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62"/>
  </p:notesMasterIdLst>
  <p:sldIdLst>
    <p:sldId id="273" r:id="rId4"/>
    <p:sldId id="274" r:id="rId5"/>
    <p:sldId id="256" r:id="rId6"/>
    <p:sldId id="257" r:id="rId7"/>
    <p:sldId id="275" r:id="rId8"/>
    <p:sldId id="258" r:id="rId9"/>
    <p:sldId id="276" r:id="rId10"/>
    <p:sldId id="260" r:id="rId11"/>
    <p:sldId id="277" r:id="rId12"/>
    <p:sldId id="261" r:id="rId13"/>
    <p:sldId id="259" r:id="rId14"/>
    <p:sldId id="278" r:id="rId15"/>
    <p:sldId id="264" r:id="rId16"/>
    <p:sldId id="279" r:id="rId17"/>
    <p:sldId id="262" r:id="rId18"/>
    <p:sldId id="263" r:id="rId19"/>
    <p:sldId id="280" r:id="rId20"/>
    <p:sldId id="267" r:id="rId21"/>
    <p:sldId id="265" r:id="rId22"/>
    <p:sldId id="281" r:id="rId23"/>
    <p:sldId id="266" r:id="rId24"/>
    <p:sldId id="268" r:id="rId25"/>
    <p:sldId id="282" r:id="rId26"/>
    <p:sldId id="270" r:id="rId27"/>
    <p:sldId id="284" r:id="rId28"/>
    <p:sldId id="285" r:id="rId29"/>
    <p:sldId id="28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8" r:id="rId49"/>
    <p:sldId id="310" r:id="rId50"/>
    <p:sldId id="309" r:id="rId51"/>
    <p:sldId id="312" r:id="rId52"/>
    <p:sldId id="313" r:id="rId53"/>
    <p:sldId id="311" r:id="rId54"/>
    <p:sldId id="314" r:id="rId55"/>
    <p:sldId id="304" r:id="rId56"/>
    <p:sldId id="305" r:id="rId57"/>
    <p:sldId id="306" r:id="rId58"/>
    <p:sldId id="307" r:id="rId59"/>
    <p:sldId id="269" r:id="rId60"/>
    <p:sldId id="272" r:id="rId61"/>
  </p:sldIdLst>
  <p:sldSz cx="18288000" cy="10287000"/>
  <p:notesSz cx="6858000" cy="9144000"/>
  <p:embeddedFontLst>
    <p:embeddedFont>
      <p:font typeface="Arial Narrow" panose="020B0606020202030204" pitchFamily="34" charset="0"/>
      <p:regular r:id="rId63"/>
      <p:bold r:id="rId64"/>
      <p:italic r:id="rId65"/>
      <p:boldItalic r:id="rId66"/>
    </p:embeddedFont>
    <p:embeddedFont>
      <p:font typeface="Calibri" panose="020F0502020204030204" pitchFamily="34" charset="0"/>
      <p:regular r:id="rId67"/>
      <p:bold r:id="rId68"/>
      <p:italic r:id="rId69"/>
      <p:boldItalic r:id="rId70"/>
    </p:embeddedFont>
    <p:embeddedFont>
      <p:font typeface="Calibri Light" panose="020F0302020204030204" pitchFamily="34" charset="0"/>
      <p:regular r:id="rId71"/>
      <p:italic r:id="rId72"/>
    </p:embeddedFont>
    <p:embeddedFont>
      <p:font typeface="Cambria Math" panose="02040503050406030204" pitchFamily="18"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4FD"/>
    <a:srgbClr val="4472C4"/>
    <a:srgbClr val="F8DC52"/>
    <a:srgbClr val="FFE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941" autoAdjust="0"/>
  </p:normalViewPr>
  <p:slideViewPr>
    <p:cSldViewPr>
      <p:cViewPr varScale="1">
        <p:scale>
          <a:sx n="42" d="100"/>
          <a:sy n="42" d="100"/>
        </p:scale>
        <p:origin x="99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4.fntdata"/><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73"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FD490-ACA2-49F0-A6E1-3FFB0CC010B2}"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2C2AB-5B26-4958-BA1E-2A0048E6C22D}" type="slidenum">
              <a:rPr lang="en-US" smtClean="0"/>
              <a:t>‹#›</a:t>
            </a:fld>
            <a:endParaRPr lang="en-US"/>
          </a:p>
        </p:txBody>
      </p:sp>
    </p:spTree>
    <p:extLst>
      <p:ext uri="{BB962C8B-B14F-4D97-AF65-F5344CB8AC3E}">
        <p14:creationId xmlns:p14="http://schemas.microsoft.com/office/powerpoint/2010/main" val="285109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D2C2AB-5B26-4958-BA1E-2A0048E6C22D}" type="slidenum">
              <a:rPr lang="en-US" smtClean="0"/>
              <a:t>11</a:t>
            </a:fld>
            <a:endParaRPr lang="en-US"/>
          </a:p>
        </p:txBody>
      </p:sp>
    </p:spTree>
    <p:extLst>
      <p:ext uri="{BB962C8B-B14F-4D97-AF65-F5344CB8AC3E}">
        <p14:creationId xmlns:p14="http://schemas.microsoft.com/office/powerpoint/2010/main" val="186355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D2C2AB-5B26-4958-BA1E-2A0048E6C22D}" type="slidenum">
              <a:rPr lang="en-US" smtClean="0"/>
              <a:t>41</a:t>
            </a:fld>
            <a:endParaRPr lang="en-US"/>
          </a:p>
        </p:txBody>
      </p:sp>
    </p:spTree>
    <p:extLst>
      <p:ext uri="{BB962C8B-B14F-4D97-AF65-F5344CB8AC3E}">
        <p14:creationId xmlns:p14="http://schemas.microsoft.com/office/powerpoint/2010/main" val="224818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99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535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73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48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633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40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62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03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4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8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89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47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4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24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7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06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66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015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4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2/25/2026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629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8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4.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gif"/><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84.png"/><Relationship Id="rId4" Type="http://schemas.microsoft.com/office/2007/relationships/hdphoto" Target="../media/hdphoto3.wdp"/></Relationships>
</file>

<file path=ppt/slides/_rels/slide4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2.wav"/><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audio" Target="../media/audio4.wav"/><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s>
</file>

<file path=ppt/slides/_rels/slide4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3.wav"/><Relationship Id="rId7"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85.PNG"/><Relationship Id="rId11" Type="http://schemas.openxmlformats.org/officeDocument/2006/relationships/image" Target="../media/image91.png"/><Relationship Id="rId5" Type="http://schemas.openxmlformats.org/officeDocument/2006/relationships/audio" Target="../media/audio2.wav"/><Relationship Id="rId10" Type="http://schemas.openxmlformats.org/officeDocument/2006/relationships/image" Target="../media/image89.png"/><Relationship Id="rId4" Type="http://schemas.openxmlformats.org/officeDocument/2006/relationships/audio" Target="../media/audio4.wav"/><Relationship Id="rId9" Type="http://schemas.openxmlformats.org/officeDocument/2006/relationships/image" Target="../media/image88.png"/></Relationships>
</file>

<file path=ppt/slides/_rels/slide4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2.wav"/><Relationship Id="rId7"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85.PNG"/><Relationship Id="rId11" Type="http://schemas.openxmlformats.org/officeDocument/2006/relationships/image" Target="../media/image91.png"/><Relationship Id="rId5" Type="http://schemas.openxmlformats.org/officeDocument/2006/relationships/audio" Target="../media/audio4.wav"/><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2.wav"/><Relationship Id="rId7"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85.PNG"/><Relationship Id="rId11" Type="http://schemas.openxmlformats.org/officeDocument/2006/relationships/image" Target="../media/image91.png"/><Relationship Id="rId5" Type="http://schemas.openxmlformats.org/officeDocument/2006/relationships/audio" Target="../media/audio4.wav"/><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s>
</file>

<file path=ppt/slides/_rels/slide5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2.wav"/><Relationship Id="rId7"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85.PNG"/><Relationship Id="rId11" Type="http://schemas.openxmlformats.org/officeDocument/2006/relationships/image" Target="../media/image91.png"/><Relationship Id="rId5" Type="http://schemas.openxmlformats.org/officeDocument/2006/relationships/audio" Target="../media/audio4.wav"/><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s>
</file>

<file path=ppt/slides/_rels/slide52.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4.png"/><Relationship Id="rId3" Type="http://schemas.openxmlformats.org/officeDocument/2006/relationships/audio" Target="../media/audio2.wav"/><Relationship Id="rId7" Type="http://schemas.openxmlformats.org/officeDocument/2006/relationships/image" Target="../media/image86.png"/><Relationship Id="rId12" Type="http://schemas.openxmlformats.org/officeDocument/2006/relationships/image" Target="../media/image93.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85.PNG"/><Relationship Id="rId11" Type="http://schemas.openxmlformats.org/officeDocument/2006/relationships/image" Target="../media/image92.png"/><Relationship Id="rId5" Type="http://schemas.openxmlformats.org/officeDocument/2006/relationships/audio" Target="../media/audio4.wav"/><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 Id="rId14" Type="http://schemas.openxmlformats.org/officeDocument/2006/relationships/image" Target="../media/image91.png"/></Relationships>
</file>

<file path=ppt/slides/_rels/slide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svg"/><Relationship Id="rId7" Type="http://schemas.openxmlformats.org/officeDocument/2006/relationships/image" Target="../media/image103.sv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 Id="rId9" Type="http://schemas.openxmlformats.org/officeDocument/2006/relationships/image" Target="../media/image105.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8288000" cy="10287000"/>
          </a:xfrm>
          <a:prstGeom prst="rect">
            <a:avLst/>
          </a:prstGeom>
        </p:spPr>
      </p:pic>
      <p:sp>
        <p:nvSpPr>
          <p:cNvPr id="14" name="TextBox 14"/>
          <p:cNvSpPr txBox="1"/>
          <p:nvPr/>
        </p:nvSpPr>
        <p:spPr>
          <a:xfrm>
            <a:off x="1219200" y="2324100"/>
            <a:ext cx="15805198" cy="3124894"/>
          </a:xfrm>
          <a:prstGeom prst="rect">
            <a:avLst/>
          </a:prstGeom>
        </p:spPr>
        <p:txBody>
          <a:bodyPr wrap="square" lIns="0" tIns="0" rIns="0" bIns="0" rtlCol="0" anchor="t">
            <a:spAutoFit/>
          </a:bodyPr>
          <a:lstStyle/>
          <a:p>
            <a:pPr algn="ctr">
              <a:lnSpc>
                <a:spcPct val="150000"/>
              </a:lnSpc>
            </a:pPr>
            <a:r>
              <a:rPr lang="en-US" sz="7200" b="1" dirty="0">
                <a:solidFill>
                  <a:srgbClr val="243762"/>
                </a:solidFill>
                <a:latin typeface="Times New Roman" panose="02020603050405020304" pitchFamily="18" charset="0"/>
                <a:cs typeface="Times New Roman" panose="02020603050405020304" pitchFamily="18" charset="0"/>
              </a:rPr>
              <a:t>CHÀO ĐÓN CÁC EM </a:t>
            </a:r>
          </a:p>
          <a:p>
            <a:pPr algn="ctr">
              <a:lnSpc>
                <a:spcPct val="150000"/>
              </a:lnSpc>
            </a:pPr>
            <a:r>
              <a:rPr lang="en-US" sz="7200" b="1" dirty="0">
                <a:solidFill>
                  <a:srgbClr val="243762"/>
                </a:solidFill>
                <a:latin typeface="Times New Roman" panose="02020603050405020304" pitchFamily="18" charset="0"/>
                <a:cs typeface="Times New Roman" panose="02020603050405020304" pitchFamily="18" charset="0"/>
              </a:rPr>
              <a:t>ĐẾN VỚI BUỔI HỌC HÔM NAY!</a:t>
            </a:r>
          </a:p>
        </p:txBody>
      </p:sp>
      <p:pic>
        <p:nvPicPr>
          <p:cNvPr id="9" name="Picture 8"/>
          <p:cNvPicPr>
            <a:picLocks noChangeAspect="1"/>
          </p:cNvPicPr>
          <p:nvPr/>
        </p:nvPicPr>
        <p:blipFill>
          <a:blip r:embed="rId3"/>
          <a:stretch>
            <a:fillRect/>
          </a:stretch>
        </p:blipFill>
        <p:spPr>
          <a:xfrm>
            <a:off x="6586115" y="6362700"/>
            <a:ext cx="6019800" cy="4065524"/>
          </a:xfrm>
          <a:prstGeom prst="rect">
            <a:avLst/>
          </a:prstGeom>
        </p:spPr>
      </p:pic>
    </p:spTree>
    <p:extLst>
      <p:ext uri="{BB962C8B-B14F-4D97-AF65-F5344CB8AC3E}">
        <p14:creationId xmlns:p14="http://schemas.microsoft.com/office/powerpoint/2010/main" val="11269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 y="21328"/>
            <a:ext cx="18288001"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sp>
      <p:grpSp>
        <p:nvGrpSpPr>
          <p:cNvPr id="6" name="Group 6"/>
          <p:cNvGrpSpPr/>
          <p:nvPr/>
        </p:nvGrpSpPr>
        <p:grpSpPr>
          <a:xfrm>
            <a:off x="-25713" y="9611770"/>
            <a:ext cx="18288001" cy="751896"/>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Rectangle 27"/>
          <p:cNvSpPr/>
          <p:nvPr/>
        </p:nvSpPr>
        <p:spPr>
          <a:xfrm>
            <a:off x="2806995" y="404037"/>
            <a:ext cx="12683123"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C</a:t>
            </a:r>
            <a:r>
              <a:rPr lang="vi-VN" sz="4400" b="1" dirty="0">
                <a:latin typeface="Times New Roman" panose="02020603050405020304" pitchFamily="18" charset="0"/>
                <a:cs typeface="Times New Roman" panose="02020603050405020304" pitchFamily="18" charset="0"/>
              </a:rPr>
              <a:t>ách cộng, trừ, nhân, chia đơn thức một biến </a:t>
            </a:r>
            <a:endParaRPr lang="en-US" sz="4400" b="1" dirty="0">
              <a:latin typeface="Times New Roman" panose="02020603050405020304" pitchFamily="18" charset="0"/>
              <a:cs typeface="Times New Roman" panose="02020603050405020304" pitchFamily="18" charset="0"/>
            </a:endParaRPr>
          </a:p>
        </p:txBody>
      </p:sp>
      <p:sp>
        <p:nvSpPr>
          <p:cNvPr id="29" name="Rectangle 28"/>
          <p:cNvSpPr/>
          <p:nvPr/>
        </p:nvSpPr>
        <p:spPr>
          <a:xfrm>
            <a:off x="1184485" y="2211810"/>
            <a:ext cx="7798930" cy="707886"/>
          </a:xfrm>
          <a:prstGeom prst="rect">
            <a:avLst/>
          </a:prstGeom>
        </p:spPr>
        <p:txBody>
          <a:bodyPr wrap="none">
            <a:spAutoFit/>
          </a:bodyPr>
          <a:lstStyle/>
          <a:p>
            <a:r>
              <a:rPr lang="vi-VN" sz="4000" dirty="0">
                <a:solidFill>
                  <a:srgbClr val="C00000"/>
                </a:solidFill>
                <a:latin typeface="+mj-lt"/>
                <a:cs typeface="Arial" panose="020B0604020202020204" pitchFamily="34" charset="0"/>
              </a:rPr>
              <a:t>Với các đơn thức một biến, ta có thể:</a:t>
            </a:r>
            <a:endParaRPr lang="en-US" sz="4000" dirty="0">
              <a:solidFill>
                <a:srgbClr val="C00000"/>
              </a:solidFill>
              <a:latin typeface="+mj-lt"/>
              <a:cs typeface="Arial" panose="020B0604020202020204" pitchFamily="34" charset="0"/>
            </a:endParaRPr>
          </a:p>
        </p:txBody>
      </p:sp>
      <p:sp>
        <p:nvSpPr>
          <p:cNvPr id="30" name="Rectangle 29"/>
          <p:cNvSpPr/>
          <p:nvPr/>
        </p:nvSpPr>
        <p:spPr>
          <a:xfrm>
            <a:off x="1184485" y="2979536"/>
            <a:ext cx="7772400" cy="4010137"/>
          </a:xfrm>
          <a:prstGeom prst="rect">
            <a:avLst/>
          </a:prstGeom>
        </p:spPr>
        <p:txBody>
          <a:bodyPr wrap="square">
            <a:spAutoFit/>
          </a:bodyPr>
          <a:lstStyle/>
          <a:p>
            <a:pPr algn="just">
              <a:lnSpc>
                <a:spcPct val="130000"/>
              </a:lnSpc>
            </a:pPr>
            <a:r>
              <a:rPr lang="vi-VN" sz="4000" dirty="0">
                <a:latin typeface="+mj-lt"/>
                <a:cs typeface="Arial" panose="020B0604020202020204" pitchFamily="34" charset="0"/>
              </a:rPr>
              <a:t>Cộng (hay trừ) hai đơn thức cùng bậc bằng cách cộng (hay trừ) các hệ số với nhau và giữ nguyên lũy thừa của biến. Tổng nhận được là một đơn thức. </a:t>
            </a:r>
            <a:endParaRPr lang="en-US" sz="4000" dirty="0">
              <a:latin typeface="+mj-lt"/>
              <a:cs typeface="Arial" panose="020B0604020202020204" pitchFamily="34" charset="0"/>
            </a:endParaRPr>
          </a:p>
        </p:txBody>
      </p:sp>
      <p:sp>
        <p:nvSpPr>
          <p:cNvPr id="31" name="Rectangle 30"/>
          <p:cNvSpPr/>
          <p:nvPr/>
        </p:nvSpPr>
        <p:spPr>
          <a:xfrm>
            <a:off x="1199725" y="7757399"/>
            <a:ext cx="8267700" cy="1763368"/>
          </a:xfrm>
          <a:prstGeom prst="rect">
            <a:avLst/>
          </a:prstGeom>
        </p:spPr>
        <p:txBody>
          <a:bodyPr wrap="square">
            <a:spAutoFit/>
          </a:bodyPr>
          <a:lstStyle/>
          <a:p>
            <a:pPr algn="just">
              <a:lnSpc>
                <a:spcPct val="130000"/>
              </a:lnSpc>
              <a:spcBef>
                <a:spcPts val="600"/>
              </a:spcBef>
              <a:spcAft>
                <a:spcPts val="60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-3x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4</a:t>
            </a:r>
            <a:r>
              <a:rPr lang="nl-NL" sz="4000" dirty="0">
                <a:latin typeface="Times New Roman" panose="02020603050405020304" pitchFamily="18" charset="0"/>
                <a:ea typeface="Calibri" panose="020F0502020204030204" pitchFamily="34" charset="0"/>
                <a:cs typeface="Times New Roman" panose="02020603050405020304" pitchFamily="18" charset="0"/>
              </a:rPr>
              <a:t> + 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4</a:t>
            </a:r>
            <a:r>
              <a:rPr lang="nl-NL" sz="4000" dirty="0">
                <a:latin typeface="Times New Roman" panose="02020603050405020304" pitchFamily="18" charset="0"/>
                <a:ea typeface="Calibri" panose="020F0502020204030204" pitchFamily="34" charset="0"/>
                <a:cs typeface="Times New Roman" panose="02020603050405020304" pitchFamily="18" charset="0"/>
              </a:rPr>
              <a:t> = (-3 + 1).x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4</a:t>
            </a:r>
            <a:r>
              <a:rPr lang="nl-NL" sz="4000" dirty="0">
                <a:latin typeface="Times New Roman" panose="02020603050405020304" pitchFamily="18" charset="0"/>
                <a:ea typeface="Calibri" panose="020F0502020204030204" pitchFamily="34" charset="0"/>
                <a:cs typeface="Times New Roman" panose="02020603050405020304" pitchFamily="18" charset="0"/>
              </a:rPr>
              <a:t> = -2x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4</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3,7x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000" dirty="0">
                <a:latin typeface="Times New Roman" panose="02020603050405020304" pitchFamily="18" charset="0"/>
                <a:ea typeface="Calibri" panose="020F0502020204030204" pitchFamily="34" charset="0"/>
                <a:cs typeface="Times New Roman" panose="02020603050405020304" pitchFamily="18" charset="0"/>
              </a:rPr>
              <a:t> – 1,2x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000" dirty="0">
                <a:latin typeface="Times New Roman" panose="02020603050405020304" pitchFamily="18" charset="0"/>
                <a:ea typeface="Calibri" panose="020F0502020204030204" pitchFamily="34" charset="0"/>
                <a:cs typeface="Times New Roman" panose="02020603050405020304" pitchFamily="18" charset="0"/>
              </a:rPr>
              <a:t> = (3,7 -1,2).x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000" dirty="0">
                <a:latin typeface="Times New Roman" panose="02020603050405020304" pitchFamily="18" charset="0"/>
                <a:ea typeface="Calibri" panose="020F0502020204030204" pitchFamily="34" charset="0"/>
                <a:cs typeface="Times New Roman" panose="02020603050405020304" pitchFamily="18" charset="0"/>
              </a:rPr>
              <a:t> = 2,5x</a:t>
            </a:r>
            <a:r>
              <a:rPr lang="nl-NL" sz="4000" baseline="30000" dirty="0">
                <a:latin typeface="Times New Roman" panose="02020603050405020304" pitchFamily="18" charset="0"/>
                <a:ea typeface="Calibri" panose="020F0502020204030204" pitchFamily="34" charset="0"/>
                <a:cs typeface="Times New Roman" panose="02020603050405020304" pitchFamily="18" charset="0"/>
              </a:rPr>
              <a:t>2</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31"/>
          <p:cNvSpPr/>
          <p:nvPr/>
        </p:nvSpPr>
        <p:spPr>
          <a:xfrm>
            <a:off x="9829799" y="2979536"/>
            <a:ext cx="7772397" cy="3225307"/>
          </a:xfrm>
          <a:prstGeom prst="rect">
            <a:avLst/>
          </a:prstGeom>
        </p:spPr>
        <p:txBody>
          <a:bodyPr wrap="square">
            <a:spAutoFit/>
          </a:bodyPr>
          <a:lstStyle/>
          <a:p>
            <a:pPr algn="just">
              <a:lnSpc>
                <a:spcPct val="130000"/>
              </a:lnSpc>
            </a:pPr>
            <a:r>
              <a:rPr lang="vi-VN" sz="4000" dirty="0">
                <a:latin typeface="+mj-lt"/>
                <a:cs typeface="Arial" panose="020B0604020202020204" pitchFamily="34" charset="0"/>
              </a:rPr>
              <a:t>Nhân hai đơn thức tùy ý bằng cách nhân hai hệ số với nhau và nhân hai lũy thừa của biến với nhau. Tích nhận được cũng là một đơn thức.</a:t>
            </a:r>
            <a:endParaRPr lang="en-US" sz="4000" dirty="0">
              <a:latin typeface="+mj-lt"/>
              <a:cs typeface="Arial" panose="020B0604020202020204" pitchFamily="34" charset="0"/>
            </a:endParaRPr>
          </a:p>
        </p:txBody>
      </p:sp>
      <p:sp>
        <p:nvSpPr>
          <p:cNvPr id="33" name="TextBox 32"/>
          <p:cNvSpPr txBox="1"/>
          <p:nvPr/>
        </p:nvSpPr>
        <p:spPr>
          <a:xfrm>
            <a:off x="1199725" y="7049513"/>
            <a:ext cx="1889760" cy="707886"/>
          </a:xfrm>
          <a:prstGeom prst="rect">
            <a:avLst/>
          </a:prstGeom>
          <a:noFill/>
        </p:spPr>
        <p:txBody>
          <a:bodyPr wrap="square" rtlCol="0">
            <a:spAutoFit/>
          </a:bodyPr>
          <a:lstStyle/>
          <a:p>
            <a:r>
              <a:rPr lang="en-US" sz="4000" b="1" dirty="0" err="1">
                <a:solidFill>
                  <a:srgbClr val="0070C0"/>
                </a:solidFill>
                <a:latin typeface="Times New Roman" panose="02020603050405020304" pitchFamily="18" charset="0"/>
                <a:cs typeface="Times New Roman" panose="02020603050405020304" pitchFamily="18" charset="0"/>
              </a:rPr>
              <a:t>Ví</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dụ</a:t>
            </a:r>
            <a:r>
              <a:rPr lang="en-US" sz="4000" b="1" dirty="0">
                <a:solidFill>
                  <a:srgbClr val="0070C0"/>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9870346" y="6865725"/>
            <a:ext cx="1889760" cy="707886"/>
          </a:xfrm>
          <a:prstGeom prst="rect">
            <a:avLst/>
          </a:prstGeom>
          <a:noFill/>
        </p:spPr>
        <p:txBody>
          <a:bodyPr wrap="square" rtlCol="0">
            <a:spAutoFit/>
          </a:bodyPr>
          <a:lstStyle/>
          <a:p>
            <a:r>
              <a:rPr lang="en-US" sz="4000" b="1" dirty="0" err="1">
                <a:solidFill>
                  <a:srgbClr val="0070C0"/>
                </a:solidFill>
                <a:latin typeface="Times New Roman" panose="02020603050405020304" pitchFamily="18" charset="0"/>
                <a:cs typeface="Times New Roman" panose="02020603050405020304" pitchFamily="18" charset="0"/>
              </a:rPr>
              <a:t>Ví</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dụ</a:t>
            </a:r>
            <a:r>
              <a:rPr lang="en-US" sz="4000" b="1" dirty="0">
                <a:solidFill>
                  <a:srgbClr val="0070C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5" name="Rectangle 34"/>
              <p:cNvSpPr/>
              <p:nvPr/>
            </p:nvSpPr>
            <p:spPr>
              <a:xfrm>
                <a:off x="9799320" y="7828781"/>
                <a:ext cx="8301565" cy="1782989"/>
              </a:xfrm>
              <a:prstGeom prst="rect">
                <a:avLst/>
              </a:prstGeom>
            </p:spPr>
            <p:txBody>
              <a:bodyPr wrap="square">
                <a:spAutoFit/>
              </a:bodyPr>
              <a:lstStyle/>
              <a:p>
                <a:pPr algn="just">
                  <a:spcBef>
                    <a:spcPts val="600"/>
                  </a:spcBef>
                  <a:spcAft>
                    <a:spcPts val="60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(0,5x).(6x</a:t>
                </a:r>
                <a:r>
                  <a:rPr lang="nl-NL" sz="4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 = (0,5.6). (x.x</a:t>
                </a:r>
                <a:r>
                  <a:rPr lang="nl-NL" sz="4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 = 3x</a:t>
                </a:r>
                <a:r>
                  <a:rPr lang="nl-NL" sz="4000" baseline="30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(-6x</a:t>
                </a:r>
                <a:r>
                  <a:rPr lang="nl-NL" sz="40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i="1">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nl-NL"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Calibri" panose="020F0502020204030204" pitchFamily="34" charset="0"/>
                            <a:cs typeface="Arial" panose="020B0604020202020204" pitchFamily="34" charset="0"/>
                          </a:rPr>
                          <m:t>6).</m:t>
                        </m:r>
                        <m:r>
                          <a:rPr lang="nl-NL" sz="40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e>
                    </m:d>
                  </m:oMath>
                </a14:m>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x</a:t>
                </a:r>
                <a:r>
                  <a:rPr lang="nl-NL" sz="40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.x</a:t>
                </a:r>
                <a:r>
                  <a:rPr lang="nl-NL" sz="4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 = -4x</a:t>
                </a:r>
                <a:r>
                  <a:rPr lang="nl-NL" sz="4000" baseline="30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9799320" y="7828781"/>
                <a:ext cx="8301565" cy="1782989"/>
              </a:xfrm>
              <a:prstGeom prst="rect">
                <a:avLst/>
              </a:prstGeom>
              <a:blipFill>
                <a:blip r:embed="rId2"/>
                <a:stretch>
                  <a:fillRect l="-2645" t="-6143" b="-5119"/>
                </a:stretch>
              </a:blipFill>
            </p:spPr>
            <p:txBody>
              <a:bodyPr/>
              <a:lstStyle/>
              <a:p>
                <a:r>
                  <a:rPr lang="en-US">
                    <a:noFill/>
                  </a:rPr>
                  <a:t> </a:t>
                </a:r>
              </a:p>
            </p:txBody>
          </p:sp>
        </mc:Fallback>
      </mc:AlternateContent>
      <p:cxnSp>
        <p:nvCxnSpPr>
          <p:cNvPr id="37" name="Straight Connector 36"/>
          <p:cNvCxnSpPr/>
          <p:nvPr/>
        </p:nvCxnSpPr>
        <p:spPr>
          <a:xfrm>
            <a:off x="9467425" y="3233397"/>
            <a:ext cx="0" cy="6378373"/>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97034" y="78569"/>
            <a:ext cx="2090966" cy="178811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109995" y="7465173"/>
            <a:ext cx="2145571" cy="1927742"/>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211" y="9711151"/>
            <a:ext cx="18288000" cy="564212"/>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Rectangle 21"/>
          <p:cNvSpPr/>
          <p:nvPr/>
        </p:nvSpPr>
        <p:spPr>
          <a:xfrm>
            <a:off x="1556121" y="1030694"/>
            <a:ext cx="8174033" cy="738664"/>
          </a:xfrm>
          <a:prstGeom prst="rect">
            <a:avLst/>
          </a:prstGeom>
        </p:spPr>
        <p:txBody>
          <a:bodyPr wrap="none">
            <a:spAutoFit/>
          </a:bodyPr>
          <a:lstStyle/>
          <a:p>
            <a:r>
              <a:rPr lang="en-US" sz="4200" i="1" dirty="0" err="1">
                <a:solidFill>
                  <a:srgbClr val="002060"/>
                </a:solidFill>
                <a:latin typeface="Times New Roman" panose="02020603050405020304" pitchFamily="18" charset="0"/>
                <a:cs typeface="Times New Roman" panose="02020603050405020304" pitchFamily="18" charset="0"/>
              </a:rPr>
              <a:t>Thảo</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luận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trao</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đổi</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trả</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lời</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câu</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hỏi</a:t>
            </a:r>
            <a:r>
              <a:rPr lang="en-US" sz="4200" i="1" dirty="0">
                <a:solidFill>
                  <a:srgbClr val="002060"/>
                </a:solidFill>
                <a:latin typeface="Times New Roman" panose="02020603050405020304" pitchFamily="18" charset="0"/>
                <a:cs typeface="Times New Roman" panose="02020603050405020304" pitchFamily="18" charset="0"/>
              </a:rPr>
              <a:t> </a:t>
            </a:r>
            <a:r>
              <a:rPr lang="en-US" sz="4200" b="1" i="1" dirty="0">
                <a:solidFill>
                  <a:srgbClr val="002060"/>
                </a:solidFill>
                <a:latin typeface="Times New Roman" panose="02020603050405020304" pitchFamily="18" charset="0"/>
                <a:cs typeface="Times New Roman" panose="02020603050405020304" pitchFamily="18" charset="0"/>
              </a:rPr>
              <a:t>?</a:t>
            </a:r>
            <a:r>
              <a:rPr lang="en-US" sz="4200" i="1" dirty="0">
                <a:solidFill>
                  <a:srgbClr val="002060"/>
                </a:solidFill>
                <a:latin typeface="Times New Roman" panose="02020603050405020304" pitchFamily="18" charset="0"/>
                <a:cs typeface="Times New Roman" panose="02020603050405020304" pitchFamily="18" charset="0"/>
              </a:rPr>
              <a:t>:</a:t>
            </a:r>
          </a:p>
        </p:txBody>
      </p:sp>
      <p:pic>
        <p:nvPicPr>
          <p:cNvPr id="23" name="Picture 22"/>
          <p:cNvPicPr>
            <a:picLocks noChangeAspect="1"/>
          </p:cNvPicPr>
          <p:nvPr/>
        </p:nvPicPr>
        <p:blipFill>
          <a:blip r:embed="rId3"/>
          <a:stretch>
            <a:fillRect/>
          </a:stretch>
        </p:blipFill>
        <p:spPr>
          <a:xfrm>
            <a:off x="10460347" y="575849"/>
            <a:ext cx="1287535" cy="1290837"/>
          </a:xfrm>
          <a:prstGeom prst="rect">
            <a:avLst/>
          </a:prstGeom>
        </p:spPr>
      </p:pic>
      <p:sp>
        <p:nvSpPr>
          <p:cNvPr id="24" name="Rectangle 23"/>
          <p:cNvSpPr/>
          <p:nvPr/>
        </p:nvSpPr>
        <p:spPr>
          <a:xfrm>
            <a:off x="3124200" y="1982610"/>
            <a:ext cx="13072834" cy="1911549"/>
          </a:xfrm>
          <a:prstGeom prst="rect">
            <a:avLst/>
          </a:prstGeom>
        </p:spPr>
        <p:txBody>
          <a:bodyPr wrap="square">
            <a:spAutoFit/>
          </a:bodyPr>
          <a:lstStyle/>
          <a:p>
            <a:pPr algn="just">
              <a:lnSpc>
                <a:spcPct val="150000"/>
              </a:lnSpc>
            </a:pPr>
            <a:r>
              <a:rPr lang="vi-VN" sz="4200" dirty="0">
                <a:latin typeface="+mj-lt"/>
                <a:cs typeface="Arial" panose="020B0604020202020204" pitchFamily="34" charset="0"/>
              </a:rPr>
              <a:t>Khi nhân một đơn thức bậc 3 với một đơn thức bậc 2, </a:t>
            </a:r>
            <a:endParaRPr lang="en-US" sz="4200" dirty="0">
              <a:latin typeface="+mj-lt"/>
              <a:cs typeface="Arial" panose="020B0604020202020204" pitchFamily="34" charset="0"/>
            </a:endParaRPr>
          </a:p>
          <a:p>
            <a:pPr algn="just">
              <a:lnSpc>
                <a:spcPct val="150000"/>
              </a:lnSpc>
            </a:pPr>
            <a:r>
              <a:rPr lang="vi-VN" sz="4200" dirty="0">
                <a:latin typeface="+mj-lt"/>
                <a:cs typeface="Arial" panose="020B0604020202020204" pitchFamily="34" charset="0"/>
              </a:rPr>
              <a:t>ta được đơn thức bậc mấy?</a:t>
            </a:r>
            <a:endParaRPr lang="en-US" sz="4200" dirty="0">
              <a:latin typeface="+mj-lt"/>
              <a:cs typeface="Arial" panose="020B0604020202020204" pitchFamily="34" charset="0"/>
            </a:endParaRPr>
          </a:p>
        </p:txBody>
      </p:sp>
      <p:pic>
        <p:nvPicPr>
          <p:cNvPr id="25" name="Picture 24"/>
          <p:cNvPicPr>
            <a:picLocks noChangeAspect="1"/>
          </p:cNvPicPr>
          <p:nvPr/>
        </p:nvPicPr>
        <p:blipFill>
          <a:blip r:embed="rId4"/>
          <a:stretch>
            <a:fillRect/>
          </a:stretch>
        </p:blipFill>
        <p:spPr>
          <a:xfrm>
            <a:off x="1581521" y="2155520"/>
            <a:ext cx="1268359" cy="1323807"/>
          </a:xfrm>
          <a:prstGeom prst="rect">
            <a:avLst/>
          </a:prstGeom>
        </p:spPr>
      </p:pic>
      <p:sp>
        <p:nvSpPr>
          <p:cNvPr id="26" name="Right Arrow 25"/>
          <p:cNvSpPr/>
          <p:nvPr/>
        </p:nvSpPr>
        <p:spPr>
          <a:xfrm>
            <a:off x="9730154" y="3352756"/>
            <a:ext cx="7620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22939" y="3109995"/>
            <a:ext cx="1849886" cy="738664"/>
          </a:xfrm>
          <a:prstGeom prst="rect">
            <a:avLst/>
          </a:prstGeom>
          <a:noFill/>
        </p:spPr>
        <p:txBody>
          <a:bodyPr wrap="square" rtlCol="0">
            <a:spAutoFit/>
          </a:bodyPr>
          <a:lstStyle/>
          <a:p>
            <a:r>
              <a:rPr lang="en-US" sz="4200" dirty="0" err="1">
                <a:solidFill>
                  <a:srgbClr val="C00000"/>
                </a:solidFill>
                <a:latin typeface="Times New Roman" panose="02020603050405020304" pitchFamily="18" charset="0"/>
                <a:cs typeface="Times New Roman" panose="02020603050405020304" pitchFamily="18" charset="0"/>
              </a:rPr>
              <a:t>Bậc</a:t>
            </a:r>
            <a:r>
              <a:rPr lang="en-US" sz="4200" dirty="0">
                <a:solidFill>
                  <a:srgbClr val="C00000"/>
                </a:solidFill>
                <a:latin typeface="Times New Roman" panose="02020603050405020304" pitchFamily="18" charset="0"/>
                <a:cs typeface="Times New Roman" panose="02020603050405020304" pitchFamily="18" charset="0"/>
              </a:rPr>
              <a:t> 5</a:t>
            </a:r>
          </a:p>
        </p:txBody>
      </p:sp>
      <p:sp>
        <p:nvSpPr>
          <p:cNvPr id="28" name="Rounded Rectangle 27"/>
          <p:cNvSpPr/>
          <p:nvPr/>
        </p:nvSpPr>
        <p:spPr>
          <a:xfrm>
            <a:off x="1581521" y="4960082"/>
            <a:ext cx="3715802" cy="103937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Times New Roman" panose="02020603050405020304" pitchFamily="18" charset="0"/>
                <a:cs typeface="Times New Roman" panose="02020603050405020304" pitchFamily="18" charset="0"/>
              </a:rPr>
              <a:t>Luyện</a:t>
            </a:r>
            <a:r>
              <a:rPr lang="en-US" sz="4200" b="1" dirty="0">
                <a:solidFill>
                  <a:schemeClr val="bg1"/>
                </a:solidFill>
                <a:latin typeface="Times New Roman" panose="02020603050405020304" pitchFamily="18" charset="0"/>
                <a:cs typeface="Times New Roman" panose="02020603050405020304" pitchFamily="18" charset="0"/>
              </a:rPr>
              <a:t> </a:t>
            </a:r>
            <a:r>
              <a:rPr lang="en-US" sz="4200" b="1" dirty="0" err="1">
                <a:solidFill>
                  <a:schemeClr val="bg1"/>
                </a:solidFill>
                <a:latin typeface="Times New Roman" panose="02020603050405020304" pitchFamily="18" charset="0"/>
                <a:cs typeface="Times New Roman" panose="02020603050405020304" pitchFamily="18" charset="0"/>
              </a:rPr>
              <a:t>tập</a:t>
            </a:r>
            <a:r>
              <a:rPr lang="en-US" sz="4200" b="1" dirty="0">
                <a:solidFill>
                  <a:schemeClr val="bg1"/>
                </a:solidFill>
                <a:latin typeface="Times New Roman" panose="02020603050405020304" pitchFamily="18" charset="0"/>
                <a:cs typeface="Times New Roman" panose="02020603050405020304" pitchFamily="18" charset="0"/>
              </a:rPr>
              <a:t> 1</a:t>
            </a:r>
          </a:p>
        </p:txBody>
      </p:sp>
      <p:sp>
        <p:nvSpPr>
          <p:cNvPr id="29" name="TextBox 28"/>
          <p:cNvSpPr txBox="1"/>
          <p:nvPr/>
        </p:nvSpPr>
        <p:spPr>
          <a:xfrm>
            <a:off x="5627522" y="5250823"/>
            <a:ext cx="2057400"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Tính</a:t>
            </a:r>
            <a:endParaRPr lang="en-US" sz="4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581521" y="4039091"/>
            <a:ext cx="8686993" cy="738664"/>
          </a:xfrm>
          <a:prstGeom prst="rect">
            <a:avLst/>
          </a:prstGeom>
        </p:spPr>
        <p:txBody>
          <a:bodyPr wrap="none">
            <a:spAutoFit/>
          </a:bodyPr>
          <a:lstStyle/>
          <a:p>
            <a:r>
              <a:rPr lang="en-US" sz="4200" i="1" dirty="0" err="1">
                <a:solidFill>
                  <a:srgbClr val="002060"/>
                </a:solidFill>
                <a:latin typeface="Times New Roman" panose="02020603050405020304" pitchFamily="18" charset="0"/>
                <a:cs typeface="Times New Roman" panose="02020603050405020304" pitchFamily="18" charset="0"/>
              </a:rPr>
              <a:t>Áp</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dụng</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thực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hiện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bài</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tập</a:t>
            </a:r>
            <a:r>
              <a:rPr lang="en-US" sz="4200"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Luyện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tập</a:t>
            </a:r>
            <a:r>
              <a:rPr lang="en-US" sz="4200" b="1" i="1" dirty="0">
                <a:solidFill>
                  <a:srgbClr val="002060"/>
                </a:solidFill>
                <a:latin typeface="Times New Roman" panose="02020603050405020304" pitchFamily="18" charset="0"/>
                <a:cs typeface="Times New Roman" panose="02020603050405020304" pitchFamily="18" charset="0"/>
              </a:rPr>
              <a:t> 1</a:t>
            </a:r>
            <a:r>
              <a:rPr lang="en-US" sz="4200" i="1" dirty="0">
                <a:solidFill>
                  <a:srgbClr val="00206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1" name="Rectangle 30"/>
              <p:cNvSpPr/>
              <p:nvPr/>
            </p:nvSpPr>
            <p:spPr>
              <a:xfrm>
                <a:off x="1530721" y="6144867"/>
                <a:ext cx="5022479" cy="3710055"/>
              </a:xfrm>
              <a:prstGeom prst="rect">
                <a:avLst/>
              </a:prstGeom>
            </p:spPr>
            <p:txBody>
              <a:bodyPr wrap="square">
                <a:spAutoFit/>
              </a:bodyPr>
              <a:lstStyle/>
              <a:p>
                <a:pPr algn="just">
                  <a:lnSpc>
                    <a:spcPct val="15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a) 5x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7</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c) (−0,25x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).(8x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1530721" y="6144867"/>
                <a:ext cx="5022479" cy="3710055"/>
              </a:xfrm>
              <a:prstGeom prst="rect">
                <a:avLst/>
              </a:prstGeom>
              <a:blipFill>
                <a:blip r:embed="rId5"/>
                <a:stretch>
                  <a:fillRect l="-4612" b="-3448"/>
                </a:stretch>
              </a:blipFill>
            </p:spPr>
            <p:txBody>
              <a:bodyPr/>
              <a:lstStyle/>
              <a:p>
                <a:r>
                  <a:rPr lang="en-US">
                    <a:noFill/>
                  </a:rPr>
                  <a:t> </a:t>
                </a:r>
              </a:p>
            </p:txBody>
          </p:sp>
        </mc:Fallback>
      </mc:AlternateContent>
      <p:sp>
        <p:nvSpPr>
          <p:cNvPr id="32" name="Rectangle 31"/>
          <p:cNvSpPr/>
          <p:nvPr/>
        </p:nvSpPr>
        <p:spPr>
          <a:xfrm>
            <a:off x="4369409" y="6401685"/>
            <a:ext cx="3831498" cy="738664"/>
          </a:xfrm>
          <a:prstGeom prst="rect">
            <a:avLst/>
          </a:prstGeom>
        </p:spPr>
        <p:txBody>
          <a:bodyPr wrap="none">
            <a:spAutoFit/>
          </a:bodyPr>
          <a:lstStyle/>
          <a:p>
            <a:r>
              <a:rPr lang="en-US" sz="4200" dirty="0">
                <a:latin typeface="Times New Roman" panose="02020603050405020304" pitchFamily="18" charset="0"/>
                <a:cs typeface="Times New Roman" panose="02020603050405020304" pitchFamily="18" charset="0"/>
              </a:rPr>
              <a:t>= (5 + 1)x</a:t>
            </a:r>
            <a:r>
              <a:rPr lang="en-US" sz="4200" baseline="30000" dirty="0">
                <a:latin typeface="Times New Roman" panose="02020603050405020304" pitchFamily="18" charset="0"/>
                <a:cs typeface="Times New Roman" panose="02020603050405020304" pitchFamily="18" charset="0"/>
              </a:rPr>
              <a:t>3</a:t>
            </a:r>
            <a:r>
              <a:rPr lang="en-US" sz="4200" dirty="0">
                <a:latin typeface="Times New Roman" panose="02020603050405020304" pitchFamily="18" charset="0"/>
                <a:cs typeface="Times New Roman" panose="02020603050405020304" pitchFamily="18" charset="0"/>
              </a:rPr>
              <a:t> = 6x</a:t>
            </a:r>
            <a:r>
              <a:rPr lang="en-US" sz="4200" baseline="30000" dirty="0">
                <a:latin typeface="Times New Roman" panose="02020603050405020304" pitchFamily="18" charset="0"/>
                <a:cs typeface="Times New Roman" panose="02020603050405020304" pitchFamily="18" charset="0"/>
              </a:rPr>
              <a:t>3</a:t>
            </a:r>
            <a:endParaRPr lang="en-US" sz="4200" dirty="0">
              <a:latin typeface="Times New Roman" panose="02020603050405020304" pitchFamily="18" charset="0"/>
              <a:cs typeface="Times New Roman" panose="02020603050405020304" pitchFamily="18" charset="0"/>
            </a:endParaRPr>
          </a:p>
        </p:txBody>
      </p:sp>
      <p:pic>
        <p:nvPicPr>
          <p:cNvPr id="34" name="Picture 33"/>
          <p:cNvPicPr>
            <a:picLocks noChangeAspect="1"/>
          </p:cNvPicPr>
          <p:nvPr/>
        </p:nvPicPr>
        <p:blipFill>
          <a:blip r:embed="rId6"/>
          <a:stretch>
            <a:fillRect/>
          </a:stretch>
        </p:blipFill>
        <p:spPr>
          <a:xfrm>
            <a:off x="4369409" y="7399530"/>
            <a:ext cx="5307075" cy="1319951"/>
          </a:xfrm>
          <a:prstGeom prst="rect">
            <a:avLst/>
          </a:prstGeom>
        </p:spPr>
      </p:pic>
      <p:sp>
        <p:nvSpPr>
          <p:cNvPr id="35" name="Rectangle 34"/>
          <p:cNvSpPr/>
          <p:nvPr/>
        </p:nvSpPr>
        <p:spPr>
          <a:xfrm>
            <a:off x="5426713" y="8978662"/>
            <a:ext cx="5503430" cy="738664"/>
          </a:xfrm>
          <a:prstGeom prst="rect">
            <a:avLst/>
          </a:prstGeom>
        </p:spPr>
        <p:txBody>
          <a:bodyPr wrap="none">
            <a:spAutoFit/>
          </a:bodyPr>
          <a:lstStyle/>
          <a:p>
            <a:r>
              <a:rPr lang="en-US" sz="4200" dirty="0">
                <a:latin typeface="Times New Roman" panose="02020603050405020304" pitchFamily="18" charset="0"/>
                <a:cs typeface="Times New Roman" panose="02020603050405020304" pitchFamily="18" charset="0"/>
              </a:rPr>
              <a:t>= (-0,25. 8)(x</a:t>
            </a:r>
            <a:r>
              <a:rPr lang="en-US" sz="4200" baseline="30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.x</a:t>
            </a:r>
            <a:r>
              <a:rPr lang="en-US" sz="4200" baseline="30000" dirty="0">
                <a:latin typeface="Times New Roman" panose="02020603050405020304" pitchFamily="18" charset="0"/>
                <a:cs typeface="Times New Roman" panose="02020603050405020304" pitchFamily="18" charset="0"/>
              </a:rPr>
              <a:t>3</a:t>
            </a:r>
            <a:r>
              <a:rPr lang="en-US" sz="4200" dirty="0">
                <a:latin typeface="Times New Roman" panose="02020603050405020304" pitchFamily="18" charset="0"/>
                <a:cs typeface="Times New Roman" panose="02020603050405020304" pitchFamily="18" charset="0"/>
              </a:rPr>
              <a:t>) = -2x</a:t>
            </a:r>
            <a:r>
              <a:rPr lang="en-US" sz="4200" baseline="30000" dirty="0">
                <a:latin typeface="Times New Roman" panose="02020603050405020304" pitchFamily="18" charset="0"/>
                <a:cs typeface="Times New Roman" panose="02020603050405020304" pitchFamily="18" charset="0"/>
              </a:rPr>
              <a:t>5</a:t>
            </a:r>
            <a:endParaRPr lang="en-US" sz="4200" dirty="0">
              <a:latin typeface="Times New Roman" panose="02020603050405020304" pitchFamily="18" charset="0"/>
              <a:cs typeface="Times New Roman" panose="02020603050405020304" pitchFamily="18" charset="0"/>
            </a:endParaRPr>
          </a:p>
        </p:txBody>
      </p:sp>
      <p:pic>
        <p:nvPicPr>
          <p:cNvPr id="36" name="Picture 35"/>
          <p:cNvPicPr>
            <a:picLocks noChangeAspect="1"/>
          </p:cNvPicPr>
          <p:nvPr/>
        </p:nvPicPr>
        <p:blipFill>
          <a:blip r:embed="rId7"/>
          <a:stretch>
            <a:fillRect/>
          </a:stretch>
        </p:blipFill>
        <p:spPr>
          <a:xfrm>
            <a:off x="12590900" y="6091148"/>
            <a:ext cx="5205516" cy="3681502"/>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dissolv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animBg="1"/>
      <p:bldP spid="27" grpId="0"/>
      <p:bldP spid="28" grpId="0" animBg="1"/>
      <p:bldP spid="29" grpId="0"/>
      <p:bldP spid="30" grpId="0"/>
      <p:bldP spid="31" grpId="0"/>
      <p:bldP spid="3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914400" y="5373465"/>
            <a:ext cx="16535400" cy="4570635"/>
          </a:xfrm>
          <a:prstGeom prst="round2SameRect">
            <a:avLst>
              <a:gd name="adj1" fmla="val 13374"/>
              <a:gd name="adj2" fmla="val 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0" y="-48531"/>
            <a:ext cx="18288000" cy="1579300"/>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21265" y="9519495"/>
            <a:ext cx="18288001" cy="3339250"/>
            <a:chOff x="-6024" y="-66675"/>
            <a:chExt cx="5180704" cy="879475"/>
          </a:xfrm>
        </p:grpSpPr>
        <p:sp>
          <p:nvSpPr>
            <p:cNvPr id="26" name="Freeform 26"/>
            <p:cNvSpPr/>
            <p:nvPr/>
          </p:nvSpPr>
          <p:spPr>
            <a:xfrm>
              <a:off x="-6024" y="-36733"/>
              <a:ext cx="5180704" cy="172200"/>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611700" y="341117"/>
            <a:ext cx="9516669" cy="830997"/>
          </a:xfrm>
          <a:prstGeom prst="rect">
            <a:avLst/>
          </a:prstGeom>
          <a:noFill/>
        </p:spPr>
        <p:txBody>
          <a:bodyPr wrap="square" rtlCol="0">
            <a:spAutoFit/>
          </a:bodyPr>
          <a:lstStyle/>
          <a:p>
            <a:pPr algn="ctr"/>
            <a:r>
              <a:rPr lang="en-US" sz="4800" b="1" dirty="0">
                <a:solidFill>
                  <a:prstClr val="white"/>
                </a:solidFill>
                <a:latin typeface="Times New Roman" panose="02020603050405020304" pitchFamily="18" charset="0"/>
                <a:cs typeface="Times New Roman" panose="02020603050405020304" pitchFamily="18" charset="0"/>
              </a:rPr>
              <a:t>2. </a:t>
            </a:r>
            <a:r>
              <a:rPr lang="en-US" sz="4800" b="1" dirty="0" err="1">
                <a:solidFill>
                  <a:prstClr val="white"/>
                </a:solidFill>
                <a:latin typeface="Times New Roman" panose="02020603050405020304" pitchFamily="18" charset="0"/>
                <a:cs typeface="Times New Roman" panose="02020603050405020304" pitchFamily="18" charset="0"/>
              </a:rPr>
              <a:t>Khái</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niệm</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đa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thức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một</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biến</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38841" y="1964823"/>
            <a:ext cx="13789352" cy="738664"/>
          </a:xfrm>
          <a:prstGeom prst="rect">
            <a:avLst/>
          </a:prstGeom>
        </p:spPr>
        <p:txBody>
          <a:bodyPr wrap="none">
            <a:spAutoFit/>
          </a:bodyPr>
          <a:lstStyle/>
          <a:p>
            <a:r>
              <a:rPr lang="en-US" sz="4200" i="1" dirty="0" err="1">
                <a:solidFill>
                  <a:srgbClr val="002060"/>
                </a:solidFill>
                <a:latin typeface="Times New Roman" panose="02020603050405020304" pitchFamily="18" charset="0"/>
                <a:cs typeface="Times New Roman" panose="02020603050405020304" pitchFamily="18" charset="0"/>
              </a:rPr>
              <a:t>Quan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sát</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các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biểu</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thức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và</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thảo</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luận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theo</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nhóm</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trả</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lời</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câu</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hỏi</a:t>
            </a:r>
            <a:r>
              <a:rPr lang="en-US" sz="4200" i="1" dirty="0">
                <a:solidFill>
                  <a:srgbClr val="00206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618634" y="3149660"/>
            <a:ext cx="5340821" cy="769441"/>
          </a:xfrm>
          <a:prstGeom prst="rect">
            <a:avLst/>
          </a:prstGeom>
        </p:spPr>
        <p:txBody>
          <a:bodyPr wrap="none">
            <a:spAutoFit/>
          </a:bodyPr>
          <a:lstStyle/>
          <a:p>
            <a:r>
              <a:rPr lang="nl-NL" sz="4400" b="1" dirty="0">
                <a:latin typeface="Times New Roman" panose="02020603050405020304" pitchFamily="18" charset="0"/>
                <a:ea typeface="Calibri" panose="020F0502020204030204" pitchFamily="34" charset="0"/>
                <a:cs typeface="Times New Roman" panose="02020603050405020304" pitchFamily="18" charset="0"/>
              </a:rPr>
              <a:t>A = 6x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b="1" dirty="0">
                <a:latin typeface="Times New Roman" panose="02020603050405020304" pitchFamily="18" charset="0"/>
                <a:ea typeface="Calibri" panose="020F0502020204030204" pitchFamily="34" charset="0"/>
                <a:cs typeface="Times New Roman" panose="02020603050405020304" pitchFamily="18" charset="0"/>
              </a:rPr>
              <a:t> – 5x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b="1" dirty="0">
                <a:latin typeface="Times New Roman" panose="02020603050405020304" pitchFamily="18" charset="0"/>
                <a:ea typeface="Calibri" panose="020F0502020204030204" pitchFamily="34" charset="0"/>
                <a:cs typeface="Times New Roman" panose="02020603050405020304" pitchFamily="18" charset="0"/>
              </a:rPr>
              <a:t> - 4x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b="1" dirty="0">
                <a:latin typeface="Times New Roman" panose="02020603050405020304" pitchFamily="18" charset="0"/>
                <a:ea typeface="Calibri" panose="020F0502020204030204" pitchFamily="34" charset="0"/>
                <a:cs typeface="Times New Roman" panose="02020603050405020304" pitchFamily="18" charset="0"/>
              </a:rPr>
              <a:t> + 7</a:t>
            </a:r>
            <a:endParaRPr lang="en-US" sz="4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0877993" y="2855615"/>
            <a:ext cx="4911922" cy="986360"/>
          </a:xfrm>
          <a:prstGeom prst="rect">
            <a:avLst/>
          </a:prstGeom>
        </p:spPr>
        <p:txBody>
          <a:bodyPr wrap="none">
            <a:spAutoFit/>
          </a:bodyPr>
          <a:lstStyle/>
          <a:p>
            <a:pPr algn="just">
              <a:lnSpc>
                <a:spcPct val="150000"/>
              </a:lnSpc>
              <a:spcBef>
                <a:spcPts val="600"/>
              </a:spcBef>
              <a:spcAft>
                <a:spcPts val="600"/>
              </a:spcAft>
            </a:pPr>
            <a:r>
              <a:rPr lang="nl-NL" sz="4400" b="1" dirty="0">
                <a:latin typeface="Times New Roman" panose="02020603050405020304" pitchFamily="18" charset="0"/>
                <a:ea typeface="Calibri" panose="020F0502020204030204" pitchFamily="34" charset="0"/>
                <a:cs typeface="Times New Roman" panose="02020603050405020304" pitchFamily="18" charset="0"/>
              </a:rPr>
              <a:t>B = 2x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4</a:t>
            </a:r>
            <a:r>
              <a:rPr lang="nl-NL" sz="4400" b="1" dirty="0">
                <a:latin typeface="Times New Roman" panose="02020603050405020304" pitchFamily="18" charset="0"/>
                <a:ea typeface="Calibri" panose="020F0502020204030204" pitchFamily="34" charset="0"/>
                <a:cs typeface="Times New Roman" panose="02020603050405020304" pitchFamily="18" charset="0"/>
              </a:rPr>
              <a:t> - 3x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b="1" dirty="0">
                <a:latin typeface="Times New Roman" panose="02020603050405020304" pitchFamily="18" charset="0"/>
                <a:ea typeface="Calibri" panose="020F0502020204030204" pitchFamily="34" charset="0"/>
                <a:cs typeface="Times New Roman" panose="02020603050405020304" pitchFamily="18" charset="0"/>
              </a:rPr>
              <a:t> + x + 1</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394857" y="4157851"/>
            <a:ext cx="12926937" cy="738664"/>
          </a:xfrm>
          <a:prstGeom prst="rect">
            <a:avLst/>
          </a:prstGeom>
        </p:spPr>
        <p:txBody>
          <a:bodyPr wrap="none">
            <a:spAutoFit/>
          </a:bodyPr>
          <a:lstStyle/>
          <a:p>
            <a:r>
              <a:rPr lang="en-US" sz="4200" dirty="0" err="1">
                <a:latin typeface="Times New Roman" panose="02020603050405020304" pitchFamily="18" charset="0"/>
                <a:cs typeface="Times New Roman" panose="02020603050405020304" pitchFamily="18" charset="0"/>
              </a:rPr>
              <a:t>Em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xét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gì</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đặc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điểm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chung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2 </a:t>
            </a:r>
            <a:r>
              <a:rPr lang="en-US" sz="4200" dirty="0" err="1">
                <a:latin typeface="Times New Roman" panose="02020603050405020304" pitchFamily="18" charset="0"/>
                <a:cs typeface="Times New Roman" panose="02020603050405020304" pitchFamily="18" charset="0"/>
              </a:rPr>
              <a:t>biểu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trên</a:t>
            </a:r>
            <a:r>
              <a:rPr lang="en-US" sz="4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1" name="Rectangle 10"/>
          <p:cNvSpPr/>
          <p:nvPr/>
        </p:nvSpPr>
        <p:spPr>
          <a:xfrm>
            <a:off x="1425440" y="5572057"/>
            <a:ext cx="7198014" cy="4173450"/>
          </a:xfrm>
          <a:prstGeom prst="rect">
            <a:avLst/>
          </a:prstGeom>
        </p:spPr>
        <p:txBody>
          <a:bodyPr wrap="square">
            <a:spAutoFit/>
          </a:bodyPr>
          <a:lstStyle/>
          <a:p>
            <a:pPr algn="just">
              <a:lnSpc>
                <a:spcPct val="140000"/>
              </a:lnSpc>
              <a:spcBef>
                <a:spcPts val="600"/>
              </a:spcBef>
              <a:spcAft>
                <a:spcPts val="600"/>
              </a:spcAft>
            </a:pPr>
            <a:r>
              <a:rPr lang="en-US" sz="4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200" dirty="0">
                <a:latin typeface="Times New Roman" panose="02020603050405020304" pitchFamily="18" charset="0"/>
                <a:ea typeface="Calibri" panose="020F0502020204030204" pitchFamily="34" charset="0"/>
                <a:cs typeface="Times New Roman" panose="02020603050405020304" pitchFamily="18" charset="0"/>
              </a:rPr>
              <a:t> a - b = a + (-b)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nên</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A = 6x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200" dirty="0">
                <a:latin typeface="Times New Roman" panose="02020603050405020304" pitchFamily="18" charset="0"/>
                <a:ea typeface="Calibri" panose="020F0502020204030204" pitchFamily="34" charset="0"/>
                <a:cs typeface="Times New Roman" panose="02020603050405020304" pitchFamily="18" charset="0"/>
              </a:rPr>
              <a:t> + (-5x)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200" dirty="0">
                <a:latin typeface="Times New Roman" panose="02020603050405020304" pitchFamily="18" charset="0"/>
                <a:ea typeface="Calibri" panose="020F0502020204030204" pitchFamily="34" charset="0"/>
                <a:cs typeface="Times New Roman" panose="02020603050405020304" pitchFamily="18" charset="0"/>
              </a:rPr>
              <a:t> + (-4x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200" dirty="0">
                <a:latin typeface="Times New Roman" panose="02020603050405020304" pitchFamily="18" charset="0"/>
                <a:ea typeface="Calibri" panose="020F0502020204030204" pitchFamily="34" charset="0"/>
                <a:cs typeface="Times New Roman" panose="02020603050405020304" pitchFamily="18" charset="0"/>
              </a:rPr>
              <a:t>) + 7</a:t>
            </a:r>
          </a:p>
          <a:p>
            <a:pPr algn="just">
              <a:lnSpc>
                <a:spcPct val="140000"/>
              </a:lnSpc>
              <a:spcBef>
                <a:spcPts val="600"/>
              </a:spcBef>
              <a:spcAft>
                <a:spcPts val="600"/>
              </a:spcAft>
            </a:pPr>
            <a:r>
              <a:rPr lang="en-US" sz="4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4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B = 2x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US" sz="4200" dirty="0">
                <a:latin typeface="Times New Roman" panose="02020603050405020304" pitchFamily="18" charset="0"/>
                <a:ea typeface="Calibri" panose="020F0502020204030204" pitchFamily="34" charset="0"/>
                <a:cs typeface="Times New Roman" panose="02020603050405020304" pitchFamily="18" charset="0"/>
              </a:rPr>
              <a:t> + (-3x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200" dirty="0">
                <a:latin typeface="Times New Roman" panose="02020603050405020304" pitchFamily="18" charset="0"/>
                <a:ea typeface="Calibri" panose="020F0502020204030204" pitchFamily="34" charset="0"/>
                <a:cs typeface="Times New Roman" panose="02020603050405020304" pitchFamily="18" charset="0"/>
              </a:rPr>
              <a:t>) + x + 1</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ight Brace 11"/>
          <p:cNvSpPr/>
          <p:nvPr/>
        </p:nvSpPr>
        <p:spPr>
          <a:xfrm>
            <a:off x="8049407" y="5905500"/>
            <a:ext cx="629515" cy="3613994"/>
          </a:xfrm>
          <a:prstGeom prst="rightBrace">
            <a:avLst>
              <a:gd name="adj1" fmla="val 61153"/>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a:off x="8824740" y="7506723"/>
            <a:ext cx="545295" cy="3041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454469" y="5593372"/>
            <a:ext cx="7842932" cy="3000821"/>
          </a:xfrm>
          <a:prstGeom prst="rect">
            <a:avLst/>
          </a:prstGeom>
        </p:spPr>
        <p:txBody>
          <a:bodyPr wrap="square">
            <a:spAutoFit/>
          </a:bodyPr>
          <a:lstStyle/>
          <a:p>
            <a:pPr algn="just">
              <a:lnSpc>
                <a:spcPct val="150000"/>
              </a:lnSpc>
            </a:pPr>
            <a:r>
              <a:rPr lang="vi-VN" sz="4200" dirty="0">
                <a:latin typeface="+mj-lt"/>
                <a:cs typeface="Arial" panose="020B0604020202020204" pitchFamily="34" charset="0"/>
              </a:rPr>
              <a:t>A, B đều là tổng của nh</a:t>
            </a:r>
            <a:r>
              <a:rPr lang="en-US" sz="4200" dirty="0">
                <a:latin typeface="+mj-lt"/>
                <a:cs typeface="Arial" panose="020B0604020202020204" pitchFamily="34" charset="0"/>
              </a:rPr>
              <a:t>ữ</a:t>
            </a:r>
            <a:r>
              <a:rPr lang="vi-VN" sz="4200" dirty="0">
                <a:latin typeface="+mj-lt"/>
                <a:cs typeface="Arial" panose="020B0604020202020204" pitchFamily="34" charset="0"/>
              </a:rPr>
              <a:t>ng đơn thức với biến x. Đó là những ví dụ về đa thức một biến.</a:t>
            </a:r>
            <a:endParaRPr lang="en-US" sz="4200" dirty="0">
              <a:latin typeface="+mj-lt"/>
              <a:cs typeface="Arial" panose="020B0604020202020204" pitchFamily="34" charset="0"/>
            </a:endParaRPr>
          </a:p>
        </p:txBody>
      </p:sp>
      <p:sp>
        <p:nvSpPr>
          <p:cNvPr id="15" name="Rectangle 14"/>
          <p:cNvSpPr/>
          <p:nvPr/>
        </p:nvSpPr>
        <p:spPr>
          <a:xfrm>
            <a:off x="9363108" y="8707879"/>
            <a:ext cx="6159058" cy="738664"/>
          </a:xfrm>
          <a:prstGeom prst="rect">
            <a:avLst/>
          </a:prstGeom>
        </p:spPr>
        <p:txBody>
          <a:bodyPr wrap="none">
            <a:spAutoFit/>
          </a:bodyPr>
          <a:lstStyle/>
          <a:p>
            <a:r>
              <a:rPr lang="en-US" sz="4200" i="1" dirty="0" err="1">
                <a:solidFill>
                  <a:srgbClr val="C00000"/>
                </a:solidFill>
                <a:latin typeface="Times New Roman" panose="02020603050405020304" pitchFamily="18" charset="0"/>
                <a:cs typeface="Times New Roman" panose="02020603050405020304" pitchFamily="18" charset="0"/>
              </a:rPr>
              <a:t>Vậy</a:t>
            </a:r>
            <a:r>
              <a:rPr lang="en-US" sz="4200" i="1" dirty="0">
                <a:solidFill>
                  <a:srgbClr val="C00000"/>
                </a:solidFill>
                <a:latin typeface="Times New Roman" panose="02020603050405020304" pitchFamily="18" charset="0"/>
                <a:cs typeface="Times New Roman" panose="02020603050405020304" pitchFamily="18" charset="0"/>
              </a:rPr>
              <a:t> </a:t>
            </a:r>
            <a:r>
              <a:rPr lang="en-US" sz="4200" i="1" dirty="0" err="1">
                <a:solidFill>
                  <a:srgbClr val="C00000"/>
                </a:solidFill>
                <a:latin typeface="Times New Roman" panose="02020603050405020304" pitchFamily="18" charset="0"/>
                <a:cs typeface="Times New Roman" panose="02020603050405020304" pitchFamily="18" charset="0"/>
              </a:rPr>
              <a:t>đa</a:t>
            </a:r>
            <a:r>
              <a:rPr lang="en-US" sz="4200" i="1" dirty="0">
                <a:solidFill>
                  <a:srgbClr val="C00000"/>
                </a:solidFill>
                <a:latin typeface="Times New Roman" panose="02020603050405020304" pitchFamily="18" charset="0"/>
                <a:cs typeface="Times New Roman" panose="02020603050405020304" pitchFamily="18" charset="0"/>
              </a:rPr>
              <a:t> </a:t>
            </a:r>
            <a:r>
              <a:rPr lang="en-US" sz="4200" i="1" dirty="0" err="1">
                <a:solidFill>
                  <a:srgbClr val="C00000"/>
                </a:solidFill>
                <a:latin typeface="Times New Roman" panose="02020603050405020304" pitchFamily="18" charset="0"/>
                <a:cs typeface="Times New Roman" panose="02020603050405020304" pitchFamily="18" charset="0"/>
              </a:rPr>
              <a:t>thức</a:t>
            </a:r>
            <a:r>
              <a:rPr lang="en-US" sz="4200" i="1" dirty="0">
                <a:solidFill>
                  <a:srgbClr val="C00000"/>
                </a:solidFill>
                <a:latin typeface="Times New Roman" panose="02020603050405020304" pitchFamily="18" charset="0"/>
                <a:cs typeface="Times New Roman" panose="02020603050405020304" pitchFamily="18" charset="0"/>
              </a:rPr>
              <a:t> </a:t>
            </a:r>
            <a:r>
              <a:rPr lang="en-US" sz="4200" i="1" dirty="0" err="1">
                <a:solidFill>
                  <a:srgbClr val="C00000"/>
                </a:solidFill>
                <a:latin typeface="Times New Roman" panose="02020603050405020304" pitchFamily="18" charset="0"/>
                <a:cs typeface="Times New Roman" panose="02020603050405020304" pitchFamily="18" charset="0"/>
              </a:rPr>
              <a:t>một</a:t>
            </a:r>
            <a:r>
              <a:rPr lang="en-US" sz="4200" i="1" dirty="0">
                <a:solidFill>
                  <a:srgbClr val="C00000"/>
                </a:solidFill>
                <a:latin typeface="Times New Roman" panose="02020603050405020304" pitchFamily="18" charset="0"/>
                <a:cs typeface="Times New Roman" panose="02020603050405020304" pitchFamily="18" charset="0"/>
              </a:rPr>
              <a:t> </a:t>
            </a:r>
            <a:r>
              <a:rPr lang="en-US" sz="4200" i="1" dirty="0" err="1">
                <a:solidFill>
                  <a:srgbClr val="C00000"/>
                </a:solidFill>
                <a:latin typeface="Times New Roman" panose="02020603050405020304" pitchFamily="18" charset="0"/>
                <a:cs typeface="Times New Roman" panose="02020603050405020304" pitchFamily="18" charset="0"/>
              </a:rPr>
              <a:t>biến</a:t>
            </a:r>
            <a:r>
              <a:rPr lang="en-US" sz="4200" i="1" dirty="0">
                <a:solidFill>
                  <a:srgbClr val="C00000"/>
                </a:solidFill>
                <a:latin typeface="Times New Roman" panose="02020603050405020304" pitchFamily="18" charset="0"/>
                <a:cs typeface="Times New Roman" panose="02020603050405020304" pitchFamily="18" charset="0"/>
              </a:rPr>
              <a:t> </a:t>
            </a:r>
            <a:r>
              <a:rPr lang="en-US" sz="4200" i="1" dirty="0" err="1">
                <a:solidFill>
                  <a:srgbClr val="C00000"/>
                </a:solidFill>
                <a:latin typeface="Times New Roman" panose="02020603050405020304" pitchFamily="18" charset="0"/>
                <a:cs typeface="Times New Roman" panose="02020603050405020304" pitchFamily="18" charset="0"/>
              </a:rPr>
              <a:t>là</a:t>
            </a:r>
            <a:r>
              <a:rPr lang="en-US" sz="4200" i="1" dirty="0">
                <a:solidFill>
                  <a:srgbClr val="C00000"/>
                </a:solidFill>
                <a:latin typeface="Times New Roman" panose="02020603050405020304" pitchFamily="18" charset="0"/>
                <a:cs typeface="Times New Roman" panose="02020603050405020304" pitchFamily="18" charset="0"/>
              </a:rPr>
              <a:t> </a:t>
            </a:r>
            <a:r>
              <a:rPr lang="en-US" sz="4200" i="1" dirty="0" err="1">
                <a:solidFill>
                  <a:srgbClr val="C00000"/>
                </a:solidFill>
                <a:latin typeface="Times New Roman" panose="02020603050405020304" pitchFamily="18" charset="0"/>
                <a:cs typeface="Times New Roman" panose="02020603050405020304" pitchFamily="18" charset="0"/>
              </a:rPr>
              <a:t>gì</a:t>
            </a:r>
            <a:r>
              <a:rPr lang="en-US" sz="4200" i="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127072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4" presetClass="entr" presetSubtype="10" fill="hold"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2" dur="500"/>
                                        <p:tgtEl>
                                          <p:spTgt spid="11">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5" dur="500"/>
                                        <p:tgtEl>
                                          <p:spTgt spid="11">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8" dur="500"/>
                                        <p:tgtEl>
                                          <p:spTgt spid="11">
                                            <p:txEl>
                                              <p:pRg st="2" end="2"/>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1" dur="5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Horizontal)">
                                      <p:cBhvr>
                                        <p:cTn id="56" dur="500"/>
                                        <p:tgtEl>
                                          <p:spTgt spid="12"/>
                                        </p:tgtEl>
                                      </p:cBhvr>
                                    </p:animEffect>
                                  </p:childTnLst>
                                </p:cTn>
                              </p:par>
                            </p:childTnLst>
                          </p:cTn>
                        </p:par>
                        <p:par>
                          <p:cTn id="57" fill="hold">
                            <p:stCondLst>
                              <p:cond delay="500"/>
                            </p:stCondLst>
                            <p:childTnLst>
                              <p:par>
                                <p:cTn id="58" presetID="1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p:bldP spid="5" grpId="0"/>
      <p:bldP spid="6" grpId="0"/>
      <p:bldP spid="7" grpId="0"/>
      <p:bldP spid="8" grpId="0"/>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676400" y="2789390"/>
            <a:ext cx="14935200" cy="5835426"/>
          </a:xfrm>
          <a:prstGeom prst="roundRect">
            <a:avLst>
              <a:gd name="adj" fmla="val 11681"/>
            </a:avLst>
          </a:prstGeom>
          <a:solidFill>
            <a:schemeClr val="accent3">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6781797" y="0"/>
            <a:ext cx="4612673" cy="2123928"/>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0" y="9262654"/>
            <a:ext cx="18288000" cy="3596094"/>
            <a:chOff x="0" y="-134320"/>
            <a:chExt cx="5102551" cy="947120"/>
          </a:xfrm>
        </p:grpSpPr>
        <p:sp>
          <p:nvSpPr>
            <p:cNvPr id="16" name="Freeform 16"/>
            <p:cNvSpPr/>
            <p:nvPr/>
          </p:nvSpPr>
          <p:spPr>
            <a:xfrm>
              <a:off x="0" y="-134320"/>
              <a:ext cx="5102551" cy="269787"/>
            </a:xfrm>
            <a:custGeom>
              <a:avLst/>
              <a:gdLst/>
              <a:ahLst/>
              <a:cxnLst/>
              <a:rect l="l" t="t" r="r" b="b"/>
              <a:pathLst>
                <a:path w="5102551" h="269787">
                  <a:moveTo>
                    <a:pt x="0" y="0"/>
                  </a:moveTo>
                  <a:lnTo>
                    <a:pt x="5102551" y="0"/>
                  </a:lnTo>
                  <a:lnTo>
                    <a:pt x="5102551" y="269787"/>
                  </a:lnTo>
                  <a:lnTo>
                    <a:pt x="0" y="269787"/>
                  </a:lnTo>
                  <a:close/>
                </a:path>
              </a:pathLst>
            </a:custGeom>
            <a:solidFill>
              <a:srgbClr val="3884FD"/>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16611600" y="4302613"/>
            <a:ext cx="1656057" cy="16560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3" name="TextBox 22"/>
          <p:cNvSpPr txBox="1"/>
          <p:nvPr/>
        </p:nvSpPr>
        <p:spPr>
          <a:xfrm>
            <a:off x="7214239" y="665463"/>
            <a:ext cx="3747797" cy="769441"/>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r>
              <a:rPr lang="en-US" sz="4400" b="1" dirty="0">
                <a:latin typeface="Times New Roman" panose="02020603050405020304" pitchFamily="18" charset="0"/>
                <a:cs typeface="Times New Roman" panose="02020603050405020304" pitchFamily="18" charset="0"/>
              </a:rPr>
              <a:t>:</a:t>
            </a:r>
          </a:p>
        </p:txBody>
      </p:sp>
      <p:sp>
        <p:nvSpPr>
          <p:cNvPr id="24" name="Rectangle 23"/>
          <p:cNvSpPr/>
          <p:nvPr/>
        </p:nvSpPr>
        <p:spPr>
          <a:xfrm>
            <a:off x="2021867" y="3424394"/>
            <a:ext cx="13428966" cy="4033348"/>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solidFill>
                  <a:srgbClr val="C00000"/>
                </a:solidFill>
                <a:latin typeface="+mj-lt"/>
                <a:cs typeface="Arial" panose="020B0604020202020204" pitchFamily="34" charset="0"/>
              </a:rPr>
              <a:t>Đa thức một biến </a:t>
            </a:r>
            <a:r>
              <a:rPr lang="vi-VN" sz="4400" dirty="0">
                <a:latin typeface="+mj-lt"/>
                <a:cs typeface="Arial" panose="020B0604020202020204" pitchFamily="34" charset="0"/>
              </a:rPr>
              <a:t>(</a:t>
            </a:r>
            <a:r>
              <a:rPr lang="vi-VN" sz="4400" dirty="0">
                <a:solidFill>
                  <a:srgbClr val="C00000"/>
                </a:solidFill>
                <a:latin typeface="+mj-lt"/>
                <a:cs typeface="Arial" panose="020B0604020202020204" pitchFamily="34" charset="0"/>
              </a:rPr>
              <a:t>đa thức</a:t>
            </a:r>
            <a:r>
              <a:rPr lang="vi-VN" sz="4400" dirty="0">
                <a:latin typeface="+mj-lt"/>
                <a:cs typeface="Arial" panose="020B0604020202020204" pitchFamily="34" charset="0"/>
              </a:rPr>
              <a:t>) là tổng của những đơn thức cùng một biến; mỗi đơn thức trong tổng gọi là một </a:t>
            </a:r>
            <a:r>
              <a:rPr lang="vi-VN" sz="4400" dirty="0">
                <a:solidFill>
                  <a:srgbClr val="C00000"/>
                </a:solidFill>
                <a:latin typeface="+mj-lt"/>
                <a:cs typeface="Arial" panose="020B0604020202020204" pitchFamily="34" charset="0"/>
              </a:rPr>
              <a:t>hạng tử </a:t>
            </a:r>
            <a:r>
              <a:rPr lang="vi-VN" sz="4400" dirty="0">
                <a:latin typeface="+mj-lt"/>
                <a:cs typeface="Arial" panose="020B0604020202020204" pitchFamily="34" charset="0"/>
              </a:rPr>
              <a:t>của đa thức đó.</a:t>
            </a:r>
          </a:p>
          <a:p>
            <a:pPr marL="571500" indent="-571500" algn="just">
              <a:lnSpc>
                <a:spcPct val="150000"/>
              </a:lnSpc>
              <a:buFont typeface="Wingdings" panose="05000000000000000000" pitchFamily="2" charset="2"/>
              <a:buChar char="§"/>
            </a:pPr>
            <a:r>
              <a:rPr lang="vi-VN" sz="4400" dirty="0">
                <a:latin typeface="+mj-lt"/>
                <a:cs typeface="Arial" panose="020B0604020202020204" pitchFamily="34" charset="0"/>
              </a:rPr>
              <a:t>Số 0 cũng được coi là một đa thức, gọi là </a:t>
            </a:r>
            <a:r>
              <a:rPr lang="vi-VN" sz="4400" dirty="0">
                <a:solidFill>
                  <a:srgbClr val="C00000"/>
                </a:solidFill>
                <a:latin typeface="+mj-lt"/>
                <a:cs typeface="Arial" panose="020B0604020202020204" pitchFamily="34" charset="0"/>
              </a:rPr>
              <a:t>đa thức </a:t>
            </a:r>
            <a:r>
              <a:rPr lang="vi-VN" sz="4400" i="1" dirty="0">
                <a:solidFill>
                  <a:srgbClr val="C00000"/>
                </a:solidFill>
                <a:latin typeface="+mj-lt"/>
                <a:cs typeface="Arial" panose="020B0604020202020204" pitchFamily="34" charset="0"/>
              </a:rPr>
              <a:t>không</a:t>
            </a:r>
            <a:r>
              <a:rPr lang="vi-VN" sz="4400" dirty="0">
                <a:latin typeface="+mj-lt"/>
                <a:cs typeface="Arial" panose="020B0604020202020204" pitchFamily="34" charset="0"/>
              </a:rPr>
              <a:t>.</a:t>
            </a:r>
          </a:p>
        </p:txBody>
      </p:sp>
      <p:grpSp>
        <p:nvGrpSpPr>
          <p:cNvPr id="27" name="Group 20"/>
          <p:cNvGrpSpPr/>
          <p:nvPr/>
        </p:nvGrpSpPr>
        <p:grpSpPr>
          <a:xfrm>
            <a:off x="279566" y="176885"/>
            <a:ext cx="1656057" cy="1656057"/>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30" name="Picture 29"/>
          <p:cNvPicPr>
            <a:picLocks noChangeAspect="1"/>
          </p:cNvPicPr>
          <p:nvPr/>
        </p:nvPicPr>
        <p:blipFill>
          <a:blip r:embed="rId2"/>
          <a:stretch>
            <a:fillRect/>
          </a:stretch>
        </p:blipFill>
        <p:spPr>
          <a:xfrm>
            <a:off x="15450833" y="7355500"/>
            <a:ext cx="2471317" cy="2357988"/>
          </a:xfrm>
          <a:prstGeom prst="rect">
            <a:avLst/>
          </a:prstGeom>
        </p:spPr>
      </p:pic>
      <p:pic>
        <p:nvPicPr>
          <p:cNvPr id="31" name="Picture 30"/>
          <p:cNvPicPr>
            <a:picLocks noChangeAspect="1"/>
          </p:cNvPicPr>
          <p:nvPr/>
        </p:nvPicPr>
        <p:blipFill>
          <a:blip r:embed="rId3"/>
          <a:stretch>
            <a:fillRect/>
          </a:stretch>
        </p:blipFill>
        <p:spPr>
          <a:xfrm flipH="1">
            <a:off x="3025025" y="665463"/>
            <a:ext cx="1604242" cy="2123927"/>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left)">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500"/>
                                        <p:tgtEl>
                                          <p:spTgt spid="24">
                                            <p:txEl>
                                              <p:pRg st="1" end="1"/>
                                            </p:txEl>
                                          </p:spTgt>
                                        </p:tgtEl>
                                      </p:cBhvr>
                                    </p:animEffec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6442350" y="22182"/>
            <a:ext cx="1752600" cy="1752600"/>
          </a:xfrm>
          <a:prstGeom prst="rect">
            <a:avLst/>
          </a:prstGeom>
        </p:spPr>
      </p:pic>
      <p:grpSp>
        <p:nvGrpSpPr>
          <p:cNvPr id="7" name="Group 7"/>
          <p:cNvGrpSpPr/>
          <p:nvPr/>
        </p:nvGrpSpPr>
        <p:grpSpPr>
          <a:xfrm>
            <a:off x="327449" y="7411052"/>
            <a:ext cx="1595485" cy="1607188"/>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28353" y="9129194"/>
            <a:ext cx="18316353"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3" name="Group 22"/>
          <p:cNvGrpSpPr/>
          <p:nvPr/>
        </p:nvGrpSpPr>
        <p:grpSpPr>
          <a:xfrm>
            <a:off x="1241366" y="863694"/>
            <a:ext cx="3580115" cy="2667001"/>
            <a:chOff x="443020" y="5978333"/>
            <a:chExt cx="3109937" cy="2316743"/>
          </a:xfrm>
        </p:grpSpPr>
        <p:pic>
          <p:nvPicPr>
            <p:cNvPr id="21" name="Picture 20"/>
            <p:cNvPicPr>
              <a:picLocks noChangeAspect="1"/>
            </p:cNvPicPr>
            <p:nvPr/>
          </p:nvPicPr>
          <p:blipFill>
            <a:blip r:embed="rId4"/>
            <a:stretch>
              <a:fillRect/>
            </a:stretch>
          </p:blipFill>
          <p:spPr>
            <a:xfrm>
              <a:off x="443020" y="5978333"/>
              <a:ext cx="3109937" cy="2316743"/>
            </a:xfrm>
            <a:prstGeom prst="rect">
              <a:avLst/>
            </a:prstGeom>
          </p:spPr>
        </p:pic>
        <p:sp>
          <p:nvSpPr>
            <p:cNvPr id="22" name="TextBox 21"/>
            <p:cNvSpPr txBox="1"/>
            <p:nvPr/>
          </p:nvSpPr>
          <p:spPr>
            <a:xfrm>
              <a:off x="1340808" y="6684178"/>
              <a:ext cx="1547258" cy="721138"/>
            </a:xfrm>
            <a:prstGeom prst="rect">
              <a:avLst/>
            </a:prstGeom>
            <a:noFill/>
          </p:spPr>
          <p:txBody>
            <a:bodyPr wrap="square" rtlCol="0">
              <a:spAutoFit/>
            </a:bodyPr>
            <a:lstStyle/>
            <a:p>
              <a:pPr algn="ctr">
                <a:lnSpc>
                  <a:spcPct val="120000"/>
                </a:lnSpc>
              </a:pPr>
              <a:r>
                <a:rPr lang="en-US" sz="4400" b="1" dirty="0" err="1">
                  <a:solidFill>
                    <a:srgbClr val="C00000"/>
                  </a:solidFill>
                  <a:latin typeface="Times New Roman" panose="02020603050405020304" pitchFamily="18" charset="0"/>
                  <a:cs typeface="Times New Roman" panose="02020603050405020304" pitchFamily="18" charset="0"/>
                </a:rPr>
                <a:t>Chú</a:t>
              </a:r>
              <a:r>
                <a:rPr lang="en-US" sz="4400" b="1" dirty="0">
                  <a:solidFill>
                    <a:srgbClr val="C00000"/>
                  </a:solidFill>
                  <a:latin typeface="Times New Roman" panose="02020603050405020304" pitchFamily="18" charset="0"/>
                  <a:cs typeface="Times New Roman" panose="02020603050405020304" pitchFamily="18" charset="0"/>
                </a:rPr>
                <a:t> ý</a:t>
              </a:r>
            </a:p>
          </p:txBody>
        </p:sp>
      </p:grpSp>
      <p:grpSp>
        <p:nvGrpSpPr>
          <p:cNvPr id="5" name="Group 4"/>
          <p:cNvGrpSpPr/>
          <p:nvPr/>
        </p:nvGrpSpPr>
        <p:grpSpPr>
          <a:xfrm>
            <a:off x="5089589" y="1873064"/>
            <a:ext cx="9372600" cy="1353142"/>
            <a:chOff x="5638800" y="1656758"/>
            <a:chExt cx="9372600" cy="1353142"/>
          </a:xfrm>
        </p:grpSpPr>
        <p:sp>
          <p:nvSpPr>
            <p:cNvPr id="4" name="Rounded Rectangular Callout 3"/>
            <p:cNvSpPr/>
            <p:nvPr/>
          </p:nvSpPr>
          <p:spPr>
            <a:xfrm>
              <a:off x="5638800" y="1656758"/>
              <a:ext cx="9372600" cy="1353142"/>
            </a:xfrm>
            <a:prstGeom prst="wedgeRoundRectCallout">
              <a:avLst>
                <a:gd name="adj1" fmla="val 54333"/>
                <a:gd name="adj2" fmla="val 47142"/>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86224" y="1948608"/>
              <a:ext cx="8021748" cy="769441"/>
            </a:xfrm>
            <a:prstGeom prst="rect">
              <a:avLst/>
            </a:prstGeom>
          </p:spPr>
          <p:txBody>
            <a:bodyPr wrap="none">
              <a:spAutoFit/>
            </a:bodyPr>
            <a:lstStyle/>
            <a:p>
              <a:r>
                <a:rPr lang="vi-VN" sz="4400" dirty="0">
                  <a:latin typeface="+mj-lt"/>
                  <a:cs typeface="Arial" panose="020B0604020202020204" pitchFamily="34" charset="0"/>
                </a:rPr>
                <a:t>Một đơn thức cũng là một đa thức.</a:t>
              </a:r>
              <a:endParaRPr lang="en-US" sz="4400" dirty="0">
                <a:latin typeface="+mj-lt"/>
                <a:cs typeface="Arial" panose="020B0604020202020204" pitchFamily="34" charset="0"/>
              </a:endParaRPr>
            </a:p>
          </p:txBody>
        </p:sp>
      </p:grpSp>
      <p:pic>
        <p:nvPicPr>
          <p:cNvPr id="6" name="Picture 5"/>
          <p:cNvPicPr>
            <a:picLocks noChangeAspect="1"/>
          </p:cNvPicPr>
          <p:nvPr/>
        </p:nvPicPr>
        <p:blipFill>
          <a:blip r:embed="rId5"/>
          <a:stretch>
            <a:fillRect/>
          </a:stretch>
        </p:blipFill>
        <p:spPr>
          <a:xfrm>
            <a:off x="14930653" y="2197194"/>
            <a:ext cx="2115981" cy="2201158"/>
          </a:xfrm>
          <a:prstGeom prst="rect">
            <a:avLst/>
          </a:prstGeom>
        </p:spPr>
      </p:pic>
      <p:sp>
        <p:nvSpPr>
          <p:cNvPr id="10" name="Rectangle 9"/>
          <p:cNvSpPr/>
          <p:nvPr/>
        </p:nvSpPr>
        <p:spPr>
          <a:xfrm>
            <a:off x="1965813" y="4208292"/>
            <a:ext cx="14328020" cy="2015103"/>
          </a:xfrm>
          <a:prstGeom prst="rect">
            <a:avLst/>
          </a:prstGeom>
        </p:spPr>
        <p:txBody>
          <a:bodyPr wrap="square">
            <a:spAutoFit/>
          </a:bodyPr>
          <a:lstStyle/>
          <a:p>
            <a:pPr algn="just">
              <a:lnSpc>
                <a:spcPct val="150000"/>
              </a:lnSpc>
            </a:pPr>
            <a:r>
              <a:rPr lang="vi-VN" sz="4400" dirty="0">
                <a:latin typeface="+mj-lt"/>
                <a:cs typeface="Arial" panose="020B0604020202020204" pitchFamily="34" charset="0"/>
              </a:rPr>
              <a:t>Ta thường kí hiệu đa thức bằng một chữ cái in hoa. Đôi khi còn viết thêm kí hiệu biến trong ngoặc đơn.</a:t>
            </a:r>
            <a:endParaRPr lang="en-US" sz="4400" dirty="0">
              <a:latin typeface="+mj-lt"/>
              <a:cs typeface="Arial" panose="020B0604020202020204" pitchFamily="34" charset="0"/>
            </a:endParaRPr>
          </a:p>
        </p:txBody>
      </p:sp>
      <p:sp>
        <p:nvSpPr>
          <p:cNvPr id="11" name="TextBox 10"/>
          <p:cNvSpPr txBox="1"/>
          <p:nvPr/>
        </p:nvSpPr>
        <p:spPr>
          <a:xfrm>
            <a:off x="2093092" y="6473446"/>
            <a:ext cx="2250307"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Ví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a:t>
            </a:r>
            <a:r>
              <a:rPr lang="en-US" sz="4400" b="1" dirty="0">
                <a:latin typeface="Times New Roman" panose="02020603050405020304" pitchFamily="18" charset="0"/>
                <a:cs typeface="Times New Roman" panose="02020603050405020304" pitchFamily="18" charset="0"/>
              </a:rPr>
              <a:t>:</a:t>
            </a:r>
          </a:p>
        </p:txBody>
      </p:sp>
      <p:sp>
        <p:nvSpPr>
          <p:cNvPr id="12" name="Rectangle 11"/>
          <p:cNvSpPr/>
          <p:nvPr/>
        </p:nvSpPr>
        <p:spPr>
          <a:xfrm>
            <a:off x="4631789" y="6993381"/>
            <a:ext cx="7249968" cy="986360"/>
          </a:xfrm>
          <a:prstGeom prst="rect">
            <a:avLst/>
          </a:prstGeom>
        </p:spPr>
        <p:txBody>
          <a:bodyPr wrap="square">
            <a:spAutoFit/>
          </a:bodyPr>
          <a:lstStyle/>
          <a:p>
            <a:pPr algn="ctr" fontAlgn="base">
              <a:lnSpc>
                <a:spcPct val="150000"/>
              </a:lnSpc>
              <a:spcBef>
                <a:spcPts val="600"/>
              </a:spcBef>
              <a:spcAft>
                <a:spcPts val="60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A </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a:latin typeface="Times New Roman" panose="02020603050405020304" pitchFamily="18" charset="0"/>
                <a:ea typeface="Calibri" panose="020F0502020204030204" pitchFamily="34" charset="0"/>
                <a:cs typeface="Times New Roman" panose="02020603050405020304" pitchFamily="18" charset="0"/>
              </a:rPr>
              <a:t>A(x) </a:t>
            </a:r>
            <a:r>
              <a:rPr lang="en-US" sz="4400" dirty="0">
                <a:latin typeface="Times New Roman" panose="02020603050405020304" pitchFamily="18" charset="0"/>
                <a:ea typeface="Calibri" panose="020F0502020204030204" pitchFamily="34" charset="0"/>
                <a:cs typeface="Times New Roman" panose="02020603050405020304" pitchFamily="18" charset="0"/>
              </a:rPr>
              <a:t>= 6x</a:t>
            </a:r>
            <a:r>
              <a:rPr lang="en-US"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400" dirty="0">
                <a:latin typeface="Times New Roman" panose="02020603050405020304" pitchFamily="18" charset="0"/>
                <a:ea typeface="Calibri" panose="020F0502020204030204" pitchFamily="34" charset="0"/>
                <a:cs typeface="Times New Roman" panose="02020603050405020304" pitchFamily="18" charset="0"/>
              </a:rPr>
              <a:t> - 5x</a:t>
            </a:r>
            <a:r>
              <a:rPr lang="en-US"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400" dirty="0">
                <a:latin typeface="Times New Roman" panose="02020603050405020304" pitchFamily="18" charset="0"/>
                <a:ea typeface="Calibri" panose="020F0502020204030204" pitchFamily="34" charset="0"/>
                <a:cs typeface="Times New Roman" panose="02020603050405020304" pitchFamily="18" charset="0"/>
              </a:rPr>
              <a:t> - 4x</a:t>
            </a:r>
            <a:r>
              <a:rPr lang="en-US"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400" dirty="0">
                <a:latin typeface="Times New Roman" panose="02020603050405020304" pitchFamily="18" charset="0"/>
                <a:ea typeface="Calibri" panose="020F0502020204030204" pitchFamily="34" charset="0"/>
                <a:cs typeface="Times New Roman" panose="02020603050405020304" pitchFamily="18" charset="0"/>
              </a:rPr>
              <a:t> + 7</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0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0"/>
            <a:ext cx="7159315" cy="715931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12018" y="251460"/>
            <a:ext cx="7866382" cy="9326880"/>
          </a:xfrm>
          <a:prstGeom prst="rect">
            <a:avLst/>
          </a:prstGeom>
        </p:spPr>
      </p:pic>
      <p:grpSp>
        <p:nvGrpSpPr>
          <p:cNvPr id="32" name="Group 32"/>
          <p:cNvGrpSpPr/>
          <p:nvPr/>
        </p:nvGrpSpPr>
        <p:grpSpPr>
          <a:xfrm>
            <a:off x="0" y="9169922"/>
            <a:ext cx="18288000" cy="1117078"/>
            <a:chOff x="0" y="0"/>
            <a:chExt cx="5268627" cy="294210"/>
          </a:xfrm>
        </p:grpSpPr>
        <p:sp>
          <p:nvSpPr>
            <p:cNvPr id="33" name="Freeform 33"/>
            <p:cNvSpPr/>
            <p:nvPr/>
          </p:nvSpPr>
          <p:spPr>
            <a:xfrm>
              <a:off x="0" y="0"/>
              <a:ext cx="5268626" cy="294210"/>
            </a:xfrm>
            <a:custGeom>
              <a:avLst/>
              <a:gdLst/>
              <a:ahLst/>
              <a:cxnLst/>
              <a:rect l="l" t="t" r="r" b="b"/>
              <a:pathLst>
                <a:path w="5268626" h="294210">
                  <a:moveTo>
                    <a:pt x="0" y="0"/>
                  </a:moveTo>
                  <a:lnTo>
                    <a:pt x="5268626" y="0"/>
                  </a:lnTo>
                  <a:lnTo>
                    <a:pt x="5268626" y="294210"/>
                  </a:lnTo>
                  <a:lnTo>
                    <a:pt x="0" y="294210"/>
                  </a:lnTo>
                  <a:close/>
                </a:path>
              </a:pathLst>
            </a:custGeom>
            <a:solidFill>
              <a:srgbClr val="3884FD"/>
            </a:solidFill>
          </p:spPr>
        </p:sp>
        <p:sp>
          <p:nvSpPr>
            <p:cNvPr id="34" name="TextBox 3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35" name="Rectangle 34"/>
          <p:cNvSpPr/>
          <p:nvPr/>
        </p:nvSpPr>
        <p:spPr>
          <a:xfrm>
            <a:off x="1446053" y="2677836"/>
            <a:ext cx="6400775" cy="2002023"/>
          </a:xfrm>
          <a:prstGeom prst="rect">
            <a:avLst/>
          </a:prstGeom>
        </p:spPr>
        <p:txBody>
          <a:bodyPr wrap="square">
            <a:spAutoFit/>
          </a:bodyPr>
          <a:lstStyle/>
          <a:p>
            <a:pPr>
              <a:lnSpc>
                <a:spcPct val="150000"/>
              </a:lnSpc>
            </a:pP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a:t>
            </a:r>
          </a:p>
        </p:txBody>
      </p:sp>
      <p:pic>
        <p:nvPicPr>
          <p:cNvPr id="36" name="Picture 35"/>
          <p:cNvPicPr>
            <a:picLocks noChangeAspect="1"/>
          </p:cNvPicPr>
          <p:nvPr/>
        </p:nvPicPr>
        <p:blipFill>
          <a:blip r:embed="rId4"/>
          <a:stretch>
            <a:fillRect/>
          </a:stretch>
        </p:blipFill>
        <p:spPr>
          <a:xfrm>
            <a:off x="3440983" y="1028700"/>
            <a:ext cx="2410940" cy="1297834"/>
          </a:xfrm>
          <a:prstGeom prst="rect">
            <a:avLst/>
          </a:prstGeom>
        </p:spPr>
      </p:pic>
      <p:sp>
        <p:nvSpPr>
          <p:cNvPr id="37" name="Rectangle 36"/>
          <p:cNvSpPr/>
          <p:nvPr/>
        </p:nvSpPr>
        <p:spPr>
          <a:xfrm>
            <a:off x="10193017" y="4899425"/>
            <a:ext cx="7104384" cy="4154984"/>
          </a:xfrm>
          <a:prstGeom prst="rect">
            <a:avLst/>
          </a:prstGeom>
        </p:spPr>
        <p:txBody>
          <a:bodyPr wrap="square">
            <a:spAutoFit/>
          </a:bodyPr>
          <a:lstStyle/>
          <a:p>
            <a:pPr algn="just">
              <a:lnSpc>
                <a:spcPct val="150000"/>
              </a:lnSpc>
            </a:pPr>
            <a:r>
              <a:rPr lang="vi-VN" sz="4400" dirty="0">
                <a:latin typeface="+mj-lt"/>
                <a:cs typeface="Arial" panose="020B0604020202020204" pitchFamily="34" charset="0"/>
              </a:rPr>
              <a:t>Mỗi số thực là một đơn thức, mà một đơn thức cũng là một đa thức nên mỗi số thực là một đa thức.</a:t>
            </a:r>
            <a:endParaRPr lang="en-US" sz="4400" dirty="0">
              <a:latin typeface="+mj-lt"/>
              <a:cs typeface="Arial" panose="020B0604020202020204" pitchFamily="34" charset="0"/>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2600" y="2930405"/>
            <a:ext cx="1673044" cy="1720618"/>
          </a:xfrm>
          <a:prstGeom prst="rect">
            <a:avLst/>
          </a:prstGeom>
        </p:spPr>
      </p:pic>
      <p:pic>
        <p:nvPicPr>
          <p:cNvPr id="39" name="Picture 38"/>
          <p:cNvPicPr>
            <a:picLocks noChangeAspect="1"/>
          </p:cNvPicPr>
          <p:nvPr/>
        </p:nvPicPr>
        <p:blipFill>
          <a:blip r:embed="rId6"/>
          <a:stretch>
            <a:fillRect/>
          </a:stretch>
        </p:blipFill>
        <p:spPr>
          <a:xfrm>
            <a:off x="4139310" y="5305737"/>
            <a:ext cx="4688410" cy="4999490"/>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6535400" y="199932"/>
            <a:ext cx="1589180" cy="1590768"/>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7087" y="9540846"/>
            <a:ext cx="18295088"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6" name="Group 25"/>
          <p:cNvGrpSpPr/>
          <p:nvPr/>
        </p:nvGrpSpPr>
        <p:grpSpPr>
          <a:xfrm>
            <a:off x="962423" y="765853"/>
            <a:ext cx="4104319" cy="1234025"/>
            <a:chOff x="1148108" y="696975"/>
            <a:chExt cx="4790384" cy="1280489"/>
          </a:xfrm>
        </p:grpSpPr>
        <p:sp>
          <p:nvSpPr>
            <p:cNvPr id="3" name="Freeform 3"/>
            <p:cNvSpPr/>
            <p:nvPr/>
          </p:nvSpPr>
          <p:spPr>
            <a:xfrm>
              <a:off x="1148108" y="696975"/>
              <a:ext cx="4790384" cy="1280489"/>
            </a:xfrm>
            <a:custGeom>
              <a:avLst/>
              <a:gdLst/>
              <a:ahLst/>
              <a:cxnLst/>
              <a:rect l="l" t="t" r="r" b="b"/>
              <a:pathLst>
                <a:path w="2294644" h="407051">
                  <a:moveTo>
                    <a:pt x="2294644" y="326"/>
                  </a:moveTo>
                  <a:cubicBezTo>
                    <a:pt x="2221831" y="0"/>
                    <a:pt x="2154410" y="38659"/>
                    <a:pt x="2117909" y="101663"/>
                  </a:cubicBezTo>
                  <a:cubicBezTo>
                    <a:pt x="2081408" y="164667"/>
                    <a:pt x="2081408" y="242385"/>
                    <a:pt x="2117909" y="305389"/>
                  </a:cubicBezTo>
                  <a:cubicBezTo>
                    <a:pt x="2154410" y="368393"/>
                    <a:pt x="2221831" y="407052"/>
                    <a:pt x="2294644"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8DC52"/>
            </a:solidFill>
          </p:spPr>
        </p:sp>
        <p:sp>
          <p:nvSpPr>
            <p:cNvPr id="25" name="TextBox 24"/>
            <p:cNvSpPr txBox="1"/>
            <p:nvPr/>
          </p:nvSpPr>
          <p:spPr>
            <a:xfrm>
              <a:off x="2286000" y="952498"/>
              <a:ext cx="2514600" cy="628310"/>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Ví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a:t>
              </a:r>
              <a:r>
                <a:rPr lang="en-US" sz="4400" b="1" dirty="0">
                  <a:latin typeface="Times New Roman" panose="02020603050405020304" pitchFamily="18" charset="0"/>
                  <a:cs typeface="Times New Roman" panose="02020603050405020304" pitchFamily="18" charset="0"/>
                </a:rPr>
                <a:t> 1</a:t>
              </a:r>
            </a:p>
          </p:txBody>
        </p:sp>
      </p:grpSp>
      <p:sp>
        <p:nvSpPr>
          <p:cNvPr id="28" name="Rectangle 27"/>
          <p:cNvSpPr/>
          <p:nvPr/>
        </p:nvSpPr>
        <p:spPr>
          <a:xfrm>
            <a:off x="6166884" y="467833"/>
            <a:ext cx="8924979" cy="1927002"/>
          </a:xfrm>
          <a:prstGeom prst="rect">
            <a:avLst/>
          </a:prstGeom>
        </p:spPr>
        <p:txBody>
          <a:bodyPr wrap="square">
            <a:spAutoFit/>
          </a:bodyPr>
          <a:lstStyle/>
          <a:p>
            <a:pPr algn="just">
              <a:lnSpc>
                <a:spcPct val="150000"/>
              </a:lnSpc>
            </a:pPr>
            <a:r>
              <a:rPr lang="nl-NL" sz="4200" dirty="0">
                <a:latin typeface="Times New Roman" panose="02020603050405020304" pitchFamily="18" charset="0"/>
                <a:ea typeface="Calibri" panose="020F0502020204030204" pitchFamily="34" charset="0"/>
                <a:cs typeface="Times New Roman" panose="02020603050405020304" pitchFamily="18" charset="0"/>
              </a:rPr>
              <a:t>Đa thức 2x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200" dirty="0">
                <a:latin typeface="Times New Roman" panose="02020603050405020304" pitchFamily="18" charset="0"/>
                <a:ea typeface="Calibri" panose="020F0502020204030204" pitchFamily="34" charset="0"/>
                <a:cs typeface="Times New Roman" panose="02020603050405020304" pitchFamily="18" charset="0"/>
              </a:rPr>
              <a:t> – 5x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200" dirty="0">
                <a:latin typeface="Times New Roman" panose="02020603050405020304" pitchFamily="18" charset="0"/>
                <a:ea typeface="Calibri" panose="020F0502020204030204" pitchFamily="34" charset="0"/>
                <a:cs typeface="Times New Roman" panose="02020603050405020304" pitchFamily="18" charset="0"/>
              </a:rPr>
              <a:t> + 7 có ba hạng tử là 2x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200" dirty="0">
                <a:latin typeface="Times New Roman" panose="02020603050405020304" pitchFamily="18" charset="0"/>
                <a:ea typeface="Calibri" panose="020F0502020204030204" pitchFamily="34" charset="0"/>
                <a:cs typeface="Times New Roman" panose="02020603050405020304" pitchFamily="18" charset="0"/>
              </a:rPr>
              <a:t>; -5x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200" dirty="0">
                <a:latin typeface="Times New Roman" panose="02020603050405020304" pitchFamily="18" charset="0"/>
                <a:ea typeface="Calibri" panose="020F0502020204030204" pitchFamily="34" charset="0"/>
                <a:cs typeface="Times New Roman" panose="02020603050405020304" pitchFamily="18" charset="0"/>
              </a:rPr>
              <a:t> và 7.</a:t>
            </a:r>
            <a:endParaRPr lang="en-US" sz="4200" dirty="0">
              <a:latin typeface="Times New Roman" panose="02020603050405020304" pitchFamily="18" charset="0"/>
              <a:cs typeface="Times New Roman" panose="02020603050405020304" pitchFamily="18" charset="0"/>
            </a:endParaRPr>
          </a:p>
        </p:txBody>
      </p:sp>
      <p:sp>
        <p:nvSpPr>
          <p:cNvPr id="29" name="Rectangle 28"/>
          <p:cNvSpPr/>
          <p:nvPr/>
        </p:nvSpPr>
        <p:spPr>
          <a:xfrm>
            <a:off x="1360967" y="2849526"/>
            <a:ext cx="12673730" cy="738664"/>
          </a:xfrm>
          <a:prstGeom prst="rect">
            <a:avLst/>
          </a:prstGeom>
        </p:spPr>
        <p:txBody>
          <a:bodyPr wrap="square">
            <a:spAutoFit/>
          </a:bodyPr>
          <a:lstStyle/>
          <a:p>
            <a:r>
              <a:rPr lang="en-US" sz="4200" i="1" dirty="0" err="1">
                <a:solidFill>
                  <a:srgbClr val="002060"/>
                </a:solidFill>
                <a:latin typeface="Times New Roman" panose="02020603050405020304" pitchFamily="18" charset="0"/>
                <a:cs typeface="Times New Roman" panose="02020603050405020304" pitchFamily="18" charset="0"/>
              </a:rPr>
              <a:t>Áp</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dụng</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kiến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thức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đã</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học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hoàn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thành</a:t>
            </a:r>
            <a:r>
              <a:rPr lang="en-US" sz="4200"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Luyện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tập</a:t>
            </a:r>
            <a:r>
              <a:rPr lang="en-US" sz="4200" b="1" i="1" dirty="0">
                <a:solidFill>
                  <a:srgbClr val="002060"/>
                </a:solidFill>
                <a:latin typeface="Times New Roman" panose="02020603050405020304" pitchFamily="18" charset="0"/>
                <a:cs typeface="Times New Roman" panose="02020603050405020304" pitchFamily="18" charset="0"/>
              </a:rPr>
              <a:t> 2</a:t>
            </a:r>
            <a:r>
              <a:rPr lang="en-US" sz="4200" i="1" dirty="0">
                <a:solidFill>
                  <a:srgbClr val="002060"/>
                </a:solidFill>
                <a:latin typeface="Times New Roman" panose="02020603050405020304" pitchFamily="18" charset="0"/>
                <a:cs typeface="Times New Roman" panose="02020603050405020304" pitchFamily="18" charset="0"/>
              </a:rPr>
              <a:t>. </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109" y="3639088"/>
            <a:ext cx="1560711" cy="1560711"/>
          </a:xfrm>
          <a:prstGeom prst="rect">
            <a:avLst/>
          </a:prstGeom>
        </p:spPr>
      </p:pic>
      <p:sp>
        <p:nvSpPr>
          <p:cNvPr id="31" name="Rounded Rectangle 30"/>
          <p:cNvSpPr/>
          <p:nvPr/>
        </p:nvSpPr>
        <p:spPr>
          <a:xfrm>
            <a:off x="1360967" y="4074306"/>
            <a:ext cx="3715802" cy="1039374"/>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Times New Roman" panose="02020603050405020304" pitchFamily="18" charset="0"/>
                <a:cs typeface="Times New Roman" panose="02020603050405020304" pitchFamily="18" charset="0"/>
              </a:rPr>
              <a:t>Luyện</a:t>
            </a:r>
            <a:r>
              <a:rPr lang="en-US" sz="4200" b="1" dirty="0">
                <a:solidFill>
                  <a:schemeClr val="bg1"/>
                </a:solidFill>
                <a:latin typeface="Times New Roman" panose="02020603050405020304" pitchFamily="18" charset="0"/>
                <a:cs typeface="Times New Roman" panose="02020603050405020304" pitchFamily="18" charset="0"/>
              </a:rPr>
              <a:t> </a:t>
            </a:r>
            <a:r>
              <a:rPr lang="en-US" sz="4200" b="1" dirty="0" err="1">
                <a:solidFill>
                  <a:schemeClr val="bg1"/>
                </a:solidFill>
                <a:latin typeface="Times New Roman" panose="02020603050405020304" pitchFamily="18" charset="0"/>
                <a:cs typeface="Times New Roman" panose="02020603050405020304" pitchFamily="18" charset="0"/>
              </a:rPr>
              <a:t>tập</a:t>
            </a:r>
            <a:r>
              <a:rPr lang="en-US" sz="4200" b="1" dirty="0">
                <a:solidFill>
                  <a:schemeClr val="bg1"/>
                </a:solidFill>
                <a:latin typeface="Times New Roman" panose="02020603050405020304" pitchFamily="18" charset="0"/>
                <a:cs typeface="Times New Roman" panose="02020603050405020304" pitchFamily="18" charset="0"/>
              </a:rPr>
              <a:t> 2</a:t>
            </a:r>
          </a:p>
        </p:txBody>
      </p:sp>
      <p:sp>
        <p:nvSpPr>
          <p:cNvPr id="32" name="Rectangle 31"/>
          <p:cNvSpPr/>
          <p:nvPr/>
        </p:nvSpPr>
        <p:spPr>
          <a:xfrm>
            <a:off x="1261355" y="5401030"/>
            <a:ext cx="12486110" cy="738664"/>
          </a:xfrm>
          <a:prstGeom prst="rect">
            <a:avLst/>
          </a:prstGeom>
        </p:spPr>
        <p:txBody>
          <a:bodyPr wrap="none">
            <a:spAutoFit/>
          </a:bodyPr>
          <a:lstStyle/>
          <a:p>
            <a:r>
              <a:rPr lang="en-US" sz="4200" dirty="0" err="1">
                <a:latin typeface="Times New Roman" panose="02020603050405020304" pitchFamily="18" charset="0"/>
                <a:cs typeface="Times New Roman" panose="02020603050405020304" pitchFamily="18" charset="0"/>
              </a:rPr>
              <a:t>Hãy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liệt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kê</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tử</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B = 2x</a:t>
            </a:r>
            <a:r>
              <a:rPr lang="en-US" sz="4200" baseline="30000" dirty="0">
                <a:latin typeface="Times New Roman" panose="02020603050405020304" pitchFamily="18" charset="0"/>
                <a:cs typeface="Times New Roman" panose="02020603050405020304" pitchFamily="18" charset="0"/>
              </a:rPr>
              <a:t>4</a:t>
            </a:r>
            <a:r>
              <a:rPr lang="en-US" sz="4200" dirty="0">
                <a:latin typeface="Times New Roman" panose="02020603050405020304" pitchFamily="18" charset="0"/>
                <a:cs typeface="Times New Roman" panose="02020603050405020304" pitchFamily="18" charset="0"/>
              </a:rPr>
              <a:t> – 3x</a:t>
            </a:r>
            <a:r>
              <a:rPr lang="en-US" sz="4200" baseline="30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 x + 1</a:t>
            </a:r>
          </a:p>
        </p:txBody>
      </p:sp>
      <p:sp>
        <p:nvSpPr>
          <p:cNvPr id="33" name="Oval Callout 32"/>
          <p:cNvSpPr/>
          <p:nvPr/>
        </p:nvSpPr>
        <p:spPr>
          <a:xfrm>
            <a:off x="7086600" y="6410631"/>
            <a:ext cx="3085344"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Kết</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quả</a:t>
            </a:r>
            <a:endParaRPr lang="en-US" sz="4200" b="1" dirty="0">
              <a:solidFill>
                <a:srgbClr val="C0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3700130" y="8399721"/>
            <a:ext cx="9920252" cy="738664"/>
          </a:xfrm>
          <a:prstGeom prst="rect">
            <a:avLst/>
          </a:prstGeom>
        </p:spPr>
        <p:txBody>
          <a:bodyPr wrap="square">
            <a:spAutoFit/>
          </a:bodyPr>
          <a:lstStyle/>
          <a:p>
            <a:r>
              <a:rPr lang="en-US" sz="4200" dirty="0" err="1">
                <a:latin typeface="Times New Roman" panose="02020603050405020304" pitchFamily="18" charset="0"/>
                <a:cs typeface="Times New Roman" panose="02020603050405020304" pitchFamily="18" charset="0"/>
              </a:rPr>
              <a:t>Đa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B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4 </a:t>
            </a:r>
            <a:r>
              <a:rPr lang="en-US" sz="4200" dirty="0" err="1">
                <a:latin typeface="Times New Roman" panose="02020603050405020304" pitchFamily="18" charset="0"/>
                <a:cs typeface="Times New Roman" panose="02020603050405020304" pitchFamily="18" charset="0"/>
              </a:rPr>
              <a:t>hạng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tử</a:t>
            </a:r>
            <a:r>
              <a:rPr lang="en-US" sz="4200" dirty="0">
                <a:latin typeface="Times New Roman" panose="02020603050405020304" pitchFamily="18" charset="0"/>
                <a:cs typeface="Times New Roman" panose="02020603050405020304" pitchFamily="18" charset="0"/>
              </a:rPr>
              <a:t>: 2x</a:t>
            </a:r>
            <a:r>
              <a:rPr lang="en-US" sz="4200" baseline="30000" dirty="0">
                <a:latin typeface="Times New Roman" panose="02020603050405020304" pitchFamily="18" charset="0"/>
                <a:cs typeface="Times New Roman" panose="02020603050405020304" pitchFamily="18" charset="0"/>
              </a:rPr>
              <a:t>4</a:t>
            </a:r>
            <a:r>
              <a:rPr lang="en-US" sz="4200" dirty="0">
                <a:latin typeface="Times New Roman" panose="02020603050405020304" pitchFamily="18" charset="0"/>
                <a:cs typeface="Times New Roman" panose="02020603050405020304" pitchFamily="18" charset="0"/>
              </a:rPr>
              <a:t>; -3x</a:t>
            </a:r>
            <a:r>
              <a:rPr lang="en-US" sz="4200" baseline="30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x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1.</a:t>
            </a:r>
          </a:p>
        </p:txBody>
      </p:sp>
      <p:pic>
        <p:nvPicPr>
          <p:cNvPr id="35" name="Picture 34"/>
          <p:cNvPicPr>
            <a:picLocks noChangeAspect="1"/>
          </p:cNvPicPr>
          <p:nvPr/>
        </p:nvPicPr>
        <p:blipFill>
          <a:blip r:embed="rId3"/>
          <a:stretch>
            <a:fillRect/>
          </a:stretch>
        </p:blipFill>
        <p:spPr>
          <a:xfrm>
            <a:off x="712697" y="7252886"/>
            <a:ext cx="1097316" cy="2519764"/>
          </a:xfrm>
          <a:prstGeom prst="rect">
            <a:avLst/>
          </a:prstGeom>
        </p:spPr>
      </p:pic>
      <p:pic>
        <p:nvPicPr>
          <p:cNvPr id="36" name="Picture 35"/>
          <p:cNvPicPr>
            <a:picLocks noChangeAspect="1"/>
          </p:cNvPicPr>
          <p:nvPr/>
        </p:nvPicPr>
        <p:blipFill>
          <a:blip r:embed="rId4"/>
          <a:stretch>
            <a:fillRect/>
          </a:stretch>
        </p:blipFill>
        <p:spPr>
          <a:xfrm>
            <a:off x="14969466" y="7452779"/>
            <a:ext cx="2400985" cy="2319871"/>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animBg="1"/>
      <p:bldP spid="32" grpId="0"/>
      <p:bldP spid="3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p:cNvSpPr/>
          <p:nvPr/>
        </p:nvSpPr>
        <p:spPr>
          <a:xfrm>
            <a:off x="876300" y="5621991"/>
            <a:ext cx="16535400" cy="4570635"/>
          </a:xfrm>
          <a:prstGeom prst="round2SameRect">
            <a:avLst>
              <a:gd name="adj1" fmla="val 13374"/>
              <a:gd name="adj2" fmla="val 0"/>
            </a:avLst>
          </a:prstGeom>
          <a:solidFill>
            <a:schemeClr val="accent3">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2" name="Group 2"/>
          <p:cNvGrpSpPr/>
          <p:nvPr/>
        </p:nvGrpSpPr>
        <p:grpSpPr>
          <a:xfrm>
            <a:off x="0" y="0"/>
            <a:ext cx="18288000" cy="2014154"/>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0" y="9402153"/>
            <a:ext cx="18288000" cy="948879"/>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Times New Roman" panose="02020603050405020304" pitchFamily="18" charset="0"/>
                <a:cs typeface="Times New Roman" panose="02020603050405020304" pitchFamily="18" charset="0"/>
              </a:rPr>
              <a:t>3. </a:t>
            </a:r>
            <a:r>
              <a:rPr lang="en-US" sz="4800" b="1" dirty="0" err="1">
                <a:solidFill>
                  <a:prstClr val="white"/>
                </a:solidFill>
                <a:latin typeface="Times New Roman" panose="02020603050405020304" pitchFamily="18" charset="0"/>
                <a:cs typeface="Times New Roman" panose="02020603050405020304" pitchFamily="18" charset="0"/>
              </a:rPr>
              <a:t>Đa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thức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một</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biến</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thu</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gọn</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38841" y="1964823"/>
            <a:ext cx="9212778" cy="738664"/>
          </a:xfrm>
          <a:prstGeom prst="rect">
            <a:avLst/>
          </a:prstGeom>
        </p:spPr>
        <p:txBody>
          <a:bodyPr wrap="none">
            <a:spAutoFit/>
          </a:bodyPr>
          <a:lstStyle/>
          <a:p>
            <a:r>
              <a:rPr lang="en-US" sz="4200" i="1" dirty="0" err="1">
                <a:solidFill>
                  <a:srgbClr val="002060"/>
                </a:solidFill>
                <a:latin typeface="Times New Roman" panose="02020603050405020304" pitchFamily="18" charset="0"/>
                <a:cs typeface="Times New Roman" panose="02020603050405020304" pitchFamily="18" charset="0"/>
              </a:rPr>
              <a:t>Quan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sát</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các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biểu</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thức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và</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trả</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lời</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câu</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hỏi</a:t>
            </a:r>
            <a:r>
              <a:rPr lang="en-US" sz="4200" i="1" dirty="0">
                <a:solidFill>
                  <a:srgbClr val="002060"/>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2618634" y="3149660"/>
            <a:ext cx="5340821" cy="769441"/>
          </a:xfrm>
          <a:prstGeom prst="rect">
            <a:avLst/>
          </a:prstGeom>
        </p:spPr>
        <p:txBody>
          <a:bodyPr wrap="none">
            <a:spAutoFit/>
          </a:bodyPr>
          <a:lstStyle/>
          <a:p>
            <a:r>
              <a:rPr lang="nl-NL" sz="4400" b="1" dirty="0">
                <a:latin typeface="Times New Roman" panose="02020603050405020304" pitchFamily="18" charset="0"/>
                <a:ea typeface="Calibri" panose="020F0502020204030204" pitchFamily="34" charset="0"/>
                <a:cs typeface="Times New Roman" panose="02020603050405020304" pitchFamily="18" charset="0"/>
              </a:rPr>
              <a:t>A = 6x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b="1" dirty="0">
                <a:latin typeface="Times New Roman" panose="02020603050405020304" pitchFamily="18" charset="0"/>
                <a:ea typeface="Calibri" panose="020F0502020204030204" pitchFamily="34" charset="0"/>
                <a:cs typeface="Times New Roman" panose="02020603050405020304" pitchFamily="18" charset="0"/>
              </a:rPr>
              <a:t> – 5x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b="1" dirty="0">
                <a:latin typeface="Times New Roman" panose="02020603050405020304" pitchFamily="18" charset="0"/>
                <a:ea typeface="Calibri" panose="020F0502020204030204" pitchFamily="34" charset="0"/>
                <a:cs typeface="Times New Roman" panose="02020603050405020304" pitchFamily="18" charset="0"/>
              </a:rPr>
              <a:t> - 4x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b="1" dirty="0">
                <a:latin typeface="Times New Roman" panose="02020603050405020304" pitchFamily="18" charset="0"/>
                <a:ea typeface="Calibri" panose="020F0502020204030204" pitchFamily="34" charset="0"/>
                <a:cs typeface="Times New Roman" panose="02020603050405020304" pitchFamily="18" charset="0"/>
              </a:rPr>
              <a:t> + 7</a:t>
            </a:r>
            <a:endParaRPr lang="en-US" sz="44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10877993" y="2855615"/>
            <a:ext cx="4911922" cy="986360"/>
          </a:xfrm>
          <a:prstGeom prst="rect">
            <a:avLst/>
          </a:prstGeom>
        </p:spPr>
        <p:txBody>
          <a:bodyPr wrap="none">
            <a:spAutoFit/>
          </a:bodyPr>
          <a:lstStyle/>
          <a:p>
            <a:pPr algn="just">
              <a:lnSpc>
                <a:spcPct val="150000"/>
              </a:lnSpc>
              <a:spcBef>
                <a:spcPts val="600"/>
              </a:spcBef>
              <a:spcAft>
                <a:spcPts val="600"/>
              </a:spcAft>
            </a:pPr>
            <a:r>
              <a:rPr lang="nl-NL" sz="4400" b="1" dirty="0">
                <a:latin typeface="Times New Roman" panose="02020603050405020304" pitchFamily="18" charset="0"/>
                <a:ea typeface="Calibri" panose="020F0502020204030204" pitchFamily="34" charset="0"/>
                <a:cs typeface="Times New Roman" panose="02020603050405020304" pitchFamily="18" charset="0"/>
              </a:rPr>
              <a:t>B = 2x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4</a:t>
            </a:r>
            <a:r>
              <a:rPr lang="nl-NL" sz="4400" b="1" dirty="0">
                <a:latin typeface="Times New Roman" panose="02020603050405020304" pitchFamily="18" charset="0"/>
                <a:ea typeface="Calibri" panose="020F0502020204030204" pitchFamily="34" charset="0"/>
                <a:cs typeface="Times New Roman" panose="02020603050405020304" pitchFamily="18" charset="0"/>
              </a:rPr>
              <a:t> - 3x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b="1" dirty="0">
                <a:latin typeface="Times New Roman" panose="02020603050405020304" pitchFamily="18" charset="0"/>
                <a:ea typeface="Calibri" panose="020F0502020204030204" pitchFamily="34" charset="0"/>
                <a:cs typeface="Times New Roman" panose="02020603050405020304" pitchFamily="18" charset="0"/>
              </a:rPr>
              <a:t> + x + 1</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6" name="Rectangle 15"/>
          <p:cNvSpPr/>
          <p:nvPr/>
        </p:nvSpPr>
        <p:spPr>
          <a:xfrm>
            <a:off x="2059900" y="4397084"/>
            <a:ext cx="13335638" cy="738664"/>
          </a:xfrm>
          <a:prstGeom prst="rect">
            <a:avLst/>
          </a:prstGeom>
        </p:spPr>
        <p:txBody>
          <a:bodyPr wrap="none">
            <a:spAutoFit/>
          </a:bodyPr>
          <a:lstStyle/>
          <a:p>
            <a:r>
              <a:rPr lang="vi-VN" sz="4200" dirty="0">
                <a:latin typeface="+mj-lt"/>
                <a:cs typeface="Arial" panose="020B0604020202020204" pitchFamily="34" charset="0"/>
              </a:rPr>
              <a:t>Em hãy nêu nhận xét về các đơn thức cùng bậc trong A và B.</a:t>
            </a:r>
            <a:endParaRPr lang="en-US" sz="4200" dirty="0">
              <a:latin typeface="+mj-lt"/>
              <a:cs typeface="Arial" panose="020B0604020202020204" pitchFamily="34" charset="0"/>
            </a:endParaRPr>
          </a:p>
        </p:txBody>
      </p:sp>
      <p:sp>
        <p:nvSpPr>
          <p:cNvPr id="17" name="Rectangle 16"/>
          <p:cNvSpPr/>
          <p:nvPr/>
        </p:nvSpPr>
        <p:spPr>
          <a:xfrm>
            <a:off x="1959161" y="5795758"/>
            <a:ext cx="14706600" cy="191520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latin typeface="+mj-lt"/>
                <a:cs typeface="Arial" panose="020B0604020202020204" pitchFamily="34" charset="0"/>
              </a:rPr>
              <a:t>Trong đa thức A có hai đơn thức cùng bậc là 6x</a:t>
            </a:r>
            <a:r>
              <a:rPr lang="en-US" sz="4200" baseline="30000" dirty="0">
                <a:latin typeface="+mj-lt"/>
                <a:cs typeface="Arial" panose="020B0604020202020204" pitchFamily="34" charset="0"/>
              </a:rPr>
              <a:t>3</a:t>
            </a:r>
            <a:r>
              <a:rPr lang="vi-VN" sz="4200" dirty="0">
                <a:latin typeface="+mj-lt"/>
                <a:cs typeface="Arial" panose="020B0604020202020204" pitchFamily="34" charset="0"/>
              </a:rPr>
              <a:t> và -4x</a:t>
            </a:r>
            <a:r>
              <a:rPr lang="en-US" sz="4200" baseline="30000" dirty="0">
                <a:latin typeface="+mj-lt"/>
                <a:cs typeface="Arial" panose="020B0604020202020204" pitchFamily="34" charset="0"/>
              </a:rPr>
              <a:t>3</a:t>
            </a:r>
            <a:r>
              <a:rPr lang="vi-VN" sz="4200" dirty="0">
                <a:latin typeface="+mj-lt"/>
                <a:cs typeface="Arial" panose="020B0604020202020204" pitchFamily="34" charset="0"/>
              </a:rPr>
              <a:t>.</a:t>
            </a:r>
          </a:p>
          <a:p>
            <a:pPr marL="571500" indent="-571500" algn="just">
              <a:lnSpc>
                <a:spcPct val="150000"/>
              </a:lnSpc>
              <a:buFont typeface="Wingdings" panose="05000000000000000000" pitchFamily="2" charset="2"/>
              <a:buChar char="§"/>
            </a:pPr>
            <a:r>
              <a:rPr lang="vi-VN" sz="4200" dirty="0">
                <a:latin typeface="+mj-lt"/>
                <a:cs typeface="Arial" panose="020B0604020202020204" pitchFamily="34" charset="0"/>
              </a:rPr>
              <a:t>Trong đa thức B không có hai đơn thức nào cùng bậc.</a:t>
            </a:r>
          </a:p>
        </p:txBody>
      </p:sp>
      <p:sp>
        <p:nvSpPr>
          <p:cNvPr id="18" name="Right Arrow 17"/>
          <p:cNvSpPr/>
          <p:nvPr/>
        </p:nvSpPr>
        <p:spPr>
          <a:xfrm>
            <a:off x="2059901" y="8258061"/>
            <a:ext cx="759500" cy="6014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9" name="Rectangle 18"/>
          <p:cNvSpPr/>
          <p:nvPr/>
        </p:nvSpPr>
        <p:spPr>
          <a:xfrm>
            <a:off x="3256958" y="7815321"/>
            <a:ext cx="13292641" cy="1911549"/>
          </a:xfrm>
          <a:prstGeom prst="rect">
            <a:avLst/>
          </a:prstGeom>
        </p:spPr>
        <p:txBody>
          <a:bodyPr wrap="square">
            <a:spAutoFit/>
          </a:bodyPr>
          <a:lstStyle/>
          <a:p>
            <a:pPr algn="just">
              <a:lnSpc>
                <a:spcPct val="150000"/>
              </a:lnSpc>
            </a:pPr>
            <a:r>
              <a:rPr lang="vi-VN" sz="4200" b="1" dirty="0">
                <a:solidFill>
                  <a:srgbClr val="002060"/>
                </a:solidFill>
                <a:latin typeface="+mj-lt"/>
                <a:cs typeface="Arial" panose="020B0604020202020204" pitchFamily="34" charset="0"/>
              </a:rPr>
              <a:t>Kết luận:</a:t>
            </a:r>
            <a:r>
              <a:rPr lang="en-US" sz="4200" b="1" dirty="0">
                <a:solidFill>
                  <a:srgbClr val="002060"/>
                </a:solidFill>
                <a:latin typeface="+mj-lt"/>
                <a:cs typeface="Arial" panose="020B0604020202020204" pitchFamily="34" charset="0"/>
              </a:rPr>
              <a:t> </a:t>
            </a:r>
            <a:r>
              <a:rPr lang="vi-VN" sz="4200" dirty="0">
                <a:solidFill>
                  <a:srgbClr val="C00000"/>
                </a:solidFill>
                <a:latin typeface="+mj-lt"/>
                <a:cs typeface="Arial" panose="020B0604020202020204" pitchFamily="34" charset="0"/>
              </a:rPr>
              <a:t>Đa thức thu gọn</a:t>
            </a:r>
            <a:r>
              <a:rPr lang="en-US" sz="4200" dirty="0">
                <a:solidFill>
                  <a:srgbClr val="C00000"/>
                </a:solidFill>
                <a:latin typeface="+mj-lt"/>
                <a:cs typeface="Arial" panose="020B0604020202020204" pitchFamily="34" charset="0"/>
              </a:rPr>
              <a:t> </a:t>
            </a:r>
            <a:r>
              <a:rPr lang="en-US" sz="4200" dirty="0">
                <a:latin typeface="+mj-lt"/>
                <a:cs typeface="Arial" panose="020B0604020202020204" pitchFamily="34" charset="0"/>
              </a:rPr>
              <a:t>l</a:t>
            </a:r>
            <a:r>
              <a:rPr lang="vi-VN" sz="4200" dirty="0">
                <a:latin typeface="+mj-lt"/>
                <a:cs typeface="Arial" panose="020B0604020202020204" pitchFamily="34" charset="0"/>
              </a:rPr>
              <a:t>à các đa thức </a:t>
            </a:r>
            <a:r>
              <a:rPr lang="vi-VN" sz="4200" i="1" dirty="0">
                <a:latin typeface="+mj-lt"/>
                <a:cs typeface="Arial" panose="020B0604020202020204" pitchFamily="34" charset="0"/>
              </a:rPr>
              <a:t>không chứa hai đơn thức nào cùng bậc.</a:t>
            </a:r>
          </a:p>
        </p:txBody>
      </p:sp>
    </p:spTree>
    <p:extLst>
      <p:ext uri="{BB962C8B-B14F-4D97-AF65-F5344CB8AC3E}">
        <p14:creationId xmlns:p14="http://schemas.microsoft.com/office/powerpoint/2010/main" val="4384203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ppt_w+.3"/>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animEffect transition="in" filter="fade">
                                      <p:cBhvr>
                                        <p:cTn id="21" dur="500"/>
                                        <p:tgtEl>
                                          <p:spTgt spid="2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barn(inVertical)">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Effect transition="in" filter="fade">
                                      <p:cBhvr>
                                        <p:cTn id="48" dur="500"/>
                                        <p:tgtEl>
                                          <p:spTgt spid="17">
                                            <p:txEl>
                                              <p:pRg st="1" end="1"/>
                                            </p:txEl>
                                          </p:spTgt>
                                        </p:tgtEl>
                                      </p:cBhvr>
                                    </p:animEffect>
                                    <p:anim calcmode="lin" valueType="num">
                                      <p:cBhvr>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20" grpId="0"/>
      <p:bldP spid="21" grpId="0"/>
      <p:bldP spid="16"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30600" y="339047"/>
            <a:ext cx="1860341" cy="176258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802520" y="9772650"/>
            <a:ext cx="19893040" cy="1191262"/>
            <a:chOff x="0" y="0"/>
            <a:chExt cx="5239319" cy="313748"/>
          </a:xfrm>
        </p:grpSpPr>
        <p:sp>
          <p:nvSpPr>
            <p:cNvPr id="21" name="Freeform 21"/>
            <p:cNvSpPr/>
            <p:nvPr/>
          </p:nvSpPr>
          <p:spPr>
            <a:xfrm>
              <a:off x="0" y="0"/>
              <a:ext cx="5239319" cy="313748"/>
            </a:xfrm>
            <a:custGeom>
              <a:avLst/>
              <a:gdLst/>
              <a:ahLst/>
              <a:cxnLst/>
              <a:rect l="l" t="t" r="r" b="b"/>
              <a:pathLst>
                <a:path w="5239319" h="313748">
                  <a:moveTo>
                    <a:pt x="0" y="0"/>
                  </a:moveTo>
                  <a:lnTo>
                    <a:pt x="5239319" y="0"/>
                  </a:lnTo>
                  <a:lnTo>
                    <a:pt x="5239319" y="313748"/>
                  </a:lnTo>
                  <a:lnTo>
                    <a:pt x="0" y="313748"/>
                  </a:lnTo>
                  <a:close/>
                </a:path>
              </a:pathLst>
            </a:custGeom>
            <a:solidFill>
              <a:srgbClr val="F8DC52"/>
            </a:solidFill>
          </p:spPr>
        </p:sp>
        <p:sp>
          <p:nvSpPr>
            <p:cNvPr id="22" name="TextBox 22"/>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8" name="Group 27"/>
          <p:cNvGrpSpPr/>
          <p:nvPr/>
        </p:nvGrpSpPr>
        <p:grpSpPr>
          <a:xfrm>
            <a:off x="429344" y="2009664"/>
            <a:ext cx="3086100" cy="1578653"/>
            <a:chOff x="1157887" y="910087"/>
            <a:chExt cx="2251386" cy="2251386"/>
          </a:xfrm>
        </p:grpSpPr>
        <p:grpSp>
          <p:nvGrpSpPr>
            <p:cNvPr id="5" name="Group 5"/>
            <p:cNvGrpSpPr/>
            <p:nvPr/>
          </p:nvGrpSpPr>
          <p:grpSpPr>
            <a:xfrm>
              <a:off x="1157887" y="910087"/>
              <a:ext cx="2251386" cy="2251386"/>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latin typeface="Times New Roman" panose="02020603050405020304" pitchFamily="18" charset="0"/>
                  <a:cs typeface="Times New Roman" panose="02020603050405020304" pitchFamily="18" charset="0"/>
                </a:endParaRPr>
              </a:p>
            </p:txBody>
          </p:sp>
        </p:grpSp>
        <p:sp>
          <p:nvSpPr>
            <p:cNvPr id="27" name="TextBox 26"/>
            <p:cNvSpPr txBox="1"/>
            <p:nvPr/>
          </p:nvSpPr>
          <p:spPr>
            <a:xfrm>
              <a:off x="1361278" y="1380744"/>
              <a:ext cx="1829251" cy="1097333"/>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Ví</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dụ</a:t>
              </a:r>
              <a:r>
                <a:rPr lang="en-US" sz="4400" b="1" dirty="0">
                  <a:solidFill>
                    <a:schemeClr val="bg1"/>
                  </a:solidFill>
                  <a:latin typeface="Times New Roman" panose="02020603050405020304" pitchFamily="18" charset="0"/>
                  <a:cs typeface="Times New Roman" panose="02020603050405020304" pitchFamily="18" charset="0"/>
                </a:rPr>
                <a:t> 2</a:t>
              </a:r>
            </a:p>
          </p:txBody>
        </p:sp>
      </p:grpSp>
      <p:sp>
        <p:nvSpPr>
          <p:cNvPr id="30" name="Rectangle 29"/>
          <p:cNvSpPr/>
          <p:nvPr/>
        </p:nvSpPr>
        <p:spPr>
          <a:xfrm>
            <a:off x="3519877" y="2414271"/>
            <a:ext cx="9291518" cy="769441"/>
          </a:xfrm>
          <a:prstGeom prst="rect">
            <a:avLst/>
          </a:prstGeom>
        </p:spPr>
        <p:txBody>
          <a:bodyPr wrap="none">
            <a:spAutoFit/>
          </a:bodyPr>
          <a:lstStyle/>
          <a:p>
            <a:r>
              <a:rPr lang="nl-NL" sz="4400" dirty="0">
                <a:latin typeface="Times New Roman" panose="02020603050405020304" pitchFamily="18" charset="0"/>
                <a:ea typeface="Calibri" panose="020F0502020204030204" pitchFamily="34" charset="0"/>
                <a:cs typeface="Times New Roman" panose="02020603050405020304" pitchFamily="18" charset="0"/>
              </a:rPr>
              <a:t>Thu gọn đa thức A = 6x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- 4x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+ 7 </a:t>
            </a:r>
            <a:endParaRPr lang="en-US" sz="4400" dirty="0">
              <a:latin typeface="Times New Roman" panose="02020603050405020304" pitchFamily="18" charset="0"/>
              <a:cs typeface="Times New Roman" panose="02020603050405020304" pitchFamily="18" charset="0"/>
            </a:endParaRPr>
          </a:p>
        </p:txBody>
      </p:sp>
      <p:sp>
        <p:nvSpPr>
          <p:cNvPr id="31" name="Rectangle 30"/>
          <p:cNvSpPr/>
          <p:nvPr/>
        </p:nvSpPr>
        <p:spPr>
          <a:xfrm>
            <a:off x="3112907" y="835618"/>
            <a:ext cx="12253676" cy="769441"/>
          </a:xfrm>
          <a:prstGeom prst="rect">
            <a:avLst/>
          </a:prstGeom>
        </p:spPr>
        <p:txBody>
          <a:bodyPr wrap="none">
            <a:spAutoFit/>
          </a:bodyPr>
          <a:lstStyle/>
          <a:p>
            <a:r>
              <a:rPr lang="en-US" sz="4400" i="1" dirty="0" err="1">
                <a:solidFill>
                  <a:srgbClr val="002060"/>
                </a:solidFill>
                <a:latin typeface="Times New Roman" panose="02020603050405020304" pitchFamily="18" charset="0"/>
                <a:cs typeface="Times New Roman" panose="02020603050405020304" pitchFamily="18" charset="0"/>
              </a:rPr>
              <a:t>Đọc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hiểu</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và</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hoạt</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động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nhóm</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đôi</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hoàn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thành</a:t>
            </a:r>
            <a:r>
              <a:rPr lang="en-US" sz="4400"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Ví</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dụ</a:t>
            </a:r>
            <a:r>
              <a:rPr lang="en-US" sz="4400" b="1" i="1" dirty="0">
                <a:solidFill>
                  <a:srgbClr val="002060"/>
                </a:solidFill>
                <a:latin typeface="Times New Roman" panose="02020603050405020304" pitchFamily="18" charset="0"/>
                <a:cs typeface="Times New Roman" panose="02020603050405020304" pitchFamily="18" charset="0"/>
              </a:rPr>
              <a:t> 2</a:t>
            </a:r>
            <a:r>
              <a:rPr lang="en-US" sz="4400" i="1" dirty="0">
                <a:solidFill>
                  <a:srgbClr val="002060"/>
                </a:solidFill>
                <a:latin typeface="Times New Roman" panose="02020603050405020304" pitchFamily="18" charset="0"/>
                <a:cs typeface="Times New Roman" panose="02020603050405020304" pitchFamily="18" charset="0"/>
              </a:rPr>
              <a:t>.</a:t>
            </a:r>
          </a:p>
        </p:txBody>
      </p:sp>
      <p:sp>
        <p:nvSpPr>
          <p:cNvPr id="32" name="Oval Callout 31"/>
          <p:cNvSpPr/>
          <p:nvPr/>
        </p:nvSpPr>
        <p:spPr>
          <a:xfrm>
            <a:off x="7991664" y="3436869"/>
            <a:ext cx="2304672" cy="1187950"/>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Times New Roman" panose="02020603050405020304" pitchFamily="18" charset="0"/>
                <a:cs typeface="Times New Roman" panose="02020603050405020304" pitchFamily="18" charset="0"/>
              </a:rPr>
              <a:t>Giải</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3379641" y="5029424"/>
            <a:ext cx="6477000" cy="4616648"/>
          </a:xfrm>
          <a:prstGeom prst="rect">
            <a:avLst/>
          </a:prstGeom>
        </p:spPr>
        <p:txBody>
          <a:bodyPr wrap="square">
            <a:spAutoFit/>
          </a:bodyPr>
          <a:lstStyle/>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A = 6x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- 4x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+ 7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6x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- 4x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+ 7  </a:t>
            </a:r>
          </a:p>
          <a:p>
            <a:pPr algn="just">
              <a:lnSpc>
                <a:spcPct val="150000"/>
              </a:lnSpc>
              <a:spcBef>
                <a:spcPts val="600"/>
              </a:spcBef>
              <a:spcAft>
                <a:spcPts val="600"/>
              </a:spcAf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(6x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- 4x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+ 7 </a:t>
            </a:r>
          </a:p>
          <a:p>
            <a:pPr algn="just">
              <a:lnSpc>
                <a:spcPct val="150000"/>
              </a:lnSpc>
              <a:spcBef>
                <a:spcPts val="600"/>
              </a:spcBef>
              <a:spcAft>
                <a:spcPts val="600"/>
              </a:spcAf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2x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+ 7</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10570201" y="6222696"/>
            <a:ext cx="4956806" cy="986360"/>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 chỗ hai đơn thức</a:t>
            </a:r>
            <a:endParaRPr lang="en-US" sz="4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34"/>
          <p:cNvSpPr/>
          <p:nvPr/>
        </p:nvSpPr>
        <p:spPr>
          <a:xfrm>
            <a:off x="10632165" y="7380501"/>
            <a:ext cx="5912196" cy="986360"/>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Nhóm hai đơn thức bậc 3</a:t>
            </a:r>
            <a:endParaRPr lang="en-US" sz="4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Rectangle 35"/>
          <p:cNvSpPr/>
          <p:nvPr/>
        </p:nvSpPr>
        <p:spPr>
          <a:xfrm>
            <a:off x="10696285" y="8488497"/>
            <a:ext cx="6538970" cy="986360"/>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Cộng hai đơn thức cùng bậc</a:t>
            </a:r>
            <a:endParaRPr lang="en-US" sz="4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8" name="Straight Arrow Connector 37"/>
          <p:cNvCxnSpPr/>
          <p:nvPr/>
        </p:nvCxnSpPr>
        <p:spPr>
          <a:xfrm flipH="1" flipV="1">
            <a:off x="8550604" y="6814447"/>
            <a:ext cx="1745732" cy="2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H="1">
            <a:off x="8619677" y="8039100"/>
            <a:ext cx="1702059"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8074709" y="9182100"/>
            <a:ext cx="233007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childTnLst>
                                </p:cTn>
                              </p:par>
                            </p:childTnLst>
                          </p:cTn>
                        </p:par>
                        <p:par>
                          <p:cTn id="36" fill="hold">
                            <p:stCondLst>
                              <p:cond delay="250"/>
                            </p:stCondLst>
                            <p:childTnLst>
                              <p:par>
                                <p:cTn id="37" presetID="2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50"/>
                                        <p:tgtEl>
                                          <p:spTgt spid="35"/>
                                        </p:tgtEl>
                                      </p:cBhvr>
                                    </p:animEffect>
                                  </p:childTnLst>
                                </p:cTn>
                              </p:par>
                            </p:childTnLst>
                          </p:cTn>
                        </p:par>
                        <p:par>
                          <p:cTn id="45" fill="hold">
                            <p:stCondLst>
                              <p:cond delay="250"/>
                            </p:stCondLst>
                            <p:childTnLst>
                              <p:par>
                                <p:cTn id="46" presetID="22" presetClass="entr" presetSubtype="2"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childTnLst>
                                </p:cTn>
                              </p:par>
                            </p:childTnLst>
                          </p:cTn>
                        </p:par>
                        <p:par>
                          <p:cTn id="54" fill="hold">
                            <p:stCondLst>
                              <p:cond delay="250"/>
                            </p:stCondLst>
                            <p:childTnLst>
                              <p:par>
                                <p:cTn id="55" presetID="22" presetClass="entr" presetSubtype="2"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44" y="7795247"/>
            <a:ext cx="2455935" cy="2455935"/>
          </a:xfrm>
          <a:prstGeom prst="rect">
            <a:avLst/>
          </a:prstGeom>
        </p:spPr>
      </p:pic>
      <p:grpSp>
        <p:nvGrpSpPr>
          <p:cNvPr id="7" name="Group 7"/>
          <p:cNvGrpSpPr/>
          <p:nvPr/>
        </p:nvGrpSpPr>
        <p:grpSpPr>
          <a:xfrm>
            <a:off x="16261282" y="244141"/>
            <a:ext cx="1890165" cy="1881358"/>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0" y="9157268"/>
            <a:ext cx="1828800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7" name="Rectangle 16"/>
          <p:cNvSpPr/>
          <p:nvPr/>
        </p:nvSpPr>
        <p:spPr>
          <a:xfrm>
            <a:off x="1676400" y="800100"/>
            <a:ext cx="11670182" cy="769441"/>
          </a:xfrm>
          <a:prstGeom prst="rect">
            <a:avLst/>
          </a:prstGeom>
        </p:spPr>
        <p:txBody>
          <a:bodyPr wrap="none">
            <a:spAutoFit/>
          </a:bodyPr>
          <a:lstStyle/>
          <a:p>
            <a:r>
              <a:rPr lang="en-US" sz="4400" i="1" dirty="0">
                <a:solidFill>
                  <a:srgbClr val="002060"/>
                </a:solidFill>
                <a:latin typeface="Times New Roman" panose="02020603050405020304" pitchFamily="18" charset="0"/>
                <a:cs typeface="Times New Roman" panose="02020603050405020304" pitchFamily="18" charset="0"/>
              </a:rPr>
              <a:t>HS </a:t>
            </a:r>
            <a:r>
              <a:rPr lang="en-US" sz="4400" i="1" dirty="0" err="1">
                <a:solidFill>
                  <a:srgbClr val="002060"/>
                </a:solidFill>
                <a:latin typeface="Times New Roman" panose="02020603050405020304" pitchFamily="18" charset="0"/>
                <a:cs typeface="Times New Roman" panose="02020603050405020304" pitchFamily="18" charset="0"/>
              </a:rPr>
              <a:t>tự</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hoàn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thành</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bài</a:t>
            </a:r>
            <a:r>
              <a:rPr lang="en-US" sz="4400"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Luyện</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tập</a:t>
            </a:r>
            <a:r>
              <a:rPr lang="en-US" sz="4400" b="1" i="1" dirty="0">
                <a:solidFill>
                  <a:srgbClr val="002060"/>
                </a:solidFill>
                <a:latin typeface="Times New Roman" panose="02020603050405020304" pitchFamily="18" charset="0"/>
                <a:cs typeface="Times New Roman" panose="02020603050405020304" pitchFamily="18" charset="0"/>
              </a:rPr>
              <a:t> 3 </a:t>
            </a:r>
            <a:r>
              <a:rPr lang="en-US" sz="4400" i="1" dirty="0" err="1">
                <a:solidFill>
                  <a:srgbClr val="002060"/>
                </a:solidFill>
                <a:latin typeface="Times New Roman" panose="02020603050405020304" pitchFamily="18" charset="0"/>
                <a:cs typeface="Times New Roman" panose="02020603050405020304" pitchFamily="18" charset="0"/>
              </a:rPr>
              <a:t>vào</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vở</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cá</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nhân</a:t>
            </a:r>
            <a:r>
              <a:rPr lang="en-US" sz="4400" i="1" dirty="0">
                <a:solidFill>
                  <a:srgbClr val="002060"/>
                </a:solidFill>
                <a:latin typeface="Times New Roman" panose="02020603050405020304" pitchFamily="18" charset="0"/>
                <a:cs typeface="Times New Roman" panose="02020603050405020304" pitchFamily="18" charset="0"/>
              </a:rPr>
              <a:t>.</a:t>
            </a:r>
          </a:p>
        </p:txBody>
      </p:sp>
      <p:sp>
        <p:nvSpPr>
          <p:cNvPr id="18" name="Rounded Rectangle 17"/>
          <p:cNvSpPr/>
          <p:nvPr/>
        </p:nvSpPr>
        <p:spPr>
          <a:xfrm>
            <a:off x="1701800" y="2042942"/>
            <a:ext cx="3860800" cy="1195558"/>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Times New Roman" panose="02020603050405020304" pitchFamily="18" charset="0"/>
                <a:cs typeface="Times New Roman" panose="02020603050405020304" pitchFamily="18" charset="0"/>
              </a:rPr>
              <a:t>Luyện</a:t>
            </a:r>
            <a:r>
              <a:rPr lang="en-US" sz="4200" b="1" dirty="0">
                <a:solidFill>
                  <a:schemeClr val="bg1"/>
                </a:solidFill>
                <a:latin typeface="Times New Roman" panose="02020603050405020304" pitchFamily="18" charset="0"/>
                <a:cs typeface="Times New Roman" panose="02020603050405020304" pitchFamily="18" charset="0"/>
              </a:rPr>
              <a:t> </a:t>
            </a:r>
            <a:r>
              <a:rPr lang="en-US" sz="4200" b="1" dirty="0" err="1">
                <a:solidFill>
                  <a:schemeClr val="bg1"/>
                </a:solidFill>
                <a:latin typeface="Times New Roman" panose="02020603050405020304" pitchFamily="18" charset="0"/>
                <a:cs typeface="Times New Roman" panose="02020603050405020304" pitchFamily="18" charset="0"/>
              </a:rPr>
              <a:t>tập</a:t>
            </a:r>
            <a:r>
              <a:rPr lang="en-US" sz="4200" b="1" dirty="0">
                <a:solidFill>
                  <a:schemeClr val="bg1"/>
                </a:solidFill>
                <a:latin typeface="Times New Roman" panose="02020603050405020304" pitchFamily="18" charset="0"/>
                <a:cs typeface="Times New Roman" panose="02020603050405020304" pitchFamily="18" charset="0"/>
              </a:rPr>
              <a:t> 3</a:t>
            </a:r>
          </a:p>
        </p:txBody>
      </p:sp>
      <p:sp>
        <p:nvSpPr>
          <p:cNvPr id="19" name="Rectangle 18"/>
          <p:cNvSpPr/>
          <p:nvPr/>
        </p:nvSpPr>
        <p:spPr>
          <a:xfrm>
            <a:off x="2196553" y="3382519"/>
            <a:ext cx="11341438" cy="986360"/>
          </a:xfrm>
          <a:prstGeom prst="rect">
            <a:avLst/>
          </a:prstGeom>
        </p:spPr>
        <p:txBody>
          <a:bodyPr wrap="none">
            <a:spAutoFit/>
          </a:bodyPr>
          <a:lstStyle/>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Thu gọn đa thức: P = 2x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+ 4x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+ 4x + 9 + x</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Oval Callout 19"/>
          <p:cNvSpPr/>
          <p:nvPr/>
        </p:nvSpPr>
        <p:spPr>
          <a:xfrm>
            <a:off x="5562600" y="4571944"/>
            <a:ext cx="2304672" cy="1199339"/>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Times New Roman" panose="02020603050405020304" pitchFamily="18" charset="0"/>
                <a:cs typeface="Times New Roman" panose="02020603050405020304" pitchFamily="18" charset="0"/>
              </a:rPr>
              <a:t>Giải</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294187" y="5820830"/>
            <a:ext cx="9152741" cy="3108907"/>
          </a:xfrm>
          <a:prstGeom prst="rect">
            <a:avLst/>
          </a:prstGeom>
        </p:spPr>
        <p:txBody>
          <a:bodyPr wrap="square">
            <a:spAutoFit/>
          </a:bodyPr>
          <a:lstStyle/>
          <a:p>
            <a:pPr>
              <a:lnSpc>
                <a:spcPct val="150000"/>
              </a:lnSpc>
            </a:pPr>
            <a:r>
              <a:rPr lang="en-US" sz="4400" dirty="0">
                <a:latin typeface="Times New Roman" panose="02020603050405020304" pitchFamily="18" charset="0"/>
                <a:cs typeface="Times New Roman" panose="02020603050405020304" pitchFamily="18" charset="0"/>
              </a:rPr>
              <a:t>P = 2x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+ 4x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+ 4x + 9 + x</a:t>
            </a:r>
          </a:p>
          <a:p>
            <a:pPr>
              <a:lnSpc>
                <a:spcPct val="150000"/>
              </a:lnSpc>
            </a:pPr>
            <a:r>
              <a:rPr lang="en-US" sz="4400" dirty="0">
                <a:latin typeface="Times New Roman" panose="02020603050405020304" pitchFamily="18" charset="0"/>
                <a:cs typeface="Times New Roman" panose="02020603050405020304" pitchFamily="18" charset="0"/>
              </a:rPr>
              <a:t>   = (2x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+ 4x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(4x + x) + 9</a:t>
            </a:r>
          </a:p>
          <a:p>
            <a:pPr>
              <a:lnSpc>
                <a:spcPct val="150000"/>
              </a:lnSpc>
            </a:pPr>
            <a:r>
              <a:rPr lang="en-US" sz="4400" dirty="0">
                <a:latin typeface="Times New Roman" panose="02020603050405020304" pitchFamily="18" charset="0"/>
                <a:cs typeface="Times New Roman" panose="02020603050405020304" pitchFamily="18" charset="0"/>
              </a:rPr>
              <a:t>   = 6x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+ 5x + 9</a:t>
            </a:r>
          </a:p>
        </p:txBody>
      </p:sp>
      <p:pic>
        <p:nvPicPr>
          <p:cNvPr id="22" name="Picture 21"/>
          <p:cNvPicPr>
            <a:picLocks noChangeAspect="1"/>
          </p:cNvPicPr>
          <p:nvPr/>
        </p:nvPicPr>
        <p:blipFill>
          <a:blip r:embed="rId4"/>
          <a:stretch>
            <a:fillRect/>
          </a:stretch>
        </p:blipFill>
        <p:spPr>
          <a:xfrm flipH="1">
            <a:off x="14049476" y="6633329"/>
            <a:ext cx="3156889" cy="3172753"/>
          </a:xfrm>
          <a:prstGeom prst="rect">
            <a:avLst/>
          </a:prstGeom>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8049" y="677325"/>
            <a:ext cx="6067207" cy="1712196"/>
          </a:xfrm>
          <a:prstGeom prst="rect">
            <a:avLst/>
          </a:prstGeom>
        </p:spPr>
      </p:pic>
      <p:sp>
        <p:nvSpPr>
          <p:cNvPr id="7" name="AutoShape 7"/>
          <p:cNvSpPr/>
          <p:nvPr/>
        </p:nvSpPr>
        <p:spPr>
          <a:xfrm flipV="1">
            <a:off x="4800600" y="7734300"/>
            <a:ext cx="12534899" cy="0"/>
          </a:xfrm>
          <a:prstGeom prst="line">
            <a:avLst/>
          </a:prstGeom>
          <a:ln w="38100" cap="flat">
            <a:solidFill>
              <a:srgbClr val="000000"/>
            </a:solidFill>
            <a:prstDash val="solid"/>
            <a:headEnd type="none" w="sm" len="sm"/>
            <a:tailEnd type="none" w="sm" len="sm"/>
          </a:ln>
        </p:spPr>
      </p:sp>
      <p:sp>
        <p:nvSpPr>
          <p:cNvPr id="14" name="TextBox 14"/>
          <p:cNvSpPr txBox="1"/>
          <p:nvPr/>
        </p:nvSpPr>
        <p:spPr>
          <a:xfrm>
            <a:off x="11734799" y="838802"/>
            <a:ext cx="4903175" cy="1117742"/>
          </a:xfrm>
          <a:prstGeom prst="rect">
            <a:avLst/>
          </a:prstGeom>
        </p:spPr>
        <p:txBody>
          <a:bodyPr wrap="square" lIns="0" tIns="0" rIns="0" bIns="0" rtlCol="0" anchor="t">
            <a:spAutoFit/>
          </a:bodyPr>
          <a:lstStyle/>
          <a:p>
            <a:pPr algn="ctr">
              <a:lnSpc>
                <a:spcPts val="9760"/>
              </a:lnSpc>
            </a:pPr>
            <a:r>
              <a:rPr lang="en-US" sz="6000" b="1" dirty="0">
                <a:solidFill>
                  <a:srgbClr val="243762"/>
                </a:solidFill>
                <a:latin typeface="Times New Roman" panose="02020603050405020304" pitchFamily="18" charset="0"/>
                <a:cs typeface="Times New Roman" panose="02020603050405020304" pitchFamily="18" charset="0"/>
              </a:rPr>
              <a:t>KHỞI ĐỘNG</a:t>
            </a:r>
          </a:p>
        </p:txBody>
      </p:sp>
      <p:grpSp>
        <p:nvGrpSpPr>
          <p:cNvPr id="15" name="Group 15"/>
          <p:cNvGrpSpPr/>
          <p:nvPr/>
        </p:nvGrpSpPr>
        <p:grpSpPr>
          <a:xfrm>
            <a:off x="-237762" y="-327566"/>
            <a:ext cx="1287027" cy="128702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1" y="9609674"/>
            <a:ext cx="18288000" cy="677325"/>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6" name="Rectangle 5"/>
          <p:cNvSpPr/>
          <p:nvPr/>
        </p:nvSpPr>
        <p:spPr>
          <a:xfrm>
            <a:off x="4724400" y="2592815"/>
            <a:ext cx="12687300" cy="4939814"/>
          </a:xfrm>
          <a:prstGeom prst="rect">
            <a:avLst/>
          </a:prstGeom>
        </p:spPr>
        <p:txBody>
          <a:bodyPr wrap="square">
            <a:spAutoFit/>
          </a:bodyPr>
          <a:lstStyle/>
          <a:p>
            <a:pPr algn="just">
              <a:lnSpc>
                <a:spcPct val="150000"/>
              </a:lnSpc>
              <a:spcBef>
                <a:spcPts val="600"/>
              </a:spcBef>
              <a:spcAft>
                <a:spcPts val="600"/>
              </a:spcAft>
            </a:pPr>
            <a:r>
              <a:rPr lang="nl-NL" sz="4200" dirty="0">
                <a:latin typeface="Times New Roman" panose="02020603050405020304" pitchFamily="18" charset="0"/>
                <a:ea typeface="Calibri" panose="020F0502020204030204" pitchFamily="34" charset="0"/>
                <a:cs typeface="Times New Roman" panose="02020603050405020304" pitchFamily="18" charset="0"/>
              </a:rPr>
              <a:t>Độ cao H (mét) của một vật (so với mặt đất) khi ném lên từ một điểm trên mặt đất được biểu thị bởi biểu thức H = -5x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200" dirty="0">
                <a:latin typeface="Times New Roman" panose="02020603050405020304" pitchFamily="18" charset="0"/>
                <a:ea typeface="Calibri" panose="020F0502020204030204" pitchFamily="34" charset="0"/>
                <a:cs typeface="Times New Roman" panose="02020603050405020304" pitchFamily="18" charset="0"/>
              </a:rPr>
              <a:t> + 15x, trong đó x (giây) là thời gian tính từ thời điểm ném vật. Hỏi sau bao lâu kể từ khi được ném lên, vật sẽ rơi trở lại mặt đất?</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967370" y="2389521"/>
            <a:ext cx="3249890" cy="7411069"/>
          </a:xfrm>
          <a:prstGeom prst="rect">
            <a:avLst/>
          </a:prstGeom>
        </p:spPr>
      </p:pic>
      <p:sp>
        <p:nvSpPr>
          <p:cNvPr id="9" name="Oval Callout 8"/>
          <p:cNvSpPr/>
          <p:nvPr/>
        </p:nvSpPr>
        <p:spPr>
          <a:xfrm>
            <a:off x="2617715" y="7858782"/>
            <a:ext cx="2360685" cy="128112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Gợi</a:t>
            </a:r>
            <a:r>
              <a:rPr lang="en-US" sz="4200" b="1" dirty="0">
                <a:solidFill>
                  <a:srgbClr val="C00000"/>
                </a:solidFill>
                <a:latin typeface="Arial" panose="020B0604020202020204" pitchFamily="34" charset="0"/>
                <a:cs typeface="Arial" panose="020B0604020202020204" pitchFamily="34" charset="0"/>
              </a:rPr>
              <a:t> ý</a:t>
            </a:r>
          </a:p>
        </p:txBody>
      </p:sp>
      <p:sp>
        <p:nvSpPr>
          <p:cNvPr id="10" name="Rectangle 9"/>
          <p:cNvSpPr/>
          <p:nvPr/>
        </p:nvSpPr>
        <p:spPr>
          <a:xfrm>
            <a:off x="5091545" y="7751618"/>
            <a:ext cx="12732577" cy="1945717"/>
          </a:xfrm>
          <a:prstGeom prst="rect">
            <a:avLst/>
          </a:prstGeom>
        </p:spPr>
        <p:txBody>
          <a:bodyPr wrap="square">
            <a:spAutoFit/>
          </a:bodyPr>
          <a:lstStyle/>
          <a:p>
            <a:pPr>
              <a:lnSpc>
                <a:spcPct val="150000"/>
              </a:lnSpc>
            </a:pPr>
            <a:r>
              <a:rPr lang="vi-VN" sz="4200" i="1" dirty="0">
                <a:solidFill>
                  <a:srgbClr val="002060"/>
                </a:solidFill>
                <a:latin typeface="+mj-lt"/>
                <a:cs typeface="Arial" panose="020B0604020202020204" pitchFamily="34" charset="0"/>
              </a:rPr>
              <a:t>Khi vật rơi trở lại mặt đất độ cao H bằng bao nhiêu? </a:t>
            </a:r>
            <a:endParaRPr lang="en-US" sz="4200" i="1" dirty="0">
              <a:solidFill>
                <a:srgbClr val="002060"/>
              </a:solidFill>
              <a:latin typeface="+mj-lt"/>
              <a:cs typeface="Arial" panose="020B0604020202020204" pitchFamily="34" charset="0"/>
            </a:endParaRPr>
          </a:p>
          <a:p>
            <a:pPr>
              <a:lnSpc>
                <a:spcPct val="150000"/>
              </a:lnSpc>
            </a:pPr>
            <a:r>
              <a:rPr lang="vi-VN" sz="4200" i="1" dirty="0">
                <a:solidFill>
                  <a:srgbClr val="002060"/>
                </a:solidFill>
                <a:latin typeface="+mj-lt"/>
                <a:cs typeface="Arial" panose="020B0604020202020204" pitchFamily="34" charset="0"/>
              </a:rPr>
              <a:t>Để trả lời câu hỏi của bài toán, ta phải làm gì? </a:t>
            </a:r>
            <a:endParaRPr lang="en-US" sz="4200" i="1"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93427460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7797"/>
            <a:ext cx="18288000" cy="192185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15949" y="9181276"/>
            <a:ext cx="18351795"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Times New Roman" panose="02020603050405020304" pitchFamily="18" charset="0"/>
                <a:cs typeface="Times New Roman" panose="02020603050405020304" pitchFamily="18" charset="0"/>
              </a:rPr>
              <a:t>4. </a:t>
            </a:r>
            <a:r>
              <a:rPr lang="en-US" sz="4800" b="1" dirty="0" err="1">
                <a:solidFill>
                  <a:prstClr val="white"/>
                </a:solidFill>
                <a:latin typeface="Times New Roman" panose="02020603050405020304" pitchFamily="18" charset="0"/>
                <a:cs typeface="Times New Roman" panose="02020603050405020304" pitchFamily="18" charset="0"/>
              </a:rPr>
              <a:t>Sắp</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xếp</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đa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thức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một</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biến</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98623" y="2882130"/>
            <a:ext cx="5090753" cy="986360"/>
          </a:xfrm>
          <a:prstGeom prst="rect">
            <a:avLst/>
          </a:prstGeom>
        </p:spPr>
        <p:txBody>
          <a:bodyPr wrap="none">
            <a:spAutoFit/>
          </a:bodyPr>
          <a:lstStyle/>
          <a:p>
            <a:pPr algn="ctr">
              <a:lnSpc>
                <a:spcPct val="150000"/>
              </a:lnSpc>
              <a:spcBef>
                <a:spcPts val="600"/>
              </a:spcBef>
              <a:spcAft>
                <a:spcPts val="600"/>
              </a:spcAft>
            </a:pPr>
            <a:r>
              <a:rPr lang="nl-NL" sz="4400" b="1" dirty="0">
                <a:latin typeface="Times New Roman" panose="02020603050405020304" pitchFamily="18" charset="0"/>
                <a:ea typeface="Calibri" panose="020F0502020204030204" pitchFamily="34" charset="0"/>
                <a:cs typeface="Times New Roman" panose="02020603050405020304" pitchFamily="18" charset="0"/>
              </a:rPr>
              <a:t>P = 5x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b="1" dirty="0">
                <a:latin typeface="Times New Roman" panose="02020603050405020304" pitchFamily="18" charset="0"/>
                <a:ea typeface="Calibri" panose="020F0502020204030204" pitchFamily="34" charset="0"/>
                <a:cs typeface="Times New Roman" panose="02020603050405020304" pitchFamily="18" charset="0"/>
              </a:rPr>
              <a:t> - 2x + 1 – 3x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4</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1905000" y="1884521"/>
            <a:ext cx="3964547" cy="769441"/>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P:</a:t>
            </a:r>
          </a:p>
        </p:txBody>
      </p:sp>
      <p:grpSp>
        <p:nvGrpSpPr>
          <p:cNvPr id="11" name="Group 10"/>
          <p:cNvGrpSpPr/>
          <p:nvPr/>
        </p:nvGrpSpPr>
        <p:grpSpPr>
          <a:xfrm>
            <a:off x="4267200" y="4643645"/>
            <a:ext cx="12649200" cy="3809300"/>
            <a:chOff x="4267200" y="4643645"/>
            <a:chExt cx="12649200" cy="3809300"/>
          </a:xfrm>
        </p:grpSpPr>
        <p:sp>
          <p:nvSpPr>
            <p:cNvPr id="10" name="Rounded Rectangular Callout 9"/>
            <p:cNvSpPr/>
            <p:nvPr/>
          </p:nvSpPr>
          <p:spPr>
            <a:xfrm>
              <a:off x="4267200" y="4643645"/>
              <a:ext cx="12649200" cy="3809300"/>
            </a:xfrm>
            <a:prstGeom prst="wedgeRoundRectCallout">
              <a:avLst>
                <a:gd name="adj1" fmla="val -55853"/>
                <a:gd name="adj2" fmla="val 28360"/>
                <a:gd name="adj3" fmla="val 16667"/>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4926182"/>
              <a:ext cx="11988243" cy="3139321"/>
            </a:xfrm>
            <a:prstGeom prst="rect">
              <a:avLst/>
            </a:prstGeom>
          </p:spPr>
          <p:txBody>
            <a:bodyPr wrap="square">
              <a:spAutoFit/>
            </a:bodyPr>
            <a:lstStyle/>
            <a:p>
              <a:pPr algn="just">
                <a:lnSpc>
                  <a:spcPct val="150000"/>
                </a:lnSpc>
              </a:pPr>
              <a:r>
                <a:rPr lang="vi-VN" sz="4400" dirty="0">
                  <a:latin typeface="+mj-lt"/>
                  <a:cs typeface="Arial" panose="020B0604020202020204" pitchFamily="34" charset="0"/>
                </a:rPr>
                <a:t>Đa thức trên đã được thu gọn chưa? Em có nhận xét gì về vị trí sắp xếp các hạng tử (biến của chúng có theo một thứ tự nào không?)</a:t>
              </a:r>
              <a:endParaRPr lang="en-US" sz="4400" dirty="0">
                <a:latin typeface="+mj-lt"/>
                <a:cs typeface="Arial" panose="020B0604020202020204" pitchFamily="34" charset="0"/>
              </a:endParaRPr>
            </a:p>
          </p:txBody>
        </p:sp>
      </p:grpSp>
      <p:pic>
        <p:nvPicPr>
          <p:cNvPr id="9" name="Picture 8"/>
          <p:cNvPicPr>
            <a:picLocks noChangeAspect="1"/>
          </p:cNvPicPr>
          <p:nvPr/>
        </p:nvPicPr>
        <p:blipFill>
          <a:blip r:embed="rId2"/>
          <a:stretch>
            <a:fillRect/>
          </a:stretch>
        </p:blipFill>
        <p:spPr>
          <a:xfrm>
            <a:off x="728789" y="5571790"/>
            <a:ext cx="2706859" cy="4389500"/>
          </a:xfrm>
          <a:prstGeom prst="rect">
            <a:avLst/>
          </a:prstGeom>
        </p:spPr>
      </p:pic>
      <p:pic>
        <p:nvPicPr>
          <p:cNvPr id="12" name="Picture 11"/>
          <p:cNvPicPr>
            <a:picLocks noChangeAspect="1"/>
          </p:cNvPicPr>
          <p:nvPr/>
        </p:nvPicPr>
        <p:blipFill>
          <a:blip r:embed="rId3"/>
          <a:stretch>
            <a:fillRect/>
          </a:stretch>
        </p:blipFill>
        <p:spPr>
          <a:xfrm>
            <a:off x="16916400" y="3748578"/>
            <a:ext cx="654853" cy="1011133"/>
          </a:xfrm>
          <a:prstGeom prst="rect">
            <a:avLst/>
          </a:prstGeom>
        </p:spPr>
      </p:pic>
      <p:pic>
        <p:nvPicPr>
          <p:cNvPr id="31" name="Picture 30"/>
          <p:cNvPicPr>
            <a:picLocks noChangeAspect="1"/>
          </p:cNvPicPr>
          <p:nvPr/>
        </p:nvPicPr>
        <p:blipFill>
          <a:blip r:embed="rId3"/>
          <a:stretch>
            <a:fillRect/>
          </a:stretch>
        </p:blipFill>
        <p:spPr>
          <a:xfrm>
            <a:off x="9936947" y="8688409"/>
            <a:ext cx="654853" cy="1011133"/>
          </a:xfrm>
          <a:prstGeom prst="rect">
            <a:avLst/>
          </a:prstGeom>
        </p:spPr>
      </p:pic>
    </p:spTree>
    <p:extLst>
      <p:ext uri="{BB962C8B-B14F-4D97-AF65-F5344CB8AC3E}">
        <p14:creationId xmlns:p14="http://schemas.microsoft.com/office/powerpoint/2010/main" val="3628369836"/>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strVal val="#ppt_x"/>
                                          </p:val>
                                        </p:tav>
                                        <p:tav tm="100000">
                                          <p:val>
                                            <p:strVal val="#ppt_x"/>
                                          </p:val>
                                        </p:tav>
                                      </p:tavLst>
                                    </p:anim>
                                    <p:anim calcmode="lin" valueType="num">
                                      <p:cBhvr>
                                        <p:cTn id="32" dur="5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30600" y="132981"/>
            <a:ext cx="1831762" cy="191394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8" name="Group 8"/>
          <p:cNvGrpSpPr/>
          <p:nvPr/>
        </p:nvGrpSpPr>
        <p:grpSpPr>
          <a:xfrm>
            <a:off x="0" y="9105900"/>
            <a:ext cx="18288000" cy="1181100"/>
            <a:chOff x="0" y="0"/>
            <a:chExt cx="5170935" cy="303979"/>
          </a:xfrm>
        </p:grpSpPr>
        <p:sp>
          <p:nvSpPr>
            <p:cNvPr id="9" name="Freeform 9"/>
            <p:cNvSpPr/>
            <p:nvPr/>
          </p:nvSpPr>
          <p:spPr>
            <a:xfrm>
              <a:off x="0" y="0"/>
              <a:ext cx="5170935" cy="303979"/>
            </a:xfrm>
            <a:custGeom>
              <a:avLst/>
              <a:gdLst/>
              <a:ahLst/>
              <a:cxnLst/>
              <a:rect l="l" t="t" r="r" b="b"/>
              <a:pathLst>
                <a:path w="5170935" h="303979">
                  <a:moveTo>
                    <a:pt x="0" y="0"/>
                  </a:moveTo>
                  <a:lnTo>
                    <a:pt x="5170935" y="0"/>
                  </a:lnTo>
                  <a:lnTo>
                    <a:pt x="5170935" y="303979"/>
                  </a:lnTo>
                  <a:lnTo>
                    <a:pt x="0" y="303979"/>
                  </a:lnTo>
                  <a:close/>
                </a:path>
              </a:pathLst>
            </a:custGeom>
            <a:solidFill>
              <a:srgbClr val="3884FD"/>
            </a:solidFill>
          </p:spPr>
        </p:sp>
        <p:sp>
          <p:nvSpPr>
            <p:cNvPr id="10" name="TextBox 10"/>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11" name="Group 20"/>
          <p:cNvGrpSpPr/>
          <p:nvPr/>
        </p:nvGrpSpPr>
        <p:grpSpPr>
          <a:xfrm>
            <a:off x="151635" y="7874955"/>
            <a:ext cx="1656057" cy="1656057"/>
            <a:chOff x="0" y="0"/>
            <a:chExt cx="812800" cy="812800"/>
          </a:xfrm>
        </p:grpSpPr>
        <p:sp>
          <p:nvSpPr>
            <p:cNvPr id="12"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13"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14" name="Rectangle 13"/>
          <p:cNvSpPr/>
          <p:nvPr/>
        </p:nvSpPr>
        <p:spPr>
          <a:xfrm>
            <a:off x="1506338" y="857167"/>
            <a:ext cx="15087601" cy="2002023"/>
          </a:xfrm>
          <a:prstGeom prst="rect">
            <a:avLst/>
          </a:prstGeom>
        </p:spPr>
        <p:txBody>
          <a:bodyPr wrap="square">
            <a:spAutoFit/>
          </a:bodyPr>
          <a:lstStyle/>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Sắp xếp các hạng tử của đa thức P = 5x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- 2x + 1 - 3x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4</a:t>
            </a:r>
            <a:r>
              <a:rPr lang="nl-NL" sz="4400" dirty="0">
                <a:latin typeface="Times New Roman" panose="02020603050405020304" pitchFamily="18" charset="0"/>
                <a:ea typeface="Calibri" panose="020F0502020204030204" pitchFamily="34" charset="0"/>
                <a:cs typeface="Times New Roman" panose="02020603050405020304" pitchFamily="18" charset="0"/>
              </a:rPr>
              <a:t> theo lũy thừa giảm của biến, ta được </a:t>
            </a:r>
            <a:r>
              <a:rPr lang="nl-NL" sz="4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 = -3x</a:t>
            </a:r>
            <a:r>
              <a:rPr lang="nl-NL" sz="4400"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nl-NL" sz="4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nl-NL" sz="4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- 2x + 1</a:t>
            </a:r>
            <a:r>
              <a:rPr lang="nl-NL" sz="4400" dirty="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ight Arrow 14"/>
          <p:cNvSpPr/>
          <p:nvPr/>
        </p:nvSpPr>
        <p:spPr>
          <a:xfrm>
            <a:off x="636764" y="1181100"/>
            <a:ext cx="685800" cy="5142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6178" y="3130477"/>
            <a:ext cx="15097761" cy="3171574"/>
          </a:xfrm>
          <a:prstGeom prst="rect">
            <a:avLst/>
          </a:prstGeom>
        </p:spPr>
        <p:txBody>
          <a:bodyPr wrap="square">
            <a:spAutoFit/>
          </a:bodyPr>
          <a:lstStyle/>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Trong đa thức P, ta thấy có các đơn thức bậc 4 và bậc 2, nhưng khuyết đơn thức bậc 3. Tuy nhiên khi cần, ta cũng có thể viết: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P = - 3x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4</a:t>
            </a:r>
            <a:r>
              <a:rPr lang="nl-NL" sz="4400" dirty="0">
                <a:latin typeface="Times New Roman" panose="02020603050405020304" pitchFamily="18" charset="0"/>
                <a:ea typeface="Calibri" panose="020F0502020204030204" pitchFamily="34" charset="0"/>
                <a:cs typeface="Times New Roman" panose="02020603050405020304" pitchFamily="18" charset="0"/>
              </a:rPr>
              <a:t> + 0x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+ 5x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2x + 1.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3556330" y="7396315"/>
            <a:ext cx="10870540" cy="769441"/>
          </a:xfrm>
          <a:prstGeom prst="rect">
            <a:avLst/>
          </a:prstGeom>
        </p:spPr>
        <p:txBody>
          <a:bodyPr wrap="none">
            <a:spAutoFit/>
          </a:bodyPr>
          <a:lstStyle/>
          <a:p>
            <a:r>
              <a:rPr lang="en-US" sz="4400" dirty="0">
                <a:latin typeface="Times New Roman" panose="02020603050405020304" pitchFamily="18" charset="0"/>
                <a:cs typeface="Times New Roman" panose="02020603050405020304" pitchFamily="18" charset="0"/>
              </a:rPr>
              <a:t>Ở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coi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lũy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bậc</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0.</a:t>
            </a:r>
          </a:p>
        </p:txBody>
      </p:sp>
      <p:sp>
        <p:nvSpPr>
          <p:cNvPr id="18" name="Rounded Rectangle 17"/>
          <p:cNvSpPr/>
          <p:nvPr/>
        </p:nvSpPr>
        <p:spPr>
          <a:xfrm>
            <a:off x="8077199" y="5464386"/>
            <a:ext cx="914401" cy="86540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cxnSpLocks/>
            <a:stCxn id="18" idx="2"/>
          </p:cNvCxnSpPr>
          <p:nvPr/>
        </p:nvCxnSpPr>
        <p:spPr>
          <a:xfrm>
            <a:off x="8534400" y="6329789"/>
            <a:ext cx="0" cy="10942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500"/>
                                        <p:tgtEl>
                                          <p:spTgt spid="18"/>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0140" y="36413"/>
            <a:ext cx="4258342" cy="4026680"/>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7" name="Group 17"/>
          <p:cNvGrpSpPr/>
          <p:nvPr/>
        </p:nvGrpSpPr>
        <p:grpSpPr>
          <a:xfrm>
            <a:off x="0" y="9380899"/>
            <a:ext cx="18288000" cy="950162"/>
            <a:chOff x="0" y="0"/>
            <a:chExt cx="5483548" cy="250248"/>
          </a:xfrm>
        </p:grpSpPr>
        <p:sp>
          <p:nvSpPr>
            <p:cNvPr id="18" name="Freeform 18"/>
            <p:cNvSpPr/>
            <p:nvPr/>
          </p:nvSpPr>
          <p:spPr>
            <a:xfrm>
              <a:off x="0" y="0"/>
              <a:ext cx="5483549" cy="250248"/>
            </a:xfrm>
            <a:custGeom>
              <a:avLst/>
              <a:gdLst/>
              <a:ahLst/>
              <a:cxnLst/>
              <a:rect l="l" t="t" r="r" b="b"/>
              <a:pathLst>
                <a:path w="5483549" h="250248">
                  <a:moveTo>
                    <a:pt x="0" y="0"/>
                  </a:moveTo>
                  <a:lnTo>
                    <a:pt x="5483549" y="0"/>
                  </a:lnTo>
                  <a:lnTo>
                    <a:pt x="5483549" y="250248"/>
                  </a:lnTo>
                  <a:lnTo>
                    <a:pt x="0" y="250248"/>
                  </a:lnTo>
                  <a:close/>
                </a:path>
              </a:pathLst>
            </a:custGeom>
            <a:solidFill>
              <a:srgbClr val="3884FD"/>
            </a:solidFill>
          </p:spPr>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0" name="Rectangle 19"/>
          <p:cNvSpPr/>
          <p:nvPr/>
        </p:nvSpPr>
        <p:spPr>
          <a:xfrm>
            <a:off x="4420904" y="539825"/>
            <a:ext cx="12447220" cy="1998176"/>
          </a:xfrm>
          <a:prstGeom prst="rect">
            <a:avLst/>
          </a:prstGeom>
        </p:spPr>
        <p:txBody>
          <a:bodyPr wrap="square">
            <a:spAutoFit/>
          </a:bodyPr>
          <a:lstStyle/>
          <a:p>
            <a:pPr algn="just">
              <a:lnSpc>
                <a:spcPct val="150000"/>
              </a:lnSpc>
            </a:pPr>
            <a:r>
              <a:rPr lang="en-US" sz="4400" i="1" dirty="0">
                <a:solidFill>
                  <a:srgbClr val="002060"/>
                </a:solidFill>
                <a:latin typeface="Times New Roman" panose="02020603050405020304" pitchFamily="18" charset="0"/>
                <a:cs typeface="Times New Roman" panose="02020603050405020304" pitchFamily="18" charset="0"/>
              </a:rPr>
              <a:t>HS </a:t>
            </a:r>
            <a:r>
              <a:rPr lang="en-US" sz="4400" i="1" dirty="0" err="1">
                <a:solidFill>
                  <a:srgbClr val="002060"/>
                </a:solidFill>
                <a:latin typeface="Times New Roman" panose="02020603050405020304" pitchFamily="18" charset="0"/>
                <a:cs typeface="Times New Roman" panose="02020603050405020304" pitchFamily="18" charset="0"/>
              </a:rPr>
              <a:t>trao</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đổi</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hoàn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thành</a:t>
            </a:r>
            <a:r>
              <a:rPr lang="en-US" sz="4400"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Luyện</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tập</a:t>
            </a:r>
            <a:r>
              <a:rPr lang="en-US" sz="4400" b="1" i="1" dirty="0">
                <a:solidFill>
                  <a:srgbClr val="002060"/>
                </a:solidFill>
                <a:latin typeface="Times New Roman" panose="02020603050405020304" pitchFamily="18" charset="0"/>
                <a:cs typeface="Times New Roman" panose="02020603050405020304" pitchFamily="18" charset="0"/>
              </a:rPr>
              <a:t> 4</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vào</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vở</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cá</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nhân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sau</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đó</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kiểm</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tra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chéo</a:t>
            </a:r>
            <a:r>
              <a:rPr lang="en-US" sz="4400" i="1" dirty="0">
                <a:solidFill>
                  <a:srgbClr val="002060"/>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381000" y="2534014"/>
            <a:ext cx="3627145" cy="769441"/>
          </a:xfrm>
          <a:prstGeom prst="rect">
            <a:avLst/>
          </a:prstGeom>
          <a:noFill/>
        </p:spPr>
        <p:txBody>
          <a:bodyPr wrap="square" rtlCol="0">
            <a:spAutoFit/>
          </a:bodyPr>
          <a:lstStyle/>
          <a:p>
            <a:pPr algn="ctr"/>
            <a:r>
              <a:rPr lang="en-US" sz="4400" b="1" dirty="0" err="1">
                <a:solidFill>
                  <a:srgbClr val="C00000"/>
                </a:solidFill>
                <a:latin typeface="Times New Roman" panose="02020603050405020304" pitchFamily="18" charset="0"/>
                <a:cs typeface="Times New Roman" panose="02020603050405020304" pitchFamily="18" charset="0"/>
              </a:rPr>
              <a:t>Luyện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tập</a:t>
            </a:r>
            <a:r>
              <a:rPr lang="en-US" sz="4400" b="1" dirty="0">
                <a:solidFill>
                  <a:srgbClr val="C00000"/>
                </a:solidFill>
                <a:latin typeface="Times New Roman" panose="02020603050405020304" pitchFamily="18" charset="0"/>
                <a:cs typeface="Times New Roman" panose="02020603050405020304" pitchFamily="18" charset="0"/>
              </a:rPr>
              <a:t> 4</a:t>
            </a:r>
          </a:p>
        </p:txBody>
      </p:sp>
      <p:pic>
        <p:nvPicPr>
          <p:cNvPr id="22" name="Picture 21"/>
          <p:cNvPicPr>
            <a:picLocks noChangeAspect="1"/>
          </p:cNvPicPr>
          <p:nvPr/>
        </p:nvPicPr>
        <p:blipFill>
          <a:blip r:embed="rId2"/>
          <a:stretch>
            <a:fillRect/>
          </a:stretch>
        </p:blipFill>
        <p:spPr>
          <a:xfrm>
            <a:off x="1143000" y="503777"/>
            <a:ext cx="1798529" cy="1536718"/>
          </a:xfrm>
          <a:prstGeom prst="rect">
            <a:avLst/>
          </a:prstGeom>
        </p:spPr>
      </p:pic>
      <p:sp>
        <p:nvSpPr>
          <p:cNvPr id="23" name="Rectangle 22"/>
          <p:cNvSpPr/>
          <p:nvPr/>
        </p:nvSpPr>
        <p:spPr>
          <a:xfrm>
            <a:off x="4343400" y="2787448"/>
            <a:ext cx="12524724" cy="2002023"/>
          </a:xfrm>
          <a:prstGeom prst="rect">
            <a:avLst/>
          </a:prstGeom>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Thu </a:t>
            </a:r>
            <a:r>
              <a:rPr lang="en-US" sz="4400" dirty="0" err="1">
                <a:latin typeface="Times New Roman" panose="02020603050405020304" pitchFamily="18" charset="0"/>
                <a:cs typeface="Times New Roman" panose="02020603050405020304" pitchFamily="18" charset="0"/>
              </a:rPr>
              <a:t>gọn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lũy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a:t>
            </a:r>
          </a:p>
        </p:txBody>
      </p:sp>
      <p:pic>
        <p:nvPicPr>
          <p:cNvPr id="25" name="Picture 24"/>
          <p:cNvPicPr>
            <a:picLocks noChangeAspect="1"/>
          </p:cNvPicPr>
          <p:nvPr/>
        </p:nvPicPr>
        <p:blipFill>
          <a:blip r:embed="rId3"/>
          <a:stretch>
            <a:fillRect/>
          </a:stretch>
        </p:blipFill>
        <p:spPr>
          <a:xfrm>
            <a:off x="12801600" y="5805773"/>
            <a:ext cx="5079023" cy="448388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65972" y="5079395"/>
                <a:ext cx="10835628" cy="4026680"/>
              </a:xfrm>
              <a:prstGeom prst="rect">
                <a:avLst/>
              </a:prstGeom>
            </p:spPr>
            <p:txBody>
              <a:bodyPr wrap="square">
                <a:spAutoFit/>
              </a:bodyPr>
              <a:lstStyle/>
              <a:p>
                <a:pPr>
                  <a:lnSpc>
                    <a:spcPct val="200000"/>
                  </a:lnSpc>
                </a:pPr>
                <a:r>
                  <a:rPr lang="pt-BR" sz="4400" dirty="0">
                    <a:latin typeface="Times New Roman" panose="02020603050405020304" pitchFamily="18" charset="0"/>
                    <a:cs typeface="Times New Roman" panose="02020603050405020304" pitchFamily="18" charset="0"/>
                  </a:rPr>
                  <a:t>a) A = 3x - 4x</a:t>
                </a:r>
                <a:r>
                  <a:rPr lang="pt-BR" sz="4400" baseline="30000" dirty="0">
                    <a:latin typeface="Times New Roman" panose="02020603050405020304" pitchFamily="18" charset="0"/>
                    <a:cs typeface="Times New Roman" panose="02020603050405020304" pitchFamily="18" charset="0"/>
                  </a:rPr>
                  <a:t>4</a:t>
                </a:r>
                <a:r>
                  <a:rPr lang="pt-BR" sz="4400" dirty="0">
                    <a:latin typeface="Times New Roman" panose="02020603050405020304" pitchFamily="18" charset="0"/>
                    <a:cs typeface="Times New Roman" panose="02020603050405020304" pitchFamily="18" charset="0"/>
                  </a:rPr>
                  <a:t> + x</a:t>
                </a:r>
                <a:r>
                  <a:rPr lang="pt-BR" sz="4400" baseline="30000" dirty="0">
                    <a:latin typeface="Times New Roman" panose="02020603050405020304" pitchFamily="18" charset="0"/>
                    <a:cs typeface="Times New Roman" panose="02020603050405020304" pitchFamily="18" charset="0"/>
                  </a:rPr>
                  <a:t>3</a:t>
                </a:r>
                <a:endParaRPr lang="pt-BR" sz="4400" dirty="0">
                  <a:latin typeface="Times New Roman" panose="02020603050405020304" pitchFamily="18" charset="0"/>
                  <a:cs typeface="Times New Roman" panose="02020603050405020304" pitchFamily="18" charset="0"/>
                </a:endParaRPr>
              </a:p>
              <a:p>
                <a:pPr>
                  <a:lnSpc>
                    <a:spcPct val="150000"/>
                  </a:lnSpc>
                </a:pPr>
                <a:r>
                  <a:rPr lang="pt-BR" sz="4400" dirty="0">
                    <a:latin typeface="Times New Roman" panose="02020603050405020304" pitchFamily="18" charset="0"/>
                    <a:cs typeface="Times New Roman" panose="02020603050405020304" pitchFamily="18" charset="0"/>
                  </a:rPr>
                  <a:t>b) B = -2x</a:t>
                </a:r>
                <a:r>
                  <a:rPr lang="pt-BR" sz="4400" baseline="30000" dirty="0">
                    <a:latin typeface="Times New Roman" panose="02020603050405020304" pitchFamily="18" charset="0"/>
                    <a:cs typeface="Times New Roman" panose="02020603050405020304" pitchFamily="18" charset="0"/>
                  </a:rPr>
                  <a:t>3</a:t>
                </a:r>
                <a:r>
                  <a:rPr lang="pt-BR" sz="4400" dirty="0">
                    <a:latin typeface="Times New Roman" panose="02020603050405020304" pitchFamily="18" charset="0"/>
                    <a:cs typeface="Times New Roman" panose="02020603050405020304" pitchFamily="18" charset="0"/>
                  </a:rPr>
                  <a:t> - 5x</a:t>
                </a:r>
                <a:r>
                  <a:rPr lang="pt-BR" sz="4400" baseline="30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 + 2x</a:t>
                </a:r>
                <a:r>
                  <a:rPr lang="pt-BR" sz="4400" baseline="30000" dirty="0">
                    <a:latin typeface="Times New Roman" panose="02020603050405020304" pitchFamily="18" charset="0"/>
                    <a:cs typeface="Times New Roman" panose="02020603050405020304" pitchFamily="18" charset="0"/>
                  </a:rPr>
                  <a:t>3</a:t>
                </a:r>
                <a:r>
                  <a:rPr lang="pt-BR" sz="4400" dirty="0">
                    <a:latin typeface="Times New Roman" panose="02020603050405020304" pitchFamily="18" charset="0"/>
                    <a:cs typeface="Times New Roman" panose="02020603050405020304" pitchFamily="18" charset="0"/>
                  </a:rPr>
                  <a:t> + 4x + x</a:t>
                </a:r>
                <a:r>
                  <a:rPr lang="pt-BR" sz="4400" baseline="30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 - 5  </a:t>
                </a:r>
              </a:p>
              <a:p>
                <a:pPr>
                  <a:lnSpc>
                    <a:spcPct val="150000"/>
                  </a:lnSpc>
                </a:pPr>
                <a:r>
                  <a:rPr lang="pt-BR" sz="4400" dirty="0">
                    <a:latin typeface="Times New Roman" panose="02020603050405020304" pitchFamily="18" charset="0"/>
                    <a:cs typeface="Times New Roman" panose="02020603050405020304" pitchFamily="18" charset="0"/>
                  </a:rPr>
                  <a:t>c) C = x</a:t>
                </a:r>
                <a:r>
                  <a:rPr lang="pt-BR" sz="4400" baseline="30000" dirty="0">
                    <a:latin typeface="Times New Roman" panose="02020603050405020304" pitchFamily="18" charset="0"/>
                    <a:cs typeface="Times New Roman" panose="02020603050405020304" pitchFamily="18" charset="0"/>
                  </a:rPr>
                  <a:t>5</a:t>
                </a:r>
                <a:r>
                  <a:rPr lang="pt-BR" sz="4400" dirty="0">
                    <a:latin typeface="Times New Roman" panose="02020603050405020304" pitchFamily="18" charset="0"/>
                    <a:cs typeface="Times New Roman" panose="02020603050405020304" pitchFamily="18" charset="0"/>
                  </a:rPr>
                  <a:t> - </a:t>
                </a:r>
                <a14:m>
                  <m:oMath xmlns:m="http://schemas.openxmlformats.org/officeDocument/2006/math">
                    <m:f>
                      <m:fPr>
                        <m:ctrlPr>
                          <a:rPr lang="pt-B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pt-BR" sz="4400" dirty="0">
                    <a:latin typeface="Times New Roman" panose="02020603050405020304" pitchFamily="18" charset="0"/>
                    <a:cs typeface="Times New Roman" panose="02020603050405020304" pitchFamily="18" charset="0"/>
                  </a:rPr>
                  <a:t>x</a:t>
                </a:r>
                <a:r>
                  <a:rPr lang="pt-BR" sz="4400" baseline="30000" dirty="0">
                    <a:latin typeface="Times New Roman" panose="02020603050405020304" pitchFamily="18" charset="0"/>
                    <a:cs typeface="Times New Roman" panose="02020603050405020304" pitchFamily="18" charset="0"/>
                  </a:rPr>
                  <a:t>3</a:t>
                </a:r>
                <a:r>
                  <a:rPr lang="pt-BR" sz="4400" dirty="0">
                    <a:latin typeface="Times New Roman" panose="02020603050405020304" pitchFamily="18" charset="0"/>
                    <a:cs typeface="Times New Roman" panose="02020603050405020304" pitchFamily="18" charset="0"/>
                  </a:rPr>
                  <a:t> + </a:t>
                </a:r>
                <a14:m>
                  <m:oMath xmlns:m="http://schemas.openxmlformats.org/officeDocument/2006/math">
                    <m:f>
                      <m:fPr>
                        <m:ctrlPr>
                          <a:rPr lang="pt-B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4</m:t>
                        </m:r>
                      </m:den>
                    </m:f>
                  </m:oMath>
                </a14:m>
                <a:r>
                  <a:rPr lang="pt-BR" sz="4400" dirty="0">
                    <a:latin typeface="Times New Roman" panose="02020603050405020304" pitchFamily="18" charset="0"/>
                    <a:cs typeface="Times New Roman" panose="02020603050405020304" pitchFamily="18" charset="0"/>
                  </a:rPr>
                  <a:t>x - x</a:t>
                </a:r>
                <a:r>
                  <a:rPr lang="pt-BR" sz="4400" baseline="30000" dirty="0">
                    <a:latin typeface="Times New Roman" panose="02020603050405020304" pitchFamily="18" charset="0"/>
                    <a:cs typeface="Times New Roman" panose="02020603050405020304" pitchFamily="18" charset="0"/>
                  </a:rPr>
                  <a:t>5</a:t>
                </a:r>
                <a:r>
                  <a:rPr lang="pt-BR" sz="4400" dirty="0">
                    <a:latin typeface="Times New Roman" panose="02020603050405020304" pitchFamily="18" charset="0"/>
                    <a:cs typeface="Times New Roman" panose="02020603050405020304" pitchFamily="18" charset="0"/>
                  </a:rPr>
                  <a:t> + 6x</a:t>
                </a:r>
                <a:r>
                  <a:rPr lang="pt-BR" sz="4400" baseline="30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 - 2</a:t>
                </a:r>
              </a:p>
            </p:txBody>
          </p:sp>
        </mc:Choice>
        <mc:Fallback xmlns="">
          <p:sp>
            <p:nvSpPr>
              <p:cNvPr id="2" name="Rectangle 1"/>
              <p:cNvSpPr>
                <a:spLocks noRot="1" noChangeAspect="1" noMove="1" noResize="1" noEditPoints="1" noAdjustHandles="1" noChangeArrowheads="1" noChangeShapeType="1" noTextEdit="1"/>
              </p:cNvSpPr>
              <p:nvPr/>
            </p:nvSpPr>
            <p:spPr>
              <a:xfrm>
                <a:off x="1965972" y="5079395"/>
                <a:ext cx="10835628" cy="4026680"/>
              </a:xfrm>
              <a:prstGeom prst="rect">
                <a:avLst/>
              </a:prstGeom>
              <a:blipFill>
                <a:blip r:embed="rId4"/>
                <a:stretch>
                  <a:fillRect l="-2307"/>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 y="1"/>
            <a:ext cx="1952444" cy="1952442"/>
          </a:xfrm>
          <a:prstGeom prst="rect">
            <a:avLst/>
          </a:prstGeom>
        </p:spPr>
      </p:pic>
      <p:grpSp>
        <p:nvGrpSpPr>
          <p:cNvPr id="7" name="Group 7"/>
          <p:cNvGrpSpPr/>
          <p:nvPr/>
        </p:nvGrpSpPr>
        <p:grpSpPr>
          <a:xfrm>
            <a:off x="15852017" y="121314"/>
            <a:ext cx="2085109" cy="2020558"/>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0" y="9519492"/>
            <a:ext cx="18288000" cy="767507"/>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0" name="Oval Callout 19"/>
          <p:cNvSpPr/>
          <p:nvPr/>
        </p:nvSpPr>
        <p:spPr>
          <a:xfrm>
            <a:off x="5776892" y="1001407"/>
            <a:ext cx="2085109" cy="1231139"/>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Times New Roman" panose="02020603050405020304" pitchFamily="18" charset="0"/>
                <a:cs typeface="Times New Roman" panose="02020603050405020304" pitchFamily="18" charset="0"/>
              </a:rPr>
              <a:t>Giải</a:t>
            </a:r>
            <a:endParaRPr lang="en-US" sz="4400" b="1" dirty="0">
              <a:solidFill>
                <a:srgbClr val="C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a:off x="12955772" y="5992166"/>
            <a:ext cx="4517260" cy="4157816"/>
          </a:xfrm>
          <a:prstGeom prst="rect">
            <a:avLst/>
          </a:prstGeom>
        </p:spPr>
      </p:pic>
      <p:sp>
        <p:nvSpPr>
          <p:cNvPr id="3" name="Rectangle 2"/>
          <p:cNvSpPr/>
          <p:nvPr/>
        </p:nvSpPr>
        <p:spPr>
          <a:xfrm>
            <a:off x="1752600" y="2596677"/>
            <a:ext cx="5791200" cy="1998176"/>
          </a:xfrm>
          <a:prstGeom prst="rect">
            <a:avLst/>
          </a:prstGeom>
        </p:spPr>
        <p:txBody>
          <a:bodyPr wrap="square">
            <a:spAutoFit/>
          </a:bodyPr>
          <a:lstStyle/>
          <a:p>
            <a:pPr>
              <a:lnSpc>
                <a:spcPct val="150000"/>
              </a:lnSpc>
            </a:pPr>
            <a:r>
              <a:rPr lang="en-US" sz="4400" dirty="0">
                <a:latin typeface="Times New Roman" panose="02020603050405020304" pitchFamily="18" charset="0"/>
                <a:cs typeface="Times New Roman" panose="02020603050405020304" pitchFamily="18" charset="0"/>
              </a:rPr>
              <a:t>a) A = 3x - 4x</a:t>
            </a:r>
            <a:r>
              <a:rPr lang="en-US" sz="4400" baseline="30000" dirty="0">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 x</a:t>
            </a:r>
            <a:r>
              <a:rPr lang="en-US" sz="4400" baseline="30000" dirty="0">
                <a:latin typeface="Times New Roman" panose="02020603050405020304" pitchFamily="18" charset="0"/>
                <a:cs typeface="Times New Roman" panose="02020603050405020304" pitchFamily="18" charset="0"/>
              </a:rPr>
              <a:t>3</a:t>
            </a:r>
            <a:endParaRPr lang="en-US" sz="4400" dirty="0">
              <a:latin typeface="Times New Roman" panose="02020603050405020304" pitchFamily="18" charset="0"/>
              <a:cs typeface="Times New Roman" panose="02020603050405020304" pitchFamily="18" charset="0"/>
            </a:endParaRPr>
          </a:p>
          <a:p>
            <a:pPr>
              <a:lnSpc>
                <a:spcPct val="150000"/>
              </a:lnSpc>
            </a:pPr>
            <a:r>
              <a:rPr lang="en-US" sz="4400" dirty="0">
                <a:latin typeface="Times New Roman" panose="02020603050405020304" pitchFamily="18" charset="0"/>
                <a:cs typeface="Times New Roman" panose="02020603050405020304" pitchFamily="18" charset="0"/>
              </a:rPr>
              <a:t>       = -4x</a:t>
            </a:r>
            <a:r>
              <a:rPr lang="en-US" sz="4400" baseline="30000" dirty="0">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 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+ 3x</a:t>
            </a:r>
          </a:p>
        </p:txBody>
      </p:sp>
      <p:sp>
        <p:nvSpPr>
          <p:cNvPr id="4" name="Rectangle 3"/>
          <p:cNvSpPr/>
          <p:nvPr/>
        </p:nvSpPr>
        <p:spPr>
          <a:xfrm>
            <a:off x="8001000" y="2596677"/>
            <a:ext cx="9906000" cy="3013838"/>
          </a:xfrm>
          <a:prstGeom prst="rect">
            <a:avLst/>
          </a:prstGeom>
        </p:spPr>
        <p:txBody>
          <a:bodyPr wrap="square">
            <a:spAutoFit/>
          </a:bodyPr>
          <a:lstStyle/>
          <a:p>
            <a:pPr>
              <a:lnSpc>
                <a:spcPct val="150000"/>
              </a:lnSpc>
            </a:pPr>
            <a:r>
              <a:rPr lang="en-US" sz="4400" dirty="0">
                <a:latin typeface="Times New Roman" panose="02020603050405020304" pitchFamily="18" charset="0"/>
                <a:cs typeface="Times New Roman" panose="02020603050405020304" pitchFamily="18" charset="0"/>
              </a:rPr>
              <a:t>b) B = -2x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+ 2x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+ 4x + 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- 5  </a:t>
            </a:r>
          </a:p>
          <a:p>
            <a:pPr>
              <a:lnSpc>
                <a:spcPct val="150000"/>
              </a:lnSpc>
            </a:pPr>
            <a:r>
              <a:rPr lang="en-US" sz="4400" dirty="0">
                <a:latin typeface="Times New Roman" panose="02020603050405020304" pitchFamily="18" charset="0"/>
                <a:cs typeface="Times New Roman" panose="02020603050405020304" pitchFamily="18" charset="0"/>
              </a:rPr>
              <a:t>        = (-2x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+ 2x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+ 4x - 5 </a:t>
            </a:r>
          </a:p>
          <a:p>
            <a:pPr>
              <a:lnSpc>
                <a:spcPct val="150000"/>
              </a:lnSpc>
            </a:pPr>
            <a:r>
              <a:rPr lang="en-US" sz="4400" dirty="0">
                <a:latin typeface="Times New Roman" panose="02020603050405020304" pitchFamily="18" charset="0"/>
                <a:cs typeface="Times New Roman" panose="02020603050405020304" pitchFamily="18" charset="0"/>
              </a:rPr>
              <a:t>        = -4x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+ 4x - 5</a:t>
            </a:r>
          </a:p>
        </p:txBody>
      </p:sp>
      <mc:AlternateContent xmlns:mc="http://schemas.openxmlformats.org/markup-compatibility/2006" xmlns:a14="http://schemas.microsoft.com/office/drawing/2010/main">
        <mc:Choice Requires="a14">
          <p:sp>
            <p:nvSpPr>
              <p:cNvPr id="5" name="Rectangle 4"/>
              <p:cNvSpPr/>
              <p:nvPr/>
            </p:nvSpPr>
            <p:spPr>
              <a:xfrm>
                <a:off x="1722474" y="5486400"/>
                <a:ext cx="9174126" cy="4033093"/>
              </a:xfrm>
              <a:prstGeom prst="rect">
                <a:avLst/>
              </a:prstGeom>
            </p:spPr>
            <p:txBody>
              <a:bodyPr wrap="square">
                <a:spAutoFit/>
              </a:bodyPr>
              <a:lstStyle/>
              <a:p>
                <a:pPr>
                  <a:lnSpc>
                    <a:spcPct val="130000"/>
                  </a:lnSpc>
                </a:pPr>
                <a:r>
                  <a:rPr lang="en-US" sz="4400" dirty="0">
                    <a:latin typeface="Times New Roman" panose="02020603050405020304" pitchFamily="18" charset="0"/>
                    <a:cs typeface="Times New Roman" panose="02020603050405020304" pitchFamily="18" charset="0"/>
                  </a:rPr>
                  <a:t>c) C = x</a:t>
                </a:r>
                <a:r>
                  <a:rPr lang="en-US" sz="4400" baseline="30000" dirty="0">
                    <a:latin typeface="Times New Roman" panose="02020603050405020304" pitchFamily="18" charset="0"/>
                    <a:cs typeface="Times New Roman" panose="02020603050405020304" pitchFamily="18" charset="0"/>
                  </a:rPr>
                  <a:t>5</a:t>
                </a:r>
                <a:r>
                  <a:rPr lang="en-US" sz="4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400" dirty="0">
                    <a:latin typeface="Times New Roman" panose="02020603050405020304" pitchFamily="18" charset="0"/>
                    <a:cs typeface="Times New Roman" panose="02020603050405020304" pitchFamily="18" charset="0"/>
                  </a:rPr>
                  <a:t>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4</m:t>
                        </m:r>
                      </m:den>
                    </m:f>
                  </m:oMath>
                </a14:m>
                <a:r>
                  <a:rPr lang="en-US" sz="4400" dirty="0">
                    <a:latin typeface="Times New Roman" panose="02020603050405020304" pitchFamily="18" charset="0"/>
                    <a:cs typeface="Times New Roman" panose="02020603050405020304" pitchFamily="18" charset="0"/>
                  </a:rPr>
                  <a:t>x - x</a:t>
                </a:r>
                <a:r>
                  <a:rPr lang="en-US" sz="4400" baseline="30000" dirty="0">
                    <a:latin typeface="Times New Roman" panose="02020603050405020304" pitchFamily="18" charset="0"/>
                    <a:cs typeface="Times New Roman" panose="02020603050405020304" pitchFamily="18" charset="0"/>
                  </a:rPr>
                  <a:t>5</a:t>
                </a:r>
                <a:r>
                  <a:rPr lang="en-US" sz="4400" dirty="0">
                    <a:latin typeface="Times New Roman" panose="02020603050405020304" pitchFamily="18" charset="0"/>
                    <a:cs typeface="Times New Roman" panose="02020603050405020304" pitchFamily="18" charset="0"/>
                  </a:rPr>
                  <a:t> + 6x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- 2</a:t>
                </a:r>
              </a:p>
              <a:p>
                <a:pPr>
                  <a:lnSpc>
                    <a:spcPct val="130000"/>
                  </a:lnSpc>
                </a:pPr>
                <a:r>
                  <a:rPr lang="en-US" sz="4400" dirty="0">
                    <a:latin typeface="Times New Roman" panose="02020603050405020304" pitchFamily="18" charset="0"/>
                    <a:cs typeface="Times New Roman" panose="02020603050405020304" pitchFamily="18" charset="0"/>
                  </a:rPr>
                  <a:t>        = (x</a:t>
                </a:r>
                <a:r>
                  <a:rPr lang="en-US" sz="4400" baseline="30000" dirty="0">
                    <a:latin typeface="Times New Roman" panose="02020603050405020304" pitchFamily="18" charset="0"/>
                    <a:cs typeface="Times New Roman" panose="02020603050405020304" pitchFamily="18" charset="0"/>
                  </a:rPr>
                  <a:t>5</a:t>
                </a:r>
                <a:r>
                  <a:rPr lang="en-US" sz="4400" dirty="0">
                    <a:latin typeface="Times New Roman" panose="02020603050405020304" pitchFamily="18" charset="0"/>
                    <a:cs typeface="Times New Roman" panose="02020603050405020304" pitchFamily="18" charset="0"/>
                  </a:rPr>
                  <a:t> - x</a:t>
                </a:r>
                <a:r>
                  <a:rPr lang="en-US" sz="4400" baseline="30000" dirty="0">
                    <a:latin typeface="Times New Roman" panose="02020603050405020304" pitchFamily="18" charset="0"/>
                    <a:cs typeface="Times New Roman" panose="02020603050405020304" pitchFamily="18" charset="0"/>
                  </a:rPr>
                  <a:t>5</a:t>
                </a:r>
                <a:r>
                  <a:rPr lang="en-US" sz="4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400" dirty="0">
                    <a:latin typeface="Times New Roman" panose="02020603050405020304" pitchFamily="18" charset="0"/>
                    <a:cs typeface="Times New Roman" panose="02020603050405020304" pitchFamily="18" charset="0"/>
                  </a:rPr>
                  <a:t>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+ 6x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4</m:t>
                        </m:r>
                      </m:den>
                    </m:f>
                  </m:oMath>
                </a14:m>
                <a:r>
                  <a:rPr lang="en-US" sz="4400" dirty="0">
                    <a:latin typeface="Times New Roman" panose="02020603050405020304" pitchFamily="18" charset="0"/>
                    <a:cs typeface="Times New Roman" panose="02020603050405020304" pitchFamily="18" charset="0"/>
                  </a:rPr>
                  <a:t>x - 2 </a:t>
                </a:r>
              </a:p>
              <a:p>
                <a:pPr>
                  <a:lnSpc>
                    <a:spcPct val="130000"/>
                  </a:lnSpc>
                </a:pPr>
                <a:r>
                  <a:rPr lang="en-US" sz="4400" dirty="0">
                    <a:latin typeface="Times New Roman" panose="02020603050405020304" pitchFamily="18" charset="0"/>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1</m:t>
                        </m:r>
                      </m:num>
                      <m:den>
                        <m:r>
                          <a:rPr lang="en-US" sz="4400" i="1">
                            <a:latin typeface="Cambria Math" panose="02040503050406030204" pitchFamily="18" charset="0"/>
                            <a:cs typeface="Arial" panose="020B0604020202020204" pitchFamily="34" charset="0"/>
                          </a:rPr>
                          <m:t>2</m:t>
                        </m:r>
                      </m:den>
                    </m:f>
                  </m:oMath>
                </a14:m>
                <a:r>
                  <a:rPr lang="en-US" sz="4000" dirty="0">
                    <a:latin typeface="Times New Roman" panose="02020603050405020304" pitchFamily="18" charset="0"/>
                    <a:cs typeface="Times New Roman" panose="02020603050405020304" pitchFamily="18" charset="0"/>
                  </a:rPr>
                  <a:t>x</a:t>
                </a:r>
                <a:r>
                  <a:rPr lang="en-US" sz="4000" baseline="30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+ 6x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3</m:t>
                        </m:r>
                      </m:num>
                      <m:den>
                        <m:r>
                          <a:rPr lang="en-US" sz="4400" i="1">
                            <a:latin typeface="Cambria Math" panose="02040503050406030204" pitchFamily="18" charset="0"/>
                            <a:cs typeface="Arial" panose="020B0604020202020204" pitchFamily="34" charset="0"/>
                          </a:rPr>
                          <m:t>4</m:t>
                        </m:r>
                      </m:den>
                    </m:f>
                  </m:oMath>
                </a14:m>
                <a:r>
                  <a:rPr lang="en-US" sz="4000" dirty="0">
                    <a:latin typeface="Times New Roman" panose="02020603050405020304" pitchFamily="18" charset="0"/>
                    <a:cs typeface="Times New Roman" panose="02020603050405020304" pitchFamily="18" charset="0"/>
                  </a:rPr>
                  <a:t>x - 2</a:t>
                </a:r>
                <a:endParaRPr lang="en-US" sz="44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22474" y="5486400"/>
                <a:ext cx="9174126" cy="4033093"/>
              </a:xfrm>
              <a:prstGeom prst="rect">
                <a:avLst/>
              </a:prstGeom>
              <a:blipFill>
                <a:blip r:embed="rId5"/>
                <a:stretch>
                  <a:fillRect l="-2724" b="-1360"/>
                </a:stretch>
              </a:blipFill>
            </p:spPr>
            <p:txBody>
              <a:bodyPr/>
              <a:lstStyle/>
              <a:p>
                <a:r>
                  <a:rPr lang="en-US">
                    <a:noFill/>
                  </a:rPr>
                  <a:t> </a:t>
                </a:r>
              </a:p>
            </p:txBody>
          </p:sp>
        </mc:Fallback>
      </mc:AlternateContent>
    </p:spTree>
    <p:extLst>
      <p:ext uri="{BB962C8B-B14F-4D97-AF65-F5344CB8AC3E}">
        <p14:creationId xmlns:p14="http://schemas.microsoft.com/office/powerpoint/2010/main" val="2608641229"/>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9008" y="2678326"/>
            <a:ext cx="5288932" cy="497977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7" name="Group 26"/>
          <p:cNvGrpSpPr/>
          <p:nvPr/>
        </p:nvGrpSpPr>
        <p:grpSpPr>
          <a:xfrm>
            <a:off x="1215390" y="822537"/>
            <a:ext cx="3047439" cy="2514419"/>
            <a:chOff x="1972465" y="1372851"/>
            <a:chExt cx="3513935" cy="3513935"/>
          </a:xfrm>
        </p:grpSpPr>
        <p:grpSp>
          <p:nvGrpSpPr>
            <p:cNvPr id="14" name="Group 14"/>
            <p:cNvGrpSpPr/>
            <p:nvPr/>
          </p:nvGrpSpPr>
          <p:grpSpPr>
            <a:xfrm>
              <a:off x="1972465" y="1372851"/>
              <a:ext cx="3513935" cy="3513935"/>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23" name="TextBox 23"/>
            <p:cNvSpPr txBox="1"/>
            <p:nvPr/>
          </p:nvSpPr>
          <p:spPr>
            <a:xfrm>
              <a:off x="2215273" y="1750518"/>
              <a:ext cx="2984887" cy="1298431"/>
            </a:xfrm>
            <a:prstGeom prst="rect">
              <a:avLst/>
            </a:prstGeom>
          </p:spPr>
          <p:txBody>
            <a:bodyPr wrap="square" lIns="0" tIns="0" rIns="0" bIns="0" rtlCol="0" anchor="t">
              <a:spAutoFit/>
            </a:bodyPr>
            <a:lstStyle/>
            <a:p>
              <a:pPr algn="ctr">
                <a:lnSpc>
                  <a:spcPts val="12000"/>
                </a:lnSpc>
              </a:pPr>
              <a:r>
                <a:rPr lang="en-US" sz="4800" b="1" dirty="0" err="1">
                  <a:solidFill>
                    <a:schemeClr val="bg1"/>
                  </a:solidFill>
                  <a:latin typeface="Times New Roman" panose="02020603050405020304" pitchFamily="18" charset="0"/>
                  <a:cs typeface="Times New Roman" panose="02020603050405020304" pitchFamily="18" charset="0"/>
                </a:rPr>
                <a:t>Chú</a:t>
              </a:r>
              <a:r>
                <a:rPr lang="en-US" sz="4800" b="1" dirty="0">
                  <a:solidFill>
                    <a:schemeClr val="bg1"/>
                  </a:solidFill>
                  <a:latin typeface="Times New Roman" panose="02020603050405020304" pitchFamily="18" charset="0"/>
                  <a:cs typeface="Times New Roman" panose="02020603050405020304" pitchFamily="18" charset="0"/>
                </a:rPr>
                <a:t> ý</a:t>
              </a:r>
            </a:p>
          </p:txBody>
        </p:sp>
      </p:grpSp>
      <p:grpSp>
        <p:nvGrpSpPr>
          <p:cNvPr id="24" name="Group 24"/>
          <p:cNvGrpSpPr/>
          <p:nvPr/>
        </p:nvGrpSpPr>
        <p:grpSpPr>
          <a:xfrm>
            <a:off x="-3543" y="9521554"/>
            <a:ext cx="18291544" cy="746154"/>
            <a:chOff x="0" y="0"/>
            <a:chExt cx="4946244" cy="196518"/>
          </a:xfrm>
        </p:grpSpPr>
        <p:sp>
          <p:nvSpPr>
            <p:cNvPr id="25" name="Freeform 25"/>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F8DC52"/>
            </a:solidFill>
          </p:spPr>
        </p:sp>
        <p:sp>
          <p:nvSpPr>
            <p:cNvPr id="26" name="TextBox 2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Rectangle 27"/>
          <p:cNvSpPr/>
          <p:nvPr/>
        </p:nvSpPr>
        <p:spPr>
          <a:xfrm>
            <a:off x="4776999" y="2020814"/>
            <a:ext cx="9896308" cy="2015103"/>
          </a:xfrm>
          <a:prstGeom prst="rect">
            <a:avLst/>
          </a:prstGeom>
        </p:spPr>
        <p:txBody>
          <a:bodyPr wrap="square">
            <a:spAutoFit/>
          </a:bodyPr>
          <a:lstStyle/>
          <a:p>
            <a:pPr algn="just">
              <a:lnSpc>
                <a:spcPct val="150000"/>
              </a:lnSpc>
            </a:pPr>
            <a:r>
              <a:rPr lang="vi-VN" sz="4400" dirty="0">
                <a:latin typeface="+mj-lt"/>
                <a:cs typeface="Arial" panose="020B0604020202020204" pitchFamily="34" charset="0"/>
              </a:rPr>
              <a:t>Người ta cũng có thể sắp xếp đa thức theo lũy thừa tăng của biến.</a:t>
            </a:r>
            <a:endParaRPr lang="en-US" sz="4400" dirty="0">
              <a:latin typeface="+mj-lt"/>
              <a:cs typeface="Arial" panose="020B0604020202020204" pitchFamily="34" charset="0"/>
            </a:endParaRPr>
          </a:p>
        </p:txBody>
      </p:sp>
      <p:sp>
        <p:nvSpPr>
          <p:cNvPr id="29" name="Rectangle 28"/>
          <p:cNvSpPr/>
          <p:nvPr/>
        </p:nvSpPr>
        <p:spPr>
          <a:xfrm>
            <a:off x="1501087" y="4693430"/>
            <a:ext cx="14872221" cy="3325462"/>
          </a:xfrm>
          <a:prstGeom prst="rect">
            <a:avLst/>
          </a:prstGeom>
        </p:spPr>
        <p:txBody>
          <a:bodyPr wrap="square">
            <a:spAutoFit/>
          </a:bodyPr>
          <a:lstStyle/>
          <a:p>
            <a:pPr algn="just">
              <a:lnSpc>
                <a:spcPct val="150000"/>
              </a:lnSpc>
              <a:spcBef>
                <a:spcPts val="600"/>
              </a:spcBef>
              <a:spcAft>
                <a:spcPts val="600"/>
              </a:spcAft>
            </a:pPr>
            <a:r>
              <a:rPr lang="nl-NL" sz="4400" b="1" i="1" dirty="0">
                <a:latin typeface="Times New Roman" panose="02020603050405020304" pitchFamily="18" charset="0"/>
                <a:ea typeface="Calibri" panose="020F0502020204030204" pitchFamily="34" charset="0"/>
                <a:cs typeface="Times New Roman" panose="02020603050405020304" pitchFamily="18" charset="0"/>
              </a:rPr>
              <a:t>Ví dụ:</a:t>
            </a:r>
          </a:p>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Ta có thể sắp xếp các hạng tử của đa thức P trên đây như sau:</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b="1" dirty="0">
                <a:latin typeface="Times New Roman" panose="02020603050405020304" pitchFamily="18" charset="0"/>
                <a:ea typeface="Calibri" panose="020F0502020204030204" pitchFamily="34" charset="0"/>
                <a:cs typeface="Times New Roman" panose="02020603050405020304" pitchFamily="18" charset="0"/>
              </a:rPr>
              <a:t>P = 1 - 2x + 5x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4400" b="1" dirty="0">
                <a:latin typeface="Times New Roman" panose="02020603050405020304" pitchFamily="18" charset="0"/>
                <a:ea typeface="Calibri" panose="020F0502020204030204" pitchFamily="34" charset="0"/>
                <a:cs typeface="Times New Roman" panose="02020603050405020304" pitchFamily="18" charset="0"/>
              </a:rPr>
              <a:t> - 3x</a:t>
            </a:r>
            <a:r>
              <a:rPr lang="nl-NL" sz="4400" b="1" baseline="30000" dirty="0">
                <a:latin typeface="Times New Roman" panose="02020603050405020304" pitchFamily="18" charset="0"/>
                <a:ea typeface="Calibri" panose="020F0502020204030204" pitchFamily="34" charset="0"/>
                <a:cs typeface="Times New Roman" panose="02020603050405020304" pitchFamily="18" charset="0"/>
              </a:rPr>
              <a:t>4</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3800" y="561589"/>
            <a:ext cx="3124200" cy="1497778"/>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4235" y="8422911"/>
            <a:ext cx="1787065" cy="164378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22334">
            <a:off x="16511376" y="7639323"/>
            <a:ext cx="1491731" cy="235073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77" y="-22609"/>
            <a:ext cx="18314580" cy="1663231"/>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40758" y="9402475"/>
            <a:ext cx="18314580" cy="88452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902512" y="274962"/>
            <a:ext cx="11201400" cy="830997"/>
          </a:xfrm>
          <a:prstGeom prst="rect">
            <a:avLst/>
          </a:prstGeom>
          <a:noFill/>
        </p:spPr>
        <p:txBody>
          <a:bodyPr wrap="square" rtlCol="0">
            <a:spAutoFit/>
          </a:bodyPr>
          <a:lstStyle/>
          <a:p>
            <a:pPr algn="ctr"/>
            <a:r>
              <a:rPr lang="en-US" sz="4800" b="1" dirty="0">
                <a:solidFill>
                  <a:prstClr val="white"/>
                </a:solidFill>
                <a:latin typeface="Times New Roman" panose="02020603050405020304" pitchFamily="18" charset="0"/>
                <a:cs typeface="Times New Roman" panose="02020603050405020304" pitchFamily="18" charset="0"/>
              </a:rPr>
              <a:t>5. </a:t>
            </a:r>
            <a:r>
              <a:rPr lang="en-US" sz="4800" b="1" dirty="0" err="1">
                <a:solidFill>
                  <a:prstClr val="white"/>
                </a:solidFill>
                <a:latin typeface="Times New Roman" panose="02020603050405020304" pitchFamily="18" charset="0"/>
                <a:cs typeface="Times New Roman" panose="02020603050405020304" pitchFamily="18" charset="0"/>
              </a:rPr>
              <a:t>Bậc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và</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các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hệ</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số</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của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một</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đa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thức</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09800" y="1956614"/>
            <a:ext cx="11726287" cy="738664"/>
          </a:xfrm>
          <a:prstGeom prst="rect">
            <a:avLst/>
          </a:prstGeom>
        </p:spPr>
        <p:txBody>
          <a:bodyPr wrap="none">
            <a:spAutoFit/>
          </a:bodyPr>
          <a:lstStyle/>
          <a:p>
            <a:r>
              <a:rPr lang="en-US" sz="4200" b="1" dirty="0" err="1">
                <a:solidFill>
                  <a:srgbClr val="C00000"/>
                </a:solidFill>
                <a:latin typeface="Times New Roman" panose="02020603050405020304" pitchFamily="18" charset="0"/>
                <a:cs typeface="Times New Roman" panose="02020603050405020304" pitchFamily="18" charset="0"/>
              </a:rPr>
              <a:t>Bậc</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hệ</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số</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cao</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nhất</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và</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hệ</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số</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tự</a:t>
            </a:r>
            <a:r>
              <a:rPr lang="en-US" sz="4200" b="1" dirty="0">
                <a:solidFill>
                  <a:srgbClr val="C00000"/>
                </a:solidFill>
                <a:latin typeface="Times New Roman" panose="02020603050405020304" pitchFamily="18" charset="0"/>
                <a:cs typeface="Times New Roman" panose="02020603050405020304" pitchFamily="18" charset="0"/>
              </a:rPr>
              <a:t> do </a:t>
            </a:r>
            <a:r>
              <a:rPr lang="en-US" sz="4200" b="1" dirty="0" err="1">
                <a:solidFill>
                  <a:srgbClr val="C00000"/>
                </a:solidFill>
                <a:latin typeface="Times New Roman" panose="02020603050405020304" pitchFamily="18" charset="0"/>
                <a:cs typeface="Times New Roman" panose="02020603050405020304" pitchFamily="18" charset="0"/>
              </a:rPr>
              <a:t>của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một</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đa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thức</a:t>
            </a:r>
            <a:endParaRPr lang="en-US" sz="4200" b="1" dirty="0">
              <a:solidFill>
                <a:srgbClr val="C0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sp>
        <p:nvSpPr>
          <p:cNvPr id="6" name="Rectangle 5"/>
          <p:cNvSpPr/>
          <p:nvPr/>
        </p:nvSpPr>
        <p:spPr>
          <a:xfrm>
            <a:off x="6452462" y="2930654"/>
            <a:ext cx="5383076" cy="986360"/>
          </a:xfrm>
          <a:prstGeom prst="rect">
            <a:avLst/>
          </a:prstGeom>
        </p:spPr>
        <p:txBody>
          <a:bodyPr wrap="none">
            <a:spAutoFit/>
          </a:bodyPr>
          <a:lstStyle/>
          <a:p>
            <a:pPr algn="ctr">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P = -3x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nl-NL" sz="4400" dirty="0">
                <a:latin typeface="Times New Roman" panose="02020603050405020304" pitchFamily="18" charset="0"/>
                <a:ea typeface="Calibri" panose="020F0502020204030204" pitchFamily="34" charset="0"/>
                <a:cs typeface="Times New Roman" panose="02020603050405020304" pitchFamily="18" charset="0"/>
              </a:rPr>
              <a:t>+ 5x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- 2x + 1.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509144" y="4346528"/>
            <a:ext cx="1834360" cy="1067692"/>
            <a:chOff x="1518440" y="4152008"/>
            <a:chExt cx="1834360" cy="1067692"/>
          </a:xfrm>
        </p:grpSpPr>
        <p:sp>
          <p:nvSpPr>
            <p:cNvPr id="15" name="Snip Single Corner Rectangle 14"/>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749820" y="4301133"/>
              <a:ext cx="1371600" cy="738664"/>
            </a:xfrm>
            <a:prstGeom prst="rect">
              <a:avLst/>
            </a:prstGeom>
            <a:noFill/>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HĐ1</a:t>
              </a:r>
            </a:p>
          </p:txBody>
        </p:sp>
      </p:grpSp>
      <p:sp>
        <p:nvSpPr>
          <p:cNvPr id="19" name="Rectangle 18"/>
          <p:cNvSpPr/>
          <p:nvPr/>
        </p:nvSpPr>
        <p:spPr>
          <a:xfrm>
            <a:off x="3714612" y="4002702"/>
            <a:ext cx="12749668" cy="1911549"/>
          </a:xfrm>
          <a:prstGeom prst="rect">
            <a:avLst/>
          </a:prstGeom>
        </p:spPr>
        <p:txBody>
          <a:bodyPr wrap="square">
            <a:spAutoFit/>
          </a:bodyPr>
          <a:lstStyle/>
          <a:p>
            <a:pPr algn="just">
              <a:lnSpc>
                <a:spcPct val="150000"/>
              </a:lnSpc>
              <a:spcBef>
                <a:spcPts val="600"/>
              </a:spcBef>
              <a:spcAft>
                <a:spcPts val="600"/>
              </a:spcAft>
            </a:pPr>
            <a:r>
              <a:rPr lang="nl-NL" sz="4200" dirty="0">
                <a:latin typeface="Times New Roman" panose="02020603050405020304" pitchFamily="18" charset="0"/>
                <a:ea typeface="Calibri" panose="020F0502020204030204" pitchFamily="34" charset="0"/>
                <a:cs typeface="Times New Roman" panose="02020603050405020304" pitchFamily="18" charset="0"/>
              </a:rPr>
              <a:t>Trong P, bậc của hạng tử 5x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200" dirty="0">
                <a:latin typeface="Times New Roman" panose="02020603050405020304" pitchFamily="18" charset="0"/>
                <a:ea typeface="Calibri" panose="020F0502020204030204" pitchFamily="34" charset="0"/>
                <a:cs typeface="Times New Roman" panose="02020603050405020304" pitchFamily="18" charset="0"/>
              </a:rPr>
              <a:t> là 2 (số mũ của 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200" dirty="0">
                <a:latin typeface="Times New Roman" panose="02020603050405020304" pitchFamily="18" charset="0"/>
                <a:ea typeface="Calibri" panose="020F0502020204030204" pitchFamily="34" charset="0"/>
                <a:cs typeface="Times New Roman" panose="02020603050405020304" pitchFamily="18" charset="0"/>
              </a:rPr>
              <a:t>). Hãy xác định bậc của các hạng tử trong P.</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749978" y="7334280"/>
                <a:ext cx="7339468" cy="2068195"/>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nl-NL" sz="4200" dirty="0">
                    <a:latin typeface="Times New Roman" panose="02020603050405020304" pitchFamily="18" charset="0"/>
                    <a:ea typeface="Calibri" panose="020F0502020204030204" pitchFamily="34" charset="0"/>
                    <a:cs typeface="Times New Roman" panose="02020603050405020304" pitchFamily="18" charset="0"/>
                  </a:rPr>
                  <a:t>Bậc của 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4</m:t>
                        </m:r>
                      </m:sup>
                    </m:sSup>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là 4.</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Bậc của 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là 2.</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749978" y="7334280"/>
                <a:ext cx="7339468" cy="2068195"/>
              </a:xfrm>
              <a:prstGeom prst="rect">
                <a:avLst/>
              </a:prstGeom>
              <a:blipFill>
                <a:blip r:embed="rId3"/>
                <a:stretch>
                  <a:fillRect l="-2907" b="-12979"/>
                </a:stretch>
              </a:blipFill>
            </p:spPr>
            <p:txBody>
              <a:bodyPr/>
              <a:lstStyle/>
              <a:p>
                <a:r>
                  <a:rPr lang="en-US">
                    <a:noFill/>
                  </a:rPr>
                  <a:t> </a:t>
                </a:r>
              </a:p>
            </p:txBody>
          </p:sp>
        </mc:Fallback>
      </mc:AlternateContent>
      <p:sp>
        <p:nvSpPr>
          <p:cNvPr id="21" name="Rectangle 20"/>
          <p:cNvSpPr/>
          <p:nvPr/>
        </p:nvSpPr>
        <p:spPr>
          <a:xfrm>
            <a:off x="10427585" y="7411325"/>
            <a:ext cx="7072138" cy="2069093"/>
          </a:xfrm>
          <a:prstGeom prst="rect">
            <a:avLst/>
          </a:prstGeom>
        </p:spPr>
        <p:txBody>
          <a:bodyPr wrap="square">
            <a:spAutoFit/>
          </a:bodyPr>
          <a:lstStyle/>
          <a:p>
            <a:pPr marL="571500" lvl="0" indent="-571500" algn="just">
              <a:lnSpc>
                <a:spcPct val="150000"/>
              </a:lnSpc>
              <a:spcBef>
                <a:spcPts val="600"/>
              </a:spcBef>
              <a:spcAft>
                <a:spcPts val="600"/>
              </a:spcAft>
              <a:buFont typeface="Arial" panose="020B0604020202020204" pitchFamily="34" charset="0"/>
              <a:buChar char="•"/>
            </a:pPr>
            <a:r>
              <a:rPr lang="nl-NL" sz="4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Bậc của hạng tử 2x là 1.</a:t>
            </a:r>
            <a:endParaRPr lang="en-US" sz="4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50000"/>
              </a:lnSpc>
              <a:spcBef>
                <a:spcPts val="600"/>
              </a:spcBef>
              <a:spcAft>
                <a:spcPts val="600"/>
              </a:spcAft>
              <a:buFont typeface="Arial" panose="020B0604020202020204" pitchFamily="34" charset="0"/>
              <a:buChar char="•"/>
            </a:pPr>
            <a:r>
              <a:rPr lang="nl-NL" sz="4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Bậc của hạng tử 1 là 0.</a:t>
            </a:r>
            <a:endParaRPr lang="en-US" sz="4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Oval Callout 28"/>
          <p:cNvSpPr/>
          <p:nvPr/>
        </p:nvSpPr>
        <p:spPr>
          <a:xfrm>
            <a:off x="8563600" y="6041816"/>
            <a:ext cx="2332999" cy="1217889"/>
          </a:xfrm>
          <a:prstGeom prst="wedgeEllipseCallout">
            <a:avLst>
              <a:gd name="adj1" fmla="val 30723"/>
              <a:gd name="adj2" fmla="val 577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99882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6" grpId="0"/>
      <p:bldP spid="19" grpId="0"/>
      <p:bldP spid="20" grpId="0"/>
      <p:bldP spid="21"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2" y="0"/>
            <a:ext cx="18295132" cy="1732689"/>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7132" y="9602125"/>
            <a:ext cx="18295132" cy="693407"/>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933214" y="305364"/>
            <a:ext cx="11148601" cy="830997"/>
          </a:xfrm>
          <a:prstGeom prst="rect">
            <a:avLst/>
          </a:prstGeom>
          <a:noFill/>
        </p:spPr>
        <p:txBody>
          <a:bodyPr wrap="square" rtlCol="0">
            <a:spAutoFit/>
          </a:bodyPr>
          <a:lstStyle/>
          <a:p>
            <a:pPr algn="ctr"/>
            <a:r>
              <a:rPr lang="en-US" sz="4800" b="1" dirty="0">
                <a:solidFill>
                  <a:prstClr val="white"/>
                </a:solidFill>
                <a:latin typeface="Times New Roman" panose="02020603050405020304" pitchFamily="18" charset="0"/>
                <a:cs typeface="Times New Roman" panose="02020603050405020304" pitchFamily="18" charset="0"/>
              </a:rPr>
              <a:t>5. </a:t>
            </a:r>
            <a:r>
              <a:rPr lang="en-US" sz="4800" b="1" dirty="0" err="1">
                <a:solidFill>
                  <a:prstClr val="white"/>
                </a:solidFill>
                <a:latin typeface="Times New Roman" panose="02020603050405020304" pitchFamily="18" charset="0"/>
                <a:cs typeface="Times New Roman" panose="02020603050405020304" pitchFamily="18" charset="0"/>
              </a:rPr>
              <a:t>Bậc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và</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các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hệ</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số</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của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một</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đa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thức</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09800" y="1956614"/>
            <a:ext cx="11726287" cy="738664"/>
          </a:xfrm>
          <a:prstGeom prst="rect">
            <a:avLst/>
          </a:prstGeom>
        </p:spPr>
        <p:txBody>
          <a:bodyPr wrap="none">
            <a:spAutoFit/>
          </a:bodyPr>
          <a:lstStyle/>
          <a:p>
            <a:r>
              <a:rPr lang="en-US" sz="4200" b="1" dirty="0" err="1">
                <a:solidFill>
                  <a:srgbClr val="C00000"/>
                </a:solidFill>
                <a:latin typeface="Times New Roman" panose="02020603050405020304" pitchFamily="18" charset="0"/>
                <a:cs typeface="Times New Roman" panose="02020603050405020304" pitchFamily="18" charset="0"/>
              </a:rPr>
              <a:t>Bậc</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hệ</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số</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cao</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nhất</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và</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hệ</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số</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tự</a:t>
            </a:r>
            <a:r>
              <a:rPr lang="en-US" sz="4200" b="1" dirty="0">
                <a:solidFill>
                  <a:srgbClr val="C00000"/>
                </a:solidFill>
                <a:latin typeface="Times New Roman" panose="02020603050405020304" pitchFamily="18" charset="0"/>
                <a:cs typeface="Times New Roman" panose="02020603050405020304" pitchFamily="18" charset="0"/>
              </a:rPr>
              <a:t> do </a:t>
            </a:r>
            <a:r>
              <a:rPr lang="en-US" sz="4200" b="1" dirty="0" err="1">
                <a:solidFill>
                  <a:srgbClr val="C00000"/>
                </a:solidFill>
                <a:latin typeface="Times New Roman" panose="02020603050405020304" pitchFamily="18" charset="0"/>
                <a:cs typeface="Times New Roman" panose="02020603050405020304" pitchFamily="18" charset="0"/>
              </a:rPr>
              <a:t>của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một</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đa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thức</a:t>
            </a:r>
            <a:endParaRPr lang="en-US" sz="4200" b="1" dirty="0">
              <a:solidFill>
                <a:srgbClr val="C0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sp>
        <p:nvSpPr>
          <p:cNvPr id="6" name="Rectangle 5"/>
          <p:cNvSpPr/>
          <p:nvPr/>
        </p:nvSpPr>
        <p:spPr>
          <a:xfrm>
            <a:off x="6452462" y="2930654"/>
            <a:ext cx="5383076" cy="986360"/>
          </a:xfrm>
          <a:prstGeom prst="rect">
            <a:avLst/>
          </a:prstGeom>
        </p:spPr>
        <p:txBody>
          <a:bodyPr wrap="none">
            <a:spAutoFit/>
          </a:bodyPr>
          <a:lstStyle/>
          <a:p>
            <a:pPr algn="ctr">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P = -3x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nl-NL" sz="4400" dirty="0">
                <a:latin typeface="Times New Roman" panose="02020603050405020304" pitchFamily="18" charset="0"/>
                <a:ea typeface="Calibri" panose="020F0502020204030204" pitchFamily="34" charset="0"/>
                <a:cs typeface="Times New Roman" panose="02020603050405020304" pitchFamily="18" charset="0"/>
              </a:rPr>
              <a:t>+ 5x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- 2x + 1.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509144" y="4346528"/>
            <a:ext cx="1834360" cy="1067692"/>
            <a:chOff x="1518440" y="4152008"/>
            <a:chExt cx="1834360" cy="1067692"/>
          </a:xfrm>
        </p:grpSpPr>
        <p:sp>
          <p:nvSpPr>
            <p:cNvPr id="15" name="Snip Single Corner Rectangle 14"/>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774300" y="4292420"/>
              <a:ext cx="1347119" cy="738664"/>
            </a:xfrm>
            <a:prstGeom prst="rect">
              <a:avLst/>
            </a:prstGeom>
            <a:noFill/>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HĐ2</a:t>
              </a:r>
            </a:p>
          </p:txBody>
        </p:sp>
      </p:grpSp>
      <p:sp>
        <p:nvSpPr>
          <p:cNvPr id="7" name="Rectangle 6"/>
          <p:cNvSpPr/>
          <p:nvPr/>
        </p:nvSpPr>
        <p:spPr>
          <a:xfrm>
            <a:off x="3695119" y="4000350"/>
            <a:ext cx="13044308" cy="1915204"/>
          </a:xfrm>
          <a:prstGeom prst="rect">
            <a:avLst/>
          </a:prstGeom>
        </p:spPr>
        <p:txBody>
          <a:bodyPr wrap="square">
            <a:spAutoFit/>
          </a:bodyPr>
          <a:lstStyle/>
          <a:p>
            <a:pPr algn="just">
              <a:lnSpc>
                <a:spcPct val="150000"/>
              </a:lnSpc>
            </a:pP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P, </a:t>
            </a:r>
            <a:r>
              <a:rPr lang="en-US" sz="4200" dirty="0" err="1">
                <a:latin typeface="Times New Roman" panose="02020603050405020304" pitchFamily="18" charset="0"/>
                <a:cs typeface="Times New Roman" panose="02020603050405020304" pitchFamily="18" charset="0"/>
              </a:rPr>
              <a:t>hạng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tử</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nào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bậc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cao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Tìm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hệ</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số</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bậc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tử</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đó</a:t>
            </a:r>
            <a:r>
              <a:rPr lang="en-US" sz="4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Rectangle 7"/>
              <p:cNvSpPr/>
              <p:nvPr/>
            </p:nvSpPr>
            <p:spPr>
              <a:xfrm>
                <a:off x="5481434" y="6034533"/>
                <a:ext cx="10134600" cy="1952329"/>
              </a:xfrm>
              <a:prstGeom prst="rect">
                <a:avLst/>
              </a:prstGeom>
            </p:spPr>
            <p:txBody>
              <a:bodyPr wrap="square">
                <a:spAutoFit/>
              </a:bodyPr>
              <a:lstStyle/>
              <a:p>
                <a:pPr algn="just">
                  <a:lnSpc>
                    <a:spcPct val="140000"/>
                  </a:lnSpc>
                  <a:spcBef>
                    <a:spcPts val="600"/>
                  </a:spcBef>
                  <a:spcAft>
                    <a:spcPts val="600"/>
                  </a:spcAft>
                </a:pPr>
                <a:r>
                  <a:rPr lang="nl-NL" sz="4200" dirty="0">
                    <a:latin typeface="Times New Roman" panose="02020603050405020304" pitchFamily="18" charset="0"/>
                    <a:ea typeface="Calibri" panose="020F0502020204030204" pitchFamily="34" charset="0"/>
                    <a:cs typeface="Times New Roman" panose="02020603050405020304" pitchFamily="18" charset="0"/>
                  </a:rPr>
                  <a:t>Trong P, 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4</m:t>
                        </m:r>
                      </m:sup>
                    </m:sSup>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có bậc cao nhất.</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Hạng tử </a:t>
                </a:r>
                <a14:m>
                  <m:oMath xmlns:m="http://schemas.openxmlformats.org/officeDocument/2006/math">
                    <m:r>
                      <a:rPr lang="nl-NL" sz="4200" i="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i="0">
                            <a:effectLst/>
                            <a:latin typeface="Cambria Math" panose="02040503050406030204" pitchFamily="18" charset="0"/>
                            <a:ea typeface="Calibri" panose="020F0502020204030204" pitchFamily="34" charset="0"/>
                            <a:cs typeface="Arial" panose="020B0604020202020204" pitchFamily="34" charset="0"/>
                          </a:rPr>
                          <m:t>x</m:t>
                        </m:r>
                      </m:e>
                      <m:sup>
                        <m:r>
                          <a:rPr lang="nl-NL" sz="4200" i="0">
                            <a:effectLst/>
                            <a:latin typeface="Cambria Math" panose="02040503050406030204" pitchFamily="18" charset="0"/>
                            <a:ea typeface="Calibri" panose="020F0502020204030204" pitchFamily="34" charset="0"/>
                            <a:cs typeface="Arial" panose="020B0604020202020204" pitchFamily="34" charset="0"/>
                          </a:rPr>
                          <m:t>4</m:t>
                        </m:r>
                      </m:sup>
                    </m:sSup>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có hệ số là –3 và bậc là 4.</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481434" y="6034533"/>
                <a:ext cx="10134600" cy="1952329"/>
              </a:xfrm>
              <a:prstGeom prst="rect">
                <a:avLst/>
              </a:prstGeom>
              <a:blipFill>
                <a:blip r:embed="rId3"/>
                <a:stretch>
                  <a:fillRect l="-2285" b="-13750"/>
                </a:stretch>
              </a:blipFill>
            </p:spPr>
            <p:txBody>
              <a:bodyPr/>
              <a:lstStyle/>
              <a:p>
                <a:r>
                  <a:rPr lang="en-US">
                    <a:noFill/>
                  </a:rPr>
                  <a:t> </a:t>
                </a:r>
              </a:p>
            </p:txBody>
          </p:sp>
        </mc:Fallback>
      </mc:AlternateContent>
      <p:sp>
        <p:nvSpPr>
          <p:cNvPr id="22" name="Oval Callout 21"/>
          <p:cNvSpPr/>
          <p:nvPr/>
        </p:nvSpPr>
        <p:spPr>
          <a:xfrm>
            <a:off x="3112124" y="6212168"/>
            <a:ext cx="1879225" cy="1217889"/>
          </a:xfrm>
          <a:prstGeom prst="wedgeEllipseCallout">
            <a:avLst>
              <a:gd name="adj1" fmla="val 30723"/>
              <a:gd name="adj2" fmla="val 577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509144" y="8067507"/>
            <a:ext cx="1834360" cy="1067692"/>
            <a:chOff x="1518440" y="4152008"/>
            <a:chExt cx="1834360" cy="1067692"/>
          </a:xfrm>
        </p:grpSpPr>
        <p:sp>
          <p:nvSpPr>
            <p:cNvPr id="24" name="Snip Single Corner Rectangle 23"/>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HĐ3</a:t>
              </a:r>
            </a:p>
          </p:txBody>
        </p:sp>
      </p:grpSp>
      <p:sp>
        <p:nvSpPr>
          <p:cNvPr id="31" name="Rectangle 30"/>
          <p:cNvSpPr/>
          <p:nvPr/>
        </p:nvSpPr>
        <p:spPr>
          <a:xfrm>
            <a:off x="3714612" y="8090480"/>
            <a:ext cx="9224148" cy="945708"/>
          </a:xfrm>
          <a:prstGeom prst="rect">
            <a:avLst/>
          </a:prstGeom>
        </p:spPr>
        <p:txBody>
          <a:bodyPr wrap="square">
            <a:spAutoFit/>
          </a:bodyPr>
          <a:lstStyle/>
          <a:p>
            <a:pPr algn="just">
              <a:lnSpc>
                <a:spcPct val="150000"/>
              </a:lnSpc>
            </a:pPr>
            <a:r>
              <a:rPr lang="nl-NL" sz="4200" dirty="0">
                <a:latin typeface="Times New Roman" panose="02020603050405020304" pitchFamily="18" charset="0"/>
                <a:cs typeface="Times New Roman" panose="02020603050405020304" pitchFamily="18" charset="0"/>
              </a:rPr>
              <a:t>Trong P, hạng tử nào có bậc bằng 0?</a:t>
            </a:r>
            <a:endParaRPr lang="en-US" sz="42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13574833" y="8273082"/>
            <a:ext cx="3184087" cy="12743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200" dirty="0" err="1">
                <a:solidFill>
                  <a:schemeClr val="tx1"/>
                </a:solidFill>
                <a:latin typeface="Times New Roman" panose="02020603050405020304" pitchFamily="18" charset="0"/>
                <a:cs typeface="Times New Roman" panose="02020603050405020304" pitchFamily="18" charset="0"/>
              </a:rPr>
              <a:t>Hạng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tử</a:t>
            </a:r>
            <a:r>
              <a:rPr lang="en-US" sz="4200" dirty="0">
                <a:solidFill>
                  <a:schemeClr val="tx1"/>
                </a:solidFill>
                <a:latin typeface="Times New Roman" panose="02020603050405020304" pitchFamily="18" charset="0"/>
                <a:cs typeface="Times New Roman" panose="02020603050405020304" pitchFamily="18" charset="0"/>
              </a:rPr>
              <a:t> 1</a:t>
            </a:r>
          </a:p>
        </p:txBody>
      </p:sp>
      <p:cxnSp>
        <p:nvCxnSpPr>
          <p:cNvPr id="11" name="Straight Arrow Connector 10"/>
          <p:cNvCxnSpPr/>
          <p:nvPr/>
        </p:nvCxnSpPr>
        <p:spPr>
          <a:xfrm>
            <a:off x="12685354" y="8710821"/>
            <a:ext cx="878246" cy="298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0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31"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6641725" y="88920"/>
            <a:ext cx="5137765" cy="2148026"/>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26581" y="9540846"/>
            <a:ext cx="18314581"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pic>
        <p:nvPicPr>
          <p:cNvPr id="35" name="Picture 34"/>
          <p:cNvPicPr>
            <a:picLocks noChangeAspect="1"/>
          </p:cNvPicPr>
          <p:nvPr/>
        </p:nvPicPr>
        <p:blipFill>
          <a:blip r:embed="rId2"/>
          <a:stretch>
            <a:fillRect/>
          </a:stretch>
        </p:blipFill>
        <p:spPr>
          <a:xfrm>
            <a:off x="712697" y="7252886"/>
            <a:ext cx="1097316" cy="2519764"/>
          </a:xfrm>
          <a:prstGeom prst="rect">
            <a:avLst/>
          </a:prstGeom>
        </p:spPr>
      </p:pic>
      <p:sp>
        <p:nvSpPr>
          <p:cNvPr id="27" name="TextBox 26"/>
          <p:cNvSpPr txBox="1"/>
          <p:nvPr/>
        </p:nvSpPr>
        <p:spPr>
          <a:xfrm>
            <a:off x="7543800" y="723900"/>
            <a:ext cx="3754024"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KẾT LUẬN</a:t>
            </a:r>
          </a:p>
        </p:txBody>
      </p:sp>
      <p:sp>
        <p:nvSpPr>
          <p:cNvPr id="2" name="Rectangle 1"/>
          <p:cNvSpPr/>
          <p:nvPr/>
        </p:nvSpPr>
        <p:spPr>
          <a:xfrm>
            <a:off x="2768845" y="2657802"/>
            <a:ext cx="11619912" cy="769441"/>
          </a:xfrm>
          <a:prstGeom prst="rect">
            <a:avLst/>
          </a:prstGeom>
        </p:spPr>
        <p:txBody>
          <a:bodyPr wrap="none">
            <a:spAutoFit/>
          </a:bodyPr>
          <a:lstStyle/>
          <a:p>
            <a:r>
              <a:rPr lang="en-US" sz="4400" dirty="0" err="1">
                <a:solidFill>
                  <a:srgbClr val="002060"/>
                </a:solidFill>
                <a:latin typeface="Times New Roman" panose="02020603050405020304" pitchFamily="18" charset="0"/>
                <a:cs typeface="Times New Roman" panose="02020603050405020304" pitchFamily="18" charset="0"/>
              </a:rPr>
              <a:t>Trong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một</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đa</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thức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thu</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gọn</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và</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khác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đa</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thức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không</a:t>
            </a:r>
            <a:r>
              <a:rPr lang="en-US" sz="4400" dirty="0">
                <a:solidFill>
                  <a:srgbClr val="00206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828259" y="3572541"/>
            <a:ext cx="11903985" cy="620011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400" dirty="0" err="1">
                <a:latin typeface="Times New Roman" panose="02020603050405020304" pitchFamily="18" charset="0"/>
                <a:cs typeface="Times New Roman" panose="02020603050405020304" pitchFamily="18" charset="0"/>
              </a:rPr>
              <a:t>Bậc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bậc</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của</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đa</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thức</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a:p>
            <a:pPr marL="571500" indent="-571500" algn="just">
              <a:lnSpc>
                <a:spcPct val="150000"/>
              </a:lnSpc>
              <a:buFont typeface="Wingdings" panose="05000000000000000000" pitchFamily="2" charset="2"/>
              <a:buChar char="Ø"/>
            </a:pP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hệ</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số</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cao</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nhất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a:p>
            <a:pPr marL="571500" indent="-571500" algn="just">
              <a:lnSpc>
                <a:spcPct val="150000"/>
              </a:lnSpc>
              <a:buFont typeface="Wingdings" panose="05000000000000000000" pitchFamily="2" charset="2"/>
              <a:buChar char="Ø"/>
            </a:pP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bậc</a:t>
            </a:r>
            <a:r>
              <a:rPr lang="en-US" sz="4400" dirty="0">
                <a:latin typeface="Times New Roman" panose="02020603050405020304" pitchFamily="18" charset="0"/>
                <a:cs typeface="Times New Roman" panose="02020603050405020304" pitchFamily="18" charset="0"/>
              </a:rPr>
              <a:t> 0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hệ</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số</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tự</a:t>
            </a:r>
            <a:r>
              <a:rPr lang="en-US" sz="4400" dirty="0">
                <a:solidFill>
                  <a:srgbClr val="C00000"/>
                </a:solidFill>
                <a:latin typeface="Times New Roman" panose="02020603050405020304" pitchFamily="18" charset="0"/>
                <a:cs typeface="Times New Roman" panose="02020603050405020304" pitchFamily="18" charset="0"/>
              </a:rPr>
              <a:t> do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p:txBody>
      </p:sp>
      <p:pic>
        <p:nvPicPr>
          <p:cNvPr id="37" name="Picture 36"/>
          <p:cNvPicPr>
            <a:picLocks noChangeAspect="1"/>
          </p:cNvPicPr>
          <p:nvPr/>
        </p:nvPicPr>
        <p:blipFill>
          <a:blip r:embed="rId3"/>
          <a:stretch>
            <a:fillRect/>
          </a:stretch>
        </p:blipFill>
        <p:spPr>
          <a:xfrm>
            <a:off x="14894742" y="4290611"/>
            <a:ext cx="3230759" cy="5924550"/>
          </a:xfrm>
          <a:prstGeom prst="rect">
            <a:avLst/>
          </a:prstGeom>
        </p:spPr>
      </p:pic>
    </p:spTree>
    <p:extLst>
      <p:ext uri="{BB962C8B-B14F-4D97-AF65-F5344CB8AC3E}">
        <p14:creationId xmlns:p14="http://schemas.microsoft.com/office/powerpoint/2010/main" val="129280442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4">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506351" y="6515310"/>
            <a:ext cx="3785193" cy="3785193"/>
          </a:xfrm>
          <a:prstGeom prst="rect">
            <a:avLst/>
          </a:prstGeom>
        </p:spPr>
      </p:pic>
      <p:grpSp>
        <p:nvGrpSpPr>
          <p:cNvPr id="7" name="Group 7"/>
          <p:cNvGrpSpPr/>
          <p:nvPr/>
        </p:nvGrpSpPr>
        <p:grpSpPr>
          <a:xfrm>
            <a:off x="14001690" y="2155709"/>
            <a:ext cx="2636253" cy="260679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0" y="9164879"/>
            <a:ext cx="1828800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3" name="Group 22"/>
          <p:cNvGrpSpPr/>
          <p:nvPr/>
        </p:nvGrpSpPr>
        <p:grpSpPr>
          <a:xfrm>
            <a:off x="493523" y="323257"/>
            <a:ext cx="3316478" cy="2458043"/>
            <a:chOff x="443020" y="5978333"/>
            <a:chExt cx="3109937" cy="2316743"/>
          </a:xfrm>
        </p:grpSpPr>
        <p:pic>
          <p:nvPicPr>
            <p:cNvPr id="21" name="Picture 20"/>
            <p:cNvPicPr>
              <a:picLocks noChangeAspect="1"/>
            </p:cNvPicPr>
            <p:nvPr/>
          </p:nvPicPr>
          <p:blipFill>
            <a:blip r:embed="rId4"/>
            <a:stretch>
              <a:fillRect/>
            </a:stretch>
          </p:blipFill>
          <p:spPr>
            <a:xfrm>
              <a:off x="443020" y="5978333"/>
              <a:ext cx="3109937" cy="2316743"/>
            </a:xfrm>
            <a:prstGeom prst="rect">
              <a:avLst/>
            </a:prstGeom>
          </p:spPr>
        </p:pic>
        <p:sp>
          <p:nvSpPr>
            <p:cNvPr id="22" name="TextBox 21"/>
            <p:cNvSpPr txBox="1"/>
            <p:nvPr/>
          </p:nvSpPr>
          <p:spPr>
            <a:xfrm>
              <a:off x="1340808" y="6684178"/>
              <a:ext cx="1547258" cy="721138"/>
            </a:xfrm>
            <a:prstGeom prst="rect">
              <a:avLst/>
            </a:prstGeom>
            <a:noFill/>
          </p:spPr>
          <p:txBody>
            <a:bodyPr wrap="square" rtlCol="0">
              <a:spAutoFit/>
            </a:bodyPr>
            <a:lstStyle/>
            <a:p>
              <a:pPr algn="ctr">
                <a:lnSpc>
                  <a:spcPct val="120000"/>
                </a:lnSpc>
              </a:pPr>
              <a:r>
                <a:rPr lang="en-US" sz="4400" b="1" dirty="0" err="1">
                  <a:solidFill>
                    <a:srgbClr val="C00000"/>
                  </a:solidFill>
                  <a:latin typeface="Times New Roman" panose="02020603050405020304" pitchFamily="18" charset="0"/>
                  <a:cs typeface="Times New Roman" panose="02020603050405020304" pitchFamily="18" charset="0"/>
                </a:rPr>
                <a:t>Chú</a:t>
              </a:r>
              <a:r>
                <a:rPr lang="en-US" sz="4400" b="1" dirty="0">
                  <a:solidFill>
                    <a:srgbClr val="C00000"/>
                  </a:solidFill>
                  <a:latin typeface="Times New Roman" panose="02020603050405020304" pitchFamily="18" charset="0"/>
                  <a:cs typeface="Times New Roman" panose="02020603050405020304" pitchFamily="18" charset="0"/>
                </a:rPr>
                <a:t> ý</a:t>
              </a:r>
            </a:p>
          </p:txBody>
        </p:sp>
      </p:grpSp>
      <p:sp>
        <p:nvSpPr>
          <p:cNvPr id="13" name="Rectangle 12"/>
          <p:cNvSpPr/>
          <p:nvPr/>
        </p:nvSpPr>
        <p:spPr>
          <a:xfrm>
            <a:off x="3810001" y="766862"/>
            <a:ext cx="13030200" cy="517064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latin typeface="+mj-lt"/>
                <a:cs typeface="Arial" panose="020B0604020202020204" pitchFamily="34" charset="0"/>
              </a:rPr>
              <a:t>Đa thức </a:t>
            </a:r>
            <a:r>
              <a:rPr lang="vi-VN" sz="4400" i="1" dirty="0">
                <a:latin typeface="+mj-lt"/>
                <a:cs typeface="Arial" panose="020B0604020202020204" pitchFamily="34" charset="0"/>
              </a:rPr>
              <a:t>không</a:t>
            </a:r>
            <a:r>
              <a:rPr lang="vi-VN" sz="4400" dirty="0">
                <a:latin typeface="+mj-lt"/>
                <a:cs typeface="Arial" panose="020B0604020202020204" pitchFamily="34" charset="0"/>
              </a:rPr>
              <a:t> là đa thức không có bậc.</a:t>
            </a:r>
          </a:p>
          <a:p>
            <a:pPr marL="571500" indent="-571500" algn="just">
              <a:lnSpc>
                <a:spcPct val="150000"/>
              </a:lnSpc>
              <a:buFont typeface="Wingdings" panose="05000000000000000000" pitchFamily="2" charset="2"/>
              <a:buChar char="§"/>
            </a:pPr>
            <a:r>
              <a:rPr lang="vi-VN" sz="4400" dirty="0">
                <a:latin typeface="+mj-lt"/>
                <a:cs typeface="Arial" panose="020B0604020202020204" pitchFamily="34" charset="0"/>
              </a:rPr>
              <a:t>Trong một đa thức thu gọn, hệ số cao nhất phải khác 0 (các hệ số khác có thể bằng 0).</a:t>
            </a:r>
          </a:p>
          <a:p>
            <a:pPr marL="571500" indent="-571500" algn="just">
              <a:lnSpc>
                <a:spcPct val="150000"/>
              </a:lnSpc>
              <a:buFont typeface="Wingdings" panose="05000000000000000000" pitchFamily="2" charset="2"/>
              <a:buChar char="§"/>
            </a:pPr>
            <a:r>
              <a:rPr lang="vi-VN" sz="4400" dirty="0">
                <a:latin typeface="+mj-lt"/>
                <a:cs typeface="Arial" panose="020B0604020202020204" pitchFamily="34" charset="0"/>
              </a:rPr>
              <a:t>Muốn tìm bậc của một đa thức chưa thu gọn, ta phải thu gọn đa thức đó.</a:t>
            </a:r>
          </a:p>
        </p:txBody>
      </p:sp>
      <p:pic>
        <p:nvPicPr>
          <p:cNvPr id="17" name="Picture 16"/>
          <p:cNvPicPr>
            <a:picLocks noChangeAspect="1"/>
          </p:cNvPicPr>
          <p:nvPr/>
        </p:nvPicPr>
        <p:blipFill>
          <a:blip r:embed="rId5"/>
          <a:stretch>
            <a:fillRect/>
          </a:stretch>
        </p:blipFill>
        <p:spPr>
          <a:xfrm>
            <a:off x="841251" y="4940634"/>
            <a:ext cx="1541013" cy="1608380"/>
          </a:xfrm>
          <a:prstGeom prst="rect">
            <a:avLst/>
          </a:prstGeom>
        </p:spPr>
      </p:pic>
      <p:sp>
        <p:nvSpPr>
          <p:cNvPr id="18" name="Rectangle 17"/>
          <p:cNvSpPr/>
          <p:nvPr/>
        </p:nvSpPr>
        <p:spPr>
          <a:xfrm>
            <a:off x="2417633" y="5991696"/>
            <a:ext cx="13658908" cy="1998176"/>
          </a:xfrm>
          <a:prstGeom prst="rect">
            <a:avLst/>
          </a:prstGeom>
        </p:spPr>
        <p:txBody>
          <a:bodyPr wrap="square">
            <a:spAutoFit/>
          </a:bodyPr>
          <a:lstStyle/>
          <a:p>
            <a:pPr algn="just">
              <a:lnSpc>
                <a:spcPct val="150000"/>
              </a:lnSpc>
            </a:pPr>
            <a:r>
              <a:rPr lang="en-US" sz="4400" i="1" dirty="0" err="1">
                <a:solidFill>
                  <a:srgbClr val="002060"/>
                </a:solidFill>
                <a:latin typeface="Times New Roman" panose="02020603050405020304" pitchFamily="18" charset="0"/>
                <a:cs typeface="Times New Roman" panose="02020603050405020304" pitchFamily="18" charset="0"/>
              </a:rPr>
              <a:t>Một</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số</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khác</a:t>
            </a:r>
            <a:r>
              <a:rPr lang="en-US" sz="4400" i="1" dirty="0">
                <a:solidFill>
                  <a:srgbClr val="002060"/>
                </a:solidFill>
                <a:latin typeface="Times New Roman" panose="02020603050405020304" pitchFamily="18" charset="0"/>
                <a:cs typeface="Times New Roman" panose="02020603050405020304" pitchFamily="18" charset="0"/>
              </a:rPr>
              <a:t> 0 </a:t>
            </a:r>
            <a:r>
              <a:rPr lang="en-US" sz="4400" i="1" dirty="0" err="1">
                <a:solidFill>
                  <a:srgbClr val="002060"/>
                </a:solidFill>
                <a:latin typeface="Times New Roman" panose="02020603050405020304" pitchFamily="18" charset="0"/>
                <a:cs typeface="Times New Roman" panose="02020603050405020304" pitchFamily="18" charset="0"/>
              </a:rPr>
              <a:t>cũng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là</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một</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thức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Vậy</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bậc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của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nó</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bằng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bao</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nhiêu</a:t>
            </a:r>
            <a:r>
              <a:rPr lang="en-US" sz="4400" i="1" dirty="0">
                <a:solidFill>
                  <a:srgbClr val="002060"/>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7696200" y="7989872"/>
            <a:ext cx="4491935" cy="769441"/>
          </a:xfrm>
          <a:prstGeom prst="rect">
            <a:avLst/>
          </a:prstGeom>
        </p:spPr>
        <p:txBody>
          <a:bodyPr wrap="none">
            <a:spAutoFit/>
          </a:bodyPr>
          <a:lstStyle/>
          <a:p>
            <a:r>
              <a:rPr lang="en-US" sz="4400" dirty="0" err="1">
                <a:solidFill>
                  <a:srgbClr val="C00000"/>
                </a:solidFill>
                <a:latin typeface="Times New Roman" panose="02020603050405020304" pitchFamily="18" charset="0"/>
                <a:cs typeface="Times New Roman" panose="02020603050405020304" pitchFamily="18" charset="0"/>
              </a:rPr>
              <a:t>Bậc</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của</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nó</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bằng</a:t>
            </a:r>
            <a:r>
              <a:rPr lang="en-US" sz="4400" dirty="0">
                <a:solidFill>
                  <a:srgbClr val="C00000"/>
                </a:solidFill>
                <a:latin typeface="Times New Roman" panose="02020603050405020304" pitchFamily="18" charset="0"/>
                <a:cs typeface="Times New Roman" panose="02020603050405020304" pitchFamily="18" charset="0"/>
              </a:rPr>
              <a:t> 0.</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589000">
            <a:off x="6159823" y="7020174"/>
            <a:ext cx="617790" cy="1446931"/>
          </a:xfrm>
          <a:prstGeom prst="rect">
            <a:avLst/>
          </a:prstGeom>
        </p:spPr>
      </p:pic>
    </p:spTree>
    <p:extLst>
      <p:ext uri="{BB962C8B-B14F-4D97-AF65-F5344CB8AC3E}">
        <p14:creationId xmlns:p14="http://schemas.microsoft.com/office/powerpoint/2010/main" val="10715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wipe(left)">
                                      <p:cBhvr>
                                        <p:cTn id="18" dur="500"/>
                                        <p:tgtEl>
                                          <p:spTgt spid="1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447036"/>
            <a:ext cx="2839966" cy="2839964"/>
          </a:xfrm>
          <a:prstGeom prst="rect">
            <a:avLst/>
          </a:prstGeom>
        </p:spPr>
      </p:pic>
      <p:grpSp>
        <p:nvGrpSpPr>
          <p:cNvPr id="7" name="Group 7"/>
          <p:cNvGrpSpPr/>
          <p:nvPr/>
        </p:nvGrpSpPr>
        <p:grpSpPr>
          <a:xfrm>
            <a:off x="15621000" y="343511"/>
            <a:ext cx="2408718" cy="2251386"/>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26581" y="9169678"/>
            <a:ext cx="18314581"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3" name="Rectangle 2"/>
          <p:cNvSpPr/>
          <p:nvPr/>
        </p:nvSpPr>
        <p:spPr>
          <a:xfrm>
            <a:off x="1531088" y="647700"/>
            <a:ext cx="8908312" cy="769441"/>
          </a:xfrm>
          <a:prstGeom prst="rect">
            <a:avLst/>
          </a:prstGeom>
        </p:spPr>
        <p:txBody>
          <a:bodyPr wrap="square">
            <a:spAutoFit/>
          </a:bodyPr>
          <a:lstStyle/>
          <a:p>
            <a:r>
              <a:rPr lang="en-US" sz="4400" i="1" dirty="0">
                <a:solidFill>
                  <a:srgbClr val="002060"/>
                </a:solidFill>
                <a:latin typeface="Times New Roman" panose="02020603050405020304" pitchFamily="18" charset="0"/>
                <a:cs typeface="Times New Roman" panose="02020603050405020304" pitchFamily="18" charset="0"/>
              </a:rPr>
              <a:t>HS </a:t>
            </a:r>
            <a:r>
              <a:rPr lang="en-US" sz="4400" i="1" dirty="0" err="1">
                <a:solidFill>
                  <a:srgbClr val="002060"/>
                </a:solidFill>
                <a:latin typeface="Times New Roman" panose="02020603050405020304" pitchFamily="18" charset="0"/>
                <a:cs typeface="Times New Roman" panose="02020603050405020304" pitchFamily="18" charset="0"/>
              </a:rPr>
              <a:t>tự</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làm</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bài</a:t>
            </a:r>
            <a:r>
              <a:rPr lang="en-US" sz="4400"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Ví</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dụ</a:t>
            </a:r>
            <a:r>
              <a:rPr lang="en-US" sz="4400" b="1" i="1" dirty="0">
                <a:solidFill>
                  <a:srgbClr val="002060"/>
                </a:solidFill>
                <a:latin typeface="Times New Roman" panose="02020603050405020304" pitchFamily="18" charset="0"/>
                <a:cs typeface="Times New Roman" panose="02020603050405020304" pitchFamily="18" charset="0"/>
              </a:rPr>
              <a:t> 3 </a:t>
            </a:r>
            <a:r>
              <a:rPr lang="en-US" sz="4400" i="1" dirty="0">
                <a:solidFill>
                  <a:srgbClr val="002060"/>
                </a:solidFill>
                <a:latin typeface="Times New Roman" panose="02020603050405020304" pitchFamily="18" charset="0"/>
                <a:cs typeface="Times New Roman" panose="02020603050405020304" pitchFamily="18" charset="0"/>
              </a:rPr>
              <a:t>(SGK-tr28)</a:t>
            </a:r>
          </a:p>
        </p:txBody>
      </p:sp>
      <p:grpSp>
        <p:nvGrpSpPr>
          <p:cNvPr id="17" name="Group 16"/>
          <p:cNvGrpSpPr/>
          <p:nvPr/>
        </p:nvGrpSpPr>
        <p:grpSpPr>
          <a:xfrm>
            <a:off x="1104144" y="1470306"/>
            <a:ext cx="2241340" cy="2248263"/>
            <a:chOff x="1201048" y="532689"/>
            <a:chExt cx="2241340" cy="2417717"/>
          </a:xfrm>
        </p:grpSpPr>
        <p:grpSp>
          <p:nvGrpSpPr>
            <p:cNvPr id="18" name="Group 5"/>
            <p:cNvGrpSpPr/>
            <p:nvPr/>
          </p:nvGrpSpPr>
          <p:grpSpPr>
            <a:xfrm>
              <a:off x="1201048" y="532689"/>
              <a:ext cx="2241340" cy="2417717"/>
              <a:chOff x="15582" y="-136249"/>
              <a:chExt cx="809173" cy="872849"/>
            </a:xfrm>
          </p:grpSpPr>
          <p:sp>
            <p:nvSpPr>
              <p:cNvPr id="21" name="Freeform 6"/>
              <p:cNvSpPr/>
              <p:nvPr/>
            </p:nvSpPr>
            <p:spPr>
              <a:xfrm>
                <a:off x="15582" y="-136249"/>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2"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19" name="TextBox 18"/>
            <p:cNvSpPr txBox="1"/>
            <p:nvPr/>
          </p:nvSpPr>
          <p:spPr>
            <a:xfrm>
              <a:off x="1300232" y="1173997"/>
              <a:ext cx="2042971" cy="769441"/>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Ví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a:t>
              </a:r>
              <a:r>
                <a:rPr lang="en-US" sz="4400" b="1" dirty="0">
                  <a:latin typeface="Times New Roman" panose="02020603050405020304" pitchFamily="18" charset="0"/>
                  <a:cs typeface="Times New Roman" panose="02020603050405020304" pitchFamily="18" charset="0"/>
                </a:rPr>
                <a:t> 3</a:t>
              </a:r>
            </a:p>
          </p:txBody>
        </p:sp>
      </p:grpSp>
      <p:sp>
        <p:nvSpPr>
          <p:cNvPr id="4" name="Rectangle 3"/>
          <p:cNvSpPr/>
          <p:nvPr/>
        </p:nvSpPr>
        <p:spPr>
          <a:xfrm>
            <a:off x="3589665" y="1898781"/>
            <a:ext cx="13174336" cy="2155911"/>
          </a:xfrm>
          <a:prstGeom prst="rect">
            <a:avLst/>
          </a:prstGeom>
        </p:spPr>
        <p:txBody>
          <a:bodyPr wrap="square">
            <a:spAutoFit/>
          </a:bodyPr>
          <a:lstStyle/>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Tìm bậc, hệ số cao nhất và hệ số tự do của đa thức </a:t>
            </a:r>
          </a:p>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P = -x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- 2x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+ 4x + 5.</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Oval Callout 22"/>
          <p:cNvSpPr/>
          <p:nvPr/>
        </p:nvSpPr>
        <p:spPr>
          <a:xfrm>
            <a:off x="4719731" y="4453835"/>
            <a:ext cx="1926725" cy="1197681"/>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Times New Roman" panose="02020603050405020304" pitchFamily="18" charset="0"/>
                <a:cs typeface="Times New Roman" panose="02020603050405020304" pitchFamily="18" charset="0"/>
              </a:rPr>
              <a:t>Giải</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611366" y="5865323"/>
            <a:ext cx="7205336" cy="3447098"/>
          </a:xfrm>
          <a:prstGeom prst="rect">
            <a:avLst/>
          </a:prstGeom>
        </p:spPr>
        <p:txBody>
          <a:bodyPr wrap="square">
            <a:spAutoFit/>
          </a:bodyPr>
          <a:lstStyle/>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P = -x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- 2x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+ 4x + 5.</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   = (-x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nl-NL" sz="4400" dirty="0">
                <a:latin typeface="Times New Roman" panose="02020603050405020304" pitchFamily="18" charset="0"/>
                <a:ea typeface="Calibri" panose="020F0502020204030204" pitchFamily="34" charset="0"/>
                <a:cs typeface="Times New Roman" panose="02020603050405020304" pitchFamily="18" charset="0"/>
              </a:rPr>
              <a:t>+ 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- 2x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+ 4x + 5</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   = -2x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400" dirty="0">
                <a:latin typeface="Times New Roman" panose="02020603050405020304" pitchFamily="18" charset="0"/>
                <a:ea typeface="Calibri" panose="020F0502020204030204" pitchFamily="34" charset="0"/>
                <a:cs typeface="Times New Roman" panose="02020603050405020304" pitchFamily="18" charset="0"/>
              </a:rPr>
              <a:t> + 4x + 5</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4" name="Group 23"/>
          <p:cNvGrpSpPr/>
          <p:nvPr/>
        </p:nvGrpSpPr>
        <p:grpSpPr>
          <a:xfrm>
            <a:off x="10439400" y="4599912"/>
            <a:ext cx="7302811" cy="5046159"/>
            <a:chOff x="457204" y="92470"/>
            <a:chExt cx="3941110" cy="2724364"/>
          </a:xfrm>
        </p:grpSpPr>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794996" y="1371706"/>
              <a:ext cx="1498227" cy="1445128"/>
            </a:xfrm>
            <a:prstGeom prst="rect">
              <a:avLst/>
            </a:prstGeom>
          </p:spPr>
        </p:pic>
        <p:sp>
          <p:nvSpPr>
            <p:cNvPr id="26" name="Speech Bubble: Rectangle with Corners Rounded 82"/>
            <p:cNvSpPr/>
            <p:nvPr/>
          </p:nvSpPr>
          <p:spPr>
            <a:xfrm>
              <a:off x="457204" y="92470"/>
              <a:ext cx="3941110" cy="1168553"/>
            </a:xfrm>
            <a:prstGeom prst="wedgeRoundRectCallout">
              <a:avLst>
                <a:gd name="adj1" fmla="val -774"/>
                <a:gd name="adj2" fmla="val 69645"/>
                <a:gd name="adj3" fmla="val 16667"/>
              </a:avLst>
            </a:prstGeom>
            <a:solidFill>
              <a:srgbClr val="F2F2D8"/>
            </a:solidFill>
            <a:ln w="12700" cap="flat" cmpd="sng" algn="ctr">
              <a:solidFill>
                <a:srgbClr val="FFC000">
                  <a:lumMod val="50000"/>
                </a:srgbClr>
              </a:solidFill>
              <a:prstDash val="solid"/>
              <a:miter lim="800000"/>
            </a:ln>
            <a:effectLst/>
          </p:spPr>
          <p:txBody>
            <a:bodyPr wrap="square" rtlCol="0" anchor="ctr">
              <a:no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Gọi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do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P,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chứa</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000" b="0"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45391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anim calcmode="lin" valueType="num">
                                      <p:cBhvr>
                                        <p:cTn id="35" dur="500" fill="hold"/>
                                        <p:tgtEl>
                                          <p:spTgt spid="24"/>
                                        </p:tgtEl>
                                        <p:attrNameLst>
                                          <p:attrName>ppt_x</p:attrName>
                                        </p:attrNameLst>
                                      </p:cBhvr>
                                      <p:tavLst>
                                        <p:tav tm="0">
                                          <p:val>
                                            <p:strVal val="#ppt_x"/>
                                          </p:val>
                                        </p:tav>
                                        <p:tav tm="100000">
                                          <p:val>
                                            <p:strVal val="#ppt_x"/>
                                          </p:val>
                                        </p:tav>
                                      </p:tavLst>
                                    </p:anim>
                                    <p:anim calcmode="lin" valueType="num">
                                      <p:cBhvr>
                                        <p:cTn id="3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760" y="190500"/>
            <a:ext cx="12095480" cy="8862466"/>
          </a:xfrm>
          <a:prstGeom prst="rect">
            <a:avLst/>
          </a:prstGeom>
        </p:spPr>
      </p:pic>
      <p:sp>
        <p:nvSpPr>
          <p:cNvPr id="14" name="TextBox 14"/>
          <p:cNvSpPr txBox="1"/>
          <p:nvPr/>
        </p:nvSpPr>
        <p:spPr>
          <a:xfrm>
            <a:off x="3665220" y="3069082"/>
            <a:ext cx="10355580" cy="3472104"/>
          </a:xfrm>
          <a:prstGeom prst="rect">
            <a:avLst/>
          </a:prstGeom>
        </p:spPr>
        <p:txBody>
          <a:bodyPr wrap="square" lIns="0" tIns="0" rIns="0" bIns="0" rtlCol="0" anchor="t">
            <a:spAutoFit/>
          </a:bodyPr>
          <a:lstStyle/>
          <a:p>
            <a:pPr algn="ctr">
              <a:lnSpc>
                <a:spcPct val="150000"/>
              </a:lnSpc>
            </a:pPr>
            <a:r>
              <a:rPr lang="en-US" sz="8000" b="1" dirty="0">
                <a:solidFill>
                  <a:srgbClr val="C00000"/>
                </a:solidFill>
                <a:latin typeface="Times New Roman" panose="02020603050405020304" pitchFamily="18" charset="0"/>
                <a:cs typeface="Times New Roman" panose="02020603050405020304" pitchFamily="18" charset="0"/>
              </a:rPr>
              <a:t>BÀI 25: ĐA THỨC MỘT BIẾN (3 </a:t>
            </a:r>
            <a:r>
              <a:rPr lang="en-US" sz="8000" b="1" dirty="0" err="1">
                <a:solidFill>
                  <a:srgbClr val="C00000"/>
                </a:solidFill>
                <a:latin typeface="Times New Roman" panose="02020603050405020304" pitchFamily="18" charset="0"/>
                <a:cs typeface="Times New Roman" panose="02020603050405020304" pitchFamily="18" charset="0"/>
              </a:rPr>
              <a:t>tiết</a:t>
            </a:r>
            <a:r>
              <a:rPr lang="en-US" sz="8000" b="1" dirty="0">
                <a:solidFill>
                  <a:srgbClr val="C00000"/>
                </a:solidFill>
                <a:latin typeface="Times New Roman" panose="02020603050405020304" pitchFamily="18" charset="0"/>
                <a:cs typeface="Times New Roman" panose="02020603050405020304" pitchFamily="18" charset="0"/>
              </a:rPr>
              <a:t>)</a:t>
            </a:r>
          </a:p>
        </p:txBody>
      </p:sp>
      <p:grpSp>
        <p:nvGrpSpPr>
          <p:cNvPr id="15" name="Group 15"/>
          <p:cNvGrpSpPr/>
          <p:nvPr/>
        </p:nvGrpSpPr>
        <p:grpSpPr>
          <a:xfrm>
            <a:off x="-505781" y="9772650"/>
            <a:ext cx="19299562" cy="1079985"/>
            <a:chOff x="0" y="0"/>
            <a:chExt cx="5083012" cy="284441"/>
          </a:xfrm>
        </p:grpSpPr>
        <p:sp>
          <p:nvSpPr>
            <p:cNvPr id="16" name="Freeform 16"/>
            <p:cNvSpPr/>
            <p:nvPr/>
          </p:nvSpPr>
          <p:spPr>
            <a:xfrm>
              <a:off x="0" y="0"/>
              <a:ext cx="5083012" cy="284441"/>
            </a:xfrm>
            <a:custGeom>
              <a:avLst/>
              <a:gdLst/>
              <a:ahLst/>
              <a:cxnLst/>
              <a:rect l="l" t="t" r="r" b="b"/>
              <a:pathLst>
                <a:path w="5083012" h="284441">
                  <a:moveTo>
                    <a:pt x="0" y="0"/>
                  </a:moveTo>
                  <a:lnTo>
                    <a:pt x="5083012" y="0"/>
                  </a:lnTo>
                  <a:lnTo>
                    <a:pt x="5083012" y="284441"/>
                  </a:lnTo>
                  <a:lnTo>
                    <a:pt x="0" y="284441"/>
                  </a:lnTo>
                  <a:close/>
                </a:path>
              </a:pathLst>
            </a:custGeom>
            <a:solidFill>
              <a:srgbClr val="F8DC52"/>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18" name="Group 18"/>
          <p:cNvGrpSpPr/>
          <p:nvPr/>
        </p:nvGrpSpPr>
        <p:grpSpPr>
          <a:xfrm>
            <a:off x="16761341" y="9772650"/>
            <a:ext cx="1856730" cy="828139"/>
            <a:chOff x="0" y="0"/>
            <a:chExt cx="2383950" cy="1063289"/>
          </a:xfrm>
        </p:grpSpPr>
        <p:sp>
          <p:nvSpPr>
            <p:cNvPr id="19" name="Freeform 19"/>
            <p:cNvSpPr/>
            <p:nvPr/>
          </p:nvSpPr>
          <p:spPr>
            <a:xfrm>
              <a:off x="0" y="0"/>
              <a:ext cx="2383950" cy="1063289"/>
            </a:xfrm>
            <a:custGeom>
              <a:avLst/>
              <a:gdLst/>
              <a:ahLst/>
              <a:cxnLst/>
              <a:rect l="l" t="t" r="r" b="b"/>
              <a:pathLst>
                <a:path w="2383950" h="1063289">
                  <a:moveTo>
                    <a:pt x="2259490" y="1063289"/>
                  </a:moveTo>
                  <a:lnTo>
                    <a:pt x="124460" y="1063289"/>
                  </a:lnTo>
                  <a:cubicBezTo>
                    <a:pt x="55880" y="1063289"/>
                    <a:pt x="0" y="1007409"/>
                    <a:pt x="0" y="938829"/>
                  </a:cubicBezTo>
                  <a:lnTo>
                    <a:pt x="0" y="124460"/>
                  </a:lnTo>
                  <a:cubicBezTo>
                    <a:pt x="0" y="55880"/>
                    <a:pt x="55880" y="0"/>
                    <a:pt x="124460" y="0"/>
                  </a:cubicBezTo>
                  <a:lnTo>
                    <a:pt x="2259490" y="0"/>
                  </a:lnTo>
                  <a:cubicBezTo>
                    <a:pt x="2328070" y="0"/>
                    <a:pt x="2383950" y="55880"/>
                    <a:pt x="2383950" y="124460"/>
                  </a:cubicBezTo>
                  <a:lnTo>
                    <a:pt x="2383950" y="938829"/>
                  </a:lnTo>
                  <a:cubicBezTo>
                    <a:pt x="2383950" y="1007409"/>
                    <a:pt x="2328070" y="1063289"/>
                    <a:pt x="2259490" y="1063289"/>
                  </a:cubicBezTo>
                  <a:close/>
                </a:path>
              </a:pathLst>
            </a:custGeom>
            <a:solidFill>
              <a:srgbClr val="3884FD"/>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306925" y="9860980"/>
            <a:ext cx="608450" cy="33769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8668">
            <a:off x="686145" y="6463986"/>
            <a:ext cx="1828800" cy="260510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9866">
            <a:off x="15864733" y="2652673"/>
            <a:ext cx="1562259" cy="2133600"/>
          </a:xfrm>
          <a:prstGeom prst="rect">
            <a:avLst/>
          </a:prstGeom>
        </p:spPr>
      </p:pic>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78746" y="3879580"/>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0" y="9072690"/>
            <a:ext cx="1829442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83869" y="137793"/>
            <a:ext cx="2179510" cy="220340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2" name="Rounded Rectangle 21"/>
          <p:cNvSpPr/>
          <p:nvPr/>
        </p:nvSpPr>
        <p:spPr>
          <a:xfrm>
            <a:off x="7213600" y="688816"/>
            <a:ext cx="3860800" cy="1195558"/>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a:solidFill>
                  <a:schemeClr val="bg1"/>
                </a:solidFill>
                <a:latin typeface="Times New Roman" panose="02020603050405020304" pitchFamily="18" charset="0"/>
                <a:cs typeface="Times New Roman" panose="02020603050405020304" pitchFamily="18" charset="0"/>
              </a:rPr>
              <a:t>Luyện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tập</a:t>
            </a:r>
            <a:r>
              <a:rPr lang="en-US" sz="4400" b="1" dirty="0">
                <a:solidFill>
                  <a:schemeClr val="bg1"/>
                </a:solidFill>
                <a:latin typeface="Times New Roman" panose="02020603050405020304" pitchFamily="18" charset="0"/>
                <a:cs typeface="Times New Roman" panose="02020603050405020304" pitchFamily="18" charset="0"/>
              </a:rPr>
              <a:t> 5</a:t>
            </a:r>
          </a:p>
        </p:txBody>
      </p:sp>
      <p:sp>
        <p:nvSpPr>
          <p:cNvPr id="11" name="Rectangle 10"/>
          <p:cNvSpPr/>
          <p:nvPr/>
        </p:nvSpPr>
        <p:spPr>
          <a:xfrm>
            <a:off x="1076856" y="2421506"/>
            <a:ext cx="14895424" cy="769441"/>
          </a:xfrm>
          <a:prstGeom prst="rect">
            <a:avLst/>
          </a:prstGeom>
        </p:spPr>
        <p:txBody>
          <a:bodyPr wrap="none">
            <a:spAutoFit/>
          </a:bodyPr>
          <a:lstStyle/>
          <a:p>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do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p>
        </p:txBody>
      </p:sp>
      <p:sp>
        <p:nvSpPr>
          <p:cNvPr id="12" name="Rectangle 11"/>
          <p:cNvSpPr/>
          <p:nvPr/>
        </p:nvSpPr>
        <p:spPr>
          <a:xfrm>
            <a:off x="1121567" y="3620974"/>
            <a:ext cx="16220440" cy="769441"/>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a) 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- 2x + 1 - 3x</a:t>
            </a:r>
            <a:r>
              <a:rPr lang="en-US" sz="4400" baseline="30000" dirty="0">
                <a:latin typeface="Times New Roman" panose="02020603050405020304" pitchFamily="18" charset="0"/>
                <a:cs typeface="Times New Roman" panose="02020603050405020304" pitchFamily="18" charset="0"/>
              </a:rPr>
              <a:t>4       </a:t>
            </a:r>
            <a:r>
              <a:rPr lang="en-US" sz="4400" dirty="0">
                <a:latin typeface="Times New Roman" panose="02020603050405020304" pitchFamily="18" charset="0"/>
                <a:cs typeface="Times New Roman" panose="02020603050405020304" pitchFamily="18" charset="0"/>
              </a:rPr>
              <a:t>                    b) 1,5x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- 3,4x</a:t>
            </a:r>
            <a:r>
              <a:rPr lang="en-US" sz="4400" baseline="30000" dirty="0">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+ 0,5x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- 1.</a:t>
            </a:r>
          </a:p>
        </p:txBody>
      </p:sp>
      <p:sp>
        <p:nvSpPr>
          <p:cNvPr id="13" name="Rectangle 12"/>
          <p:cNvSpPr/>
          <p:nvPr/>
        </p:nvSpPr>
        <p:spPr>
          <a:xfrm>
            <a:off x="1092096" y="4795432"/>
            <a:ext cx="7208520" cy="4154984"/>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400" dirty="0" err="1">
                <a:solidFill>
                  <a:srgbClr val="002060"/>
                </a:solidFill>
                <a:latin typeface="Times New Roman" panose="02020603050405020304" pitchFamily="18" charset="0"/>
                <a:cs typeface="Times New Roman" panose="02020603050405020304" pitchFamily="18" charset="0"/>
              </a:rPr>
              <a:t>Hạng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tử</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có</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bậc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cao</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nhất</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a:t>
            </a:r>
          </a:p>
          <a:p>
            <a:pPr algn="just">
              <a:lnSpc>
                <a:spcPct val="150000"/>
              </a:lnSpc>
            </a:pPr>
            <a:r>
              <a:rPr lang="en-US" sz="4400" dirty="0">
                <a:solidFill>
                  <a:srgbClr val="002060"/>
                </a:solidFill>
                <a:latin typeface="Times New Roman" panose="02020603050405020304" pitchFamily="18" charset="0"/>
                <a:cs typeface="Times New Roman" panose="02020603050405020304" pitchFamily="18" charset="0"/>
              </a:rPr>
              <a:t>    -3x</a:t>
            </a:r>
            <a:r>
              <a:rPr lang="en-US" sz="4400" baseline="30000" dirty="0">
                <a:solidFill>
                  <a:srgbClr val="002060"/>
                </a:solidFill>
                <a:latin typeface="Times New Roman" panose="02020603050405020304" pitchFamily="18" charset="0"/>
                <a:cs typeface="Times New Roman" panose="02020603050405020304" pitchFamily="18" charset="0"/>
              </a:rPr>
              <a:t>4</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bậc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của</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nó</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4, </a:t>
            </a:r>
          </a:p>
          <a:p>
            <a:pPr algn="just">
              <a:lnSpc>
                <a:spcPct val="150000"/>
              </a:lnSpc>
            </a:pP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hệ</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số</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cao</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nhất</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-3.</a:t>
            </a:r>
          </a:p>
          <a:p>
            <a:pPr marL="571500" indent="-571500" algn="just">
              <a:lnSpc>
                <a:spcPct val="150000"/>
              </a:lnSpc>
              <a:buFont typeface="Arial" panose="020B0604020202020204" pitchFamily="34" charset="0"/>
              <a:buChar char="•"/>
            </a:pPr>
            <a:r>
              <a:rPr lang="en-US" sz="4400" dirty="0" err="1">
                <a:solidFill>
                  <a:srgbClr val="002060"/>
                </a:solidFill>
                <a:latin typeface="Times New Roman" panose="02020603050405020304" pitchFamily="18" charset="0"/>
                <a:cs typeface="Times New Roman" panose="02020603050405020304" pitchFamily="18" charset="0"/>
              </a:rPr>
              <a:t>Hệ</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số</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tự</a:t>
            </a:r>
            <a:r>
              <a:rPr lang="en-US" sz="4400" dirty="0">
                <a:solidFill>
                  <a:srgbClr val="002060"/>
                </a:solidFill>
                <a:latin typeface="Times New Roman" panose="02020603050405020304" pitchFamily="18" charset="0"/>
                <a:cs typeface="Times New Roman" panose="02020603050405020304" pitchFamily="18" charset="0"/>
              </a:rPr>
              <a:t> do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1.</a:t>
            </a:r>
          </a:p>
        </p:txBody>
      </p:sp>
      <p:sp>
        <p:nvSpPr>
          <p:cNvPr id="14" name="Rectangle 13"/>
          <p:cNvSpPr/>
          <p:nvPr/>
        </p:nvSpPr>
        <p:spPr>
          <a:xfrm>
            <a:off x="8969330" y="4647892"/>
            <a:ext cx="7040164" cy="409975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400" dirty="0" err="1">
                <a:solidFill>
                  <a:srgbClr val="002060"/>
                </a:solidFill>
                <a:latin typeface="Times New Roman" panose="02020603050405020304" pitchFamily="18" charset="0"/>
                <a:cs typeface="Times New Roman" panose="02020603050405020304" pitchFamily="18" charset="0"/>
              </a:rPr>
              <a:t>Hạng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tử</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có</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bậc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cao</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nhất</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a:t>
            </a:r>
          </a:p>
          <a:p>
            <a:pPr algn="just">
              <a:lnSpc>
                <a:spcPct val="150000"/>
              </a:lnSpc>
            </a:pPr>
            <a:r>
              <a:rPr lang="en-US" sz="4400" dirty="0">
                <a:solidFill>
                  <a:srgbClr val="002060"/>
                </a:solidFill>
                <a:latin typeface="Times New Roman" panose="02020603050405020304" pitchFamily="18" charset="0"/>
                <a:cs typeface="Times New Roman" panose="02020603050405020304" pitchFamily="18" charset="0"/>
              </a:rPr>
              <a:t>    -3,4x</a:t>
            </a:r>
            <a:r>
              <a:rPr lang="en-US" sz="4400" baseline="30000" dirty="0">
                <a:solidFill>
                  <a:srgbClr val="002060"/>
                </a:solidFill>
                <a:latin typeface="Times New Roman" panose="02020603050405020304" pitchFamily="18" charset="0"/>
                <a:cs typeface="Times New Roman" panose="02020603050405020304" pitchFamily="18" charset="0"/>
              </a:rPr>
              <a:t>4</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bậc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của</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nó</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4, </a:t>
            </a:r>
          </a:p>
          <a:p>
            <a:pPr algn="just">
              <a:lnSpc>
                <a:spcPct val="150000"/>
              </a:lnSpc>
            </a:pP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hệ</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số</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cao</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nhất</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-3,4.</a:t>
            </a:r>
          </a:p>
          <a:p>
            <a:pPr marL="571500" indent="-571500" algn="just">
              <a:lnSpc>
                <a:spcPct val="150000"/>
              </a:lnSpc>
              <a:buFont typeface="Arial" panose="020B0604020202020204" pitchFamily="34" charset="0"/>
              <a:buChar char="•"/>
            </a:pPr>
            <a:r>
              <a:rPr lang="en-US" sz="4400" dirty="0" err="1">
                <a:solidFill>
                  <a:srgbClr val="002060"/>
                </a:solidFill>
                <a:latin typeface="Times New Roman" panose="02020603050405020304" pitchFamily="18" charset="0"/>
                <a:cs typeface="Times New Roman" panose="02020603050405020304" pitchFamily="18" charset="0"/>
              </a:rPr>
              <a:t>Hệ</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số</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tự</a:t>
            </a:r>
            <a:r>
              <a:rPr lang="en-US" sz="4400" dirty="0">
                <a:solidFill>
                  <a:srgbClr val="002060"/>
                </a:solidFill>
                <a:latin typeface="Times New Roman" panose="02020603050405020304" pitchFamily="18" charset="0"/>
                <a:cs typeface="Times New Roman" panose="02020603050405020304" pitchFamily="18" charset="0"/>
              </a:rPr>
              <a:t> do </a:t>
            </a:r>
            <a:r>
              <a:rPr lang="en-US" sz="4400" dirty="0" err="1">
                <a:solidFill>
                  <a:srgbClr val="002060"/>
                </a:solidFill>
                <a:latin typeface="Times New Roman" panose="02020603050405020304" pitchFamily="18" charset="0"/>
                <a:cs typeface="Times New Roman" panose="02020603050405020304" pitchFamily="18" charset="0"/>
              </a:rPr>
              <a:t>là</a:t>
            </a:r>
            <a:r>
              <a:rPr lang="en-US" sz="4400" dirty="0">
                <a:solidFill>
                  <a:srgbClr val="002060"/>
                </a:solidFill>
                <a:latin typeface="Times New Roman" panose="02020603050405020304" pitchFamily="18" charset="0"/>
                <a:cs typeface="Times New Roman" panose="02020603050405020304" pitchFamily="18" charset="0"/>
              </a:rPr>
              <a:t> -1.</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5458" y="9580783"/>
            <a:ext cx="2167743" cy="57805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2965" y="7764748"/>
            <a:ext cx="1005877" cy="2270605"/>
          </a:xfrm>
          <a:prstGeom prst="rect">
            <a:avLst/>
          </a:prstGeom>
        </p:spPr>
      </p:pic>
    </p:spTree>
    <p:extLst>
      <p:ext uri="{BB962C8B-B14F-4D97-AF65-F5344CB8AC3E}">
        <p14:creationId xmlns:p14="http://schemas.microsoft.com/office/powerpoint/2010/main" val="400880116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87073"/>
            <a:ext cx="18288000" cy="1560711"/>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1" y="9525430"/>
            <a:ext cx="18288001" cy="715229"/>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742660" y="148857"/>
            <a:ext cx="11280623" cy="830997"/>
          </a:xfrm>
          <a:prstGeom prst="rect">
            <a:avLst/>
          </a:prstGeom>
          <a:noFill/>
        </p:spPr>
        <p:txBody>
          <a:bodyPr wrap="square" rtlCol="0">
            <a:spAutoFit/>
          </a:bodyPr>
          <a:lstStyle/>
          <a:p>
            <a:pPr algn="ctr"/>
            <a:r>
              <a:rPr lang="en-US" sz="4800" b="1" dirty="0">
                <a:solidFill>
                  <a:prstClr val="white"/>
                </a:solidFill>
                <a:latin typeface="Times New Roman" panose="02020603050405020304" pitchFamily="18" charset="0"/>
                <a:cs typeface="Times New Roman" panose="02020603050405020304" pitchFamily="18" charset="0"/>
              </a:rPr>
              <a:t>6. </a:t>
            </a:r>
            <a:r>
              <a:rPr lang="en-US" sz="4800" b="1" dirty="0" err="1">
                <a:solidFill>
                  <a:prstClr val="white"/>
                </a:solidFill>
                <a:latin typeface="Times New Roman" panose="02020603050405020304" pitchFamily="18" charset="0"/>
                <a:cs typeface="Times New Roman" panose="02020603050405020304" pitchFamily="18" charset="0"/>
              </a:rPr>
              <a:t>Nghiệm</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của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đa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thức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một</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biến</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53940" y="1772527"/>
            <a:ext cx="8092280" cy="738664"/>
          </a:xfrm>
          <a:prstGeom prst="rect">
            <a:avLst/>
          </a:prstGeom>
        </p:spPr>
        <p:txBody>
          <a:bodyPr wrap="none">
            <a:spAutoFit/>
          </a:bodyPr>
          <a:lstStyle/>
          <a:p>
            <a:r>
              <a:rPr lang="en-US" sz="4200" b="1" dirty="0" err="1">
                <a:solidFill>
                  <a:srgbClr val="C00000"/>
                </a:solidFill>
                <a:latin typeface="Times New Roman" panose="02020603050405020304" pitchFamily="18" charset="0"/>
                <a:cs typeface="Times New Roman" panose="02020603050405020304" pitchFamily="18" charset="0"/>
              </a:rPr>
              <a:t>Giá</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trị</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và</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nghiệm</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của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một</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đa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thức</a:t>
            </a:r>
            <a:endParaRPr lang="en-US" sz="4200" b="1" dirty="0">
              <a:solidFill>
                <a:srgbClr val="C0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509144" y="6889247"/>
            <a:ext cx="1834360" cy="1067692"/>
            <a:chOff x="1518440" y="4152008"/>
            <a:chExt cx="1834360" cy="1067692"/>
          </a:xfrm>
        </p:grpSpPr>
        <p:sp>
          <p:nvSpPr>
            <p:cNvPr id="24" name="Snip Single Corner Rectangle 23"/>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838096" y="4386575"/>
              <a:ext cx="1283324" cy="738664"/>
            </a:xfrm>
            <a:prstGeom prst="rect">
              <a:avLst/>
            </a:prstGeom>
            <a:noFill/>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HĐ4</a:t>
              </a:r>
            </a:p>
          </p:txBody>
        </p:sp>
      </p:grpSp>
      <p:sp>
        <p:nvSpPr>
          <p:cNvPr id="10" name="Rectangle 9"/>
          <p:cNvSpPr/>
          <p:nvPr/>
        </p:nvSpPr>
        <p:spPr>
          <a:xfrm>
            <a:off x="2259020" y="2883431"/>
            <a:ext cx="11813619" cy="738664"/>
          </a:xfrm>
          <a:prstGeom prst="rect">
            <a:avLst/>
          </a:prstGeom>
        </p:spPr>
        <p:txBody>
          <a:bodyPr wrap="none">
            <a:spAutoFit/>
          </a:bodyPr>
          <a:lstStyle/>
          <a:p>
            <a:r>
              <a:rPr lang="en-US" sz="4200" i="1" dirty="0">
                <a:solidFill>
                  <a:srgbClr val="002060"/>
                </a:solidFill>
                <a:latin typeface="Times New Roman" panose="02020603050405020304" pitchFamily="18" charset="0"/>
                <a:cs typeface="Times New Roman" panose="02020603050405020304" pitchFamily="18" charset="0"/>
              </a:rPr>
              <a:t>T</a:t>
            </a:r>
            <a:r>
              <a:rPr lang="vi-VN" sz="4200" i="1" dirty="0">
                <a:solidFill>
                  <a:srgbClr val="002060"/>
                </a:solidFill>
                <a:latin typeface="Times New Roman" panose="02020603050405020304" pitchFamily="18" charset="0"/>
                <a:cs typeface="Times New Roman" panose="02020603050405020304" pitchFamily="18" charset="0"/>
              </a:rPr>
              <a:t>rao đổi nhóm 3 - 4</a:t>
            </a:r>
            <a:r>
              <a:rPr lang="en-US" sz="4200" i="1" dirty="0">
                <a:solidFill>
                  <a:srgbClr val="002060"/>
                </a:solidFill>
                <a:latin typeface="Times New Roman" panose="02020603050405020304" pitchFamily="18" charset="0"/>
                <a:cs typeface="Times New Roman" panose="02020603050405020304" pitchFamily="18" charset="0"/>
              </a:rPr>
              <a:t>HS,</a:t>
            </a:r>
            <a:r>
              <a:rPr lang="vi-VN" sz="4200" i="1" dirty="0">
                <a:solidFill>
                  <a:srgbClr val="002060"/>
                </a:solidFill>
                <a:latin typeface="Times New Roman" panose="02020603050405020304" pitchFamily="18" charset="0"/>
                <a:cs typeface="Times New Roman" panose="02020603050405020304" pitchFamily="18" charset="0"/>
              </a:rPr>
              <a:t> thực hiện lần lượt </a:t>
            </a:r>
            <a:r>
              <a:rPr lang="vi-VN" sz="4200" b="1" i="1" dirty="0">
                <a:solidFill>
                  <a:srgbClr val="002060"/>
                </a:solidFill>
                <a:latin typeface="Times New Roman" panose="02020603050405020304" pitchFamily="18" charset="0"/>
                <a:cs typeface="Times New Roman" panose="02020603050405020304" pitchFamily="18" charset="0"/>
              </a:rPr>
              <a:t>HĐ4</a:t>
            </a:r>
            <a:r>
              <a:rPr lang="vi-VN" sz="4200" i="1" dirty="0">
                <a:solidFill>
                  <a:srgbClr val="002060"/>
                </a:solidFill>
                <a:latin typeface="Times New Roman" panose="02020603050405020304" pitchFamily="18" charset="0"/>
                <a:cs typeface="Times New Roman" panose="02020603050405020304" pitchFamily="18" charset="0"/>
              </a:rPr>
              <a:t>, </a:t>
            </a:r>
            <a:r>
              <a:rPr lang="vi-VN" sz="4200" b="1" i="1" dirty="0">
                <a:solidFill>
                  <a:srgbClr val="002060"/>
                </a:solidFill>
                <a:latin typeface="Times New Roman" panose="02020603050405020304" pitchFamily="18" charset="0"/>
                <a:cs typeface="Times New Roman" panose="02020603050405020304" pitchFamily="18" charset="0"/>
              </a:rPr>
              <a:t>HĐ5</a:t>
            </a:r>
            <a:endParaRPr lang="en-US" sz="4200" b="1" i="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1740524" y="3829981"/>
                <a:ext cx="16014076" cy="3154710"/>
              </a:xfrm>
              <a:prstGeom prst="rect">
                <a:avLst/>
              </a:prstGeom>
            </p:spPr>
            <p:txBody>
              <a:bodyPr wrap="square">
                <a:spAutoFit/>
              </a:bodyPr>
              <a:lstStyle/>
              <a:p>
                <a:pPr algn="just" fontAlgn="base">
                  <a:lnSpc>
                    <a:spcPct val="150000"/>
                  </a:lnSpc>
                  <a:spcBef>
                    <a:spcPts val="600"/>
                  </a:spcBef>
                  <a:spcAft>
                    <a:spcPts val="600"/>
                  </a:spcAft>
                </a:pPr>
                <a:r>
                  <a:rPr lang="nl-NL"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đa thức G(x) =  x</a:t>
                </a:r>
                <a:r>
                  <a:rPr lang="nl-NL" sz="4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4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 Giá trị của biểu thức G(x) tại x = 3 còn gọi là </a:t>
                </a:r>
                <a:r>
                  <a:rPr lang="nl-NL" sz="4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 trị của đa thức </a:t>
                </a:r>
                <a:r>
                  <a:rPr lang="nl-NL" sz="4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được kí hiệu là G(3).</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50000"/>
                  </a:lnSpc>
                  <a:spcBef>
                    <a:spcPts val="600"/>
                  </a:spcBef>
                  <a:spcAft>
                    <a:spcPts val="600"/>
                  </a:spcAft>
                </a:pPr>
                <a14:m>
                  <m:oMath xmlns:m="http://schemas.openxmlformats.org/officeDocument/2006/math">
                    <m:r>
                      <a:rPr lang="nl-NL" sz="4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G(3) = 3</a:t>
                </a:r>
                <a:r>
                  <a:rPr lang="nl-NL" sz="4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4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 = 5</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740524" y="3829981"/>
                <a:ext cx="16014076" cy="3154710"/>
              </a:xfrm>
              <a:prstGeom prst="rect">
                <a:avLst/>
              </a:prstGeom>
              <a:blipFill>
                <a:blip r:embed="rId3"/>
                <a:stretch>
                  <a:fillRect l="-1485" r="-1447" b="-4247"/>
                </a:stretch>
              </a:blipFill>
            </p:spPr>
            <p:txBody>
              <a:bodyPr/>
              <a:lstStyle/>
              <a:p>
                <a:r>
                  <a:rPr lang="en-US">
                    <a:noFill/>
                  </a:rPr>
                  <a:t> </a:t>
                </a:r>
              </a:p>
            </p:txBody>
          </p:sp>
        </mc:Fallback>
      </mc:AlternateContent>
      <p:sp>
        <p:nvSpPr>
          <p:cNvPr id="13" name="Rectangle 12"/>
          <p:cNvSpPr/>
          <p:nvPr/>
        </p:nvSpPr>
        <p:spPr>
          <a:xfrm>
            <a:off x="3530009" y="7187609"/>
            <a:ext cx="11271296" cy="738664"/>
          </a:xfrm>
          <a:prstGeom prst="rect">
            <a:avLst/>
          </a:prstGeom>
        </p:spPr>
        <p:txBody>
          <a:bodyPr wrap="square">
            <a:spAutoFit/>
          </a:bodyPr>
          <a:lstStyle/>
          <a:p>
            <a:r>
              <a:rPr lang="en-US" sz="4200" dirty="0" err="1">
                <a:latin typeface="Times New Roman" panose="02020603050405020304" pitchFamily="18" charset="0"/>
                <a:cs typeface="Times New Roman" panose="02020603050405020304" pitchFamily="18" charset="0"/>
              </a:rPr>
              <a:t>Tính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G(−2); G(−1); G(0); G(1); G(2).</a:t>
            </a:r>
          </a:p>
        </p:txBody>
      </p:sp>
      <p:grpSp>
        <p:nvGrpSpPr>
          <p:cNvPr id="29" name="Group 28"/>
          <p:cNvGrpSpPr/>
          <p:nvPr/>
        </p:nvGrpSpPr>
        <p:grpSpPr>
          <a:xfrm>
            <a:off x="1509144" y="8431496"/>
            <a:ext cx="1834360" cy="1067692"/>
            <a:chOff x="1518440" y="4152008"/>
            <a:chExt cx="1834360" cy="1067692"/>
          </a:xfrm>
        </p:grpSpPr>
        <p:sp>
          <p:nvSpPr>
            <p:cNvPr id="32" name="Snip Single Corner Rectangle 31"/>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HĐ5</a:t>
              </a:r>
            </a:p>
          </p:txBody>
        </p:sp>
      </p:grpSp>
      <p:sp>
        <p:nvSpPr>
          <p:cNvPr id="19" name="Rectangle 18"/>
          <p:cNvSpPr/>
          <p:nvPr/>
        </p:nvSpPr>
        <p:spPr>
          <a:xfrm>
            <a:off x="3709532" y="8596010"/>
            <a:ext cx="10336484" cy="738664"/>
          </a:xfrm>
          <a:prstGeom prst="rect">
            <a:avLst/>
          </a:prstGeom>
        </p:spPr>
        <p:txBody>
          <a:bodyPr wrap="none">
            <a:spAutoFit/>
          </a:bodyPr>
          <a:lstStyle/>
          <a:p>
            <a:r>
              <a:rPr lang="en-US" sz="4200" dirty="0" err="1">
                <a:latin typeface="Times New Roman" panose="02020603050405020304" pitchFamily="18" charset="0"/>
                <a:cs typeface="Times New Roman" panose="02020603050405020304" pitchFamily="18" charset="0"/>
              </a:rPr>
              <a:t>Với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nào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x </a:t>
            </a:r>
            <a:r>
              <a:rPr lang="en-US" sz="4200" dirty="0" err="1">
                <a:latin typeface="Times New Roman" panose="02020603050405020304" pitchFamily="18" charset="0"/>
                <a:cs typeface="Times New Roman" panose="02020603050405020304" pitchFamily="18" charset="0"/>
              </a:rPr>
              <a:t>thì</a:t>
            </a:r>
            <a:r>
              <a:rPr lang="en-US" sz="4200" dirty="0">
                <a:latin typeface="Times New Roman" panose="02020603050405020304" pitchFamily="18" charset="0"/>
                <a:cs typeface="Times New Roman" panose="02020603050405020304" pitchFamily="18" charset="0"/>
              </a:rPr>
              <a:t> G(x)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bằng</a:t>
            </a:r>
            <a:r>
              <a:rPr lang="en-US" sz="4200" dirty="0">
                <a:latin typeface="Times New Roman" panose="02020603050405020304" pitchFamily="18" charset="0"/>
                <a:cs typeface="Times New Roman" panose="02020603050405020304" pitchFamily="18" charset="0"/>
              </a:rPr>
              <a:t> 0?</a:t>
            </a:r>
          </a:p>
        </p:txBody>
      </p:sp>
      <p:pic>
        <p:nvPicPr>
          <p:cNvPr id="20" name="Picture 19"/>
          <p:cNvPicPr>
            <a:picLocks noChangeAspect="1"/>
          </p:cNvPicPr>
          <p:nvPr/>
        </p:nvPicPr>
        <p:blipFill>
          <a:blip r:embed="rId4"/>
          <a:stretch>
            <a:fillRect/>
          </a:stretch>
        </p:blipFill>
        <p:spPr>
          <a:xfrm>
            <a:off x="15925800" y="7647526"/>
            <a:ext cx="1600200" cy="2118575"/>
          </a:xfrm>
          <a:prstGeom prst="rect">
            <a:avLst/>
          </a:prstGeom>
        </p:spPr>
      </p:pic>
    </p:spTree>
    <p:extLst>
      <p:ext uri="{BB962C8B-B14F-4D97-AF65-F5344CB8AC3E}">
        <p14:creationId xmlns:p14="http://schemas.microsoft.com/office/powerpoint/2010/main" val="35405111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10" grpId="0"/>
      <p:bldP spid="12" grpId="0"/>
      <p:bldP spid="13"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1" y="-88702"/>
            <a:ext cx="18289030" cy="1721725"/>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1031" y="9503744"/>
            <a:ext cx="18289030" cy="776446"/>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3709532" y="331127"/>
            <a:ext cx="11201400" cy="830997"/>
          </a:xfrm>
          <a:prstGeom prst="rect">
            <a:avLst/>
          </a:prstGeom>
          <a:noFill/>
        </p:spPr>
        <p:txBody>
          <a:bodyPr wrap="square" rtlCol="0">
            <a:spAutoFit/>
          </a:bodyPr>
          <a:lstStyle/>
          <a:p>
            <a:pPr algn="ctr"/>
            <a:r>
              <a:rPr lang="en-US" sz="4800" b="1" dirty="0">
                <a:solidFill>
                  <a:prstClr val="white"/>
                </a:solidFill>
                <a:latin typeface="Times New Roman" panose="02020603050405020304" pitchFamily="18" charset="0"/>
                <a:cs typeface="Times New Roman" panose="02020603050405020304" pitchFamily="18" charset="0"/>
              </a:rPr>
              <a:t>6. </a:t>
            </a:r>
            <a:r>
              <a:rPr lang="en-US" sz="4800" b="1" dirty="0" err="1">
                <a:solidFill>
                  <a:prstClr val="white"/>
                </a:solidFill>
                <a:latin typeface="Times New Roman" panose="02020603050405020304" pitchFamily="18" charset="0"/>
                <a:cs typeface="Times New Roman" panose="02020603050405020304" pitchFamily="18" charset="0"/>
              </a:rPr>
              <a:t>Nghiệm</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của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đa</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thức</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một</a:t>
            </a:r>
            <a:r>
              <a:rPr lang="en-US" sz="4800" b="1" dirty="0">
                <a:solidFill>
                  <a:prstClr val="white"/>
                </a:solidFill>
                <a:latin typeface="Times New Roman" panose="02020603050405020304" pitchFamily="18" charset="0"/>
                <a:cs typeface="Times New Roman" panose="02020603050405020304" pitchFamily="18" charset="0"/>
              </a:rPr>
              <a:t> </a:t>
            </a:r>
            <a:r>
              <a:rPr lang="en-US" sz="4800" b="1" dirty="0" err="1">
                <a:solidFill>
                  <a:prstClr val="white"/>
                </a:solidFill>
                <a:latin typeface="Times New Roman" panose="02020603050405020304" pitchFamily="18" charset="0"/>
                <a:cs typeface="Times New Roman" panose="02020603050405020304" pitchFamily="18" charset="0"/>
              </a:rPr>
              <a:t>biến</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53940" y="1772527"/>
            <a:ext cx="8092280" cy="738664"/>
          </a:xfrm>
          <a:prstGeom prst="rect">
            <a:avLst/>
          </a:prstGeom>
        </p:spPr>
        <p:txBody>
          <a:bodyPr wrap="none">
            <a:spAutoFit/>
          </a:bodyPr>
          <a:lstStyle/>
          <a:p>
            <a:r>
              <a:rPr lang="en-US" sz="4200" b="1" dirty="0" err="1">
                <a:solidFill>
                  <a:srgbClr val="C00000"/>
                </a:solidFill>
                <a:latin typeface="Times New Roman" panose="02020603050405020304" pitchFamily="18" charset="0"/>
                <a:cs typeface="Times New Roman" panose="02020603050405020304" pitchFamily="18" charset="0"/>
              </a:rPr>
              <a:t>Giá</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trị</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và</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nghiệm</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của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một</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đa</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thức</a:t>
            </a:r>
            <a:endParaRPr lang="en-US" sz="4200" b="1" dirty="0">
              <a:solidFill>
                <a:srgbClr val="C0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89" y="1514417"/>
            <a:ext cx="1560711" cy="1560711"/>
          </a:xfrm>
          <a:prstGeom prst="rect">
            <a:avLst/>
          </a:prstGeom>
        </p:spPr>
      </p:pic>
      <p:cxnSp>
        <p:nvCxnSpPr>
          <p:cNvPr id="14" name="Straight Connector 13"/>
          <p:cNvCxnSpPr/>
          <p:nvPr/>
        </p:nvCxnSpPr>
        <p:spPr>
          <a:xfrm>
            <a:off x="1509144" y="2476500"/>
            <a:ext cx="0" cy="729615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504064" y="3595868"/>
            <a:ext cx="1834360" cy="1067692"/>
            <a:chOff x="1518440" y="4152008"/>
            <a:chExt cx="1834360" cy="1067692"/>
          </a:xfrm>
        </p:grpSpPr>
        <p:sp>
          <p:nvSpPr>
            <p:cNvPr id="24" name="Snip Single Corner Rectangle 23"/>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HĐ4</a:t>
              </a:r>
            </a:p>
          </p:txBody>
        </p:sp>
      </p:grpSp>
      <p:sp>
        <p:nvSpPr>
          <p:cNvPr id="12" name="Rectangle 11"/>
          <p:cNvSpPr/>
          <p:nvPr/>
        </p:nvSpPr>
        <p:spPr>
          <a:xfrm>
            <a:off x="2394857" y="2575830"/>
            <a:ext cx="14623143" cy="945708"/>
          </a:xfrm>
          <a:prstGeom prst="rect">
            <a:avLst/>
          </a:prstGeom>
        </p:spPr>
        <p:txBody>
          <a:bodyPr wrap="square">
            <a:spAutoFit/>
          </a:bodyPr>
          <a:lstStyle/>
          <a:p>
            <a:pPr algn="ctr" fontAlgn="base">
              <a:lnSpc>
                <a:spcPct val="150000"/>
              </a:lnSpc>
              <a:spcBef>
                <a:spcPts val="600"/>
              </a:spcBef>
              <a:spcAft>
                <a:spcPts val="600"/>
              </a:spcAft>
            </a:pPr>
            <a:r>
              <a:rPr lang="nl-NL" sz="4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G(x) =  x</a:t>
            </a:r>
            <a:r>
              <a:rPr lang="nl-NL" sz="4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4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 </a:t>
            </a:r>
            <a:endParaRPr lang="en-US" sz="4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3564723" y="3808136"/>
            <a:ext cx="10556095" cy="738664"/>
          </a:xfrm>
          <a:prstGeom prst="rect">
            <a:avLst/>
          </a:prstGeom>
        </p:spPr>
        <p:txBody>
          <a:bodyPr wrap="none">
            <a:spAutoFit/>
          </a:bodyPr>
          <a:lstStyle/>
          <a:p>
            <a:r>
              <a:rPr lang="en-US" sz="4200" dirty="0" err="1">
                <a:latin typeface="Times New Roman" panose="02020603050405020304" pitchFamily="18" charset="0"/>
                <a:cs typeface="Times New Roman" panose="02020603050405020304" pitchFamily="18" charset="0"/>
              </a:rPr>
              <a:t>Tính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G(−2); G(−1); G(0); G(1); G(2).</a:t>
            </a:r>
          </a:p>
        </p:txBody>
      </p:sp>
      <p:grpSp>
        <p:nvGrpSpPr>
          <p:cNvPr id="29" name="Group 28"/>
          <p:cNvGrpSpPr/>
          <p:nvPr/>
        </p:nvGrpSpPr>
        <p:grpSpPr>
          <a:xfrm>
            <a:off x="1512308" y="7597350"/>
            <a:ext cx="1834360" cy="1067692"/>
            <a:chOff x="1518440" y="4152008"/>
            <a:chExt cx="1834360" cy="1067692"/>
          </a:xfrm>
        </p:grpSpPr>
        <p:sp>
          <p:nvSpPr>
            <p:cNvPr id="32" name="Snip Single Corner Rectangle 31"/>
            <p:cNvSpPr/>
            <p:nvPr/>
          </p:nvSpPr>
          <p:spPr>
            <a:xfrm>
              <a:off x="1518440" y="4152008"/>
              <a:ext cx="1834360" cy="1067692"/>
            </a:xfrm>
            <a:prstGeom prst="snip1Rect">
              <a:avLst>
                <a:gd name="adj" fmla="val 45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2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1749820" y="4329643"/>
              <a:ext cx="1371600" cy="738664"/>
            </a:xfrm>
            <a:prstGeom prst="rect">
              <a:avLst/>
            </a:prstGeom>
            <a:noFill/>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HĐ5</a:t>
              </a:r>
            </a:p>
          </p:txBody>
        </p:sp>
      </p:grpSp>
      <p:sp>
        <p:nvSpPr>
          <p:cNvPr id="19" name="Rectangle 18"/>
          <p:cNvSpPr/>
          <p:nvPr/>
        </p:nvSpPr>
        <p:spPr>
          <a:xfrm>
            <a:off x="3709532" y="7774985"/>
            <a:ext cx="10336484" cy="738664"/>
          </a:xfrm>
          <a:prstGeom prst="rect">
            <a:avLst/>
          </a:prstGeom>
        </p:spPr>
        <p:txBody>
          <a:bodyPr wrap="none">
            <a:spAutoFit/>
          </a:bodyPr>
          <a:lstStyle/>
          <a:p>
            <a:r>
              <a:rPr lang="en-US" sz="4200" dirty="0" err="1">
                <a:latin typeface="Times New Roman" panose="02020603050405020304" pitchFamily="18" charset="0"/>
                <a:cs typeface="Times New Roman" panose="02020603050405020304" pitchFamily="18" charset="0"/>
              </a:rPr>
              <a:t>Với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nào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x </a:t>
            </a:r>
            <a:r>
              <a:rPr lang="en-US" sz="4200" dirty="0" err="1">
                <a:latin typeface="Times New Roman" panose="02020603050405020304" pitchFamily="18" charset="0"/>
                <a:cs typeface="Times New Roman" panose="02020603050405020304" pitchFamily="18" charset="0"/>
              </a:rPr>
              <a:t>thì</a:t>
            </a:r>
            <a:r>
              <a:rPr lang="en-US" sz="4200" dirty="0">
                <a:latin typeface="Times New Roman" panose="02020603050405020304" pitchFamily="18" charset="0"/>
                <a:cs typeface="Times New Roman" panose="02020603050405020304" pitchFamily="18" charset="0"/>
              </a:rPr>
              <a:t> G(x)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bằng</a:t>
            </a:r>
            <a:r>
              <a:rPr lang="en-US" sz="4200" dirty="0">
                <a:latin typeface="Times New Roman" panose="02020603050405020304" pitchFamily="18" charset="0"/>
                <a:cs typeface="Times New Roman" panose="02020603050405020304" pitchFamily="18" charset="0"/>
              </a:rPr>
              <a:t> 0?</a:t>
            </a:r>
          </a:p>
        </p:txBody>
      </p:sp>
      <p:sp>
        <p:nvSpPr>
          <p:cNvPr id="31" name="Oval Callout 30"/>
          <p:cNvSpPr/>
          <p:nvPr/>
        </p:nvSpPr>
        <p:spPr>
          <a:xfrm>
            <a:off x="2175675" y="5057670"/>
            <a:ext cx="1879225" cy="1217889"/>
          </a:xfrm>
          <a:prstGeom prst="wedgeEllipseCallout">
            <a:avLst>
              <a:gd name="adj1" fmla="val 30723"/>
              <a:gd name="adj2" fmla="val 577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95800" y="4686304"/>
            <a:ext cx="5410757" cy="2884700"/>
          </a:xfrm>
          <a:prstGeom prst="rect">
            <a:avLst/>
          </a:prstGeom>
        </p:spPr>
        <p:txBody>
          <a:bodyPr wrap="square">
            <a:spAutoFit/>
          </a:bodyPr>
          <a:lstStyle/>
          <a:p>
            <a:pPr>
              <a:lnSpc>
                <a:spcPct val="150000"/>
              </a:lnSpc>
            </a:pPr>
            <a:r>
              <a:rPr lang="nn-NO" sz="4200" dirty="0">
                <a:latin typeface="Times New Roman" panose="02020603050405020304" pitchFamily="18" charset="0"/>
                <a:cs typeface="Times New Roman" panose="02020603050405020304" pitchFamily="18" charset="0"/>
              </a:rPr>
              <a:t>G(-2) = (-2)</a:t>
            </a:r>
            <a:r>
              <a:rPr lang="nn-NO" sz="4200" baseline="30000" dirty="0">
                <a:latin typeface="Times New Roman" panose="02020603050405020304" pitchFamily="18" charset="0"/>
                <a:cs typeface="Times New Roman" panose="02020603050405020304" pitchFamily="18" charset="0"/>
              </a:rPr>
              <a:t>2</a:t>
            </a:r>
            <a:r>
              <a:rPr lang="nn-NO" sz="4200" dirty="0">
                <a:latin typeface="Times New Roman" panose="02020603050405020304" pitchFamily="18" charset="0"/>
                <a:cs typeface="Times New Roman" panose="02020603050405020304" pitchFamily="18" charset="0"/>
              </a:rPr>
              <a:t> - 4 = 0 </a:t>
            </a:r>
          </a:p>
          <a:p>
            <a:pPr>
              <a:lnSpc>
                <a:spcPct val="150000"/>
              </a:lnSpc>
            </a:pPr>
            <a:r>
              <a:rPr lang="nn-NO" sz="4200" dirty="0">
                <a:latin typeface="Times New Roman" panose="02020603050405020304" pitchFamily="18" charset="0"/>
                <a:cs typeface="Times New Roman" panose="02020603050405020304" pitchFamily="18" charset="0"/>
              </a:rPr>
              <a:t>G(-1) = (-1)</a:t>
            </a:r>
            <a:r>
              <a:rPr lang="nn-NO" sz="4200" baseline="30000" dirty="0">
                <a:latin typeface="Times New Roman" panose="02020603050405020304" pitchFamily="18" charset="0"/>
                <a:cs typeface="Times New Roman" panose="02020603050405020304" pitchFamily="18" charset="0"/>
              </a:rPr>
              <a:t>2</a:t>
            </a:r>
            <a:r>
              <a:rPr lang="nn-NO" sz="4200" dirty="0">
                <a:latin typeface="Times New Roman" panose="02020603050405020304" pitchFamily="18" charset="0"/>
                <a:cs typeface="Times New Roman" panose="02020603050405020304" pitchFamily="18" charset="0"/>
              </a:rPr>
              <a:t> - 4 = -3 </a:t>
            </a:r>
          </a:p>
          <a:p>
            <a:pPr>
              <a:lnSpc>
                <a:spcPct val="150000"/>
              </a:lnSpc>
            </a:pPr>
            <a:r>
              <a:rPr lang="nn-NO" sz="4200" dirty="0">
                <a:latin typeface="Times New Roman" panose="02020603050405020304" pitchFamily="18" charset="0"/>
                <a:cs typeface="Times New Roman" panose="02020603050405020304" pitchFamily="18" charset="0"/>
              </a:rPr>
              <a:t>G(0) = (0)</a:t>
            </a:r>
            <a:r>
              <a:rPr lang="nn-NO" sz="4200" baseline="30000" dirty="0">
                <a:latin typeface="Times New Roman" panose="02020603050405020304" pitchFamily="18" charset="0"/>
                <a:cs typeface="Times New Roman" panose="02020603050405020304" pitchFamily="18" charset="0"/>
              </a:rPr>
              <a:t>2</a:t>
            </a:r>
            <a:r>
              <a:rPr lang="nn-NO" sz="4200" dirty="0">
                <a:latin typeface="Times New Roman" panose="02020603050405020304" pitchFamily="18" charset="0"/>
                <a:cs typeface="Times New Roman" panose="02020603050405020304" pitchFamily="18" charset="0"/>
              </a:rPr>
              <a:t> -</a:t>
            </a:r>
            <a:r>
              <a:rPr lang="nn-NO" sz="4200" baseline="30000" dirty="0">
                <a:latin typeface="Times New Roman" panose="02020603050405020304" pitchFamily="18" charset="0"/>
                <a:cs typeface="Times New Roman" panose="02020603050405020304" pitchFamily="18" charset="0"/>
              </a:rPr>
              <a:t> </a:t>
            </a:r>
            <a:r>
              <a:rPr lang="nn-NO" sz="4200" dirty="0">
                <a:latin typeface="Times New Roman" panose="02020603050405020304" pitchFamily="18" charset="0"/>
                <a:cs typeface="Times New Roman" panose="02020603050405020304" pitchFamily="18" charset="0"/>
              </a:rPr>
              <a:t>4 = -4 </a:t>
            </a:r>
          </a:p>
        </p:txBody>
      </p:sp>
      <p:sp>
        <p:nvSpPr>
          <p:cNvPr id="7" name="Rectangle 6"/>
          <p:cNvSpPr/>
          <p:nvPr/>
        </p:nvSpPr>
        <p:spPr>
          <a:xfrm>
            <a:off x="10355701" y="4694252"/>
            <a:ext cx="5190058" cy="2480744"/>
          </a:xfrm>
          <a:prstGeom prst="rect">
            <a:avLst/>
          </a:prstGeom>
        </p:spPr>
        <p:txBody>
          <a:bodyPr wrap="square">
            <a:spAutoFit/>
          </a:bodyPr>
          <a:lstStyle/>
          <a:p>
            <a:pPr lvl="0">
              <a:lnSpc>
                <a:spcPct val="200000"/>
              </a:lnSpc>
            </a:pPr>
            <a:r>
              <a:rPr lang="nn-NO" sz="4200" dirty="0">
                <a:solidFill>
                  <a:prstClr val="black"/>
                </a:solidFill>
                <a:latin typeface="Times New Roman" panose="02020603050405020304" pitchFamily="18" charset="0"/>
                <a:cs typeface="Times New Roman" panose="02020603050405020304" pitchFamily="18" charset="0"/>
              </a:rPr>
              <a:t>G(1) = (1)</a:t>
            </a:r>
            <a:r>
              <a:rPr lang="nn-NO" sz="4200" baseline="30000" dirty="0">
                <a:solidFill>
                  <a:prstClr val="black"/>
                </a:solidFill>
                <a:latin typeface="Times New Roman" panose="02020603050405020304" pitchFamily="18" charset="0"/>
                <a:cs typeface="Times New Roman" panose="02020603050405020304" pitchFamily="18" charset="0"/>
              </a:rPr>
              <a:t>2</a:t>
            </a:r>
            <a:r>
              <a:rPr lang="nn-NO" sz="4200" dirty="0">
                <a:solidFill>
                  <a:prstClr val="black"/>
                </a:solidFill>
                <a:latin typeface="Times New Roman" panose="02020603050405020304" pitchFamily="18" charset="0"/>
                <a:cs typeface="Times New Roman" panose="02020603050405020304" pitchFamily="18" charset="0"/>
              </a:rPr>
              <a:t> - 4 = -3 </a:t>
            </a:r>
          </a:p>
          <a:p>
            <a:pPr lvl="0">
              <a:lnSpc>
                <a:spcPct val="200000"/>
              </a:lnSpc>
            </a:pPr>
            <a:r>
              <a:rPr lang="nn-NO" sz="4200" dirty="0">
                <a:solidFill>
                  <a:prstClr val="black"/>
                </a:solidFill>
                <a:latin typeface="Times New Roman" panose="02020603050405020304" pitchFamily="18" charset="0"/>
                <a:cs typeface="Times New Roman" panose="02020603050405020304" pitchFamily="18" charset="0"/>
              </a:rPr>
              <a:t>G(2) = (2)</a:t>
            </a:r>
            <a:r>
              <a:rPr lang="nn-NO" sz="4200" baseline="30000" dirty="0">
                <a:solidFill>
                  <a:prstClr val="black"/>
                </a:solidFill>
                <a:latin typeface="Times New Roman" panose="02020603050405020304" pitchFamily="18" charset="0"/>
                <a:cs typeface="Times New Roman" panose="02020603050405020304" pitchFamily="18" charset="0"/>
              </a:rPr>
              <a:t>2</a:t>
            </a:r>
            <a:r>
              <a:rPr lang="nn-NO" sz="4200" dirty="0">
                <a:solidFill>
                  <a:prstClr val="black"/>
                </a:solidFill>
                <a:latin typeface="Times New Roman" panose="02020603050405020304" pitchFamily="18" charset="0"/>
                <a:cs typeface="Times New Roman" panose="02020603050405020304" pitchFamily="18" charset="0"/>
              </a:rPr>
              <a:t> - 4 = 0 </a:t>
            </a:r>
          </a:p>
        </p:txBody>
      </p:sp>
      <p:sp>
        <p:nvSpPr>
          <p:cNvPr id="8" name="Rectangle 7"/>
          <p:cNvSpPr/>
          <p:nvPr/>
        </p:nvSpPr>
        <p:spPr>
          <a:xfrm>
            <a:off x="2120611" y="8840761"/>
            <a:ext cx="14573220" cy="738664"/>
          </a:xfrm>
          <a:prstGeom prst="rect">
            <a:avLst/>
          </a:prstGeom>
        </p:spPr>
        <p:txBody>
          <a:bodyPr wrap="none">
            <a:spAutoFit/>
          </a:bodyPr>
          <a:lstStyle/>
          <a:p>
            <a:r>
              <a:rPr lang="en-US" sz="4200" dirty="0" err="1">
                <a:latin typeface="Times New Roman" panose="02020603050405020304" pitchFamily="18" charset="0"/>
                <a:cs typeface="Times New Roman" panose="02020603050405020304" pitchFamily="18" charset="0"/>
              </a:rPr>
              <a:t>Từ</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kết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b="1" dirty="0">
                <a:latin typeface="Times New Roman" panose="02020603050405020304" pitchFamily="18" charset="0"/>
                <a:cs typeface="Times New Roman" panose="02020603050405020304" pitchFamily="18" charset="0"/>
              </a:rPr>
              <a:t>HĐ4</a:t>
            </a:r>
            <a:r>
              <a:rPr lang="en-US" sz="4200" dirty="0">
                <a:latin typeface="Times New Roman" panose="02020603050405020304" pitchFamily="18" charset="0"/>
                <a:cs typeface="Times New Roman" panose="02020603050405020304" pitchFamily="18" charset="0"/>
              </a:rPr>
              <a:t>, ta </a:t>
            </a:r>
            <a:r>
              <a:rPr lang="en-US" sz="4200" dirty="0" err="1">
                <a:latin typeface="Times New Roman" panose="02020603050405020304" pitchFamily="18" charset="0"/>
                <a:cs typeface="Times New Roman" panose="02020603050405020304" pitchFamily="18" charset="0"/>
              </a:rPr>
              <a:t>thấy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x = 2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x = -2 </a:t>
            </a:r>
            <a:r>
              <a:rPr lang="en-US" sz="4200" dirty="0" err="1">
                <a:latin typeface="Times New Roman" panose="02020603050405020304" pitchFamily="18" charset="0"/>
                <a:cs typeface="Times New Roman" panose="02020603050405020304" pitchFamily="18" charset="0"/>
              </a:rPr>
              <a:t>thì</a:t>
            </a:r>
            <a:r>
              <a:rPr lang="en-US" sz="4200" dirty="0">
                <a:latin typeface="Times New Roman" panose="02020603050405020304" pitchFamily="18" charset="0"/>
                <a:cs typeface="Times New Roman" panose="02020603050405020304" pitchFamily="18" charset="0"/>
              </a:rPr>
              <a:t> G(x) = 0</a:t>
            </a:r>
          </a:p>
        </p:txBody>
      </p:sp>
    </p:spTree>
    <p:extLst>
      <p:ext uri="{BB962C8B-B14F-4D97-AF65-F5344CB8AC3E}">
        <p14:creationId xmlns:p14="http://schemas.microsoft.com/office/powerpoint/2010/main" val="20192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31" grpId="0" animBg="1"/>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01925" y="-72279"/>
            <a:ext cx="14807505" cy="2930764"/>
            <a:chOff x="3269204" y="604704"/>
            <a:chExt cx="14630400" cy="2757689"/>
          </a:xfrm>
        </p:grpSpPr>
        <p:sp>
          <p:nvSpPr>
            <p:cNvPr id="2" name="Snip Single Corner Rectangle 1"/>
            <p:cNvSpPr/>
            <p:nvPr/>
          </p:nvSpPr>
          <p:spPr>
            <a:xfrm>
              <a:off x="3269204" y="648048"/>
              <a:ext cx="14630400" cy="2714345"/>
            </a:xfrm>
            <a:prstGeom prst="snip1Rect">
              <a:avLst>
                <a:gd name="adj" fmla="val 21879"/>
              </a:avLst>
            </a:prstGeom>
            <a:solidFill>
              <a:srgbClr val="F8D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5283862" y="604704"/>
              <a:ext cx="12351753" cy="2714345"/>
            </a:xfrm>
            <a:prstGeom prst="rect">
              <a:avLst/>
            </a:prstGeom>
          </p:spPr>
          <p:txBody>
            <a:bodyPr wrap="square">
              <a:spAutoFit/>
            </a:bodyPr>
            <a:lstStyle/>
            <a:p>
              <a:pPr algn="just">
                <a:lnSpc>
                  <a:spcPct val="150000"/>
                </a:lnSpc>
              </a:pPr>
              <a:r>
                <a:rPr lang="en-US" sz="4200" dirty="0" err="1">
                  <a:latin typeface="Times New Roman" panose="02020603050405020304" pitchFamily="18" charset="0"/>
                  <a:cs typeface="Times New Roman" panose="02020603050405020304" pitchFamily="18" charset="0"/>
                </a:rPr>
                <a:t>Nếu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tại</a:t>
              </a:r>
              <a:r>
                <a:rPr lang="en-US" sz="4200" dirty="0">
                  <a:latin typeface="Times New Roman" panose="02020603050405020304" pitchFamily="18" charset="0"/>
                  <a:cs typeface="Times New Roman" panose="02020603050405020304" pitchFamily="18" charset="0"/>
                </a:rPr>
                <a:t> x = a, </a:t>
              </a:r>
              <a:r>
                <a:rPr lang="en-US" sz="4200" dirty="0" err="1">
                  <a:latin typeface="Times New Roman" panose="02020603050405020304" pitchFamily="18" charset="0"/>
                  <a:cs typeface="Times New Roman" panose="02020603050405020304" pitchFamily="18" charset="0"/>
                </a:rPr>
                <a:t>đa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F(x)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bằng</a:t>
              </a:r>
              <a:r>
                <a:rPr lang="en-US" sz="4200" dirty="0">
                  <a:latin typeface="Times New Roman" panose="02020603050405020304" pitchFamily="18" charset="0"/>
                  <a:cs typeface="Times New Roman" panose="02020603050405020304" pitchFamily="18" charset="0"/>
                </a:rPr>
                <a:t> 0, </a:t>
              </a:r>
              <a:r>
                <a:rPr lang="en-US" sz="4200" dirty="0" err="1">
                  <a:latin typeface="Times New Roman" panose="02020603050405020304" pitchFamily="18" charset="0"/>
                  <a:cs typeface="Times New Roman" panose="02020603050405020304" pitchFamily="18" charset="0"/>
                </a:rPr>
                <a:t>tức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p>
            <a:p>
              <a:pPr algn="just">
                <a:lnSpc>
                  <a:spcPct val="150000"/>
                </a:lnSpc>
              </a:pPr>
              <a:r>
                <a:rPr lang="en-US" sz="4200" dirty="0">
                  <a:latin typeface="Times New Roman" panose="02020603050405020304" pitchFamily="18" charset="0"/>
                  <a:cs typeface="Times New Roman" panose="02020603050405020304" pitchFamily="18" charset="0"/>
                </a:rPr>
                <a:t>F(a) = 0, </a:t>
              </a:r>
              <a:r>
                <a:rPr lang="en-US" sz="4200" dirty="0" err="1">
                  <a:latin typeface="Times New Roman" panose="02020603050405020304" pitchFamily="18" charset="0"/>
                  <a:cs typeface="Times New Roman" panose="02020603050405020304" pitchFamily="18" charset="0"/>
                </a:rPr>
                <a:t>tức</a:t>
              </a:r>
              <a:r>
                <a:rPr lang="en-US" sz="4200" dirty="0">
                  <a:latin typeface="Times New Roman" panose="02020603050405020304" pitchFamily="18" charset="0"/>
                  <a:cs typeface="Times New Roman" panose="02020603050405020304" pitchFamily="18" charset="0"/>
                </a:rPr>
                <a:t> F(a) = 0, </a:t>
              </a:r>
              <a:r>
                <a:rPr lang="en-US" sz="4200" dirty="0" err="1">
                  <a:latin typeface="Times New Roman" panose="02020603050405020304" pitchFamily="18" charset="0"/>
                  <a:cs typeface="Times New Roman" panose="02020603050405020304" pitchFamily="18" charset="0"/>
                </a:rPr>
                <a:t>thì</a:t>
              </a:r>
              <a:r>
                <a:rPr lang="en-US" sz="4200" dirty="0">
                  <a:latin typeface="Times New Roman" panose="02020603050405020304" pitchFamily="18" charset="0"/>
                  <a:cs typeface="Times New Roman" panose="02020603050405020304" pitchFamily="18" charset="0"/>
                </a:rPr>
                <a:t> ta </a:t>
              </a:r>
              <a:r>
                <a:rPr lang="en-US" sz="4200" dirty="0" err="1">
                  <a:latin typeface="Times New Roman" panose="02020603050405020304" pitchFamily="18" charset="0"/>
                  <a:cs typeface="Times New Roman" panose="02020603050405020304" pitchFamily="18" charset="0"/>
                </a:rPr>
                <a:t>gọi</a:t>
              </a:r>
              <a:r>
                <a:rPr lang="en-US" sz="4200" dirty="0">
                  <a:latin typeface="Times New Roman" panose="02020603050405020304" pitchFamily="18" charset="0"/>
                  <a:cs typeface="Times New Roman" panose="02020603050405020304" pitchFamily="18" charset="0"/>
                </a:rPr>
                <a:t> a (</a:t>
              </a:r>
              <a:r>
                <a:rPr lang="en-US" sz="4200" dirty="0" err="1">
                  <a:latin typeface="Times New Roman" panose="02020603050405020304" pitchFamily="18" charset="0"/>
                  <a:cs typeface="Times New Roman" panose="02020603050405020304" pitchFamily="18" charset="0"/>
                </a:rPr>
                <a:t>hoặc</a:t>
              </a:r>
              <a:r>
                <a:rPr lang="en-US" sz="4200" dirty="0">
                  <a:latin typeface="Times New Roman" panose="02020603050405020304" pitchFamily="18" charset="0"/>
                  <a:cs typeface="Times New Roman" panose="02020603050405020304" pitchFamily="18" charset="0"/>
                </a:rPr>
                <a:t> x = a)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nghiệm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F(x).</a:t>
              </a:r>
            </a:p>
          </p:txBody>
        </p:sp>
      </p:grpSp>
      <p:grpSp>
        <p:nvGrpSpPr>
          <p:cNvPr id="8" name="Group 8"/>
          <p:cNvGrpSpPr/>
          <p:nvPr/>
        </p:nvGrpSpPr>
        <p:grpSpPr>
          <a:xfrm>
            <a:off x="0" y="647262"/>
            <a:ext cx="4773786" cy="251685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a:ln>
              <a:noFill/>
            </a:ln>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7" name="Group 17"/>
          <p:cNvGrpSpPr/>
          <p:nvPr/>
        </p:nvGrpSpPr>
        <p:grpSpPr>
          <a:xfrm>
            <a:off x="9813" y="9336838"/>
            <a:ext cx="18278187" cy="950162"/>
            <a:chOff x="0" y="0"/>
            <a:chExt cx="5483548" cy="250248"/>
          </a:xfrm>
        </p:grpSpPr>
        <p:sp>
          <p:nvSpPr>
            <p:cNvPr id="18" name="Freeform 18"/>
            <p:cNvSpPr/>
            <p:nvPr/>
          </p:nvSpPr>
          <p:spPr>
            <a:xfrm>
              <a:off x="0" y="0"/>
              <a:ext cx="5483549" cy="250248"/>
            </a:xfrm>
            <a:custGeom>
              <a:avLst/>
              <a:gdLst/>
              <a:ahLst/>
              <a:cxnLst/>
              <a:rect l="l" t="t" r="r" b="b"/>
              <a:pathLst>
                <a:path w="5483549" h="250248">
                  <a:moveTo>
                    <a:pt x="0" y="0"/>
                  </a:moveTo>
                  <a:lnTo>
                    <a:pt x="5483549" y="0"/>
                  </a:lnTo>
                  <a:lnTo>
                    <a:pt x="5483549" y="250248"/>
                  </a:lnTo>
                  <a:lnTo>
                    <a:pt x="0" y="250248"/>
                  </a:lnTo>
                  <a:close/>
                </a:path>
              </a:pathLst>
            </a:custGeom>
            <a:solidFill>
              <a:srgbClr val="3884FD"/>
            </a:solidFill>
          </p:spPr>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1" name="TextBox 20"/>
          <p:cNvSpPr txBox="1"/>
          <p:nvPr/>
        </p:nvSpPr>
        <p:spPr>
          <a:xfrm>
            <a:off x="381000" y="1485896"/>
            <a:ext cx="3627145" cy="830997"/>
          </a:xfrm>
          <a:prstGeom prst="rect">
            <a:avLst/>
          </a:prstGeom>
          <a:noFill/>
        </p:spPr>
        <p:txBody>
          <a:bodyPr wrap="square" rtlCol="0">
            <a:spAutoFit/>
          </a:bodyPr>
          <a:lstStyle/>
          <a:p>
            <a:pPr algn="ctr"/>
            <a:r>
              <a:rPr lang="en-US" sz="4800" b="1" dirty="0">
                <a:solidFill>
                  <a:srgbClr val="C00000"/>
                </a:solidFill>
                <a:latin typeface="Times New Roman" panose="02020603050405020304" pitchFamily="18" charset="0"/>
                <a:cs typeface="Times New Roman" panose="02020603050405020304" pitchFamily="18" charset="0"/>
              </a:rPr>
              <a:t>KẾT LUẬN</a:t>
            </a:r>
          </a:p>
        </p:txBody>
      </p:sp>
      <p:sp>
        <p:nvSpPr>
          <p:cNvPr id="5" name="Rectangle 4"/>
          <p:cNvSpPr/>
          <p:nvPr/>
        </p:nvSpPr>
        <p:spPr>
          <a:xfrm>
            <a:off x="3154219" y="3458158"/>
            <a:ext cx="10976082" cy="738664"/>
          </a:xfrm>
          <a:prstGeom prst="rect">
            <a:avLst/>
          </a:prstGeom>
        </p:spPr>
        <p:txBody>
          <a:bodyPr wrap="none">
            <a:spAutoFit/>
          </a:bodyPr>
          <a:lstStyle/>
          <a:p>
            <a:r>
              <a:rPr lang="en-US" sz="4200" i="1" dirty="0">
                <a:solidFill>
                  <a:srgbClr val="002060"/>
                </a:solidFill>
                <a:latin typeface="Times New Roman" panose="02020603050405020304" pitchFamily="18" charset="0"/>
                <a:cs typeface="Times New Roman" panose="02020603050405020304" pitchFamily="18" charset="0"/>
              </a:rPr>
              <a:t>HS </a:t>
            </a:r>
            <a:r>
              <a:rPr lang="en-US" sz="4200" i="1" dirty="0" err="1">
                <a:solidFill>
                  <a:srgbClr val="002060"/>
                </a:solidFill>
                <a:latin typeface="Times New Roman" panose="02020603050405020304" pitchFamily="18" charset="0"/>
                <a:cs typeface="Times New Roman" panose="02020603050405020304" pitchFamily="18" charset="0"/>
              </a:rPr>
              <a:t>đọc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hiểu</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áp</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dụng</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kiến</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thức</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trình</a:t>
            </a:r>
            <a:r>
              <a:rPr lang="en-US" sz="4200" i="1" dirty="0">
                <a:solidFill>
                  <a:srgbClr val="002060"/>
                </a:solidFill>
                <a:latin typeface="Times New Roman" panose="02020603050405020304" pitchFamily="18" charset="0"/>
                <a:cs typeface="Times New Roman" panose="02020603050405020304" pitchFamily="18" charset="0"/>
              </a:rPr>
              <a:t> </a:t>
            </a:r>
            <a:r>
              <a:rPr lang="en-US" sz="4200" i="1" dirty="0" err="1">
                <a:solidFill>
                  <a:srgbClr val="002060"/>
                </a:solidFill>
                <a:latin typeface="Times New Roman" panose="02020603050405020304" pitchFamily="18" charset="0"/>
                <a:cs typeface="Times New Roman" panose="02020603050405020304" pitchFamily="18" charset="0"/>
              </a:rPr>
              <a:t>bày</a:t>
            </a:r>
            <a:r>
              <a:rPr lang="en-US" sz="4200"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Ví</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dụ</a:t>
            </a:r>
            <a:r>
              <a:rPr lang="en-US" sz="4200" b="1" i="1" dirty="0">
                <a:solidFill>
                  <a:srgbClr val="002060"/>
                </a:solidFill>
                <a:latin typeface="Times New Roman" panose="02020603050405020304" pitchFamily="18" charset="0"/>
                <a:cs typeface="Times New Roman" panose="02020603050405020304" pitchFamily="18" charset="0"/>
              </a:rPr>
              <a:t> 4</a:t>
            </a:r>
            <a:r>
              <a:rPr lang="en-US" sz="4200" i="1" dirty="0">
                <a:solidFill>
                  <a:srgbClr val="00206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ectangle 5"/>
              <p:cNvSpPr/>
              <p:nvPr/>
            </p:nvSpPr>
            <p:spPr>
              <a:xfrm>
                <a:off x="3089584" y="4550152"/>
                <a:ext cx="14364426" cy="4124206"/>
              </a:xfrm>
              <a:prstGeom prst="rect">
                <a:avLst/>
              </a:prstGeom>
            </p:spPr>
            <p:txBody>
              <a:bodyPr wrap="square">
                <a:spAutoFit/>
              </a:bodyPr>
              <a:lstStyle/>
              <a:p>
                <a:pPr marL="742950" indent="-742950" algn="just">
                  <a:lnSpc>
                    <a:spcPct val="150000"/>
                  </a:lnSpc>
                  <a:spcBef>
                    <a:spcPts val="600"/>
                  </a:spcBef>
                  <a:spcAft>
                    <a:spcPts val="600"/>
                  </a:spcAft>
                  <a:buAutoNum type="alphaLcParenR"/>
                </a:pPr>
                <a:r>
                  <a:rPr lang="nl-NL" sz="4200" dirty="0">
                    <a:latin typeface="Times New Roman" panose="02020603050405020304" pitchFamily="18" charset="0"/>
                    <a:ea typeface="Calibri" panose="020F0502020204030204" pitchFamily="34" charset="0"/>
                    <a:cs typeface="Times New Roman" panose="02020603050405020304" pitchFamily="18" charset="0"/>
                  </a:rPr>
                  <a:t>x = -3 và x = 0 là hai nghiệm của đa thức A(x) = 2x</a:t>
                </a:r>
                <a:r>
                  <a:rPr lang="nl-NL" sz="4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+ 6x </a:t>
                </a:r>
              </a:p>
              <a:p>
                <a:pPr algn="just">
                  <a:lnSpc>
                    <a:spcPct val="150000"/>
                  </a:lnSpc>
                  <a:spcBef>
                    <a:spcPts val="600"/>
                  </a:spcBef>
                  <a:spcAft>
                    <a:spcPts val="600"/>
                  </a:spcAft>
                </a:pP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vì A(0) = 0 và A(-3) = 2.(-3)</a:t>
                </a:r>
                <a:r>
                  <a:rPr lang="nl-NL" sz="4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+ 6.(-3) = 0</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b) Đa thức B(x) = x</a:t>
                </a:r>
                <a:r>
                  <a:rPr lang="nl-NL" sz="4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+ 1 không có nghiệm vì tại giá trị bất kì của x, ta luôn có x</a:t>
                </a:r>
                <a:r>
                  <a:rPr lang="nl-NL" sz="4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Times New Roman" panose="02020603050405020304" pitchFamily="18" charset="0"/>
                    <a:ea typeface="Times New Roman" panose="02020603050405020304" pitchFamily="18" charset="0"/>
                    <a:cs typeface="Times New Roman" panose="02020603050405020304" pitchFamily="18" charset="0"/>
                  </a:rPr>
                  <a:t> 0 nên B(x) = x</a:t>
                </a:r>
                <a:r>
                  <a:rPr lang="nl-NL" sz="4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4200" dirty="0">
                    <a:effectLst/>
                    <a:latin typeface="Times New Roman" panose="02020603050405020304" pitchFamily="18" charset="0"/>
                    <a:ea typeface="Times New Roman" panose="02020603050405020304" pitchFamily="18" charset="0"/>
                    <a:cs typeface="Times New Roman" panose="02020603050405020304" pitchFamily="18" charset="0"/>
                  </a:rPr>
                  <a:t> + 1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Times New Roman" panose="02020603050405020304" pitchFamily="18" charset="0"/>
                    <a:ea typeface="Times New Roman" panose="02020603050405020304" pitchFamily="18" charset="0"/>
                    <a:cs typeface="Times New Roman" panose="02020603050405020304" pitchFamily="18" charset="0"/>
                  </a:rPr>
                  <a:t> 1 &gt; 0.</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89584" y="4550152"/>
                <a:ext cx="14364426" cy="4124206"/>
              </a:xfrm>
              <a:prstGeom prst="rect">
                <a:avLst/>
              </a:prstGeom>
              <a:blipFill>
                <a:blip r:embed="rId2"/>
                <a:stretch>
                  <a:fillRect l="-1655" r="-1613" b="-6795"/>
                </a:stretch>
              </a:blipFill>
            </p:spPr>
            <p:txBody>
              <a:bodyPr/>
              <a:lstStyle/>
              <a:p>
                <a:r>
                  <a:rPr lang="en-US">
                    <a:noFill/>
                  </a:rPr>
                  <a:t> </a:t>
                </a:r>
              </a:p>
            </p:txBody>
          </p:sp>
        </mc:Fallback>
      </mc:AlternateContent>
      <p:grpSp>
        <p:nvGrpSpPr>
          <p:cNvPr id="26" name="Group 25"/>
          <p:cNvGrpSpPr/>
          <p:nvPr/>
        </p:nvGrpSpPr>
        <p:grpSpPr>
          <a:xfrm>
            <a:off x="598185" y="3959389"/>
            <a:ext cx="2495728" cy="2464331"/>
            <a:chOff x="1149516" y="910087"/>
            <a:chExt cx="2254733" cy="2251386"/>
          </a:xfrm>
        </p:grpSpPr>
        <p:grpSp>
          <p:nvGrpSpPr>
            <p:cNvPr id="27" name="Group 5"/>
            <p:cNvGrpSpPr/>
            <p:nvPr/>
          </p:nvGrpSpPr>
          <p:grpSpPr>
            <a:xfrm>
              <a:off x="1162909" y="910087"/>
              <a:ext cx="2241340" cy="2251386"/>
              <a:chOff x="1813" y="0"/>
              <a:chExt cx="809173" cy="812800"/>
            </a:xfrm>
          </p:grpSpPr>
          <p:sp>
            <p:nvSpPr>
              <p:cNvPr id="29"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30" name="TextBox 7"/>
              <p:cNvSpPr txBox="1"/>
              <p:nvPr/>
            </p:nvSpPr>
            <p:spPr>
              <a:xfrm>
                <a:off x="76200" y="9525"/>
                <a:ext cx="660400" cy="482722"/>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1149516" y="1665484"/>
              <a:ext cx="2240325" cy="769441"/>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Ví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a:t>
              </a:r>
              <a:r>
                <a:rPr lang="en-US" sz="4400" b="1" dirty="0">
                  <a:latin typeface="Times New Roman" panose="02020603050405020304" pitchFamily="18" charset="0"/>
                  <a:cs typeface="Times New Roman" panose="02020603050405020304" pitchFamily="18" charset="0"/>
                </a:rPr>
                <a:t> 4</a:t>
              </a: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8626" y="8455146"/>
            <a:ext cx="2450804" cy="1609483"/>
          </a:xfrm>
          <a:prstGeom prst="rect">
            <a:avLst/>
          </a:prstGeom>
        </p:spPr>
      </p:pic>
    </p:spTree>
    <p:extLst>
      <p:ext uri="{BB962C8B-B14F-4D97-AF65-F5344CB8AC3E}">
        <p14:creationId xmlns:p14="http://schemas.microsoft.com/office/powerpoint/2010/main" val="1597664508"/>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anim calcmode="lin" valueType="num">
                                      <p:cBhvr>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602024" y="2624862"/>
            <a:ext cx="5037276" cy="5037276"/>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46676" y="9313267"/>
            <a:ext cx="18334676" cy="1061439"/>
            <a:chOff x="0" y="0"/>
            <a:chExt cx="5464010" cy="279556"/>
          </a:xfrm>
        </p:grpSpPr>
        <p:sp>
          <p:nvSpPr>
            <p:cNvPr id="22" name="Freeform 22"/>
            <p:cNvSpPr/>
            <p:nvPr/>
          </p:nvSpPr>
          <p:spPr>
            <a:xfrm>
              <a:off x="0" y="0"/>
              <a:ext cx="5464010" cy="279556"/>
            </a:xfrm>
            <a:custGeom>
              <a:avLst/>
              <a:gdLst/>
              <a:ahLst/>
              <a:cxnLst/>
              <a:rect l="l" t="t" r="r" b="b"/>
              <a:pathLst>
                <a:path w="5464010" h="279556">
                  <a:moveTo>
                    <a:pt x="0" y="0"/>
                  </a:moveTo>
                  <a:lnTo>
                    <a:pt x="5464010" y="0"/>
                  </a:lnTo>
                  <a:lnTo>
                    <a:pt x="5464010" y="279556"/>
                  </a:lnTo>
                  <a:lnTo>
                    <a:pt x="0" y="279556"/>
                  </a:lnTo>
                  <a:close/>
                </a:path>
              </a:pathLst>
            </a:custGeom>
            <a:solidFill>
              <a:srgbClr val="F8DC52"/>
            </a:solidFill>
          </p:spPr>
        </p:sp>
        <p:sp>
          <p:nvSpPr>
            <p:cNvPr id="23" name="TextBox 23"/>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1828800" y="278429"/>
            <a:ext cx="2219998" cy="2151957"/>
            <a:chOff x="2301896" y="1074659"/>
            <a:chExt cx="3521501" cy="3513935"/>
          </a:xfrm>
        </p:grpSpPr>
        <p:grpSp>
          <p:nvGrpSpPr>
            <p:cNvPr id="30" name="Group 14"/>
            <p:cNvGrpSpPr/>
            <p:nvPr/>
          </p:nvGrpSpPr>
          <p:grpSpPr>
            <a:xfrm>
              <a:off x="2301896" y="1074659"/>
              <a:ext cx="3521501" cy="3513935"/>
              <a:chOff x="76200" y="-68974"/>
              <a:chExt cx="814550" cy="812800"/>
            </a:xfrm>
          </p:grpSpPr>
          <p:sp>
            <p:nvSpPr>
              <p:cNvPr id="32" name="Freeform 15"/>
              <p:cNvSpPr/>
              <p:nvPr/>
            </p:nvSpPr>
            <p:spPr>
              <a:xfrm>
                <a:off x="81577" y="-68974"/>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31" name="TextBox 23"/>
            <p:cNvSpPr txBox="1"/>
            <p:nvPr/>
          </p:nvSpPr>
          <p:spPr>
            <a:xfrm>
              <a:off x="2644367" y="1238875"/>
              <a:ext cx="2984887" cy="1823321"/>
            </a:xfrm>
            <a:prstGeom prst="rect">
              <a:avLst/>
            </a:prstGeom>
          </p:spPr>
          <p:txBody>
            <a:bodyPr wrap="square" lIns="0" tIns="0" rIns="0" bIns="0" rtlCol="0" anchor="t">
              <a:spAutoFit/>
            </a:bodyPr>
            <a:lstStyle/>
            <a:p>
              <a:pPr algn="ctr">
                <a:lnSpc>
                  <a:spcPts val="12000"/>
                </a:lnSpc>
              </a:pPr>
              <a:r>
                <a:rPr lang="en-US" sz="4400" b="1" dirty="0" err="1">
                  <a:solidFill>
                    <a:schemeClr val="bg1"/>
                  </a:solidFill>
                  <a:latin typeface="Times New Roman" panose="02020603050405020304" pitchFamily="18" charset="0"/>
                  <a:cs typeface="Times New Roman" panose="02020603050405020304" pitchFamily="18" charset="0"/>
                </a:rPr>
                <a:t>Chú</a:t>
              </a:r>
              <a:r>
                <a:rPr lang="en-US" sz="4400" b="1" dirty="0">
                  <a:solidFill>
                    <a:schemeClr val="bg1"/>
                  </a:solidFill>
                  <a:latin typeface="Times New Roman" panose="02020603050405020304" pitchFamily="18" charset="0"/>
                  <a:cs typeface="Times New Roman" panose="02020603050405020304" pitchFamily="18" charset="0"/>
                </a:rPr>
                <a:t> ý</a:t>
              </a:r>
            </a:p>
          </p:txBody>
        </p:sp>
      </p:grpSp>
      <p:grpSp>
        <p:nvGrpSpPr>
          <p:cNvPr id="34" name="Group 33"/>
          <p:cNvGrpSpPr/>
          <p:nvPr/>
        </p:nvGrpSpPr>
        <p:grpSpPr>
          <a:xfrm>
            <a:off x="4724400" y="461045"/>
            <a:ext cx="12303181" cy="3133248"/>
            <a:chOff x="-63677" y="445367"/>
            <a:chExt cx="4646501" cy="1183524"/>
          </a:xfrm>
        </p:grpSpPr>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476041" y="561034"/>
              <a:ext cx="1106783" cy="1067857"/>
            </a:xfrm>
            <a:prstGeom prst="rect">
              <a:avLst/>
            </a:prstGeom>
          </p:spPr>
        </p:pic>
        <p:sp>
          <p:nvSpPr>
            <p:cNvPr id="36" name="Speech Bubble: Rectangle with Corners Rounded 134"/>
            <p:cNvSpPr/>
            <p:nvPr/>
          </p:nvSpPr>
          <p:spPr>
            <a:xfrm>
              <a:off x="-63677" y="445367"/>
              <a:ext cx="2991791" cy="812860"/>
            </a:xfrm>
            <a:prstGeom prst="wedgeRoundRectCallout">
              <a:avLst>
                <a:gd name="adj1" fmla="val 66288"/>
                <a:gd name="adj2" fmla="val 42737"/>
                <a:gd name="adj3" fmla="val 16667"/>
              </a:avLst>
            </a:prstGeom>
            <a:solidFill>
              <a:srgbClr val="F2F2D8"/>
            </a:solidFill>
            <a:ln w="12700" cap="flat" cmpd="sng" algn="ctr">
              <a:solidFill>
                <a:srgbClr val="FFC000">
                  <a:lumMod val="50000"/>
                </a:srgbClr>
              </a:solidFill>
              <a:prstDash val="solid"/>
              <a:miter lim="800000"/>
            </a:ln>
            <a:effectLst/>
          </p:spPr>
          <p:txBody>
            <a:bodyPr wrap="square" rtlCol="0" anchor="ctr">
              <a:no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đa</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000" b="0"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9" name="Rounded Rectangle 18"/>
          <p:cNvSpPr/>
          <p:nvPr/>
        </p:nvSpPr>
        <p:spPr>
          <a:xfrm>
            <a:off x="1423759" y="3290615"/>
            <a:ext cx="3300641" cy="1195558"/>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a:solidFill>
                  <a:schemeClr val="bg1"/>
                </a:solidFill>
                <a:latin typeface="Times New Roman" panose="02020603050405020304" pitchFamily="18" charset="0"/>
                <a:cs typeface="Times New Roman" panose="02020603050405020304" pitchFamily="18" charset="0"/>
              </a:rPr>
              <a:t>Nhận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xét</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88199" y="4777607"/>
            <a:ext cx="15375801" cy="4154984"/>
          </a:xfrm>
          <a:prstGeom prst="rect">
            <a:avLst/>
          </a:prstGeom>
        </p:spPr>
        <p:txBody>
          <a:bodyPr wrap="square">
            <a:spAutoFit/>
          </a:bodyPr>
          <a:lstStyle/>
          <a:p>
            <a:pPr algn="just">
              <a:lnSpc>
                <a:spcPct val="150000"/>
              </a:lnSpc>
            </a:pP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do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0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x = 0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a:p>
            <a:pPr algn="just">
              <a:lnSpc>
                <a:spcPct val="150000"/>
              </a:lnSpc>
            </a:pPr>
            <a:r>
              <a:rPr lang="en-US" sz="4400" dirty="0" err="1">
                <a:latin typeface="Times New Roman" panose="02020603050405020304" pitchFamily="18" charset="0"/>
                <a:cs typeface="Times New Roman" panose="02020603050405020304" pitchFamily="18" charset="0"/>
              </a:rPr>
              <a:t>Chẳng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A(x) = 2x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+ 6x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do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0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x = 0.</a:t>
            </a:r>
          </a:p>
        </p:txBody>
      </p:sp>
      <p:grpSp>
        <p:nvGrpSpPr>
          <p:cNvPr id="10" name="Group 10"/>
          <p:cNvGrpSpPr/>
          <p:nvPr/>
        </p:nvGrpSpPr>
        <p:grpSpPr>
          <a:xfrm>
            <a:off x="15544800" y="7886699"/>
            <a:ext cx="2397850" cy="246411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Tree>
    <p:extLst>
      <p:ext uri="{BB962C8B-B14F-4D97-AF65-F5344CB8AC3E}">
        <p14:creationId xmlns:p14="http://schemas.microsoft.com/office/powerpoint/2010/main" val="179463373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763" y="7102244"/>
            <a:ext cx="2287879" cy="2270606"/>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0" y="9461844"/>
            <a:ext cx="18288000" cy="824510"/>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5551728" y="197428"/>
            <a:ext cx="2453429" cy="243147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2" name="Rounded Rectangle 21"/>
          <p:cNvSpPr/>
          <p:nvPr/>
        </p:nvSpPr>
        <p:spPr>
          <a:xfrm>
            <a:off x="1066799" y="338961"/>
            <a:ext cx="3683000" cy="1195558"/>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prstClr val="white"/>
                </a:solidFill>
                <a:latin typeface="Times New Roman" panose="02020603050405020304" pitchFamily="18" charset="0"/>
                <a:cs typeface="Times New Roman" panose="02020603050405020304" pitchFamily="18" charset="0"/>
              </a:rPr>
              <a:t>Luyện</a:t>
            </a:r>
            <a:r>
              <a:rPr lang="en-US" sz="4200" b="1" dirty="0">
                <a:solidFill>
                  <a:prstClr val="white"/>
                </a:solidFill>
                <a:latin typeface="Times New Roman" panose="02020603050405020304" pitchFamily="18" charset="0"/>
                <a:cs typeface="Times New Roman" panose="02020603050405020304" pitchFamily="18" charset="0"/>
              </a:rPr>
              <a:t> </a:t>
            </a:r>
            <a:r>
              <a:rPr lang="en-US" sz="4200" b="1" dirty="0" err="1">
                <a:solidFill>
                  <a:prstClr val="white"/>
                </a:solidFill>
                <a:latin typeface="Times New Roman" panose="02020603050405020304" pitchFamily="18" charset="0"/>
                <a:cs typeface="Times New Roman" panose="02020603050405020304" pitchFamily="18" charset="0"/>
              </a:rPr>
              <a:t>tập</a:t>
            </a:r>
            <a:r>
              <a:rPr lang="en-US" sz="4200" b="1" dirty="0">
                <a:solidFill>
                  <a:prstClr val="white"/>
                </a:solidFill>
                <a:latin typeface="Times New Roman" panose="02020603050405020304" pitchFamily="18" charset="0"/>
                <a:cs typeface="Times New Roman" panose="02020603050405020304" pitchFamily="18" charset="0"/>
              </a:rPr>
              <a:t> 6</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3727" y="7943076"/>
            <a:ext cx="1005877" cy="2270605"/>
          </a:xfrm>
          <a:prstGeom prst="rect">
            <a:avLst/>
          </a:prstGeom>
        </p:spPr>
      </p:pic>
      <p:sp>
        <p:nvSpPr>
          <p:cNvPr id="5" name="Rectangle 4"/>
          <p:cNvSpPr/>
          <p:nvPr/>
        </p:nvSpPr>
        <p:spPr>
          <a:xfrm>
            <a:off x="5029200" y="587004"/>
            <a:ext cx="12480647" cy="3762056"/>
          </a:xfrm>
          <a:prstGeom prst="rect">
            <a:avLst/>
          </a:prstGeom>
        </p:spPr>
        <p:txBody>
          <a:bodyPr wrap="square">
            <a:spAutoFit/>
          </a:bodyPr>
          <a:lstStyle/>
          <a:p>
            <a:pPr algn="just">
              <a:lnSpc>
                <a:spcPct val="140000"/>
              </a:lnSpc>
              <a:spcBef>
                <a:spcPts val="600"/>
              </a:spcBef>
              <a:spcAft>
                <a:spcPts val="600"/>
              </a:spcAft>
            </a:pPr>
            <a:r>
              <a:rPr lang="nl-NL" sz="4200" dirty="0">
                <a:latin typeface="Times New Roman" panose="02020603050405020304" pitchFamily="18" charset="0"/>
                <a:ea typeface="Calibri" panose="020F0502020204030204" pitchFamily="34" charset="0"/>
                <a:cs typeface="Times New Roman" panose="02020603050405020304" pitchFamily="18" charset="0"/>
              </a:rPr>
              <a:t>1. Tính giá trị của đa thức F(x) = 2x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4200" dirty="0">
                <a:latin typeface="Times New Roman" panose="02020603050405020304" pitchFamily="18" charset="0"/>
                <a:ea typeface="Calibri" panose="020F0502020204030204" pitchFamily="34" charset="0"/>
                <a:cs typeface="Times New Roman" panose="02020603050405020304" pitchFamily="18" charset="0"/>
              </a:rPr>
              <a:t> -  3x - 2 tại x  = −1; x = 0; x = 1; x = 2. Từ đó hãy tìm một nghiệm của đa thức F(x).</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nl-NL" sz="4200" dirty="0">
                <a:latin typeface="Times New Roman" panose="02020603050405020304" pitchFamily="18" charset="0"/>
                <a:ea typeface="Times New Roman" panose="02020603050405020304" pitchFamily="18" charset="0"/>
                <a:cs typeface="Times New Roman" panose="02020603050405020304" pitchFamily="18" charset="0"/>
              </a:rPr>
              <a:t>2. Tìm nghiệm của đa thức </a:t>
            </a:r>
            <a:r>
              <a:rPr lang="nl-NL" sz="4200" dirty="0">
                <a:latin typeface="Times New Roman" panose="02020603050405020304" pitchFamily="18" charset="0"/>
                <a:ea typeface="Calibri" panose="020F0502020204030204" pitchFamily="34" charset="0"/>
                <a:cs typeface="Times New Roman" panose="02020603050405020304" pitchFamily="18" charset="0"/>
              </a:rPr>
              <a:t>E(x) = x</a:t>
            </a:r>
            <a:r>
              <a:rPr lang="nl-NL" sz="4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4200" dirty="0">
                <a:latin typeface="Times New Roman" panose="02020603050405020304" pitchFamily="18" charset="0"/>
                <a:ea typeface="Calibri" panose="020F0502020204030204" pitchFamily="34" charset="0"/>
                <a:cs typeface="Times New Roman" panose="02020603050405020304" pitchFamily="18" charset="0"/>
              </a:rPr>
              <a:t>+ x.</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Oval Callout 16"/>
          <p:cNvSpPr/>
          <p:nvPr/>
        </p:nvSpPr>
        <p:spPr>
          <a:xfrm>
            <a:off x="8112965" y="4454370"/>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35824" y="5499895"/>
            <a:ext cx="7539432" cy="2884700"/>
          </a:xfrm>
          <a:prstGeom prst="rect">
            <a:avLst/>
          </a:prstGeom>
        </p:spPr>
        <p:txBody>
          <a:bodyPr wrap="square">
            <a:spAutoFit/>
          </a:bodyPr>
          <a:lstStyle/>
          <a:p>
            <a:pPr algn="just">
              <a:lnSpc>
                <a:spcPct val="150000"/>
              </a:lnSpc>
            </a:pPr>
            <a:r>
              <a:rPr lang="en-US" sz="4200" dirty="0">
                <a:latin typeface="Times New Roman" panose="02020603050405020304" pitchFamily="18" charset="0"/>
                <a:cs typeface="Times New Roman" panose="02020603050405020304" pitchFamily="18" charset="0"/>
              </a:rPr>
              <a:t>1. </a:t>
            </a:r>
            <a:r>
              <a:rPr lang="en-US" sz="4200" dirty="0" err="1">
                <a:latin typeface="Times New Roman" panose="02020603050405020304" pitchFamily="18" charset="0"/>
                <a:cs typeface="Times New Roman" panose="02020603050405020304" pitchFamily="18" charset="0"/>
              </a:rPr>
              <a:t>Tính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a:t>
            </a:r>
          </a:p>
          <a:p>
            <a:pPr algn="just">
              <a:lnSpc>
                <a:spcPct val="150000"/>
              </a:lnSpc>
            </a:pPr>
            <a:r>
              <a:rPr lang="en-US" sz="4200" dirty="0">
                <a:latin typeface="Times New Roman" panose="02020603050405020304" pitchFamily="18" charset="0"/>
                <a:cs typeface="Times New Roman" panose="02020603050405020304" pitchFamily="18" charset="0"/>
              </a:rPr>
              <a:t>F(-1) = 2.(-1)</a:t>
            </a:r>
            <a:r>
              <a:rPr lang="en-US" sz="4200" baseline="30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- 3.(-1) - 2 = 3; </a:t>
            </a:r>
          </a:p>
          <a:p>
            <a:pPr algn="just">
              <a:lnSpc>
                <a:spcPct val="150000"/>
              </a:lnSpc>
            </a:pPr>
            <a:r>
              <a:rPr lang="en-US" sz="4200" dirty="0">
                <a:latin typeface="Times New Roman" panose="02020603050405020304" pitchFamily="18" charset="0"/>
                <a:cs typeface="Times New Roman" panose="02020603050405020304" pitchFamily="18" charset="0"/>
              </a:rPr>
              <a:t>F(0) = 2.(0)</a:t>
            </a:r>
            <a:r>
              <a:rPr lang="en-US" sz="4200" baseline="30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- 3.(0) - 2 = -2; </a:t>
            </a:r>
          </a:p>
        </p:txBody>
      </p:sp>
      <p:sp>
        <p:nvSpPr>
          <p:cNvPr id="8" name="Rectangle 7"/>
          <p:cNvSpPr/>
          <p:nvPr/>
        </p:nvSpPr>
        <p:spPr>
          <a:xfrm>
            <a:off x="9764340" y="6469391"/>
            <a:ext cx="6450545" cy="1915204"/>
          </a:xfrm>
          <a:prstGeom prst="rect">
            <a:avLst/>
          </a:prstGeom>
        </p:spPr>
        <p:txBody>
          <a:bodyPr wrap="square">
            <a:spAutoFit/>
          </a:bodyPr>
          <a:lstStyle/>
          <a:p>
            <a:pPr lvl="0" algn="just">
              <a:lnSpc>
                <a:spcPct val="150000"/>
              </a:lnSpc>
            </a:pPr>
            <a:r>
              <a:rPr lang="en-US" sz="4200" dirty="0">
                <a:solidFill>
                  <a:prstClr val="black"/>
                </a:solidFill>
                <a:latin typeface="Times New Roman" panose="02020603050405020304" pitchFamily="18" charset="0"/>
                <a:cs typeface="Times New Roman" panose="02020603050405020304" pitchFamily="18" charset="0"/>
              </a:rPr>
              <a:t>F(1) = 2.1</a:t>
            </a:r>
            <a:r>
              <a:rPr lang="en-US" sz="4200" baseline="30000" dirty="0">
                <a:solidFill>
                  <a:prstClr val="black"/>
                </a:solidFill>
                <a:latin typeface="Times New Roman" panose="02020603050405020304" pitchFamily="18" charset="0"/>
                <a:cs typeface="Times New Roman" panose="02020603050405020304" pitchFamily="18" charset="0"/>
              </a:rPr>
              <a:t>2</a:t>
            </a:r>
            <a:r>
              <a:rPr lang="en-US" sz="4200" dirty="0">
                <a:solidFill>
                  <a:prstClr val="black"/>
                </a:solidFill>
                <a:latin typeface="Times New Roman" panose="02020603050405020304" pitchFamily="18" charset="0"/>
                <a:cs typeface="Times New Roman" panose="02020603050405020304" pitchFamily="18" charset="0"/>
              </a:rPr>
              <a:t> - 3.1 - 2 = -3; </a:t>
            </a:r>
          </a:p>
          <a:p>
            <a:pPr lvl="0" algn="just">
              <a:lnSpc>
                <a:spcPct val="150000"/>
              </a:lnSpc>
            </a:pPr>
            <a:r>
              <a:rPr lang="en-US" sz="4200" dirty="0">
                <a:solidFill>
                  <a:prstClr val="black"/>
                </a:solidFill>
                <a:latin typeface="Times New Roman" panose="02020603050405020304" pitchFamily="18" charset="0"/>
                <a:cs typeface="Times New Roman" panose="02020603050405020304" pitchFamily="18" charset="0"/>
              </a:rPr>
              <a:t>F(2) = 2.2</a:t>
            </a:r>
            <a:r>
              <a:rPr lang="en-US" sz="4200" baseline="30000" dirty="0">
                <a:solidFill>
                  <a:prstClr val="black"/>
                </a:solidFill>
                <a:latin typeface="Times New Roman" panose="02020603050405020304" pitchFamily="18" charset="0"/>
                <a:cs typeface="Times New Roman" panose="02020603050405020304" pitchFamily="18" charset="0"/>
              </a:rPr>
              <a:t>2</a:t>
            </a:r>
            <a:r>
              <a:rPr lang="en-US" sz="4200" dirty="0">
                <a:solidFill>
                  <a:prstClr val="black"/>
                </a:solidFill>
                <a:latin typeface="Times New Roman" panose="02020603050405020304" pitchFamily="18" charset="0"/>
                <a:cs typeface="Times New Roman" panose="02020603050405020304" pitchFamily="18" charset="0"/>
              </a:rPr>
              <a:t> - 3.2 - 2 = 0; </a:t>
            </a:r>
          </a:p>
        </p:txBody>
      </p:sp>
      <p:sp>
        <p:nvSpPr>
          <p:cNvPr id="9" name="Rectangle 8"/>
          <p:cNvSpPr/>
          <p:nvPr/>
        </p:nvSpPr>
        <p:spPr>
          <a:xfrm>
            <a:off x="2294895" y="8516842"/>
            <a:ext cx="8164415" cy="945002"/>
          </a:xfrm>
          <a:prstGeom prst="rect">
            <a:avLst/>
          </a:prstGeom>
        </p:spPr>
        <p:txBody>
          <a:bodyPr wrap="none">
            <a:spAutoFit/>
          </a:bodyPr>
          <a:lstStyle/>
          <a:p>
            <a:pPr lvl="0" algn="just">
              <a:lnSpc>
                <a:spcPct val="150000"/>
              </a:lnSpc>
            </a:pP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Một</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nghiệm</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của</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đa</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thức</a:t>
            </a:r>
            <a:r>
              <a:rPr lang="en-US" sz="4200" dirty="0">
                <a:solidFill>
                  <a:prstClr val="black"/>
                </a:solidFill>
                <a:latin typeface="Times New Roman" panose="02020603050405020304" pitchFamily="18" charset="0"/>
                <a:cs typeface="Times New Roman" panose="02020603050405020304" pitchFamily="18" charset="0"/>
              </a:rPr>
              <a:t> F(x) </a:t>
            </a:r>
            <a:r>
              <a:rPr lang="en-US" sz="4200" dirty="0" err="1">
                <a:solidFill>
                  <a:prstClr val="black"/>
                </a:solidFill>
                <a:latin typeface="Times New Roman" panose="02020603050405020304" pitchFamily="18" charset="0"/>
                <a:cs typeface="Times New Roman" panose="02020603050405020304" pitchFamily="18" charset="0"/>
              </a:rPr>
              <a:t>là</a:t>
            </a:r>
            <a:r>
              <a:rPr lang="en-US" sz="4200" dirty="0">
                <a:solidFill>
                  <a:prstClr val="black"/>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958364047"/>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P spid="17" grpId="0" animBg="1"/>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02000" y="3889000"/>
            <a:ext cx="2210184" cy="22451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0" y="9310409"/>
            <a:ext cx="18288000" cy="994835"/>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283743" y="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5" name="Rectangle 4"/>
          <p:cNvSpPr/>
          <p:nvPr/>
        </p:nvSpPr>
        <p:spPr>
          <a:xfrm>
            <a:off x="1916724" y="1265927"/>
            <a:ext cx="12215887" cy="931730"/>
          </a:xfrm>
          <a:prstGeom prst="rect">
            <a:avLst/>
          </a:prstGeom>
        </p:spPr>
        <p:txBody>
          <a:bodyPr wrap="square">
            <a:spAutoFit/>
          </a:bodyPr>
          <a:lstStyle/>
          <a:p>
            <a:pPr algn="just">
              <a:lnSpc>
                <a:spcPct val="140000"/>
              </a:lnSpc>
              <a:spcBef>
                <a:spcPts val="600"/>
              </a:spcBef>
              <a:spcAft>
                <a:spcPts val="600"/>
              </a:spcAft>
            </a:pPr>
            <a:r>
              <a:rPr lang="nl-NL" sz="4400" dirty="0">
                <a:latin typeface="Times New Roman" panose="02020603050405020304" pitchFamily="18" charset="0"/>
                <a:ea typeface="Times New Roman" panose="02020603050405020304" pitchFamily="18" charset="0"/>
                <a:cs typeface="Times New Roman" panose="02020603050405020304" pitchFamily="18" charset="0"/>
              </a:rPr>
              <a:t>2. Tìm nghiệm của đa thức </a:t>
            </a:r>
            <a:r>
              <a:rPr lang="nl-NL" sz="4400" dirty="0">
                <a:latin typeface="Times New Roman" panose="02020603050405020304" pitchFamily="18" charset="0"/>
                <a:ea typeface="Calibri" panose="020F0502020204030204" pitchFamily="34" charset="0"/>
                <a:cs typeface="Times New Roman" panose="02020603050405020304" pitchFamily="18" charset="0"/>
              </a:rPr>
              <a:t>E(x) = 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4400" dirty="0">
                <a:latin typeface="Times New Roman" panose="02020603050405020304" pitchFamily="18" charset="0"/>
                <a:ea typeface="Calibri" panose="020F0502020204030204" pitchFamily="34" charset="0"/>
                <a:cs typeface="Times New Roman" panose="02020603050405020304" pitchFamily="18" charset="0"/>
              </a:rPr>
              <a:t>+ x.</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906564" y="2577713"/>
            <a:ext cx="13182600" cy="4154984"/>
          </a:xfrm>
          <a:prstGeom prst="rect">
            <a:avLst/>
          </a:prstGeom>
        </p:spPr>
        <p:txBody>
          <a:bodyPr wrap="square">
            <a:spAutoFit/>
          </a:bodyPr>
          <a:lstStyle/>
          <a:p>
            <a:pPr algn="just">
              <a:lnSpc>
                <a:spcPct val="150000"/>
              </a:lnSpc>
            </a:pP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E(x)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do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0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x = 0</a:t>
            </a:r>
          </a:p>
          <a:p>
            <a:pPr algn="just">
              <a:lnSpc>
                <a:spcPct val="150000"/>
              </a:lnSpc>
            </a:pPr>
            <a:r>
              <a:rPr lang="en-US" sz="4400" dirty="0">
                <a:latin typeface="Times New Roman" panose="02020603050405020304" pitchFamily="18" charset="0"/>
                <a:cs typeface="Times New Roman" panose="02020603050405020304" pitchFamily="18" charset="0"/>
              </a:rPr>
              <a:t>x = 0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x = -1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E(x)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E(0) = 0</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+ 0 ; E(-1) =  (-1)</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(-1) =  0</a:t>
            </a:r>
          </a:p>
        </p:txBody>
      </p:sp>
      <mc:AlternateContent xmlns:mc="http://schemas.openxmlformats.org/markup-compatibility/2006" xmlns:a14="http://schemas.microsoft.com/office/drawing/2010/main">
        <mc:Choice Requires="a14">
          <p:sp>
            <p:nvSpPr>
              <p:cNvPr id="10" name="Rectangle 9"/>
              <p:cNvSpPr/>
              <p:nvPr/>
            </p:nvSpPr>
            <p:spPr>
              <a:xfrm>
                <a:off x="1969402" y="6932152"/>
                <a:ext cx="9956132" cy="986360"/>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nl-NL" sz="4400" i="1">
                        <a:latin typeface="Cambria Math" panose="02040503050406030204" pitchFamily="18" charset="0"/>
                        <a:ea typeface="Calibri" panose="020F0502020204030204" pitchFamily="34" charset="0"/>
                        <a:cs typeface="Arial" panose="020B0604020202020204" pitchFamily="34" charset="0"/>
                      </a:rPr>
                      <m:t>⇒ </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Nghiệm của đa thức E(x) là 0 và -1.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69402" y="6932152"/>
                <a:ext cx="9956132" cy="986360"/>
              </a:xfrm>
              <a:prstGeom prst="rect">
                <a:avLst/>
              </a:prstGeom>
              <a:blipFill>
                <a:blip r:embed="rId2"/>
                <a:stretch>
                  <a:fillRect b="-29012"/>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13792200" y="6732697"/>
            <a:ext cx="3852037" cy="3554303"/>
          </a:xfrm>
          <a:prstGeom prst="rect">
            <a:avLst/>
          </a:prstGeom>
        </p:spPr>
      </p:pic>
    </p:spTree>
    <p:extLst>
      <p:ext uri="{BB962C8B-B14F-4D97-AF65-F5344CB8AC3E}">
        <p14:creationId xmlns:p14="http://schemas.microsoft.com/office/powerpoint/2010/main" val="2459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3089606" y="4269287"/>
            <a:ext cx="4530394" cy="4455614"/>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1193" y="9540846"/>
            <a:ext cx="18286808"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31" name="Rounded Rectangle 30"/>
          <p:cNvSpPr/>
          <p:nvPr/>
        </p:nvSpPr>
        <p:spPr>
          <a:xfrm>
            <a:off x="1038801" y="241113"/>
            <a:ext cx="3270005" cy="1524000"/>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prstClr val="white"/>
                </a:solidFill>
                <a:latin typeface="Times New Roman" panose="02020603050405020304" pitchFamily="18" charset="0"/>
                <a:cs typeface="Times New Roman" panose="02020603050405020304" pitchFamily="18" charset="0"/>
              </a:rPr>
              <a:t>Vận</a:t>
            </a:r>
            <a:r>
              <a:rPr lang="en-US" sz="4200" b="1" dirty="0">
                <a:solidFill>
                  <a:prstClr val="white"/>
                </a:solidFill>
                <a:latin typeface="Times New Roman" panose="02020603050405020304" pitchFamily="18" charset="0"/>
                <a:cs typeface="Times New Roman" panose="02020603050405020304" pitchFamily="18" charset="0"/>
              </a:rPr>
              <a:t> </a:t>
            </a:r>
            <a:r>
              <a:rPr lang="en-US" sz="4200" b="1" dirty="0" err="1">
                <a:solidFill>
                  <a:prstClr val="white"/>
                </a:solidFill>
                <a:latin typeface="Times New Roman" panose="02020603050405020304" pitchFamily="18" charset="0"/>
                <a:cs typeface="Times New Roman" panose="02020603050405020304" pitchFamily="18" charset="0"/>
              </a:rPr>
              <a:t>dụng</a:t>
            </a:r>
            <a:endParaRPr lang="en-US" sz="4200" b="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4643377" y="538136"/>
            <a:ext cx="10749023" cy="1685333"/>
          </a:xfrm>
          <a:prstGeom prst="rect">
            <a:avLst/>
          </a:prstGeom>
        </p:spPr>
        <p:txBody>
          <a:bodyPr wrap="square">
            <a:spAutoFit/>
          </a:bodyPr>
          <a:lstStyle/>
          <a:p>
            <a:pPr algn="just">
              <a:lnSpc>
                <a:spcPct val="130000"/>
              </a:lnSpc>
            </a:pPr>
            <a:r>
              <a:rPr lang="en-US" sz="4200" dirty="0" err="1">
                <a:solidFill>
                  <a:srgbClr val="002060"/>
                </a:solidFill>
                <a:latin typeface="Times New Roman" panose="02020603050405020304" pitchFamily="18" charset="0"/>
                <a:cs typeface="Times New Roman" panose="02020603050405020304" pitchFamily="18" charset="0"/>
              </a:rPr>
              <a:t>Thảo</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luận</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thực</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hiện</a:t>
            </a:r>
            <a:r>
              <a:rPr lang="en-US" sz="4200"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Vận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dụng</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để</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hoàn</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thành</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tình</a:t>
            </a:r>
            <a:r>
              <a:rPr lang="en-US" sz="4200" dirty="0">
                <a:solidFill>
                  <a:srgbClr val="002060"/>
                </a:solidFill>
                <a:latin typeface="Times New Roman" panose="02020603050405020304" pitchFamily="18" charset="0"/>
                <a:cs typeface="Times New Roman" panose="02020603050405020304" pitchFamily="18" charset="0"/>
              </a:rPr>
              <a:t> </a:t>
            </a:r>
            <a:r>
              <a:rPr lang="en-US" sz="4200" dirty="0" err="1">
                <a:solidFill>
                  <a:srgbClr val="002060"/>
                </a:solidFill>
                <a:latin typeface="Times New Roman" panose="02020603050405020304" pitchFamily="18" charset="0"/>
                <a:cs typeface="Times New Roman" panose="02020603050405020304" pitchFamily="18" charset="0"/>
              </a:rPr>
              <a:t>huống</a:t>
            </a:r>
            <a:r>
              <a:rPr lang="en-US" sz="4200" dirty="0">
                <a:solidFill>
                  <a:srgbClr val="002060"/>
                </a:solidFill>
                <a:latin typeface="Times New Roman" panose="02020603050405020304" pitchFamily="18" charset="0"/>
                <a:cs typeface="Times New Roman" panose="02020603050405020304" pitchFamily="18" charset="0"/>
              </a:rPr>
              <a:t> ban </a:t>
            </a:r>
            <a:r>
              <a:rPr lang="en-US" sz="4200" dirty="0" err="1">
                <a:solidFill>
                  <a:srgbClr val="002060"/>
                </a:solidFill>
                <a:latin typeface="Times New Roman" panose="02020603050405020304" pitchFamily="18" charset="0"/>
                <a:cs typeface="Times New Roman" panose="02020603050405020304" pitchFamily="18" charset="0"/>
              </a:rPr>
              <a:t>đầu</a:t>
            </a:r>
            <a:r>
              <a:rPr lang="en-US" sz="4200" dirty="0">
                <a:solidFill>
                  <a:srgbClr val="00206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021080" y="2328179"/>
            <a:ext cx="13228320" cy="905056"/>
          </a:xfrm>
          <a:prstGeom prst="rect">
            <a:avLst/>
          </a:prstGeom>
        </p:spPr>
        <p:txBody>
          <a:bodyPr wrap="square">
            <a:spAutoFit/>
          </a:bodyPr>
          <a:lstStyle/>
          <a:p>
            <a:pPr>
              <a:lnSpc>
                <a:spcPct val="150000"/>
              </a:lnSpc>
              <a:spcBef>
                <a:spcPts val="600"/>
              </a:spcBef>
              <a:spcAft>
                <a:spcPts val="600"/>
              </a:spcAft>
            </a:pPr>
            <a:r>
              <a:rPr lang="nl-NL" sz="4000" dirty="0">
                <a:latin typeface="Times New Roman" panose="02020603050405020304" pitchFamily="18" charset="0"/>
                <a:ea typeface="Times New Roman" panose="02020603050405020304" pitchFamily="18" charset="0"/>
                <a:cs typeface="Times New Roman" panose="02020603050405020304" pitchFamily="18" charset="0"/>
              </a:rPr>
              <a:t>Trở lại bài toán mở đầu, hãy thực hiện các yêu cầu sau:</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021080" y="3492887"/>
            <a:ext cx="11313160" cy="3939540"/>
          </a:xfrm>
          <a:prstGeom prst="rect">
            <a:avLst/>
          </a:prstGeom>
        </p:spPr>
        <p:txBody>
          <a:bodyPr wrap="square">
            <a:spAutoFit/>
          </a:bodyPr>
          <a:lstStyle/>
          <a:p>
            <a:pPr lvl="0" algn="just">
              <a:lnSpc>
                <a:spcPct val="150000"/>
              </a:lnSpc>
              <a:spcBef>
                <a:spcPts val="600"/>
              </a:spcBef>
              <a:spcAft>
                <a:spcPts val="600"/>
              </a:spcAft>
            </a:pPr>
            <a:r>
              <a:rPr lang="nl-NL" sz="4000" dirty="0">
                <a:latin typeface="Times New Roman" panose="02020603050405020304" pitchFamily="18" charset="0"/>
                <a:ea typeface="Times New Roman" panose="02020603050405020304" pitchFamily="18" charset="0"/>
                <a:cs typeface="Times New Roman" panose="02020603050405020304" pitchFamily="18" charset="0"/>
              </a:rPr>
              <a:t>a) Xác định bậc, hệ số cao nhất và hệ số tự do của đa thức H(x) = −5x</a:t>
            </a:r>
            <a:r>
              <a:rPr lang="nl-NL" sz="4000"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nl-NL" sz="4000" dirty="0">
                <a:latin typeface="Times New Roman" panose="02020603050405020304" pitchFamily="18" charset="0"/>
                <a:ea typeface="Times New Roman" panose="02020603050405020304" pitchFamily="18" charset="0"/>
                <a:cs typeface="Times New Roman" panose="02020603050405020304" pitchFamily="18" charset="0"/>
              </a:rPr>
              <a:t>+ 15x.</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pPr>
            <a:r>
              <a:rPr lang="nl-NL" sz="4000" dirty="0">
                <a:latin typeface="Times New Roman" panose="02020603050405020304" pitchFamily="18" charset="0"/>
                <a:ea typeface="Times New Roman" panose="02020603050405020304" pitchFamily="18" charset="0"/>
                <a:cs typeface="Times New Roman" panose="02020603050405020304" pitchFamily="18" charset="0"/>
              </a:rPr>
              <a:t>b) Tại sao x = 0 là một nghiệm của đa thức H(x)? Kết quả đó nói lên điều gì?</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599" y="3233235"/>
            <a:ext cx="4880287" cy="4261794"/>
          </a:xfrm>
          <a:prstGeom prst="rect">
            <a:avLst/>
          </a:prstGeom>
        </p:spPr>
      </p:pic>
      <p:sp>
        <p:nvSpPr>
          <p:cNvPr id="7" name="Rectangle 6"/>
          <p:cNvSpPr/>
          <p:nvPr/>
        </p:nvSpPr>
        <p:spPr>
          <a:xfrm>
            <a:off x="1100767" y="7431456"/>
            <a:ext cx="16581120" cy="1828386"/>
          </a:xfrm>
          <a:prstGeom prst="rect">
            <a:avLst/>
          </a:prstGeom>
        </p:spPr>
        <p:txBody>
          <a:bodyPr wrap="square">
            <a:spAutoFit/>
          </a:bodyPr>
          <a:lstStyle/>
          <a:p>
            <a:pPr lvl="0" algn="just">
              <a:lnSpc>
                <a:spcPct val="150000"/>
              </a:lnSpc>
              <a:spcBef>
                <a:spcPts val="600"/>
              </a:spcBef>
              <a:spcAft>
                <a:spcPts val="600"/>
              </a:spcAft>
            </a:pPr>
            <a:r>
              <a:rPr lang="nl-NL"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Tính giá trị của H(x) khi x = 1; x = 2 và x = 3 để tìm nghiệm khác 0 của H(x). Nghiệm ấy có ý nghĩa gì? Từ đó hãy trả lời câu hỏi của bài toán.</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39284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4" grpId="0"/>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3258800" y="586329"/>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1" y="9565128"/>
            <a:ext cx="18288000"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mc:AlternateContent xmlns:mc="http://schemas.openxmlformats.org/markup-compatibility/2006" xmlns:a14="http://schemas.microsoft.com/office/drawing/2010/main">
        <mc:Choice Requires="a14">
          <p:sp>
            <p:nvSpPr>
              <p:cNvPr id="3" name="Rectangle 2"/>
              <p:cNvSpPr/>
              <p:nvPr/>
            </p:nvSpPr>
            <p:spPr>
              <a:xfrm>
                <a:off x="5759205" y="1825073"/>
                <a:ext cx="10582879" cy="4278094"/>
              </a:xfrm>
              <a:prstGeom prst="rect">
                <a:avLst/>
              </a:prstGeom>
            </p:spPr>
            <p:txBody>
              <a:bodyPr wrap="square">
                <a:spAutoFit/>
              </a:bodyPr>
              <a:lstStyle/>
              <a:p>
                <a:pPr algn="just">
                  <a:lnSpc>
                    <a:spcPct val="150000"/>
                  </a:lnSpc>
                  <a:spcBef>
                    <a:spcPts val="600"/>
                  </a:spcBef>
                  <a:spcAft>
                    <a:spcPts val="600"/>
                  </a:spcAft>
                </a:pPr>
                <a:r>
                  <a:rPr lang="nl-NL" sz="4200" dirty="0">
                    <a:latin typeface="Times New Roman" panose="02020603050405020304" pitchFamily="18" charset="0"/>
                    <a:ea typeface="Calibri" panose="020F0502020204030204" pitchFamily="34" charset="0"/>
                    <a:cs typeface="Times New Roman" panose="02020603050405020304" pitchFamily="18" charset="0"/>
                  </a:rPr>
                  <a:t>a) Trong đa thức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nl-NL"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nl-NL" sz="4200"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hạng tử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effectLst/>
                            <a:latin typeface="Cambria Math" panose="02040503050406030204" pitchFamily="18" charset="0"/>
                            <a:ea typeface="Calibri" panose="020F0502020204030204" pitchFamily="34" charset="0"/>
                            <a:cs typeface="Arial" panose="020B0604020202020204" pitchFamily="34" charset="0"/>
                          </a:rPr>
                          <m:t>𝑥</m:t>
                        </m:r>
                      </m:e>
                      <m:sup>
                        <m:r>
                          <a:rPr lang="nl-NL" sz="42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có bậc cao nhất.</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nl-NL" sz="4200" b="1" i="1">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Hạng tử </a:t>
                </a:r>
                <a14:m>
                  <m:oMath xmlns:m="http://schemas.openxmlformats.org/officeDocument/2006/math">
                    <m:r>
                      <a:rPr lang="nl-NL" sz="4200" i="1">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effectLst/>
                            <a:latin typeface="Cambria Math" panose="02040503050406030204" pitchFamily="18" charset="0"/>
                            <a:ea typeface="Calibri" panose="020F0502020204030204" pitchFamily="34" charset="0"/>
                            <a:cs typeface="Arial" panose="020B0604020202020204" pitchFamily="34" charset="0"/>
                          </a:rPr>
                          <m:t>𝑥</m:t>
                        </m:r>
                      </m:e>
                      <m:sup>
                        <m:r>
                          <a:rPr lang="nl-NL" sz="42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200" dirty="0">
                    <a:effectLst/>
                    <a:latin typeface="Times New Roman" panose="02020603050405020304" pitchFamily="18" charset="0"/>
                    <a:ea typeface="Calibri" panose="020F0502020204030204" pitchFamily="34" charset="0"/>
                    <a:cs typeface="Times New Roman" panose="02020603050405020304" pitchFamily="18" charset="0"/>
                  </a:rPr>
                  <a:t> có hệ số là –5 và bậc là 2.</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0.</a:t>
                </a:r>
              </a:p>
            </p:txBody>
          </p:sp>
        </mc:Choice>
        <mc:Fallback xmlns="">
          <p:sp>
            <p:nvSpPr>
              <p:cNvPr id="3" name="Rectangle 2"/>
              <p:cNvSpPr>
                <a:spLocks noRot="1" noChangeAspect="1" noMove="1" noResize="1" noEditPoints="1" noAdjustHandles="1" noChangeArrowheads="1" noChangeShapeType="1" noTextEdit="1"/>
              </p:cNvSpPr>
              <p:nvPr/>
            </p:nvSpPr>
            <p:spPr>
              <a:xfrm>
                <a:off x="5759205" y="1825073"/>
                <a:ext cx="10582879" cy="4278094"/>
              </a:xfrm>
              <a:prstGeom prst="rect">
                <a:avLst/>
              </a:prstGeom>
              <a:blipFill>
                <a:blip r:embed="rId2"/>
                <a:stretch>
                  <a:fillRect l="-2247" r="-2189" b="-29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38199" y="6285071"/>
                <a:ext cx="16597453" cy="3154710"/>
              </a:xfrm>
              <a:prstGeom prst="rect">
                <a:avLst/>
              </a:prstGeom>
            </p:spPr>
            <p:txBody>
              <a:bodyPr wrap="square">
                <a:spAutoFit/>
              </a:bodyPr>
              <a:lstStyle/>
              <a:p>
                <a:pPr algn="just">
                  <a:lnSpc>
                    <a:spcPct val="15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=0</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=0</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0.</a:t>
                </a:r>
              </a:p>
              <a:p>
                <a:pPr algn="just">
                  <a:lnSpc>
                    <a:spcPct val="150000"/>
                  </a:lnSpc>
                  <a:spcBef>
                    <a:spcPts val="600"/>
                  </a:spcBef>
                  <a:spcAft>
                    <a:spcPts val="600"/>
                  </a:spcAft>
                </a:pPr>
                <a14:m>
                  <m:oMath xmlns:m="http://schemas.openxmlformats.org/officeDocument/2006/math">
                    <m:r>
                      <a:rPr lang="en-US" sz="4200" b="1"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0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m:t>
                    </m:r>
                    <m:r>
                      <a:rPr lang="en-US" sz="4200" i="1">
                        <a:effectLst/>
                        <a:latin typeface="Cambria Math" panose="02040503050406030204" pitchFamily="18" charset="0"/>
                        <a:ea typeface="Calibri" panose="020F0502020204030204" pitchFamily="34" charset="0"/>
                        <a:cs typeface="Arial" panose="020B0604020202020204" pitchFamily="34" charset="0"/>
                      </a:rPr>
                      <m:t>𝑥</m:t>
                    </m:r>
                    <m:r>
                      <a:rPr lang="en-US" sz="4200"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200" b="1" i="1">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𝐻</m:t>
                    </m:r>
                    <m:r>
                      <a:rPr lang="en-US" sz="4200" i="1">
                        <a:effectLst/>
                        <a:latin typeface="Cambria Math" panose="02040503050406030204" pitchFamily="18" charset="0"/>
                        <a:ea typeface="Calibri" panose="020F0502020204030204" pitchFamily="34" charset="0"/>
                        <a:cs typeface="Arial" panose="020B0604020202020204" pitchFamily="34" charset="0"/>
                      </a:rPr>
                      <m:t>(0)=0</m:t>
                    </m:r>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838199" y="6285071"/>
                <a:ext cx="16597453" cy="3154710"/>
              </a:xfrm>
              <a:prstGeom prst="rect">
                <a:avLst/>
              </a:prstGeom>
              <a:blipFill>
                <a:blip r:embed="rId3"/>
                <a:stretch>
                  <a:fillRect l="-1396" r="-1396" b="-4247"/>
                </a:stretch>
              </a:blipFill>
            </p:spPr>
            <p:txBody>
              <a:bodyPr/>
              <a:lstStyle/>
              <a:p>
                <a:r>
                  <a:rPr lang="en-US">
                    <a:noFill/>
                  </a:rPr>
                  <a:t> </a:t>
                </a:r>
              </a:p>
            </p:txBody>
          </p:sp>
        </mc:Fallback>
      </mc:AlternateContent>
      <p:sp>
        <p:nvSpPr>
          <p:cNvPr id="11" name="Oval Callout 10"/>
          <p:cNvSpPr/>
          <p:nvPr/>
        </p:nvSpPr>
        <p:spPr>
          <a:xfrm>
            <a:off x="8112964" y="459499"/>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6C6667D-827E-422D-B601-3314948F8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56" y="1514984"/>
            <a:ext cx="5239503" cy="4588183"/>
          </a:xfrm>
          <a:prstGeom prst="rect">
            <a:avLst/>
          </a:prstGeom>
        </p:spPr>
      </p:pic>
    </p:spTree>
    <p:extLst>
      <p:ext uri="{BB962C8B-B14F-4D97-AF65-F5344CB8AC3E}">
        <p14:creationId xmlns:p14="http://schemas.microsoft.com/office/powerpoint/2010/main" val="4009060004"/>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3580933" y="4873598"/>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1" y="9540846"/>
            <a:ext cx="18288000"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 name="Rectangle 1"/>
          <p:cNvSpPr/>
          <p:nvPr/>
        </p:nvSpPr>
        <p:spPr>
          <a:xfrm>
            <a:off x="1742440" y="416728"/>
            <a:ext cx="7044445" cy="2717475"/>
          </a:xfrm>
          <a:prstGeom prst="rect">
            <a:avLst/>
          </a:prstGeom>
        </p:spPr>
        <p:txBody>
          <a:bodyPr wrap="square">
            <a:spAutoFit/>
          </a:bodyPr>
          <a:lstStyle/>
          <a:p>
            <a:pPr algn="just">
              <a:lnSpc>
                <a:spcPct val="130000"/>
              </a:lnSpc>
              <a:spcBef>
                <a:spcPts val="600"/>
              </a:spcBef>
              <a:spcAft>
                <a:spcPts val="6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c) H(1) = −5. 1</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 + 15. 1 = 10</a:t>
            </a:r>
          </a:p>
          <a:p>
            <a:pPr algn="just">
              <a:lnSpc>
                <a:spcPct val="130000"/>
              </a:lnSpc>
              <a:spcBef>
                <a:spcPts val="600"/>
              </a:spcBef>
              <a:spcAft>
                <a:spcPts val="6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H(2) = −5. 2</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 + 15. 2 = 10</a:t>
            </a:r>
          </a:p>
          <a:p>
            <a:pPr algn="just">
              <a:lnSpc>
                <a:spcPct val="130000"/>
              </a:lnSpc>
              <a:spcBef>
                <a:spcPts val="600"/>
              </a:spcBef>
              <a:spcAft>
                <a:spcPts val="6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H(3) = −5. 3</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 + 15. 3 = 0</a:t>
            </a:r>
          </a:p>
        </p:txBody>
      </p:sp>
      <p:sp>
        <p:nvSpPr>
          <p:cNvPr id="4" name="Rectangle 3"/>
          <p:cNvSpPr/>
          <p:nvPr/>
        </p:nvSpPr>
        <p:spPr>
          <a:xfrm>
            <a:off x="1743740" y="3338623"/>
            <a:ext cx="2388037" cy="707886"/>
          </a:xfrm>
          <a:prstGeom prst="rect">
            <a:avLst/>
          </a:prstGeom>
        </p:spPr>
        <p:txBody>
          <a:bodyPr wrap="square">
            <a:spAutoFit/>
          </a:bodyPr>
          <a:lstStyle/>
          <a:p>
            <a:r>
              <a:rPr lang="en-US" sz="4000" b="1" dirty="0" err="1">
                <a:solidFill>
                  <a:srgbClr val="C00000"/>
                </a:solidFill>
                <a:latin typeface="Times New Roman" panose="02020603050405020304" pitchFamily="18" charset="0"/>
                <a:cs typeface="Times New Roman" panose="02020603050405020304" pitchFamily="18" charset="0"/>
              </a:rPr>
              <a:t>Kết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luận</a:t>
            </a:r>
            <a:r>
              <a:rPr lang="en-US" sz="4000" b="1" dirty="0">
                <a:solidFill>
                  <a:srgbClr val="C00000"/>
                </a:solidFill>
                <a:latin typeface="Times New Roman" panose="02020603050405020304" pitchFamily="18" charset="0"/>
                <a:cs typeface="Times New Roman" panose="02020603050405020304" pitchFamily="18" charset="0"/>
              </a:rPr>
              <a:t>:</a:t>
            </a:r>
          </a:p>
        </p:txBody>
      </p:sp>
      <p:sp>
        <p:nvSpPr>
          <p:cNvPr id="5" name="Right Arrow 4"/>
          <p:cNvSpPr/>
          <p:nvPr/>
        </p:nvSpPr>
        <p:spPr>
          <a:xfrm>
            <a:off x="617710" y="3632471"/>
            <a:ext cx="762000" cy="376476"/>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1742440" y="4112283"/>
            <a:ext cx="15316200" cy="563231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mj-lt"/>
                <a:cs typeface="Arial" panose="020B0604020202020204" pitchFamily="34" charset="0"/>
              </a:rPr>
              <a:t>Khi ném vật từ một điểm trên mặt đất sau thời gian là 1 giây, thì độ cao của vật là 10m.</a:t>
            </a:r>
          </a:p>
          <a:p>
            <a:pPr marL="571500" indent="-571500" algn="just">
              <a:lnSpc>
                <a:spcPct val="150000"/>
              </a:lnSpc>
              <a:buFont typeface="Arial" panose="020B0604020202020204" pitchFamily="34" charset="0"/>
              <a:buChar char="•"/>
            </a:pPr>
            <a:r>
              <a:rPr lang="vi-VN" sz="4000" dirty="0">
                <a:latin typeface="+mj-lt"/>
                <a:cs typeface="Arial" panose="020B0604020202020204" pitchFamily="34" charset="0"/>
              </a:rPr>
              <a:t>Khi ném vật từ một điểm trên mặt đất sau thời gian là 2 giây, thì độ cao của vật là 10m.</a:t>
            </a:r>
          </a:p>
          <a:p>
            <a:pPr marL="571500" indent="-571500" algn="just">
              <a:lnSpc>
                <a:spcPct val="150000"/>
              </a:lnSpc>
              <a:buFont typeface="Arial" panose="020B0604020202020204" pitchFamily="34" charset="0"/>
              <a:buChar char="•"/>
            </a:pPr>
            <a:r>
              <a:rPr lang="vi-VN" sz="4000" dirty="0">
                <a:latin typeface="+mj-lt"/>
                <a:cs typeface="Arial" panose="020B0604020202020204" pitchFamily="34" charset="0"/>
              </a:rPr>
              <a:t>Khi ném vật từ một điểm trên mặt đất sau thời gian là 3 giây, thì vật rơi trở lại mặt đất (0m).</a:t>
            </a:r>
          </a:p>
        </p:txBody>
      </p:sp>
      <p:grpSp>
        <p:nvGrpSpPr>
          <p:cNvPr id="12" name="Group 11"/>
          <p:cNvGrpSpPr/>
          <p:nvPr/>
        </p:nvGrpSpPr>
        <p:grpSpPr>
          <a:xfrm>
            <a:off x="11605633" y="213411"/>
            <a:ext cx="5431742" cy="3772294"/>
            <a:chOff x="9372600" y="208845"/>
            <a:chExt cx="8458200" cy="5874142"/>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208845"/>
              <a:ext cx="8458200" cy="5874142"/>
            </a:xfrm>
            <a:prstGeom prst="rect">
              <a:avLst/>
            </a:prstGeom>
          </p:spPr>
        </p:pic>
        <p:sp>
          <p:nvSpPr>
            <p:cNvPr id="11" name="Rectangle 10"/>
            <p:cNvSpPr/>
            <p:nvPr/>
          </p:nvSpPr>
          <p:spPr>
            <a:xfrm>
              <a:off x="13169628" y="5672642"/>
              <a:ext cx="1219200" cy="23266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994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7">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112099"/>
          </a:xfrm>
          <a:prstGeom prst="rect">
            <a:avLst/>
          </a:prstGeom>
        </p:spPr>
        <p:txBody>
          <a:bodyPr wrap="square" lIns="0" tIns="0" rIns="0" bIns="0" rtlCol="0" anchor="t">
            <a:spAutoFit/>
          </a:bodyPr>
          <a:lstStyle/>
          <a:p>
            <a:pPr>
              <a:lnSpc>
                <a:spcPts val="9499"/>
              </a:lnSpc>
            </a:pPr>
            <a:r>
              <a:rPr lang="en-US" sz="6600" b="1" dirty="0">
                <a:solidFill>
                  <a:srgbClr val="C00000"/>
                </a:solidFill>
                <a:latin typeface="Times New Roman" panose="02020603050405020304" pitchFamily="18" charset="0"/>
                <a:cs typeface="Times New Roman" panose="02020603050405020304" pitchFamily="18"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534400" y="12278201"/>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01</a:t>
              </a:r>
            </a:p>
          </p:txBody>
        </p:sp>
      </p:grpSp>
      <p:sp>
        <p:nvSpPr>
          <p:cNvPr id="30" name="TextBox 29"/>
          <p:cNvSpPr txBox="1"/>
          <p:nvPr/>
        </p:nvSpPr>
        <p:spPr>
          <a:xfrm>
            <a:off x="4969663" y="3320423"/>
            <a:ext cx="5734923" cy="830997"/>
          </a:xfrm>
          <a:prstGeom prst="rect">
            <a:avLst/>
          </a:prstGeom>
          <a:noFill/>
        </p:spPr>
        <p:txBody>
          <a:bodyPr wrap="square" rtlCol="0">
            <a:spAutoFit/>
          </a:bodyPr>
          <a:lstStyle/>
          <a:p>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biến</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67176" y="3468206"/>
              <a:ext cx="917844" cy="732196"/>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02</a:t>
              </a:r>
            </a:p>
          </p:txBody>
        </p:sp>
      </p:grpSp>
      <p:sp>
        <p:nvSpPr>
          <p:cNvPr id="34" name="TextBox 33"/>
          <p:cNvSpPr txBox="1"/>
          <p:nvPr/>
        </p:nvSpPr>
        <p:spPr>
          <a:xfrm>
            <a:off x="5646546" y="5536040"/>
            <a:ext cx="8502421" cy="830997"/>
          </a:xfrm>
          <a:prstGeom prst="rect">
            <a:avLst/>
          </a:prstGeom>
          <a:noFill/>
        </p:spPr>
        <p:txBody>
          <a:bodyPr wrap="square" rtlCol="0">
            <a:spAutoFit/>
          </a:bodyPr>
          <a:lstStyle/>
          <a:p>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đa</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biến</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03</a:t>
              </a:r>
            </a:p>
          </p:txBody>
        </p:sp>
      </p:grpSp>
      <p:sp>
        <p:nvSpPr>
          <p:cNvPr id="38" name="TextBox 37"/>
          <p:cNvSpPr txBox="1"/>
          <p:nvPr/>
        </p:nvSpPr>
        <p:spPr>
          <a:xfrm>
            <a:off x="6559939" y="7727700"/>
            <a:ext cx="7994262" cy="830997"/>
          </a:xfrm>
          <a:prstGeom prst="rect">
            <a:avLst/>
          </a:prstGeom>
          <a:noFill/>
        </p:spPr>
        <p:txBody>
          <a:bodyPr wrap="square" rtlCol="0">
            <a:spAutoFit/>
          </a:bodyPr>
          <a:lstStyle/>
          <a:p>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Đa</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biến</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gọn</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43525"/>
            <a:ext cx="18288000"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sp>
      <p:grpSp>
        <p:nvGrpSpPr>
          <p:cNvPr id="6" name="Group 6"/>
          <p:cNvGrpSpPr/>
          <p:nvPr/>
        </p:nvGrpSpPr>
        <p:grpSpPr>
          <a:xfrm>
            <a:off x="0" y="9144000"/>
            <a:ext cx="18288000" cy="1143000"/>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Rectangle 27"/>
          <p:cNvSpPr/>
          <p:nvPr/>
        </p:nvSpPr>
        <p:spPr>
          <a:xfrm>
            <a:off x="5917977" y="117518"/>
            <a:ext cx="4596643" cy="1015663"/>
          </a:xfrm>
          <a:prstGeom prst="rect">
            <a:avLst/>
          </a:prstGeom>
        </p:spPr>
        <p:txBody>
          <a:bodyPr wrap="none">
            <a:spAutoFit/>
          </a:bodyPr>
          <a:lstStyle/>
          <a:p>
            <a:pPr algn="ctr"/>
            <a:r>
              <a:rPr lang="en-US" sz="6000" b="1" dirty="0">
                <a:solidFill>
                  <a:schemeClr val="tx2">
                    <a:lumMod val="75000"/>
                  </a:schemeClr>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3124200" y="1937174"/>
            <a:ext cx="10184198" cy="1915204"/>
          </a:xfrm>
          <a:prstGeom prst="rect">
            <a:avLst/>
          </a:prstGeom>
        </p:spPr>
        <p:txBody>
          <a:bodyPr wrap="none">
            <a:spAutoFit/>
          </a:bodyPr>
          <a:lstStyle/>
          <a:p>
            <a:pPr>
              <a:lnSpc>
                <a:spcPct val="150000"/>
              </a:lnSpc>
            </a:pPr>
            <a:r>
              <a:rPr lang="en-US" sz="4200" dirty="0">
                <a:latin typeface="Times New Roman" panose="02020603050405020304" pitchFamily="18" charset="0"/>
                <a:cs typeface="Times New Roman" panose="02020603050405020304" pitchFamily="18" charset="0"/>
              </a:rPr>
              <a:t>HOẠT ĐỘNG NHÓM: </a:t>
            </a:r>
          </a:p>
          <a:p>
            <a:pPr>
              <a:lnSpc>
                <a:spcPct val="150000"/>
              </a:lnSpc>
            </a:pPr>
            <a:r>
              <a:rPr lang="en-US" sz="4200" dirty="0" err="1">
                <a:latin typeface="Times New Roman" panose="02020603050405020304" pitchFamily="18" charset="0"/>
                <a:cs typeface="Times New Roman" panose="02020603050405020304" pitchFamily="18" charset="0"/>
              </a:rPr>
              <a:t>Hoàn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bài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tập</a:t>
            </a:r>
            <a:r>
              <a:rPr lang="en-US" sz="4200" dirty="0">
                <a:latin typeface="Times New Roman" panose="02020603050405020304" pitchFamily="18" charset="0"/>
                <a:cs typeface="Times New Roman" panose="02020603050405020304" pitchFamily="18" charset="0"/>
              </a:rPr>
              <a:t> 7.5 + 7.6 + 7.7 (SGK-tr30)</a:t>
            </a:r>
          </a:p>
        </p:txBody>
      </p:sp>
      <p:pic>
        <p:nvPicPr>
          <p:cNvPr id="4" name="Picture 3"/>
          <p:cNvPicPr>
            <a:picLocks noChangeAspect="1"/>
          </p:cNvPicPr>
          <p:nvPr/>
        </p:nvPicPr>
        <p:blipFill>
          <a:blip r:embed="rId2"/>
          <a:stretch>
            <a:fillRect/>
          </a:stretch>
        </p:blipFill>
        <p:spPr>
          <a:xfrm>
            <a:off x="1120775" y="2249246"/>
            <a:ext cx="1543050" cy="1494346"/>
          </a:xfrm>
          <a:prstGeom prst="rect">
            <a:avLst/>
          </a:prstGeom>
        </p:spPr>
      </p:pic>
      <p:sp>
        <p:nvSpPr>
          <p:cNvPr id="5" name="Rounded Rectangle 4"/>
          <p:cNvSpPr/>
          <p:nvPr/>
        </p:nvSpPr>
        <p:spPr>
          <a:xfrm>
            <a:off x="1292225" y="4261669"/>
            <a:ext cx="2743200" cy="11430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Times New Roman" panose="02020603050405020304" pitchFamily="18" charset="0"/>
                <a:cs typeface="Times New Roman" panose="02020603050405020304" pitchFamily="18" charset="0"/>
              </a:rPr>
              <a:t>Bài</a:t>
            </a:r>
            <a:r>
              <a:rPr lang="en-US" sz="4200" b="1" dirty="0">
                <a:solidFill>
                  <a:schemeClr val="bg1"/>
                </a:solidFill>
                <a:latin typeface="Times New Roman" panose="02020603050405020304" pitchFamily="18" charset="0"/>
                <a:cs typeface="Times New Roman" panose="02020603050405020304" pitchFamily="18" charset="0"/>
              </a:rPr>
              <a:t> 7.5</a:t>
            </a:r>
          </a:p>
        </p:txBody>
      </p:sp>
      <mc:AlternateContent xmlns:mc="http://schemas.openxmlformats.org/markup-compatibility/2006" xmlns:a14="http://schemas.microsoft.com/office/drawing/2010/main">
        <mc:Choice Requires="a14">
          <p:sp>
            <p:nvSpPr>
              <p:cNvPr id="9" name="Rectangle 8"/>
              <p:cNvSpPr/>
              <p:nvPr/>
            </p:nvSpPr>
            <p:spPr>
              <a:xfrm>
                <a:off x="1308100" y="5657826"/>
                <a:ext cx="15697200" cy="3081934"/>
              </a:xfrm>
              <a:prstGeom prst="rect">
                <a:avLst/>
              </a:prstGeom>
            </p:spPr>
            <p:txBody>
              <a:bodyPr wrap="square">
                <a:spAutoFit/>
              </a:bodyPr>
              <a:lstStyle/>
              <a:p>
                <a:pPr algn="just">
                  <a:lnSpc>
                    <a:spcPct val="15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2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a:effectLst/>
                                <a:latin typeface="Cambria Math" panose="02040503050406030204" pitchFamily="18" charset="0"/>
                                <a:ea typeface="Calibri" panose="020F0502020204030204" pitchFamily="34" charset="0"/>
                                <a:cs typeface="Arial" panose="020B0604020202020204" pitchFamily="34" charset="0"/>
                              </a:rPr>
                              <m:t>x</m:t>
                            </m:r>
                          </m:e>
                          <m:sup>
                            <m:r>
                              <a:rPr lang="en-US" sz="4200" i="1">
                                <a:effectLst/>
                                <a:latin typeface="Cambria Math" panose="02040503050406030204" pitchFamily="18" charset="0"/>
                                <a:ea typeface="Calibri" panose="020F0502020204030204" pitchFamily="34" charset="0"/>
                                <a:cs typeface="Arial" panose="020B0604020202020204" pitchFamily="34" charset="0"/>
                              </a:rPr>
                              <m:t>3</m:t>
                            </m:r>
                          </m:sup>
                        </m:sSup>
                      </m:e>
                    </m:d>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.(−4x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a:effectLst/>
                            <a:latin typeface="Cambria Math" panose="02040503050406030204" pitchFamily="18" charset="0"/>
                            <a:ea typeface="Calibri" panose="020F0502020204030204" pitchFamily="34" charset="0"/>
                            <a:cs typeface="Arial" panose="020B0604020202020204" pitchFamily="34" charset="0"/>
                          </a:rPr>
                          <m:t>x</m:t>
                        </m:r>
                      </m:e>
                      <m:sup>
                        <m:r>
                          <a:rPr lang="en-US" sz="4200" i="1">
                            <a:effectLst/>
                            <a:latin typeface="Cambria Math" panose="02040503050406030204" pitchFamily="18" charset="0"/>
                            <a:ea typeface="Calibri" panose="020F0502020204030204" pitchFamily="34" charset="0"/>
                            <a:cs typeface="Arial" panose="020B0604020202020204" pitchFamily="34" charset="0"/>
                          </a:rPr>
                          <m:t>3</m:t>
                        </m:r>
                      </m:sup>
                    </m:sSup>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5</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200">
                            <a:effectLst/>
                            <a:latin typeface="Cambria Math" panose="02040503050406030204" pitchFamily="18" charset="0"/>
                            <a:ea typeface="Calibri" panose="020F0502020204030204" pitchFamily="34" charset="0"/>
                            <a:cs typeface="Arial" panose="020B0604020202020204" pitchFamily="34" charset="0"/>
                          </a:rPr>
                          <m:t>x</m:t>
                        </m:r>
                      </m:e>
                      <m:sup>
                        <m:r>
                          <a:rPr lang="en-US" sz="4200" i="1">
                            <a:effectLst/>
                            <a:latin typeface="Cambria Math" panose="02040503050406030204" pitchFamily="18" charset="0"/>
                            <a:ea typeface="Calibri" panose="020F0502020204030204" pitchFamily="34" charset="0"/>
                            <a:cs typeface="Arial" panose="020B0604020202020204" pitchFamily="34" charset="0"/>
                          </a:rPr>
                          <m:t>3</m:t>
                        </m:r>
                      </m:sup>
                    </m:sSup>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1308100" y="5657826"/>
                <a:ext cx="15697200" cy="3081934"/>
              </a:xfrm>
              <a:prstGeom prst="rect">
                <a:avLst/>
              </a:prstGeom>
              <a:blipFill>
                <a:blip r:embed="rId3"/>
                <a:stretch>
                  <a:fillRect l="-1515"/>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0" y="7758857"/>
            <a:ext cx="1642246" cy="2013793"/>
          </a:xfrm>
          <a:prstGeom prst="rect">
            <a:avLst/>
          </a:prstGeom>
        </p:spPr>
      </p:pic>
    </p:spTree>
    <p:extLst>
      <p:ext uri="{BB962C8B-B14F-4D97-AF65-F5344CB8AC3E}">
        <p14:creationId xmlns:p14="http://schemas.microsoft.com/office/powerpoint/2010/main" val="377202075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25134" y="1838787"/>
            <a:ext cx="14237730" cy="7276297"/>
          </a:xfrm>
          <a:prstGeom prst="roundRect">
            <a:avLst>
              <a:gd name="adj" fmla="val 8289"/>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0" y="4191565"/>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797592" y="9392826"/>
            <a:ext cx="19085592" cy="2778287"/>
            <a:chOff x="0" y="-152264"/>
            <a:chExt cx="5029827" cy="965064"/>
          </a:xfrm>
        </p:grpSpPr>
        <p:sp>
          <p:nvSpPr>
            <p:cNvPr id="20" name="Freeform 20"/>
            <p:cNvSpPr/>
            <p:nvPr/>
          </p:nvSpPr>
          <p:spPr>
            <a:xfrm>
              <a:off x="213234" y="-152264"/>
              <a:ext cx="4816593"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latin typeface="Times New Roman" panose="02020603050405020304" pitchFamily="18" charset="0"/>
                <a:cs typeface="Times New Roman" panose="02020603050405020304" pitchFamily="18" charset="0"/>
              </a:endParaRPr>
            </a:p>
          </p:txBody>
        </p:sp>
      </p:grpSp>
      <p:sp>
        <p:nvSpPr>
          <p:cNvPr id="18" name="Freeform 8"/>
          <p:cNvSpPr/>
          <p:nvPr/>
        </p:nvSpPr>
        <p:spPr>
          <a:xfrm>
            <a:off x="15911418" y="52522"/>
            <a:ext cx="2376582" cy="216881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7" name="Oval Callout 16"/>
          <p:cNvSpPr/>
          <p:nvPr/>
        </p:nvSpPr>
        <p:spPr>
          <a:xfrm>
            <a:off x="8112965" y="495300"/>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851436" y="1723623"/>
                <a:ext cx="12627601" cy="3663119"/>
              </a:xfrm>
              <a:prstGeom prst="rect">
                <a:avLst/>
              </a:prstGeom>
            </p:spPr>
            <p:txBody>
              <a:bodyPr wrap="square">
                <a:spAutoFit/>
              </a:bodyPr>
              <a:lstStyle/>
              <a:p>
                <a:pPr algn="just">
                  <a:lnSpc>
                    <a:spcPct val="150000"/>
                  </a:lnSpc>
                  <a:spcBef>
                    <a:spcPts val="600"/>
                  </a:spcBef>
                  <a:spcAft>
                    <a:spcPts val="600"/>
                  </a:spcAft>
                </a:pPr>
                <a:r>
                  <a:rPr lang="en-US" sz="4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e>
                    </m:d>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sup>
                    </m:sSup>
                  </m:oMath>
                </a14:m>
                <a:endPar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-2a</a:t>
                </a:r>
                <a:endParaRPr lang="en-US" sz="4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a:t>
                </a:r>
              </a:p>
            </p:txBody>
          </p:sp>
        </mc:Choice>
        <mc:Fallback xmlns="">
          <p:sp>
            <p:nvSpPr>
              <p:cNvPr id="5" name="Rectangle 4"/>
              <p:cNvSpPr>
                <a:spLocks noRot="1" noChangeAspect="1" noMove="1" noResize="1" noEditPoints="1" noAdjustHandles="1" noChangeArrowheads="1" noChangeShapeType="1" noTextEdit="1"/>
              </p:cNvSpPr>
              <p:nvPr/>
            </p:nvSpPr>
            <p:spPr>
              <a:xfrm>
                <a:off x="2851436" y="1723623"/>
                <a:ext cx="12627601" cy="3663119"/>
              </a:xfrm>
              <a:prstGeom prst="rect">
                <a:avLst/>
              </a:prstGeom>
              <a:blipFill>
                <a:blip r:embed="rId3"/>
                <a:stretch>
                  <a:fillRect l="-1883" b="-6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08963" y="5274401"/>
                <a:ext cx="11430000" cy="3723905"/>
              </a:xfrm>
              <a:prstGeom prst="rect">
                <a:avLst/>
              </a:prstGeom>
            </p:spPr>
            <p:txBody>
              <a:bodyPr wrap="square">
                <a:spAutoFit/>
              </a:bodyPr>
              <a:lstStyle/>
              <a:p>
                <a:pPr algn="just">
                  <a:lnSpc>
                    <a:spcPct val="150000"/>
                  </a:lnSpc>
                  <a:spcBef>
                    <a:spcPts val="600"/>
                  </a:spcBef>
                  <a:spcAft>
                    <a:spcPts val="600"/>
                  </a:spcAft>
                </a:pPr>
                <a:r>
                  <a:rPr lang="en-US" sz="4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6</m:t>
                        </m:r>
                      </m:sup>
                    </m:sSup>
                  </m:oMath>
                </a14:m>
                <a:endPar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a:t>
                </a:r>
              </a:p>
              <a:p>
                <a:pPr marL="571500" indent="-571500" algn="just">
                  <a:lnSpc>
                    <a:spcPct val="150000"/>
                  </a:lnSpc>
                  <a:spcBef>
                    <a:spcPts val="600"/>
                  </a:spcBef>
                  <a:spcAft>
                    <a:spcPts val="600"/>
                  </a:spcAft>
                  <a:buFont typeface="Arial" panose="020B0604020202020204" pitchFamily="34" charset="0"/>
                  <a:buChar char="•"/>
                </a:pPr>
                <a:r>
                  <a:rPr lang="en-US" sz="4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6</a:t>
                </a:r>
              </a:p>
            </p:txBody>
          </p:sp>
        </mc:Choice>
        <mc:Fallback xmlns="">
          <p:sp>
            <p:nvSpPr>
              <p:cNvPr id="6" name="Rectangle 5"/>
              <p:cNvSpPr>
                <a:spLocks noRot="1" noChangeAspect="1" noMove="1" noResize="1" noEditPoints="1" noAdjustHandles="1" noChangeArrowheads="1" noChangeShapeType="1" noTextEdit="1"/>
              </p:cNvSpPr>
              <p:nvPr/>
            </p:nvSpPr>
            <p:spPr>
              <a:xfrm>
                <a:off x="2808963" y="5274401"/>
                <a:ext cx="11430000" cy="3723905"/>
              </a:xfrm>
              <a:prstGeom prst="rect">
                <a:avLst/>
              </a:prstGeom>
              <a:blipFill>
                <a:blip r:embed="rId4"/>
                <a:stretch>
                  <a:fillRect l="-2080" b="-3601"/>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4872133" y="6611646"/>
            <a:ext cx="3171636" cy="3526943"/>
          </a:xfrm>
          <a:prstGeom prst="rect">
            <a:avLst/>
          </a:prstGeom>
        </p:spPr>
      </p:pic>
    </p:spTree>
    <p:extLst>
      <p:ext uri="{BB962C8B-B14F-4D97-AF65-F5344CB8AC3E}">
        <p14:creationId xmlns:p14="http://schemas.microsoft.com/office/powerpoint/2010/main" val="93519252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6765612" y="385413"/>
            <a:ext cx="4756765" cy="188769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latin typeface="Times New Roman" panose="02020603050405020304" pitchFamily="18" charset="0"/>
                <a:cs typeface="Times New Roman" panose="02020603050405020304" pitchFamily="18" charset="0"/>
              </a:endParaRPr>
            </a:p>
          </p:txBody>
        </p:sp>
      </p:grpSp>
      <p:grpSp>
        <p:nvGrpSpPr>
          <p:cNvPr id="22" name="Group 22"/>
          <p:cNvGrpSpPr/>
          <p:nvPr/>
        </p:nvGrpSpPr>
        <p:grpSpPr>
          <a:xfrm>
            <a:off x="1" y="9560323"/>
            <a:ext cx="18288000"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6" name="Group 5"/>
          <p:cNvGrpSpPr/>
          <p:nvPr/>
        </p:nvGrpSpPr>
        <p:grpSpPr>
          <a:xfrm>
            <a:off x="381000" y="2001413"/>
            <a:ext cx="1887693" cy="1887693"/>
            <a:chOff x="0" y="0"/>
            <a:chExt cx="812800" cy="812800"/>
          </a:xfrm>
        </p:grpSpPr>
        <p:sp>
          <p:nvSpPr>
            <p:cNvPr id="18"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5"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6" name="Group 5"/>
          <p:cNvGrpSpPr/>
          <p:nvPr/>
        </p:nvGrpSpPr>
        <p:grpSpPr>
          <a:xfrm>
            <a:off x="16032577" y="7291629"/>
            <a:ext cx="1963893" cy="1963893"/>
            <a:chOff x="0" y="0"/>
            <a:chExt cx="812800" cy="812800"/>
          </a:xfrm>
        </p:grpSpPr>
        <p:sp>
          <p:nvSpPr>
            <p:cNvPr id="27"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8"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3" name="TextBox 2"/>
          <p:cNvSpPr txBox="1"/>
          <p:nvPr/>
        </p:nvSpPr>
        <p:spPr>
          <a:xfrm>
            <a:off x="7548754" y="911751"/>
            <a:ext cx="3429000" cy="769441"/>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7.6</a:t>
            </a:r>
          </a:p>
        </p:txBody>
      </p:sp>
      <mc:AlternateContent xmlns:mc="http://schemas.openxmlformats.org/markup-compatibility/2006" xmlns:a14="http://schemas.microsoft.com/office/drawing/2010/main">
        <mc:Choice Requires="a14">
          <p:sp>
            <p:nvSpPr>
              <p:cNvPr id="6" name="Rectangle 5"/>
              <p:cNvSpPr/>
              <p:nvPr/>
            </p:nvSpPr>
            <p:spPr>
              <a:xfrm>
                <a:off x="1119367" y="2192491"/>
                <a:ext cx="16287775" cy="6504601"/>
              </a:xfrm>
              <a:prstGeom prst="rect">
                <a:avLst/>
              </a:prstGeom>
            </p:spPr>
            <p:txBody>
              <a:bodyPr wrap="square">
                <a:spAutoFit/>
              </a:bodyPr>
              <a:lstStyle/>
              <a:p>
                <a:pPr algn="just">
                  <a:lnSpc>
                    <a:spcPct val="170000"/>
                  </a:lnSpc>
                  <a:spcBef>
                    <a:spcPts val="600"/>
                  </a:spcBef>
                  <a:spcAft>
                    <a:spcPts val="600"/>
                  </a:spcAft>
                </a:pPr>
                <a:r>
                  <a:rPr lang="en-US" sz="4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4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4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A(x) = 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x – 7x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Times New Roman" panose="02020603050405020304" pitchFamily="18" charset="0"/>
                    <a:ea typeface="Calibri" panose="020F0502020204030204" pitchFamily="34" charset="0"/>
                    <a:cs typeface="Times New Roman" panose="02020603050405020304" pitchFamily="18" charset="0"/>
                  </a:rPr>
                  <a:t>x – 4x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+ 9</a:t>
                </a:r>
              </a:p>
              <a:p>
                <a:pPr algn="just">
                  <a:lnSpc>
                    <a:spcPct val="17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B(x) = 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3x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+ 8x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5x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x –  7</a:t>
                </a:r>
              </a:p>
              <a:p>
                <a:pPr algn="just">
                  <a:lnSpc>
                    <a:spcPct val="17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 Thu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luỹ</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thừa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7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119367" y="2192491"/>
                <a:ext cx="16287775" cy="6504601"/>
              </a:xfrm>
              <a:prstGeom prst="rect">
                <a:avLst/>
              </a:prstGeom>
              <a:blipFill>
                <a:blip r:embed="rId2"/>
                <a:stretch>
                  <a:fillRect l="-1460" b="-346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760" y="287588"/>
            <a:ext cx="1721919" cy="23171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7955" y="3088885"/>
            <a:ext cx="1941659" cy="1972775"/>
          </a:xfrm>
          <a:prstGeom prst="rect">
            <a:avLst/>
          </a:prstGeom>
        </p:spPr>
      </p:pic>
    </p:spTree>
    <p:extLst>
      <p:ext uri="{BB962C8B-B14F-4D97-AF65-F5344CB8AC3E}">
        <p14:creationId xmlns:p14="http://schemas.microsoft.com/office/powerpoint/2010/main" val="393489395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3238470" y="-69290"/>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4013" y="9611019"/>
            <a:ext cx="18292013"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6" name="Group 5"/>
          <p:cNvGrpSpPr/>
          <p:nvPr/>
        </p:nvGrpSpPr>
        <p:grpSpPr>
          <a:xfrm>
            <a:off x="6015964" y="6792735"/>
            <a:ext cx="1887693" cy="1887693"/>
            <a:chOff x="0" y="0"/>
            <a:chExt cx="812800" cy="812800"/>
          </a:xfrm>
        </p:grpSpPr>
        <p:sp>
          <p:nvSpPr>
            <p:cNvPr id="18"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5"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17" name="Oval Callout 16"/>
          <p:cNvSpPr/>
          <p:nvPr/>
        </p:nvSpPr>
        <p:spPr>
          <a:xfrm>
            <a:off x="2961542" y="893630"/>
            <a:ext cx="2062069" cy="1299265"/>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58713" y="2886637"/>
                <a:ext cx="8685285" cy="3687997"/>
              </a:xfrm>
              <a:prstGeom prst="rect">
                <a:avLst/>
              </a:prstGeom>
            </p:spPr>
            <p:txBody>
              <a:bodyPr wrap="square">
                <a:spAutoFit/>
              </a:bodyPr>
              <a:lstStyle/>
              <a:p>
                <a:pPr algn="just">
                  <a:lnSpc>
                    <a:spcPct val="130000"/>
                  </a:lnSpc>
                  <a:spcBef>
                    <a:spcPts val="600"/>
                  </a:spcBef>
                  <a:spcAft>
                    <a:spcPts val="6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A(x) = x</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i="1">
                            <a:latin typeface="Cambria Math" panose="02040503050406030204" pitchFamily="18" charset="0"/>
                            <a:ea typeface="Calibri" panose="020F0502020204030204" pitchFamily="34" charset="0"/>
                            <a:cs typeface="Arial" panose="020B0604020202020204" pitchFamily="34" charset="0"/>
                          </a:rPr>
                          <m:t>3</m:t>
                        </m:r>
                      </m:num>
                      <m:den>
                        <m:r>
                          <a:rPr lang="en-US" sz="4000" i="1">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x – 7x</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US" sz="40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400" i="1">
                            <a:latin typeface="Cambria Math" panose="02040503050406030204" pitchFamily="18" charset="0"/>
                            <a:ea typeface="Calibri" panose="020F0502020204030204" pitchFamily="34" charset="0"/>
                            <a:cs typeface="Arial" panose="020B0604020202020204" pitchFamily="34" charset="0"/>
                          </a:rPr>
                        </m:ctrlPr>
                      </m:fPr>
                      <m:num>
                        <m:r>
                          <a:rPr lang="en-US" sz="4400" i="1">
                            <a:latin typeface="Cambria Math" panose="02040503050406030204" pitchFamily="18" charset="0"/>
                            <a:ea typeface="Calibri" panose="020F0502020204030204" pitchFamily="34" charset="0"/>
                            <a:cs typeface="Arial" panose="020B0604020202020204" pitchFamily="34" charset="0"/>
                          </a:rPr>
                          <m:t>1</m:t>
                        </m:r>
                      </m:num>
                      <m:den>
                        <m:r>
                          <a:rPr lang="en-US" sz="4400" i="1">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x – 4x</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4000" dirty="0">
                    <a:latin typeface="Times New Roman" panose="02020603050405020304" pitchFamily="18" charset="0"/>
                    <a:ea typeface="Calibri" panose="020F0502020204030204" pitchFamily="34" charset="0"/>
                    <a:cs typeface="Times New Roman" panose="02020603050405020304" pitchFamily="18" charset="0"/>
                  </a:rPr>
                  <a:t>+ 9</a:t>
                </a:r>
              </a:p>
              <a:p>
                <a:pPr algn="just">
                  <a:lnSpc>
                    <a:spcPct val="130000"/>
                  </a:lnSpc>
                  <a:spcBef>
                    <a:spcPts val="600"/>
                  </a:spcBef>
                  <a:spcAft>
                    <a:spcPts val="600"/>
                  </a:spcAft>
                </a:pPr>
                <a:r>
                  <a:rPr lang="en-US" sz="4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pt-BR" sz="4000" dirty="0">
                    <a:latin typeface="Times New Roman" panose="02020603050405020304" pitchFamily="18" charset="0"/>
                    <a:ea typeface="Calibri" panose="020F0502020204030204" pitchFamily="34" charset="0"/>
                    <a:cs typeface="Times New Roman" panose="02020603050405020304" pitchFamily="18" charset="0"/>
                  </a:rPr>
                  <a:t>-7x</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pt-BR" sz="4000" dirty="0">
                    <a:latin typeface="Times New Roman" panose="02020603050405020304" pitchFamily="18" charset="0"/>
                    <a:ea typeface="Calibri" panose="020F0502020204030204" pitchFamily="34" charset="0"/>
                    <a:cs typeface="Times New Roman" panose="02020603050405020304" pitchFamily="18" charset="0"/>
                  </a:rPr>
                  <a:t>+ x</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pt-BR" sz="4000" dirty="0">
                    <a:latin typeface="Times New Roman" panose="02020603050405020304" pitchFamily="18" charset="0"/>
                    <a:ea typeface="Calibri" panose="020F0502020204030204" pitchFamily="34" charset="0"/>
                    <a:cs typeface="Times New Roman" panose="02020603050405020304" pitchFamily="18" charset="0"/>
                  </a:rPr>
                  <a:t> - 4x</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 + ( </a:t>
                </a:r>
                <a14:m>
                  <m:oMath xmlns:m="http://schemas.openxmlformats.org/officeDocument/2006/math">
                    <m:f>
                      <m:fPr>
                        <m:ctrlPr>
                          <a:rPr lang="pt-BR"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2</m:t>
                        </m:r>
                      </m:den>
                    </m:f>
                  </m:oMath>
                </a14:m>
                <a:r>
                  <a:rPr lang="pt-BR" sz="40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pt-BR"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pt-BR" sz="4000" dirty="0">
                    <a:latin typeface="Times New Roman" panose="02020603050405020304" pitchFamily="18" charset="0"/>
                    <a:ea typeface="Calibri" panose="020F0502020204030204" pitchFamily="34" charset="0"/>
                    <a:cs typeface="Times New Roman" panose="02020603050405020304" pitchFamily="18" charset="0"/>
                  </a:rPr>
                  <a:t>x) + 9 </a:t>
                </a:r>
              </a:p>
              <a:p>
                <a:pPr algn="just">
                  <a:lnSpc>
                    <a:spcPct val="130000"/>
                  </a:lnSpc>
                  <a:spcBef>
                    <a:spcPts val="600"/>
                  </a:spcBef>
                  <a:spcAft>
                    <a:spcPts val="600"/>
                  </a:spcAft>
                </a:pPr>
                <a:r>
                  <a:rPr lang="pt-BR" sz="4000" dirty="0">
                    <a:latin typeface="Times New Roman" panose="02020603050405020304" pitchFamily="18" charset="0"/>
                    <a:ea typeface="Calibri" panose="020F0502020204030204" pitchFamily="34" charset="0"/>
                    <a:cs typeface="Times New Roman" panose="02020603050405020304" pitchFamily="18" charset="0"/>
                  </a:rPr>
                  <a:t>        = -7x</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4</a:t>
                </a:r>
                <a:r>
                  <a:rPr lang="pt-BR" sz="4000" dirty="0">
                    <a:latin typeface="Times New Roman" panose="02020603050405020304" pitchFamily="18" charset="0"/>
                    <a:ea typeface="Calibri" panose="020F0502020204030204" pitchFamily="34" charset="0"/>
                    <a:cs typeface="Times New Roman" panose="02020603050405020304" pitchFamily="18" charset="0"/>
                  </a:rPr>
                  <a:t> + x</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pt-BR" sz="4000" dirty="0">
                    <a:latin typeface="Times New Roman" panose="02020603050405020304" pitchFamily="18" charset="0"/>
                    <a:ea typeface="Calibri" panose="020F0502020204030204" pitchFamily="34" charset="0"/>
                    <a:cs typeface="Times New Roman" panose="02020603050405020304" pitchFamily="18" charset="0"/>
                  </a:rPr>
                  <a:t> - 4x</a:t>
                </a:r>
                <a:r>
                  <a:rPr lang="pt-BR"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pt-BR" sz="4000" dirty="0">
                    <a:latin typeface="Times New Roman" panose="02020603050405020304" pitchFamily="18" charset="0"/>
                    <a:ea typeface="Calibri" panose="020F0502020204030204" pitchFamily="34" charset="0"/>
                    <a:cs typeface="Times New Roman" panose="02020603050405020304" pitchFamily="18" charset="0"/>
                  </a:rPr>
                  <a:t> + 2x + 9</a:t>
                </a:r>
              </a:p>
            </p:txBody>
          </p:sp>
        </mc:Choice>
        <mc:Fallback xmlns="">
          <p:sp>
            <p:nvSpPr>
              <p:cNvPr id="2" name="Rectangle 1"/>
              <p:cNvSpPr>
                <a:spLocks noRot="1" noChangeAspect="1" noMove="1" noResize="1" noEditPoints="1" noAdjustHandles="1" noChangeArrowheads="1" noChangeShapeType="1" noTextEdit="1"/>
              </p:cNvSpPr>
              <p:nvPr/>
            </p:nvSpPr>
            <p:spPr>
              <a:xfrm>
                <a:off x="458713" y="2886637"/>
                <a:ext cx="8685285" cy="3687997"/>
              </a:xfrm>
              <a:prstGeom prst="rect">
                <a:avLst/>
              </a:prstGeom>
              <a:blipFill>
                <a:blip r:embed="rId2"/>
                <a:stretch>
                  <a:fillRect l="-2456" b="-4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431305" y="6352700"/>
                <a:ext cx="8815520" cy="3170099"/>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400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 -7</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431305" y="6352700"/>
                <a:ext cx="8815520" cy="3170099"/>
              </a:xfrm>
              <a:prstGeom prst="rect">
                <a:avLst/>
              </a:prstGeom>
              <a:blipFill>
                <a:blip r:embed="rId3"/>
                <a:stretch>
                  <a:fillRect b="-4038"/>
                </a:stretch>
              </a:blipFill>
            </p:spPr>
            <p:txBody>
              <a:bodyPr/>
              <a:lstStyle/>
              <a:p>
                <a:r>
                  <a:rPr lang="en-US">
                    <a:noFill/>
                  </a:rPr>
                  <a:t> </a:t>
                </a:r>
              </a:p>
            </p:txBody>
          </p:sp>
        </mc:Fallback>
      </mc:AlternateContent>
      <p:cxnSp>
        <p:nvCxnSpPr>
          <p:cNvPr id="5" name="Straight Connector 4"/>
          <p:cNvCxnSpPr/>
          <p:nvPr/>
        </p:nvCxnSpPr>
        <p:spPr>
          <a:xfrm>
            <a:off x="8991600" y="2761790"/>
            <a:ext cx="0" cy="701086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 y="2761790"/>
            <a:ext cx="18288002"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479805" y="6352700"/>
                <a:ext cx="8184386" cy="3170099"/>
              </a:xfrm>
              <a:prstGeom prst="rect">
                <a:avLst/>
              </a:prstGeom>
            </p:spPr>
            <p:txBody>
              <a:bodyPr wrap="square">
                <a:spAutoFit/>
              </a:bodyPr>
              <a:lstStyle/>
              <a:p>
                <a:pPr lvl="0" algn="just">
                  <a:lnSpc>
                    <a:spcPct val="150000"/>
                  </a:lnSpc>
                  <a:spcBef>
                    <a:spcPts val="600"/>
                  </a:spcBef>
                  <a:spcAft>
                    <a:spcPts val="600"/>
                  </a:spcAft>
                </a:pPr>
                <a14:m>
                  <m:oMath xmlns:m="http://schemas.openxmlformats.org/officeDocument/2006/math">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pP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-7</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pP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do: 9</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79805" y="6352700"/>
                <a:ext cx="8184386" cy="3170099"/>
              </a:xfrm>
              <a:prstGeom prst="rect">
                <a:avLst/>
              </a:prstGeom>
              <a:blipFill>
                <a:blip r:embed="rId4"/>
                <a:stretch>
                  <a:fillRect b="-4038"/>
                </a:stretch>
              </a:blipFill>
            </p:spPr>
            <p:txBody>
              <a:bodyPr/>
              <a:lstStyle/>
              <a:p>
                <a:r>
                  <a:rPr lang="en-US">
                    <a:noFill/>
                  </a:rPr>
                  <a:t> </a:t>
                </a:r>
              </a:p>
            </p:txBody>
          </p:sp>
        </mc:Fallback>
      </mc:AlternateContent>
      <p:sp>
        <p:nvSpPr>
          <p:cNvPr id="6" name="Rectangle 5"/>
          <p:cNvSpPr/>
          <p:nvPr/>
        </p:nvSpPr>
        <p:spPr>
          <a:xfrm>
            <a:off x="9143999" y="3066312"/>
            <a:ext cx="9144001" cy="2751715"/>
          </a:xfrm>
          <a:prstGeom prst="rect">
            <a:avLst/>
          </a:prstGeom>
        </p:spPr>
        <p:txBody>
          <a:bodyPr wrap="square">
            <a:spAutoFit/>
          </a:bodyPr>
          <a:lstStyle/>
          <a:p>
            <a:pPr>
              <a:lnSpc>
                <a:spcPct val="150000"/>
              </a:lnSpc>
            </a:pPr>
            <a:r>
              <a:rPr lang="pl-PL" sz="4000" dirty="0">
                <a:latin typeface="Times New Roman" panose="02020603050405020304" pitchFamily="18" charset="0"/>
                <a:cs typeface="Times New Roman" panose="02020603050405020304" pitchFamily="18" charset="0"/>
              </a:rPr>
              <a:t>B(x)</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x</a:t>
            </a:r>
            <a:r>
              <a:rPr lang="en-US" sz="4000" baseline="30000" dirty="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3x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8x</a:t>
            </a:r>
            <a:r>
              <a:rPr lang="en-US" sz="4000" baseline="30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5x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x</a:t>
            </a:r>
            <a:r>
              <a:rPr lang="en-US" sz="4000" baseline="30000" dirty="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x</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7 </a:t>
            </a:r>
          </a:p>
          <a:p>
            <a:pPr>
              <a:lnSpc>
                <a:spcPct val="150000"/>
              </a:lnSpc>
            </a:pPr>
            <a:r>
              <a:rPr lang="pl-PL"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(x</a:t>
            </a:r>
            <a:r>
              <a:rPr lang="en-US" sz="4000" baseline="30000" dirty="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x</a:t>
            </a:r>
            <a:r>
              <a:rPr lang="en-US" sz="4000" baseline="30000" dirty="0">
                <a:latin typeface="Times New Roman" panose="02020603050405020304" pitchFamily="18" charset="0"/>
                <a:cs typeface="Times New Roman" panose="02020603050405020304" pitchFamily="18" charset="0"/>
              </a:rPr>
              <a:t>5</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8x</a:t>
            </a:r>
            <a:r>
              <a:rPr lang="en-US" sz="4000" baseline="30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(-3x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5x</a:t>
            </a:r>
            <a:r>
              <a:rPr lang="en-US" sz="4000" baseline="30000" dirty="0">
                <a:latin typeface="Times New Roman" panose="02020603050405020304" pitchFamily="18" charset="0"/>
                <a:cs typeface="Times New Roman" panose="02020603050405020304" pitchFamily="18" charset="0"/>
              </a:rPr>
              <a:t>2</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x-</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7 </a:t>
            </a:r>
          </a:p>
          <a:p>
            <a:pPr>
              <a:lnSpc>
                <a:spcPct val="150000"/>
              </a:lnSpc>
            </a:pPr>
            <a:r>
              <a:rPr lang="pl-PL"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8x</a:t>
            </a:r>
            <a:r>
              <a:rPr lang="en-US" sz="4000" baseline="30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8x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x</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pl-PL" sz="4000" dirty="0">
                <a:latin typeface="Times New Roman" panose="02020603050405020304" pitchFamily="18" charset="0"/>
                <a:cs typeface="Times New Roman" panose="02020603050405020304" pitchFamily="18" charset="0"/>
              </a:rPr>
              <a:t>7</a:t>
            </a:r>
          </a:p>
        </p:txBody>
      </p:sp>
      <p:pic>
        <p:nvPicPr>
          <p:cNvPr id="4" name="Picture 3">
            <a:extLst>
              <a:ext uri="{FF2B5EF4-FFF2-40B4-BE49-F238E27FC236}">
                <a16:creationId xmlns:a16="http://schemas.microsoft.com/office/drawing/2014/main" id="{06662132-FDA0-4FC1-8C0C-D3B28CB946B0}"/>
              </a:ext>
            </a:extLst>
          </p:cNvPr>
          <p:cNvPicPr>
            <a:picLocks noChangeAspect="1"/>
          </p:cNvPicPr>
          <p:nvPr/>
        </p:nvPicPr>
        <p:blipFill>
          <a:blip r:embed="rId5"/>
          <a:stretch>
            <a:fillRect/>
          </a:stretch>
        </p:blipFill>
        <p:spPr>
          <a:xfrm rot="20366214">
            <a:off x="16377095" y="8135855"/>
            <a:ext cx="1639966" cy="2011854"/>
          </a:xfrm>
          <a:prstGeom prst="rect">
            <a:avLst/>
          </a:prstGeom>
        </p:spPr>
      </p:pic>
    </p:spTree>
    <p:extLst>
      <p:ext uri="{BB962C8B-B14F-4D97-AF65-F5344CB8AC3E}">
        <p14:creationId xmlns:p14="http://schemas.microsoft.com/office/powerpoint/2010/main" val="35106991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anim calcmode="lin" valueType="num">
                                      <p:cBhvr>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anim calcmode="lin" valueType="num">
                                      <p:cBhvr>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anim calcmode="lin" valueType="num">
                                      <p:cBhvr>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51233" y="5331539"/>
            <a:ext cx="3904507" cy="390450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a:ln>
              <a:noFill/>
            </a:ln>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5" name="Group 15"/>
          <p:cNvGrpSpPr/>
          <p:nvPr/>
        </p:nvGrpSpPr>
        <p:grpSpPr>
          <a:xfrm>
            <a:off x="14630400" y="261904"/>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1" y="9236046"/>
            <a:ext cx="18288000"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33" name="Rounded Rectangle 32"/>
          <p:cNvSpPr/>
          <p:nvPr/>
        </p:nvSpPr>
        <p:spPr>
          <a:xfrm>
            <a:off x="1189857" y="1265200"/>
            <a:ext cx="2743200" cy="114300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Times New Roman" panose="02020603050405020304" pitchFamily="18" charset="0"/>
                <a:cs typeface="Times New Roman" panose="02020603050405020304" pitchFamily="18" charset="0"/>
              </a:rPr>
              <a:t>Bài</a:t>
            </a:r>
            <a:r>
              <a:rPr lang="en-US" sz="4200" b="1" dirty="0">
                <a:solidFill>
                  <a:schemeClr val="bg1"/>
                </a:solidFill>
                <a:latin typeface="Times New Roman" panose="02020603050405020304" pitchFamily="18" charset="0"/>
                <a:cs typeface="Times New Roman" panose="02020603050405020304" pitchFamily="18" charset="0"/>
              </a:rPr>
              <a:t> 7.7</a:t>
            </a:r>
          </a:p>
        </p:txBody>
      </p:sp>
      <p:sp>
        <p:nvSpPr>
          <p:cNvPr id="6" name="Rectangle 5"/>
          <p:cNvSpPr/>
          <p:nvPr/>
        </p:nvSpPr>
        <p:spPr>
          <a:xfrm>
            <a:off x="954507" y="2868227"/>
            <a:ext cx="14501732" cy="5401479"/>
          </a:xfrm>
          <a:prstGeom prst="rect">
            <a:avLst/>
          </a:prstGeom>
        </p:spPr>
        <p:txBody>
          <a:bodyPr wrap="square">
            <a:spAutoFit/>
          </a:bodyPr>
          <a:lstStyle/>
          <a:p>
            <a:pPr algn="just">
              <a:lnSpc>
                <a:spcPct val="15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 P(x) = 5x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4200" dirty="0">
                <a:latin typeface="Times New Roman" panose="02020603050405020304" pitchFamily="18" charset="0"/>
                <a:ea typeface="Calibri" panose="020F0502020204030204" pitchFamily="34" charset="0"/>
                <a:cs typeface="Times New Roman" panose="02020603050405020304" pitchFamily="18" charset="0"/>
              </a:rPr>
              <a:t>+ 2x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en-US" sz="4200" dirty="0">
                <a:latin typeface="Times New Roman" panose="02020603050405020304" pitchFamily="18" charset="0"/>
                <a:ea typeface="Calibri" panose="020F0502020204030204" pitchFamily="34" charset="0"/>
                <a:cs typeface="Times New Roman" panose="02020603050405020304" pitchFamily="18" charset="0"/>
              </a:rPr>
              <a:t>– 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200" dirty="0">
                <a:latin typeface="Times New Roman" panose="02020603050405020304" pitchFamily="18" charset="0"/>
                <a:ea typeface="Calibri" panose="020F0502020204030204" pitchFamily="34" charset="0"/>
                <a:cs typeface="Times New Roman" panose="02020603050405020304" pitchFamily="18" charset="0"/>
              </a:rPr>
              <a:t> + 3x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200" dirty="0">
                <a:latin typeface="Times New Roman" panose="02020603050405020304" pitchFamily="18" charset="0"/>
                <a:ea typeface="Calibri" panose="020F0502020204030204" pitchFamily="34" charset="0"/>
                <a:cs typeface="Times New Roman" panose="02020603050405020304" pitchFamily="18" charset="0"/>
              </a:rPr>
              <a:t> – 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4200" dirty="0">
                <a:latin typeface="Times New Roman" panose="02020603050405020304" pitchFamily="18" charset="0"/>
                <a:ea typeface="Calibri" panose="020F0502020204030204" pitchFamily="34" charset="0"/>
                <a:cs typeface="Times New Roman" panose="02020603050405020304" pitchFamily="18" charset="0"/>
              </a:rPr>
              <a:t>– 2x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en-US" sz="4200" dirty="0">
                <a:latin typeface="Times New Roman" panose="02020603050405020304" pitchFamily="18" charset="0"/>
                <a:ea typeface="Calibri" panose="020F0502020204030204" pitchFamily="34" charset="0"/>
                <a:cs typeface="Times New Roman" panose="02020603050405020304" pitchFamily="18" charset="0"/>
              </a:rPr>
              <a:t>– 4x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 Q(x) =  3x – 4x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200" dirty="0">
                <a:latin typeface="Times New Roman" panose="02020603050405020304" pitchFamily="18" charset="0"/>
                <a:ea typeface="Calibri" panose="020F0502020204030204" pitchFamily="34" charset="0"/>
                <a:cs typeface="Times New Roman" panose="02020603050405020304" pitchFamily="18" charset="0"/>
              </a:rPr>
              <a:t> + 8x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200" dirty="0">
                <a:latin typeface="Times New Roman" panose="02020603050405020304" pitchFamily="18" charset="0"/>
                <a:ea typeface="Calibri" panose="020F0502020204030204" pitchFamily="34" charset="0"/>
                <a:cs typeface="Times New Roman" panose="02020603050405020304" pitchFamily="18" charset="0"/>
              </a:rPr>
              <a:t>  – 5x + 4x</a:t>
            </a:r>
            <a:r>
              <a:rPr lang="en-US" sz="42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4200" dirty="0">
                <a:latin typeface="Times New Roman" panose="02020603050405020304" pitchFamily="18" charset="0"/>
                <a:ea typeface="Calibri" panose="020F0502020204030204" pitchFamily="34" charset="0"/>
                <a:cs typeface="Times New Roman" panose="02020603050405020304" pitchFamily="18" charset="0"/>
              </a:rPr>
              <a:t>+ 5</a:t>
            </a:r>
          </a:p>
          <a:p>
            <a:pPr marL="742950" indent="-742950" algn="just">
              <a:lnSpc>
                <a:spcPct val="150000"/>
              </a:lnSpc>
              <a:spcBef>
                <a:spcPts val="600"/>
              </a:spcBef>
              <a:spcAft>
                <a:spcPts val="600"/>
              </a:spcAft>
              <a:buFont typeface="+mj-lt"/>
              <a:buAutoNum type="alphaLcParenR"/>
            </a:pPr>
            <a:r>
              <a:rPr lang="en-US" sz="4200" dirty="0">
                <a:latin typeface="Times New Roman" panose="02020603050405020304" pitchFamily="18" charset="0"/>
                <a:ea typeface="Calibri" panose="020F0502020204030204" pitchFamily="34" charset="0"/>
                <a:cs typeface="Times New Roman" panose="02020603050405020304" pitchFamily="18" charset="0"/>
              </a:rPr>
              <a:t>Thu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gọn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luỹ</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thừa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4200" dirty="0">
                <a:latin typeface="Times New Roman" panose="02020603050405020304" pitchFamily="18" charset="0"/>
                <a:ea typeface="Calibri" panose="020F0502020204030204" pitchFamily="34" charset="0"/>
                <a:cs typeface="Times New Roman" panose="02020603050405020304" pitchFamily="18" charset="0"/>
              </a:rPr>
              <a:t>.</a:t>
            </a:r>
          </a:p>
          <a:p>
            <a:pPr marL="742950" indent="-742950" algn="just">
              <a:lnSpc>
                <a:spcPct val="150000"/>
              </a:lnSpc>
              <a:spcBef>
                <a:spcPts val="600"/>
              </a:spcBef>
              <a:spcAft>
                <a:spcPts val="600"/>
              </a:spcAft>
              <a:buFont typeface="+mj-lt"/>
              <a:buAutoNum type="alphaLcParenR"/>
            </a:pPr>
            <a:r>
              <a:rPr lang="en-US" sz="4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200" dirty="0">
                <a:latin typeface="Times New Roman" panose="02020603050405020304" pitchFamily="18" charset="0"/>
                <a:ea typeface="Calibri" panose="020F0502020204030204" pitchFamily="34" charset="0"/>
                <a:cs typeface="Times New Roman" panose="02020603050405020304" pitchFamily="18" charset="0"/>
              </a:rPr>
              <a:t> 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200" dirty="0">
                <a:latin typeface="Times New Roman" panose="02020603050405020304" pitchFamily="18" charset="0"/>
                <a:ea typeface="Calibri" panose="020F0502020204030204" pitchFamily="34" charset="0"/>
                <a:cs typeface="Times New Roman" panose="02020603050405020304" pitchFamily="18" charset="0"/>
              </a:rPr>
              <a:t> P(1), P(0), Q(−1)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200" dirty="0">
                <a:latin typeface="Times New Roman" panose="02020603050405020304" pitchFamily="18" charset="0"/>
                <a:ea typeface="Calibri" panose="020F0502020204030204" pitchFamily="34" charset="0"/>
                <a:cs typeface="Times New Roman" panose="02020603050405020304" pitchFamily="18" charset="0"/>
              </a:rPr>
              <a:t> Q(0).</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188178" y="1334276"/>
            <a:ext cx="3749744" cy="945708"/>
          </a:xfrm>
          <a:prstGeom prst="rect">
            <a:avLst/>
          </a:prstGeom>
        </p:spPr>
        <p:txBody>
          <a:bodyPr wrap="none">
            <a:spAutoFit/>
          </a:bodyPr>
          <a:lstStyle/>
          <a:p>
            <a:pPr lvl="0" algn="just">
              <a:lnSpc>
                <a:spcPct val="150000"/>
              </a:lnSpc>
              <a:spcBef>
                <a:spcPts val="600"/>
              </a:spcBef>
              <a:spcAft>
                <a:spcPts val="600"/>
              </a:spcAft>
            </a:pPr>
            <a:r>
              <a:rPr lang="en-US" sz="42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5793519" y="4784807"/>
            <a:ext cx="2141173" cy="5401479"/>
          </a:xfrm>
          <a:prstGeom prst="rect">
            <a:avLst/>
          </a:prstGeom>
        </p:spPr>
      </p:pic>
    </p:spTree>
    <p:extLst>
      <p:ext uri="{BB962C8B-B14F-4D97-AF65-F5344CB8AC3E}">
        <p14:creationId xmlns:p14="http://schemas.microsoft.com/office/powerpoint/2010/main" val="328244112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55790" y="137035"/>
            <a:ext cx="2901379" cy="285649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a:ln>
              <a:noFill/>
            </a:ln>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5" name="Group 15"/>
          <p:cNvGrpSpPr/>
          <p:nvPr/>
        </p:nvGrpSpPr>
        <p:grpSpPr>
          <a:xfrm>
            <a:off x="4102133" y="6037929"/>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20640" y="9308129"/>
            <a:ext cx="18271323"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Oval Callout 17"/>
          <p:cNvSpPr/>
          <p:nvPr/>
        </p:nvSpPr>
        <p:spPr>
          <a:xfrm>
            <a:off x="5871819" y="656687"/>
            <a:ext cx="2062069" cy="1299265"/>
          </a:xfrm>
          <a:prstGeom prst="wedgeEllipseCallout">
            <a:avLst>
              <a:gd name="adj1" fmla="val -25446"/>
              <a:gd name="adj2" fmla="val 624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flipH="1">
            <a:off x="14868041" y="6887932"/>
            <a:ext cx="3076661" cy="3283682"/>
          </a:xfrm>
          <a:prstGeom prst="rect">
            <a:avLst/>
          </a:prstGeom>
        </p:spPr>
      </p:pic>
      <p:sp>
        <p:nvSpPr>
          <p:cNvPr id="6" name="Rectangle 5"/>
          <p:cNvSpPr/>
          <p:nvPr/>
        </p:nvSpPr>
        <p:spPr>
          <a:xfrm>
            <a:off x="1581520" y="2346622"/>
            <a:ext cx="15182480" cy="4154984"/>
          </a:xfrm>
          <a:prstGeom prst="rect">
            <a:avLst/>
          </a:prstGeom>
        </p:spPr>
        <p:txBody>
          <a:bodyPr wrap="square">
            <a:spAutoFit/>
          </a:bodyPr>
          <a:lstStyle/>
          <a:p>
            <a:pPr>
              <a:lnSpc>
                <a:spcPct val="150000"/>
              </a:lnSpc>
            </a:pPr>
            <a:r>
              <a:rPr lang="en-US" sz="4400" dirty="0">
                <a:latin typeface="Times New Roman" panose="02020603050405020304" pitchFamily="18" charset="0"/>
                <a:cs typeface="Times New Roman" panose="02020603050405020304" pitchFamily="18" charset="0"/>
              </a:rPr>
              <a:t>a) P(x) = (2x</a:t>
            </a:r>
            <a:r>
              <a:rPr lang="en-US" sz="4400" baseline="30000" dirty="0">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− 2x</a:t>
            </a:r>
            <a:r>
              <a:rPr lang="en-US" sz="4400" baseline="30000" dirty="0">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 (5x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− 4x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+ 3x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2x</a:t>
            </a:r>
            <a:r>
              <a:rPr lang="en-US" sz="4400" baseline="30000" dirty="0">
                <a:latin typeface="Times New Roman" panose="02020603050405020304" pitchFamily="18" charset="0"/>
                <a:cs typeface="Times New Roman" panose="02020603050405020304" pitchFamily="18" charset="0"/>
              </a:rPr>
              <a:t>2</a:t>
            </a:r>
            <a:endParaRPr lang="en-US" sz="4400" dirty="0">
              <a:latin typeface="Times New Roman" panose="02020603050405020304" pitchFamily="18" charset="0"/>
              <a:cs typeface="Times New Roman" panose="02020603050405020304" pitchFamily="18" charset="0"/>
            </a:endParaRPr>
          </a:p>
          <a:p>
            <a:pPr>
              <a:lnSpc>
                <a:spcPct val="150000"/>
              </a:lnSpc>
            </a:pPr>
            <a:r>
              <a:rPr lang="en-US" sz="4400" dirty="0">
                <a:latin typeface="Times New Roman" panose="02020603050405020304" pitchFamily="18" charset="0"/>
                <a:cs typeface="Times New Roman" panose="02020603050405020304" pitchFamily="18" charset="0"/>
              </a:rPr>
              <a:t>    Q(x) = 3x − 4x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+ 8x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− 5x + 4x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+ 5 </a:t>
            </a:r>
          </a:p>
          <a:p>
            <a:pPr>
              <a:lnSpc>
                <a:spcPct val="150000"/>
              </a:lnSpc>
            </a:pPr>
            <a:r>
              <a:rPr lang="en-US" sz="4400" dirty="0">
                <a:latin typeface="Times New Roman" panose="02020603050405020304" pitchFamily="18" charset="0"/>
                <a:cs typeface="Times New Roman" panose="02020603050405020304" pitchFamily="18" charset="0"/>
              </a:rPr>
              <a:t>            = (−4x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+ 4x</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+ 8x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(3x − 5x) + 5</a:t>
            </a:r>
          </a:p>
          <a:p>
            <a:pPr>
              <a:lnSpc>
                <a:spcPct val="150000"/>
              </a:lnSpc>
            </a:pPr>
            <a:r>
              <a:rPr lang="en-US" sz="4400" dirty="0">
                <a:latin typeface="Times New Roman" panose="02020603050405020304" pitchFamily="18" charset="0"/>
                <a:cs typeface="Times New Roman" panose="02020603050405020304" pitchFamily="18" charset="0"/>
              </a:rPr>
              <a:t>            = 8x</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− 2x + 5</a:t>
            </a:r>
          </a:p>
        </p:txBody>
      </p:sp>
      <p:grpSp>
        <p:nvGrpSpPr>
          <p:cNvPr id="8" name="Group 7"/>
          <p:cNvGrpSpPr/>
          <p:nvPr/>
        </p:nvGrpSpPr>
        <p:grpSpPr>
          <a:xfrm>
            <a:off x="1581520" y="6059664"/>
            <a:ext cx="13125080" cy="3447098"/>
            <a:chOff x="1581520" y="6059664"/>
            <a:chExt cx="13125080" cy="3447098"/>
          </a:xfrm>
        </p:grpSpPr>
        <p:sp>
          <p:nvSpPr>
            <p:cNvPr id="9" name="Rectangle 8"/>
            <p:cNvSpPr/>
            <p:nvPr/>
          </p:nvSpPr>
          <p:spPr>
            <a:xfrm>
              <a:off x="1581520" y="6059664"/>
              <a:ext cx="4900741" cy="3447098"/>
            </a:xfrm>
            <a:prstGeom prst="rect">
              <a:avLst/>
            </a:prstGeom>
          </p:spPr>
          <p:txBody>
            <a:bodyPr wrap="square">
              <a:spAutoFit/>
            </a:bodyPr>
            <a:lstStyle/>
            <a:p>
              <a:pPr algn="just">
                <a:lnSpc>
                  <a:spcPct val="150000"/>
                </a:lnSpc>
                <a:spcBef>
                  <a:spcPts val="600"/>
                </a:spcBef>
                <a:spcAft>
                  <a:spcPts val="6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b)</a:t>
              </a:r>
            </a:p>
            <a:p>
              <a:pPr algn="just">
                <a:lnSpc>
                  <a:spcPct val="150000"/>
                </a:lnSpc>
                <a:spcBef>
                  <a:spcPts val="600"/>
                </a:spcBef>
                <a:spcAft>
                  <a:spcPts val="6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P(1) = 2.1</a:t>
              </a:r>
              <a:r>
                <a:rPr lang="en-US"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400" dirty="0">
                  <a:latin typeface="Times New Roman" panose="02020603050405020304" pitchFamily="18" charset="0"/>
                  <a:ea typeface="Calibri" panose="020F0502020204030204" pitchFamily="34" charset="0"/>
                  <a:cs typeface="Times New Roman" panose="02020603050405020304" pitchFamily="18" charset="0"/>
                </a:rPr>
                <a:t> = 2 </a:t>
              </a:r>
            </a:p>
            <a:p>
              <a:pPr algn="just">
                <a:lnSpc>
                  <a:spcPct val="150000"/>
                </a:lnSpc>
                <a:spcBef>
                  <a:spcPts val="600"/>
                </a:spcBef>
                <a:spcAft>
                  <a:spcPts val="6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P(0) = 2.0</a:t>
              </a:r>
              <a:r>
                <a:rPr lang="en-US" sz="4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400" dirty="0">
                  <a:latin typeface="Times New Roman" panose="02020603050405020304" pitchFamily="18" charset="0"/>
                  <a:ea typeface="Calibri" panose="020F0502020204030204" pitchFamily="34" charset="0"/>
                  <a:cs typeface="Times New Roman" panose="02020603050405020304" pitchFamily="18" charset="0"/>
                </a:rPr>
                <a:t> = 0 </a:t>
              </a:r>
            </a:p>
          </p:txBody>
        </p:sp>
        <p:sp>
          <p:nvSpPr>
            <p:cNvPr id="7" name="Rectangle 6"/>
            <p:cNvSpPr/>
            <p:nvPr/>
          </p:nvSpPr>
          <p:spPr>
            <a:xfrm>
              <a:off x="6406997" y="7282945"/>
              <a:ext cx="8299603" cy="2002023"/>
            </a:xfrm>
            <a:prstGeom prst="rect">
              <a:avLst/>
            </a:prstGeom>
          </p:spPr>
          <p:txBody>
            <a:bodyPr wrap="square">
              <a:spAutoFit/>
            </a:bodyPr>
            <a:lstStyle/>
            <a:p>
              <a:pPr>
                <a:lnSpc>
                  <a:spcPct val="150000"/>
                </a:lnSpc>
              </a:pPr>
              <a:r>
                <a:rPr lang="en-US" sz="4400" dirty="0">
                  <a:latin typeface="Times New Roman" panose="02020603050405020304" pitchFamily="18" charset="0"/>
                  <a:cs typeface="Times New Roman" panose="02020603050405020304" pitchFamily="18" charset="0"/>
                </a:rPr>
                <a:t>Q(−1) = 8.(−1)</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− 2.(−1) + 5 = 15 </a:t>
              </a:r>
            </a:p>
            <a:p>
              <a:pPr>
                <a:lnSpc>
                  <a:spcPct val="150000"/>
                </a:lnSpc>
              </a:pPr>
              <a:r>
                <a:rPr lang="en-US" sz="4400" dirty="0">
                  <a:latin typeface="Times New Roman" panose="02020603050405020304" pitchFamily="18" charset="0"/>
                  <a:cs typeface="Times New Roman" panose="02020603050405020304" pitchFamily="18" charset="0"/>
                </a:rPr>
                <a:t>Q(0) = 8.0</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− 2. 0 + 5 = 5 </a:t>
              </a:r>
            </a:p>
          </p:txBody>
        </p:sp>
      </p:grpSp>
    </p:spTree>
    <p:extLst>
      <p:ext uri="{BB962C8B-B14F-4D97-AF65-F5344CB8AC3E}">
        <p14:creationId xmlns:p14="http://schemas.microsoft.com/office/powerpoint/2010/main" val="47798210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6889856" y="2975057"/>
            <a:ext cx="5125038" cy="447683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270104" y="1283259"/>
            <a:ext cx="5557291"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1" y="5632098"/>
            <a:ext cx="4114801" cy="4654902"/>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1582399" y="5452076"/>
            <a:ext cx="6705601"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051305" y="3141911"/>
            <a:ext cx="12185387"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EM TẬP LÀM THỦ MÔN</a:t>
            </a:r>
          </a:p>
        </p:txBody>
      </p:sp>
    </p:spTree>
    <p:extLst>
      <p:ext uri="{BB962C8B-B14F-4D97-AF65-F5344CB8AC3E}">
        <p14:creationId xmlns:p14="http://schemas.microsoft.com/office/powerpoint/2010/main" val="292791418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Times New Roman" panose="02020603050405020304" pitchFamily="18" charset="0"/>
                <a:cs typeface="Times New Roman" panose="02020603050405020304" pitchFamily="18" charset="0"/>
              </a:rPr>
              <a:t>Câu</a:t>
            </a:r>
            <a:r>
              <a:rPr lang="en-US" sz="4200" b="1" noProof="1">
                <a:solidFill>
                  <a:schemeClr val="tx1"/>
                </a:solidFill>
                <a:latin typeface="Times New Roman" panose="02020603050405020304" pitchFamily="18" charset="0"/>
                <a:cs typeface="Times New Roman" panose="02020603050405020304" pitchFamily="18" charset="0"/>
              </a:rPr>
              <a:t> 1: </a:t>
            </a:r>
            <a:r>
              <a:rPr lang="en-US" sz="4200" dirty="0" err="1">
                <a:solidFill>
                  <a:schemeClr val="tx1"/>
                </a:solidFill>
                <a:latin typeface="Times New Roman" panose="02020603050405020304" pitchFamily="18" charset="0"/>
                <a:cs typeface="Times New Roman" panose="02020603050405020304" pitchFamily="18" charset="0"/>
              </a:rPr>
              <a:t>Đa</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thức</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nào</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dưới</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đây</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là</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đa</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thức</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một</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biến</a:t>
            </a:r>
            <a:r>
              <a:rPr lang="vi-VN" sz="4200" noProof="1">
                <a:solidFill>
                  <a:schemeClr val="tx1"/>
                </a:solidFill>
                <a:latin typeface="Times New Roman" panose="02020603050405020304" pitchFamily="18" charset="0"/>
                <a:cs typeface="Times New Roman" panose="02020603050405020304" pitchFamily="18"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mj-lt"/>
                <a:cs typeface="Arial" panose="020B0604020202020204" pitchFamily="34" charset="0"/>
              </a:rPr>
              <a:t>A</a:t>
            </a:r>
            <a:r>
              <a:rPr lang="vi-VN" sz="4200" noProof="1">
                <a:solidFill>
                  <a:schemeClr val="bg1"/>
                </a:solidFill>
                <a:latin typeface="Times New Roman" panose="02020603050405020304" pitchFamily="18" charset="0"/>
                <a:cs typeface="Times New Roman" panose="02020603050405020304" pitchFamily="18" charset="0"/>
              </a:rPr>
              <a:t>. </a:t>
            </a:r>
            <a:r>
              <a:rPr lang="fr-FR" sz="4400" dirty="0">
                <a:solidFill>
                  <a:schemeClr val="bg1"/>
                </a:solidFill>
                <a:latin typeface="Times New Roman" panose="02020603050405020304" pitchFamily="18" charset="0"/>
                <a:cs typeface="Times New Roman" panose="02020603050405020304" pitchFamily="18" charset="0"/>
              </a:rPr>
              <a:t>x</a:t>
            </a:r>
            <a:r>
              <a:rPr lang="fr-FR" sz="4400" baseline="30000" dirty="0">
                <a:solidFill>
                  <a:schemeClr val="bg1"/>
                </a:solidFill>
                <a:latin typeface="Times New Roman" panose="02020603050405020304" pitchFamily="18" charset="0"/>
                <a:cs typeface="Times New Roman" panose="02020603050405020304" pitchFamily="18" charset="0"/>
              </a:rPr>
              <a:t>2</a:t>
            </a:r>
            <a:r>
              <a:rPr lang="fr-FR" sz="4400" dirty="0">
                <a:solidFill>
                  <a:schemeClr val="bg1"/>
                </a:solidFill>
                <a:latin typeface="Times New Roman" panose="02020603050405020304" pitchFamily="18" charset="0"/>
                <a:cs typeface="Times New Roman" panose="02020603050405020304" pitchFamily="18" charset="0"/>
              </a:rPr>
              <a:t> + y + 1</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Times New Roman" panose="02020603050405020304" pitchFamily="18" charset="0"/>
                <a:cs typeface="Times New Roman" panose="02020603050405020304" pitchFamily="18" charset="0"/>
              </a:rPr>
              <a:t>C. </a:t>
            </a:r>
            <a:r>
              <a:rPr lang="fr-FR" sz="4400" dirty="0">
                <a:solidFill>
                  <a:schemeClr val="bg1"/>
                </a:solidFill>
                <a:latin typeface="Times New Roman" panose="02020603050405020304" pitchFamily="18" charset="0"/>
                <a:cs typeface="Times New Roman" panose="02020603050405020304" pitchFamily="18" charset="0"/>
              </a:rPr>
              <a:t>x + x</a:t>
            </a:r>
            <a:r>
              <a:rPr lang="fr-FR" sz="4400" baseline="30000" dirty="0">
                <a:solidFill>
                  <a:schemeClr val="bg1"/>
                </a:solidFill>
                <a:latin typeface="Times New Roman" panose="02020603050405020304" pitchFamily="18" charset="0"/>
                <a:cs typeface="Times New Roman" panose="02020603050405020304" pitchFamily="18" charset="0"/>
              </a:rPr>
              <a:t>2</a:t>
            </a:r>
            <a:r>
              <a:rPr lang="fr-FR" sz="4400" dirty="0">
                <a:solidFill>
                  <a:schemeClr val="bg1"/>
                </a:solidFill>
                <a:latin typeface="Times New Roman" panose="02020603050405020304" pitchFamily="18" charset="0"/>
                <a:cs typeface="Times New Roman" panose="02020603050405020304" pitchFamily="18" charset="0"/>
              </a:rPr>
              <a:t> – 3z</a:t>
            </a:r>
            <a:endParaRPr lang="en-US" sz="4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Times New Roman" panose="02020603050405020304" pitchFamily="18" charset="0"/>
                    <a:cs typeface="Times New Roman" panose="02020603050405020304" pitchFamily="18" charset="0"/>
                  </a:rPr>
                  <a:t>B. </a:t>
                </a:r>
                <a:r>
                  <a:rPr lang="fr-FR" sz="4400" dirty="0">
                    <a:solidFill>
                      <a:schemeClr val="bg1"/>
                    </a:solidFill>
                    <a:latin typeface="Times New Roman" panose="02020603050405020304" pitchFamily="18" charset="0"/>
                    <a:cs typeface="Times New Roman" panose="02020603050405020304" pitchFamily="18" charset="0"/>
                  </a:rPr>
                  <a:t>x</a:t>
                </a:r>
                <a:r>
                  <a:rPr lang="fr-FR" sz="4400" baseline="30000" dirty="0">
                    <a:solidFill>
                      <a:schemeClr val="bg1"/>
                    </a:solidFill>
                    <a:latin typeface="Times New Roman" panose="02020603050405020304" pitchFamily="18" charset="0"/>
                    <a:cs typeface="Times New Roman" panose="02020603050405020304" pitchFamily="18" charset="0"/>
                  </a:rPr>
                  <a:t>2</a:t>
                </a:r>
                <a:r>
                  <a:rPr lang="fr-FR" sz="4400" dirty="0">
                    <a:solidFill>
                      <a:schemeClr val="bg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sSup>
                          <m:sSupPr>
                            <m:ctrlPr>
                              <a:rPr lang="en-US" sz="4400" i="1">
                                <a:solidFill>
                                  <a:schemeClr val="bg1"/>
                                </a:solidFill>
                                <a:latin typeface="Cambria Math" panose="02040503050406030204" pitchFamily="18" charset="0"/>
                              </a:rPr>
                            </m:ctrlPr>
                          </m:sSupPr>
                          <m:e>
                            <m:r>
                              <a:rPr lang="en-US" sz="4400" i="1">
                                <a:solidFill>
                                  <a:schemeClr val="bg1"/>
                                </a:solidFill>
                                <a:latin typeface="Cambria Math" panose="02040503050406030204" pitchFamily="18" charset="0"/>
                              </a:rPr>
                              <m:t>𝑥</m:t>
                            </m:r>
                          </m:e>
                          <m:sup>
                            <m:r>
                              <a:rPr lang="fr-FR" sz="4400" i="1">
                                <a:solidFill>
                                  <a:schemeClr val="bg1"/>
                                </a:solidFill>
                                <a:latin typeface="Cambria Math" panose="02040503050406030204" pitchFamily="18" charset="0"/>
                              </a:rPr>
                              <m:t>3</m:t>
                            </m:r>
                          </m:sup>
                        </m:sSup>
                      </m:num>
                      <m:den>
                        <m:r>
                          <a:rPr lang="fr-FR" sz="4400" i="1">
                            <a:solidFill>
                              <a:schemeClr val="bg1"/>
                            </a:solidFill>
                            <a:latin typeface="Cambria Math" panose="02040503050406030204" pitchFamily="18" charset="0"/>
                          </a:rPr>
                          <m:t>4</m:t>
                        </m:r>
                      </m:den>
                    </m:f>
                  </m:oMath>
                </a14:m>
                <a:r>
                  <a:rPr lang="fr-FR" sz="4400" dirty="0">
                    <a:solidFill>
                      <a:schemeClr val="bg1"/>
                    </a:solidFill>
                    <a:latin typeface="Times New Roman" panose="02020603050405020304" pitchFamily="18" charset="0"/>
                    <a:cs typeface="Times New Roman" panose="02020603050405020304" pitchFamily="18" charset="0"/>
                  </a:rPr>
                  <a:t> + x</a:t>
                </a:r>
                <a:endParaRPr lang="en-US" sz="4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1"/>
                <a:stretch>
                  <a:fillRect l="-2784" b="-4566"/>
                </a:stretch>
              </a:blipFill>
              <a:ln>
                <a:noFill/>
              </a:ln>
            </p:spPr>
            <p:txBody>
              <a:bodyPr/>
              <a:lstStyle/>
              <a:p>
                <a:r>
                  <a:rPr lang="en-US">
                    <a:noFill/>
                  </a:rPr>
                  <a:t> </a:t>
                </a:r>
              </a:p>
            </p:txBody>
          </p:sp>
        </mc:Fallback>
      </mc:AlternateContent>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mj-lt"/>
                <a:cs typeface="Arial" panose="020B0604020202020204" pitchFamily="34" charset="0"/>
              </a:rPr>
              <a:t>D</a:t>
            </a:r>
            <a:r>
              <a:rPr lang="vi-VN" sz="4200" noProof="1">
                <a:solidFill>
                  <a:schemeClr val="bg1"/>
                </a:solidFill>
                <a:latin typeface="Times New Roman" panose="02020603050405020304" pitchFamily="18" charset="0"/>
                <a:cs typeface="Times New Roman" panose="02020603050405020304" pitchFamily="18" charset="0"/>
              </a:rPr>
              <a:t>. </a:t>
            </a:r>
            <a:r>
              <a:rPr lang="fr-FR" sz="4400" dirty="0" err="1">
                <a:solidFill>
                  <a:schemeClr val="bg1"/>
                </a:solidFill>
                <a:latin typeface="Times New Roman" panose="02020603050405020304" pitchFamily="18" charset="0"/>
                <a:cs typeface="Times New Roman" panose="02020603050405020304" pitchFamily="18" charset="0"/>
              </a:rPr>
              <a:t>xyz</a:t>
            </a:r>
            <a:r>
              <a:rPr lang="fr-FR" sz="4400" dirty="0">
                <a:solidFill>
                  <a:schemeClr val="bg1"/>
                </a:solidFill>
                <a:latin typeface="Times New Roman" panose="02020603050405020304" pitchFamily="18" charset="0"/>
                <a:cs typeface="Times New Roman" panose="02020603050405020304" pitchFamily="18" charset="0"/>
              </a:rPr>
              <a:t> – </a:t>
            </a:r>
            <a:r>
              <a:rPr lang="fr-FR" sz="4400" dirty="0" err="1">
                <a:solidFill>
                  <a:schemeClr val="bg1"/>
                </a:solidFill>
                <a:latin typeface="Times New Roman" panose="02020603050405020304" pitchFamily="18" charset="0"/>
                <a:cs typeface="Times New Roman" panose="02020603050405020304" pitchFamily="18" charset="0"/>
              </a:rPr>
              <a:t>yz</a:t>
            </a:r>
            <a:r>
              <a:rPr lang="fr-FR" sz="4400" dirty="0">
                <a:solidFill>
                  <a:schemeClr val="bg1"/>
                </a:solidFill>
                <a:latin typeface="Times New Roman" panose="02020603050405020304" pitchFamily="18" charset="0"/>
                <a:cs typeface="Times New Roman" panose="02020603050405020304" pitchFamily="18" charset="0"/>
              </a:rPr>
              <a:t> + 3</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20600" y="0"/>
            <a:ext cx="4334631" cy="2121593"/>
          </a:xfrm>
          <a:prstGeom prst="rect">
            <a:avLst/>
          </a:prstGeom>
        </p:spPr>
      </p:pic>
    </p:spTree>
    <p:extLst>
      <p:ext uri="{BB962C8B-B14F-4D97-AF65-F5344CB8AC3E}">
        <p14:creationId xmlns:p14="http://schemas.microsoft.com/office/powerpoint/2010/main" val="3158741173"/>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a:solidFill>
                  <a:schemeClr val="tx1"/>
                </a:solidFill>
                <a:latin typeface="Times New Roman" panose="02020603050405020304" pitchFamily="18" charset="0"/>
                <a:cs typeface="Times New Roman" panose="02020603050405020304" pitchFamily="18" charset="0"/>
              </a:rPr>
              <a:t>Câu </a:t>
            </a:r>
            <a:r>
              <a:rPr lang="en-US" sz="4200" b="1" noProof="1">
                <a:solidFill>
                  <a:schemeClr val="tx1"/>
                </a:solidFill>
                <a:latin typeface="Times New Roman" panose="02020603050405020304" pitchFamily="18" charset="0"/>
                <a:cs typeface="Times New Roman" panose="02020603050405020304" pitchFamily="18" charset="0"/>
              </a:rPr>
              <a:t>2: </a:t>
            </a:r>
            <a:r>
              <a:rPr lang="fr-FR" sz="4200" dirty="0" err="1">
                <a:solidFill>
                  <a:schemeClr val="tx1"/>
                </a:solidFill>
                <a:latin typeface="Times New Roman" panose="02020603050405020304" pitchFamily="18" charset="0"/>
                <a:cs typeface="Times New Roman" panose="02020603050405020304" pitchFamily="18" charset="0"/>
              </a:rPr>
              <a:t>Sắp</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xếp</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đa</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thức</a:t>
            </a:r>
            <a:r>
              <a:rPr lang="fr-FR" sz="4200" dirty="0">
                <a:solidFill>
                  <a:schemeClr val="tx1"/>
                </a:solidFill>
                <a:latin typeface="Times New Roman" panose="02020603050405020304" pitchFamily="18" charset="0"/>
                <a:cs typeface="Times New Roman" panose="02020603050405020304" pitchFamily="18" charset="0"/>
              </a:rPr>
              <a:t> -y</a:t>
            </a:r>
            <a:r>
              <a:rPr lang="fr-FR" sz="4200" baseline="30000" dirty="0">
                <a:solidFill>
                  <a:schemeClr val="tx1"/>
                </a:solidFill>
                <a:latin typeface="Times New Roman" panose="02020603050405020304" pitchFamily="18" charset="0"/>
                <a:cs typeface="Times New Roman" panose="02020603050405020304" pitchFamily="18" charset="0"/>
              </a:rPr>
              <a:t>4</a:t>
            </a:r>
            <a:r>
              <a:rPr lang="fr-FR" sz="4200" dirty="0">
                <a:solidFill>
                  <a:schemeClr val="tx1"/>
                </a:solidFill>
                <a:latin typeface="Times New Roman" panose="02020603050405020304" pitchFamily="18" charset="0"/>
                <a:cs typeface="Times New Roman" panose="02020603050405020304" pitchFamily="18" charset="0"/>
              </a:rPr>
              <a:t> + y</a:t>
            </a:r>
            <a:r>
              <a:rPr lang="fr-FR" sz="4200" baseline="30000" dirty="0">
                <a:solidFill>
                  <a:schemeClr val="tx1"/>
                </a:solidFill>
                <a:latin typeface="Times New Roman" panose="02020603050405020304" pitchFamily="18" charset="0"/>
                <a:cs typeface="Times New Roman" panose="02020603050405020304" pitchFamily="18" charset="0"/>
              </a:rPr>
              <a:t>7</a:t>
            </a:r>
            <a:r>
              <a:rPr lang="fr-FR" sz="4200" dirty="0">
                <a:solidFill>
                  <a:schemeClr val="tx1"/>
                </a:solidFill>
                <a:latin typeface="Times New Roman" panose="02020603050405020304" pitchFamily="18" charset="0"/>
                <a:cs typeface="Times New Roman" panose="02020603050405020304" pitchFamily="18" charset="0"/>
              </a:rPr>
              <a:t> - 3y</a:t>
            </a:r>
            <a:r>
              <a:rPr lang="fr-FR" sz="4200" baseline="30000" dirty="0">
                <a:solidFill>
                  <a:schemeClr val="tx1"/>
                </a:solidFill>
                <a:latin typeface="Times New Roman" panose="02020603050405020304" pitchFamily="18" charset="0"/>
                <a:cs typeface="Times New Roman" panose="02020603050405020304" pitchFamily="18" charset="0"/>
              </a:rPr>
              <a:t>2</a:t>
            </a:r>
            <a:r>
              <a:rPr lang="fr-FR" sz="4200" dirty="0">
                <a:solidFill>
                  <a:schemeClr val="tx1"/>
                </a:solidFill>
                <a:latin typeface="Times New Roman" panose="02020603050405020304" pitchFamily="18" charset="0"/>
                <a:cs typeface="Times New Roman" panose="02020603050405020304" pitchFamily="18" charset="0"/>
              </a:rPr>
              <a:t> + 8y</a:t>
            </a:r>
            <a:r>
              <a:rPr lang="fr-FR" sz="4200" baseline="30000" dirty="0">
                <a:solidFill>
                  <a:schemeClr val="tx1"/>
                </a:solidFill>
                <a:latin typeface="Times New Roman" panose="02020603050405020304" pitchFamily="18" charset="0"/>
                <a:cs typeface="Times New Roman" panose="02020603050405020304" pitchFamily="18" charset="0"/>
              </a:rPr>
              <a:t>5</a:t>
            </a:r>
            <a:r>
              <a:rPr lang="fr-FR" sz="4200" dirty="0">
                <a:solidFill>
                  <a:schemeClr val="tx1"/>
                </a:solidFill>
                <a:latin typeface="Times New Roman" panose="02020603050405020304" pitchFamily="18" charset="0"/>
                <a:cs typeface="Times New Roman" panose="02020603050405020304" pitchFamily="18" charset="0"/>
              </a:rPr>
              <a:t> - y </a:t>
            </a:r>
            <a:r>
              <a:rPr lang="fr-FR" sz="4200" dirty="0" err="1">
                <a:solidFill>
                  <a:schemeClr val="tx1"/>
                </a:solidFill>
                <a:latin typeface="Times New Roman" panose="02020603050405020304" pitchFamily="18" charset="0"/>
                <a:cs typeface="Times New Roman" panose="02020603050405020304" pitchFamily="18" charset="0"/>
              </a:rPr>
              <a:t>theo</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lũy</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thừa</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tăng</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dần</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của</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biến</a:t>
            </a:r>
            <a:r>
              <a:rPr lang="fr-FR" sz="4200" dirty="0">
                <a:solidFill>
                  <a:schemeClr val="tx1"/>
                </a:solidFill>
                <a:latin typeface="Times New Roman" panose="02020603050405020304" pitchFamily="18" charset="0"/>
                <a:cs typeface="Times New Roman" panose="02020603050405020304" pitchFamily="18" charset="0"/>
              </a:rPr>
              <a:t> </a:t>
            </a:r>
          </a:p>
          <a:p>
            <a:pPr algn="ctr"/>
            <a:r>
              <a:rPr lang="fr-FR" sz="4200" dirty="0">
                <a:solidFill>
                  <a:schemeClr val="tx1"/>
                </a:solidFill>
                <a:latin typeface="Times New Roman" panose="02020603050405020304" pitchFamily="18" charset="0"/>
                <a:cs typeface="Times New Roman" panose="02020603050405020304" pitchFamily="18" charset="0"/>
              </a:rPr>
              <a:t>ta </a:t>
            </a:r>
            <a:r>
              <a:rPr lang="fr-FR" sz="4200" dirty="0" err="1">
                <a:solidFill>
                  <a:schemeClr val="tx1"/>
                </a:solidFill>
                <a:latin typeface="Times New Roman" panose="02020603050405020304" pitchFamily="18" charset="0"/>
                <a:cs typeface="Times New Roman" panose="02020603050405020304" pitchFamily="18" charset="0"/>
              </a:rPr>
              <a:t>được</a:t>
            </a:r>
            <a:r>
              <a:rPr lang="fr-FR" sz="4200" dirty="0">
                <a:solidFill>
                  <a:schemeClr val="tx1"/>
                </a:solidFill>
                <a:latin typeface="Times New Roman" panose="02020603050405020304" pitchFamily="18" charset="0"/>
                <a:cs typeface="Times New Roman" panose="02020603050405020304" pitchFamily="18" charset="0"/>
              </a:rPr>
              <a:t>:</a:t>
            </a:r>
            <a:r>
              <a:rPr lang="vi-VN" sz="4200" noProof="1">
                <a:solidFill>
                  <a:schemeClr val="tx1"/>
                </a:solidFill>
                <a:latin typeface="Times New Roman" panose="02020603050405020304" pitchFamily="18" charset="0"/>
                <a:cs typeface="Times New Roman" panose="02020603050405020304" pitchFamily="18" charset="0"/>
              </a:rPr>
              <a:t> </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Times New Roman" panose="02020603050405020304" pitchFamily="18" charset="0"/>
                <a:cs typeface="Times New Roman" panose="02020603050405020304" pitchFamily="18" charset="0"/>
              </a:rPr>
              <a:t>A. </a:t>
            </a:r>
            <a:r>
              <a:rPr lang="en-US" sz="4200" noProof="1">
                <a:solidFill>
                  <a:prstClr val="white"/>
                </a:solidFill>
                <a:latin typeface="Times New Roman" panose="02020603050405020304" pitchFamily="18" charset="0"/>
                <a:cs typeface="Times New Roman" panose="02020603050405020304" pitchFamily="18" charset="0"/>
              </a:rPr>
              <a:t>-</a:t>
            </a:r>
            <a:r>
              <a:rPr lang="fr-FR" sz="4200" dirty="0">
                <a:latin typeface="Times New Roman" panose="02020603050405020304" pitchFamily="18" charset="0"/>
                <a:cs typeface="Times New Roman" panose="02020603050405020304" pitchFamily="18" charset="0"/>
              </a:rPr>
              <a:t>y – 3y</a:t>
            </a:r>
            <a:r>
              <a:rPr lang="fr-FR" sz="4200" baseline="30000" dirty="0">
                <a:latin typeface="Times New Roman" panose="02020603050405020304" pitchFamily="18" charset="0"/>
                <a:cs typeface="Times New Roman" panose="02020603050405020304" pitchFamily="18" charset="0"/>
              </a:rPr>
              <a:t>2</a:t>
            </a:r>
            <a:r>
              <a:rPr lang="fr-FR" sz="4200" dirty="0">
                <a:latin typeface="Times New Roman" panose="02020603050405020304" pitchFamily="18" charset="0"/>
                <a:cs typeface="Times New Roman" panose="02020603050405020304" pitchFamily="18" charset="0"/>
              </a:rPr>
              <a:t> - y</a:t>
            </a:r>
            <a:r>
              <a:rPr lang="fr-FR" sz="4200" baseline="30000" dirty="0">
                <a:latin typeface="Times New Roman" panose="02020603050405020304" pitchFamily="18" charset="0"/>
                <a:cs typeface="Times New Roman" panose="02020603050405020304" pitchFamily="18" charset="0"/>
              </a:rPr>
              <a:t>4</a:t>
            </a:r>
            <a:r>
              <a:rPr lang="fr-FR" sz="4200" dirty="0">
                <a:latin typeface="Times New Roman" panose="02020603050405020304" pitchFamily="18" charset="0"/>
                <a:cs typeface="Times New Roman" panose="02020603050405020304" pitchFamily="18" charset="0"/>
              </a:rPr>
              <a:t> + 8y</a:t>
            </a:r>
            <a:r>
              <a:rPr lang="fr-FR" sz="4200" baseline="30000" dirty="0">
                <a:latin typeface="Times New Roman" panose="02020603050405020304" pitchFamily="18" charset="0"/>
                <a:cs typeface="Times New Roman" panose="02020603050405020304" pitchFamily="18" charset="0"/>
              </a:rPr>
              <a:t>5</a:t>
            </a:r>
            <a:r>
              <a:rPr lang="fr-FR" sz="4200" dirty="0">
                <a:latin typeface="Times New Roman" panose="02020603050405020304" pitchFamily="18" charset="0"/>
                <a:cs typeface="Times New Roman" panose="02020603050405020304" pitchFamily="18" charset="0"/>
              </a:rPr>
              <a:t> + y</a:t>
            </a:r>
            <a:r>
              <a:rPr lang="fr-FR" sz="4200" baseline="30000" dirty="0">
                <a:latin typeface="Times New Roman" panose="02020603050405020304" pitchFamily="18" charset="0"/>
                <a:cs typeface="Times New Roman" panose="02020603050405020304" pitchFamily="18" charset="0"/>
              </a:rPr>
              <a:t>7</a:t>
            </a:r>
            <a:endParaRPr lang="en-US" sz="4200" dirty="0">
              <a:latin typeface="Times New Roman" panose="02020603050405020304" pitchFamily="18" charset="0"/>
              <a:cs typeface="Times New Roman" panose="02020603050405020304" pitchFamily="18"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Times New Roman" panose="02020603050405020304" pitchFamily="18" charset="0"/>
                <a:cs typeface="Times New Roman" panose="02020603050405020304" pitchFamily="18" charset="0"/>
              </a:rPr>
              <a:t>C. </a:t>
            </a:r>
            <a:r>
              <a:rPr lang="fr-FR" sz="4200" dirty="0">
                <a:latin typeface="Times New Roman" panose="02020603050405020304" pitchFamily="18" charset="0"/>
                <a:cs typeface="Times New Roman" panose="02020603050405020304" pitchFamily="18" charset="0"/>
              </a:rPr>
              <a:t>y – 3y</a:t>
            </a:r>
            <a:r>
              <a:rPr lang="fr-FR" sz="4200" baseline="30000" dirty="0">
                <a:latin typeface="Times New Roman" panose="02020603050405020304" pitchFamily="18" charset="0"/>
                <a:cs typeface="Times New Roman" panose="02020603050405020304" pitchFamily="18" charset="0"/>
              </a:rPr>
              <a:t>2</a:t>
            </a:r>
            <a:r>
              <a:rPr lang="fr-FR" sz="4200" dirty="0">
                <a:latin typeface="Times New Roman" panose="02020603050405020304" pitchFamily="18" charset="0"/>
                <a:cs typeface="Times New Roman" panose="02020603050405020304" pitchFamily="18" charset="0"/>
              </a:rPr>
              <a:t> - y</a:t>
            </a:r>
            <a:r>
              <a:rPr lang="fr-FR" sz="4200" baseline="30000" dirty="0">
                <a:latin typeface="Times New Roman" panose="02020603050405020304" pitchFamily="18" charset="0"/>
                <a:cs typeface="Times New Roman" panose="02020603050405020304" pitchFamily="18" charset="0"/>
              </a:rPr>
              <a:t>4</a:t>
            </a:r>
            <a:r>
              <a:rPr lang="fr-FR" sz="4200" dirty="0">
                <a:latin typeface="Times New Roman" panose="02020603050405020304" pitchFamily="18" charset="0"/>
                <a:cs typeface="Times New Roman" panose="02020603050405020304" pitchFamily="18" charset="0"/>
              </a:rPr>
              <a:t> + 8y</a:t>
            </a:r>
            <a:r>
              <a:rPr lang="fr-FR" sz="4200" baseline="30000" dirty="0">
                <a:latin typeface="Times New Roman" panose="02020603050405020304" pitchFamily="18" charset="0"/>
                <a:cs typeface="Times New Roman" panose="02020603050405020304" pitchFamily="18" charset="0"/>
              </a:rPr>
              <a:t>5</a:t>
            </a:r>
            <a:r>
              <a:rPr lang="fr-FR" sz="4200" dirty="0">
                <a:latin typeface="Times New Roman" panose="02020603050405020304" pitchFamily="18" charset="0"/>
                <a:cs typeface="Times New Roman" panose="02020603050405020304" pitchFamily="18" charset="0"/>
              </a:rPr>
              <a:t> + y</a:t>
            </a:r>
            <a:r>
              <a:rPr lang="fr-FR" sz="4200" baseline="30000" dirty="0">
                <a:latin typeface="Times New Roman" panose="02020603050405020304" pitchFamily="18" charset="0"/>
                <a:cs typeface="Times New Roman" panose="02020603050405020304" pitchFamily="18" charset="0"/>
              </a:rPr>
              <a:t>7</a:t>
            </a:r>
            <a:endParaRPr lang="en-US" sz="4200" dirty="0">
              <a:latin typeface="Times New Roman" panose="02020603050405020304" pitchFamily="18" charset="0"/>
              <a:cs typeface="Times New Roman" panose="02020603050405020304" pitchFamily="18"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Times New Roman" panose="02020603050405020304" pitchFamily="18" charset="0"/>
                <a:cs typeface="Times New Roman" panose="02020603050405020304" pitchFamily="18" charset="0"/>
              </a:rPr>
              <a:t>B. </a:t>
            </a:r>
            <a:r>
              <a:rPr lang="fr-FR" sz="4200" dirty="0">
                <a:latin typeface="Times New Roman" panose="02020603050405020304" pitchFamily="18" charset="0"/>
                <a:cs typeface="Times New Roman" panose="02020603050405020304" pitchFamily="18" charset="0"/>
              </a:rPr>
              <a:t>-y – 3y</a:t>
            </a:r>
            <a:r>
              <a:rPr lang="fr-FR" sz="4200" baseline="30000" dirty="0">
                <a:latin typeface="Times New Roman" panose="02020603050405020304" pitchFamily="18" charset="0"/>
                <a:cs typeface="Times New Roman" panose="02020603050405020304" pitchFamily="18" charset="0"/>
              </a:rPr>
              <a:t>2</a:t>
            </a:r>
            <a:r>
              <a:rPr lang="fr-FR" sz="4200" dirty="0">
                <a:latin typeface="Times New Roman" panose="02020603050405020304" pitchFamily="18" charset="0"/>
                <a:cs typeface="Times New Roman" panose="02020603050405020304" pitchFamily="18" charset="0"/>
              </a:rPr>
              <a:t> + y</a:t>
            </a:r>
            <a:r>
              <a:rPr lang="fr-FR" sz="4200" baseline="30000" dirty="0">
                <a:latin typeface="Times New Roman" panose="02020603050405020304" pitchFamily="18" charset="0"/>
                <a:cs typeface="Times New Roman" panose="02020603050405020304" pitchFamily="18" charset="0"/>
              </a:rPr>
              <a:t>4</a:t>
            </a:r>
            <a:r>
              <a:rPr lang="fr-FR" sz="4200" dirty="0">
                <a:latin typeface="Times New Roman" panose="02020603050405020304" pitchFamily="18" charset="0"/>
                <a:cs typeface="Times New Roman" panose="02020603050405020304" pitchFamily="18" charset="0"/>
              </a:rPr>
              <a:t> + 8y</a:t>
            </a:r>
            <a:r>
              <a:rPr lang="fr-FR" sz="4200" baseline="30000" dirty="0">
                <a:latin typeface="Times New Roman" panose="02020603050405020304" pitchFamily="18" charset="0"/>
                <a:cs typeface="Times New Roman" panose="02020603050405020304" pitchFamily="18" charset="0"/>
              </a:rPr>
              <a:t>5</a:t>
            </a:r>
            <a:r>
              <a:rPr lang="fr-FR" sz="4200" dirty="0">
                <a:latin typeface="Times New Roman" panose="02020603050405020304" pitchFamily="18" charset="0"/>
                <a:cs typeface="Times New Roman" panose="02020603050405020304" pitchFamily="18" charset="0"/>
              </a:rPr>
              <a:t> + y</a:t>
            </a:r>
            <a:r>
              <a:rPr lang="fr-FR" sz="4200" baseline="30000" dirty="0">
                <a:latin typeface="Times New Roman" panose="02020603050405020304" pitchFamily="18" charset="0"/>
                <a:cs typeface="Times New Roman" panose="02020603050405020304" pitchFamily="18" charset="0"/>
              </a:rPr>
              <a:t>7</a:t>
            </a:r>
            <a:endParaRPr lang="vi-VN" sz="4200" noProof="1">
              <a:solidFill>
                <a:prstClr val="white"/>
              </a:solidFill>
              <a:latin typeface="Times New Roman" panose="02020603050405020304" pitchFamily="18" charset="0"/>
              <a:cs typeface="Times New Roman" panose="02020603050405020304" pitchFamily="18"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200" noProof="1">
                <a:solidFill>
                  <a:prstClr val="white"/>
                </a:solidFill>
                <a:latin typeface="Times New Roman" panose="02020603050405020304" pitchFamily="18" charset="0"/>
                <a:cs typeface="Times New Roman" panose="02020603050405020304" pitchFamily="18" charset="0"/>
              </a:rPr>
              <a:t>D. </a:t>
            </a:r>
            <a:r>
              <a:rPr lang="fr-FR" sz="4200" dirty="0">
                <a:latin typeface="Times New Roman" panose="02020603050405020304" pitchFamily="18" charset="0"/>
                <a:cs typeface="Times New Roman" panose="02020603050405020304" pitchFamily="18" charset="0"/>
              </a:rPr>
              <a:t>y – 3y</a:t>
            </a:r>
            <a:r>
              <a:rPr lang="fr-FR" sz="4200" baseline="30000" dirty="0">
                <a:latin typeface="Times New Roman" panose="02020603050405020304" pitchFamily="18" charset="0"/>
                <a:cs typeface="Times New Roman" panose="02020603050405020304" pitchFamily="18" charset="0"/>
              </a:rPr>
              <a:t>2  </a:t>
            </a:r>
            <a:r>
              <a:rPr lang="fr-FR" sz="4200" dirty="0">
                <a:latin typeface="Times New Roman" panose="02020603050405020304" pitchFamily="18" charset="0"/>
                <a:cs typeface="Times New Roman" panose="02020603050405020304" pitchFamily="18" charset="0"/>
              </a:rPr>
              <a:t>- y</a:t>
            </a:r>
            <a:r>
              <a:rPr lang="fr-FR" sz="4200" baseline="30000" dirty="0">
                <a:latin typeface="Times New Roman" panose="02020603050405020304" pitchFamily="18" charset="0"/>
                <a:cs typeface="Times New Roman" panose="02020603050405020304" pitchFamily="18" charset="0"/>
              </a:rPr>
              <a:t>4</a:t>
            </a:r>
            <a:r>
              <a:rPr lang="fr-FR" sz="4200" dirty="0">
                <a:latin typeface="Times New Roman" panose="02020603050405020304" pitchFamily="18" charset="0"/>
                <a:cs typeface="Times New Roman" panose="02020603050405020304" pitchFamily="18" charset="0"/>
              </a:rPr>
              <a:t> + 8y</a:t>
            </a:r>
            <a:r>
              <a:rPr lang="fr-FR" sz="4200" baseline="30000" dirty="0">
                <a:latin typeface="Times New Roman" panose="02020603050405020304" pitchFamily="18" charset="0"/>
                <a:cs typeface="Times New Roman" panose="02020603050405020304" pitchFamily="18" charset="0"/>
              </a:rPr>
              <a:t>5</a:t>
            </a:r>
            <a:r>
              <a:rPr lang="fr-FR" sz="4200" dirty="0">
                <a:latin typeface="Times New Roman" panose="02020603050405020304" pitchFamily="18" charset="0"/>
                <a:cs typeface="Times New Roman" panose="02020603050405020304" pitchFamily="18" charset="0"/>
              </a:rPr>
              <a:t> + y</a:t>
            </a:r>
            <a:r>
              <a:rPr lang="fr-FR" sz="4200" baseline="30000" dirty="0">
                <a:latin typeface="Times New Roman" panose="02020603050405020304" pitchFamily="18" charset="0"/>
                <a:cs typeface="Times New Roman" panose="02020603050405020304" pitchFamily="18" charset="0"/>
              </a:rPr>
              <a:t>7</a:t>
            </a:r>
            <a:endParaRPr lang="en-US" sz="42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487483898"/>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Times New Roman" panose="02020603050405020304" pitchFamily="18" charset="0"/>
                <a:cs typeface="Times New Roman" panose="02020603050405020304" pitchFamily="18" charset="0"/>
              </a:rPr>
              <a:t>Câu </a:t>
            </a:r>
            <a:r>
              <a:rPr lang="en-US" sz="4200" b="1" noProof="1">
                <a:solidFill>
                  <a:schemeClr val="tx1"/>
                </a:solidFill>
                <a:latin typeface="Times New Roman" panose="02020603050405020304" pitchFamily="18" charset="0"/>
                <a:cs typeface="Times New Roman" panose="02020603050405020304" pitchFamily="18" charset="0"/>
              </a:rPr>
              <a:t>3: </a:t>
            </a:r>
            <a:r>
              <a:rPr lang="fr-FR" sz="4200" dirty="0" err="1">
                <a:solidFill>
                  <a:schemeClr val="tx1"/>
                </a:solidFill>
                <a:latin typeface="Times New Roman" panose="02020603050405020304" pitchFamily="18" charset="0"/>
                <a:cs typeface="Times New Roman" panose="02020603050405020304" pitchFamily="18" charset="0"/>
              </a:rPr>
              <a:t>Hệ</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số</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cao</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nhất</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của</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đa</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thức</a:t>
            </a:r>
            <a:r>
              <a:rPr lang="fr-FR" sz="4200" dirty="0">
                <a:solidFill>
                  <a:schemeClr val="tx1"/>
                </a:solidFill>
                <a:latin typeface="Times New Roman" panose="02020603050405020304" pitchFamily="18" charset="0"/>
                <a:cs typeface="Times New Roman" panose="02020603050405020304" pitchFamily="18" charset="0"/>
              </a:rPr>
              <a:t> 5x</a:t>
            </a:r>
            <a:r>
              <a:rPr lang="fr-FR" sz="4200" baseline="30000" dirty="0">
                <a:solidFill>
                  <a:schemeClr val="tx1"/>
                </a:solidFill>
                <a:latin typeface="Times New Roman" panose="02020603050405020304" pitchFamily="18" charset="0"/>
                <a:cs typeface="Times New Roman" panose="02020603050405020304" pitchFamily="18" charset="0"/>
              </a:rPr>
              <a:t>6</a:t>
            </a:r>
            <a:r>
              <a:rPr lang="fr-FR" sz="4200" dirty="0">
                <a:solidFill>
                  <a:schemeClr val="tx1"/>
                </a:solidFill>
                <a:latin typeface="Times New Roman" panose="02020603050405020304" pitchFamily="18" charset="0"/>
                <a:cs typeface="Times New Roman" panose="02020603050405020304" pitchFamily="18" charset="0"/>
              </a:rPr>
              <a:t> + 6x</a:t>
            </a:r>
            <a:r>
              <a:rPr lang="fr-FR" sz="4200" baseline="30000" dirty="0">
                <a:solidFill>
                  <a:schemeClr val="tx1"/>
                </a:solidFill>
                <a:latin typeface="Times New Roman" panose="02020603050405020304" pitchFamily="18" charset="0"/>
                <a:cs typeface="Times New Roman" panose="02020603050405020304" pitchFamily="18" charset="0"/>
              </a:rPr>
              <a:t>5</a:t>
            </a:r>
            <a:r>
              <a:rPr lang="fr-FR" sz="4200" dirty="0">
                <a:solidFill>
                  <a:schemeClr val="tx1"/>
                </a:solidFill>
                <a:latin typeface="Times New Roman" panose="02020603050405020304" pitchFamily="18" charset="0"/>
                <a:cs typeface="Times New Roman" panose="02020603050405020304" pitchFamily="18" charset="0"/>
              </a:rPr>
              <a:t> + x</a:t>
            </a:r>
            <a:r>
              <a:rPr lang="fr-FR" sz="4200" baseline="30000" dirty="0">
                <a:solidFill>
                  <a:schemeClr val="tx1"/>
                </a:solidFill>
                <a:latin typeface="Times New Roman" panose="02020603050405020304" pitchFamily="18" charset="0"/>
                <a:cs typeface="Times New Roman" panose="02020603050405020304" pitchFamily="18" charset="0"/>
              </a:rPr>
              <a:t>4</a:t>
            </a:r>
            <a:r>
              <a:rPr lang="fr-FR" sz="4200" dirty="0">
                <a:solidFill>
                  <a:schemeClr val="tx1"/>
                </a:solidFill>
                <a:latin typeface="Times New Roman" panose="02020603050405020304" pitchFamily="18" charset="0"/>
                <a:cs typeface="Times New Roman" panose="02020603050405020304" pitchFamily="18" charset="0"/>
              </a:rPr>
              <a:t> - 3x</a:t>
            </a:r>
            <a:r>
              <a:rPr lang="fr-FR" sz="4200" baseline="30000" dirty="0">
                <a:solidFill>
                  <a:schemeClr val="tx1"/>
                </a:solidFill>
                <a:latin typeface="Times New Roman" panose="02020603050405020304" pitchFamily="18" charset="0"/>
                <a:cs typeface="Times New Roman" panose="02020603050405020304" pitchFamily="18" charset="0"/>
              </a:rPr>
              <a:t>2</a:t>
            </a:r>
            <a:r>
              <a:rPr lang="fr-FR" sz="4200" dirty="0">
                <a:solidFill>
                  <a:schemeClr val="tx1"/>
                </a:solidFill>
                <a:latin typeface="Times New Roman" panose="02020603050405020304" pitchFamily="18" charset="0"/>
                <a:cs typeface="Times New Roman" panose="02020603050405020304" pitchFamily="18" charset="0"/>
              </a:rPr>
              <a:t> + 7 ?</a:t>
            </a:r>
            <a:endParaRPr lang="en-US" sz="4200" dirty="0">
              <a:solidFill>
                <a:schemeClr val="tx1"/>
              </a:solidFill>
              <a:latin typeface="Times New Roman" panose="02020603050405020304" pitchFamily="18" charset="0"/>
              <a:cs typeface="Times New Roman" panose="02020603050405020304" pitchFamily="18"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mj-lt"/>
                <a:cs typeface="Arial" panose="020B0604020202020204" pitchFamily="34" charset="0"/>
              </a:rPr>
              <a:t>A. </a:t>
            </a:r>
            <a:r>
              <a:rPr lang="en-US" sz="4200" noProof="1">
                <a:solidFill>
                  <a:prstClr val="white"/>
                </a:solidFill>
                <a:latin typeface="+mj-lt"/>
                <a:cs typeface="Arial" panose="020B0604020202020204" pitchFamily="34" charset="0"/>
              </a:rPr>
              <a:t>6</a:t>
            </a:r>
            <a:endParaRPr lang="vi-VN" sz="4200" noProof="1">
              <a:solidFill>
                <a:prstClr val="white"/>
              </a:solidFill>
              <a:latin typeface="+mj-lt"/>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C. </a:t>
            </a:r>
            <a:r>
              <a:rPr lang="en-US" sz="4200" noProof="1">
                <a:solidFill>
                  <a:prstClr val="white"/>
                </a:solidFill>
                <a:latin typeface="Times New Roman" panose="02020603050405020304" pitchFamily="18" charset="0"/>
                <a:cs typeface="Times New Roman" panose="02020603050405020304" pitchFamily="18" charset="0"/>
              </a:rPr>
              <a:t>4</a:t>
            </a:r>
            <a:endParaRPr lang="vi-VN" sz="4200" noProof="1">
              <a:solidFill>
                <a:prstClr val="white"/>
              </a:solidFill>
              <a:latin typeface="Times New Roman" panose="02020603050405020304" pitchFamily="18" charset="0"/>
              <a:cs typeface="Times New Roman" panose="02020603050405020304" pitchFamily="18"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B. </a:t>
            </a:r>
            <a:r>
              <a:rPr lang="en-US" sz="4200" noProof="1">
                <a:solidFill>
                  <a:prstClr val="white"/>
                </a:solidFill>
                <a:latin typeface="Times New Roman" panose="02020603050405020304" pitchFamily="18" charset="0"/>
                <a:cs typeface="Times New Roman" panose="02020603050405020304" pitchFamily="18" charset="0"/>
              </a:rPr>
              <a:t>7</a:t>
            </a:r>
            <a:endParaRPr lang="vi-VN" sz="4200" noProof="1">
              <a:solidFill>
                <a:prstClr val="white"/>
              </a:solidFill>
              <a:latin typeface="Times New Roman" panose="02020603050405020304" pitchFamily="18" charset="0"/>
              <a:cs typeface="Times New Roman" panose="02020603050405020304" pitchFamily="18"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D. </a:t>
            </a:r>
            <a:r>
              <a:rPr lang="en-US" sz="4200" noProof="1">
                <a:solidFill>
                  <a:prstClr val="white"/>
                </a:solidFill>
                <a:latin typeface="Times New Roman" panose="02020603050405020304" pitchFamily="18" charset="0"/>
                <a:cs typeface="Times New Roman" panose="02020603050405020304" pitchFamily="18" charset="0"/>
              </a:rPr>
              <a:t>5</a:t>
            </a:r>
            <a:endParaRPr lang="vi-VN" sz="4200" noProof="1">
              <a:solidFill>
                <a:prstClr val="white"/>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4087113212"/>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112099"/>
          </a:xfrm>
          <a:prstGeom prst="rect">
            <a:avLst/>
          </a:prstGeom>
        </p:spPr>
        <p:txBody>
          <a:bodyPr wrap="square" lIns="0" tIns="0" rIns="0" bIns="0" rtlCol="0" anchor="t">
            <a:spAutoFit/>
          </a:bodyPr>
          <a:lstStyle/>
          <a:p>
            <a:pPr>
              <a:lnSpc>
                <a:spcPts val="9499"/>
              </a:lnSpc>
            </a:pPr>
            <a:r>
              <a:rPr lang="en-US" sz="6600" b="1" dirty="0">
                <a:solidFill>
                  <a:srgbClr val="C00000"/>
                </a:solidFill>
                <a:latin typeface="Times New Roman" panose="02020603050405020304" pitchFamily="18" charset="0"/>
                <a:cs typeface="Times New Roman" panose="02020603050405020304" pitchFamily="18"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04</a:t>
              </a:r>
            </a:p>
          </p:txBody>
        </p:sp>
      </p:grpSp>
      <p:sp>
        <p:nvSpPr>
          <p:cNvPr id="30" name="TextBox 29"/>
          <p:cNvSpPr txBox="1"/>
          <p:nvPr/>
        </p:nvSpPr>
        <p:spPr>
          <a:xfrm>
            <a:off x="4969663" y="3320423"/>
            <a:ext cx="8365337" cy="830997"/>
          </a:xfrm>
          <a:prstGeom prst="rect">
            <a:avLst/>
          </a:prstGeom>
          <a:noFill/>
        </p:spPr>
        <p:txBody>
          <a:bodyPr wrap="square" rtlCol="0">
            <a:spAutoFit/>
          </a:bodyPr>
          <a:lstStyle/>
          <a:p>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đa</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biến</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05</a:t>
              </a:r>
            </a:p>
          </p:txBody>
        </p:sp>
      </p:grpSp>
      <p:sp>
        <p:nvSpPr>
          <p:cNvPr id="34" name="TextBox 33"/>
          <p:cNvSpPr txBox="1"/>
          <p:nvPr/>
        </p:nvSpPr>
        <p:spPr>
          <a:xfrm>
            <a:off x="5646546" y="5315086"/>
            <a:ext cx="9541583" cy="1067600"/>
          </a:xfrm>
          <a:prstGeom prst="rect">
            <a:avLst/>
          </a:prstGeom>
          <a:noFill/>
        </p:spPr>
        <p:txBody>
          <a:bodyPr wrap="square" rtlCol="0">
            <a:spAutoFit/>
          </a:bodyPr>
          <a:lstStyle/>
          <a:p>
            <a:pPr algn="just">
              <a:lnSpc>
                <a:spcPct val="150000"/>
              </a:lnSpc>
            </a:pP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Bậc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đa</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thức</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06</a:t>
              </a:r>
            </a:p>
          </p:txBody>
        </p:sp>
      </p:grpSp>
      <p:sp>
        <p:nvSpPr>
          <p:cNvPr id="38" name="TextBox 37"/>
          <p:cNvSpPr txBox="1"/>
          <p:nvPr/>
        </p:nvSpPr>
        <p:spPr>
          <a:xfrm>
            <a:off x="6493426" y="7691888"/>
            <a:ext cx="8950246" cy="830997"/>
          </a:xfrm>
          <a:prstGeom prst="rect">
            <a:avLst/>
          </a:prstGeom>
          <a:noFill/>
        </p:spPr>
        <p:txBody>
          <a:bodyPr wrap="square" rtlCol="0">
            <a:spAutoFit/>
          </a:bodyPr>
          <a:lstStyle/>
          <a:p>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đa</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biến</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extLst>
      <p:ext uri="{BB962C8B-B14F-4D97-AF65-F5344CB8AC3E}">
        <p14:creationId xmlns:p14="http://schemas.microsoft.com/office/powerpoint/2010/main" val="39265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Times New Roman" panose="02020603050405020304" pitchFamily="18" charset="0"/>
                <a:cs typeface="Times New Roman" panose="02020603050405020304" pitchFamily="18" charset="0"/>
              </a:rPr>
              <a:t>Câu</a:t>
            </a:r>
            <a:r>
              <a:rPr lang="en-US" sz="4200" b="1" noProof="1">
                <a:solidFill>
                  <a:schemeClr val="tx1"/>
                </a:solidFill>
                <a:latin typeface="Times New Roman" panose="02020603050405020304" pitchFamily="18" charset="0"/>
                <a:cs typeface="Times New Roman" panose="02020603050405020304" pitchFamily="18" charset="0"/>
              </a:rPr>
              <a:t> 4: </a:t>
            </a:r>
            <a:r>
              <a:rPr lang="fr-FR" sz="4200" dirty="0">
                <a:solidFill>
                  <a:schemeClr val="tx1"/>
                </a:solidFill>
                <a:latin typeface="Times New Roman" panose="02020603050405020304" pitchFamily="18" charset="0"/>
                <a:cs typeface="Times New Roman" panose="02020603050405020304" pitchFamily="18" charset="0"/>
              </a:rPr>
              <a:t>Cho a, b, c là </a:t>
            </a:r>
            <a:r>
              <a:rPr lang="fr-FR" sz="4200" dirty="0" err="1">
                <a:solidFill>
                  <a:schemeClr val="tx1"/>
                </a:solidFill>
                <a:latin typeface="Times New Roman" panose="02020603050405020304" pitchFamily="18" charset="0"/>
                <a:cs typeface="Times New Roman" panose="02020603050405020304" pitchFamily="18" charset="0"/>
              </a:rPr>
              <a:t>hằng</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số</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hệ</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số</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tự</a:t>
            </a:r>
            <a:r>
              <a:rPr lang="fr-FR" sz="4200" dirty="0">
                <a:solidFill>
                  <a:schemeClr val="tx1"/>
                </a:solidFill>
                <a:latin typeface="Times New Roman" panose="02020603050405020304" pitchFamily="18" charset="0"/>
                <a:cs typeface="Times New Roman" panose="02020603050405020304" pitchFamily="18" charset="0"/>
              </a:rPr>
              <a:t> do </a:t>
            </a:r>
            <a:r>
              <a:rPr lang="fr-FR" sz="4200" dirty="0" err="1">
                <a:solidFill>
                  <a:schemeClr val="tx1"/>
                </a:solidFill>
                <a:latin typeface="Times New Roman" panose="02020603050405020304" pitchFamily="18" charset="0"/>
                <a:cs typeface="Times New Roman" panose="02020603050405020304" pitchFamily="18" charset="0"/>
              </a:rPr>
              <a:t>của</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đa</a:t>
            </a:r>
            <a:r>
              <a:rPr lang="fr-FR" sz="4200" dirty="0">
                <a:solidFill>
                  <a:schemeClr val="tx1"/>
                </a:solidFill>
                <a:latin typeface="Times New Roman" panose="02020603050405020304" pitchFamily="18" charset="0"/>
                <a:cs typeface="Times New Roman" panose="02020603050405020304" pitchFamily="18" charset="0"/>
              </a:rPr>
              <a:t> </a:t>
            </a:r>
            <a:r>
              <a:rPr lang="fr-FR" sz="4200" dirty="0" err="1">
                <a:solidFill>
                  <a:schemeClr val="tx1"/>
                </a:solidFill>
                <a:latin typeface="Times New Roman" panose="02020603050405020304" pitchFamily="18" charset="0"/>
                <a:cs typeface="Times New Roman" panose="02020603050405020304" pitchFamily="18" charset="0"/>
              </a:rPr>
              <a:t>thức</a:t>
            </a:r>
            <a:r>
              <a:rPr lang="fr-FR" sz="4200" dirty="0">
                <a:solidFill>
                  <a:schemeClr val="tx1"/>
                </a:solidFill>
                <a:latin typeface="Times New Roman" panose="02020603050405020304" pitchFamily="18" charset="0"/>
                <a:cs typeface="Times New Roman" panose="02020603050405020304" pitchFamily="18" charset="0"/>
              </a:rPr>
              <a:t> </a:t>
            </a:r>
          </a:p>
          <a:p>
            <a:pPr algn="ctr">
              <a:defRPr/>
            </a:pPr>
            <a:r>
              <a:rPr lang="fr-FR" sz="4200" dirty="0">
                <a:solidFill>
                  <a:schemeClr val="tx1"/>
                </a:solidFill>
                <a:latin typeface="Times New Roman" panose="02020603050405020304" pitchFamily="18" charset="0"/>
                <a:cs typeface="Times New Roman" panose="02020603050405020304" pitchFamily="18" charset="0"/>
              </a:rPr>
              <a:t>x</a:t>
            </a:r>
            <a:r>
              <a:rPr lang="fr-FR" sz="4200" baseline="30000" dirty="0">
                <a:solidFill>
                  <a:schemeClr val="tx1"/>
                </a:solidFill>
                <a:latin typeface="Times New Roman" panose="02020603050405020304" pitchFamily="18" charset="0"/>
                <a:cs typeface="Times New Roman" panose="02020603050405020304" pitchFamily="18" charset="0"/>
              </a:rPr>
              <a:t>2</a:t>
            </a:r>
            <a:r>
              <a:rPr lang="fr-FR" sz="4200" dirty="0">
                <a:solidFill>
                  <a:schemeClr val="tx1"/>
                </a:solidFill>
                <a:latin typeface="Times New Roman" panose="02020603050405020304" pitchFamily="18" charset="0"/>
                <a:cs typeface="Times New Roman" panose="02020603050405020304" pitchFamily="18" charset="0"/>
              </a:rPr>
              <a:t> + (A + B)x - 5a + 3b + 2 là</a:t>
            </a:r>
            <a:endParaRPr lang="vi-VN" sz="4200" noProof="1">
              <a:solidFill>
                <a:schemeClr val="tx1"/>
              </a:solidFill>
              <a:latin typeface="Times New Roman" panose="02020603050405020304" pitchFamily="18" charset="0"/>
              <a:cs typeface="Times New Roman" panose="02020603050405020304" pitchFamily="18"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Times New Roman" panose="02020603050405020304" pitchFamily="18" charset="0"/>
                <a:cs typeface="Times New Roman" panose="02020603050405020304" pitchFamily="18" charset="0"/>
              </a:rPr>
              <a:t>A. </a:t>
            </a:r>
            <a:r>
              <a:rPr lang="en-US" sz="4200" dirty="0">
                <a:latin typeface="Times New Roman" panose="02020603050405020304" pitchFamily="18" charset="0"/>
                <a:cs typeface="Times New Roman" panose="02020603050405020304" pitchFamily="18" charset="0"/>
              </a:rPr>
              <a:t>5a + 3a + 2</a:t>
            </a: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Times New Roman" panose="02020603050405020304" pitchFamily="18" charset="0"/>
                <a:cs typeface="Times New Roman" panose="02020603050405020304" pitchFamily="18" charset="0"/>
              </a:rPr>
              <a:t>C. </a:t>
            </a:r>
            <a:r>
              <a:rPr lang="en-US" sz="4200" noProof="1">
                <a:solidFill>
                  <a:schemeClr val="bg1"/>
                </a:solidFill>
                <a:latin typeface="Times New Roman" panose="02020603050405020304" pitchFamily="18" charset="0"/>
                <a:cs typeface="Times New Roman" panose="02020603050405020304" pitchFamily="18" charset="0"/>
              </a:rPr>
              <a:t>2</a:t>
            </a:r>
            <a:endParaRPr lang="en-US" sz="4200" dirty="0">
              <a:solidFill>
                <a:schemeClr val="bg1"/>
              </a:solidFill>
              <a:latin typeface="Times New Roman" panose="02020603050405020304" pitchFamily="18" charset="0"/>
              <a:cs typeface="Times New Roman" panose="02020603050405020304" pitchFamily="18"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Times New Roman" panose="02020603050405020304" pitchFamily="18" charset="0"/>
                <a:cs typeface="Times New Roman" panose="02020603050405020304" pitchFamily="18" charset="0"/>
              </a:rPr>
              <a:t>B.</a:t>
            </a:r>
            <a:r>
              <a:rPr lang="en-US" sz="4200" dirty="0">
                <a:latin typeface="Times New Roman" panose="02020603050405020304" pitchFamily="18" charset="0"/>
                <a:cs typeface="Times New Roman" panose="02020603050405020304" pitchFamily="18" charset="0"/>
              </a:rPr>
              <a:t> -5a + 3a + 2</a:t>
            </a:r>
          </a:p>
        </p:txBody>
      </p:sp>
      <p:sp>
        <p:nvSpPr>
          <p:cNvPr id="12" name="4"/>
          <p:cNvSpPr/>
          <p:nvPr/>
        </p:nvSpPr>
        <p:spPr>
          <a:xfrm>
            <a:off x="9587520" y="8778624"/>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Times New Roman" panose="02020603050405020304" pitchFamily="18" charset="0"/>
                <a:cs typeface="Times New Roman" panose="02020603050405020304" pitchFamily="18" charset="0"/>
              </a:rPr>
              <a:t>D. </a:t>
            </a:r>
            <a:r>
              <a:rPr lang="en-US" sz="4200" noProof="1">
                <a:solidFill>
                  <a:schemeClr val="bg1"/>
                </a:solidFill>
                <a:latin typeface="Times New Roman" panose="02020603050405020304" pitchFamily="18" charset="0"/>
                <a:cs typeface="Times New Roman" panose="02020603050405020304" pitchFamily="18" charset="0"/>
              </a:rPr>
              <a:t>3b + 2</a:t>
            </a:r>
            <a:endParaRPr lang="en-US" sz="42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14661492"/>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Times New Roman" panose="02020603050405020304" pitchFamily="18" charset="0"/>
                <a:cs typeface="Times New Roman" panose="02020603050405020304" pitchFamily="18" charset="0"/>
              </a:rPr>
              <a:t>Câu</a:t>
            </a:r>
            <a:r>
              <a:rPr lang="en-US" sz="4200" b="1" noProof="1">
                <a:solidFill>
                  <a:schemeClr val="tx1"/>
                </a:solidFill>
                <a:latin typeface="Times New Roman" panose="02020603050405020304" pitchFamily="18" charset="0"/>
                <a:cs typeface="Times New Roman" panose="02020603050405020304" pitchFamily="18" charset="0"/>
              </a:rPr>
              <a:t> 5: </a:t>
            </a:r>
            <a:r>
              <a:rPr lang="en-US" sz="4200" dirty="0">
                <a:solidFill>
                  <a:schemeClr val="tx1"/>
                </a:solidFill>
                <a:latin typeface="Times New Roman" panose="02020603050405020304" pitchFamily="18" charset="0"/>
                <a:cs typeface="Times New Roman" panose="02020603050405020304" pitchFamily="18" charset="0"/>
              </a:rPr>
              <a:t>Cho </a:t>
            </a:r>
            <a:r>
              <a:rPr lang="en-US" sz="4200" dirty="0" err="1">
                <a:solidFill>
                  <a:schemeClr val="tx1"/>
                </a:solidFill>
                <a:latin typeface="Times New Roman" panose="02020603050405020304" pitchFamily="18" charset="0"/>
                <a:cs typeface="Times New Roman" panose="02020603050405020304" pitchFamily="18" charset="0"/>
              </a:rPr>
              <a:t>hai</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đa</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thức</a:t>
            </a:r>
            <a:r>
              <a:rPr lang="en-US" sz="4200" dirty="0">
                <a:solidFill>
                  <a:schemeClr val="tx1"/>
                </a:solidFill>
                <a:latin typeface="Times New Roman" panose="02020603050405020304" pitchFamily="18" charset="0"/>
                <a:cs typeface="Times New Roman" panose="02020603050405020304" pitchFamily="18" charset="0"/>
              </a:rPr>
              <a:t> f(x) = 3x</a:t>
            </a:r>
            <a:r>
              <a:rPr lang="en-US" sz="4200" baseline="30000" dirty="0">
                <a:solidFill>
                  <a:schemeClr val="tx1"/>
                </a:solidFill>
                <a:latin typeface="Times New Roman" panose="02020603050405020304" pitchFamily="18" charset="0"/>
                <a:cs typeface="Times New Roman" panose="02020603050405020304" pitchFamily="18" charset="0"/>
              </a:rPr>
              <a:t>4</a:t>
            </a:r>
            <a:r>
              <a:rPr lang="en-US" sz="4200" dirty="0">
                <a:solidFill>
                  <a:schemeClr val="tx1"/>
                </a:solidFill>
                <a:latin typeface="Times New Roman" panose="02020603050405020304" pitchFamily="18" charset="0"/>
                <a:cs typeface="Times New Roman" panose="02020603050405020304" pitchFamily="18" charset="0"/>
              </a:rPr>
              <a:t> - 1 </a:t>
            </a:r>
            <a:r>
              <a:rPr lang="en-US" sz="4200" dirty="0" err="1">
                <a:solidFill>
                  <a:schemeClr val="tx1"/>
                </a:solidFill>
                <a:latin typeface="Times New Roman" panose="02020603050405020304" pitchFamily="18" charset="0"/>
                <a:cs typeface="Times New Roman" panose="02020603050405020304" pitchFamily="18" charset="0"/>
              </a:rPr>
              <a:t>và</a:t>
            </a:r>
            <a:r>
              <a:rPr lang="en-US" sz="4200" dirty="0">
                <a:solidFill>
                  <a:schemeClr val="tx1"/>
                </a:solidFill>
                <a:latin typeface="Times New Roman" panose="02020603050405020304" pitchFamily="18" charset="0"/>
                <a:cs typeface="Times New Roman" panose="02020603050405020304" pitchFamily="18" charset="0"/>
              </a:rPr>
              <a:t> g(x) = 5x</a:t>
            </a:r>
            <a:r>
              <a:rPr lang="en-US" sz="4200" baseline="30000" dirty="0">
                <a:solidFill>
                  <a:schemeClr val="tx1"/>
                </a:solidFill>
                <a:latin typeface="Times New Roman" panose="02020603050405020304" pitchFamily="18" charset="0"/>
                <a:cs typeface="Times New Roman" panose="02020603050405020304" pitchFamily="18" charset="0"/>
              </a:rPr>
              <a:t>4</a:t>
            </a:r>
            <a:r>
              <a:rPr lang="en-US" sz="4200" dirty="0">
                <a:solidFill>
                  <a:schemeClr val="tx1"/>
                </a:solidFill>
                <a:latin typeface="Times New Roman" panose="02020603050405020304" pitchFamily="18" charset="0"/>
                <a:cs typeface="Times New Roman" panose="02020603050405020304" pitchFamily="18" charset="0"/>
              </a:rPr>
              <a:t> - 3x</a:t>
            </a:r>
            <a:r>
              <a:rPr lang="en-US" sz="4200" baseline="30000" dirty="0">
                <a:solidFill>
                  <a:schemeClr val="tx1"/>
                </a:solidFill>
                <a:latin typeface="Times New Roman" panose="02020603050405020304" pitchFamily="18" charset="0"/>
                <a:cs typeface="Times New Roman" panose="02020603050405020304" pitchFamily="18" charset="0"/>
              </a:rPr>
              <a:t>3</a:t>
            </a:r>
            <a:r>
              <a:rPr lang="en-US" sz="4200" dirty="0">
                <a:solidFill>
                  <a:schemeClr val="tx1"/>
                </a:solidFill>
                <a:latin typeface="Times New Roman" panose="02020603050405020304" pitchFamily="18" charset="0"/>
                <a:cs typeface="Times New Roman" panose="02020603050405020304" pitchFamily="18" charset="0"/>
              </a:rPr>
              <a:t> + 2x. </a:t>
            </a:r>
          </a:p>
          <a:p>
            <a:pPr algn="ctr">
              <a:defRPr/>
            </a:pPr>
            <a:r>
              <a:rPr lang="en-US" sz="4200" dirty="0" err="1">
                <a:solidFill>
                  <a:schemeClr val="tx1"/>
                </a:solidFill>
                <a:latin typeface="Times New Roman" panose="02020603050405020304" pitchFamily="18" charset="0"/>
                <a:cs typeface="Times New Roman" panose="02020603050405020304" pitchFamily="18" charset="0"/>
              </a:rPr>
              <a:t>Chọn</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đáp</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án</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đúng</a:t>
            </a:r>
            <a:r>
              <a:rPr lang="vi-VN" sz="4200" noProof="1">
                <a:solidFill>
                  <a:schemeClr val="tx1"/>
                </a:solidFill>
                <a:latin typeface="Times New Roman" panose="02020603050405020304" pitchFamily="18" charset="0"/>
                <a:cs typeface="Times New Roman" panose="02020603050405020304" pitchFamily="18"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A. </a:t>
            </a:r>
            <a:r>
              <a:rPr lang="en-US" sz="4200" dirty="0">
                <a:latin typeface="Times New Roman" panose="02020603050405020304" pitchFamily="18" charset="0"/>
                <a:cs typeface="Times New Roman" panose="02020603050405020304" pitchFamily="18" charset="0"/>
              </a:rPr>
              <a:t>f(2) = g(2)</a:t>
            </a: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C. </a:t>
            </a:r>
            <a:r>
              <a:rPr lang="en-US" sz="4200" dirty="0">
                <a:latin typeface="Times New Roman" panose="02020603050405020304" pitchFamily="18" charset="0"/>
                <a:cs typeface="Times New Roman" panose="02020603050405020304" pitchFamily="18" charset="0"/>
              </a:rPr>
              <a:t>f(2) &lt; g(2)</a:t>
            </a:r>
            <a:endParaRPr lang="vi-VN" sz="4200" noProof="1">
              <a:solidFill>
                <a:prstClr val="white"/>
              </a:solidFill>
              <a:latin typeface="Times New Roman" panose="02020603050405020304" pitchFamily="18" charset="0"/>
              <a:cs typeface="Times New Roman" panose="02020603050405020304" pitchFamily="18"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B. </a:t>
            </a:r>
            <a:r>
              <a:rPr lang="en-US" sz="4200" dirty="0">
                <a:latin typeface="Times New Roman" panose="02020603050405020304" pitchFamily="18" charset="0"/>
                <a:cs typeface="Times New Roman" panose="02020603050405020304" pitchFamily="18" charset="0"/>
              </a:rPr>
              <a:t>f(2)  = 2.g(2)</a:t>
            </a:r>
            <a:endParaRPr lang="vi-VN" sz="4200" noProof="1">
              <a:solidFill>
                <a:prstClr val="white"/>
              </a:solidFill>
              <a:latin typeface="Times New Roman" panose="02020603050405020304" pitchFamily="18" charset="0"/>
              <a:cs typeface="Times New Roman" panose="02020603050405020304" pitchFamily="18"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D. </a:t>
            </a:r>
            <a:r>
              <a:rPr lang="en-US" sz="4200" dirty="0">
                <a:latin typeface="Times New Roman" panose="02020603050405020304" pitchFamily="18" charset="0"/>
                <a:cs typeface="Times New Roman" panose="02020603050405020304" pitchFamily="18" charset="0"/>
              </a:rPr>
              <a:t>f(2) &gt; g(2)</a:t>
            </a: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1578633217"/>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Times New Roman" panose="02020603050405020304" pitchFamily="18" charset="0"/>
                <a:cs typeface="Times New Roman" panose="02020603050405020304" pitchFamily="18" charset="0"/>
              </a:rPr>
              <a:t>Câu</a:t>
            </a:r>
            <a:r>
              <a:rPr lang="en-US" sz="4200" b="1" noProof="1">
                <a:solidFill>
                  <a:schemeClr val="tx1"/>
                </a:solidFill>
                <a:latin typeface="Times New Roman" panose="02020603050405020304" pitchFamily="18" charset="0"/>
                <a:cs typeface="Times New Roman" panose="02020603050405020304" pitchFamily="18" charset="0"/>
              </a:rPr>
              <a:t> 6: </a:t>
            </a:r>
            <a:r>
              <a:rPr lang="en-US" sz="4200" dirty="0" err="1">
                <a:solidFill>
                  <a:schemeClr val="tx1"/>
                </a:solidFill>
                <a:latin typeface="Times New Roman" panose="02020603050405020304" pitchFamily="18" charset="0"/>
                <a:cs typeface="Times New Roman" panose="02020603050405020304" pitchFamily="18" charset="0"/>
              </a:rPr>
              <a:t>Tính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đa</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thức</a:t>
            </a:r>
            <a:r>
              <a:rPr lang="en-US" sz="4200" dirty="0">
                <a:solidFill>
                  <a:schemeClr val="tx1"/>
                </a:solidFill>
                <a:latin typeface="Times New Roman" panose="02020603050405020304" pitchFamily="18" charset="0"/>
                <a:cs typeface="Times New Roman" panose="02020603050405020304" pitchFamily="18" charset="0"/>
              </a:rPr>
              <a:t> f(x) = ax + b. </a:t>
            </a:r>
            <a:r>
              <a:rPr lang="en-US" sz="4200" dirty="0" err="1">
                <a:solidFill>
                  <a:schemeClr val="tx1"/>
                </a:solidFill>
                <a:latin typeface="Times New Roman" panose="02020603050405020304" pitchFamily="18" charset="0"/>
                <a:cs typeface="Times New Roman" panose="02020603050405020304" pitchFamily="18" charset="0"/>
              </a:rPr>
              <a:t>Biết</a:t>
            </a:r>
            <a:r>
              <a:rPr lang="en-US" sz="4200" dirty="0">
                <a:solidFill>
                  <a:schemeClr val="tx1"/>
                </a:solidFill>
                <a:latin typeface="Times New Roman" panose="02020603050405020304" pitchFamily="18" charset="0"/>
                <a:cs typeface="Times New Roman" panose="02020603050405020304" pitchFamily="18" charset="0"/>
              </a:rPr>
              <a:t> f(0) = 4; f(3) = 12.</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A. </a:t>
            </a:r>
            <a:r>
              <a:rPr lang="en-US" sz="4200" dirty="0">
                <a:latin typeface="Times New Roman" panose="02020603050405020304" pitchFamily="18" charset="0"/>
                <a:cs typeface="Times New Roman" panose="02020603050405020304" pitchFamily="18" charset="0"/>
              </a:rPr>
              <a:t>f(x) =  3x + 4</a:t>
            </a:r>
          </a:p>
        </p:txBody>
      </p:sp>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Arial" panose="020B0604020202020204" pitchFamily="34" charset="0"/>
                    <a:cs typeface="Arial" panose="020B0604020202020204" pitchFamily="34" charset="0"/>
                  </a:rPr>
                  <a:t>C. </a:t>
                </a:r>
                <a:r>
                  <a:rPr lang="en-US" sz="4200" dirty="0">
                    <a:latin typeface="Arial Narrow" panose="020B0606020202030204" pitchFamily="34" charset="0"/>
                    <a:cs typeface="Arial" panose="020B0604020202020204" pitchFamily="34" charset="0"/>
                  </a:rPr>
                  <a:t>f(x) = </a:t>
                </a:r>
                <a14:m>
                  <m:oMath xmlns:m="http://schemas.openxmlformats.org/officeDocument/2006/math">
                    <m:f>
                      <m:fPr>
                        <m:ctrlPr>
                          <a:rPr lang="en-US" sz="4200" i="1">
                            <a:latin typeface="Cambria Math" panose="02040503050406030204" pitchFamily="18" charset="0"/>
                          </a:rPr>
                        </m:ctrlPr>
                      </m:fPr>
                      <m:num>
                        <m:r>
                          <a:rPr lang="en-US" sz="4200" i="1">
                            <a:latin typeface="Cambria Math" panose="02040503050406030204" pitchFamily="18" charset="0"/>
                          </a:rPr>
                          <m:t>8</m:t>
                        </m:r>
                      </m:num>
                      <m:den>
                        <m:r>
                          <a:rPr lang="en-US" sz="4200" i="1">
                            <a:latin typeface="Cambria Math" panose="02040503050406030204" pitchFamily="18" charset="0"/>
                          </a:rPr>
                          <m:t>3</m:t>
                        </m:r>
                      </m:den>
                    </m:f>
                    <m:r>
                      <a:rPr lang="en-US" sz="4200" i="1">
                        <a:latin typeface="Cambria Math" panose="02040503050406030204" pitchFamily="18" charset="0"/>
                      </a:rPr>
                      <m:t>𝑥</m:t>
                    </m:r>
                    <m:r>
                      <a:rPr lang="en-US" sz="4200" i="1">
                        <a:latin typeface="Cambria Math" panose="02040503050406030204" pitchFamily="18" charset="0"/>
                      </a:rPr>
                      <m:t>+4</m:t>
                    </m:r>
                  </m:oMath>
                </a14:m>
                <a:endParaRPr lang="en-US" sz="4200" dirty="0">
                  <a:latin typeface="Arial Narrow" panose="020B060602020203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1"/>
                <a:stretch>
                  <a:fillRect l="-271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B. </a:t>
                </a:r>
                <a:r>
                  <a:rPr lang="en-US" sz="4200" dirty="0">
                    <a:latin typeface="Times New Roman" panose="02020603050405020304" pitchFamily="18" charset="0"/>
                    <a:cs typeface="Times New Roman" panose="02020603050405020304" pitchFamily="18" charset="0"/>
                  </a:rPr>
                  <a:t>f(x) = </a:t>
                </a:r>
                <a14:m>
                  <m:oMath xmlns:m="http://schemas.openxmlformats.org/officeDocument/2006/math">
                    <m:f>
                      <m:fPr>
                        <m:ctrlPr>
                          <a:rPr lang="en-US" sz="4200" i="1">
                            <a:latin typeface="Cambria Math" panose="02040503050406030204" pitchFamily="18" charset="0"/>
                          </a:rPr>
                        </m:ctrlPr>
                      </m:fPr>
                      <m:num>
                        <m:r>
                          <a:rPr lang="en-US" sz="4200" i="1">
                            <a:latin typeface="Cambria Math" panose="02040503050406030204" pitchFamily="18" charset="0"/>
                          </a:rPr>
                          <m:t>8</m:t>
                        </m:r>
                      </m:num>
                      <m:den>
                        <m:r>
                          <a:rPr lang="en-US" sz="4200" i="1">
                            <a:latin typeface="Cambria Math" panose="02040503050406030204" pitchFamily="18" charset="0"/>
                          </a:rPr>
                          <m:t>3</m:t>
                        </m:r>
                      </m:den>
                    </m:f>
                    <m:r>
                      <a:rPr lang="en-US" sz="4200" i="1">
                        <a:latin typeface="Cambria Math" panose="02040503050406030204" pitchFamily="18" charset="0"/>
                      </a:rPr>
                      <m:t>𝑥</m:t>
                    </m:r>
                    <m:r>
                      <a:rPr lang="en-US" sz="4200" i="1">
                        <a:latin typeface="Cambria Math" panose="02040503050406030204" pitchFamily="18" charset="0"/>
                      </a:rPr>
                      <m:t>−4</m:t>
                    </m:r>
                  </m:oMath>
                </a14:m>
                <a:endParaRPr lang="en-US" sz="4200" dirty="0">
                  <a:latin typeface="Times New Roman" panose="02020603050405020304" pitchFamily="18" charset="0"/>
                  <a:cs typeface="Times New Roman" panose="02020603050405020304" pitchFamily="18"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2"/>
                <a:stretch>
                  <a:fillRect l="-278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prstClr val="white"/>
                    </a:solidFill>
                    <a:latin typeface="Times New Roman" panose="02020603050405020304" pitchFamily="18" charset="0"/>
                    <a:cs typeface="Times New Roman" panose="02020603050405020304" pitchFamily="18" charset="0"/>
                  </a:rPr>
                  <a:t>D. </a:t>
                </a:r>
                <a:r>
                  <a:rPr lang="fr-FR" sz="4200" dirty="0">
                    <a:latin typeface="Times New Roman" panose="02020603050405020304" pitchFamily="18" charset="0"/>
                    <a:cs typeface="Times New Roman" panose="02020603050405020304" pitchFamily="18" charset="0"/>
                  </a:rPr>
                  <a:t>f(x) = </a:t>
                </a:r>
                <a14:m>
                  <m:oMath xmlns:m="http://schemas.openxmlformats.org/officeDocument/2006/math">
                    <m:r>
                      <a:rPr lang="fr-FR" sz="4200" i="1">
                        <a:latin typeface="Cambria Math" panose="02040503050406030204" pitchFamily="18" charset="0"/>
                      </a:rPr>
                      <m:t>−</m:t>
                    </m:r>
                    <m:f>
                      <m:fPr>
                        <m:ctrlPr>
                          <a:rPr lang="en-US" sz="4200" i="1">
                            <a:latin typeface="Cambria Math" panose="02040503050406030204" pitchFamily="18" charset="0"/>
                          </a:rPr>
                        </m:ctrlPr>
                      </m:fPr>
                      <m:num>
                        <m:r>
                          <a:rPr lang="fr-FR" sz="4200" i="1">
                            <a:latin typeface="Cambria Math" panose="02040503050406030204" pitchFamily="18" charset="0"/>
                          </a:rPr>
                          <m:t>8</m:t>
                        </m:r>
                      </m:num>
                      <m:den>
                        <m:r>
                          <a:rPr lang="fr-FR" sz="4200" i="1">
                            <a:latin typeface="Cambria Math" panose="02040503050406030204" pitchFamily="18" charset="0"/>
                          </a:rPr>
                          <m:t>3</m:t>
                        </m:r>
                      </m:den>
                    </m:f>
                    <m:r>
                      <a:rPr lang="en-US" sz="4200" i="1">
                        <a:latin typeface="Cambria Math" panose="02040503050406030204" pitchFamily="18" charset="0"/>
                      </a:rPr>
                      <m:t>𝑥</m:t>
                    </m:r>
                    <m:r>
                      <a:rPr lang="fr-FR" sz="4200" i="1">
                        <a:latin typeface="Cambria Math" panose="02040503050406030204" pitchFamily="18" charset="0"/>
                      </a:rPr>
                      <m:t>−4</m:t>
                    </m:r>
                  </m:oMath>
                </a14:m>
                <a:endParaRPr lang="en-US" sz="4200" dirty="0">
                  <a:latin typeface="Times New Roman" panose="02020603050405020304" pitchFamily="18" charset="0"/>
                  <a:cs typeface="Times New Roman" panose="02020603050405020304" pitchFamily="18"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3"/>
                <a:stretch>
                  <a:fillRect l="-2784"/>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2253127639"/>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AD2AAA-25C6-4BF1-975E-CB9E286D713F}"/>
              </a:ext>
            </a:extLst>
          </p:cNvPr>
          <p:cNvPicPr>
            <a:picLocks noChangeAspect="1"/>
          </p:cNvPicPr>
          <p:nvPr/>
        </p:nvPicPr>
        <p:blipFill>
          <a:blip r:embed="rId2"/>
          <a:stretch>
            <a:fillRect/>
          </a:stretch>
        </p:blipFill>
        <p:spPr>
          <a:xfrm>
            <a:off x="11201400" y="4648283"/>
            <a:ext cx="3078747" cy="3090940"/>
          </a:xfrm>
          <a:prstGeom prst="rect">
            <a:avLst/>
          </a:prstGeom>
        </p:spPr>
      </p:pic>
      <p:sp>
        <p:nvSpPr>
          <p:cNvPr id="3" name="Freeform 3"/>
          <p:cNvSpPr/>
          <p:nvPr/>
        </p:nvSpPr>
        <p:spPr>
          <a:xfrm>
            <a:off x="0" y="0"/>
            <a:ext cx="18288000"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sp>
      <p:grpSp>
        <p:nvGrpSpPr>
          <p:cNvPr id="6" name="Group 6"/>
          <p:cNvGrpSpPr/>
          <p:nvPr/>
        </p:nvGrpSpPr>
        <p:grpSpPr>
          <a:xfrm>
            <a:off x="0" y="9144001"/>
            <a:ext cx="18288000" cy="1142999"/>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Rectangle 27"/>
          <p:cNvSpPr/>
          <p:nvPr/>
        </p:nvSpPr>
        <p:spPr>
          <a:xfrm>
            <a:off x="6553200" y="255394"/>
            <a:ext cx="4289957" cy="1015663"/>
          </a:xfrm>
          <a:prstGeom prst="rect">
            <a:avLst/>
          </a:prstGeom>
        </p:spPr>
        <p:txBody>
          <a:bodyPr wrap="none">
            <a:spAutoFit/>
          </a:bodyPr>
          <a:lstStyle/>
          <a:p>
            <a:pPr algn="ctr"/>
            <a:r>
              <a:rPr lang="en-US" sz="6000" b="1" dirty="0">
                <a:solidFill>
                  <a:schemeClr val="tx2">
                    <a:lumMod val="75000"/>
                  </a:schemeClr>
                </a:solidFill>
                <a:latin typeface="Times New Roman" panose="02020603050405020304" pitchFamily="18" charset="0"/>
                <a:cs typeface="Times New Roman" panose="02020603050405020304" pitchFamily="18" charset="0"/>
              </a:rPr>
              <a:t>VẬN DỤNG</a:t>
            </a:r>
          </a:p>
        </p:txBody>
      </p:sp>
      <p:sp>
        <p:nvSpPr>
          <p:cNvPr id="5" name="Rounded Rectangle 4"/>
          <p:cNvSpPr/>
          <p:nvPr/>
        </p:nvSpPr>
        <p:spPr>
          <a:xfrm>
            <a:off x="1024556" y="1600200"/>
            <a:ext cx="2743200" cy="11430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Times New Roman" panose="02020603050405020304" pitchFamily="18" charset="0"/>
                <a:cs typeface="Times New Roman" panose="02020603050405020304" pitchFamily="18" charset="0"/>
              </a:rPr>
              <a:t>Bài</a:t>
            </a:r>
            <a:r>
              <a:rPr lang="en-US" sz="4200" b="1" dirty="0">
                <a:solidFill>
                  <a:schemeClr val="bg1"/>
                </a:solidFill>
                <a:latin typeface="Times New Roman" panose="02020603050405020304" pitchFamily="18" charset="0"/>
                <a:cs typeface="Times New Roman" panose="02020603050405020304" pitchFamily="18" charset="0"/>
              </a:rPr>
              <a:t> 7.8</a:t>
            </a:r>
          </a:p>
        </p:txBody>
      </p:sp>
      <p:sp>
        <p:nvSpPr>
          <p:cNvPr id="11" name="Rectangle 10"/>
          <p:cNvSpPr/>
          <p:nvPr/>
        </p:nvSpPr>
        <p:spPr>
          <a:xfrm>
            <a:off x="1024556" y="2471053"/>
            <a:ext cx="16474440" cy="6709529"/>
          </a:xfrm>
          <a:prstGeom prst="rect">
            <a:avLst/>
          </a:prstGeom>
        </p:spPr>
        <p:txBody>
          <a:bodyPr wrap="square">
            <a:spAutoFit/>
          </a:bodyPr>
          <a:lstStyle/>
          <a:p>
            <a:pPr algn="just">
              <a:lnSpc>
                <a:spcPct val="150000"/>
              </a:lnSpc>
              <a:spcBef>
                <a:spcPts val="600"/>
              </a:spcBef>
              <a:spcAft>
                <a:spcPts val="6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bơm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bơm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bơm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22m</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bơm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16m</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latin typeface="Times New Roman" panose="02020603050405020304" pitchFamily="18" charset="0"/>
                <a:ea typeface="Calibri" panose="020F0502020204030204" pitchFamily="34" charset="0"/>
                <a:cs typeface="Times New Roman" panose="02020603050405020304" pitchFamily="18" charset="0"/>
              </a:rPr>
              <a:t>. Sau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4000" dirty="0">
                <a:latin typeface="Times New Roman" panose="02020603050405020304" pitchFamily="18" charset="0"/>
                <a:ea typeface="Calibri" panose="020F0502020204030204" pitchFamily="34" charset="0"/>
                <a:cs typeface="Times New Roman" panose="02020603050405020304" pitchFamily="18" charset="0"/>
              </a:rPr>
              <a:t> 0,5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nữa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x)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bể</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(m</a:t>
            </a:r>
            <a:r>
              <a:rPr lang="en-US" sz="4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bơm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bể</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1,5 m</a:t>
            </a:r>
            <a:r>
              <a:rPr lang="en-US" sz="4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44267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7795C-466B-4F2C-89D2-B2ADE8D464DF}"/>
              </a:ext>
            </a:extLst>
          </p:cNvPr>
          <p:cNvPicPr>
            <a:picLocks noChangeAspect="1"/>
          </p:cNvPicPr>
          <p:nvPr/>
        </p:nvPicPr>
        <p:blipFill>
          <a:blip r:embed="rId2"/>
          <a:stretch>
            <a:fillRect/>
          </a:stretch>
        </p:blipFill>
        <p:spPr>
          <a:xfrm>
            <a:off x="1262781" y="6211674"/>
            <a:ext cx="3078747" cy="3090940"/>
          </a:xfrm>
          <a:prstGeom prst="rect">
            <a:avLst/>
          </a:prstGeom>
        </p:spPr>
      </p:pic>
      <p:grpSp>
        <p:nvGrpSpPr>
          <p:cNvPr id="19" name="Group 19"/>
          <p:cNvGrpSpPr/>
          <p:nvPr/>
        </p:nvGrpSpPr>
        <p:grpSpPr>
          <a:xfrm>
            <a:off x="13182600" y="179433"/>
            <a:ext cx="4756765" cy="4588183"/>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2" name="Group 22"/>
          <p:cNvGrpSpPr/>
          <p:nvPr/>
        </p:nvGrpSpPr>
        <p:grpSpPr>
          <a:xfrm>
            <a:off x="1" y="9587260"/>
            <a:ext cx="18288000"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5" name="Oval Callout 14"/>
          <p:cNvSpPr/>
          <p:nvPr/>
        </p:nvSpPr>
        <p:spPr>
          <a:xfrm>
            <a:off x="5776371" y="892038"/>
            <a:ext cx="2062069" cy="1299265"/>
          </a:xfrm>
          <a:prstGeom prst="wedgeEllipseCallout">
            <a:avLst>
              <a:gd name="adj1" fmla="val -25446"/>
              <a:gd name="adj2" fmla="val 624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742440" y="2048256"/>
                <a:ext cx="12192000" cy="4431983"/>
              </a:xfrm>
              <a:prstGeom prst="rect">
                <a:avLst/>
              </a:prstGeom>
            </p:spPr>
            <p:txBody>
              <a:bodyPr wrap="square">
                <a:spAutoFit/>
              </a:bodyPr>
              <a:lstStyle/>
              <a:p>
                <a:pPr algn="just">
                  <a:lnSpc>
                    <a:spcPct val="150000"/>
                  </a:lnSpc>
                  <a:spcBef>
                    <a:spcPts val="600"/>
                  </a:spcBef>
                  <a:spcAft>
                    <a:spcPts val="600"/>
                  </a:spcAft>
                </a:pPr>
                <a:r>
                  <a:rPr lang="en-US" sz="4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a:t>
                </a:r>
                <a:r>
                  <a:rPr lang="en-US" sz="4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Gọi</a:t>
                </a:r>
                <a:r>
                  <a:rPr lang="en-US" sz="4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 </a:t>
                </a:r>
                <a:r>
                  <a:rPr lang="en-US" sz="4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4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4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tích</a:t>
                </a:r>
                <a:r>
                  <a:rPr lang="en-US" sz="4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bể</a:t>
                </a:r>
                <a:r>
                  <a:rPr lang="en-US" sz="4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4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4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bể</a:t>
                </a: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𝑉</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=1,5+22</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+16</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+0,5.16</m:t>
                    </m:r>
                  </m:oMath>
                </a14:m>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=38</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+9,5</m:t>
                    </m:r>
                  </m:oMath>
                </a14:m>
                <a:endParaRPr lang="en-US" sz="4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42440" y="2048256"/>
                <a:ext cx="12192000" cy="4431983"/>
              </a:xfrm>
              <a:prstGeom prst="rect">
                <a:avLst/>
              </a:prstGeom>
              <a:blipFill>
                <a:blip r:embed="rId3"/>
                <a:stretch>
                  <a:fillRect l="-1950"/>
                </a:stretch>
              </a:blipFill>
            </p:spPr>
            <p:txBody>
              <a:bodyPr/>
              <a:lstStyle/>
              <a:p>
                <a:r>
                  <a:rPr lang="en-US">
                    <a:noFill/>
                  </a:rPr>
                  <a:t> </a:t>
                </a:r>
              </a:p>
            </p:txBody>
          </p:sp>
        </mc:Fallback>
      </mc:AlternateContent>
      <p:sp>
        <p:nvSpPr>
          <p:cNvPr id="6" name="Rectangle 5"/>
          <p:cNvSpPr/>
          <p:nvPr/>
        </p:nvSpPr>
        <p:spPr>
          <a:xfrm>
            <a:off x="1752600" y="6245168"/>
            <a:ext cx="9634624" cy="3308598"/>
          </a:xfrm>
          <a:prstGeom prst="rect">
            <a:avLst/>
          </a:prstGeom>
        </p:spPr>
        <p:txBody>
          <a:bodyPr wrap="square">
            <a:spAutoFit/>
          </a:bodyPr>
          <a:lstStyle/>
          <a:p>
            <a:pPr algn="just">
              <a:lnSpc>
                <a:spcPct val="150000"/>
              </a:lnSpc>
              <a:spcBef>
                <a:spcPts val="600"/>
              </a:spcBef>
              <a:spcAft>
                <a:spcPts val="600"/>
              </a:spcAft>
            </a:pPr>
            <a:r>
              <a:rPr lang="en-US" sz="4200" dirty="0">
                <a:latin typeface="Times New Roman" panose="02020603050405020304" pitchFamily="18" charset="0"/>
                <a:ea typeface="Calibri" panose="020F0502020204030204" pitchFamily="34" charset="0"/>
                <a:cs typeface="Times New Roman" panose="02020603050405020304" pitchFamily="18" charset="0"/>
              </a:rPr>
              <a:t>b) </a:t>
            </a:r>
          </a:p>
          <a:p>
            <a:pPr marL="571500" indent="-571500" algn="just">
              <a:lnSpc>
                <a:spcPct val="150000"/>
              </a:lnSpc>
              <a:spcBef>
                <a:spcPts val="600"/>
              </a:spcBef>
              <a:spcAft>
                <a:spcPts val="600"/>
              </a:spcAft>
              <a:buFont typeface="Arial" panose="020B0604020202020204" pitchFamily="34" charset="0"/>
              <a:buChar char="•"/>
            </a:pPr>
            <a:r>
              <a:rPr lang="en-US" sz="4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cao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200" dirty="0">
                <a:latin typeface="Times New Roman" panose="02020603050405020304" pitchFamily="18" charset="0"/>
                <a:ea typeface="Calibri" panose="020F0502020204030204" pitchFamily="34" charset="0"/>
                <a:cs typeface="Times New Roman" panose="02020603050405020304" pitchFamily="18" charset="0"/>
              </a:rPr>
              <a:t> V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200" dirty="0">
                <a:latin typeface="Times New Roman" panose="02020603050405020304" pitchFamily="18" charset="0"/>
                <a:ea typeface="Calibri" panose="020F0502020204030204" pitchFamily="34" charset="0"/>
                <a:cs typeface="Times New Roman" panose="02020603050405020304" pitchFamily="18" charset="0"/>
              </a:rPr>
              <a:t>: 38</a:t>
            </a:r>
          </a:p>
          <a:p>
            <a:pPr marL="571500" indent="-571500" algn="just">
              <a:lnSpc>
                <a:spcPct val="150000"/>
              </a:lnSpc>
              <a:spcBef>
                <a:spcPts val="600"/>
              </a:spcBef>
              <a:spcAft>
                <a:spcPts val="600"/>
              </a:spcAft>
              <a:buFont typeface="Arial" panose="020B0604020202020204" pitchFamily="34" charset="0"/>
              <a:buChar char="•"/>
            </a:pPr>
            <a:r>
              <a:rPr lang="en-US" sz="4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4200" dirty="0">
                <a:latin typeface="Times New Roman" panose="02020603050405020304" pitchFamily="18" charset="0"/>
                <a:ea typeface="Calibri" panose="020F0502020204030204" pitchFamily="34" charset="0"/>
                <a:cs typeface="Times New Roman" panose="02020603050405020304" pitchFamily="18" charset="0"/>
              </a:rPr>
              <a:t> do: 9,5</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1084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90740" y="4767235"/>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0" y="9435398"/>
            <a:ext cx="18288000" cy="851602"/>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3646061" y="270668"/>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4" name="Rounded Rectangle 13"/>
          <p:cNvSpPr/>
          <p:nvPr/>
        </p:nvSpPr>
        <p:spPr>
          <a:xfrm>
            <a:off x="1822576" y="773341"/>
            <a:ext cx="2743200" cy="114300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a:solidFill>
                  <a:schemeClr val="bg1"/>
                </a:solidFill>
                <a:latin typeface="Times New Roman" panose="02020603050405020304" pitchFamily="18" charset="0"/>
                <a:cs typeface="Times New Roman" panose="02020603050405020304" pitchFamily="18" charset="0"/>
              </a:rPr>
              <a:t>Bài</a:t>
            </a:r>
            <a:r>
              <a:rPr lang="en-US" sz="4200" b="1" dirty="0">
                <a:solidFill>
                  <a:schemeClr val="bg1"/>
                </a:solidFill>
                <a:latin typeface="Times New Roman" panose="02020603050405020304" pitchFamily="18" charset="0"/>
                <a:cs typeface="Times New Roman" panose="02020603050405020304" pitchFamily="18" charset="0"/>
              </a:rPr>
              <a:t> 7.11</a:t>
            </a:r>
          </a:p>
        </p:txBody>
      </p:sp>
      <p:sp>
        <p:nvSpPr>
          <p:cNvPr id="9" name="Rectangle 8"/>
          <p:cNvSpPr/>
          <p:nvPr/>
        </p:nvSpPr>
        <p:spPr>
          <a:xfrm>
            <a:off x="1418702" y="1990659"/>
            <a:ext cx="16259697" cy="7186583"/>
          </a:xfrm>
          <a:prstGeom prst="rect">
            <a:avLst/>
          </a:prstGeom>
        </p:spPr>
        <p:txBody>
          <a:bodyPr wrap="square">
            <a:spAutoFit/>
          </a:bodyPr>
          <a:lstStyle/>
          <a:p>
            <a:pPr algn="just">
              <a:lnSpc>
                <a:spcPct val="150000"/>
              </a:lnSpc>
              <a:spcBef>
                <a:spcPts val="600"/>
              </a:spcBef>
              <a:spcAft>
                <a:spcPts val="600"/>
              </a:spcAft>
            </a:pPr>
            <a:r>
              <a:rPr lang="en-US" sz="42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Quỳnh</a:t>
            </a:r>
            <a:r>
              <a:rPr lang="en-US" sz="4200" dirty="0">
                <a:latin typeface="Times New Roman" panose="02020603050405020304" pitchFamily="18" charset="0"/>
                <a:ea typeface="Calibri" panose="020F0502020204030204" pitchFamily="34" charset="0"/>
                <a:cs typeface="Times New Roman" panose="02020603050405020304" pitchFamily="18" charset="0"/>
              </a:rPr>
              <a:t> 100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Quỳnh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200" dirty="0">
                <a:latin typeface="Times New Roman" panose="02020603050405020304" pitchFamily="18" charset="0"/>
                <a:ea typeface="Calibri" panose="020F0502020204030204" pitchFamily="34" charset="0"/>
                <a:cs typeface="Times New Roman" panose="02020603050405020304" pitchFamily="18" charset="0"/>
              </a:rPr>
              <a:t> 37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khảo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200" dirty="0">
                <a:latin typeface="Times New Roman" panose="02020603050405020304" pitchFamily="18" charset="0"/>
                <a:ea typeface="Calibri" panose="020F0502020204030204" pitchFamily="34" charset="0"/>
                <a:cs typeface="Times New Roman" panose="02020603050405020304" pitchFamily="18" charset="0"/>
              </a:rPr>
              <a:t> x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en-US" sz="4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x)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Quỳnh</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nghìn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Quỳnh</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hết</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3646061" y="8413048"/>
            <a:ext cx="2908044" cy="1713124"/>
          </a:xfrm>
          <a:prstGeom prst="rect">
            <a:avLst/>
          </a:prstGeom>
        </p:spPr>
      </p:pic>
    </p:spTree>
    <p:extLst>
      <p:ext uri="{BB962C8B-B14F-4D97-AF65-F5344CB8AC3E}">
        <p14:creationId xmlns:p14="http://schemas.microsoft.com/office/powerpoint/2010/main" val="916703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vertical)">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9105" y="5552156"/>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0" y="9298866"/>
            <a:ext cx="18288000" cy="982381"/>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18" name="Freeform 8"/>
          <p:cNvSpPr/>
          <p:nvPr/>
        </p:nvSpPr>
        <p:spPr>
          <a:xfrm>
            <a:off x="14236328" y="59211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2" name="Oval Callout 11"/>
          <p:cNvSpPr/>
          <p:nvPr/>
        </p:nvSpPr>
        <p:spPr>
          <a:xfrm>
            <a:off x="6980642" y="230001"/>
            <a:ext cx="2062069" cy="1219386"/>
          </a:xfrm>
          <a:prstGeom prst="wedgeEllipseCallout">
            <a:avLst>
              <a:gd name="adj1" fmla="val -25446"/>
              <a:gd name="adj2" fmla="val 624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Times New Roman" panose="02020603050405020304" pitchFamily="18" charset="0"/>
                <a:cs typeface="Times New Roman" panose="02020603050405020304" pitchFamily="18" charset="0"/>
              </a:rPr>
              <a:t>Giải</a:t>
            </a:r>
            <a:endParaRPr lang="en-US" sz="4200" b="1"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47272" y="1449386"/>
            <a:ext cx="15566550" cy="4594912"/>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Quỳnh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cuốn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Toán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37 + x </a:t>
            </a:r>
            <a:r>
              <a:rPr lang="en-US" sz="4000" dirty="0" err="1">
                <a:latin typeface="Times New Roman" panose="02020603050405020304" pitchFamily="18" charset="0"/>
                <a:cs typeface="Times New Roman" panose="02020603050405020304" pitchFamily="18" charset="0"/>
              </a:rPr>
              <a:t>nghìn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a:t>
            </a:r>
          </a:p>
          <a:p>
            <a:pPr algn="just">
              <a:lnSpc>
                <a:spcPct val="150000"/>
              </a:lnSpc>
            </a:pPr>
            <a:r>
              <a:rPr lang="en-US" sz="4000" dirty="0" err="1">
                <a:latin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Quỳnh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p>
          <a:p>
            <a:pPr algn="ctr">
              <a:lnSpc>
                <a:spcPct val="150000"/>
              </a:lnSpc>
            </a:pPr>
            <a:r>
              <a:rPr lang="en-US" sz="4000" dirty="0">
                <a:latin typeface="Times New Roman" panose="02020603050405020304" pitchFamily="18" charset="0"/>
                <a:cs typeface="Times New Roman" panose="02020603050405020304" pitchFamily="18" charset="0"/>
              </a:rPr>
              <a:t> Q(x) = 100 – (37 + x) = 63 - x (</a:t>
            </a:r>
            <a:r>
              <a:rPr lang="en-US" sz="4000" dirty="0" err="1">
                <a:latin typeface="Times New Roman" panose="02020603050405020304" pitchFamily="18" charset="0"/>
                <a:cs typeface="Times New Roman" panose="02020603050405020304" pitchFamily="18" charset="0"/>
              </a:rPr>
              <a:t>nghìn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a:t>
            </a:r>
          </a:p>
          <a:p>
            <a:pPr marL="571500" indent="-571500" algn="just">
              <a:lnSpc>
                <a:spcPct val="150000"/>
              </a:lnSpc>
              <a:buFont typeface="Arial" panose="020B0604020202020204" pitchFamily="34" charset="0"/>
              <a:buChar char="•"/>
            </a:pPr>
            <a:r>
              <a:rPr lang="en-US" sz="4000" dirty="0" err="1">
                <a:latin typeface="Times New Roman" panose="02020603050405020304" pitchFamily="18" charset="0"/>
                <a:cs typeface="Times New Roman" panose="02020603050405020304" pitchFamily="18" charset="0"/>
              </a:rPr>
              <a:t>Bậc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bậc</a:t>
            </a:r>
            <a:r>
              <a:rPr lang="en-US" sz="4000" dirty="0">
                <a:latin typeface="Times New Roman" panose="02020603050405020304" pitchFamily="18" charset="0"/>
                <a:cs typeface="Times New Roman" panose="02020603050405020304" pitchFamily="18" charset="0"/>
              </a:rPr>
              <a:t> 1.</a:t>
            </a:r>
          </a:p>
        </p:txBody>
      </p:sp>
      <p:sp>
        <p:nvSpPr>
          <p:cNvPr id="8" name="Rectangle 7"/>
          <p:cNvSpPr/>
          <p:nvPr/>
        </p:nvSpPr>
        <p:spPr>
          <a:xfrm>
            <a:off x="1147272" y="6297456"/>
            <a:ext cx="15642750" cy="2748253"/>
          </a:xfrm>
          <a:prstGeom prst="rect">
            <a:avLst/>
          </a:prstGeom>
        </p:spPr>
        <p:txBody>
          <a:bodyPr wrap="square">
            <a:spAutoFit/>
          </a:bodyPr>
          <a:lstStyle/>
          <a:p>
            <a:pPr>
              <a:lnSpc>
                <a:spcPct val="150000"/>
              </a:lnSpc>
            </a:pPr>
            <a:r>
              <a:rPr lang="en-US" sz="4000" dirty="0">
                <a:latin typeface="Times New Roman" panose="02020603050405020304" pitchFamily="18" charset="0"/>
                <a:cs typeface="Times New Roman" panose="02020603050405020304" pitchFamily="18" charset="0"/>
              </a:rPr>
              <a:t>b) Sau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Quỳnh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p>
          <a:p>
            <a:pPr>
              <a:lnSpc>
                <a:spcPct val="150000"/>
              </a:lnSpc>
            </a:pPr>
            <a:r>
              <a:rPr lang="en-US" sz="4000" dirty="0">
                <a:latin typeface="Times New Roman" panose="02020603050405020304" pitchFamily="18" charset="0"/>
                <a:cs typeface="Times New Roman" panose="02020603050405020304" pitchFamily="18" charset="0"/>
              </a:rPr>
              <a:t>Q(x) = 0 ⇒ 63 - x = 0  ⇒ x = 63</a:t>
            </a:r>
          </a:p>
          <a:p>
            <a:pPr>
              <a:lnSpc>
                <a:spcPct val="150000"/>
              </a:lnSpc>
            </a:pPr>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cuốn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63 </a:t>
            </a:r>
            <a:r>
              <a:rPr lang="en-US" sz="4000" dirty="0" err="1">
                <a:latin typeface="Times New Roman" panose="02020603050405020304" pitchFamily="18" charset="0"/>
                <a:cs typeface="Times New Roman" panose="02020603050405020304" pitchFamily="18" charset="0"/>
              </a:rPr>
              <a:t>nghìn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87096">
            <a:off x="15593073" y="7459002"/>
            <a:ext cx="2280027" cy="1913389"/>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6835" y="8239569"/>
            <a:ext cx="1497857" cy="1521861"/>
          </a:xfrm>
          <a:prstGeom prst="rect">
            <a:avLst/>
          </a:prstGeom>
        </p:spPr>
      </p:pic>
    </p:spTree>
    <p:extLst>
      <p:ext uri="{BB962C8B-B14F-4D97-AF65-F5344CB8AC3E}">
        <p14:creationId xmlns:p14="http://schemas.microsoft.com/office/powerpoint/2010/main" val="594083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555" y="2182542"/>
            <a:ext cx="5155183" cy="807792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6217" y="2160484"/>
            <a:ext cx="5155183" cy="807792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66065" y="2149573"/>
            <a:ext cx="5155183" cy="8077921"/>
          </a:xfrm>
          <a:prstGeom prst="rect">
            <a:avLst/>
          </a:prstGeom>
        </p:spPr>
      </p:pic>
      <p:grpSp>
        <p:nvGrpSpPr>
          <p:cNvPr id="5" name="Group 5"/>
          <p:cNvGrpSpPr/>
          <p:nvPr/>
        </p:nvGrpSpPr>
        <p:grpSpPr>
          <a:xfrm>
            <a:off x="8531805" y="3627726"/>
            <a:ext cx="1424216" cy="1424216"/>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2616180" y="3661106"/>
            <a:ext cx="1424216" cy="1424216"/>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4373068" y="3651162"/>
            <a:ext cx="1424216" cy="1424216"/>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08971" y="3861406"/>
            <a:ext cx="768847" cy="109056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68345" y="3865704"/>
            <a:ext cx="689363" cy="94826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82960" y="3886111"/>
            <a:ext cx="887229" cy="887229"/>
          </a:xfrm>
          <a:prstGeom prst="rect">
            <a:avLst/>
          </a:prstGeom>
        </p:spPr>
      </p:pic>
      <p:sp>
        <p:nvSpPr>
          <p:cNvPr id="18" name="TextBox 18"/>
          <p:cNvSpPr txBox="1"/>
          <p:nvPr/>
        </p:nvSpPr>
        <p:spPr>
          <a:xfrm>
            <a:off x="3027703" y="1063774"/>
            <a:ext cx="12288158" cy="1096710"/>
          </a:xfrm>
          <a:prstGeom prst="rect">
            <a:avLst/>
          </a:prstGeom>
        </p:spPr>
        <p:txBody>
          <a:bodyPr lIns="0" tIns="0" rIns="0" bIns="0" rtlCol="0" anchor="t">
            <a:spAutoFit/>
          </a:bodyPr>
          <a:lstStyle/>
          <a:p>
            <a:pPr algn="ctr">
              <a:lnSpc>
                <a:spcPts val="9350"/>
              </a:lnSpc>
            </a:pPr>
            <a:r>
              <a:rPr lang="en-US" sz="6600" b="1" dirty="0">
                <a:solidFill>
                  <a:srgbClr val="243762"/>
                </a:solidFill>
                <a:latin typeface="Times New Roman" panose="02020603050405020304" pitchFamily="18" charset="0"/>
                <a:cs typeface="Times New Roman" panose="02020603050405020304" pitchFamily="18" charset="0"/>
              </a:rPr>
              <a:t>HƯỚNG DẪN VỀ NHÀ</a:t>
            </a:r>
          </a:p>
        </p:txBody>
      </p:sp>
      <p:grpSp>
        <p:nvGrpSpPr>
          <p:cNvPr id="25" name="Group 25"/>
          <p:cNvGrpSpPr/>
          <p:nvPr/>
        </p:nvGrpSpPr>
        <p:grpSpPr>
          <a:xfrm>
            <a:off x="-19924" y="9392430"/>
            <a:ext cx="18307924" cy="913070"/>
            <a:chOff x="0" y="0"/>
            <a:chExt cx="5131858" cy="240479"/>
          </a:xfrm>
        </p:grpSpPr>
        <p:sp>
          <p:nvSpPr>
            <p:cNvPr id="26" name="Freeform 26"/>
            <p:cNvSpPr/>
            <p:nvPr/>
          </p:nvSpPr>
          <p:spPr>
            <a:xfrm>
              <a:off x="0" y="0"/>
              <a:ext cx="5131858" cy="240479"/>
            </a:xfrm>
            <a:custGeom>
              <a:avLst/>
              <a:gdLst/>
              <a:ahLst/>
              <a:cxnLst/>
              <a:rect l="l" t="t" r="r" b="b"/>
              <a:pathLst>
                <a:path w="5131858" h="240479">
                  <a:moveTo>
                    <a:pt x="0" y="0"/>
                  </a:moveTo>
                  <a:lnTo>
                    <a:pt x="5131858" y="0"/>
                  </a:lnTo>
                  <a:lnTo>
                    <a:pt x="5131858" y="240479"/>
                  </a:lnTo>
                  <a:lnTo>
                    <a:pt x="0" y="240479"/>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1028700" y="5965227"/>
            <a:ext cx="4431283" cy="2002023"/>
          </a:xfrm>
          <a:prstGeom prst="rect">
            <a:avLst/>
          </a:prstGeom>
          <a:noFill/>
        </p:spPr>
        <p:txBody>
          <a:bodyPr wrap="square" rtlCol="0">
            <a:spAutoFit/>
          </a:bodyPr>
          <a:lstStyle/>
          <a:p>
            <a:pPr algn="ctr">
              <a:lnSpc>
                <a:spcPct val="150000"/>
              </a:lnSpc>
            </a:pPr>
            <a:r>
              <a:rPr lang="en-US" sz="4400" dirty="0" err="1">
                <a:latin typeface="Times New Roman" panose="02020603050405020304" pitchFamily="18" charset="0"/>
                <a:cs typeface="Times New Roman" panose="02020603050405020304" pitchFamily="18" charset="0"/>
              </a:rPr>
              <a:t>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endParaRPr lang="en-US" sz="44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6595550" y="5828117"/>
            <a:ext cx="5296727" cy="3013838"/>
          </a:xfrm>
          <a:prstGeom prst="rect">
            <a:avLst/>
          </a:prstGeom>
          <a:noFill/>
        </p:spPr>
        <p:txBody>
          <a:bodyPr wrap="square" rtlCol="0">
            <a:spAutoFit/>
          </a:bodyPr>
          <a:lstStyle/>
          <a:p>
            <a:pPr algn="ctr">
              <a:lnSpc>
                <a:spcPct val="150000"/>
              </a:lnSpc>
            </a:pP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SGK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SBT</a:t>
            </a:r>
          </a:p>
        </p:txBody>
      </p:sp>
      <p:sp>
        <p:nvSpPr>
          <p:cNvPr id="30" name="TextBox 29"/>
          <p:cNvSpPr txBox="1"/>
          <p:nvPr/>
        </p:nvSpPr>
        <p:spPr>
          <a:xfrm>
            <a:off x="12083540" y="6188534"/>
            <a:ext cx="5175760" cy="1998176"/>
          </a:xfrm>
          <a:prstGeom prst="rect">
            <a:avLst/>
          </a:prstGeom>
          <a:noFill/>
        </p:spPr>
        <p:txBody>
          <a:bodyPr wrap="square" rtlCol="0">
            <a:spAutoFit/>
          </a:bodyPr>
          <a:lstStyle/>
          <a:p>
            <a:pPr algn="ctr">
              <a:lnSpc>
                <a:spcPct val="150000"/>
              </a:lnSpc>
            </a:pP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p>
          <a:p>
            <a:pPr algn="ctr">
              <a:lnSpc>
                <a:spcPct val="150000"/>
              </a:lnSpc>
            </a:pP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26</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94498" y="-106788"/>
            <a:ext cx="5037276" cy="5037276"/>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3639800" y="5268098"/>
            <a:ext cx="4275276" cy="4137246"/>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8021" y="9405344"/>
            <a:ext cx="18296021" cy="930109"/>
            <a:chOff x="0" y="0"/>
            <a:chExt cx="5464010" cy="279556"/>
          </a:xfrm>
        </p:grpSpPr>
        <p:sp>
          <p:nvSpPr>
            <p:cNvPr id="22" name="Freeform 22"/>
            <p:cNvSpPr/>
            <p:nvPr/>
          </p:nvSpPr>
          <p:spPr>
            <a:xfrm>
              <a:off x="0" y="0"/>
              <a:ext cx="5464010" cy="279556"/>
            </a:xfrm>
            <a:custGeom>
              <a:avLst/>
              <a:gdLst/>
              <a:ahLst/>
              <a:cxnLst/>
              <a:rect l="l" t="t" r="r" b="b"/>
              <a:pathLst>
                <a:path w="5464010" h="279556">
                  <a:moveTo>
                    <a:pt x="0" y="0"/>
                  </a:moveTo>
                  <a:lnTo>
                    <a:pt x="5464010" y="0"/>
                  </a:lnTo>
                  <a:lnTo>
                    <a:pt x="5464010" y="279556"/>
                  </a:lnTo>
                  <a:lnTo>
                    <a:pt x="0" y="279556"/>
                  </a:lnTo>
                  <a:close/>
                </a:path>
              </a:pathLst>
            </a:custGeom>
            <a:solidFill>
              <a:srgbClr val="F8DC52"/>
            </a:solidFill>
          </p:spPr>
        </p:sp>
        <p:sp>
          <p:nvSpPr>
            <p:cNvPr id="23" name="TextBox 23"/>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9" name="TextBox 28"/>
          <p:cNvSpPr txBox="1"/>
          <p:nvPr/>
        </p:nvSpPr>
        <p:spPr>
          <a:xfrm>
            <a:off x="643689" y="2897858"/>
            <a:ext cx="16992600" cy="3564437"/>
          </a:xfrm>
          <a:prstGeom prst="rect">
            <a:avLst/>
          </a:prstGeom>
          <a:noFill/>
        </p:spPr>
        <p:txBody>
          <a:bodyPr wrap="square" rtlCol="0">
            <a:spAutoFit/>
          </a:bodyPr>
          <a:lstStyle/>
          <a:p>
            <a:pPr algn="ctr">
              <a:lnSpc>
                <a:spcPct val="150000"/>
              </a:lnSpc>
            </a:pPr>
            <a:r>
              <a:rPr lang="en-US" sz="8000" b="1" dirty="0">
                <a:solidFill>
                  <a:srgbClr val="C00000"/>
                </a:solidFill>
                <a:latin typeface="Times New Roman" panose="02020603050405020304" pitchFamily="18" charset="0"/>
                <a:cs typeface="Times New Roman" panose="02020603050405020304" pitchFamily="18" charset="0"/>
              </a:rPr>
              <a:t>CẢM ƠN CÁC EM ĐÃ </a:t>
            </a:r>
          </a:p>
          <a:p>
            <a:pPr algn="ctr">
              <a:lnSpc>
                <a:spcPct val="150000"/>
              </a:lnSpc>
            </a:pPr>
            <a:r>
              <a:rPr lang="en-US" sz="8000" b="1" dirty="0">
                <a:solidFill>
                  <a:srgbClr val="C00000"/>
                </a:solidFill>
                <a:latin typeface="Times New Roman" panose="02020603050405020304" pitchFamily="18" charset="0"/>
                <a:cs typeface="Times New Roman" panose="02020603050405020304" pitchFamily="18" charset="0"/>
              </a:rPr>
              <a:t>CHÚ Ý LẮNG NGHE!</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54480"/>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4959559" y="275824"/>
            <a:ext cx="8365337" cy="830997"/>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1. </a:t>
            </a:r>
            <a:r>
              <a:rPr lang="en-US" sz="4800" b="1" dirty="0" err="1">
                <a:solidFill>
                  <a:schemeClr val="bg1"/>
                </a:solidFill>
                <a:latin typeface="Times New Roman" panose="02020603050405020304" pitchFamily="18" charset="0"/>
                <a:cs typeface="Times New Roman" panose="02020603050405020304" pitchFamily="18" charset="0"/>
              </a:rPr>
              <a:t>Đơn</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thức</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một</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biến</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2"/>
          <a:stretch>
            <a:fillRect/>
          </a:stretch>
        </p:blipFill>
        <p:spPr>
          <a:xfrm flipH="1">
            <a:off x="718629" y="4094093"/>
            <a:ext cx="3096615" cy="5678557"/>
          </a:xfrm>
          <a:prstGeom prst="rect">
            <a:avLst/>
          </a:prstGeom>
        </p:spPr>
      </p:pic>
      <p:grpSp>
        <p:nvGrpSpPr>
          <p:cNvPr id="32" name="Group 31"/>
          <p:cNvGrpSpPr/>
          <p:nvPr/>
        </p:nvGrpSpPr>
        <p:grpSpPr>
          <a:xfrm>
            <a:off x="4419600" y="2370238"/>
            <a:ext cx="12801600" cy="4114800"/>
            <a:chOff x="4419600" y="2370238"/>
            <a:chExt cx="12801600" cy="4114800"/>
          </a:xfrm>
        </p:grpSpPr>
        <p:sp>
          <p:nvSpPr>
            <p:cNvPr id="30" name="Rounded Rectangular Callout 29"/>
            <p:cNvSpPr/>
            <p:nvPr/>
          </p:nvSpPr>
          <p:spPr>
            <a:xfrm>
              <a:off x="4419600" y="2370238"/>
              <a:ext cx="12801600" cy="4114800"/>
            </a:xfrm>
            <a:prstGeom prst="wedgeRoundRectCallout">
              <a:avLst>
                <a:gd name="adj1" fmla="val -54521"/>
                <a:gd name="adj2" fmla="val 33858"/>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4961331" y="2582842"/>
                  <a:ext cx="11811000" cy="3559949"/>
                </a:xfrm>
                <a:prstGeom prst="rect">
                  <a:avLst/>
                </a:prstGeom>
              </p:spPr>
              <p:txBody>
                <a:bodyPr wrap="square">
                  <a:spAutoFit/>
                </a:bodyPr>
                <a:lstStyle/>
                <a:p>
                  <a:pPr algn="just">
                    <a:lnSpc>
                      <a:spcPct val="150000"/>
                    </a:lnSpc>
                    <a:spcBef>
                      <a:spcPts val="600"/>
                    </a:spcBef>
                    <a:spcAft>
                      <a:spcPts val="60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Các biểu thức như -0,5x; 3x</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Arial" panose="020B0604020202020204" pitchFamily="34" charset="0"/>
                        </a:rPr>
                        <m:t>−</m:t>
                      </m:r>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3</m:t>
                          </m:r>
                        </m:num>
                        <m:den>
                          <m:r>
                            <a:rPr lang="nl-NL" sz="4400" i="1">
                              <a:effectLst/>
                              <a:latin typeface="Cambria Math" panose="02040503050406030204" pitchFamily="18" charset="0"/>
                              <a:ea typeface="Calibri" panose="020F0502020204030204" pitchFamily="34" charset="0"/>
                              <a:cs typeface="Arial" panose="020B0604020202020204" pitchFamily="34" charset="0"/>
                            </a:rPr>
                            <m:t>4</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5</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là những ví dụ về đơn thức một biến. Chúng đều là tích của một số với một lũy thừa của x.</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961331" y="2582842"/>
                  <a:ext cx="11811000" cy="3559949"/>
                </a:xfrm>
                <a:prstGeom prst="rect">
                  <a:avLst/>
                </a:prstGeom>
                <a:blipFill>
                  <a:blip r:embed="rId3"/>
                  <a:stretch>
                    <a:fillRect l="-2117" r="-2065" b="-3938"/>
                  </a:stretch>
                </a:blipFill>
              </p:spPr>
              <p:txBody>
                <a:bodyPr/>
                <a:lstStyle/>
                <a:p>
                  <a:r>
                    <a:rPr lang="en-US">
                      <a:noFill/>
                    </a:rPr>
                    <a:t> </a:t>
                  </a:r>
                </a:p>
              </p:txBody>
            </p:sp>
          </mc:Fallback>
        </mc:AlternateContent>
      </p:grpSp>
      <p:sp>
        <p:nvSpPr>
          <p:cNvPr id="33" name="Rectangle 32"/>
          <p:cNvSpPr/>
          <p:nvPr/>
        </p:nvSpPr>
        <p:spPr>
          <a:xfrm>
            <a:off x="7134879" y="8150749"/>
            <a:ext cx="6748963" cy="769441"/>
          </a:xfrm>
          <a:prstGeom prst="rect">
            <a:avLst/>
          </a:prstGeom>
        </p:spPr>
        <p:txBody>
          <a:bodyPr wrap="none">
            <a:spAutoFit/>
          </a:bodyPr>
          <a:lstStyle/>
          <a:p>
            <a:r>
              <a:rPr lang="vi-VN" sz="4400" i="1" dirty="0">
                <a:solidFill>
                  <a:srgbClr val="C00000"/>
                </a:solidFill>
                <a:latin typeface="Times New Roman" panose="02020603050405020304" pitchFamily="18" charset="0"/>
                <a:cs typeface="Times New Roman" panose="02020603050405020304" pitchFamily="18" charset="0"/>
              </a:rPr>
              <a:t>Vậy đơn thức một biến là gì?</a:t>
            </a:r>
            <a:endParaRPr lang="en-US" sz="4400" i="1" dirty="0">
              <a:solidFill>
                <a:srgbClr val="C00000"/>
              </a:solidFill>
              <a:latin typeface="Times New Roman" panose="02020603050405020304" pitchFamily="18" charset="0"/>
              <a:cs typeface="Times New Roman" panose="02020603050405020304" pitchFamily="18" charset="0"/>
            </a:endParaRPr>
          </a:p>
        </p:txBody>
      </p:sp>
      <p:pic>
        <p:nvPicPr>
          <p:cNvPr id="34" name="Picture 33"/>
          <p:cNvPicPr>
            <a:picLocks noChangeAspect="1"/>
          </p:cNvPicPr>
          <p:nvPr/>
        </p:nvPicPr>
        <p:blipFill>
          <a:blip r:embed="rId4"/>
          <a:stretch>
            <a:fillRect/>
          </a:stretch>
        </p:blipFill>
        <p:spPr>
          <a:xfrm>
            <a:off x="10205378" y="6823763"/>
            <a:ext cx="1191865" cy="1243969"/>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22" presetClass="entr" presetSubtype="8"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6335234" y="71061"/>
            <a:ext cx="1932709" cy="1892597"/>
          </a:xfrm>
          <a:prstGeom prst="rect">
            <a:avLst/>
          </a:prstGeom>
        </p:spPr>
      </p:pic>
      <p:grpSp>
        <p:nvGrpSpPr>
          <p:cNvPr id="7" name="Group 7"/>
          <p:cNvGrpSpPr/>
          <p:nvPr/>
        </p:nvGrpSpPr>
        <p:grpSpPr>
          <a:xfrm rot="20038463">
            <a:off x="137717" y="0"/>
            <a:ext cx="3481477" cy="2810764"/>
            <a:chOff x="22564" y="9525"/>
            <a:chExt cx="790236" cy="727075"/>
          </a:xfrm>
        </p:grpSpPr>
        <p:sp>
          <p:nvSpPr>
            <p:cNvPr id="8" name="Freeform 8"/>
            <p:cNvSpPr/>
            <p:nvPr/>
          </p:nvSpPr>
          <p:spPr>
            <a:xfrm>
              <a:off x="22564" y="196454"/>
              <a:ext cx="790236" cy="39215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45037" y="9182100"/>
            <a:ext cx="18333035"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7" name="TextBox 16"/>
          <p:cNvSpPr txBox="1"/>
          <p:nvPr/>
        </p:nvSpPr>
        <p:spPr>
          <a:xfrm rot="19898422">
            <a:off x="309302" y="1061333"/>
            <a:ext cx="3246145" cy="769441"/>
          </a:xfrm>
          <a:prstGeom prst="rect">
            <a:avLst/>
          </a:prstGeom>
          <a:no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KẾT LUẬN</a:t>
            </a:r>
          </a:p>
        </p:txBody>
      </p:sp>
      <p:sp>
        <p:nvSpPr>
          <p:cNvPr id="18" name="Rectangle 17"/>
          <p:cNvSpPr/>
          <p:nvPr/>
        </p:nvSpPr>
        <p:spPr>
          <a:xfrm>
            <a:off x="3704742" y="1301502"/>
            <a:ext cx="7441461" cy="769441"/>
          </a:xfrm>
          <a:prstGeom prst="rect">
            <a:avLst/>
          </a:prstGeom>
        </p:spPr>
        <p:txBody>
          <a:bodyPr wrap="none">
            <a:spAutoFit/>
          </a:bodyPr>
          <a:lstStyle/>
          <a:p>
            <a:r>
              <a:rPr lang="vi-VN" sz="4400" b="1" dirty="0">
                <a:solidFill>
                  <a:srgbClr val="C00000"/>
                </a:solidFill>
                <a:latin typeface="+mj-lt"/>
                <a:cs typeface="Arial" panose="020B0604020202020204" pitchFamily="34" charset="0"/>
              </a:rPr>
              <a:t>Sơ lược về đơn thức một biến:</a:t>
            </a:r>
            <a:endParaRPr lang="en-US" sz="4400" b="1" dirty="0">
              <a:solidFill>
                <a:srgbClr val="C00000"/>
              </a:solidFill>
              <a:latin typeface="+mj-lt"/>
              <a:cs typeface="Arial" panose="020B0604020202020204" pitchFamily="34" charset="0"/>
            </a:endParaRPr>
          </a:p>
        </p:txBody>
      </p:sp>
      <p:sp>
        <p:nvSpPr>
          <p:cNvPr id="19" name="Rectangle 18"/>
          <p:cNvSpPr/>
          <p:nvPr/>
        </p:nvSpPr>
        <p:spPr>
          <a:xfrm>
            <a:off x="3704742" y="2324100"/>
            <a:ext cx="12801600" cy="3970318"/>
          </a:xfrm>
          <a:prstGeom prst="rect">
            <a:avLst/>
          </a:prstGeom>
        </p:spPr>
        <p:txBody>
          <a:bodyPr wrap="square">
            <a:spAutoFit/>
          </a:bodyPr>
          <a:lstStyle/>
          <a:p>
            <a:pPr algn="just">
              <a:lnSpc>
                <a:spcPct val="150000"/>
              </a:lnSpc>
            </a:pPr>
            <a:r>
              <a:rPr lang="vi-VN" sz="4200" dirty="0">
                <a:solidFill>
                  <a:srgbClr val="0070C0"/>
                </a:solidFill>
                <a:latin typeface="Times New Roman" panose="02020603050405020304" pitchFamily="18" charset="0"/>
                <a:cs typeface="Times New Roman" panose="02020603050405020304" pitchFamily="18" charset="0"/>
              </a:rPr>
              <a:t>Đơn thức một biến </a:t>
            </a:r>
            <a:r>
              <a:rPr lang="vi-VN" sz="4200" dirty="0">
                <a:latin typeface="Times New Roman" panose="02020603050405020304" pitchFamily="18" charset="0"/>
                <a:cs typeface="Times New Roman" panose="02020603050405020304" pitchFamily="18" charset="0"/>
              </a:rPr>
              <a:t>(</a:t>
            </a:r>
            <a:r>
              <a:rPr lang="vi-VN" sz="4200" dirty="0">
                <a:solidFill>
                  <a:srgbClr val="0070C0"/>
                </a:solidFill>
                <a:latin typeface="Times New Roman" panose="02020603050405020304" pitchFamily="18" charset="0"/>
                <a:cs typeface="Times New Roman" panose="02020603050405020304" pitchFamily="18" charset="0"/>
              </a:rPr>
              <a:t>đơn thức</a:t>
            </a:r>
            <a:r>
              <a:rPr lang="vi-VN" sz="4200" dirty="0">
                <a:latin typeface="Times New Roman" panose="02020603050405020304" pitchFamily="18" charset="0"/>
                <a:cs typeface="Times New Roman" panose="02020603050405020304" pitchFamily="18" charset="0"/>
              </a:rPr>
              <a:t>) là </a:t>
            </a:r>
            <a:r>
              <a:rPr lang="en-US" sz="4200" dirty="0" err="1">
                <a:latin typeface="Times New Roman" panose="02020603050405020304" pitchFamily="18" charset="0"/>
                <a:cs typeface="Times New Roman" panose="02020603050405020304" pitchFamily="18" charset="0"/>
              </a:rPr>
              <a:t>biểu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số</a:t>
            </a:r>
            <a:r>
              <a:rPr lang="en-US" sz="4200" dirty="0">
                <a:latin typeface="Times New Roman" panose="02020603050405020304" pitchFamily="18" charset="0"/>
                <a:cs typeface="Times New Roman" panose="02020603050405020304" pitchFamily="18" charset="0"/>
              </a:rPr>
              <a:t> </a:t>
            </a:r>
            <a:r>
              <a:rPr lang="vi-VN" sz="4200" dirty="0">
                <a:latin typeface="Times New Roman" panose="02020603050405020304" pitchFamily="18" charset="0"/>
                <a:cs typeface="Times New Roman" panose="02020603050405020304" pitchFamily="18" charset="0"/>
              </a:rPr>
              <a:t>có dạng tích của m</a:t>
            </a:r>
            <a:r>
              <a:rPr lang="en-US" sz="4200" dirty="0" err="1">
                <a:latin typeface="Times New Roman" panose="02020603050405020304" pitchFamily="18" charset="0"/>
                <a:cs typeface="Times New Roman" panose="02020603050405020304" pitchFamily="18" charset="0"/>
              </a:rPr>
              <a:t>ột</a:t>
            </a:r>
            <a:r>
              <a:rPr lang="vi-VN" sz="4200" dirty="0">
                <a:latin typeface="Times New Roman" panose="02020603050405020304" pitchFamily="18" charset="0"/>
                <a:cs typeface="Times New Roman" panose="02020603050405020304" pitchFamily="18" charset="0"/>
              </a:rPr>
              <a:t> số thực với một lũy thừa của biến, trong đó số thực gọi là </a:t>
            </a:r>
            <a:r>
              <a:rPr lang="vi-VN" sz="4200" dirty="0">
                <a:solidFill>
                  <a:srgbClr val="0070C0"/>
                </a:solidFill>
                <a:latin typeface="Times New Roman" panose="02020603050405020304" pitchFamily="18" charset="0"/>
                <a:cs typeface="Times New Roman" panose="02020603050405020304" pitchFamily="18" charset="0"/>
              </a:rPr>
              <a:t>hệ số</a:t>
            </a:r>
            <a:r>
              <a:rPr lang="vi-VN" sz="4200" dirty="0">
                <a:latin typeface="Times New Roman" panose="02020603050405020304" pitchFamily="18" charset="0"/>
                <a:cs typeface="Times New Roman" panose="02020603050405020304" pitchFamily="18" charset="0"/>
              </a:rPr>
              <a:t>, số mũ của lũy thừa của biến gọi là </a:t>
            </a:r>
            <a:r>
              <a:rPr lang="vi-VN" sz="4200" dirty="0">
                <a:solidFill>
                  <a:srgbClr val="0070C0"/>
                </a:solidFill>
                <a:latin typeface="Times New Roman" panose="02020603050405020304" pitchFamily="18" charset="0"/>
                <a:cs typeface="Times New Roman" panose="02020603050405020304" pitchFamily="18" charset="0"/>
              </a:rPr>
              <a:t>bậc</a:t>
            </a:r>
            <a:r>
              <a:rPr lang="vi-VN" sz="4200" dirty="0">
                <a:latin typeface="Times New Roman" panose="02020603050405020304" pitchFamily="18" charset="0"/>
                <a:cs typeface="Times New Roman" panose="02020603050405020304" pitchFamily="18" charset="0"/>
              </a:rPr>
              <a:t> của đơn thức. </a:t>
            </a:r>
            <a:endParaRPr lang="en-US" sz="42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704741" y="6743700"/>
            <a:ext cx="12650549" cy="24384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4200" b="1" dirty="0">
                <a:solidFill>
                  <a:schemeClr val="tx1"/>
                </a:solidFill>
                <a:latin typeface="Times New Roman" panose="02020603050405020304" pitchFamily="18" charset="0"/>
                <a:cs typeface="Times New Roman" panose="02020603050405020304" pitchFamily="18" charset="0"/>
              </a:rPr>
              <a:t>Đ</a:t>
            </a:r>
            <a:r>
              <a:rPr lang="vi-VN" sz="4200" b="1" dirty="0">
                <a:solidFill>
                  <a:schemeClr val="tx1"/>
                </a:solidFill>
                <a:latin typeface="Times New Roman" panose="02020603050405020304" pitchFamily="18" charset="0"/>
                <a:cs typeface="Times New Roman" panose="02020603050405020304" pitchFamily="18" charset="0"/>
              </a:rPr>
              <a:t>ặc điểm của các đơn thức một biến: </a:t>
            </a:r>
          </a:p>
          <a:p>
            <a:pPr algn="just">
              <a:lnSpc>
                <a:spcPct val="150000"/>
              </a:lnSpc>
            </a:pPr>
            <a:r>
              <a:rPr lang="en-US" sz="4200" dirty="0">
                <a:solidFill>
                  <a:schemeClr val="tx1"/>
                </a:solidFill>
                <a:latin typeface="Times New Roman" panose="02020603050405020304" pitchFamily="18" charset="0"/>
                <a:cs typeface="Times New Roman" panose="02020603050405020304" pitchFamily="18" charset="0"/>
              </a:rPr>
              <a:t>C</a:t>
            </a:r>
            <a:r>
              <a:rPr lang="vi-VN" sz="4200" dirty="0">
                <a:solidFill>
                  <a:schemeClr val="tx1"/>
                </a:solidFill>
                <a:latin typeface="Times New Roman" panose="02020603050405020304" pitchFamily="18" charset="0"/>
                <a:cs typeface="Times New Roman" panose="02020603050405020304" pitchFamily="18" charset="0"/>
              </a:rPr>
              <a:t>ó dạng tích của một số với một lũy thừa của biến</a:t>
            </a:r>
            <a:r>
              <a:rPr lang="en-US" sz="4200" dirty="0">
                <a:solidFill>
                  <a:schemeClr val="tx1"/>
                </a:solidFill>
                <a:latin typeface="Times New Roman" panose="02020603050405020304" pitchFamily="18" charset="0"/>
                <a:cs typeface="Times New Roman" panose="02020603050405020304" pitchFamily="18" charset="0"/>
              </a:rPr>
              <a:t>.</a:t>
            </a:r>
            <a:endParaRPr lang="vi-VN" sz="4200" dirty="0">
              <a:solidFill>
                <a:schemeClr val="tx1"/>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443020" y="5645708"/>
            <a:ext cx="3109937" cy="2855620"/>
            <a:chOff x="443020" y="5667737"/>
            <a:chExt cx="3109937" cy="2855620"/>
          </a:xfrm>
        </p:grpSpPr>
        <p:pic>
          <p:nvPicPr>
            <p:cNvPr id="21" name="Picture 20"/>
            <p:cNvPicPr>
              <a:picLocks noChangeAspect="1"/>
            </p:cNvPicPr>
            <p:nvPr/>
          </p:nvPicPr>
          <p:blipFill>
            <a:blip r:embed="rId4"/>
            <a:stretch>
              <a:fillRect/>
            </a:stretch>
          </p:blipFill>
          <p:spPr>
            <a:xfrm>
              <a:off x="443020" y="5667737"/>
              <a:ext cx="3109937" cy="2855620"/>
            </a:xfrm>
            <a:prstGeom prst="rect">
              <a:avLst/>
            </a:prstGeom>
          </p:spPr>
        </p:pic>
        <p:sp>
          <p:nvSpPr>
            <p:cNvPr id="22" name="TextBox 21"/>
            <p:cNvSpPr txBox="1"/>
            <p:nvPr/>
          </p:nvSpPr>
          <p:spPr>
            <a:xfrm>
              <a:off x="1278910" y="6208152"/>
              <a:ext cx="1644510" cy="1572225"/>
            </a:xfrm>
            <a:prstGeom prst="rect">
              <a:avLst/>
            </a:prstGeom>
            <a:noFill/>
          </p:spPr>
          <p:txBody>
            <a:bodyPr wrap="square" rtlCol="0">
              <a:spAutoFit/>
            </a:bodyPr>
            <a:lstStyle/>
            <a:p>
              <a:pPr algn="ctr">
                <a:lnSpc>
                  <a:spcPct val="120000"/>
                </a:lnSpc>
              </a:pPr>
              <a:r>
                <a:rPr lang="en-US" sz="4200" b="1" dirty="0" err="1">
                  <a:solidFill>
                    <a:srgbClr val="C00000"/>
                  </a:solidFill>
                  <a:latin typeface="Times New Roman" panose="02020603050405020304" pitchFamily="18" charset="0"/>
                  <a:cs typeface="Times New Roman" panose="02020603050405020304" pitchFamily="18" charset="0"/>
                </a:rPr>
                <a:t>Ghi</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nhớ</a:t>
              </a:r>
              <a:endParaRPr lang="en-US" sz="4200" b="1"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308989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24691" y="214127"/>
            <a:ext cx="2922313" cy="149302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0" y="9308402"/>
            <a:ext cx="18288000" cy="1011577"/>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TextBox 21"/>
          <p:cNvSpPr txBox="1"/>
          <p:nvPr/>
        </p:nvSpPr>
        <p:spPr>
          <a:xfrm>
            <a:off x="15712558" y="575916"/>
            <a:ext cx="1752600"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Ví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1295400" y="521375"/>
            <a:ext cx="12614880" cy="2031325"/>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nl-NL" sz="4400" dirty="0">
                <a:latin typeface="Times New Roman" panose="02020603050405020304" pitchFamily="18" charset="0"/>
                <a:ea typeface="Calibri" panose="020F0502020204030204" pitchFamily="34" charset="0"/>
                <a:cs typeface="Times New Roman" panose="02020603050405020304" pitchFamily="18" charset="0"/>
              </a:rPr>
              <a:t>Biểu thức 4x</a:t>
            </a:r>
            <a:r>
              <a:rPr lang="nl-NL" sz="4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nl-NL" sz="4400" dirty="0">
                <a:latin typeface="Times New Roman" panose="02020603050405020304" pitchFamily="18" charset="0"/>
                <a:ea typeface="Calibri" panose="020F0502020204030204" pitchFamily="34" charset="0"/>
                <a:cs typeface="Times New Roman" panose="02020603050405020304" pitchFamily="18" charset="0"/>
              </a:rPr>
              <a:t> là một đơn thức, trong đó 4 là hệ số, số mũ 3 của x là</a:t>
            </a:r>
            <a:r>
              <a:rPr lang="nl-NL" sz="4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bậc </a:t>
            </a:r>
            <a:r>
              <a:rPr lang="nl-NL" sz="4400" dirty="0">
                <a:latin typeface="Times New Roman" panose="02020603050405020304" pitchFamily="18" charset="0"/>
                <a:ea typeface="Calibri" panose="020F0502020204030204" pitchFamily="34" charset="0"/>
                <a:cs typeface="Times New Roman" panose="02020603050405020304" pitchFamily="18" charset="0"/>
              </a:rPr>
              <a:t>của đơn thức đó.</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p:cNvSpPr txBox="1"/>
          <p:nvPr/>
        </p:nvSpPr>
        <p:spPr>
          <a:xfrm>
            <a:off x="8128476" y="3427625"/>
            <a:ext cx="1836480" cy="1323439"/>
          </a:xfrm>
          <a:prstGeom prst="rect">
            <a:avLst/>
          </a:prstGeom>
          <a:noFill/>
        </p:spPr>
        <p:txBody>
          <a:bodyPr wrap="square" rtlCol="0">
            <a:spAutoFit/>
          </a:bodyPr>
          <a:lstStyle/>
          <a:p>
            <a:r>
              <a:rPr lang="en-US" sz="8000" b="1" dirty="0">
                <a:solidFill>
                  <a:srgbClr val="0070C0"/>
                </a:solidFill>
                <a:latin typeface="Times New Roman" panose="02020603050405020304" pitchFamily="18" charset="0"/>
                <a:cs typeface="Times New Roman" panose="02020603050405020304" pitchFamily="18" charset="0"/>
              </a:rPr>
              <a:t>4</a:t>
            </a:r>
            <a:r>
              <a:rPr lang="en-US" sz="8000" b="1" dirty="0">
                <a:latin typeface="Times New Roman" panose="02020603050405020304" pitchFamily="18" charset="0"/>
                <a:cs typeface="Times New Roman" panose="02020603050405020304" pitchFamily="18" charset="0"/>
              </a:rPr>
              <a:t>x</a:t>
            </a:r>
            <a:r>
              <a:rPr lang="en-US" sz="8000" b="1" baseline="30000" dirty="0">
                <a:solidFill>
                  <a:srgbClr val="FF0000"/>
                </a:solidFill>
                <a:latin typeface="Times New Roman" panose="02020603050405020304" pitchFamily="18" charset="0"/>
                <a:cs typeface="Times New Roman" panose="02020603050405020304" pitchFamily="18" charset="0"/>
              </a:rPr>
              <a:t>3</a:t>
            </a:r>
            <a:endParaRPr lang="en-US" sz="80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208265" y="2805857"/>
            <a:ext cx="1752600"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endParaRPr lang="en-US" sz="4400" dirty="0">
              <a:latin typeface="Times New Roman" panose="02020603050405020304" pitchFamily="18" charset="0"/>
              <a:cs typeface="Times New Roman" panose="02020603050405020304" pitchFamily="18" charset="0"/>
            </a:endParaRPr>
          </a:p>
        </p:txBody>
      </p:sp>
      <p:cxnSp>
        <p:nvCxnSpPr>
          <p:cNvPr id="27" name="Straight Arrow Connector 26"/>
          <p:cNvCxnSpPr>
            <a:stCxn id="25" idx="2"/>
            <a:endCxn id="24" idx="1"/>
          </p:cNvCxnSpPr>
          <p:nvPr/>
        </p:nvCxnSpPr>
        <p:spPr>
          <a:xfrm>
            <a:off x="7084565" y="3575298"/>
            <a:ext cx="1043911" cy="51404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515600" y="2805857"/>
            <a:ext cx="1464960" cy="769441"/>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Bậc</a:t>
            </a:r>
            <a:endParaRPr lang="en-US" sz="4400"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H="1">
            <a:off x="9721824" y="3357533"/>
            <a:ext cx="793776" cy="43553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95400" y="4718045"/>
            <a:ext cx="15240000" cy="2002023"/>
          </a:xfrm>
          <a:prstGeom prst="rect">
            <a:avLst/>
          </a:prstGeom>
        </p:spPr>
        <p:txBody>
          <a:bodyPr wrap="square">
            <a:spAutoFit/>
          </a:bodyPr>
          <a:lstStyle/>
          <a:p>
            <a:pPr marL="571500" indent="-571500">
              <a:lnSpc>
                <a:spcPct val="150000"/>
              </a:lnSpc>
              <a:buFont typeface="Arial" panose="020B0604020202020204" pitchFamily="34" charset="0"/>
              <a:buChar char="•"/>
            </a:pPr>
            <a:r>
              <a:rPr lang="vi-VN" sz="4400" dirty="0">
                <a:latin typeface="+mj-lt"/>
                <a:cs typeface="Arial" panose="020B0604020202020204" pitchFamily="34" charset="0"/>
              </a:rPr>
              <a:t>Đơn thức -0,5x có hệ số là -0,5 và có bậc là 1 (vì x = x</a:t>
            </a:r>
            <a:r>
              <a:rPr lang="en-US" sz="4400" baseline="30000" dirty="0">
                <a:latin typeface="+mj-lt"/>
                <a:cs typeface="Arial" panose="020B0604020202020204" pitchFamily="34" charset="0"/>
              </a:rPr>
              <a:t>1</a:t>
            </a:r>
            <a:r>
              <a:rPr lang="vi-VN" sz="4400" dirty="0">
                <a:latin typeface="+mj-lt"/>
                <a:cs typeface="Arial" panose="020B0604020202020204" pitchFamily="34" charset="0"/>
              </a:rPr>
              <a:t>).</a:t>
            </a:r>
          </a:p>
          <a:p>
            <a:pPr marL="571500" indent="-571500">
              <a:lnSpc>
                <a:spcPct val="150000"/>
              </a:lnSpc>
              <a:buFont typeface="Arial" panose="020B0604020202020204" pitchFamily="34" charset="0"/>
              <a:buChar char="•"/>
            </a:pPr>
            <a:r>
              <a:rPr lang="vi-VN" sz="4400" dirty="0">
                <a:latin typeface="+mj-lt"/>
                <a:cs typeface="Arial" panose="020B0604020202020204" pitchFamily="34" charset="0"/>
              </a:rPr>
              <a:t>Một số khác 0 là một đơn thức bậc 0.</a:t>
            </a:r>
          </a:p>
        </p:txBody>
      </p:sp>
      <p:sp>
        <p:nvSpPr>
          <p:cNvPr id="36" name="Rectangle 35"/>
          <p:cNvSpPr/>
          <p:nvPr/>
        </p:nvSpPr>
        <p:spPr>
          <a:xfrm>
            <a:off x="4046985" y="6630016"/>
            <a:ext cx="11835941" cy="2009644"/>
          </a:xfrm>
          <a:prstGeom prst="rect">
            <a:avLst/>
          </a:prstGeom>
        </p:spPr>
        <p:txBody>
          <a:bodyPr wrap="square">
            <a:spAutoFit/>
          </a:bodyPr>
          <a:lstStyle/>
          <a:p>
            <a:pPr algn="just">
              <a:lnSpc>
                <a:spcPct val="150000"/>
              </a:lnSpc>
            </a:pPr>
            <a:r>
              <a:rPr lang="en-US" sz="4400" i="1" dirty="0" err="1">
                <a:solidFill>
                  <a:srgbClr val="002060"/>
                </a:solidFill>
                <a:latin typeface="Times New Roman" panose="02020603050405020304" pitchFamily="18" charset="0"/>
                <a:cs typeface="Times New Roman" panose="02020603050405020304" pitchFamily="18" charset="0"/>
              </a:rPr>
              <a:t>Em</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hãy</a:t>
            </a:r>
            <a:r>
              <a:rPr lang="en-US" sz="4400" i="1" dirty="0">
                <a:solidFill>
                  <a:srgbClr val="002060"/>
                </a:solidFill>
                <a:latin typeface="Times New Roman" panose="02020603050405020304" pitchFamily="18" charset="0"/>
                <a:cs typeface="Times New Roman" panose="02020603050405020304" pitchFamily="18" charset="0"/>
              </a:rPr>
              <a:t> </a:t>
            </a:r>
            <a:r>
              <a:rPr lang="vi-VN" sz="4400" i="1" dirty="0">
                <a:solidFill>
                  <a:srgbClr val="002060"/>
                </a:solidFill>
                <a:latin typeface="Times New Roman" panose="02020603050405020304" pitchFamily="18" charset="0"/>
                <a:cs typeface="Times New Roman" panose="02020603050405020304" pitchFamily="18" charset="0"/>
              </a:rPr>
              <a:t>lấy ví dụ, sau đó chỉ ra bậc và hệ số của đơn thức đó.</a:t>
            </a:r>
            <a:endParaRPr lang="en-US" sz="4400" i="1" dirty="0">
              <a:solidFill>
                <a:srgbClr val="002060"/>
              </a:solidFill>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a:blip r:embed="rId2"/>
          <a:stretch>
            <a:fillRect/>
          </a:stretch>
        </p:blipFill>
        <p:spPr>
          <a:xfrm>
            <a:off x="1524000" y="7029605"/>
            <a:ext cx="2057400" cy="3329403"/>
          </a:xfrm>
          <a:prstGeom prst="rect">
            <a:avLst/>
          </a:prstGeom>
        </p:spPr>
      </p:pic>
      <p:pic>
        <p:nvPicPr>
          <p:cNvPr id="38" name="Picture 37"/>
          <p:cNvPicPr>
            <a:picLocks noChangeAspect="1"/>
          </p:cNvPicPr>
          <p:nvPr/>
        </p:nvPicPr>
        <p:blipFill>
          <a:blip r:embed="rId3"/>
          <a:stretch>
            <a:fillRect/>
          </a:stretch>
        </p:blipFill>
        <p:spPr>
          <a:xfrm>
            <a:off x="14935200" y="8400387"/>
            <a:ext cx="2524578" cy="14872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 calcmode="lin" valueType="num">
                                      <p:cBhvr additive="base">
                                        <p:cTn id="39"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54400" y="5133766"/>
            <a:ext cx="1989458" cy="197900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5316" y="9736917"/>
            <a:ext cx="18288000" cy="519514"/>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8" name="Freeform 8"/>
          <p:cNvSpPr/>
          <p:nvPr/>
        </p:nvSpPr>
        <p:spPr>
          <a:xfrm>
            <a:off x="0" y="96641"/>
            <a:ext cx="2534865" cy="237986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grpSp>
        <p:nvGrpSpPr>
          <p:cNvPr id="6" name="Group 5"/>
          <p:cNvGrpSpPr/>
          <p:nvPr/>
        </p:nvGrpSpPr>
        <p:grpSpPr>
          <a:xfrm rot="298428">
            <a:off x="14037421" y="282138"/>
            <a:ext cx="2895599" cy="2309598"/>
            <a:chOff x="7696199" y="440337"/>
            <a:chExt cx="2895599" cy="2309598"/>
          </a:xfrm>
        </p:grpSpPr>
        <p:pic>
          <p:nvPicPr>
            <p:cNvPr id="26"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96199" y="440337"/>
              <a:ext cx="2895599" cy="2309598"/>
            </a:xfrm>
            <a:prstGeom prst="rect">
              <a:avLst/>
            </a:prstGeom>
          </p:spPr>
        </p:pic>
        <p:sp>
          <p:nvSpPr>
            <p:cNvPr id="5" name="TextBox 4"/>
            <p:cNvSpPr txBox="1"/>
            <p:nvPr/>
          </p:nvSpPr>
          <p:spPr>
            <a:xfrm rot="21301572">
              <a:off x="7772399" y="1210416"/>
              <a:ext cx="2743200" cy="769441"/>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ý</a:t>
              </a:r>
            </a:p>
          </p:txBody>
        </p:sp>
      </p:grpSp>
      <p:grpSp>
        <p:nvGrpSpPr>
          <p:cNvPr id="30" name="Group 29"/>
          <p:cNvGrpSpPr/>
          <p:nvPr/>
        </p:nvGrpSpPr>
        <p:grpSpPr>
          <a:xfrm>
            <a:off x="3005635" y="370346"/>
            <a:ext cx="10278958" cy="3171684"/>
            <a:chOff x="-954012" y="51164"/>
            <a:chExt cx="7149492" cy="2206231"/>
          </a:xfrm>
        </p:grpSpPr>
        <p:sp>
          <p:nvSpPr>
            <p:cNvPr id="31" name="Speech Bubble: Rectangle with Corners Rounded 13"/>
            <p:cNvSpPr/>
            <p:nvPr/>
          </p:nvSpPr>
          <p:spPr>
            <a:xfrm>
              <a:off x="-954012" y="51164"/>
              <a:ext cx="4509502" cy="1752892"/>
            </a:xfrm>
            <a:prstGeom prst="wedgeRoundRectCallout">
              <a:avLst>
                <a:gd name="adj1" fmla="val 68306"/>
                <a:gd name="adj2" fmla="val 21620"/>
                <a:gd name="adj3" fmla="val 16667"/>
              </a:avLst>
            </a:prstGeom>
            <a:solidFill>
              <a:srgbClr val="F2F2D8"/>
            </a:solidFill>
            <a:ln w="12700" cap="flat" cmpd="sng" algn="ctr">
              <a:solidFill>
                <a:srgbClr val="FFC000">
                  <a:lumMod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bậc</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coi</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rằng</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 2x</a:t>
              </a:r>
              <a:r>
                <a:rPr kumimoji="0" lang="en-US" sz="4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0</a:t>
              </a:r>
              <a:endParaRPr kumimoji="0" lang="en-US" sz="4200" b="0"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2" name="Picture 3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2548" b="1209"/>
            <a:stretch/>
          </p:blipFill>
          <p:spPr>
            <a:xfrm>
              <a:off x="4534520" y="257111"/>
              <a:ext cx="1660960" cy="2000284"/>
            </a:xfrm>
            <a:prstGeom prst="rect">
              <a:avLst/>
            </a:prstGeom>
          </p:spPr>
        </p:pic>
      </p:grpSp>
      <p:sp>
        <p:nvSpPr>
          <p:cNvPr id="7" name="Rectangle 6"/>
          <p:cNvSpPr/>
          <p:nvPr/>
        </p:nvSpPr>
        <p:spPr>
          <a:xfrm>
            <a:off x="1676400" y="3348081"/>
            <a:ext cx="14935200" cy="1911549"/>
          </a:xfrm>
          <a:prstGeom prst="rect">
            <a:avLst/>
          </a:prstGeom>
        </p:spPr>
        <p:txBody>
          <a:bodyPr wrap="square">
            <a:spAutoFit/>
          </a:bodyPr>
          <a:lstStyle/>
          <a:p>
            <a:pPr algn="just">
              <a:lnSpc>
                <a:spcPct val="150000"/>
              </a:lnSpc>
            </a:pPr>
            <a:r>
              <a:rPr lang="en-US" sz="4200" i="1" dirty="0">
                <a:solidFill>
                  <a:srgbClr val="002060"/>
                </a:solidFill>
                <a:latin typeface="Times New Roman" panose="02020603050405020304" pitchFamily="18" charset="0"/>
                <a:cs typeface="Times New Roman" panose="02020603050405020304" pitchFamily="18" charset="0"/>
              </a:rPr>
              <a:t>Á</a:t>
            </a:r>
            <a:r>
              <a:rPr lang="vi-VN" sz="4200" i="1" dirty="0">
                <a:solidFill>
                  <a:srgbClr val="002060"/>
                </a:solidFill>
                <a:latin typeface="Times New Roman" panose="02020603050405020304" pitchFamily="18" charset="0"/>
                <a:cs typeface="Times New Roman" panose="02020603050405020304" pitchFamily="18" charset="0"/>
              </a:rPr>
              <a:t>p dụng, suy nghĩ nhận biết hệ số và bậc của đơn thức hoàn thành bài ?, sau đó trao đổi cặp đôi kiểm tra chéo đáp án.</a:t>
            </a:r>
            <a:endParaRPr lang="en-US" sz="4200" i="1" dirty="0">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192051" y="5699051"/>
            <a:ext cx="1541657" cy="160905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972967" y="5616801"/>
                <a:ext cx="13666180" cy="2278124"/>
              </a:xfrm>
              <a:prstGeom prst="rect">
                <a:avLst/>
              </a:prstGeom>
            </p:spPr>
            <p:txBody>
              <a:bodyPr wrap="square">
                <a:spAutoFit/>
              </a:bodyPr>
              <a:lstStyle/>
              <a:p>
                <a:pPr algn="just">
                  <a:lnSpc>
                    <a:spcPct val="130000"/>
                  </a:lnSpc>
                  <a:spcBef>
                    <a:spcPts val="600"/>
                  </a:spcBef>
                  <a:spcAft>
                    <a:spcPts val="600"/>
                  </a:spcAft>
                </a:pPr>
                <a:r>
                  <a:rPr lang="nl-NL" sz="4200" dirty="0">
                    <a:latin typeface="Times New Roman" panose="02020603050405020304" pitchFamily="18" charset="0"/>
                    <a:ea typeface="Calibri" panose="020F0502020204030204" pitchFamily="34" charset="0"/>
                    <a:cs typeface="Times New Roman" panose="02020603050405020304" pitchFamily="18" charset="0"/>
                  </a:rPr>
                  <a:t>Cho biết hệ số và bậc của mỗi đơn thức sau:</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 2x</a:t>
                </a:r>
                <a:r>
                  <a:rPr lang="en-US" sz="4200" baseline="30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4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4200" dirty="0">
                    <a:effectLst/>
                    <a:latin typeface="Times New Roman" panose="02020603050405020304" pitchFamily="18" charset="0"/>
                    <a:ea typeface="Times New Roman" panose="02020603050405020304" pitchFamily="18" charset="0"/>
                    <a:cs typeface="Times New Roman" panose="02020603050405020304" pitchFamily="18" charset="0"/>
                  </a:rPr>
                  <a:t>			 c) -8			d) 3</a:t>
                </a:r>
                <a:r>
                  <a:rPr lang="en-US" sz="4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42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4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72967" y="5616801"/>
                <a:ext cx="13666180" cy="2278124"/>
              </a:xfrm>
              <a:prstGeom prst="rect">
                <a:avLst/>
              </a:prstGeom>
              <a:blipFill>
                <a:blip r:embed="rId5"/>
                <a:stretch>
                  <a:fillRect l="-1740" t="-535" b="-1872"/>
                </a:stretch>
              </a:blipFill>
            </p:spPr>
            <p:txBody>
              <a:bodyPr/>
              <a:lstStyle/>
              <a:p>
                <a:r>
                  <a:rPr lang="en-US">
                    <a:noFill/>
                  </a:rPr>
                  <a:t> </a:t>
                </a:r>
              </a:p>
            </p:txBody>
          </p:sp>
        </mc:Fallback>
      </mc:AlternateContent>
      <p:sp>
        <p:nvSpPr>
          <p:cNvPr id="10" name="Rectangle 9"/>
          <p:cNvSpPr/>
          <p:nvPr/>
        </p:nvSpPr>
        <p:spPr>
          <a:xfrm>
            <a:off x="2957018" y="7883777"/>
            <a:ext cx="2952374" cy="1879041"/>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6</a:t>
            </a:r>
            <a:endParaRPr lang="en-US" sz="4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6279126" y="7727795"/>
                <a:ext cx="2952374" cy="2044855"/>
              </a:xfrm>
              <a:prstGeom prst="rect">
                <a:avLst/>
              </a:prstGeom>
            </p:spPr>
            <p:txBody>
              <a:bodyPr wrap="square">
                <a:spAutoFit/>
              </a:bodyPr>
              <a:lstStyle/>
              <a:p>
                <a:pPr marL="342900" lvl="0" indent="-342900">
                  <a:lnSpc>
                    <a:spcPct val="120000"/>
                  </a:lnSpc>
                  <a:spcBef>
                    <a:spcPts val="600"/>
                  </a:spcBef>
                  <a:buFont typeface="Symbol" panose="05050102010706020507" pitchFamily="18" charset="2"/>
                  <a:buChar char=""/>
                </a:pP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Hệ </a:t>
                </a: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200" i="1" smtClean="0">
                            <a:solidFill>
                              <a:srgbClr val="C00000"/>
                            </a:solidFill>
                            <a:latin typeface="Cambria Math" panose="02040503050406030204" pitchFamily="18" charset="0"/>
                            <a:cs typeface="Arial" panose="020B0604020202020204" pitchFamily="34" charset="0"/>
                          </a:rPr>
                        </m:ctrlPr>
                      </m:fPr>
                      <m:num>
                        <m:r>
                          <a:rPr lang="en-US" sz="4200" b="0" i="1" smtClean="0">
                            <a:solidFill>
                              <a:srgbClr val="C00000"/>
                            </a:solidFill>
                            <a:latin typeface="Cambria Math" panose="02040503050406030204" pitchFamily="18" charset="0"/>
                            <a:cs typeface="Arial" panose="020B0604020202020204" pitchFamily="34" charset="0"/>
                          </a:rPr>
                          <m:t>−1</m:t>
                        </m:r>
                      </m:num>
                      <m:den>
                        <m:r>
                          <a:rPr lang="en-US" sz="4200" b="0" i="1" smtClean="0">
                            <a:solidFill>
                              <a:srgbClr val="C00000"/>
                            </a:solidFill>
                            <a:latin typeface="Cambria Math" panose="02040503050406030204" pitchFamily="18" charset="0"/>
                            <a:cs typeface="Arial" panose="020B0604020202020204" pitchFamily="34" charset="0"/>
                          </a:rPr>
                          <m:t>5</m:t>
                        </m:r>
                      </m:den>
                    </m:f>
                  </m:oMath>
                </a14:m>
                <a:endPar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600"/>
                  </a:spcAft>
                  <a:buFont typeface="Symbol" panose="05050102010706020507" pitchFamily="18" charset="2"/>
                  <a:buChar char=""/>
                </a:pP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sz="4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6279126" y="7727795"/>
                <a:ext cx="2952374" cy="2044855"/>
              </a:xfrm>
              <a:prstGeom prst="rect">
                <a:avLst/>
              </a:prstGeom>
              <a:blipFill>
                <a:blip r:embed="rId6"/>
                <a:stretch>
                  <a:fillRect l="-8058" b="-9851"/>
                </a:stretch>
              </a:blipFill>
            </p:spPr>
            <p:txBody>
              <a:bodyPr/>
              <a:lstStyle/>
              <a:p>
                <a:r>
                  <a:rPr lang="en-US">
                    <a:noFill/>
                  </a:rPr>
                  <a:t> </a:t>
                </a:r>
              </a:p>
            </p:txBody>
          </p:sp>
        </mc:Fallback>
      </mc:AlternateContent>
      <p:sp>
        <p:nvSpPr>
          <p:cNvPr id="35" name="Rectangle 34"/>
          <p:cNvSpPr/>
          <p:nvPr/>
        </p:nvSpPr>
        <p:spPr>
          <a:xfrm>
            <a:off x="13942751" y="7859261"/>
            <a:ext cx="2952374" cy="1879041"/>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a:t>
            </a:r>
            <a:r>
              <a:rPr lang="en-US" sz="4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sz="4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37"/>
          <p:cNvSpPr/>
          <p:nvPr/>
        </p:nvSpPr>
        <p:spPr>
          <a:xfrm>
            <a:off x="10332219" y="7859261"/>
            <a:ext cx="2952374" cy="1879041"/>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-8</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Bậc</a:t>
            </a:r>
            <a:r>
              <a:rPr lang="en-US" sz="4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0</a:t>
            </a:r>
            <a:endParaRPr lang="en-US" sz="4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1005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4" grpId="0"/>
      <p:bldP spid="35"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4834</Words>
  <Application>Microsoft Office PowerPoint</Application>
  <PresentationFormat>Custom</PresentationFormat>
  <Paragraphs>394</Paragraphs>
  <Slides>58</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Calibri</vt:lpstr>
      <vt:lpstr>Calibri Light</vt:lpstr>
      <vt:lpstr>Symbol</vt:lpstr>
      <vt:lpstr>Wingdings</vt:lpstr>
      <vt:lpstr>Arial Narrow</vt:lpstr>
      <vt:lpstr>Arial</vt:lpstr>
      <vt:lpstr>Times New Roman</vt:lpstr>
      <vt:lpstr>Cambria Math</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Triệu Thị Thanh Xuyên</dc:creator>
  <cp:keywords>Xuyên Triệu</cp:keywords>
  <cp:lastModifiedBy>Administrator</cp:lastModifiedBy>
  <cp:revision>27</cp:revision>
  <dcterms:created xsi:type="dcterms:W3CDTF">2006-08-16T00:00:00Z</dcterms:created>
  <dcterms:modified xsi:type="dcterms:W3CDTF">2026-02-25T02:18:06Z</dcterms:modified>
  <dc:identifier>DAFUQKRqUj0</dc:identifier>
</cp:coreProperties>
</file>