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6" r:id="rId3"/>
    <p:sldId id="265" r:id="rId4"/>
    <p:sldId id="263" r:id="rId5"/>
    <p:sldId id="262" r:id="rId6"/>
    <p:sldId id="261" r:id="rId7"/>
    <p:sldId id="260" r:id="rId8"/>
    <p:sldId id="259" r:id="rId9"/>
    <p:sldId id="258" r:id="rId10"/>
    <p:sldId id="267" r:id="rId11"/>
    <p:sldId id="268" r:id="rId12"/>
    <p:sldId id="269" r:id="rId13"/>
    <p:sldId id="270" r:id="rId14"/>
    <p:sldId id="271" r:id="rId15"/>
    <p:sldId id="272" r:id="rId16"/>
    <p:sldId id="274" r:id="rId17"/>
    <p:sldId id="275" r:id="rId18"/>
    <p:sldId id="25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2BCF2D-AE14-4DA7-A61A-B0EE34A0B9BF}" type="datetimeFigureOut">
              <a:rPr lang="en-US" smtClean="0"/>
              <a:t>1/28/2026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09593E-A5F0-4667-BDB7-7D08FD25BCFC}" type="slidenum">
              <a:rPr lang="en-US" smtClean="0"/>
              <a:t>‹#›</a:t>
            </a:fld>
            <a:endParaRPr lang="en-US"/>
          </a:p>
        </p:txBody>
      </p:sp>
    </p:spTree>
    <p:extLst>
      <p:ext uri="{BB962C8B-B14F-4D97-AF65-F5344CB8AC3E}">
        <p14:creationId xmlns:p14="http://schemas.microsoft.com/office/powerpoint/2010/main" val="418363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43000" y="685800"/>
            <a:ext cx="4572000" cy="3429000"/>
          </a:xfrm>
          <a:ln/>
        </p:spPr>
      </p:sp>
      <p:sp>
        <p:nvSpPr>
          <p:cNvPr id="34819" name="Notes Placeholder 2"/>
          <p:cNvSpPr>
            <a:spLocks noGrp="1"/>
          </p:cNvSpPr>
          <p:nvPr>
            <p:ph type="body" idx="1"/>
          </p:nvPr>
        </p:nvSpPr>
        <p:spPr>
          <a:noFill/>
          <a:ln/>
        </p:spPr>
        <p:txBody>
          <a:bodyPr/>
          <a:lstStyle/>
          <a:p>
            <a:endParaRPr lang="vi-VN"/>
          </a:p>
        </p:txBody>
      </p:sp>
      <p:sp>
        <p:nvSpPr>
          <p:cNvPr id="34820" name="Slide Number Placeholder 3"/>
          <p:cNvSpPr>
            <a:spLocks noGrp="1"/>
          </p:cNvSpPr>
          <p:nvPr>
            <p:ph type="sldNum" sz="quarter" idx="5"/>
          </p:nvPr>
        </p:nvSpPr>
        <p:spPr>
          <a:noFill/>
        </p:spPr>
        <p:txBody>
          <a:bodyPr/>
          <a:lstStyle/>
          <a:p>
            <a:fld id="{E4BD45C6-CE03-4910-A2B7-BED87F329BFA}"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43000" y="685800"/>
            <a:ext cx="4572000" cy="3429000"/>
          </a:xfrm>
          <a:ln/>
        </p:spPr>
      </p:sp>
      <p:sp>
        <p:nvSpPr>
          <p:cNvPr id="34819" name="Notes Placeholder 2"/>
          <p:cNvSpPr>
            <a:spLocks noGrp="1"/>
          </p:cNvSpPr>
          <p:nvPr>
            <p:ph type="body" idx="1"/>
          </p:nvPr>
        </p:nvSpPr>
        <p:spPr>
          <a:noFill/>
          <a:ln/>
        </p:spPr>
        <p:txBody>
          <a:bodyPr/>
          <a:lstStyle/>
          <a:p>
            <a:endParaRPr lang="vi-VN"/>
          </a:p>
        </p:txBody>
      </p:sp>
      <p:sp>
        <p:nvSpPr>
          <p:cNvPr id="34820" name="Slide Number Placeholder 3"/>
          <p:cNvSpPr>
            <a:spLocks noGrp="1"/>
          </p:cNvSpPr>
          <p:nvPr>
            <p:ph type="sldNum" sz="quarter" idx="5"/>
          </p:nvPr>
        </p:nvSpPr>
        <p:spPr>
          <a:noFill/>
        </p:spPr>
        <p:txBody>
          <a:bodyPr/>
          <a:lstStyle/>
          <a:p>
            <a:fld id="{E4BD45C6-CE03-4910-A2B7-BED87F329BFA}"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43000" y="685800"/>
            <a:ext cx="4572000" cy="3429000"/>
          </a:xfrm>
          <a:ln/>
        </p:spPr>
      </p:sp>
      <p:sp>
        <p:nvSpPr>
          <p:cNvPr id="34819" name="Notes Placeholder 2"/>
          <p:cNvSpPr>
            <a:spLocks noGrp="1"/>
          </p:cNvSpPr>
          <p:nvPr>
            <p:ph type="body" idx="1"/>
          </p:nvPr>
        </p:nvSpPr>
        <p:spPr>
          <a:noFill/>
          <a:ln/>
        </p:spPr>
        <p:txBody>
          <a:bodyPr/>
          <a:lstStyle/>
          <a:p>
            <a:endParaRPr lang="vi-VN"/>
          </a:p>
        </p:txBody>
      </p:sp>
      <p:sp>
        <p:nvSpPr>
          <p:cNvPr id="34820" name="Slide Number Placeholder 3"/>
          <p:cNvSpPr>
            <a:spLocks noGrp="1"/>
          </p:cNvSpPr>
          <p:nvPr>
            <p:ph type="sldNum" sz="quarter" idx="5"/>
          </p:nvPr>
        </p:nvSpPr>
        <p:spPr>
          <a:noFill/>
        </p:spPr>
        <p:txBody>
          <a:bodyPr/>
          <a:lstStyle/>
          <a:p>
            <a:fld id="{E4BD45C6-CE03-4910-A2B7-BED87F329BFA}" type="slidenum">
              <a:rPr lang="en-US" smtClean="0"/>
              <a:pPr/>
              <a:t>13</a:t>
            </a:fld>
            <a:endParaRPr lang="en-US"/>
          </a:p>
        </p:txBody>
      </p:sp>
    </p:spTree>
    <p:extLst>
      <p:ext uri="{BB962C8B-B14F-4D97-AF65-F5344CB8AC3E}">
        <p14:creationId xmlns:p14="http://schemas.microsoft.com/office/powerpoint/2010/main" val="80477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6814E1-E963-4E13-9EF5-9E1FA793AD8D}"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213802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6814E1-E963-4E13-9EF5-9E1FA793AD8D}"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192368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6814E1-E963-4E13-9EF5-9E1FA793AD8D}"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3858179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C91DC6-36E8-4FF4-931A-F4B595C5C0C7}" type="slidenum">
              <a:rPr lang="en-US"/>
              <a:pPr>
                <a:defRPr/>
              </a:pPr>
              <a:t>‹#›</a:t>
            </a:fld>
            <a:endParaRPr lang="en-US"/>
          </a:p>
        </p:txBody>
      </p:sp>
    </p:spTree>
    <p:extLst>
      <p:ext uri="{BB962C8B-B14F-4D97-AF65-F5344CB8AC3E}">
        <p14:creationId xmlns:p14="http://schemas.microsoft.com/office/powerpoint/2010/main" val="323352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6814E1-E963-4E13-9EF5-9E1FA793AD8D}"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3892851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6814E1-E963-4E13-9EF5-9E1FA793AD8D}"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2758638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6814E1-E963-4E13-9EF5-9E1FA793AD8D}"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115001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6814E1-E963-4E13-9EF5-9E1FA793AD8D}" type="datetimeFigureOut">
              <a:rPr lang="en-US" smtClean="0"/>
              <a:t>1/28/2026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317393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6814E1-E963-4E13-9EF5-9E1FA793AD8D}" type="datetimeFigureOut">
              <a:rPr lang="en-US" smtClean="0"/>
              <a:t>1/28/2026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2639240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814E1-E963-4E13-9EF5-9E1FA793AD8D}" type="datetimeFigureOut">
              <a:rPr lang="en-US" smtClean="0"/>
              <a:t>1/28/2026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178299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814E1-E963-4E13-9EF5-9E1FA793AD8D}"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115685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814E1-E963-4E13-9EF5-9E1FA793AD8D}" type="datetimeFigureOut">
              <a:rPr lang="en-US" smtClean="0"/>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1ACDA-556A-4A46-A55B-14E330B81C39}" type="slidenum">
              <a:rPr lang="en-US" smtClean="0"/>
              <a:t>‹#›</a:t>
            </a:fld>
            <a:endParaRPr lang="en-US"/>
          </a:p>
        </p:txBody>
      </p:sp>
    </p:spTree>
    <p:extLst>
      <p:ext uri="{BB962C8B-B14F-4D97-AF65-F5344CB8AC3E}">
        <p14:creationId xmlns:p14="http://schemas.microsoft.com/office/powerpoint/2010/main" val="110027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814E1-E963-4E13-9EF5-9E1FA793AD8D}" type="datetimeFigureOut">
              <a:rPr lang="en-US" smtClean="0"/>
              <a:t>1/28/2026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1ACDA-556A-4A46-A55B-14E330B81C39}" type="slidenum">
              <a:rPr lang="en-US" smtClean="0"/>
              <a:t>‹#›</a:t>
            </a:fld>
            <a:endParaRPr lang="en-US"/>
          </a:p>
        </p:txBody>
      </p:sp>
    </p:spTree>
    <p:extLst>
      <p:ext uri="{BB962C8B-B14F-4D97-AF65-F5344CB8AC3E}">
        <p14:creationId xmlns:p14="http://schemas.microsoft.com/office/powerpoint/2010/main" val="556685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26.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7.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6.bin"/><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2.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11.bin"/><Relationship Id="rId14" Type="http://schemas.openxmlformats.org/officeDocument/2006/relationships/image" Target="../media/image36.wmf"/></Relationships>
</file>

<file path=ppt/slides/_rels/slide16.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8.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39.wmf"/><Relationship Id="rId4" Type="http://schemas.openxmlformats.org/officeDocument/2006/relationships/image" Target="../media/image37.wmf"/><Relationship Id="rId9" Type="http://schemas.openxmlformats.org/officeDocument/2006/relationships/oleObject" Target="../embeddings/oleObject17.bin"/><Relationship Id="rId14" Type="http://schemas.openxmlformats.org/officeDocument/2006/relationships/image" Target="../media/image41.wmf"/></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3.jpeg"/><Relationship Id="rId7" Type="http://schemas.openxmlformats.org/officeDocument/2006/relationships/image" Target="../media/image11.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1.png"/><Relationship Id="rId10" Type="http://schemas.openxmlformats.org/officeDocument/2006/relationships/image" Target="../media/image15.png"/><Relationship Id="rId4" Type="http://schemas.openxmlformats.org/officeDocument/2006/relationships/image" Target="../media/image30.png"/><Relationship Id="rId9"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ải ngay 65+ hình nền Powerpoint Tết đẹp mắt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013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6"/>
          <p:cNvSpPr>
            <a:spLocks noChangeArrowheads="1" noChangeShapeType="1" noTextEdit="1"/>
          </p:cNvSpPr>
          <p:nvPr/>
        </p:nvSpPr>
        <p:spPr bwMode="auto">
          <a:xfrm>
            <a:off x="-33867" y="609600"/>
            <a:ext cx="9144000" cy="2819400"/>
          </a:xfrm>
          <a:prstGeom prst="rect">
            <a:avLst/>
          </a:prstGeom>
        </p:spPr>
        <p:txBody>
          <a:bodyPr wrap="none" fromWordArt="1">
            <a:prstTxWarp prst="textWave2">
              <a:avLst>
                <a:gd name="adj1" fmla="val 13005"/>
                <a:gd name="adj2" fmla="val 347"/>
              </a:avLst>
            </a:prstTxWarp>
          </a:bodyPr>
          <a:lstStyle/>
          <a:p>
            <a:pPr algn="ctr"/>
            <a:r>
              <a:rPr lang="en-US" sz="4400" b="1" kern="10" dirty="0">
                <a:ln w="9525">
                  <a:noFill/>
                  <a:round/>
                  <a:headEnd/>
                  <a:tailEnd/>
                </a:ln>
                <a:effectLst>
                  <a:outerShdw dist="35921" dir="2700000" algn="ctr" rotWithShape="0">
                    <a:srgbClr val="990000"/>
                  </a:outerShdw>
                </a:effectLst>
                <a:latin typeface="Times New Roman"/>
                <a:cs typeface="Times New Roman"/>
              </a:rPr>
              <a:t>CHÀO MỪNG CÁC EM </a:t>
            </a:r>
          </a:p>
          <a:p>
            <a:pPr algn="ctr"/>
            <a:r>
              <a:rPr lang="en-US" sz="4400" b="1" kern="10" dirty="0">
                <a:ln w="9525">
                  <a:noFill/>
                  <a:round/>
                  <a:headEnd/>
                  <a:tailEnd/>
                </a:ln>
                <a:effectLst>
                  <a:outerShdw dist="35921" dir="2700000" algn="ctr" rotWithShape="0">
                    <a:srgbClr val="990000"/>
                  </a:outerShdw>
                </a:effectLst>
                <a:latin typeface="Times New Roman"/>
                <a:cs typeface="Times New Roman"/>
              </a:rPr>
              <a:t>ĐẾN VỚI BÀI HỌC HÔM NAY</a:t>
            </a:r>
          </a:p>
        </p:txBody>
      </p:sp>
      <p:sp>
        <p:nvSpPr>
          <p:cNvPr id="6" name="Rectangle 5"/>
          <p:cNvSpPr/>
          <p:nvPr/>
        </p:nvSpPr>
        <p:spPr>
          <a:xfrm>
            <a:off x="1657350" y="4074824"/>
            <a:ext cx="5410200" cy="1015663"/>
          </a:xfrm>
          <a:prstGeom prst="rect">
            <a:avLst/>
          </a:prstGeom>
        </p:spPr>
        <p:txBody>
          <a:bodyPr wrap="square">
            <a:spAutoFit/>
          </a:bodyPr>
          <a:lstStyle/>
          <a:p>
            <a:pPr>
              <a:defRPr/>
            </a:pPr>
            <a:r>
              <a:rPr lang="vi-VN" sz="6000" b="1" kern="10" dirty="0">
                <a:ln w="19050">
                  <a:solidFill>
                    <a:srgbClr val="A50021"/>
                  </a:solidFill>
                  <a:round/>
                  <a:headEnd/>
                  <a:tailEnd/>
                </a:ln>
                <a:solidFill>
                  <a:srgbClr val="FF0000"/>
                </a:solidFill>
                <a:latin typeface="Times New Roman" pitchFamily="18" charset="0"/>
                <a:cs typeface="Times New Roman" pitchFamily="18" charset="0"/>
              </a:rPr>
              <a:t>MÔN: TOÁN 6</a:t>
            </a:r>
            <a:endParaRPr lang="en-US" sz="6000" b="1" kern="10" dirty="0">
              <a:ln w="19050">
                <a:solidFill>
                  <a:srgbClr val="A50021"/>
                </a:solidFill>
                <a:round/>
                <a:headEnd/>
                <a:tailEnd/>
              </a:ln>
              <a:solidFill>
                <a:srgbClr val="FF0000"/>
              </a:solidFill>
              <a:latin typeface="Times New Roman" pitchFamily="18" charset="0"/>
              <a:cs typeface="Times New Roman" pitchFamily="18" charset="0"/>
            </a:endParaRPr>
          </a:p>
        </p:txBody>
      </p:sp>
      <p:pic>
        <p:nvPicPr>
          <p:cNvPr id="7" name="Picture 65" descr="DSTARS-P"/>
          <p:cNvPicPr>
            <a:picLocks noChangeAspect="1" noChangeArrowheads="1" noCrop="1"/>
          </p:cNvPicPr>
          <p:nvPr/>
        </p:nvPicPr>
        <p:blipFill>
          <a:blip r:embed="rId3">
            <a:lum contrast="-6000"/>
          </a:blip>
          <a:srcRect/>
          <a:stretch>
            <a:fillRect/>
          </a:stretch>
        </p:blipFill>
        <p:spPr bwMode="auto">
          <a:xfrm>
            <a:off x="304800" y="228600"/>
            <a:ext cx="1200150" cy="1062038"/>
          </a:xfrm>
          <a:prstGeom prst="rect">
            <a:avLst/>
          </a:prstGeom>
          <a:noFill/>
          <a:ln w="9525">
            <a:noFill/>
            <a:miter lim="800000"/>
            <a:headEnd/>
            <a:tailEnd/>
          </a:ln>
        </p:spPr>
      </p:pic>
      <p:pic>
        <p:nvPicPr>
          <p:cNvPr id="8" name="Picture 65" descr="DSTARS-P"/>
          <p:cNvPicPr>
            <a:picLocks noChangeAspect="1" noChangeArrowheads="1" noCrop="1"/>
          </p:cNvPicPr>
          <p:nvPr/>
        </p:nvPicPr>
        <p:blipFill>
          <a:blip r:embed="rId3">
            <a:lum contrast="-6000"/>
          </a:blip>
          <a:srcRect/>
          <a:stretch>
            <a:fillRect/>
          </a:stretch>
        </p:blipFill>
        <p:spPr bwMode="auto">
          <a:xfrm>
            <a:off x="4931229" y="3429000"/>
            <a:ext cx="1200150" cy="1062038"/>
          </a:xfrm>
          <a:prstGeom prst="rect">
            <a:avLst/>
          </a:prstGeom>
          <a:noFill/>
          <a:ln w="9525">
            <a:noFill/>
            <a:miter lim="800000"/>
            <a:headEnd/>
            <a:tailEnd/>
          </a:ln>
        </p:spPr>
      </p:pic>
      <p:pic>
        <p:nvPicPr>
          <p:cNvPr id="9" name="Picture 65" descr="DSTARS-P"/>
          <p:cNvPicPr>
            <a:picLocks noChangeAspect="1" noChangeArrowheads="1" noCrop="1"/>
          </p:cNvPicPr>
          <p:nvPr/>
        </p:nvPicPr>
        <p:blipFill>
          <a:blip r:embed="rId3">
            <a:lum contrast="-6000"/>
          </a:blip>
          <a:srcRect/>
          <a:stretch>
            <a:fillRect/>
          </a:stretch>
        </p:blipFill>
        <p:spPr bwMode="auto">
          <a:xfrm>
            <a:off x="457200" y="5715000"/>
            <a:ext cx="1200150" cy="1062038"/>
          </a:xfrm>
          <a:prstGeom prst="rect">
            <a:avLst/>
          </a:prstGeom>
          <a:noFill/>
          <a:ln w="9525">
            <a:noFill/>
            <a:miter lim="800000"/>
            <a:headEnd/>
            <a:tailEnd/>
          </a:ln>
        </p:spPr>
      </p:pic>
      <p:pic>
        <p:nvPicPr>
          <p:cNvPr id="10" name="Picture 65" descr="DSTARS-P"/>
          <p:cNvPicPr>
            <a:picLocks noChangeAspect="1" noChangeArrowheads="1" noCrop="1"/>
          </p:cNvPicPr>
          <p:nvPr/>
        </p:nvPicPr>
        <p:blipFill>
          <a:blip r:embed="rId3">
            <a:lum contrast="-6000"/>
          </a:blip>
          <a:srcRect/>
          <a:stretch>
            <a:fillRect/>
          </a:stretch>
        </p:blipFill>
        <p:spPr bwMode="auto">
          <a:xfrm>
            <a:off x="5531304" y="78581"/>
            <a:ext cx="1200150" cy="1062038"/>
          </a:xfrm>
          <a:prstGeom prst="rect">
            <a:avLst/>
          </a:prstGeom>
          <a:noFill/>
          <a:ln w="9525">
            <a:noFill/>
            <a:miter lim="800000"/>
            <a:headEnd/>
            <a:tailEnd/>
          </a:ln>
        </p:spPr>
      </p:pic>
      <p:pic>
        <p:nvPicPr>
          <p:cNvPr id="11" name="Picture 65" descr="DSTARS-P"/>
          <p:cNvPicPr>
            <a:picLocks noChangeAspect="1" noChangeArrowheads="1" noCrop="1"/>
          </p:cNvPicPr>
          <p:nvPr/>
        </p:nvPicPr>
        <p:blipFill>
          <a:blip r:embed="rId3">
            <a:lum contrast="-6000"/>
          </a:blip>
          <a:srcRect/>
          <a:stretch>
            <a:fillRect/>
          </a:stretch>
        </p:blipFill>
        <p:spPr bwMode="auto">
          <a:xfrm>
            <a:off x="5715000" y="5943600"/>
            <a:ext cx="1200150" cy="1062038"/>
          </a:xfrm>
          <a:prstGeom prst="rect">
            <a:avLst/>
          </a:prstGeom>
          <a:noFill/>
          <a:ln w="9525">
            <a:noFill/>
            <a:miter lim="800000"/>
            <a:headEnd/>
            <a:tailEnd/>
          </a:ln>
        </p:spPr>
      </p:pic>
      <p:pic>
        <p:nvPicPr>
          <p:cNvPr id="12" name="Picture 65" descr="DSTARS-P"/>
          <p:cNvPicPr>
            <a:picLocks noChangeAspect="1" noChangeArrowheads="1" noCrop="1"/>
          </p:cNvPicPr>
          <p:nvPr/>
        </p:nvPicPr>
        <p:blipFill>
          <a:blip r:embed="rId3">
            <a:lum contrast="-6000"/>
          </a:blip>
          <a:srcRect/>
          <a:stretch>
            <a:fillRect/>
          </a:stretch>
        </p:blipFill>
        <p:spPr bwMode="auto">
          <a:xfrm>
            <a:off x="1905000" y="3581400"/>
            <a:ext cx="1200150" cy="1062038"/>
          </a:xfrm>
          <a:prstGeom prst="rect">
            <a:avLst/>
          </a:prstGeom>
          <a:noFill/>
          <a:ln w="9525">
            <a:noFill/>
            <a:miter lim="800000"/>
            <a:headEnd/>
            <a:tailEnd/>
          </a:ln>
        </p:spPr>
      </p:pic>
      <p:sp>
        <p:nvSpPr>
          <p:cNvPr id="13" name="AutoShape 74"/>
          <p:cNvSpPr>
            <a:spLocks noChangeArrowheads="1"/>
          </p:cNvSpPr>
          <p:nvPr/>
        </p:nvSpPr>
        <p:spPr bwMode="auto">
          <a:xfrm>
            <a:off x="2895600" y="5676900"/>
            <a:ext cx="762000" cy="533400"/>
          </a:xfrm>
          <a:prstGeom prst="star4">
            <a:avLst>
              <a:gd name="adj" fmla="val 12500"/>
            </a:avLst>
          </a:prstGeom>
          <a:solidFill>
            <a:srgbClr val="FF00FF"/>
          </a:solidFill>
          <a:ln w="9525">
            <a:solidFill>
              <a:schemeClr val="tx1"/>
            </a:solidFill>
            <a:miter lim="800000"/>
            <a:headEnd/>
            <a:tailEnd/>
          </a:ln>
          <a:effectLst/>
        </p:spPr>
        <p:txBody>
          <a:bodyPr wrap="none" anchor="ctr"/>
          <a:lstStyle/>
          <a:p>
            <a:endParaRPr lang="en-US"/>
          </a:p>
        </p:txBody>
      </p:sp>
      <p:sp>
        <p:nvSpPr>
          <p:cNvPr id="14" name="AutoShape 74"/>
          <p:cNvSpPr>
            <a:spLocks noChangeArrowheads="1"/>
          </p:cNvSpPr>
          <p:nvPr/>
        </p:nvSpPr>
        <p:spPr bwMode="auto">
          <a:xfrm>
            <a:off x="2348593" y="2019300"/>
            <a:ext cx="762000" cy="533400"/>
          </a:xfrm>
          <a:prstGeom prst="star4">
            <a:avLst>
              <a:gd name="adj" fmla="val 12500"/>
            </a:avLst>
          </a:prstGeom>
          <a:solidFill>
            <a:srgbClr val="FF00FF"/>
          </a:solidFill>
          <a:ln w="9525">
            <a:solidFill>
              <a:schemeClr val="tx1"/>
            </a:solidFill>
            <a:miter lim="800000"/>
            <a:headEnd/>
            <a:tailEnd/>
          </a:ln>
          <a:effectLst/>
        </p:spPr>
        <p:txBody>
          <a:bodyPr wrap="none" anchor="ctr"/>
          <a:lstStyle/>
          <a:p>
            <a:endParaRPr lang="en-US"/>
          </a:p>
        </p:txBody>
      </p:sp>
      <p:sp>
        <p:nvSpPr>
          <p:cNvPr id="15" name="AutoShape 74"/>
          <p:cNvSpPr>
            <a:spLocks noChangeArrowheads="1"/>
          </p:cNvSpPr>
          <p:nvPr/>
        </p:nvSpPr>
        <p:spPr bwMode="auto">
          <a:xfrm>
            <a:off x="5791200" y="2667000"/>
            <a:ext cx="762000" cy="533400"/>
          </a:xfrm>
          <a:prstGeom prst="star4">
            <a:avLst>
              <a:gd name="adj" fmla="val 12500"/>
            </a:avLst>
          </a:prstGeom>
          <a:solidFill>
            <a:srgbClr val="FF00FF"/>
          </a:solidFill>
          <a:ln w="9525">
            <a:solidFill>
              <a:schemeClr val="tx1"/>
            </a:solidFill>
            <a:miter lim="800000"/>
            <a:headEnd/>
            <a:tailEnd/>
          </a:ln>
          <a:effectLst/>
        </p:spPr>
        <p:txBody>
          <a:bodyPr wrap="none" anchor="ctr"/>
          <a:lstStyle/>
          <a:p>
            <a:endParaRPr lang="en-US"/>
          </a:p>
        </p:txBody>
      </p:sp>
      <p:sp>
        <p:nvSpPr>
          <p:cNvPr id="16" name="AutoShape 74"/>
          <p:cNvSpPr>
            <a:spLocks noChangeArrowheads="1"/>
          </p:cNvSpPr>
          <p:nvPr/>
        </p:nvSpPr>
        <p:spPr bwMode="auto">
          <a:xfrm>
            <a:off x="6177643" y="4851231"/>
            <a:ext cx="762000" cy="533400"/>
          </a:xfrm>
          <a:prstGeom prst="star4">
            <a:avLst>
              <a:gd name="adj" fmla="val 12500"/>
            </a:avLst>
          </a:prstGeom>
          <a:solidFill>
            <a:srgbClr val="FF00FF"/>
          </a:solidFill>
          <a:ln w="9525">
            <a:solidFill>
              <a:schemeClr val="tx1"/>
            </a:solidFill>
            <a:miter lim="800000"/>
            <a:headEnd/>
            <a:tailEnd/>
          </a:ln>
          <a:effectLst/>
        </p:spPr>
        <p:txBody>
          <a:bodyPr wrap="none" anchor="ctr"/>
          <a:lstStyle/>
          <a:p>
            <a:endParaRPr lang="en-US"/>
          </a:p>
        </p:txBody>
      </p:sp>
      <p:sp>
        <p:nvSpPr>
          <p:cNvPr id="17" name="AutoShape 74"/>
          <p:cNvSpPr>
            <a:spLocks noChangeArrowheads="1"/>
          </p:cNvSpPr>
          <p:nvPr/>
        </p:nvSpPr>
        <p:spPr bwMode="auto">
          <a:xfrm>
            <a:off x="3159579" y="250371"/>
            <a:ext cx="762000" cy="533400"/>
          </a:xfrm>
          <a:prstGeom prst="star4">
            <a:avLst>
              <a:gd name="adj" fmla="val 12500"/>
            </a:avLst>
          </a:prstGeom>
          <a:solidFill>
            <a:srgbClr val="FF00FF"/>
          </a:solidFill>
          <a:ln w="9525">
            <a:solidFill>
              <a:schemeClr val="tx1"/>
            </a:solidFill>
            <a:miter lim="800000"/>
            <a:headEnd/>
            <a:tailEnd/>
          </a:ln>
          <a:effectLst/>
        </p:spPr>
        <p:txBody>
          <a:bodyPr wrap="none" anchor="ctr"/>
          <a:lstStyle/>
          <a:p>
            <a:endParaRPr lang="en-US"/>
          </a:p>
        </p:txBody>
      </p:sp>
      <p:sp>
        <p:nvSpPr>
          <p:cNvPr id="18" name="AutoShape 74"/>
          <p:cNvSpPr>
            <a:spLocks noChangeArrowheads="1"/>
          </p:cNvSpPr>
          <p:nvPr/>
        </p:nvSpPr>
        <p:spPr bwMode="auto">
          <a:xfrm>
            <a:off x="142875" y="1518557"/>
            <a:ext cx="762000" cy="533400"/>
          </a:xfrm>
          <a:prstGeom prst="star4">
            <a:avLst>
              <a:gd name="adj" fmla="val 12500"/>
            </a:avLst>
          </a:prstGeom>
          <a:solidFill>
            <a:srgbClr val="FF00FF"/>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317586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000" fill="hold"/>
                                        <p:tgtEl>
                                          <p:spTgt spid="14"/>
                                        </p:tgtEl>
                                        <p:attrNameLst>
                                          <p:attrName>ppt_w</p:attrName>
                                        </p:attrNameLst>
                                      </p:cBhvr>
                                      <p:tavLst>
                                        <p:tav tm="0">
                                          <p:val>
                                            <p:fltVal val="0"/>
                                          </p:val>
                                        </p:tav>
                                        <p:tav tm="100000">
                                          <p:val>
                                            <p:strVal val="#ppt_w"/>
                                          </p:val>
                                        </p:tav>
                                      </p:tavLst>
                                    </p:anim>
                                    <p:anim calcmode="lin" valueType="num">
                                      <p:cBhvr>
                                        <p:cTn id="12" dur="2000" fill="hold"/>
                                        <p:tgtEl>
                                          <p:spTgt spid="14"/>
                                        </p:tgtEl>
                                        <p:attrNameLst>
                                          <p:attrName>ppt_h</p:attrName>
                                        </p:attrNameLst>
                                      </p:cBhvr>
                                      <p:tavLst>
                                        <p:tav tm="0">
                                          <p:val>
                                            <p:fltVal val="0"/>
                                          </p:val>
                                        </p:tav>
                                        <p:tav tm="100000">
                                          <p:val>
                                            <p:strVal val="#ppt_h"/>
                                          </p:val>
                                        </p:tav>
                                      </p:tavLst>
                                    </p:anim>
                                  </p:childTnLst>
                                </p:cTn>
                              </p:par>
                              <p:par>
                                <p:cTn id="13" presetID="23" presetClass="entr" presetSubtype="16" repeatCount="indefinite"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2000" fill="hold"/>
                                        <p:tgtEl>
                                          <p:spTgt spid="15"/>
                                        </p:tgtEl>
                                        <p:attrNameLst>
                                          <p:attrName>ppt_w</p:attrName>
                                        </p:attrNameLst>
                                      </p:cBhvr>
                                      <p:tavLst>
                                        <p:tav tm="0">
                                          <p:val>
                                            <p:fltVal val="0"/>
                                          </p:val>
                                        </p:tav>
                                        <p:tav tm="100000">
                                          <p:val>
                                            <p:strVal val="#ppt_w"/>
                                          </p:val>
                                        </p:tav>
                                      </p:tavLst>
                                    </p:anim>
                                    <p:anim calcmode="lin" valueType="num">
                                      <p:cBhvr>
                                        <p:cTn id="16" dur="2000" fill="hold"/>
                                        <p:tgtEl>
                                          <p:spTgt spid="15"/>
                                        </p:tgtEl>
                                        <p:attrNameLst>
                                          <p:attrName>ppt_h</p:attrName>
                                        </p:attrNameLst>
                                      </p:cBhvr>
                                      <p:tavLst>
                                        <p:tav tm="0">
                                          <p:val>
                                            <p:fltVal val="0"/>
                                          </p:val>
                                        </p:tav>
                                        <p:tav tm="100000">
                                          <p:val>
                                            <p:strVal val="#ppt_h"/>
                                          </p:val>
                                        </p:tav>
                                      </p:tavLst>
                                    </p:anim>
                                  </p:childTnLst>
                                </p:cTn>
                              </p:par>
                              <p:par>
                                <p:cTn id="17" presetID="23" presetClass="entr" presetSubtype="16" repeatCount="indefinite"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2000" fill="hold"/>
                                        <p:tgtEl>
                                          <p:spTgt spid="16"/>
                                        </p:tgtEl>
                                        <p:attrNameLst>
                                          <p:attrName>ppt_w</p:attrName>
                                        </p:attrNameLst>
                                      </p:cBhvr>
                                      <p:tavLst>
                                        <p:tav tm="0">
                                          <p:val>
                                            <p:fltVal val="0"/>
                                          </p:val>
                                        </p:tav>
                                        <p:tav tm="100000">
                                          <p:val>
                                            <p:strVal val="#ppt_w"/>
                                          </p:val>
                                        </p:tav>
                                      </p:tavLst>
                                    </p:anim>
                                    <p:anim calcmode="lin" valueType="num">
                                      <p:cBhvr>
                                        <p:cTn id="20" dur="2000" fill="hold"/>
                                        <p:tgtEl>
                                          <p:spTgt spid="16"/>
                                        </p:tgtEl>
                                        <p:attrNameLst>
                                          <p:attrName>ppt_h</p:attrName>
                                        </p:attrNameLst>
                                      </p:cBhvr>
                                      <p:tavLst>
                                        <p:tav tm="0">
                                          <p:val>
                                            <p:fltVal val="0"/>
                                          </p:val>
                                        </p:tav>
                                        <p:tav tm="100000">
                                          <p:val>
                                            <p:strVal val="#ppt_h"/>
                                          </p:val>
                                        </p:tav>
                                      </p:tavLst>
                                    </p:anim>
                                  </p:childTnLst>
                                </p:cTn>
                              </p:par>
                              <p:par>
                                <p:cTn id="21" presetID="23" presetClass="entr" presetSubtype="16" repeatCount="indefinite"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2000" fill="hold"/>
                                        <p:tgtEl>
                                          <p:spTgt spid="17"/>
                                        </p:tgtEl>
                                        <p:attrNameLst>
                                          <p:attrName>ppt_w</p:attrName>
                                        </p:attrNameLst>
                                      </p:cBhvr>
                                      <p:tavLst>
                                        <p:tav tm="0">
                                          <p:val>
                                            <p:fltVal val="0"/>
                                          </p:val>
                                        </p:tav>
                                        <p:tav tm="100000">
                                          <p:val>
                                            <p:strVal val="#ppt_w"/>
                                          </p:val>
                                        </p:tav>
                                      </p:tavLst>
                                    </p:anim>
                                    <p:anim calcmode="lin" valueType="num">
                                      <p:cBhvr>
                                        <p:cTn id="24" dur="2000" fill="hold"/>
                                        <p:tgtEl>
                                          <p:spTgt spid="17"/>
                                        </p:tgtEl>
                                        <p:attrNameLst>
                                          <p:attrName>ppt_h</p:attrName>
                                        </p:attrNameLst>
                                      </p:cBhvr>
                                      <p:tavLst>
                                        <p:tav tm="0">
                                          <p:val>
                                            <p:fltVal val="0"/>
                                          </p:val>
                                        </p:tav>
                                        <p:tav tm="100000">
                                          <p:val>
                                            <p:strVal val="#ppt_h"/>
                                          </p:val>
                                        </p:tav>
                                      </p:tavLst>
                                    </p:anim>
                                  </p:childTnLst>
                                </p:cTn>
                              </p:par>
                              <p:par>
                                <p:cTn id="25" presetID="23" presetClass="entr" presetSubtype="16" repeatCount="indefinite"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2000" fill="hold"/>
                                        <p:tgtEl>
                                          <p:spTgt spid="18"/>
                                        </p:tgtEl>
                                        <p:attrNameLst>
                                          <p:attrName>ppt_w</p:attrName>
                                        </p:attrNameLst>
                                      </p:cBhvr>
                                      <p:tavLst>
                                        <p:tav tm="0">
                                          <p:val>
                                            <p:fltVal val="0"/>
                                          </p:val>
                                        </p:tav>
                                        <p:tav tm="100000">
                                          <p:val>
                                            <p:strVal val="#ppt_w"/>
                                          </p:val>
                                        </p:tav>
                                      </p:tavLst>
                                    </p:anim>
                                    <p:anim calcmode="lin" valueType="num">
                                      <p:cBhvr>
                                        <p:cTn id="28" dur="20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9AFB82B-D34F-BC42-D601-33C7998F5548}"/>
                  </a:ext>
                </a:extLst>
              </p:cNvPr>
              <p:cNvSpPr txBox="1"/>
              <p:nvPr/>
            </p:nvSpPr>
            <p:spPr>
              <a:xfrm>
                <a:off x="228600" y="530829"/>
                <a:ext cx="5638800" cy="791820"/>
              </a:xfrm>
              <a:prstGeom prst="rect">
                <a:avLst/>
              </a:prstGeom>
              <a:noFill/>
            </p:spPr>
            <p:txBody>
              <a:bodyPr wrap="square" rtlCol="0">
                <a:spAutoFit/>
              </a:bodyPr>
              <a:lstStyle/>
              <a:p>
                <a:r>
                  <a:rPr lang="en-US" sz="3200" dirty="0">
                    <a:solidFill>
                      <a:srgbClr val="002060"/>
                    </a:solidFill>
                    <a:latin typeface="Times New Roman" pitchFamily="18" charset="0"/>
                    <a:cs typeface="Times New Roman" pitchFamily="18" charset="0"/>
                  </a:rPr>
                  <a:t>a</a:t>
                </a:r>
                <a:r>
                  <a:rPr lang="en-US" sz="3200" dirty="0">
                    <a:solidFill>
                      <a:schemeClr val="tx1"/>
                    </a:solidFill>
                    <a:latin typeface="Times New Roman" pitchFamily="18" charset="0"/>
                    <a:cs typeface="Times New Roman" pitchFamily="18" charset="0"/>
                  </a:rPr>
                  <a:t>. </a:t>
                </a:r>
                <a14:m>
                  <m:oMath xmlns:m="http://schemas.openxmlformats.org/officeDocument/2006/math">
                    <m:f>
                      <m:fPr>
                        <m:ctrlPr>
                          <a:rPr lang="en-US" sz="3200" i="1" smtClean="0">
                            <a:solidFill>
                              <a:schemeClr val="tx1"/>
                            </a:solidFill>
                            <a:latin typeface="Cambria Math" panose="02040503050406030204" pitchFamily="18" charset="0"/>
                          </a:rPr>
                        </m:ctrlPr>
                      </m:fPr>
                      <m:num>
                        <m:r>
                          <a:rPr lang="en-US" sz="3200" b="0" i="1" smtClean="0">
                            <a:solidFill>
                              <a:schemeClr val="tx1"/>
                            </a:solidFill>
                            <a:latin typeface="Cambria Math" panose="02040503050406030204" pitchFamily="18" charset="0"/>
                          </a:rPr>
                          <m:t>2</m:t>
                        </m:r>
                      </m:num>
                      <m:den>
                        <m:r>
                          <a:rPr lang="en-US" sz="3200" b="0" i="1" smtClean="0">
                            <a:solidFill>
                              <a:schemeClr val="tx1"/>
                            </a:solidFill>
                            <a:latin typeface="Cambria Math" panose="02040503050406030204" pitchFamily="18" charset="0"/>
                          </a:rPr>
                          <m:t>5</m:t>
                        </m:r>
                      </m:den>
                    </m:f>
                    <m:r>
                      <m:rPr>
                        <m:sty m:val="p"/>
                      </m:rPr>
                      <a:rPr lang="en-US" sz="3200" b="0" i="0" smtClean="0">
                        <a:solidFill>
                          <a:schemeClr val="tx1"/>
                        </a:solidFill>
                        <a:latin typeface="Cambria Math" panose="02040503050406030204" pitchFamily="18" charset="0"/>
                      </a:rPr>
                      <m:t>c</m:t>
                    </m:r>
                    <m:acc>
                      <m:accPr>
                        <m:chr m:val="̉"/>
                        <m:ctrlPr>
                          <a:rPr lang="en-US" sz="3200" b="0" i="1" smtClean="0">
                            <a:solidFill>
                              <a:schemeClr val="tx1"/>
                            </a:solidFill>
                            <a:latin typeface="Cambria Math" panose="02040503050406030204" pitchFamily="18" charset="0"/>
                          </a:rPr>
                        </m:ctrlPr>
                      </m:accPr>
                      <m:e>
                        <m:r>
                          <m:rPr>
                            <m:sty m:val="p"/>
                          </m:rPr>
                          <a:rPr lang="en-US" sz="3200" b="0" i="0" smtClean="0">
                            <a:solidFill>
                              <a:schemeClr val="tx1"/>
                            </a:solidFill>
                            <a:latin typeface="Cambria Math" panose="02040503050406030204" pitchFamily="18" charset="0"/>
                          </a:rPr>
                          <m:t>u</m:t>
                        </m:r>
                      </m:e>
                    </m:acc>
                    <m:r>
                      <m:rPr>
                        <m:sty m:val="p"/>
                      </m:rPr>
                      <a:rPr lang="en-US" sz="3200" b="0" i="0" smtClean="0">
                        <a:solidFill>
                          <a:schemeClr val="tx1"/>
                        </a:solidFill>
                        <a:latin typeface="Cambria Math" panose="02040503050406030204" pitchFamily="18" charset="0"/>
                      </a:rPr>
                      <m:t>a</m:t>
                    </m:r>
                    <m:r>
                      <a:rPr lang="en-US" sz="3200" b="0" i="0" smtClean="0">
                        <a:solidFill>
                          <a:schemeClr val="tx1"/>
                        </a:solidFill>
                        <a:latin typeface="Cambria Math" panose="02040503050406030204" pitchFamily="18" charset="0"/>
                      </a:rPr>
                      <m:t> </m:t>
                    </m:r>
                    <m:r>
                      <a:rPr lang="en-US" sz="3200" b="0" i="0" smtClean="0">
                        <a:solidFill>
                          <a:schemeClr val="tx1"/>
                        </a:solidFill>
                        <a:latin typeface="Cambria Math" panose="02040503050406030204" pitchFamily="18" charset="0"/>
                      </a:rPr>
                      <m:t>30</m:t>
                    </m:r>
                    <m:r>
                      <a:rPr lang="en-US" sz="3200" b="0" i="0" smtClean="0">
                        <a:solidFill>
                          <a:schemeClr val="tx1"/>
                        </a:solidFill>
                        <a:latin typeface="Cambria Math" panose="02040503050406030204" pitchFamily="18" charset="0"/>
                      </a:rPr>
                      <m:t> </m:t>
                    </m:r>
                    <m:r>
                      <m:rPr>
                        <m:sty m:val="p"/>
                      </m:rPr>
                      <a:rPr lang="en-US" sz="3200" b="0" i="0" smtClean="0">
                        <a:solidFill>
                          <a:schemeClr val="tx1"/>
                        </a:solidFill>
                        <a:latin typeface="Cambria Math" panose="02040503050406030204" pitchFamily="18" charset="0"/>
                      </a:rPr>
                      <m:t>m</m:t>
                    </m:r>
                    <m:r>
                      <a:rPr lang="en-US" sz="3200" b="0" i="0" smtClean="0">
                        <a:solidFill>
                          <a:schemeClr val="tx1"/>
                        </a:solidFill>
                        <a:latin typeface="Cambria Math" panose="02040503050406030204" pitchFamily="18" charset="0"/>
                      </a:rPr>
                      <m:t> </m:t>
                    </m:r>
                    <m:r>
                      <m:rPr>
                        <m:sty m:val="p"/>
                      </m:rPr>
                      <a:rPr lang="en-US" sz="3200" b="0" i="0" smtClean="0">
                        <a:solidFill>
                          <a:schemeClr val="tx1"/>
                        </a:solidFill>
                        <a:latin typeface="Cambria Math" panose="02040503050406030204" pitchFamily="18" charset="0"/>
                      </a:rPr>
                      <m:t>l</m:t>
                    </m:r>
                    <m:acc>
                      <m:accPr>
                        <m:chr m:val="̀"/>
                        <m:ctrlPr>
                          <a:rPr lang="en-US" sz="3200" b="0" i="1" smtClean="0">
                            <a:solidFill>
                              <a:schemeClr val="tx1"/>
                            </a:solidFill>
                            <a:latin typeface="Cambria Math" panose="02040503050406030204" pitchFamily="18" charset="0"/>
                          </a:rPr>
                        </m:ctrlPr>
                      </m:accPr>
                      <m:e>
                        <m:r>
                          <m:rPr>
                            <m:sty m:val="p"/>
                          </m:rPr>
                          <a:rPr lang="en-US" sz="3200" b="0" i="0" smtClean="0">
                            <a:solidFill>
                              <a:schemeClr val="tx1"/>
                            </a:solidFill>
                            <a:latin typeface="Cambria Math" panose="02040503050406030204" pitchFamily="18" charset="0"/>
                          </a:rPr>
                          <m:t>a</m:t>
                        </m:r>
                      </m:e>
                    </m:acc>
                    <m:r>
                      <a:rPr lang="en-US" sz="3200" b="0" i="0" smtClean="0">
                        <a:solidFill>
                          <a:schemeClr val="tx1"/>
                        </a:solidFill>
                        <a:latin typeface="Cambria Math" panose="02040503050406030204" pitchFamily="18" charset="0"/>
                      </a:rPr>
                      <m:t>:</m:t>
                    </m:r>
                    <m:r>
                      <a:rPr lang="en-US" sz="3200" b="0" i="0" smtClean="0">
                        <a:solidFill>
                          <a:schemeClr val="tx1"/>
                        </a:solidFill>
                        <a:latin typeface="Cambria Math" panose="02040503050406030204" pitchFamily="18" charset="0"/>
                      </a:rPr>
                      <m:t>30</m:t>
                    </m:r>
                    <m:r>
                      <a:rPr lang="en-US" sz="3200" b="0" i="0" smtClean="0">
                        <a:solidFill>
                          <a:schemeClr val="tx1"/>
                        </a:solidFill>
                        <a:latin typeface="Cambria Math" panose="02040503050406030204" pitchFamily="18" charset="0"/>
                      </a:rPr>
                      <m:t>.</m:t>
                    </m:r>
                    <m:f>
                      <m:fPr>
                        <m:ctrlPr>
                          <a:rPr lang="en-US" sz="3200" i="1">
                            <a:solidFill>
                              <a:schemeClr val="tx1"/>
                            </a:solidFill>
                            <a:latin typeface="Cambria Math" panose="02040503050406030204" pitchFamily="18" charset="0"/>
                          </a:rPr>
                        </m:ctrlPr>
                      </m:fPr>
                      <m:num>
                        <m:r>
                          <a:rPr lang="en-US" sz="3200" b="0" i="1" smtClean="0">
                            <a:solidFill>
                              <a:schemeClr val="tx1"/>
                            </a:solidFill>
                            <a:latin typeface="Cambria Math" panose="02040503050406030204" pitchFamily="18" charset="0"/>
                          </a:rPr>
                          <m:t>2</m:t>
                        </m:r>
                      </m:num>
                      <m:den>
                        <m:r>
                          <a:rPr lang="en-US" sz="3200" i="1">
                            <a:solidFill>
                              <a:schemeClr val="tx1"/>
                            </a:solidFill>
                            <a:latin typeface="Cambria Math" panose="02040503050406030204" pitchFamily="18" charset="0"/>
                          </a:rPr>
                          <m:t>5</m:t>
                        </m:r>
                      </m:den>
                    </m:f>
                  </m:oMath>
                </a14:m>
                <a:r>
                  <a:rPr lang="en-US" sz="3200" dirty="0">
                    <a:solidFill>
                      <a:schemeClr val="tx1"/>
                    </a:solidFill>
                    <a:latin typeface="Times New Roman" pitchFamily="18" charset="0"/>
                    <a:cs typeface="Times New Roman" pitchFamily="18" charset="0"/>
                  </a:rPr>
                  <a:t> = 12 (m)</a:t>
                </a:r>
              </a:p>
            </p:txBody>
          </p:sp>
        </mc:Choice>
        <mc:Fallback xmlns="">
          <p:sp>
            <p:nvSpPr>
              <p:cNvPr id="4" name="TextBox 3">
                <a:extLst>
                  <a:ext uri="{FF2B5EF4-FFF2-40B4-BE49-F238E27FC236}">
                    <a16:creationId xmlns:a16="http://schemas.microsoft.com/office/drawing/2014/main" id="{89AFB82B-D34F-BC42-D601-33C7998F5548}"/>
                  </a:ext>
                </a:extLst>
              </p:cNvPr>
              <p:cNvSpPr txBox="1">
                <a:spLocks noRot="1" noChangeAspect="1" noMove="1" noResize="1" noEditPoints="1" noAdjustHandles="1" noChangeArrowheads="1" noChangeShapeType="1" noTextEdit="1"/>
              </p:cNvSpPr>
              <p:nvPr/>
            </p:nvSpPr>
            <p:spPr>
              <a:xfrm>
                <a:off x="228600" y="530829"/>
                <a:ext cx="5638800" cy="791820"/>
              </a:xfrm>
              <a:prstGeom prst="rect">
                <a:avLst/>
              </a:prstGeom>
              <a:blipFill>
                <a:blip r:embed="rId3"/>
                <a:stretch>
                  <a:fillRect l="-2811"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F49BA85-0378-5B56-D451-107E84D8D94F}"/>
                  </a:ext>
                </a:extLst>
              </p:cNvPr>
              <p:cNvSpPr txBox="1"/>
              <p:nvPr/>
            </p:nvSpPr>
            <p:spPr>
              <a:xfrm>
                <a:off x="260252" y="1322649"/>
                <a:ext cx="5715000" cy="788742"/>
              </a:xfrm>
              <a:prstGeom prst="rect">
                <a:avLst/>
              </a:prstGeom>
              <a:noFill/>
            </p:spPr>
            <p:txBody>
              <a:bodyPr wrap="square" rtlCol="0">
                <a:spAutoFit/>
              </a:bodyPr>
              <a:lstStyle/>
              <a:p>
                <a:r>
                  <a:rPr lang="en-US" sz="3200" dirty="0">
                    <a:solidFill>
                      <a:schemeClr val="tx1"/>
                    </a:solidFill>
                    <a:latin typeface="Times New Roman" pitchFamily="18" charset="0"/>
                    <a:cs typeface="Times New Roman" pitchFamily="18" charset="0"/>
                  </a:rPr>
                  <a:t>b. </a:t>
                </a:r>
                <a14:m>
                  <m:oMath xmlns:m="http://schemas.openxmlformats.org/officeDocument/2006/math">
                    <m:f>
                      <m:fPr>
                        <m:ctrlPr>
                          <a:rPr lang="en-US" sz="3200" i="1" smtClean="0">
                            <a:solidFill>
                              <a:schemeClr val="tx1"/>
                            </a:solidFill>
                            <a:latin typeface="Cambria Math" panose="02040503050406030204" pitchFamily="18" charset="0"/>
                          </a:rPr>
                        </m:ctrlPr>
                      </m:fPr>
                      <m:num>
                        <m:r>
                          <a:rPr lang="en-US" sz="3200" b="0" i="1" smtClean="0">
                            <a:solidFill>
                              <a:schemeClr val="tx1"/>
                            </a:solidFill>
                            <a:latin typeface="Cambria Math" panose="02040503050406030204" pitchFamily="18" charset="0"/>
                          </a:rPr>
                          <m:t>3</m:t>
                        </m:r>
                      </m:num>
                      <m:den>
                        <m:r>
                          <a:rPr lang="en-US" sz="3200" b="0" i="1" smtClean="0">
                            <a:solidFill>
                              <a:schemeClr val="tx1"/>
                            </a:solidFill>
                            <a:latin typeface="Cambria Math" panose="02040503050406030204" pitchFamily="18" charset="0"/>
                          </a:rPr>
                          <m:t>4</m:t>
                        </m:r>
                      </m:den>
                    </m:f>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h</m:t>
                    </m:r>
                    <m:r>
                      <a:rPr lang="en-US" sz="3200" b="0" i="1" smtClean="0">
                        <a:solidFill>
                          <a:schemeClr val="tx1"/>
                        </a:solidFill>
                        <a:latin typeface="Cambria Math" panose="02040503050406030204" pitchFamily="18" charset="0"/>
                      </a:rPr>
                      <m:t>𝑎</m:t>
                    </m:r>
                    <m:r>
                      <a:rPr lang="en-US" sz="3200" b="0" i="0" smtClean="0">
                        <a:solidFill>
                          <a:schemeClr val="tx1"/>
                        </a:solidFill>
                        <a:latin typeface="Cambria Math" panose="02040503050406030204" pitchFamily="18" charset="0"/>
                      </a:rPr>
                      <m:t> </m:t>
                    </m:r>
                    <m:r>
                      <m:rPr>
                        <m:sty m:val="p"/>
                      </m:rPr>
                      <a:rPr lang="en-US" sz="3200" b="0" i="0" smtClean="0">
                        <a:solidFill>
                          <a:schemeClr val="tx1"/>
                        </a:solidFill>
                        <a:latin typeface="Cambria Math" panose="02040503050406030204" pitchFamily="18" charset="0"/>
                      </a:rPr>
                      <m:t>l</m:t>
                    </m:r>
                    <m:acc>
                      <m:accPr>
                        <m:chr m:val="̀"/>
                        <m:ctrlPr>
                          <a:rPr lang="en-US" sz="3200" b="0" i="1" smtClean="0">
                            <a:solidFill>
                              <a:schemeClr val="tx1"/>
                            </a:solidFill>
                            <a:latin typeface="Cambria Math" panose="02040503050406030204" pitchFamily="18" charset="0"/>
                          </a:rPr>
                        </m:ctrlPr>
                      </m:accPr>
                      <m:e>
                        <m:r>
                          <m:rPr>
                            <m:sty m:val="p"/>
                          </m:rPr>
                          <a:rPr lang="en-US" sz="3200" b="0" i="0" smtClean="0">
                            <a:solidFill>
                              <a:schemeClr val="tx1"/>
                            </a:solidFill>
                            <a:latin typeface="Cambria Math" panose="02040503050406030204" pitchFamily="18" charset="0"/>
                          </a:rPr>
                          <m:t>a</m:t>
                        </m:r>
                      </m:e>
                    </m:acc>
                    <m:r>
                      <a:rPr lang="en-US" sz="3200" b="0" i="0" smtClean="0">
                        <a:solidFill>
                          <a:schemeClr val="tx1"/>
                        </a:solidFill>
                        <a:latin typeface="Cambria Math" panose="02040503050406030204" pitchFamily="18" charset="0"/>
                      </a:rPr>
                      <m:t>:</m:t>
                    </m:r>
                    <m:r>
                      <a:rPr lang="en-US" sz="3200" b="0" i="0" smtClean="0">
                        <a:solidFill>
                          <a:schemeClr val="tx1"/>
                        </a:solidFill>
                        <a:latin typeface="Cambria Math" panose="02040503050406030204" pitchFamily="18" charset="0"/>
                      </a:rPr>
                      <m:t>10</m:t>
                    </m:r>
                    <m:r>
                      <a:rPr lang="en-US" sz="3200" b="0" i="0" smtClean="0">
                        <a:solidFill>
                          <a:schemeClr val="tx1"/>
                        </a:solidFill>
                        <a:latin typeface="Cambria Math" panose="02040503050406030204" pitchFamily="18" charset="0"/>
                      </a:rPr>
                      <m:t> </m:t>
                    </m:r>
                    <m:r>
                      <a:rPr lang="en-US" sz="3200" b="0" i="0" smtClean="0">
                        <a:solidFill>
                          <a:schemeClr val="tx1"/>
                        </a:solidFill>
                        <a:latin typeface="Cambria Math" panose="02040503050406030204" pitchFamily="18" charset="0"/>
                      </a:rPr>
                      <m:t>000</m:t>
                    </m:r>
                    <m:r>
                      <a:rPr lang="en-US" sz="3200" b="0" i="0" smtClean="0">
                        <a:solidFill>
                          <a:schemeClr val="tx1"/>
                        </a:solidFill>
                        <a:latin typeface="Cambria Math" panose="02040503050406030204" pitchFamily="18" charset="0"/>
                      </a:rPr>
                      <m:t>.</m:t>
                    </m:r>
                    <m:f>
                      <m:fPr>
                        <m:ctrlPr>
                          <a:rPr lang="en-US" sz="3200" i="1">
                            <a:solidFill>
                              <a:schemeClr val="tx1"/>
                            </a:solidFill>
                            <a:latin typeface="Cambria Math" panose="02040503050406030204" pitchFamily="18" charset="0"/>
                          </a:rPr>
                        </m:ctrlPr>
                      </m:fPr>
                      <m:num>
                        <m:r>
                          <a:rPr lang="en-US" sz="3200" b="0" i="1" smtClean="0">
                            <a:solidFill>
                              <a:schemeClr val="tx1"/>
                            </a:solidFill>
                            <a:latin typeface="Cambria Math" panose="02040503050406030204" pitchFamily="18" charset="0"/>
                          </a:rPr>
                          <m:t>3</m:t>
                        </m:r>
                      </m:num>
                      <m:den>
                        <m:r>
                          <a:rPr lang="en-US" sz="3200" b="0" i="1" smtClean="0">
                            <a:solidFill>
                              <a:schemeClr val="tx1"/>
                            </a:solidFill>
                            <a:latin typeface="Cambria Math" panose="02040503050406030204" pitchFamily="18" charset="0"/>
                          </a:rPr>
                          <m:t>4</m:t>
                        </m:r>
                      </m:den>
                    </m:f>
                  </m:oMath>
                </a14:m>
                <a:r>
                  <a:rPr lang="en-US" sz="3200" dirty="0">
                    <a:solidFill>
                      <a:schemeClr val="tx1"/>
                    </a:solidFill>
                    <a:latin typeface="Times New Roman" pitchFamily="18" charset="0"/>
                    <a:cs typeface="Times New Roman" pitchFamily="18" charset="0"/>
                  </a:rPr>
                  <a:t> = 7 500 (m</a:t>
                </a:r>
                <a:r>
                  <a:rPr lang="en-US" sz="3200" baseline="30000" dirty="0">
                    <a:solidFill>
                      <a:schemeClr val="tx1"/>
                    </a:solidFill>
                    <a:latin typeface="Times New Roman" pitchFamily="18" charset="0"/>
                    <a:cs typeface="Times New Roman" pitchFamily="18" charset="0"/>
                  </a:rPr>
                  <a:t>2</a:t>
                </a:r>
                <a:r>
                  <a:rPr lang="en-US" sz="3200" dirty="0">
                    <a:solidFill>
                      <a:schemeClr val="tx1"/>
                    </a:solidFill>
                    <a:latin typeface="Times New Roman" pitchFamily="18" charset="0"/>
                    <a:cs typeface="Times New Roman" pitchFamily="18" charset="0"/>
                  </a:rPr>
                  <a:t>)</a:t>
                </a:r>
              </a:p>
            </p:txBody>
          </p:sp>
        </mc:Choice>
        <mc:Fallback xmlns="">
          <p:sp>
            <p:nvSpPr>
              <p:cNvPr id="5" name="TextBox 4">
                <a:extLst>
                  <a:ext uri="{FF2B5EF4-FFF2-40B4-BE49-F238E27FC236}">
                    <a16:creationId xmlns:a16="http://schemas.microsoft.com/office/drawing/2014/main" id="{0F49BA85-0378-5B56-D451-107E84D8D94F}"/>
                  </a:ext>
                </a:extLst>
              </p:cNvPr>
              <p:cNvSpPr txBox="1">
                <a:spLocks noRot="1" noChangeAspect="1" noMove="1" noResize="1" noEditPoints="1" noAdjustHandles="1" noChangeArrowheads="1" noChangeShapeType="1" noTextEdit="1"/>
              </p:cNvSpPr>
              <p:nvPr/>
            </p:nvSpPr>
            <p:spPr>
              <a:xfrm>
                <a:off x="260252" y="1322649"/>
                <a:ext cx="5715000" cy="788742"/>
              </a:xfrm>
              <a:prstGeom prst="rect">
                <a:avLst/>
              </a:prstGeom>
              <a:blipFill>
                <a:blip r:embed="rId4"/>
                <a:stretch>
                  <a:fillRect l="-2775" r="-1708" b="-1085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9210306-724A-40FB-4EA5-37B3EAD4110B}"/>
              </a:ext>
            </a:extLst>
          </p:cNvPr>
          <p:cNvSpPr txBox="1"/>
          <p:nvPr/>
        </p:nvSpPr>
        <p:spPr>
          <a:xfrm>
            <a:off x="3973286" y="7609"/>
            <a:ext cx="8763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Giải</a:t>
            </a:r>
            <a:endParaRPr lang="en-US" sz="28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D393ACE-4DB7-9DFB-6DC1-D663370280B7}"/>
                  </a:ext>
                </a:extLst>
              </p:cNvPr>
              <p:cNvSpPr txBox="1"/>
              <p:nvPr/>
            </p:nvSpPr>
            <p:spPr>
              <a:xfrm>
                <a:off x="152400" y="2111391"/>
                <a:ext cx="8915400" cy="2438232"/>
              </a:xfrm>
              <a:prstGeom prst="rect">
                <a:avLst/>
              </a:prstGeom>
              <a:noFill/>
            </p:spPr>
            <p:txBody>
              <a:bodyPr wrap="square" rtlCol="0">
                <a:spAutoFit/>
              </a:bodyPr>
              <a:lstStyle/>
              <a:p>
                <a:pPr algn="just"/>
                <a:r>
                  <a:rPr lang="en-US" sz="2800" b="1" dirty="0">
                    <a:latin typeface="Times New Roman" pitchFamily="18" charset="0"/>
                    <a:cs typeface="Times New Roman" pitchFamily="18" charset="0"/>
                  </a:rPr>
                  <a:t>Bài 6.37. </a:t>
                </a:r>
                <a:r>
                  <a:rPr lang="en-US" sz="2800" b="1" dirty="0" err="1">
                    <a:latin typeface="Times New Roman" pitchFamily="18" charset="0"/>
                    <a:cs typeface="Times New Roman" pitchFamily="18" charset="0"/>
                  </a:rPr>
                  <a:t>Tàu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ngầm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lớp</a:t>
                </a:r>
                <a:r>
                  <a:rPr lang="en-US" sz="2800" b="1" dirty="0">
                    <a:latin typeface="Times New Roman" pitchFamily="18" charset="0"/>
                    <a:cs typeface="Times New Roman" pitchFamily="18" charset="0"/>
                  </a:rPr>
                  <a:t> Kilo 636 </a:t>
                </a:r>
                <a:r>
                  <a:rPr lang="en-US" sz="2800" b="1" dirty="0" err="1">
                    <a:latin typeface="Times New Roman" pitchFamily="18" charset="0"/>
                    <a:cs typeface="Times New Roman" pitchFamily="18" charset="0"/>
                  </a:rPr>
                  <a:t>trang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Việt</a:t>
                </a:r>
                <a:r>
                  <a:rPr lang="en-US" sz="2800" b="1" dirty="0">
                    <a:latin typeface="Times New Roman" pitchFamily="18" charset="0"/>
                    <a:cs typeface="Times New Roman" pitchFamily="18" charset="0"/>
                  </a:rPr>
                  <a:t> Nam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lặn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tới</a:t>
                </a:r>
                <a:r>
                  <a:rPr lang="en-US" sz="2800" b="1" dirty="0">
                    <a:latin typeface="Times New Roman" pitchFamily="18" charset="0"/>
                    <a:cs typeface="Times New Roman" pitchFamily="18" charset="0"/>
                  </a:rPr>
                  <a:t> 300m.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lặn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bằng</a:t>
                </a:r>
                <a:r>
                  <a:rPr lang="en-US" sz="2800" b="1" dirty="0">
                    <a:latin typeface="Times New Roman" pitchFamily="18" charset="0"/>
                    <a:cs typeface="Times New Roman" pitchFamily="18" charset="0"/>
                  </a:rPr>
                  <a:t> </a:t>
                </a:r>
                <a14:m>
                  <m:oMath xmlns:m="http://schemas.openxmlformats.org/officeDocument/2006/math">
                    <m:f>
                      <m:fPr>
                        <m:ctrlPr>
                          <a:rPr lang="en-US" sz="2800" b="1" i="1" smtClean="0">
                            <a:latin typeface="Cambria Math" panose="02040503050406030204" pitchFamily="18" charset="0"/>
                            <a:cs typeface="Times New Roman" pitchFamily="18" charset="0"/>
                          </a:rPr>
                        </m:ctrlPr>
                      </m:fPr>
                      <m:num>
                        <m:r>
                          <a:rPr lang="en-US" sz="2800" b="1" i="1" smtClean="0">
                            <a:latin typeface="Cambria Math"/>
                            <a:cs typeface="Times New Roman" pitchFamily="18" charset="0"/>
                          </a:rPr>
                          <m:t>𝟐</m:t>
                        </m:r>
                      </m:num>
                      <m:den>
                        <m:r>
                          <a:rPr lang="en-US" sz="2800" b="1" i="1" smtClean="0">
                            <a:latin typeface="Cambria Math"/>
                            <a:cs typeface="Times New Roman" pitchFamily="18" charset="0"/>
                          </a:rPr>
                          <m:t>𝟓</m:t>
                        </m:r>
                      </m:den>
                    </m:f>
                  </m:oMath>
                </a14:m>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biển</a:t>
                </a:r>
                <a:r>
                  <a:rPr lang="en-US" sz="2800" b="1" dirty="0">
                    <a:latin typeface="Times New Roman" pitchFamily="18" charset="0"/>
                    <a:cs typeface="Times New Roman" pitchFamily="18" charset="0"/>
                  </a:rPr>
                  <a:t> bao </a:t>
                </a:r>
                <a:r>
                  <a:rPr lang="en-US" sz="2800" b="1" dirty="0" err="1">
                    <a:latin typeface="Times New Roman" pitchFamily="18" charset="0"/>
                    <a:cs typeface="Times New Roman" pitchFamily="18" charset="0"/>
                  </a:rPr>
                  <a:t>nhiêu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mét</a:t>
                </a:r>
                <a:r>
                  <a:rPr lang="en-US" sz="2800" b="1" dirty="0">
                    <a:latin typeface="Times New Roman" pitchFamily="18" charset="0"/>
                    <a:cs typeface="Times New Roman" pitchFamily="18" charset="0"/>
                  </a:rPr>
                  <a:t>?</a:t>
                </a:r>
              </a:p>
            </p:txBody>
          </p:sp>
        </mc:Choice>
        <mc:Fallback xmlns="">
          <p:sp>
            <p:nvSpPr>
              <p:cNvPr id="7" name="TextBox 6">
                <a:extLst>
                  <a:ext uri="{FF2B5EF4-FFF2-40B4-BE49-F238E27FC236}">
                    <a16:creationId xmlns:a16="http://schemas.microsoft.com/office/drawing/2014/main" id="{9D393ACE-4DB7-9DFB-6DC1-D663370280B7}"/>
                  </a:ext>
                </a:extLst>
              </p:cNvPr>
              <p:cNvSpPr txBox="1">
                <a:spLocks noRot="1" noChangeAspect="1" noMove="1" noResize="1" noEditPoints="1" noAdjustHandles="1" noChangeArrowheads="1" noChangeShapeType="1" noTextEdit="1"/>
              </p:cNvSpPr>
              <p:nvPr/>
            </p:nvSpPr>
            <p:spPr>
              <a:xfrm>
                <a:off x="152400" y="2111391"/>
                <a:ext cx="8915400" cy="2438232"/>
              </a:xfrm>
              <a:prstGeom prst="rect">
                <a:avLst/>
              </a:prstGeom>
              <a:blipFill>
                <a:blip r:embed="rId5"/>
                <a:stretch>
                  <a:fillRect l="-1367" t="-2500" r="-2392" b="-6000"/>
                </a:stretch>
              </a:blipFill>
            </p:spPr>
            <p:txBody>
              <a:bodyPr/>
              <a:lstStyle/>
              <a:p>
                <a:r>
                  <a:rPr lang="en-US">
                    <a:noFill/>
                  </a:rPr>
                  <a:t> </a:t>
                </a:r>
              </a:p>
            </p:txBody>
          </p:sp>
        </mc:Fallback>
      </mc:AlternateContent>
      <p:sp>
        <p:nvSpPr>
          <p:cNvPr id="8" name="Rectangle 2"/>
          <p:cNvSpPr>
            <a:spLocks noChangeArrowheads="1"/>
          </p:cNvSpPr>
          <p:nvPr/>
        </p:nvSpPr>
        <p:spPr bwMode="auto">
          <a:xfrm>
            <a:off x="228600" y="4714220"/>
            <a:ext cx="807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Khi </a:t>
            </a:r>
            <a:r>
              <a:rPr kumimoji="0" lang="fr-FR" sz="2800" b="0" i="0" u="none" strike="noStrike" cap="none" normalizeH="0" baseline="0" dirty="0" err="1">
                <a:ln>
                  <a:noFill/>
                </a:ln>
                <a:solidFill>
                  <a:srgbClr val="C00000"/>
                </a:solidFill>
                <a:effectLst/>
                <a:latin typeface="Times New Roman" pitchFamily="18" charset="0"/>
                <a:ea typeface="Times New Roman" pitchFamily="18" charset="0"/>
                <a:cs typeface="Times New Roman" pitchFamily="18" charset="0"/>
              </a:rPr>
              <a:t>thực</a:t>
            </a:r>
            <a:r>
              <a:rPr kumimoji="0" lang="fr-FR" sz="2800" b="0"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 </a:t>
            </a:r>
            <a:r>
              <a:rPr kumimoji="0" lang="fr-FR" sz="2800" b="0" i="0" u="none" strike="noStrike" cap="none" normalizeH="0" baseline="0" dirty="0" err="1">
                <a:ln>
                  <a:noFill/>
                </a:ln>
                <a:solidFill>
                  <a:srgbClr val="C00000"/>
                </a:solidFill>
                <a:effectLst/>
                <a:latin typeface="Times New Roman" pitchFamily="18" charset="0"/>
                <a:ea typeface="Times New Roman" pitchFamily="18" charset="0"/>
                <a:cs typeface="Times New Roman" pitchFamily="18" charset="0"/>
              </a:rPr>
              <a:t>hiện</a:t>
            </a:r>
            <a:r>
              <a:rPr kumimoji="0" lang="fr-FR" sz="2800" b="0"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 </a:t>
            </a:r>
            <a:r>
              <a:rPr kumimoji="0" lang="fr-FR" sz="2800" b="0" i="0" u="none" strike="noStrike" cap="none" normalizeH="0" baseline="0" dirty="0" err="1">
                <a:ln>
                  <a:noFill/>
                </a:ln>
                <a:solidFill>
                  <a:srgbClr val="C00000"/>
                </a:solidFill>
                <a:effectLst/>
                <a:latin typeface="Times New Roman" pitchFamily="18" charset="0"/>
                <a:ea typeface="Times New Roman" pitchFamily="18" charset="0"/>
                <a:cs typeface="Times New Roman" pitchFamily="18" charset="0"/>
              </a:rPr>
              <a:t>nhiệm</a:t>
            </a:r>
            <a:r>
              <a:rPr kumimoji="0" lang="fr-FR" sz="2800" b="0"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 </a:t>
            </a:r>
            <a:r>
              <a:rPr kumimoji="0" lang="fr-FR" sz="2800" b="0" i="0" u="none" strike="noStrike" cap="none" normalizeH="0" baseline="0" dirty="0" err="1">
                <a:ln>
                  <a:noFill/>
                </a:ln>
                <a:solidFill>
                  <a:srgbClr val="C00000"/>
                </a:solidFill>
                <a:effectLst/>
                <a:latin typeface="Times New Roman" pitchFamily="18" charset="0"/>
                <a:ea typeface="Times New Roman" pitchFamily="18" charset="0"/>
                <a:cs typeface="Times New Roman" pitchFamily="18" charset="0"/>
              </a:rPr>
              <a:t>vụ</a:t>
            </a:r>
            <a:r>
              <a:rPr kumimoji="0" lang="fr-FR" sz="2800" b="0"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 </a:t>
            </a:r>
            <a:r>
              <a:rPr kumimoji="0" lang="fr-FR" sz="2800" b="0" i="0" u="none" strike="noStrike" cap="none" normalizeH="0" baseline="0" dirty="0" err="1">
                <a:ln>
                  <a:noFill/>
                </a:ln>
                <a:solidFill>
                  <a:srgbClr val="C00000"/>
                </a:solidFill>
                <a:effectLst/>
                <a:latin typeface="Times New Roman" pitchFamily="18" charset="0"/>
                <a:ea typeface="Times New Roman" pitchFamily="18" charset="0"/>
                <a:cs typeface="Times New Roman" pitchFamily="18" charset="0"/>
              </a:rPr>
              <a:t>tàu</a:t>
            </a:r>
            <a:r>
              <a:rPr kumimoji="0" lang="fr-FR" sz="2800" b="0"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 </a:t>
            </a:r>
            <a:r>
              <a:rPr kumimoji="0" lang="fr-FR" sz="2800" b="0" i="0" u="none" strike="noStrike" cap="none" normalizeH="0" baseline="0" dirty="0" err="1">
                <a:ln>
                  <a:noFill/>
                </a:ln>
                <a:solidFill>
                  <a:srgbClr val="C00000"/>
                </a:solidFill>
                <a:effectLst/>
                <a:latin typeface="Times New Roman" pitchFamily="18" charset="0"/>
                <a:ea typeface="Times New Roman" pitchFamily="18" charset="0"/>
                <a:cs typeface="Times New Roman" pitchFamily="18" charset="0"/>
              </a:rPr>
              <a:t>cách</a:t>
            </a:r>
            <a:r>
              <a:rPr kumimoji="0" lang="fr-FR" sz="2800" b="0"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 </a:t>
            </a:r>
            <a:r>
              <a:rPr kumimoji="0" lang="fr-FR" sz="2800" b="0" i="0" u="none" strike="noStrike" cap="none" normalizeH="0" baseline="0" dirty="0" err="1">
                <a:ln>
                  <a:noFill/>
                </a:ln>
                <a:solidFill>
                  <a:srgbClr val="C00000"/>
                </a:solidFill>
                <a:effectLst/>
                <a:latin typeface="Times New Roman" pitchFamily="18" charset="0"/>
                <a:ea typeface="Times New Roman" pitchFamily="18" charset="0"/>
                <a:cs typeface="Times New Roman" pitchFamily="18" charset="0"/>
              </a:rPr>
              <a:t>mực</a:t>
            </a:r>
            <a:r>
              <a:rPr kumimoji="0" lang="fr-FR" sz="2800" b="0"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 </a:t>
            </a:r>
            <a:r>
              <a:rPr kumimoji="0" lang="fr-FR" sz="2800" b="0" i="0" u="none" strike="noStrike" cap="none" normalizeH="0" baseline="0" dirty="0" err="1">
                <a:ln>
                  <a:noFill/>
                </a:ln>
                <a:solidFill>
                  <a:srgbClr val="C00000"/>
                </a:solidFill>
                <a:effectLst/>
                <a:latin typeface="Times New Roman" pitchFamily="18" charset="0"/>
                <a:ea typeface="Times New Roman" pitchFamily="18" charset="0"/>
                <a:cs typeface="Times New Roman" pitchFamily="18" charset="0"/>
              </a:rPr>
              <a:t>nước</a:t>
            </a:r>
            <a:r>
              <a:rPr kumimoji="0" lang="fr-FR" sz="2800" b="0"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 </a:t>
            </a:r>
            <a:r>
              <a:rPr kumimoji="0" lang="fr-FR" sz="2800" b="0" i="0" u="none" strike="noStrike" cap="none" normalizeH="0" baseline="0" dirty="0" err="1">
                <a:ln>
                  <a:noFill/>
                </a:ln>
                <a:solidFill>
                  <a:srgbClr val="C00000"/>
                </a:solidFill>
                <a:effectLst/>
                <a:latin typeface="Times New Roman" pitchFamily="18" charset="0"/>
                <a:ea typeface="Times New Roman" pitchFamily="18" charset="0"/>
                <a:cs typeface="Times New Roman" pitchFamily="18" charset="0"/>
              </a:rPr>
              <a:t>biển</a:t>
            </a:r>
            <a:r>
              <a:rPr kumimoji="0" lang="fr-FR" sz="2800" b="0"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 </a:t>
            </a:r>
            <a:endParaRPr kumimoji="0" lang="fr-FR" sz="2800" b="0" i="0" u="none" strike="noStrike" cap="none" normalizeH="0" baseline="0" dirty="0">
              <a:ln>
                <a:noFill/>
              </a:ln>
              <a:solidFill>
                <a:srgbClr val="C00000"/>
              </a:solidFill>
              <a:effectLst/>
              <a:latin typeface="Times New Roman" pitchFamily="18" charset="0"/>
              <a:cs typeface="Times New Roman"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2332743"/>
              </p:ext>
            </p:extLst>
          </p:nvPr>
        </p:nvGraphicFramePr>
        <p:xfrm>
          <a:off x="2447924" y="5259210"/>
          <a:ext cx="2283739" cy="836790"/>
        </p:xfrm>
        <a:graphic>
          <a:graphicData uri="http://schemas.openxmlformats.org/presentationml/2006/ole">
            <mc:AlternateContent xmlns:mc="http://schemas.openxmlformats.org/markup-compatibility/2006">
              <mc:Choice xmlns:v="urn:schemas-microsoft-com:vml" Requires="v">
                <p:oleObj spid="_x0000_s2074" r:id="rId6" imgW="1244600" imgH="457200" progId="Equation.DSMT4">
                  <p:embed/>
                </p:oleObj>
              </mc:Choice>
              <mc:Fallback>
                <p:oleObj r:id="rId6" imgW="1244600" imgH="4572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7924" y="5259210"/>
                        <a:ext cx="2283739" cy="836790"/>
                      </a:xfrm>
                      <a:prstGeom prst="rect">
                        <a:avLst/>
                      </a:prstGeom>
                      <a:noFill/>
                    </p:spPr>
                  </p:pic>
                </p:oleObj>
              </mc:Fallback>
            </mc:AlternateContent>
          </a:graphicData>
        </a:graphic>
      </p:graphicFrame>
      <p:sp>
        <p:nvSpPr>
          <p:cNvPr id="10"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en-US" sz="7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TextBox 10">
            <a:extLst>
              <a:ext uri="{FF2B5EF4-FFF2-40B4-BE49-F238E27FC236}">
                <a16:creationId xmlns:a16="http://schemas.microsoft.com/office/drawing/2014/main" id="{59210306-724A-40FB-4EA5-37B3EAD4110B}"/>
              </a:ext>
            </a:extLst>
          </p:cNvPr>
          <p:cNvSpPr txBox="1"/>
          <p:nvPr/>
        </p:nvSpPr>
        <p:spPr>
          <a:xfrm>
            <a:off x="3684813" y="4191000"/>
            <a:ext cx="1046849"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Giải</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36898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down)">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8"/>
          <p:cNvSpPr>
            <a:spLocks noChangeArrowheads="1"/>
          </p:cNvSpPr>
          <p:nvPr/>
        </p:nvSpPr>
        <p:spPr bwMode="auto">
          <a:xfrm>
            <a:off x="1143001" y="-184666"/>
            <a:ext cx="184731" cy="369332"/>
          </a:xfrm>
          <a:prstGeom prst="rect">
            <a:avLst/>
          </a:prstGeom>
          <a:noFill/>
          <a:ln w="9525">
            <a:noFill/>
            <a:miter lim="800000"/>
            <a:headEnd/>
            <a:tailEnd/>
          </a:ln>
        </p:spPr>
        <p:txBody>
          <a:bodyPr wrap="none" anchor="ctr">
            <a:spAutoFit/>
          </a:bodyPr>
          <a:lstStyle/>
          <a:p>
            <a:endParaRPr lang="vi-VN"/>
          </a:p>
        </p:txBody>
      </p:sp>
      <p:sp>
        <p:nvSpPr>
          <p:cNvPr id="16387" name="Rectangle 20"/>
          <p:cNvSpPr>
            <a:spLocks noChangeArrowheads="1"/>
          </p:cNvSpPr>
          <p:nvPr/>
        </p:nvSpPr>
        <p:spPr bwMode="auto">
          <a:xfrm>
            <a:off x="1143001" y="-184666"/>
            <a:ext cx="184731" cy="369332"/>
          </a:xfrm>
          <a:prstGeom prst="rect">
            <a:avLst/>
          </a:prstGeom>
          <a:noFill/>
          <a:ln w="9525">
            <a:noFill/>
            <a:miter lim="800000"/>
            <a:headEnd/>
            <a:tailEnd/>
          </a:ln>
        </p:spPr>
        <p:txBody>
          <a:bodyPr wrap="none" anchor="ctr">
            <a:spAutoFit/>
          </a:bodyPr>
          <a:lstStyle/>
          <a:p>
            <a:endParaRPr lang="vi-VN"/>
          </a:p>
        </p:txBody>
      </p:sp>
      <p:sp>
        <p:nvSpPr>
          <p:cNvPr id="16" name="Oval Callout 15"/>
          <p:cNvSpPr/>
          <p:nvPr/>
        </p:nvSpPr>
        <p:spPr>
          <a:xfrm>
            <a:off x="5397356" y="1019175"/>
            <a:ext cx="3746644" cy="1828800"/>
          </a:xfrm>
          <a:prstGeom prst="wedgeEllipseCallout">
            <a:avLst>
              <a:gd name="adj1" fmla="val 5660"/>
              <a:gd name="adj2" fmla="val 6587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Mình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được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bao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nhiêu</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viên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kẹo</a:t>
            </a:r>
            <a:r>
              <a:rPr lang="en-US" sz="3600" dirty="0">
                <a:solidFill>
                  <a:srgbClr val="C00000"/>
                </a:solidFill>
                <a:latin typeface="Times New Roman" pitchFamily="18" charset="0"/>
                <a:cs typeface="Times New Roman" pitchFamily="18" charset="0"/>
              </a:rPr>
              <a:t>?</a:t>
            </a:r>
          </a:p>
        </p:txBody>
      </p:sp>
      <p:pic>
        <p:nvPicPr>
          <p:cNvPr id="11" name="Picture 10"/>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bwMode="auto">
          <a:xfrm>
            <a:off x="603395" y="2847975"/>
            <a:ext cx="2690731" cy="2768140"/>
          </a:xfrm>
          <a:prstGeom prst="rect">
            <a:avLst/>
          </a:prstGeom>
          <a:solidFill>
            <a:srgbClr val="A7E5D0">
              <a:alpha val="31000"/>
            </a:srgbClr>
          </a:solidFill>
          <a:ln w="9525">
            <a:noFill/>
            <a:miter lim="800000"/>
            <a:headEnd/>
            <a:tailEnd/>
          </a:ln>
        </p:spPr>
      </p:pic>
      <p:pic>
        <p:nvPicPr>
          <p:cNvPr id="4" name="Picture 3"/>
          <p:cNvPicPr>
            <a:picLocks noChangeAspect="1" noChangeArrowheads="1"/>
          </p:cNvPicPr>
          <p:nvPr/>
        </p:nvPicPr>
        <p:blipFill>
          <a:blip r:embed="rId5"/>
          <a:srcRect/>
          <a:stretch>
            <a:fillRect/>
          </a:stretch>
        </p:blipFill>
        <p:spPr bwMode="auto">
          <a:xfrm>
            <a:off x="6057900" y="3317645"/>
            <a:ext cx="1371600" cy="2990850"/>
          </a:xfrm>
          <a:prstGeom prst="rect">
            <a:avLst/>
          </a:prstGeom>
          <a:solidFill>
            <a:srgbClr val="D4FED2">
              <a:alpha val="0"/>
            </a:srgbClr>
          </a:solidFill>
          <a:ln w="9525">
            <a:noFill/>
            <a:miter lim="800000"/>
            <a:headEnd/>
            <a:tailEnd/>
          </a:ln>
          <a:effectLst/>
        </p:spPr>
      </p:pic>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C4C230E5-C657-121E-0475-7A33B79E9329}"/>
                  </a:ext>
                </a:extLst>
              </p:cNvPr>
              <p:cNvSpPr/>
              <p:nvPr/>
            </p:nvSpPr>
            <p:spPr>
              <a:xfrm>
                <a:off x="381000" y="457200"/>
                <a:ext cx="4787103" cy="2209800"/>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solidFill>
                      <a:srgbClr val="002060"/>
                    </a:solidFill>
                    <a:latin typeface="Times New Roman" pitchFamily="18" charset="0"/>
                    <a:cs typeface="Times New Roman" pitchFamily="18" charset="0"/>
                  </a:rPr>
                  <a:t>Gà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15</a:t>
                </a:r>
                <a:r>
                  <a:rPr lang="en-US" sz="3200" dirty="0">
                    <a:solidFill>
                      <a:srgbClr val="002060"/>
                    </a:solidFill>
                    <a:latin typeface="Times New Roman" pitchFamily="18" charset="0"/>
                    <a:cs typeface="Times New Roman" pitchFamily="18" charset="0"/>
                  </a:rPr>
                  <a:t> viên kẹo, </a:t>
                </a:r>
                <a:r>
                  <a:rPr lang="en-US" sz="3200" dirty="0" err="1">
                    <a:solidFill>
                      <a:srgbClr val="002060"/>
                    </a:solidFill>
                    <a:latin typeface="Times New Roman" pitchFamily="18" charset="0"/>
                    <a:cs typeface="Times New Roman" pitchFamily="18" charset="0"/>
                  </a:rPr>
                  <a:t>Gà</a:t>
                </a:r>
                <a:r>
                  <a:rPr lang="en-US" sz="3200" dirty="0">
                    <a:solidFill>
                      <a:srgbClr val="002060"/>
                    </a:solidFill>
                    <a:latin typeface="Times New Roman" pitchFamily="18" charset="0"/>
                    <a:cs typeface="Times New Roman" pitchFamily="18" charset="0"/>
                  </a:rPr>
                  <a:t> dự </a:t>
                </a:r>
                <a:r>
                  <a:rPr lang="en-US" sz="3200" dirty="0" err="1">
                    <a:solidFill>
                      <a:srgbClr val="002060"/>
                    </a:solidFill>
                    <a:latin typeface="Times New Roman" pitchFamily="18" charset="0"/>
                    <a:cs typeface="Times New Roman" pitchFamily="18" charset="0"/>
                  </a:rPr>
                  <a:t>định</a:t>
                </a:r>
                <a:r>
                  <a:rPr lang="en-US" sz="3200" dirty="0">
                    <a:solidFill>
                      <a:srgbClr val="002060"/>
                    </a:solidFill>
                    <a:latin typeface="Times New Roman" pitchFamily="18" charset="0"/>
                    <a:cs typeface="Times New Roman" pitchFamily="18" charset="0"/>
                  </a:rPr>
                  <a:t> chia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Bò</a:t>
                </a:r>
                <a:r>
                  <a:rPr lang="en-US" sz="3200" dirty="0">
                    <a:solidFill>
                      <a:srgbClr val="002060"/>
                    </a:solidFill>
                    <a:latin typeface="Times New Roman" pitchFamily="18" charset="0"/>
                    <a:cs typeface="Times New Roman" pitchFamily="18" charset="0"/>
                  </a:rPr>
                  <a:t> </a:t>
                </a:r>
                <a14:m>
                  <m:oMath xmlns:m="http://schemas.openxmlformats.org/officeDocument/2006/math">
                    <m:r>
                      <a:rPr lang="en-US" sz="3200" b="0" i="0" smtClean="0">
                        <a:solidFill>
                          <a:srgbClr val="002060"/>
                        </a:solidFill>
                        <a:latin typeface="Cambria Math" panose="02040503050406030204" pitchFamily="18" charset="0"/>
                        <a:cs typeface="Times New Roman" pitchFamily="18" charset="0"/>
                      </a:rPr>
                      <m:t> </m:t>
                    </m:r>
                    <m:f>
                      <m:fPr>
                        <m:ctrlPr>
                          <a:rPr lang="en-US" sz="3200" b="1" i="1" smtClean="0">
                            <a:solidFill>
                              <a:srgbClr val="FF0000"/>
                            </a:solidFill>
                            <a:latin typeface="Cambria Math" panose="02040503050406030204" pitchFamily="18" charset="0"/>
                            <a:cs typeface="Times New Roman" pitchFamily="18" charset="0"/>
                          </a:rPr>
                        </m:ctrlPr>
                      </m:fPr>
                      <m:num>
                        <m:r>
                          <a:rPr lang="en-US" sz="3200" b="1" i="1" smtClean="0">
                            <a:solidFill>
                              <a:srgbClr val="FF0000"/>
                            </a:solidFill>
                            <a:latin typeface="Cambria Math" panose="02040503050406030204" pitchFamily="18" charset="0"/>
                            <a:cs typeface="Times New Roman" pitchFamily="18" charset="0"/>
                          </a:rPr>
                          <m:t>𝟐</m:t>
                        </m:r>
                      </m:num>
                      <m:den>
                        <m:r>
                          <a:rPr lang="en-US" sz="3200" b="1" i="1" smtClean="0">
                            <a:solidFill>
                              <a:srgbClr val="FF0000"/>
                            </a:solidFill>
                            <a:latin typeface="Cambria Math" panose="02040503050406030204" pitchFamily="18" charset="0"/>
                            <a:cs typeface="Times New Roman" pitchFamily="18" charset="0"/>
                          </a:rPr>
                          <m:t>𝟓</m:t>
                        </m:r>
                      </m:den>
                    </m:f>
                  </m:oMath>
                </a14:m>
                <a:r>
                  <a:rPr lang="en-US" sz="3200" dirty="0">
                    <a:solidFill>
                      <a:srgbClr val="FF000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số</a:t>
                </a:r>
                <a:r>
                  <a:rPr lang="en-US" sz="3200" dirty="0">
                    <a:solidFill>
                      <a:srgbClr val="002060"/>
                    </a:solidFill>
                    <a:latin typeface="Times New Roman" pitchFamily="18" charset="0"/>
                    <a:cs typeface="Times New Roman" pitchFamily="18" charset="0"/>
                  </a:rPr>
                  <a:t> kẹo </a:t>
                </a:r>
                <a:r>
                  <a:rPr lang="en-US" sz="3200" dirty="0" err="1">
                    <a:solidFill>
                      <a:srgbClr val="002060"/>
                    </a:solidFill>
                    <a:latin typeface="Times New Roman" pitchFamily="18" charset="0"/>
                    <a:cs typeface="Times New Roman" pitchFamily="18" charset="0"/>
                  </a:rPr>
                  <a:t>của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mình</a:t>
                </a:r>
                <a:r>
                  <a:rPr lang="en-US" sz="3200" dirty="0">
                    <a:solidFill>
                      <a:srgbClr val="002060"/>
                    </a:solidFill>
                    <a:latin typeface="Times New Roman" pitchFamily="18" charset="0"/>
                    <a:cs typeface="Times New Roman" pitchFamily="18" charset="0"/>
                  </a:rPr>
                  <a:t>.</a:t>
                </a:r>
              </a:p>
            </p:txBody>
          </p:sp>
        </mc:Choice>
        <mc:Fallback xmlns="">
          <p:sp>
            <p:nvSpPr>
              <p:cNvPr id="6" name="Speech Bubble: Rectangle with Corners Rounded 5">
                <a:extLst>
                  <a:ext uri="{FF2B5EF4-FFF2-40B4-BE49-F238E27FC236}">
                    <a16:creationId xmlns:a16="http://schemas.microsoft.com/office/drawing/2014/main" xmlns:a14="http://schemas.microsoft.com/office/drawing/2010/main" xmlns="" id="{C4C230E5-C657-121E-0475-7A33B79E9329}"/>
                  </a:ext>
                </a:extLst>
              </p:cNvPr>
              <p:cNvSpPr>
                <a:spLocks noRot="1" noChangeAspect="1" noMove="1" noResize="1" noEditPoints="1" noAdjustHandles="1" noChangeArrowheads="1" noChangeShapeType="1" noTextEdit="1"/>
              </p:cNvSpPr>
              <p:nvPr/>
            </p:nvSpPr>
            <p:spPr>
              <a:xfrm>
                <a:off x="381000" y="457200"/>
                <a:ext cx="4787103" cy="2209800"/>
              </a:xfrm>
              <a:prstGeom prst="wedgeRoundRectCallout">
                <a:avLst/>
              </a:prstGeom>
              <a:blipFill rotWithShape="1">
                <a:blip r:embed="rId6"/>
                <a:stretch>
                  <a:fillRect l="-760"/>
                </a:stretch>
              </a:blipFill>
            </p:spPr>
            <p:txBody>
              <a:bodyPr/>
              <a:lstStyle/>
              <a:p>
                <a:r>
                  <a:rPr lang="en-US">
                    <a:noFill/>
                  </a:rPr>
                  <a:t> </a:t>
                </a:r>
              </a:p>
            </p:txBody>
          </p:sp>
        </mc:Fallback>
      </mc:AlternateContent>
    </p:spTree>
    <p:extLst>
      <p:ext uri="{BB962C8B-B14F-4D97-AF65-F5344CB8AC3E}">
        <p14:creationId xmlns:p14="http://schemas.microsoft.com/office/powerpoint/2010/main" val="1070294154"/>
      </p:ext>
    </p:extLst>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8"/>
          <p:cNvSpPr>
            <a:spLocks noChangeArrowheads="1"/>
          </p:cNvSpPr>
          <p:nvPr/>
        </p:nvSpPr>
        <p:spPr bwMode="auto">
          <a:xfrm>
            <a:off x="1143001" y="-184666"/>
            <a:ext cx="184731" cy="369332"/>
          </a:xfrm>
          <a:prstGeom prst="rect">
            <a:avLst/>
          </a:prstGeom>
          <a:noFill/>
          <a:ln w="9525">
            <a:noFill/>
            <a:miter lim="800000"/>
            <a:headEnd/>
            <a:tailEnd/>
          </a:ln>
        </p:spPr>
        <p:txBody>
          <a:bodyPr wrap="none" anchor="ctr">
            <a:spAutoFit/>
          </a:bodyPr>
          <a:lstStyle/>
          <a:p>
            <a:endParaRPr lang="vi-VN"/>
          </a:p>
        </p:txBody>
      </p:sp>
      <p:sp>
        <p:nvSpPr>
          <p:cNvPr id="16387" name="Rectangle 20"/>
          <p:cNvSpPr>
            <a:spLocks noChangeArrowheads="1"/>
          </p:cNvSpPr>
          <p:nvPr/>
        </p:nvSpPr>
        <p:spPr bwMode="auto">
          <a:xfrm>
            <a:off x="1143001" y="-184666"/>
            <a:ext cx="184731" cy="369332"/>
          </a:xfrm>
          <a:prstGeom prst="rect">
            <a:avLst/>
          </a:prstGeom>
          <a:noFill/>
          <a:ln w="9525">
            <a:noFill/>
            <a:miter lim="800000"/>
            <a:headEnd/>
            <a:tailEnd/>
          </a:ln>
        </p:spPr>
        <p:txBody>
          <a:bodyPr wrap="none" anchor="ctr">
            <a:spAutoFit/>
          </a:bodyPr>
          <a:lstStyle/>
          <a:p>
            <a:endParaRPr lang="vi-VN"/>
          </a:p>
        </p:txBody>
      </p:sp>
      <p:grpSp>
        <p:nvGrpSpPr>
          <p:cNvPr id="2" name="Group 18"/>
          <p:cNvGrpSpPr>
            <a:grpSpLocks/>
          </p:cNvGrpSpPr>
          <p:nvPr/>
        </p:nvGrpSpPr>
        <p:grpSpPr bwMode="auto">
          <a:xfrm>
            <a:off x="533400" y="329482"/>
            <a:ext cx="4781550" cy="2103927"/>
            <a:chOff x="403413" y="11900"/>
            <a:chExt cx="8168640" cy="1961809"/>
          </a:xfrm>
        </p:grpSpPr>
        <p:sp>
          <p:nvSpPr>
            <p:cNvPr id="2054" name="TextBox 4"/>
            <p:cNvSpPr txBox="1">
              <a:spLocks noChangeArrowheads="1"/>
            </p:cNvSpPr>
            <p:nvPr/>
          </p:nvSpPr>
          <p:spPr bwMode="auto">
            <a:xfrm>
              <a:off x="403413" y="11900"/>
              <a:ext cx="8168640" cy="1462077"/>
            </a:xfrm>
            <a:prstGeom prst="rect">
              <a:avLst/>
            </a:prstGeom>
            <a:noFill/>
            <a:ln w="15875" cmpd="dbl">
              <a:noFill/>
              <a:miter lim="800000"/>
              <a:headEnd/>
              <a:tailEnd/>
            </a:ln>
            <a:effectLst>
              <a:innerShdw blurRad="114300">
                <a:prstClr val="black"/>
              </a:innerShdw>
            </a:effectLst>
          </p:spPr>
          <p:txBody>
            <a:bodyPr wrap="square">
              <a:spAutoFit/>
            </a:bodyPr>
            <a:lstStyle/>
            <a:p>
              <a:pPr algn="just">
                <a:lnSpc>
                  <a:spcPct val="150000"/>
                </a:lnSpc>
                <a:defRPr/>
              </a:pPr>
              <a:r>
                <a:rPr lang="en-US" sz="3400" dirty="0" err="1">
                  <a:latin typeface="Times New Roman" pitchFamily="18" charset="0"/>
                  <a:cs typeface="Times New Roman" pitchFamily="18" charset="0"/>
                </a:rPr>
                <a:t>Có</a:t>
              </a:r>
              <a:r>
                <a:rPr lang="en-US" sz="3400" dirty="0">
                  <a:solidFill>
                    <a:srgbClr val="0000FF"/>
                  </a:solidFill>
                  <a:latin typeface="Times New Roman" pitchFamily="18" charset="0"/>
                  <a:cs typeface="Times New Roman" pitchFamily="18" charset="0"/>
                </a:rPr>
                <a:t> </a:t>
              </a:r>
              <a:r>
                <a:rPr lang="en-US" sz="3400" dirty="0">
                  <a:solidFill>
                    <a:srgbClr val="C00000"/>
                  </a:solidFill>
                  <a:latin typeface="Times New Roman" pitchFamily="18" charset="0"/>
                  <a:cs typeface="Times New Roman" pitchFamily="18" charset="0"/>
                </a:rPr>
                <a:t>15</a:t>
              </a:r>
              <a:r>
                <a:rPr lang="en-US" sz="3400" dirty="0">
                  <a:solidFill>
                    <a:srgbClr val="0000FF"/>
                  </a:solidFill>
                  <a:latin typeface="Times New Roman" pitchFamily="18" charset="0"/>
                  <a:cs typeface="Times New Roman" pitchFamily="18" charset="0"/>
                </a:rPr>
                <a:t> </a:t>
              </a:r>
              <a:r>
                <a:rPr lang="en-US" sz="3400" dirty="0" err="1">
                  <a:latin typeface="Times New Roman" pitchFamily="18" charset="0"/>
                  <a:cs typeface="Times New Roman" pitchFamily="18" charset="0"/>
                </a:rPr>
                <a:t>viên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kẹo</a:t>
              </a:r>
              <a:r>
                <a:rPr lang="en-US" sz="3400" dirty="0">
                  <a:latin typeface="Times New Roman" pitchFamily="18" charset="0"/>
                  <a:cs typeface="Times New Roman" pitchFamily="18" charset="0"/>
                </a:rPr>
                <a:t>.</a:t>
              </a:r>
            </a:p>
            <a:p>
              <a:pPr algn="just">
                <a:lnSpc>
                  <a:spcPct val="150000"/>
                </a:lnSpc>
                <a:defRPr/>
              </a:pPr>
              <a:r>
                <a:rPr lang="en-US" sz="3400" dirty="0">
                  <a:latin typeface="Times New Roman" pitchFamily="18" charset="0"/>
                  <a:cs typeface="Times New Roman" pitchFamily="18" charset="0"/>
                </a:rPr>
                <a:t>Chia     </a:t>
              </a:r>
              <a:r>
                <a:rPr lang="en-US" sz="3400" dirty="0" err="1">
                  <a:latin typeface="Times New Roman" pitchFamily="18" charset="0"/>
                  <a:cs typeface="Times New Roman" pitchFamily="18" charset="0"/>
                </a:rPr>
                <a:t>của</a:t>
              </a:r>
              <a:r>
                <a:rPr lang="en-US" sz="3400" dirty="0">
                  <a:latin typeface="Times New Roman" pitchFamily="18" charset="0"/>
                  <a:cs typeface="Times New Roman" pitchFamily="18" charset="0"/>
                </a:rPr>
                <a:t> </a:t>
              </a:r>
              <a:r>
                <a:rPr lang="en-US" sz="3400" dirty="0">
                  <a:solidFill>
                    <a:srgbClr val="C00000"/>
                  </a:solidFill>
                  <a:latin typeface="Times New Roman" pitchFamily="18" charset="0"/>
                  <a:cs typeface="Times New Roman" pitchFamily="18" charset="0"/>
                </a:rPr>
                <a:t>15</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số</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kẹo</a:t>
              </a:r>
              <a:r>
                <a:rPr lang="en-US" sz="3400" dirty="0">
                  <a:latin typeface="Times New Roman" pitchFamily="18" charset="0"/>
                  <a:cs typeface="Times New Roman" pitchFamily="18" charset="0"/>
                </a:rPr>
                <a:t>.</a:t>
              </a:r>
            </a:p>
          </p:txBody>
        </p:sp>
        <p:graphicFrame>
          <p:nvGraphicFramePr>
            <p:cNvPr id="16396" name="Object 4"/>
            <p:cNvGraphicFramePr>
              <a:graphicFrameLocks noChangeAspect="1"/>
            </p:cNvGraphicFramePr>
            <p:nvPr>
              <p:extLst>
                <p:ext uri="{D42A27DB-BD31-4B8C-83A1-F6EECF244321}">
                  <p14:modId xmlns:p14="http://schemas.microsoft.com/office/powerpoint/2010/main" val="2879013413"/>
                </p:ext>
              </p:extLst>
            </p:nvPr>
          </p:nvGraphicFramePr>
          <p:xfrm>
            <a:off x="1988373" y="662541"/>
            <a:ext cx="731520" cy="1311168"/>
          </p:xfrm>
          <a:graphic>
            <a:graphicData uri="http://schemas.openxmlformats.org/presentationml/2006/ole">
              <mc:AlternateContent xmlns:mc="http://schemas.openxmlformats.org/markup-compatibility/2006">
                <mc:Choice xmlns:v="urn:schemas-microsoft-com:vml" Requires="v">
                  <p:oleObj spid="_x0000_s4120" name="Equation" r:id="rId4" imgW="152334" imgH="393529" progId="Equation.DSMT4">
                    <p:embed/>
                  </p:oleObj>
                </mc:Choice>
                <mc:Fallback>
                  <p:oleObj name="Equation" r:id="rId4" imgW="152334"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8373" y="662541"/>
                          <a:ext cx="731520" cy="1311168"/>
                        </a:xfrm>
                        <a:prstGeom prst="rect">
                          <a:avLst/>
                        </a:prstGeom>
                        <a:noFill/>
                      </p:spPr>
                    </p:pic>
                  </p:oleObj>
                </mc:Fallback>
              </mc:AlternateContent>
            </a:graphicData>
          </a:graphic>
        </p:graphicFrame>
      </p:grpSp>
      <p:sp>
        <p:nvSpPr>
          <p:cNvPr id="10" name="Cloud Callout 9"/>
          <p:cNvSpPr/>
          <p:nvPr/>
        </p:nvSpPr>
        <p:spPr>
          <a:xfrm>
            <a:off x="-71438" y="2476708"/>
            <a:ext cx="4948238" cy="3009900"/>
          </a:xfrm>
          <a:prstGeom prst="cloudCallout">
            <a:avLst>
              <a:gd name="adj1" fmla="val -28111"/>
              <a:gd name="adj2" fmla="val -8008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schemeClr val="tx2">
                  <a:lumMod val="75000"/>
                </a:schemeClr>
              </a:solidFill>
              <a:latin typeface="Times New Roman" pitchFamily="18" charset="0"/>
              <a:cs typeface="Times New Roman" pitchFamily="18" charset="0"/>
            </a:endParaRPr>
          </a:p>
          <a:p>
            <a:pPr algn="ctr">
              <a:defRPr/>
            </a:pPr>
            <a:r>
              <a:rPr lang="en-US" sz="3800" dirty="0">
                <a:solidFill>
                  <a:srgbClr val="002060"/>
                </a:solidFill>
                <a:latin typeface="Times New Roman" pitchFamily="18" charset="0"/>
                <a:cs typeface="Times New Roman" pitchFamily="18" charset="0"/>
              </a:rPr>
              <a:t>Số kẹo </a:t>
            </a:r>
            <a:r>
              <a:rPr lang="en-US" sz="3800" dirty="0" err="1">
                <a:solidFill>
                  <a:srgbClr val="002060"/>
                </a:solidFill>
                <a:latin typeface="Times New Roman" pitchFamily="18" charset="0"/>
                <a:cs typeface="Times New Roman" pitchFamily="18" charset="0"/>
              </a:rPr>
              <a:t>của</a:t>
            </a:r>
            <a:r>
              <a:rPr lang="en-US" sz="3800" dirty="0">
                <a:solidFill>
                  <a:srgbClr val="002060"/>
                </a:solidFill>
                <a:latin typeface="Times New Roman" pitchFamily="18" charset="0"/>
                <a:cs typeface="Times New Roman" pitchFamily="18" charset="0"/>
              </a:rPr>
              <a:t> </a:t>
            </a:r>
            <a:r>
              <a:rPr lang="en-US" sz="3800" dirty="0" err="1">
                <a:solidFill>
                  <a:srgbClr val="002060"/>
                </a:solidFill>
                <a:latin typeface="Times New Roman" pitchFamily="18" charset="0"/>
                <a:cs typeface="Times New Roman" pitchFamily="18" charset="0"/>
              </a:rPr>
              <a:t>Gà</a:t>
            </a:r>
            <a:r>
              <a:rPr lang="en-US" sz="3800" dirty="0">
                <a:solidFill>
                  <a:srgbClr val="002060"/>
                </a:solidFill>
                <a:latin typeface="Times New Roman" pitchFamily="18" charset="0"/>
                <a:cs typeface="Times New Roman" pitchFamily="18" charset="0"/>
              </a:rPr>
              <a:t> </a:t>
            </a:r>
            <a:r>
              <a:rPr lang="en-US" sz="3800" dirty="0" err="1">
                <a:solidFill>
                  <a:srgbClr val="002060"/>
                </a:solidFill>
                <a:latin typeface="Times New Roman" pitchFamily="18" charset="0"/>
                <a:cs typeface="Times New Roman" pitchFamily="18" charset="0"/>
              </a:rPr>
              <a:t>được</a:t>
            </a:r>
            <a:r>
              <a:rPr lang="en-US" sz="3800" dirty="0">
                <a:solidFill>
                  <a:srgbClr val="002060"/>
                </a:solidFill>
                <a:latin typeface="Times New Roman" pitchFamily="18" charset="0"/>
                <a:cs typeface="Times New Roman" pitchFamily="18" charset="0"/>
              </a:rPr>
              <a:t> chia </a:t>
            </a:r>
            <a:r>
              <a:rPr lang="en-US" sz="3800" dirty="0" err="1">
                <a:solidFill>
                  <a:srgbClr val="002060"/>
                </a:solidFill>
                <a:latin typeface="Times New Roman" pitchFamily="18" charset="0"/>
                <a:cs typeface="Times New Roman" pitchFamily="18" charset="0"/>
              </a:rPr>
              <a:t>thành</a:t>
            </a:r>
            <a:r>
              <a:rPr lang="en-US" sz="3800" dirty="0">
                <a:solidFill>
                  <a:srgbClr val="002060"/>
                </a:solidFill>
                <a:latin typeface="Times New Roman" pitchFamily="18" charset="0"/>
                <a:cs typeface="Times New Roman" pitchFamily="18" charset="0"/>
              </a:rPr>
              <a:t> bao nhiêu phần ?</a:t>
            </a:r>
          </a:p>
          <a:p>
            <a:pPr algn="ctr">
              <a:defRPr/>
            </a:pPr>
            <a:endParaRPr lang="en-US" sz="3400" dirty="0">
              <a:solidFill>
                <a:schemeClr val="tx2">
                  <a:lumMod val="75000"/>
                </a:schemeClr>
              </a:solidFill>
            </a:endParaRPr>
          </a:p>
        </p:txBody>
      </p:sp>
      <p:sp>
        <p:nvSpPr>
          <p:cNvPr id="11" name="Cloud Callout 10"/>
          <p:cNvSpPr/>
          <p:nvPr/>
        </p:nvSpPr>
        <p:spPr>
          <a:xfrm>
            <a:off x="4724400" y="3103574"/>
            <a:ext cx="4733925" cy="2819400"/>
          </a:xfrm>
          <a:prstGeom prst="cloudCallout">
            <a:avLst>
              <a:gd name="adj1" fmla="val -40037"/>
              <a:gd name="adj2" fmla="val -2061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srgbClr val="C00000"/>
              </a:solidFill>
              <a:latin typeface="Times New Roman" pitchFamily="18" charset="0"/>
              <a:cs typeface="Times New Roman" pitchFamily="18" charset="0"/>
            </a:endParaRPr>
          </a:p>
          <a:p>
            <a:pPr algn="ctr">
              <a:defRPr/>
            </a:pPr>
            <a:r>
              <a:rPr lang="en-US" sz="3800" dirty="0">
                <a:solidFill>
                  <a:srgbClr val="C00000"/>
                </a:solidFill>
                <a:latin typeface="Times New Roman" pitchFamily="18" charset="0"/>
                <a:cs typeface="Times New Roman" pitchFamily="18" charset="0"/>
              </a:rPr>
              <a:t>Mỗi phần tương ứng với bao nhiêu viên kẹo ?</a:t>
            </a:r>
          </a:p>
          <a:p>
            <a:pPr algn="ctr">
              <a:defRPr/>
            </a:pPr>
            <a:endParaRPr lang="en-US" sz="3400" dirty="0">
              <a:solidFill>
                <a:srgbClr val="C00000"/>
              </a:solidFill>
            </a:endParaRPr>
          </a:p>
        </p:txBody>
      </p:sp>
      <p:sp>
        <p:nvSpPr>
          <p:cNvPr id="12" name="Cloud Callout 11"/>
          <p:cNvSpPr/>
          <p:nvPr/>
        </p:nvSpPr>
        <p:spPr>
          <a:xfrm>
            <a:off x="4419601" y="-268276"/>
            <a:ext cx="4910138" cy="3429000"/>
          </a:xfrm>
          <a:prstGeom prst="cloudCallout">
            <a:avLst>
              <a:gd name="adj1" fmla="val 41162"/>
              <a:gd name="adj2" fmla="val -363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schemeClr val="bg1"/>
              </a:solidFill>
              <a:latin typeface="Times New Roman" pitchFamily="18" charset="0"/>
              <a:cs typeface="Times New Roman" pitchFamily="18" charset="0"/>
            </a:endParaRPr>
          </a:p>
          <a:p>
            <a:pPr algn="ctr">
              <a:defRPr/>
            </a:pPr>
            <a:r>
              <a:rPr lang="en-US" sz="3800" dirty="0">
                <a:solidFill>
                  <a:srgbClr val="C00000"/>
                </a:solidFill>
                <a:latin typeface="Times New Roman" pitchFamily="18" charset="0"/>
                <a:cs typeface="Times New Roman" pitchFamily="18" charset="0"/>
              </a:rPr>
              <a:t>Số </a:t>
            </a:r>
            <a:r>
              <a:rPr lang="en-US" sz="3800" dirty="0" err="1">
                <a:solidFill>
                  <a:srgbClr val="C00000"/>
                </a:solidFill>
                <a:latin typeface="Times New Roman" pitchFamily="18" charset="0"/>
                <a:cs typeface="Times New Roman" pitchFamily="18" charset="0"/>
              </a:rPr>
              <a:t>kẹo</a:t>
            </a:r>
            <a:r>
              <a:rPr lang="en-US" sz="3800" dirty="0">
                <a:solidFill>
                  <a:srgbClr val="C00000"/>
                </a:solidFill>
                <a:latin typeface="Times New Roman" pitchFamily="18" charset="0"/>
                <a:cs typeface="Times New Roman" pitchFamily="18" charset="0"/>
              </a:rPr>
              <a:t> </a:t>
            </a:r>
            <a:r>
              <a:rPr lang="en-US" sz="3800" dirty="0" err="1">
                <a:solidFill>
                  <a:srgbClr val="C00000"/>
                </a:solidFill>
                <a:latin typeface="Times New Roman" pitchFamily="18" charset="0"/>
                <a:cs typeface="Times New Roman" pitchFamily="18" charset="0"/>
              </a:rPr>
              <a:t>Gà</a:t>
            </a:r>
            <a:r>
              <a:rPr lang="en-US" sz="3800" dirty="0">
                <a:solidFill>
                  <a:srgbClr val="C00000"/>
                </a:solidFill>
                <a:latin typeface="Times New Roman" pitchFamily="18" charset="0"/>
                <a:cs typeface="Times New Roman" pitchFamily="18" charset="0"/>
              </a:rPr>
              <a:t> </a:t>
            </a:r>
            <a:r>
              <a:rPr lang="en-US" sz="3800" dirty="0" err="1">
                <a:solidFill>
                  <a:srgbClr val="C00000"/>
                </a:solidFill>
                <a:latin typeface="Times New Roman" pitchFamily="18" charset="0"/>
                <a:cs typeface="Times New Roman" pitchFamily="18" charset="0"/>
              </a:rPr>
              <a:t>cho</a:t>
            </a:r>
            <a:r>
              <a:rPr lang="en-US" sz="3800" dirty="0">
                <a:solidFill>
                  <a:srgbClr val="C00000"/>
                </a:solidFill>
                <a:latin typeface="Times New Roman" pitchFamily="18" charset="0"/>
                <a:cs typeface="Times New Roman" pitchFamily="18" charset="0"/>
              </a:rPr>
              <a:t> </a:t>
            </a:r>
            <a:r>
              <a:rPr lang="en-US" sz="3800" dirty="0" err="1">
                <a:solidFill>
                  <a:srgbClr val="C00000"/>
                </a:solidFill>
                <a:latin typeface="Times New Roman" pitchFamily="18" charset="0"/>
                <a:cs typeface="Times New Roman" pitchFamily="18" charset="0"/>
              </a:rPr>
              <a:t>Bò</a:t>
            </a:r>
            <a:r>
              <a:rPr lang="en-US" sz="3800" dirty="0">
                <a:solidFill>
                  <a:srgbClr val="C00000"/>
                </a:solidFill>
                <a:latin typeface="Times New Roman" pitchFamily="18" charset="0"/>
                <a:cs typeface="Times New Roman" pitchFamily="18" charset="0"/>
              </a:rPr>
              <a:t> chiếm bao nhiêu phần của tổng số </a:t>
            </a:r>
            <a:r>
              <a:rPr lang="en-US" sz="3800" dirty="0" err="1">
                <a:solidFill>
                  <a:srgbClr val="C00000"/>
                </a:solidFill>
                <a:latin typeface="Times New Roman" pitchFamily="18" charset="0"/>
                <a:cs typeface="Times New Roman" pitchFamily="18" charset="0"/>
              </a:rPr>
              <a:t>phần</a:t>
            </a:r>
            <a:r>
              <a:rPr lang="en-US" sz="3800" dirty="0">
                <a:solidFill>
                  <a:srgbClr val="C00000"/>
                </a:solidFill>
                <a:latin typeface="Times New Roman" pitchFamily="18" charset="0"/>
                <a:cs typeface="Times New Roman" pitchFamily="18" charset="0"/>
              </a:rPr>
              <a:t> </a:t>
            </a:r>
            <a:r>
              <a:rPr lang="en-US" sz="3800" dirty="0" err="1">
                <a:solidFill>
                  <a:srgbClr val="C00000"/>
                </a:solidFill>
                <a:latin typeface="Times New Roman" pitchFamily="18" charset="0"/>
                <a:cs typeface="Times New Roman" pitchFamily="18" charset="0"/>
              </a:rPr>
              <a:t>kẹo</a:t>
            </a:r>
            <a:r>
              <a:rPr lang="en-US" sz="3800" dirty="0">
                <a:solidFill>
                  <a:srgbClr val="C00000"/>
                </a:solidFill>
                <a:latin typeface="Times New Roman" pitchFamily="18" charset="0"/>
                <a:cs typeface="Times New Roman" pitchFamily="18" charset="0"/>
              </a:rPr>
              <a:t>?</a:t>
            </a:r>
            <a:endParaRPr lang="en-US" sz="3800" dirty="0">
              <a:solidFill>
                <a:srgbClr val="C00000"/>
              </a:solidFill>
            </a:endParaRPr>
          </a:p>
        </p:txBody>
      </p:sp>
      <p:sp>
        <p:nvSpPr>
          <p:cNvPr id="13" name="Cloud Callout 12"/>
          <p:cNvSpPr/>
          <p:nvPr/>
        </p:nvSpPr>
        <p:spPr>
          <a:xfrm>
            <a:off x="1614488" y="3981658"/>
            <a:ext cx="4743450" cy="2971800"/>
          </a:xfrm>
          <a:prstGeom prst="cloudCallout">
            <a:avLst>
              <a:gd name="adj1" fmla="val 38059"/>
              <a:gd name="adj2" fmla="val 2245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schemeClr val="bg1"/>
              </a:solidFill>
              <a:latin typeface="Times New Roman" pitchFamily="18" charset="0"/>
              <a:cs typeface="Times New Roman" pitchFamily="18" charset="0"/>
            </a:endParaRPr>
          </a:p>
          <a:p>
            <a:pPr algn="ctr">
              <a:defRPr/>
            </a:pPr>
            <a:r>
              <a:rPr lang="en-US" sz="3800" dirty="0">
                <a:solidFill>
                  <a:schemeClr val="tx1">
                    <a:lumMod val="95000"/>
                    <a:lumOff val="5000"/>
                  </a:schemeClr>
                </a:solidFill>
                <a:latin typeface="Times New Roman" pitchFamily="18" charset="0"/>
                <a:cs typeface="Times New Roman" pitchFamily="18" charset="0"/>
              </a:rPr>
              <a:t>Vậy </a:t>
            </a:r>
            <a:r>
              <a:rPr lang="en-US" sz="3800" dirty="0" err="1">
                <a:solidFill>
                  <a:schemeClr val="tx1">
                    <a:lumMod val="95000"/>
                    <a:lumOff val="5000"/>
                  </a:schemeClr>
                </a:solidFill>
                <a:latin typeface="Times New Roman" pitchFamily="18" charset="0"/>
                <a:cs typeface="Times New Roman" pitchFamily="18" charset="0"/>
              </a:rPr>
              <a:t>số</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kẹo</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Gà</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cho</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bạn</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Bò</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là</a:t>
            </a:r>
            <a:r>
              <a:rPr lang="en-US" sz="3800" dirty="0">
                <a:solidFill>
                  <a:schemeClr val="tx1">
                    <a:lumMod val="95000"/>
                    <a:lumOff val="5000"/>
                  </a:schemeClr>
                </a:solidFill>
                <a:latin typeface="Times New Roman" pitchFamily="18" charset="0"/>
                <a:cs typeface="Times New Roman" pitchFamily="18" charset="0"/>
              </a:rPr>
              <a:t> bao </a:t>
            </a:r>
            <a:r>
              <a:rPr lang="en-US" sz="3800" dirty="0" err="1">
                <a:solidFill>
                  <a:schemeClr val="tx1">
                    <a:lumMod val="95000"/>
                    <a:lumOff val="5000"/>
                  </a:schemeClr>
                </a:solidFill>
                <a:latin typeface="Times New Roman" pitchFamily="18" charset="0"/>
                <a:cs typeface="Times New Roman" pitchFamily="18" charset="0"/>
              </a:rPr>
              <a:t>nhiêu</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viên</a:t>
            </a:r>
            <a:r>
              <a:rPr lang="en-US" sz="3800" dirty="0">
                <a:solidFill>
                  <a:schemeClr val="tx1">
                    <a:lumMod val="95000"/>
                    <a:lumOff val="5000"/>
                  </a:schemeClr>
                </a:solidFill>
                <a:latin typeface="Times New Roman" pitchFamily="18" charset="0"/>
                <a:cs typeface="Times New Roman" pitchFamily="18" charset="0"/>
              </a:rPr>
              <a:t> ?</a:t>
            </a:r>
            <a:endParaRPr lang="en-US" sz="3800" dirty="0">
              <a:solidFill>
                <a:schemeClr val="tx1">
                  <a:lumMod val="95000"/>
                  <a:lumOff val="5000"/>
                </a:schemeClr>
              </a:solidFill>
            </a:endParaRPr>
          </a:p>
        </p:txBody>
      </p:sp>
      <p:sp>
        <p:nvSpPr>
          <p:cNvPr id="14" name="TextBox 13"/>
          <p:cNvSpPr txBox="1"/>
          <p:nvPr/>
        </p:nvSpPr>
        <p:spPr>
          <a:xfrm>
            <a:off x="1485900" y="2"/>
            <a:ext cx="1771650" cy="646331"/>
          </a:xfrm>
          <a:prstGeom prst="rect">
            <a:avLst/>
          </a:prstGeom>
          <a:noFill/>
        </p:spPr>
        <p:txBody>
          <a:bodyPr wrap="square" rtlCol="0">
            <a:spAutoFit/>
          </a:bodyPr>
          <a:lstStyle/>
          <a:p>
            <a:r>
              <a:rPr lang="en-US" sz="3600" b="1" dirty="0" err="1">
                <a:latin typeface="Times New Roman" pitchFamily="18" charset="0"/>
                <a:cs typeface="Times New Roman" pitchFamily="18" charset="0"/>
              </a:rPr>
              <a:t>Tóm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tắt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93004024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4)">
                                      <p:cBhvr>
                                        <p:cTn id="22" dur="1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grpId="1" nodeType="clickEffect">
                                  <p:stCondLst>
                                    <p:cond delay="0"/>
                                  </p:stCondLst>
                                  <p:childTnLst>
                                    <p:anim calcmode="lin" valueType="num">
                                      <p:cBhvr additive="base">
                                        <p:cTn id="26" dur="500"/>
                                        <p:tgtEl>
                                          <p:spTgt spid="11"/>
                                        </p:tgtEl>
                                        <p:attrNameLst>
                                          <p:attrName>ppt_x</p:attrName>
                                        </p:attrNameLst>
                                      </p:cBhvr>
                                      <p:tavLst>
                                        <p:tav tm="0">
                                          <p:val>
                                            <p:strVal val="ppt_x"/>
                                          </p:val>
                                        </p:tav>
                                        <p:tav tm="100000">
                                          <p:val>
                                            <p:strVal val="ppt_x"/>
                                          </p:val>
                                        </p:tav>
                                      </p:tavLst>
                                    </p:anim>
                                    <p:anim calcmode="lin" valueType="num">
                                      <p:cBhvr additive="base">
                                        <p:cTn id="27" dur="500"/>
                                        <p:tgtEl>
                                          <p:spTgt spid="11"/>
                                        </p:tgtEl>
                                        <p:attrNameLst>
                                          <p:attrName>ppt_y</p:attrName>
                                        </p:attrNameLst>
                                      </p:cBhvr>
                                      <p:tavLst>
                                        <p:tav tm="0">
                                          <p:val>
                                            <p:strVal val="ppt_y"/>
                                          </p:val>
                                        </p:tav>
                                        <p:tav tm="100000">
                                          <p:val>
                                            <p:strVal val="1+ppt_h/2"/>
                                          </p:val>
                                        </p:tav>
                                      </p:tavLst>
                                    </p:anim>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4)">
                                      <p:cBhvr>
                                        <p:cTn id="33" dur="10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3" presetClass="exit" presetSubtype="16" fill="hold" nodeType="clickEffect">
                                  <p:stCondLst>
                                    <p:cond delay="0"/>
                                  </p:stCondLst>
                                  <p:childTnLst>
                                    <p:animEffect transition="out" filter="plus(in)">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4)">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8"/>
          <p:cNvSpPr>
            <a:spLocks noChangeArrowheads="1"/>
          </p:cNvSpPr>
          <p:nvPr/>
        </p:nvSpPr>
        <p:spPr bwMode="auto">
          <a:xfrm>
            <a:off x="1143001" y="-184666"/>
            <a:ext cx="184731" cy="369332"/>
          </a:xfrm>
          <a:prstGeom prst="rect">
            <a:avLst/>
          </a:prstGeom>
          <a:noFill/>
          <a:ln w="9525">
            <a:noFill/>
            <a:miter lim="800000"/>
            <a:headEnd/>
            <a:tailEnd/>
          </a:ln>
        </p:spPr>
        <p:txBody>
          <a:bodyPr wrap="none" anchor="ctr">
            <a:spAutoFit/>
          </a:bodyPr>
          <a:lstStyle/>
          <a:p>
            <a:endParaRPr lang="vi-VN"/>
          </a:p>
        </p:txBody>
      </p:sp>
      <p:sp>
        <p:nvSpPr>
          <p:cNvPr id="16387" name="Rectangle 20"/>
          <p:cNvSpPr>
            <a:spLocks noChangeArrowheads="1"/>
          </p:cNvSpPr>
          <p:nvPr/>
        </p:nvSpPr>
        <p:spPr bwMode="auto">
          <a:xfrm>
            <a:off x="1143001" y="-184666"/>
            <a:ext cx="184731" cy="369332"/>
          </a:xfrm>
          <a:prstGeom prst="rect">
            <a:avLst/>
          </a:prstGeom>
          <a:noFill/>
          <a:ln w="9525">
            <a:noFill/>
            <a:miter lim="800000"/>
            <a:headEnd/>
            <a:tailEnd/>
          </a:ln>
        </p:spPr>
        <p:txBody>
          <a:bodyPr wrap="none" anchor="ctr">
            <a:spAutoFit/>
          </a:bodyPr>
          <a:lstStyle/>
          <a:p>
            <a:endParaRPr lang="vi-VN"/>
          </a:p>
        </p:txBody>
      </p:sp>
      <mc:AlternateContent xmlns:mc="http://schemas.openxmlformats.org/markup-compatibility/2006" xmlns:a14="http://schemas.microsoft.com/office/drawing/2010/main">
        <mc:Choice Requires="a14">
          <p:sp>
            <p:nvSpPr>
              <p:cNvPr id="13" name="Cloud Callout 12"/>
              <p:cNvSpPr/>
              <p:nvPr/>
            </p:nvSpPr>
            <p:spPr>
              <a:xfrm>
                <a:off x="800100" y="1371600"/>
                <a:ext cx="8039100" cy="2971800"/>
              </a:xfrm>
              <a:prstGeom prst="cloudCallout">
                <a:avLst>
                  <a:gd name="adj1" fmla="val 38059"/>
                  <a:gd name="adj2" fmla="val 2245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800" dirty="0" err="1">
                    <a:solidFill>
                      <a:schemeClr val="tx1">
                        <a:lumMod val="95000"/>
                        <a:lumOff val="5000"/>
                      </a:schemeClr>
                    </a:solidFill>
                    <a:latin typeface="Times New Roman" pitchFamily="18" charset="0"/>
                    <a:cs typeface="Times New Roman" pitchFamily="18" charset="0"/>
                  </a:rPr>
                  <a:t>Vậy</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số</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kẹo</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Gà</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cho</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bạn</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Bò</a:t>
                </a:r>
                <a:r>
                  <a:rPr lang="en-US" sz="3800" dirty="0">
                    <a:solidFill>
                      <a:schemeClr val="tx1">
                        <a:lumMod val="95000"/>
                        <a:lumOff val="5000"/>
                      </a:schemeClr>
                    </a:solidFill>
                    <a:latin typeface="Times New Roman" pitchFamily="18" charset="0"/>
                    <a:cs typeface="Times New Roman" pitchFamily="18" charset="0"/>
                  </a:rPr>
                  <a:t> </a:t>
                </a:r>
                <a:r>
                  <a:rPr lang="en-US" sz="3800" dirty="0" err="1">
                    <a:solidFill>
                      <a:schemeClr val="tx1">
                        <a:lumMod val="95000"/>
                        <a:lumOff val="5000"/>
                      </a:schemeClr>
                    </a:solidFill>
                    <a:latin typeface="Times New Roman" pitchFamily="18" charset="0"/>
                    <a:cs typeface="Times New Roman" pitchFamily="18" charset="0"/>
                  </a:rPr>
                  <a:t>là</a:t>
                </a:r>
                <a:r>
                  <a:rPr lang="en-US" sz="3800" dirty="0">
                    <a:solidFill>
                      <a:schemeClr val="tx1">
                        <a:lumMod val="95000"/>
                        <a:lumOff val="5000"/>
                      </a:schemeClr>
                    </a:solidFill>
                    <a:latin typeface="Times New Roman" pitchFamily="18" charset="0"/>
                    <a:cs typeface="Times New Roman" pitchFamily="18" charset="0"/>
                  </a:rPr>
                  <a:t> 15.</a:t>
                </a:r>
                <a14:m>
                  <m:oMath xmlns:m="http://schemas.openxmlformats.org/officeDocument/2006/math">
                    <m:f>
                      <m:fPr>
                        <m:ctrlPr>
                          <a:rPr lang="en-US" sz="4000" i="1" smtClean="0">
                            <a:solidFill>
                              <a:schemeClr val="tx1">
                                <a:lumMod val="95000"/>
                                <a:lumOff val="5000"/>
                              </a:schemeClr>
                            </a:solidFill>
                            <a:latin typeface="Cambria Math" panose="02040503050406030204" pitchFamily="18" charset="0"/>
                            <a:cs typeface="Times New Roman" pitchFamily="18" charset="0"/>
                          </a:rPr>
                        </m:ctrlPr>
                      </m:fPr>
                      <m:num>
                        <m:r>
                          <a:rPr lang="en-US" sz="4000" b="0" i="1" smtClean="0">
                            <a:solidFill>
                              <a:schemeClr val="tx1">
                                <a:lumMod val="95000"/>
                                <a:lumOff val="5000"/>
                              </a:schemeClr>
                            </a:solidFill>
                            <a:latin typeface="Cambria Math" panose="02040503050406030204" pitchFamily="18" charset="0"/>
                            <a:cs typeface="Times New Roman" pitchFamily="18" charset="0"/>
                          </a:rPr>
                          <m:t>2</m:t>
                        </m:r>
                      </m:num>
                      <m:den>
                        <m:r>
                          <a:rPr lang="en-US" sz="4000" b="0" i="1" smtClean="0">
                            <a:solidFill>
                              <a:schemeClr val="tx1">
                                <a:lumMod val="95000"/>
                                <a:lumOff val="5000"/>
                              </a:schemeClr>
                            </a:solidFill>
                            <a:latin typeface="Cambria Math" panose="02040503050406030204" pitchFamily="18" charset="0"/>
                            <a:cs typeface="Times New Roman" pitchFamily="18" charset="0"/>
                          </a:rPr>
                          <m:t>5</m:t>
                        </m:r>
                      </m:den>
                    </m:f>
                    <m:r>
                      <a:rPr lang="en-US" sz="4000" b="0" i="1" smtClean="0">
                        <a:solidFill>
                          <a:schemeClr val="tx1">
                            <a:lumMod val="95000"/>
                            <a:lumOff val="5000"/>
                          </a:schemeClr>
                        </a:solidFill>
                        <a:latin typeface="Cambria Math" panose="02040503050406030204" pitchFamily="18" charset="0"/>
                        <a:cs typeface="Times New Roman" pitchFamily="18" charset="0"/>
                      </a:rPr>
                      <m:t>=</m:t>
                    </m:r>
                    <m:r>
                      <a:rPr lang="en-US" sz="4000" b="0" i="1" smtClean="0">
                        <a:solidFill>
                          <a:schemeClr val="tx1">
                            <a:lumMod val="95000"/>
                            <a:lumOff val="5000"/>
                          </a:schemeClr>
                        </a:solidFill>
                        <a:latin typeface="Cambria Math" panose="02040503050406030204" pitchFamily="18" charset="0"/>
                        <a:cs typeface="Times New Roman" pitchFamily="18" charset="0"/>
                      </a:rPr>
                      <m:t>6</m:t>
                    </m:r>
                    <m:r>
                      <a:rPr lang="en-US" sz="4000" b="0" i="1" smtClean="0">
                        <a:solidFill>
                          <a:schemeClr val="tx1">
                            <a:lumMod val="95000"/>
                            <a:lumOff val="5000"/>
                          </a:schemeClr>
                        </a:solidFill>
                        <a:latin typeface="Cambria Math" panose="02040503050406030204" pitchFamily="18" charset="0"/>
                        <a:cs typeface="Times New Roman" pitchFamily="18" charset="0"/>
                      </a:rPr>
                      <m:t> (</m:t>
                    </m:r>
                    <m:r>
                      <m:rPr>
                        <m:sty m:val="p"/>
                      </m:rPr>
                      <a:rPr lang="en-US" sz="4000" b="0" i="0" smtClean="0">
                        <a:solidFill>
                          <a:schemeClr val="tx1">
                            <a:lumMod val="95000"/>
                            <a:lumOff val="5000"/>
                          </a:schemeClr>
                        </a:solidFill>
                        <a:latin typeface="Cambria Math" panose="02040503050406030204" pitchFamily="18" charset="0"/>
                        <a:cs typeface="Times New Roman" pitchFamily="18" charset="0"/>
                      </a:rPr>
                      <m:t>vi</m:t>
                    </m:r>
                    <m:r>
                      <a:rPr lang="en-US" sz="4000" b="0" i="0" smtClean="0">
                        <a:solidFill>
                          <a:schemeClr val="tx1">
                            <a:lumMod val="95000"/>
                            <a:lumOff val="5000"/>
                          </a:schemeClr>
                        </a:solidFill>
                        <a:latin typeface="Cambria Math" panose="02040503050406030204" pitchFamily="18" charset="0"/>
                        <a:cs typeface="Times New Roman" pitchFamily="18" charset="0"/>
                      </a:rPr>
                      <m:t>ê</m:t>
                    </m:r>
                    <m:r>
                      <m:rPr>
                        <m:sty m:val="p"/>
                      </m:rPr>
                      <a:rPr lang="en-US" sz="4000" b="0" i="0" smtClean="0">
                        <a:solidFill>
                          <a:schemeClr val="tx1">
                            <a:lumMod val="95000"/>
                            <a:lumOff val="5000"/>
                          </a:schemeClr>
                        </a:solidFill>
                        <a:latin typeface="Cambria Math" panose="02040503050406030204" pitchFamily="18" charset="0"/>
                        <a:cs typeface="Times New Roman" pitchFamily="18" charset="0"/>
                      </a:rPr>
                      <m:t>n</m:t>
                    </m:r>
                    <m:r>
                      <a:rPr lang="en-US" sz="4000" b="0" i="1" smtClean="0">
                        <a:solidFill>
                          <a:schemeClr val="tx1">
                            <a:lumMod val="95000"/>
                            <a:lumOff val="5000"/>
                          </a:schemeClr>
                        </a:solidFill>
                        <a:latin typeface="Cambria Math" panose="02040503050406030204" pitchFamily="18" charset="0"/>
                        <a:cs typeface="Times New Roman" pitchFamily="18" charset="0"/>
                      </a:rPr>
                      <m:t>)</m:t>
                    </m:r>
                  </m:oMath>
                </a14:m>
                <a:endParaRPr lang="en-US" sz="3800" dirty="0">
                  <a:solidFill>
                    <a:schemeClr val="tx1">
                      <a:lumMod val="95000"/>
                      <a:lumOff val="5000"/>
                    </a:schemeClr>
                  </a:solidFill>
                </a:endParaRPr>
              </a:p>
            </p:txBody>
          </p:sp>
        </mc:Choice>
        <mc:Fallback xmlns="">
          <p:sp>
            <p:nvSpPr>
              <p:cNvPr id="13" name="Cloud Callout 12"/>
              <p:cNvSpPr>
                <a:spLocks noRot="1" noChangeAspect="1" noMove="1" noResize="1" noEditPoints="1" noAdjustHandles="1" noChangeArrowheads="1" noChangeShapeType="1" noTextEdit="1"/>
              </p:cNvSpPr>
              <p:nvPr/>
            </p:nvSpPr>
            <p:spPr>
              <a:xfrm>
                <a:off x="800100" y="1371600"/>
                <a:ext cx="8039100" cy="2971800"/>
              </a:xfrm>
              <a:prstGeom prst="cloudCallout">
                <a:avLst>
                  <a:gd name="adj1" fmla="val 38059"/>
                  <a:gd name="adj2" fmla="val 22452"/>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8806994"/>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9" name="Text Box 12"/>
          <p:cNvSpPr txBox="1">
            <a:spLocks noChangeArrowheads="1"/>
          </p:cNvSpPr>
          <p:nvPr/>
        </p:nvSpPr>
        <p:spPr bwMode="auto">
          <a:xfrm>
            <a:off x="3543300" y="3124202"/>
            <a:ext cx="2800350" cy="461665"/>
          </a:xfrm>
          <a:prstGeom prst="rect">
            <a:avLst/>
          </a:prstGeom>
          <a:noFill/>
          <a:ln w="9525" algn="ctr">
            <a:noFill/>
            <a:miter lim="800000"/>
            <a:headEnd/>
            <a:tailEnd/>
          </a:ln>
        </p:spPr>
        <p:txBody>
          <a:bodyPr>
            <a:spAutoFit/>
          </a:bodyPr>
          <a:lstStyle/>
          <a:p>
            <a:endParaRPr lang="en-US" sz="2400"/>
          </a:p>
        </p:txBody>
      </p:sp>
      <p:sp>
        <p:nvSpPr>
          <p:cNvPr id="11284" name="Rectangle 25"/>
          <p:cNvSpPr>
            <a:spLocks noChangeArrowheads="1"/>
          </p:cNvSpPr>
          <p:nvPr/>
        </p:nvSpPr>
        <p:spPr bwMode="auto">
          <a:xfrm>
            <a:off x="4648200" y="762000"/>
            <a:ext cx="5368716" cy="677108"/>
          </a:xfrm>
          <a:prstGeom prst="rect">
            <a:avLst/>
          </a:prstGeom>
          <a:noFill/>
          <a:ln w="38100">
            <a:noFill/>
            <a:miter lim="800000"/>
            <a:headEnd/>
            <a:tailEnd/>
          </a:ln>
        </p:spPr>
        <p:txBody>
          <a:bodyPr wrap="square" anchor="ctr">
            <a:spAutoFit/>
          </a:bodyPr>
          <a:lstStyle/>
          <a:p>
            <a:pPr>
              <a:spcBef>
                <a:spcPct val="0"/>
              </a:spcBef>
            </a:pPr>
            <a:r>
              <a:rPr lang="en-US" sz="3800" b="1" dirty="0">
                <a:solidFill>
                  <a:srgbClr val="002060"/>
                </a:solidFill>
                <a:latin typeface="Times New Roman" pitchFamily="18" charset="0"/>
              </a:rPr>
              <a:t>3) 84% </a:t>
            </a:r>
            <a:r>
              <a:rPr lang="en-US" sz="3800" b="1" dirty="0" err="1">
                <a:solidFill>
                  <a:srgbClr val="002060"/>
                </a:solidFill>
                <a:latin typeface="Times New Roman" pitchFamily="18" charset="0"/>
              </a:rPr>
              <a:t>của</a:t>
            </a:r>
            <a:r>
              <a:rPr lang="en-US" sz="3800" b="1" dirty="0">
                <a:solidFill>
                  <a:srgbClr val="002060"/>
                </a:solidFill>
                <a:latin typeface="Times New Roman" pitchFamily="18" charset="0"/>
              </a:rPr>
              <a:t> 50 </a:t>
            </a:r>
          </a:p>
        </p:txBody>
      </p:sp>
      <p:sp>
        <p:nvSpPr>
          <p:cNvPr id="11287" name="Rectangle 28"/>
          <p:cNvSpPr>
            <a:spLocks noChangeArrowheads="1"/>
          </p:cNvSpPr>
          <p:nvPr/>
        </p:nvSpPr>
        <p:spPr bwMode="auto">
          <a:xfrm>
            <a:off x="304800" y="1636465"/>
            <a:ext cx="3810000" cy="677108"/>
          </a:xfrm>
          <a:prstGeom prst="rect">
            <a:avLst/>
          </a:prstGeom>
          <a:noFill/>
          <a:ln w="38100">
            <a:noFill/>
            <a:miter lim="800000"/>
            <a:headEnd/>
            <a:tailEnd/>
          </a:ln>
        </p:spPr>
        <p:txBody>
          <a:bodyPr wrap="square" anchor="ctr">
            <a:spAutoFit/>
          </a:bodyPr>
          <a:lstStyle/>
          <a:p>
            <a:pPr>
              <a:spcBef>
                <a:spcPct val="0"/>
              </a:spcBef>
            </a:pPr>
            <a:r>
              <a:rPr lang="en-US" sz="3800" b="1" dirty="0">
                <a:solidFill>
                  <a:srgbClr val="002060"/>
                </a:solidFill>
                <a:latin typeface="Times New Roman" pitchFamily="18" charset="0"/>
              </a:rPr>
              <a:t>2)  0,09 </a:t>
            </a:r>
            <a:r>
              <a:rPr lang="en-US" sz="3800" b="1" dirty="0" err="1">
                <a:solidFill>
                  <a:srgbClr val="002060"/>
                </a:solidFill>
                <a:latin typeface="Times New Roman" pitchFamily="18" charset="0"/>
              </a:rPr>
              <a:t>của</a:t>
            </a:r>
            <a:r>
              <a:rPr lang="en-US" sz="3800" b="1" dirty="0">
                <a:solidFill>
                  <a:srgbClr val="002060"/>
                </a:solidFill>
                <a:latin typeface="Times New Roman" pitchFamily="18" charset="0"/>
              </a:rPr>
              <a:t> 70 kg </a:t>
            </a:r>
          </a:p>
        </p:txBody>
      </p:sp>
      <p:sp>
        <p:nvSpPr>
          <p:cNvPr id="30" name="Text Box 4"/>
          <p:cNvSpPr txBox="1">
            <a:spLocks noChangeArrowheads="1"/>
          </p:cNvSpPr>
          <p:nvPr/>
        </p:nvSpPr>
        <p:spPr bwMode="auto">
          <a:xfrm>
            <a:off x="63598" y="0"/>
            <a:ext cx="3672429" cy="646331"/>
          </a:xfrm>
          <a:prstGeom prst="rect">
            <a:avLst/>
          </a:prstGeom>
          <a:noFill/>
          <a:ln w="9525">
            <a:noFill/>
            <a:miter lim="800000"/>
            <a:headEnd/>
            <a:tailEnd/>
          </a:ln>
        </p:spPr>
        <p:txBody>
          <a:bodyPr wrap="square">
            <a:spAutoFit/>
          </a:bodyPr>
          <a:lstStyle/>
          <a:p>
            <a:pPr>
              <a:spcBef>
                <a:spcPct val="50000"/>
              </a:spcBef>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34" name="Rectangle 27"/>
          <p:cNvSpPr>
            <a:spLocks noChangeArrowheads="1"/>
          </p:cNvSpPr>
          <p:nvPr/>
        </p:nvSpPr>
        <p:spPr bwMode="auto">
          <a:xfrm>
            <a:off x="304800" y="632522"/>
            <a:ext cx="5043063" cy="1261884"/>
          </a:xfrm>
          <a:prstGeom prst="rect">
            <a:avLst/>
          </a:prstGeom>
          <a:noFill/>
          <a:ln w="38100">
            <a:noFill/>
            <a:miter lim="800000"/>
            <a:headEnd/>
            <a:tailEnd/>
          </a:ln>
        </p:spPr>
        <p:txBody>
          <a:bodyPr wrap="square" anchor="ctr">
            <a:spAutoFit/>
          </a:bodyPr>
          <a:lstStyle/>
          <a:p>
            <a:pPr marL="514350" indent="-514350">
              <a:spcBef>
                <a:spcPct val="0"/>
              </a:spcBef>
            </a:pPr>
            <a:r>
              <a:rPr lang="en-US" sz="3800" b="1" dirty="0">
                <a:solidFill>
                  <a:srgbClr val="002060"/>
                </a:solidFill>
                <a:latin typeface="Times New Roman" pitchFamily="18" charset="0"/>
              </a:rPr>
              <a:t>1)      </a:t>
            </a:r>
            <a:r>
              <a:rPr lang="en-US" sz="3800" b="1" dirty="0" err="1">
                <a:solidFill>
                  <a:srgbClr val="002060"/>
                </a:solidFill>
                <a:latin typeface="Times New Roman" pitchFamily="18" charset="0"/>
              </a:rPr>
              <a:t>của</a:t>
            </a:r>
            <a:r>
              <a:rPr lang="en-US" sz="3800" b="1" dirty="0">
                <a:solidFill>
                  <a:srgbClr val="002060"/>
                </a:solidFill>
                <a:latin typeface="Times New Roman" pitchFamily="18" charset="0"/>
              </a:rPr>
              <a:t> 76 cm</a:t>
            </a:r>
          </a:p>
          <a:p>
            <a:pPr marL="514350" indent="-514350">
              <a:spcBef>
                <a:spcPct val="0"/>
              </a:spcBef>
            </a:pPr>
            <a:endParaRPr lang="en-US" sz="3800" b="1" dirty="0">
              <a:solidFill>
                <a:srgbClr val="0070C0"/>
              </a:solidFill>
              <a:latin typeface="Times New Roman" pitchFamily="18"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313836762"/>
              </p:ext>
            </p:extLst>
          </p:nvPr>
        </p:nvGraphicFramePr>
        <p:xfrm>
          <a:off x="889366" y="457200"/>
          <a:ext cx="410255" cy="1276350"/>
        </p:xfrm>
        <a:graphic>
          <a:graphicData uri="http://schemas.openxmlformats.org/presentationml/2006/ole">
            <mc:AlternateContent xmlns:mc="http://schemas.openxmlformats.org/markup-compatibility/2006">
              <mc:Choice xmlns:v="urn:schemas-microsoft-com:vml" Requires="v">
                <p:oleObj spid="_x0000_s5188" name="Equation" r:id="rId3" imgW="152280" imgH="393480" progId="Equation.DSMT4">
                  <p:embed/>
                </p:oleObj>
              </mc:Choice>
              <mc:Fallback>
                <p:oleObj name="Equation" r:id="rId3" imgW="15228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366" y="457200"/>
                        <a:ext cx="410255" cy="127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25"/>
          <p:cNvSpPr>
            <a:spLocks noChangeArrowheads="1"/>
          </p:cNvSpPr>
          <p:nvPr/>
        </p:nvSpPr>
        <p:spPr bwMode="auto">
          <a:xfrm>
            <a:off x="4653944" y="1555852"/>
            <a:ext cx="3464155" cy="677108"/>
          </a:xfrm>
          <a:prstGeom prst="rect">
            <a:avLst/>
          </a:prstGeom>
          <a:noFill/>
          <a:ln w="38100">
            <a:noFill/>
            <a:miter lim="800000"/>
            <a:headEnd/>
            <a:tailEnd/>
          </a:ln>
        </p:spPr>
        <p:txBody>
          <a:bodyPr wrap="square" anchor="ctr">
            <a:spAutoFit/>
          </a:bodyPr>
          <a:lstStyle/>
          <a:p>
            <a:pPr>
              <a:spcBef>
                <a:spcPct val="0"/>
              </a:spcBef>
            </a:pPr>
            <a:r>
              <a:rPr lang="en-US" sz="3800" b="1" dirty="0">
                <a:solidFill>
                  <a:srgbClr val="002060"/>
                </a:solidFill>
                <a:latin typeface="Times New Roman" pitchFamily="18" charset="0"/>
              </a:rPr>
              <a:t>4)  50% </a:t>
            </a:r>
            <a:r>
              <a:rPr lang="en-US" sz="3800" b="1" dirty="0" err="1">
                <a:solidFill>
                  <a:srgbClr val="002060"/>
                </a:solidFill>
                <a:latin typeface="Times New Roman" pitchFamily="18" charset="0"/>
              </a:rPr>
              <a:t>của</a:t>
            </a:r>
            <a:r>
              <a:rPr lang="en-US" sz="3800" b="1" dirty="0">
                <a:solidFill>
                  <a:srgbClr val="002060"/>
                </a:solidFill>
                <a:latin typeface="Times New Roman" pitchFamily="18" charset="0"/>
              </a:rPr>
              <a:t> 84 </a:t>
            </a:r>
          </a:p>
        </p:txBody>
      </p:sp>
      <p:sp>
        <p:nvSpPr>
          <p:cNvPr id="12" name="TextBox 6"/>
          <p:cNvSpPr txBox="1">
            <a:spLocks noChangeArrowheads="1"/>
          </p:cNvSpPr>
          <p:nvPr/>
        </p:nvSpPr>
        <p:spPr bwMode="auto">
          <a:xfrm>
            <a:off x="173313" y="2432119"/>
            <a:ext cx="8763000" cy="1261884"/>
          </a:xfrm>
          <a:prstGeom prst="rect">
            <a:avLst/>
          </a:prstGeom>
          <a:solidFill>
            <a:schemeClr val="accent3">
              <a:lumMod val="40000"/>
              <a:lumOff val="60000"/>
            </a:schemeClr>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3800" b="1" dirty="0" err="1">
                <a:latin typeface="Times New Roman" pitchFamily="18" charset="0"/>
                <a:cs typeface="Times New Roman" pitchFamily="18" charset="0"/>
              </a:rPr>
              <a:t>Nhận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xét</a:t>
            </a:r>
            <a:r>
              <a:rPr lang="en-US" sz="3800" b="1" dirty="0">
                <a:latin typeface="Times New Roman" pitchFamily="18" charset="0"/>
                <a:cs typeface="Times New Roman" pitchFamily="18" charset="0"/>
              </a:rPr>
              <a:t>:    </a:t>
            </a:r>
          </a:p>
          <a:p>
            <a:pPr algn="ctr">
              <a:defRPr/>
            </a:pPr>
            <a:r>
              <a:rPr lang="en-US" sz="3800" b="1" dirty="0">
                <a:solidFill>
                  <a:srgbClr val="FF0000"/>
                </a:solidFill>
                <a:latin typeface="Times New Roman" pitchFamily="18" charset="0"/>
                <a:cs typeface="Times New Roman" pitchFamily="18" charset="0"/>
              </a:rPr>
              <a:t>       a%</a:t>
            </a:r>
            <a:r>
              <a:rPr lang="en-US" sz="3800" b="1" dirty="0">
                <a:latin typeface="Times New Roman" pitchFamily="18" charset="0"/>
                <a:cs typeface="Times New Roman" pitchFamily="18" charset="0"/>
              </a:rPr>
              <a:t> . </a:t>
            </a:r>
            <a:r>
              <a:rPr lang="en-US" sz="3800" b="1" dirty="0">
                <a:solidFill>
                  <a:srgbClr val="0000FF"/>
                </a:solidFill>
                <a:latin typeface="Times New Roman" pitchFamily="18" charset="0"/>
                <a:cs typeface="Times New Roman" pitchFamily="18" charset="0"/>
              </a:rPr>
              <a:t>b</a:t>
            </a:r>
            <a:r>
              <a:rPr lang="en-US" sz="3800" b="1" dirty="0">
                <a:latin typeface="Times New Roman" pitchFamily="18" charset="0"/>
                <a:cs typeface="Times New Roman" pitchFamily="18" charset="0"/>
              </a:rPr>
              <a:t> =  </a:t>
            </a:r>
            <a:r>
              <a:rPr lang="en-US" sz="3800" b="1" dirty="0">
                <a:solidFill>
                  <a:srgbClr val="0000FF"/>
                </a:solidFill>
                <a:latin typeface="Times New Roman" pitchFamily="18" charset="0"/>
                <a:cs typeface="Times New Roman" pitchFamily="18" charset="0"/>
              </a:rPr>
              <a:t>b%</a:t>
            </a:r>
            <a:r>
              <a:rPr lang="en-US" sz="3800" b="1" dirty="0">
                <a:latin typeface="Times New Roman" pitchFamily="18" charset="0"/>
                <a:cs typeface="Times New Roman" pitchFamily="18" charset="0"/>
              </a:rPr>
              <a:t> . </a:t>
            </a:r>
            <a:r>
              <a:rPr lang="en-US" sz="3800" b="1" dirty="0">
                <a:solidFill>
                  <a:srgbClr val="FF0000"/>
                </a:solidFill>
                <a:latin typeface="Times New Roman" pitchFamily="18" charset="0"/>
                <a:cs typeface="Times New Roman" pitchFamily="18" charset="0"/>
              </a:rPr>
              <a:t>a</a:t>
            </a:r>
            <a:r>
              <a:rPr lang="en-US" sz="3800" b="1" dirty="0">
                <a:solidFill>
                  <a:srgbClr val="00B050"/>
                </a:solidFill>
                <a:latin typeface="Times New Roman" pitchFamily="18" charset="0"/>
                <a:cs typeface="Times New Roman" pitchFamily="18" charset="0"/>
              </a:rPr>
              <a:t>  </a:t>
            </a:r>
            <a:r>
              <a:rPr lang="en-US" sz="3800" dirty="0">
                <a:latin typeface="Times New Roman" pitchFamily="18" charset="0"/>
                <a:cs typeface="Times New Roman" pitchFamily="18" charset="0"/>
              </a:rPr>
              <a:t>(a, b    N; a, b      0) </a:t>
            </a:r>
          </a:p>
        </p:txBody>
      </p:sp>
      <p:graphicFrame>
        <p:nvGraphicFramePr>
          <p:cNvPr id="13" name="Object 2"/>
          <p:cNvGraphicFramePr>
            <a:graphicFrameLocks noChangeAspect="1"/>
          </p:cNvGraphicFramePr>
          <p:nvPr>
            <p:extLst>
              <p:ext uri="{D42A27DB-BD31-4B8C-83A1-F6EECF244321}">
                <p14:modId xmlns:p14="http://schemas.microsoft.com/office/powerpoint/2010/main" val="3002378516"/>
              </p:ext>
            </p:extLst>
          </p:nvPr>
        </p:nvGraphicFramePr>
        <p:xfrm>
          <a:off x="7696200" y="3149078"/>
          <a:ext cx="439394" cy="447675"/>
        </p:xfrm>
        <a:graphic>
          <a:graphicData uri="http://schemas.openxmlformats.org/presentationml/2006/ole">
            <mc:AlternateContent xmlns:mc="http://schemas.openxmlformats.org/markup-compatibility/2006">
              <mc:Choice xmlns:v="urn:schemas-microsoft-com:vml" Requires="v">
                <p:oleObj spid="_x0000_s5189" name="Equation" r:id="rId5" imgW="139700" imgH="139700" progId="Equation.DSMT4">
                  <p:embed/>
                </p:oleObj>
              </mc:Choice>
              <mc:Fallback>
                <p:oleObj name="Equation" r:id="rId5" imgW="139700" imgH="139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3149078"/>
                        <a:ext cx="439394"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
          <p:cNvGraphicFramePr>
            <a:graphicFrameLocks noChangeAspect="1"/>
          </p:cNvGraphicFramePr>
          <p:nvPr>
            <p:extLst>
              <p:ext uri="{D42A27DB-BD31-4B8C-83A1-F6EECF244321}">
                <p14:modId xmlns:p14="http://schemas.microsoft.com/office/powerpoint/2010/main" val="484344134"/>
              </p:ext>
            </p:extLst>
          </p:nvPr>
        </p:nvGraphicFramePr>
        <p:xfrm>
          <a:off x="5791200" y="3164534"/>
          <a:ext cx="344624" cy="381000"/>
        </p:xfrm>
        <a:graphic>
          <a:graphicData uri="http://schemas.openxmlformats.org/presentationml/2006/ole">
            <mc:AlternateContent xmlns:mc="http://schemas.openxmlformats.org/markup-compatibility/2006">
              <mc:Choice xmlns:v="urn:schemas-microsoft-com:vml" Requires="v">
                <p:oleObj spid="_x0000_s5190" name="Equation" r:id="rId7" imgW="126725" imgH="126725" progId="Equation.DSMT4">
                  <p:embed/>
                </p:oleObj>
              </mc:Choice>
              <mc:Fallback>
                <p:oleObj name="Equation" r:id="rId7" imgW="126725" imgH="12672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3164534"/>
                        <a:ext cx="344624"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3"/>
          <p:cNvSpPr>
            <a:spLocks noChangeArrowheads="1"/>
          </p:cNvSpPr>
          <p:nvPr/>
        </p:nvSpPr>
        <p:spPr bwMode="auto">
          <a:xfrm>
            <a:off x="30941" y="3962400"/>
            <a:ext cx="9047745"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400" b="1" dirty="0" err="1">
                <a:solidFill>
                  <a:srgbClr val="C00000"/>
                </a:solidFill>
                <a:latin typeface="Times New Roman" pitchFamily="18" charset="0"/>
                <a:ea typeface="Times New Roman" pitchFamily="18" charset="0"/>
                <a:cs typeface="Times New Roman" pitchFamily="18" charset="0"/>
              </a:rPr>
              <a:t>Bài</a:t>
            </a:r>
            <a:r>
              <a:rPr lang="en-US" sz="3400" b="1" dirty="0">
                <a:solidFill>
                  <a:srgbClr val="C00000"/>
                </a:solidFill>
                <a:latin typeface="Times New Roman" pitchFamily="18" charset="0"/>
                <a:ea typeface="Times New Roman" pitchFamily="18" charset="0"/>
                <a:cs typeface="Times New Roman" pitchFamily="18" charset="0"/>
              </a:rPr>
              <a:t> 1: </a:t>
            </a:r>
            <a:r>
              <a:rPr lang="en-US" sz="3400" dirty="0" err="1">
                <a:solidFill>
                  <a:schemeClr val="tx1">
                    <a:lumMod val="95000"/>
                    <a:lumOff val="5000"/>
                  </a:schemeClr>
                </a:solidFill>
                <a:latin typeface="Times New Roman" pitchFamily="18" charset="0"/>
                <a:ea typeface="Times New Roman" pitchFamily="18" charset="0"/>
                <a:cs typeface="Times New Roman" pitchFamily="18" charset="0"/>
              </a:rPr>
              <a:t>Tuấn</a:t>
            </a:r>
            <a:r>
              <a:rPr lang="en-US" sz="3400" dirty="0">
                <a:solidFill>
                  <a:schemeClr val="tx1">
                    <a:lumMod val="95000"/>
                    <a:lumOff val="5000"/>
                  </a:schemeClr>
                </a:solidFill>
                <a:latin typeface="Times New Roman" pitchFamily="18" charset="0"/>
                <a:ea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ea typeface="Times New Roman" pitchFamily="18" charset="0"/>
                <a:cs typeface="Times New Roman" pitchFamily="18" charset="0"/>
              </a:rPr>
              <a:t>có</a:t>
            </a:r>
            <a:r>
              <a:rPr lang="en-US" sz="3400" dirty="0">
                <a:solidFill>
                  <a:schemeClr val="tx1">
                    <a:lumMod val="95000"/>
                    <a:lumOff val="5000"/>
                  </a:schemeClr>
                </a:solidFill>
                <a:latin typeface="Times New Roman" pitchFamily="18" charset="0"/>
                <a:ea typeface="Times New Roman" pitchFamily="18" charset="0"/>
                <a:cs typeface="Times New Roman" pitchFamily="18" charset="0"/>
              </a:rPr>
              <a:t> 21 </a:t>
            </a:r>
            <a:r>
              <a:rPr lang="en-US" sz="3400" dirty="0" err="1">
                <a:solidFill>
                  <a:schemeClr val="tx1">
                    <a:lumMod val="95000"/>
                    <a:lumOff val="5000"/>
                  </a:schemeClr>
                </a:solidFill>
                <a:latin typeface="Times New Roman" pitchFamily="18" charset="0"/>
                <a:ea typeface="Times New Roman" pitchFamily="18" charset="0"/>
                <a:cs typeface="Times New Roman" pitchFamily="18" charset="0"/>
              </a:rPr>
              <a:t>viên</a:t>
            </a:r>
            <a:r>
              <a:rPr lang="en-US" sz="3400" dirty="0">
                <a:solidFill>
                  <a:schemeClr val="tx1">
                    <a:lumMod val="95000"/>
                    <a:lumOff val="5000"/>
                  </a:schemeClr>
                </a:solidFill>
                <a:latin typeface="Times New Roman" pitchFamily="18" charset="0"/>
                <a:ea typeface="Times New Roman" pitchFamily="18" charset="0"/>
                <a:cs typeface="Times New Roman" pitchFamily="18" charset="0"/>
              </a:rPr>
              <a:t> bi. </a:t>
            </a:r>
            <a:r>
              <a:rPr lang="en-US" sz="3400" dirty="0" err="1">
                <a:solidFill>
                  <a:schemeClr val="tx1">
                    <a:lumMod val="95000"/>
                    <a:lumOff val="5000"/>
                  </a:schemeClr>
                </a:solidFill>
                <a:latin typeface="Times New Roman" pitchFamily="18" charset="0"/>
                <a:ea typeface="Times New Roman" pitchFamily="18" charset="0"/>
                <a:cs typeface="Times New Roman" pitchFamily="18" charset="0"/>
              </a:rPr>
              <a:t>Tuấn</a:t>
            </a:r>
            <a:r>
              <a:rPr lang="en-US" sz="3400" dirty="0">
                <a:solidFill>
                  <a:schemeClr val="tx1">
                    <a:lumMod val="95000"/>
                    <a:lumOff val="5000"/>
                  </a:schemeClr>
                </a:solidFill>
                <a:latin typeface="Times New Roman" pitchFamily="18" charset="0"/>
                <a:ea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ea typeface="Times New Roman" pitchFamily="18" charset="0"/>
                <a:cs typeface="Times New Roman" pitchFamily="18" charset="0"/>
              </a:rPr>
              <a:t>cho</a:t>
            </a:r>
            <a:r>
              <a:rPr lang="en-US" sz="3400" dirty="0">
                <a:solidFill>
                  <a:schemeClr val="tx1">
                    <a:lumMod val="95000"/>
                    <a:lumOff val="5000"/>
                  </a:schemeClr>
                </a:solidFill>
                <a:latin typeface="Times New Roman" pitchFamily="18" charset="0"/>
                <a:ea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ea typeface="Times New Roman" pitchFamily="18" charset="0"/>
                <a:cs typeface="Times New Roman" pitchFamily="18" charset="0"/>
              </a:rPr>
              <a:t>Dũng</a:t>
            </a:r>
            <a:r>
              <a:rPr lang="en-US" sz="3400" dirty="0">
                <a:solidFill>
                  <a:schemeClr val="tx1">
                    <a:lumMod val="95000"/>
                    <a:lumOff val="5000"/>
                  </a:schemeClr>
                </a:solidFill>
                <a:latin typeface="Times New Roman" pitchFamily="18" charset="0"/>
                <a:ea typeface="Times New Roman" pitchFamily="18" charset="0"/>
                <a:cs typeface="Times New Roman" pitchFamily="18" charset="0"/>
              </a:rPr>
              <a:t> 3/7 </a:t>
            </a:r>
            <a:r>
              <a:rPr lang="en-US" sz="3400" dirty="0" err="1">
                <a:solidFill>
                  <a:schemeClr val="tx1">
                    <a:lumMod val="95000"/>
                    <a:lumOff val="5000"/>
                  </a:schemeClr>
                </a:solidFill>
                <a:latin typeface="Times New Roman" pitchFamily="18" charset="0"/>
                <a:ea typeface="Times New Roman" pitchFamily="18" charset="0"/>
                <a:cs typeface="Times New Roman" pitchFamily="18" charset="0"/>
              </a:rPr>
              <a:t>số</a:t>
            </a:r>
            <a:r>
              <a:rPr lang="en-US" sz="3400" dirty="0">
                <a:solidFill>
                  <a:schemeClr val="tx1">
                    <a:lumMod val="95000"/>
                    <a:lumOff val="5000"/>
                  </a:schemeClr>
                </a:solidFill>
                <a:latin typeface="Times New Roman" pitchFamily="18" charset="0"/>
                <a:ea typeface="Times New Roman" pitchFamily="18" charset="0"/>
                <a:cs typeface="Times New Roman" pitchFamily="18" charset="0"/>
              </a:rPr>
              <a:t> bi </a:t>
            </a:r>
            <a:r>
              <a:rPr lang="en-US" sz="3400" dirty="0" err="1">
                <a:solidFill>
                  <a:schemeClr val="tx1">
                    <a:lumMod val="95000"/>
                    <a:lumOff val="5000"/>
                  </a:schemeClr>
                </a:solidFill>
                <a:latin typeface="Times New Roman" pitchFamily="18" charset="0"/>
                <a:ea typeface="Times New Roman" pitchFamily="18" charset="0"/>
                <a:cs typeface="Times New Roman" pitchFamily="18" charset="0"/>
              </a:rPr>
              <a:t>của</a:t>
            </a:r>
            <a:r>
              <a:rPr lang="en-US" sz="3400" dirty="0">
                <a:solidFill>
                  <a:schemeClr val="tx1">
                    <a:lumMod val="95000"/>
                    <a:lumOff val="5000"/>
                  </a:schemeClr>
                </a:solidFill>
                <a:latin typeface="Times New Roman" pitchFamily="18" charset="0"/>
                <a:ea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ea typeface="Times New Roman" pitchFamily="18" charset="0"/>
                <a:cs typeface="Times New Roman" pitchFamily="18" charset="0"/>
              </a:rPr>
              <a:t>mình</a:t>
            </a:r>
            <a:r>
              <a:rPr lang="en-US" sz="3400" dirty="0">
                <a:solidFill>
                  <a:schemeClr val="tx1">
                    <a:lumMod val="95000"/>
                    <a:lumOff val="5000"/>
                  </a:schemeClr>
                </a:solidFill>
                <a:latin typeface="Times New Roman" pitchFamily="18" charset="0"/>
                <a:ea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ea typeface="Times New Roman" pitchFamily="18" charset="0"/>
                <a:cs typeface="Times New Roman" pitchFamily="18" charset="0"/>
              </a:rPr>
              <a:t>Hỏi</a:t>
            </a:r>
            <a:r>
              <a:rPr lang="en-US" sz="3400" dirty="0">
                <a:solidFill>
                  <a:schemeClr val="tx1">
                    <a:lumMod val="95000"/>
                    <a:lumOff val="5000"/>
                  </a:schemeClr>
                </a:solidFill>
                <a:latin typeface="Times New Roman" pitchFamily="18" charset="0"/>
                <a:ea typeface="Times New Roman" pitchFamily="18" charset="0"/>
                <a:cs typeface="Times New Roman" pitchFamily="18" charset="0"/>
              </a:rPr>
              <a:t>:</a:t>
            </a:r>
          </a:p>
          <a:p>
            <a:pPr fontAlgn="base">
              <a:spcBef>
                <a:spcPct val="0"/>
              </a:spcBef>
              <a:spcAft>
                <a:spcPct val="0"/>
              </a:spcAft>
            </a:pPr>
            <a:r>
              <a:rPr lang="en-US" sz="3400" dirty="0">
                <a:solidFill>
                  <a:schemeClr val="tx1">
                    <a:lumMod val="95000"/>
                    <a:lumOff val="5000"/>
                  </a:schemeClr>
                </a:solidFill>
                <a:latin typeface="Times New Roman" pitchFamily="18" charset="0"/>
                <a:cs typeface="Times New Roman" pitchFamily="18" charset="0"/>
              </a:rPr>
              <a:t>a) </a:t>
            </a:r>
            <a:r>
              <a:rPr lang="en-US" sz="3400" dirty="0" err="1">
                <a:solidFill>
                  <a:schemeClr val="tx1">
                    <a:lumMod val="95000"/>
                    <a:lumOff val="5000"/>
                  </a:schemeClr>
                </a:solidFill>
                <a:latin typeface="Times New Roman" pitchFamily="18" charset="0"/>
                <a:cs typeface="Times New Roman" pitchFamily="18" charset="0"/>
              </a:rPr>
              <a:t>Dũng</a:t>
            </a:r>
            <a:r>
              <a:rPr lang="en-US" sz="3400" dirty="0">
                <a:solidFill>
                  <a:schemeClr val="tx1">
                    <a:lumMod val="95000"/>
                    <a:lumOff val="5000"/>
                  </a:schemeClr>
                </a:solidFill>
                <a:latin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cs typeface="Times New Roman" pitchFamily="18" charset="0"/>
              </a:rPr>
              <a:t>được</a:t>
            </a:r>
            <a:r>
              <a:rPr lang="en-US" sz="3400" dirty="0">
                <a:solidFill>
                  <a:schemeClr val="tx1">
                    <a:lumMod val="95000"/>
                    <a:lumOff val="5000"/>
                  </a:schemeClr>
                </a:solidFill>
                <a:latin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cs typeface="Times New Roman" pitchFamily="18" charset="0"/>
              </a:rPr>
              <a:t>Tuấn</a:t>
            </a:r>
            <a:r>
              <a:rPr lang="en-US" sz="3400" dirty="0">
                <a:solidFill>
                  <a:schemeClr val="tx1">
                    <a:lumMod val="95000"/>
                    <a:lumOff val="5000"/>
                  </a:schemeClr>
                </a:solidFill>
                <a:latin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cs typeface="Times New Roman" pitchFamily="18" charset="0"/>
              </a:rPr>
              <a:t>cho</a:t>
            </a:r>
            <a:r>
              <a:rPr lang="en-US" sz="3400" dirty="0">
                <a:solidFill>
                  <a:schemeClr val="tx1">
                    <a:lumMod val="95000"/>
                    <a:lumOff val="5000"/>
                  </a:schemeClr>
                </a:solidFill>
                <a:latin typeface="Times New Roman" pitchFamily="18" charset="0"/>
                <a:cs typeface="Times New Roman" pitchFamily="18" charset="0"/>
              </a:rPr>
              <a:t> bao </a:t>
            </a:r>
            <a:r>
              <a:rPr lang="en-US" sz="3400" dirty="0" err="1">
                <a:solidFill>
                  <a:schemeClr val="tx1">
                    <a:lumMod val="95000"/>
                    <a:lumOff val="5000"/>
                  </a:schemeClr>
                </a:solidFill>
                <a:latin typeface="Times New Roman" pitchFamily="18" charset="0"/>
                <a:cs typeface="Times New Roman" pitchFamily="18" charset="0"/>
              </a:rPr>
              <a:t>nhiêu</a:t>
            </a:r>
            <a:r>
              <a:rPr lang="en-US" sz="3400" dirty="0">
                <a:solidFill>
                  <a:schemeClr val="tx1">
                    <a:lumMod val="95000"/>
                    <a:lumOff val="5000"/>
                  </a:schemeClr>
                </a:solidFill>
                <a:latin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cs typeface="Times New Roman" pitchFamily="18" charset="0"/>
              </a:rPr>
              <a:t>viên</a:t>
            </a:r>
            <a:r>
              <a:rPr lang="en-US" sz="3400" dirty="0">
                <a:solidFill>
                  <a:schemeClr val="tx1">
                    <a:lumMod val="95000"/>
                    <a:lumOff val="5000"/>
                  </a:schemeClr>
                </a:solidFill>
                <a:latin typeface="Times New Roman" pitchFamily="18" charset="0"/>
                <a:cs typeface="Times New Roman" pitchFamily="18" charset="0"/>
              </a:rPr>
              <a:t> bi?</a:t>
            </a:r>
          </a:p>
          <a:p>
            <a:pPr fontAlgn="base">
              <a:spcBef>
                <a:spcPct val="0"/>
              </a:spcBef>
              <a:spcAft>
                <a:spcPct val="0"/>
              </a:spcAft>
            </a:pPr>
            <a:r>
              <a:rPr lang="en-US" sz="3400" dirty="0">
                <a:solidFill>
                  <a:schemeClr val="tx1">
                    <a:lumMod val="95000"/>
                    <a:lumOff val="5000"/>
                  </a:schemeClr>
                </a:solidFill>
                <a:latin typeface="Times New Roman" pitchFamily="18" charset="0"/>
                <a:cs typeface="Times New Roman" pitchFamily="18" charset="0"/>
              </a:rPr>
              <a:t>b) </a:t>
            </a:r>
            <a:r>
              <a:rPr lang="en-US" sz="3400" dirty="0" err="1">
                <a:solidFill>
                  <a:schemeClr val="tx1">
                    <a:lumMod val="95000"/>
                    <a:lumOff val="5000"/>
                  </a:schemeClr>
                </a:solidFill>
                <a:latin typeface="Times New Roman" pitchFamily="18" charset="0"/>
                <a:cs typeface="Times New Roman" pitchFamily="18" charset="0"/>
              </a:rPr>
              <a:t>Tuấn</a:t>
            </a:r>
            <a:r>
              <a:rPr lang="en-US" sz="3400" dirty="0">
                <a:solidFill>
                  <a:schemeClr val="tx1">
                    <a:lumMod val="95000"/>
                    <a:lumOff val="5000"/>
                  </a:schemeClr>
                </a:solidFill>
                <a:latin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cs typeface="Times New Roman" pitchFamily="18" charset="0"/>
              </a:rPr>
              <a:t>còn</a:t>
            </a:r>
            <a:r>
              <a:rPr lang="en-US" sz="3400" dirty="0">
                <a:solidFill>
                  <a:schemeClr val="tx1">
                    <a:lumMod val="95000"/>
                    <a:lumOff val="5000"/>
                  </a:schemeClr>
                </a:solidFill>
                <a:latin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cs typeface="Times New Roman" pitchFamily="18" charset="0"/>
              </a:rPr>
              <a:t>lại</a:t>
            </a:r>
            <a:r>
              <a:rPr lang="en-US" sz="3400" dirty="0">
                <a:solidFill>
                  <a:schemeClr val="tx1">
                    <a:lumMod val="95000"/>
                    <a:lumOff val="5000"/>
                  </a:schemeClr>
                </a:solidFill>
                <a:latin typeface="Times New Roman" pitchFamily="18" charset="0"/>
                <a:cs typeface="Times New Roman" pitchFamily="18" charset="0"/>
              </a:rPr>
              <a:t> bao </a:t>
            </a:r>
            <a:r>
              <a:rPr lang="en-US" sz="3400" dirty="0" err="1">
                <a:solidFill>
                  <a:schemeClr val="tx1">
                    <a:lumMod val="95000"/>
                    <a:lumOff val="5000"/>
                  </a:schemeClr>
                </a:solidFill>
                <a:latin typeface="Times New Roman" pitchFamily="18" charset="0"/>
                <a:cs typeface="Times New Roman" pitchFamily="18" charset="0"/>
              </a:rPr>
              <a:t>nhiêu</a:t>
            </a:r>
            <a:r>
              <a:rPr lang="en-US" sz="3400" dirty="0">
                <a:solidFill>
                  <a:schemeClr val="tx1">
                    <a:lumMod val="95000"/>
                    <a:lumOff val="5000"/>
                  </a:schemeClr>
                </a:solidFill>
                <a:latin typeface="Times New Roman" pitchFamily="18" charset="0"/>
                <a:cs typeface="Times New Roman" pitchFamily="18" charset="0"/>
              </a:rPr>
              <a:t> </a:t>
            </a:r>
            <a:r>
              <a:rPr lang="en-US" sz="3400" dirty="0" err="1">
                <a:solidFill>
                  <a:schemeClr val="tx1">
                    <a:lumMod val="95000"/>
                    <a:lumOff val="5000"/>
                  </a:schemeClr>
                </a:solidFill>
                <a:latin typeface="Times New Roman" pitchFamily="18" charset="0"/>
                <a:cs typeface="Times New Roman" pitchFamily="18" charset="0"/>
              </a:rPr>
              <a:t>viên</a:t>
            </a:r>
            <a:r>
              <a:rPr lang="en-US" sz="3400" dirty="0">
                <a:solidFill>
                  <a:schemeClr val="tx1">
                    <a:lumMod val="95000"/>
                    <a:lumOff val="5000"/>
                  </a:schemeClr>
                </a:solidFill>
                <a:latin typeface="Times New Roman" pitchFamily="18" charset="0"/>
                <a:cs typeface="Times New Roman" pitchFamily="18" charset="0"/>
              </a:rPr>
              <a:t> bi?</a:t>
            </a:r>
          </a:p>
        </p:txBody>
      </p:sp>
    </p:spTree>
    <p:extLst>
      <p:ext uri="{BB962C8B-B14F-4D97-AF65-F5344CB8AC3E}">
        <p14:creationId xmlns:p14="http://schemas.microsoft.com/office/powerpoint/2010/main" val="325434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 grpId="0"/>
      <p:bldP spid="11287" grpId="0"/>
      <p:bldP spid="34" grpId="0"/>
      <p:bldP spid="11" grpId="0"/>
      <p:bldP spid="12"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1143000" y="876302"/>
            <a:ext cx="13716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400" dirty="0">
                <a:latin typeface="Times New Roman" pitchFamily="18" charset="0"/>
                <a:ea typeface="Times New Roman" pitchFamily="18" charset="0"/>
                <a:cs typeface="Times New Roman" pitchFamily="18" charset="0"/>
              </a:rPr>
              <a:t> </a:t>
            </a:r>
            <a:endParaRPr lang="en-US" sz="3400" dirty="0">
              <a:latin typeface="Times New Roman" pitchFamily="18" charset="0"/>
              <a:cs typeface="Times New Roman" pitchFamily="18" charset="0"/>
            </a:endParaRPr>
          </a:p>
        </p:txBody>
      </p:sp>
      <p:sp>
        <p:nvSpPr>
          <p:cNvPr id="201" name="TextBox 200"/>
          <p:cNvSpPr txBox="1"/>
          <p:nvPr/>
        </p:nvSpPr>
        <p:spPr>
          <a:xfrm>
            <a:off x="0" y="0"/>
            <a:ext cx="1524000" cy="523220"/>
          </a:xfrm>
          <a:prstGeom prst="rect">
            <a:avLst/>
          </a:prstGeom>
          <a:noFill/>
        </p:spPr>
        <p:txBody>
          <a:bodyPr wrap="square" rtlCol="0">
            <a:spAutoFit/>
          </a:bodyPr>
          <a:lstStyle/>
          <a:p>
            <a:r>
              <a:rPr lang="en-US" sz="2800" b="1" dirty="0" err="1">
                <a:solidFill>
                  <a:srgbClr val="C00000"/>
                </a:solidFill>
                <a:latin typeface="Times New Roman" pitchFamily="18" charset="0"/>
                <a:cs typeface="Times New Roman" pitchFamily="18" charset="0"/>
              </a:rPr>
              <a:t>Tóm</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tắt</a:t>
            </a:r>
            <a:r>
              <a:rPr lang="en-US" sz="2800" b="1" dirty="0">
                <a:solidFill>
                  <a:srgbClr val="C00000"/>
                </a:solidFill>
                <a:latin typeface="Times New Roman" pitchFamily="18" charset="0"/>
                <a:cs typeface="Times New Roman" pitchFamily="18" charset="0"/>
              </a:rPr>
              <a:t>:</a:t>
            </a:r>
          </a:p>
        </p:txBody>
      </p:sp>
      <p:sp>
        <p:nvSpPr>
          <p:cNvPr id="202" name="TextBox 201"/>
          <p:cNvSpPr txBox="1"/>
          <p:nvPr/>
        </p:nvSpPr>
        <p:spPr>
          <a:xfrm>
            <a:off x="1457324" y="0"/>
            <a:ext cx="4791075" cy="523220"/>
          </a:xfrm>
          <a:prstGeom prst="rect">
            <a:avLst/>
          </a:prstGeom>
          <a:noFill/>
        </p:spPr>
        <p:txBody>
          <a:bodyPr wrap="square" rtlCol="0">
            <a:spAutoFit/>
          </a:bodyPr>
          <a:lstStyle/>
          <a:p>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Có</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21 </a:t>
            </a:r>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viên</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bi</a:t>
            </a:r>
            <a:endParaRPr lang="en-US" sz="2800" dirty="0"/>
          </a:p>
        </p:txBody>
      </p:sp>
      <p:sp>
        <p:nvSpPr>
          <p:cNvPr id="203" name="TextBox 202"/>
          <p:cNvSpPr txBox="1"/>
          <p:nvPr/>
        </p:nvSpPr>
        <p:spPr>
          <a:xfrm>
            <a:off x="1485900" y="381000"/>
            <a:ext cx="1771650" cy="523220"/>
          </a:xfrm>
          <a:prstGeom prst="rect">
            <a:avLst/>
          </a:prstGeom>
          <a:noFill/>
        </p:spPr>
        <p:txBody>
          <a:bodyPr wrap="square" rtlCol="0">
            <a:spAutoFit/>
          </a:bodyPr>
          <a:lstStyle/>
          <a:p>
            <a:r>
              <a:rPr lang="en-US" sz="2800" dirty="0">
                <a:solidFill>
                  <a:schemeClr val="tx1">
                    <a:lumMod val="95000"/>
                    <a:lumOff val="5000"/>
                  </a:schemeClr>
                </a:solidFill>
                <a:latin typeface="Times New Roman" pitchFamily="18" charset="0"/>
                <a:ea typeface="Times New Roman" pitchFamily="18" charset="0"/>
                <a:cs typeface="Times New Roman" pitchFamily="18" charset="0"/>
              </a:rPr>
              <a:t>Cho       </a:t>
            </a:r>
            <a:endParaRPr lang="en-US" sz="2800" dirty="0"/>
          </a:p>
        </p:txBody>
      </p:sp>
      <p:sp>
        <p:nvSpPr>
          <p:cNvPr id="204" name="TextBox 203"/>
          <p:cNvSpPr txBox="1"/>
          <p:nvPr/>
        </p:nvSpPr>
        <p:spPr>
          <a:xfrm>
            <a:off x="3400653" y="332340"/>
            <a:ext cx="3233737" cy="523220"/>
          </a:xfrm>
          <a:prstGeom prst="rect">
            <a:avLst/>
          </a:prstGeom>
          <a:noFill/>
        </p:spPr>
        <p:txBody>
          <a:bodyPr wrap="square" rtlCol="0">
            <a:spAutoFit/>
          </a:bodyPr>
          <a:lstStyle/>
          <a:p>
            <a:r>
              <a:rPr lang="en-US" sz="2800" dirty="0">
                <a:solidFill>
                  <a:srgbClr val="C00000"/>
                </a:solidFill>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của</a:t>
            </a:r>
            <a:r>
              <a:rPr lang="en-US" sz="2800" dirty="0">
                <a:latin typeface="Times New Roman" pitchFamily="18" charset="0"/>
                <a:ea typeface="Times New Roman" pitchFamily="18" charset="0"/>
                <a:cs typeface="Times New Roman" pitchFamily="18" charset="0"/>
              </a:rPr>
              <a:t> 21 </a:t>
            </a:r>
            <a:r>
              <a:rPr lang="en-US" sz="2800" dirty="0" err="1">
                <a:latin typeface="Times New Roman" pitchFamily="18" charset="0"/>
                <a:ea typeface="Times New Roman" pitchFamily="18" charset="0"/>
                <a:cs typeface="Times New Roman" pitchFamily="18" charset="0"/>
              </a:rPr>
              <a:t>viên</a:t>
            </a:r>
            <a:r>
              <a:rPr lang="en-US" sz="2800" dirty="0">
                <a:latin typeface="Times New Roman" pitchFamily="18" charset="0"/>
                <a:ea typeface="Times New Roman" pitchFamily="18" charset="0"/>
                <a:cs typeface="Times New Roman" pitchFamily="18" charset="0"/>
              </a:rPr>
              <a:t> bi</a:t>
            </a:r>
            <a:endParaRPr lang="en-US" sz="2800" dirty="0"/>
          </a:p>
        </p:txBody>
      </p:sp>
      <p:graphicFrame>
        <p:nvGraphicFramePr>
          <p:cNvPr id="2" name="Object 3"/>
          <p:cNvGraphicFramePr>
            <a:graphicFrameLocks noChangeAspect="1"/>
          </p:cNvGraphicFramePr>
          <p:nvPr>
            <p:extLst>
              <p:ext uri="{D42A27DB-BD31-4B8C-83A1-F6EECF244321}">
                <p14:modId xmlns:p14="http://schemas.microsoft.com/office/powerpoint/2010/main" val="2461133749"/>
              </p:ext>
            </p:extLst>
          </p:nvPr>
        </p:nvGraphicFramePr>
        <p:xfrm>
          <a:off x="2197995" y="298300"/>
          <a:ext cx="423659" cy="687917"/>
        </p:xfrm>
        <a:graphic>
          <a:graphicData uri="http://schemas.openxmlformats.org/presentationml/2006/ole">
            <mc:AlternateContent xmlns:mc="http://schemas.openxmlformats.org/markup-compatibility/2006">
              <mc:Choice xmlns:v="urn:schemas-microsoft-com:vml" Requires="v">
                <p:oleObj spid="_x0000_s6274" name="Equation" r:id="rId3" imgW="152280" imgH="419040" progId="Equation.DSMT4">
                  <p:embed/>
                </p:oleObj>
              </mc:Choice>
              <mc:Fallback>
                <p:oleObj name="Equation" r:id="rId3" imgW="15228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995" y="298300"/>
                        <a:ext cx="423659" cy="687917"/>
                      </a:xfrm>
                      <a:prstGeom prst="rect">
                        <a:avLst/>
                      </a:prstGeom>
                      <a:noFill/>
                    </p:spPr>
                  </p:pic>
                </p:oleObj>
              </mc:Fallback>
            </mc:AlternateContent>
          </a:graphicData>
        </a:graphic>
      </p:graphicFrame>
      <p:sp>
        <p:nvSpPr>
          <p:cNvPr id="205" name="TextBox 204"/>
          <p:cNvSpPr txBox="1"/>
          <p:nvPr/>
        </p:nvSpPr>
        <p:spPr>
          <a:xfrm>
            <a:off x="1485900" y="968635"/>
            <a:ext cx="3274435" cy="523220"/>
          </a:xfrm>
          <a:prstGeom prst="rect">
            <a:avLst/>
          </a:prstGeom>
          <a:noFill/>
        </p:spPr>
        <p:txBody>
          <a:bodyPr wrap="square" rtlCol="0">
            <a:spAutoFit/>
          </a:bodyPr>
          <a:lstStyle/>
          <a:p>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Đã</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cho</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 bi</a:t>
            </a:r>
            <a:endParaRPr lang="en-US" sz="2800" dirty="0"/>
          </a:p>
        </p:txBody>
      </p:sp>
      <p:sp>
        <p:nvSpPr>
          <p:cNvPr id="206" name="TextBox 205"/>
          <p:cNvSpPr txBox="1"/>
          <p:nvPr/>
        </p:nvSpPr>
        <p:spPr>
          <a:xfrm>
            <a:off x="1484539" y="1371600"/>
            <a:ext cx="3505200" cy="523220"/>
          </a:xfrm>
          <a:prstGeom prst="rect">
            <a:avLst/>
          </a:prstGeom>
          <a:noFill/>
        </p:spPr>
        <p:txBody>
          <a:bodyPr wrap="square" rtlCol="0">
            <a:spAutoFit/>
          </a:bodyPr>
          <a:lstStyle/>
          <a:p>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Còn</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lại</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 bi</a:t>
            </a:r>
            <a:endParaRPr lang="en-US" sz="2800" dirty="0"/>
          </a:p>
        </p:txBody>
      </p:sp>
      <p:sp>
        <p:nvSpPr>
          <p:cNvPr id="14" name="TextBox 13"/>
          <p:cNvSpPr txBox="1"/>
          <p:nvPr/>
        </p:nvSpPr>
        <p:spPr>
          <a:xfrm>
            <a:off x="2371725" y="229971"/>
            <a:ext cx="1227426" cy="646331"/>
          </a:xfrm>
          <a:prstGeom prst="rect">
            <a:avLst/>
          </a:prstGeom>
          <a:noFill/>
        </p:spPr>
        <p:txBody>
          <a:bodyPr wrap="square" rtlCol="0">
            <a:spAutoFit/>
          </a:bodyPr>
          <a:lstStyle/>
          <a:p>
            <a:r>
              <a:rPr lang="en-US" sz="3600" dirty="0">
                <a:solidFill>
                  <a:schemeClr val="tx1">
                    <a:lumMod val="95000"/>
                    <a:lumOff val="5000"/>
                  </a:schemeClr>
                </a:solidFill>
                <a:latin typeface="Times New Roman" pitchFamily="18" charset="0"/>
                <a:ea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số</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bi</a:t>
            </a:r>
            <a:endParaRPr lang="en-US" sz="2800" dirty="0"/>
          </a:p>
        </p:txBody>
      </p:sp>
      <p:sp>
        <p:nvSpPr>
          <p:cNvPr id="15" name="TextBox 14"/>
          <p:cNvSpPr txBox="1"/>
          <p:nvPr/>
        </p:nvSpPr>
        <p:spPr>
          <a:xfrm>
            <a:off x="94910" y="1884682"/>
            <a:ext cx="15240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a:t>
            </a:r>
          </a:p>
        </p:txBody>
      </p:sp>
      <p:sp>
        <p:nvSpPr>
          <p:cNvPr id="16" name="TextBox 15"/>
          <p:cNvSpPr txBox="1"/>
          <p:nvPr/>
        </p:nvSpPr>
        <p:spPr>
          <a:xfrm>
            <a:off x="914400" y="1839687"/>
            <a:ext cx="6705600"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Dũng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Tuấn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p>
        </p:txBody>
      </p:sp>
      <p:graphicFrame>
        <p:nvGraphicFramePr>
          <p:cNvPr id="3" name="Object 2"/>
          <p:cNvGraphicFramePr>
            <a:graphicFrameLocks noChangeAspect="1"/>
          </p:cNvGraphicFramePr>
          <p:nvPr>
            <p:extLst>
              <p:ext uri="{D42A27DB-BD31-4B8C-83A1-F6EECF244321}">
                <p14:modId xmlns:p14="http://schemas.microsoft.com/office/powerpoint/2010/main" val="4112198595"/>
              </p:ext>
            </p:extLst>
          </p:nvPr>
        </p:nvGraphicFramePr>
        <p:xfrm>
          <a:off x="1651226" y="2424462"/>
          <a:ext cx="3212647" cy="929977"/>
        </p:xfrm>
        <a:graphic>
          <a:graphicData uri="http://schemas.openxmlformats.org/presentationml/2006/ole">
            <mc:AlternateContent xmlns:mc="http://schemas.openxmlformats.org/markup-compatibility/2006">
              <mc:Choice xmlns:v="urn:schemas-microsoft-com:vml" Requires="v">
                <p:oleObj spid="_x0000_s6275" name="Equation" r:id="rId5" imgW="1447800" imgH="419100" progId="Equation.DSMT4">
                  <p:embed/>
                </p:oleObj>
              </mc:Choice>
              <mc:Fallback>
                <p:oleObj name="Equation" r:id="rId5" imgW="1447800" imgH="4191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226" y="2424462"/>
                        <a:ext cx="3212647" cy="929977"/>
                      </a:xfrm>
                      <a:prstGeom prst="rect">
                        <a:avLst/>
                      </a:prstGeom>
                      <a:noFill/>
                      <a:ln>
                        <a:noFill/>
                      </a:ln>
                    </p:spPr>
                  </p:pic>
                </p:oleObj>
              </mc:Fallback>
            </mc:AlternateContent>
          </a:graphicData>
        </a:graphic>
      </p:graphicFrame>
      <p:sp>
        <p:nvSpPr>
          <p:cNvPr id="17" name="TextBox 16"/>
          <p:cNvSpPr txBox="1"/>
          <p:nvPr/>
        </p:nvSpPr>
        <p:spPr>
          <a:xfrm>
            <a:off x="4896189" y="2590800"/>
            <a:ext cx="1981200"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bi)</a:t>
            </a:r>
          </a:p>
        </p:txBody>
      </p:sp>
      <p:sp>
        <p:nvSpPr>
          <p:cNvPr id="18" name="TextBox 17"/>
          <p:cNvSpPr txBox="1"/>
          <p:nvPr/>
        </p:nvSpPr>
        <p:spPr>
          <a:xfrm>
            <a:off x="228600" y="3352800"/>
            <a:ext cx="5257800" cy="523220"/>
          </a:xfrm>
          <a:prstGeom prst="rect">
            <a:avLst/>
          </a:prstGeom>
          <a:noFill/>
        </p:spPr>
        <p:txBody>
          <a:bodyPr wrap="square" rtlCol="0">
            <a:spAutoFit/>
          </a:bodyPr>
          <a:lstStyle/>
          <a:p>
            <a:r>
              <a:rPr lang="en-US" sz="2800" dirty="0" err="1">
                <a:latin typeface="Times New Roman" pitchFamily="18" charset="0"/>
                <a:ea typeface="Times New Roman" pitchFamily="18" charset="0"/>
                <a:cs typeface="Times New Roman" pitchFamily="18" charset="0"/>
              </a:rPr>
              <a:t>Số</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viên</a:t>
            </a:r>
            <a:r>
              <a:rPr lang="en-US" sz="2800" dirty="0">
                <a:latin typeface="Times New Roman" pitchFamily="18" charset="0"/>
                <a:ea typeface="Times New Roman" pitchFamily="18" charset="0"/>
                <a:cs typeface="Times New Roman" pitchFamily="18" charset="0"/>
              </a:rPr>
              <a:t> bi </a:t>
            </a:r>
            <a:r>
              <a:rPr lang="en-US" sz="2800" dirty="0" err="1">
                <a:latin typeface="Times New Roman" pitchFamily="18" charset="0"/>
                <a:ea typeface="Times New Roman" pitchFamily="18" charset="0"/>
                <a:cs typeface="Times New Roman" pitchFamily="18" charset="0"/>
              </a:rPr>
              <a:t>Tuấn</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còn</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lại</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là</a:t>
            </a:r>
            <a:r>
              <a:rPr lang="en-US" sz="2800" dirty="0">
                <a:latin typeface="Times New Roman" pitchFamily="18" charset="0"/>
                <a:ea typeface="Times New Roman" pitchFamily="18" charset="0"/>
                <a:cs typeface="Times New Roman" pitchFamily="18" charset="0"/>
              </a:rPr>
              <a:t>:</a:t>
            </a: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1129715132"/>
              </p:ext>
            </p:extLst>
          </p:nvPr>
        </p:nvGraphicFramePr>
        <p:xfrm>
          <a:off x="4109695" y="3414211"/>
          <a:ext cx="1572987" cy="400397"/>
        </p:xfrm>
        <a:graphic>
          <a:graphicData uri="http://schemas.openxmlformats.org/presentationml/2006/ole">
            <mc:AlternateContent xmlns:mc="http://schemas.openxmlformats.org/markup-compatibility/2006">
              <mc:Choice xmlns:v="urn:schemas-microsoft-com:vml" Requires="v">
                <p:oleObj spid="_x0000_s6276" name="Equation" r:id="rId7" imgW="698197" imgH="177723" progId="Equation.DSMT4">
                  <p:embed/>
                </p:oleObj>
              </mc:Choice>
              <mc:Fallback>
                <p:oleObj name="Equation" r:id="rId7" imgW="698197" imgH="177723"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9695" y="3414211"/>
                        <a:ext cx="1572987" cy="400397"/>
                      </a:xfrm>
                      <a:prstGeom prst="rect">
                        <a:avLst/>
                      </a:prstGeom>
                      <a:noFill/>
                      <a:ln>
                        <a:noFill/>
                      </a:ln>
                    </p:spPr>
                  </p:pic>
                </p:oleObj>
              </mc:Fallback>
            </mc:AlternateContent>
          </a:graphicData>
        </a:graphic>
      </p:graphicFrame>
      <p:sp>
        <p:nvSpPr>
          <p:cNvPr id="20" name="TextBox 19"/>
          <p:cNvSpPr txBox="1"/>
          <p:nvPr/>
        </p:nvSpPr>
        <p:spPr>
          <a:xfrm>
            <a:off x="5638800" y="3324906"/>
            <a:ext cx="1981200"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bi)</a:t>
            </a:r>
          </a:p>
        </p:txBody>
      </p:sp>
      <p:sp>
        <p:nvSpPr>
          <p:cNvPr id="21" name="Rectangle 2"/>
          <p:cNvSpPr>
            <a:spLocks noChangeArrowheads="1"/>
          </p:cNvSpPr>
          <p:nvPr/>
        </p:nvSpPr>
        <p:spPr bwMode="auto">
          <a:xfrm>
            <a:off x="26020" y="3877559"/>
            <a:ext cx="90678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nl-NL" sz="2800" b="1" dirty="0">
                <a:solidFill>
                  <a:srgbClr val="FF0000"/>
                </a:solidFill>
                <a:latin typeface="Times New Roman" pitchFamily="18" charset="0"/>
                <a:ea typeface="Times New Roman" pitchFamily="18" charset="0"/>
                <a:cs typeface="Times New Roman" pitchFamily="18" charset="0"/>
              </a:rPr>
              <a:t>Bài 2:</a:t>
            </a:r>
            <a:r>
              <a:rPr lang="nl-NL" sz="2800" b="1" dirty="0">
                <a:latin typeface="Times New Roman" pitchFamily="18" charset="0"/>
                <a:ea typeface="Times New Roman" pitchFamily="18" charset="0"/>
                <a:cs typeface="Times New Roman" pitchFamily="18" charset="0"/>
              </a:rPr>
              <a:t> </a:t>
            </a:r>
            <a:r>
              <a:rPr lang="nl-NL" sz="2800" dirty="0">
                <a:latin typeface="Times New Roman" pitchFamily="18" charset="0"/>
                <a:ea typeface="Times New Roman" pitchFamily="18" charset="0"/>
                <a:cs typeface="Times New Roman" pitchFamily="18" charset="0"/>
              </a:rPr>
              <a:t>Bạn Lan muốn làm 1,5 lít sữa chua thì cần bao nhiêu lít sữa tươi, sữa đặc có đường và sữa chua cái. Biết lượng sữa tươi, sữa đặc có đường và sữa chua cái theo thứ tự bằng                                  </a:t>
            </a:r>
            <a:r>
              <a:rPr lang="nl-NL" sz="3600" dirty="0">
                <a:latin typeface="Times New Roman" pitchFamily="18" charset="0"/>
                <a:ea typeface="Times New Roman" pitchFamily="18" charset="0"/>
                <a:cs typeface="Times New Roman" pitchFamily="18" charset="0"/>
              </a:rPr>
              <a:t>                                     </a:t>
            </a:r>
            <a:endParaRPr lang="nl-NL" sz="36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44332325"/>
              </p:ext>
            </p:extLst>
          </p:nvPr>
        </p:nvGraphicFramePr>
        <p:xfrm>
          <a:off x="919524" y="5427148"/>
          <a:ext cx="821215" cy="426314"/>
        </p:xfrm>
        <a:graphic>
          <a:graphicData uri="http://schemas.openxmlformats.org/presentationml/2006/ole">
            <mc:AlternateContent xmlns:mc="http://schemas.openxmlformats.org/markup-compatibility/2006">
              <mc:Choice xmlns:v="urn:schemas-microsoft-com:vml" Requires="v">
                <p:oleObj spid="_x0000_s6277" name="Equation" r:id="rId9" imgW="355292" imgH="203024" progId="Equation.DSMT4">
                  <p:embed/>
                </p:oleObj>
              </mc:Choice>
              <mc:Fallback>
                <p:oleObj name="Equation" r:id="rId9" imgW="355292" imgH="203024"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9524" y="5427148"/>
                        <a:ext cx="821215" cy="426314"/>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21380743"/>
              </p:ext>
            </p:extLst>
          </p:nvPr>
        </p:nvGraphicFramePr>
        <p:xfrm>
          <a:off x="1844255" y="5204756"/>
          <a:ext cx="628400" cy="885037"/>
        </p:xfrm>
        <a:graphic>
          <a:graphicData uri="http://schemas.openxmlformats.org/presentationml/2006/ole">
            <mc:AlternateContent xmlns:mc="http://schemas.openxmlformats.org/markup-compatibility/2006">
              <mc:Choice xmlns:v="urn:schemas-microsoft-com:vml" Requires="v">
                <p:oleObj spid="_x0000_s6278" name="Equation" r:id="rId11" imgW="253890" imgH="393529" progId="Equation.DSMT4">
                  <p:embed/>
                </p:oleObj>
              </mc:Choice>
              <mc:Fallback>
                <p:oleObj name="Equation" r:id="rId11" imgW="253890" imgH="393529" progId="Equation.DSMT4">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4255" y="5204756"/>
                        <a:ext cx="628400" cy="885037"/>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32169524"/>
              </p:ext>
            </p:extLst>
          </p:nvPr>
        </p:nvGraphicFramePr>
        <p:xfrm>
          <a:off x="2576171" y="5427148"/>
          <a:ext cx="562657" cy="481736"/>
        </p:xfrm>
        <a:graphic>
          <a:graphicData uri="http://schemas.openxmlformats.org/presentationml/2006/ole">
            <mc:AlternateContent xmlns:mc="http://schemas.openxmlformats.org/markup-compatibility/2006">
              <mc:Choice xmlns:v="urn:schemas-microsoft-com:vml" Requires="v">
                <p:oleObj spid="_x0000_s6279" name="Equation" r:id="rId13" imgW="215713" imgH="203024" progId="Equation.DSMT4">
                  <p:embed/>
                </p:oleObj>
              </mc:Choice>
              <mc:Fallback>
                <p:oleObj name="Equation" r:id="rId13" imgW="215713" imgH="203024" progId="Equation.DSMT4">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76171" y="5427148"/>
                        <a:ext cx="562657" cy="481736"/>
                      </a:xfrm>
                      <a:prstGeom prst="rect">
                        <a:avLst/>
                      </a:prstGeom>
                      <a:noFill/>
                      <a:ln>
                        <a:noFill/>
                      </a:ln>
                    </p:spPr>
                  </p:pic>
                </p:oleObj>
              </mc:Fallback>
            </mc:AlternateContent>
          </a:graphicData>
        </a:graphic>
      </p:graphicFrame>
      <p:sp>
        <p:nvSpPr>
          <p:cNvPr id="25" name="TextBox 24"/>
          <p:cNvSpPr txBox="1"/>
          <p:nvPr/>
        </p:nvSpPr>
        <p:spPr>
          <a:xfrm>
            <a:off x="3181689" y="5385664"/>
            <a:ext cx="5410200" cy="523220"/>
          </a:xfrm>
          <a:prstGeom prst="rect">
            <a:avLst/>
          </a:prstGeom>
          <a:noFill/>
        </p:spPr>
        <p:txBody>
          <a:bodyPr wrap="square" rtlCol="0">
            <a:spAutoFit/>
          </a:bodyPr>
          <a:lstStyle/>
          <a:p>
            <a:pPr lvl="0"/>
            <a:r>
              <a:rPr lang="nl-NL" sz="2800" dirty="0">
                <a:latin typeface="Times New Roman" pitchFamily="18" charset="0"/>
                <a:ea typeface="Times New Roman" pitchFamily="18" charset="0"/>
                <a:cs typeface="Times New Roman" pitchFamily="18" charset="0"/>
              </a:rPr>
              <a:t>thể tích sản phẩm thu được. </a:t>
            </a:r>
            <a:endParaRPr lang="nl-NL" sz="2800" dirty="0">
              <a:latin typeface="Times New Roman" pitchFamily="18" charset="0"/>
              <a:cs typeface="Times New Roman" pitchFamily="18" charset="0"/>
            </a:endParaRPr>
          </a:p>
        </p:txBody>
      </p:sp>
    </p:spTree>
    <p:extLst>
      <p:ext uri="{BB962C8B-B14F-4D97-AF65-F5344CB8AC3E}">
        <p14:creationId xmlns:p14="http://schemas.microsoft.com/office/powerpoint/2010/main" val="260706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0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P spid="203" grpId="0"/>
      <p:bldP spid="204" grpId="0"/>
      <p:bldP spid="205" grpId="0"/>
      <p:bldP spid="206" grpId="0"/>
      <p:bldP spid="14" grpId="0"/>
      <p:bldP spid="14" grpId="1"/>
      <p:bldP spid="16" grpId="0"/>
      <p:bldP spid="17" grpId="0"/>
      <p:bldP spid="18" grpId="0"/>
      <p:bldP spid="20" grpId="0"/>
      <p:bldP spid="21"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Box 205"/>
          <p:cNvSpPr txBox="1"/>
          <p:nvPr/>
        </p:nvSpPr>
        <p:spPr>
          <a:xfrm>
            <a:off x="76200" y="76200"/>
            <a:ext cx="1600200" cy="523220"/>
          </a:xfrm>
          <a:prstGeom prst="rect">
            <a:avLst/>
          </a:prstGeom>
          <a:noFill/>
        </p:spPr>
        <p:txBody>
          <a:bodyPr wrap="square" rtlCol="0">
            <a:spAutoFit/>
          </a:bodyPr>
          <a:lstStyle/>
          <a:p>
            <a:r>
              <a:rPr lang="en-US" sz="2800" b="1" dirty="0" err="1">
                <a:solidFill>
                  <a:srgbClr val="C00000"/>
                </a:solidFill>
                <a:latin typeface="Times New Roman" pitchFamily="18" charset="0"/>
                <a:cs typeface="Times New Roman" pitchFamily="18" charset="0"/>
              </a:rPr>
              <a:t>Tóm</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tắt</a:t>
            </a:r>
            <a:r>
              <a:rPr lang="en-US" sz="2800" b="1" dirty="0">
                <a:solidFill>
                  <a:srgbClr val="C00000"/>
                </a:solidFill>
                <a:latin typeface="Times New Roman" pitchFamily="18" charset="0"/>
                <a:cs typeface="Times New Roman" pitchFamily="18" charset="0"/>
              </a:rPr>
              <a:t>:</a:t>
            </a:r>
          </a:p>
        </p:txBody>
      </p:sp>
      <p:sp>
        <p:nvSpPr>
          <p:cNvPr id="207" name="TextBox 206"/>
          <p:cNvSpPr txBox="1"/>
          <p:nvPr/>
        </p:nvSpPr>
        <p:spPr>
          <a:xfrm>
            <a:off x="1561418" y="108385"/>
            <a:ext cx="4314825" cy="523220"/>
          </a:xfrm>
          <a:prstGeom prst="rect">
            <a:avLst/>
          </a:prstGeom>
          <a:noFill/>
        </p:spPr>
        <p:txBody>
          <a:bodyPr wrap="square" rtlCol="0">
            <a:spAutoFit/>
          </a:bodyPr>
          <a:lstStyle/>
          <a:p>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Làm</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1,5lít </a:t>
            </a:r>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sữa</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chua</a:t>
            </a:r>
            <a:endParaRPr lang="en-US" sz="2800" dirty="0"/>
          </a:p>
        </p:txBody>
      </p:sp>
      <p:sp>
        <p:nvSpPr>
          <p:cNvPr id="210" name="TextBox 209"/>
          <p:cNvSpPr txBox="1"/>
          <p:nvPr/>
        </p:nvSpPr>
        <p:spPr>
          <a:xfrm>
            <a:off x="3690318" y="584808"/>
            <a:ext cx="2543175" cy="523220"/>
          </a:xfrm>
          <a:prstGeom prst="rect">
            <a:avLst/>
          </a:prstGeom>
          <a:noFill/>
        </p:spPr>
        <p:txBody>
          <a:bodyPr wrap="square" rtlCol="0">
            <a:spAutoFit/>
          </a:bodyPr>
          <a:lstStyle/>
          <a:p>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1,5 </a:t>
            </a:r>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lít</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a:t>
            </a:r>
            <a:endParaRPr lang="en-US" sz="2800" dirty="0"/>
          </a:p>
        </p:txBody>
      </p:sp>
      <p:sp>
        <p:nvSpPr>
          <p:cNvPr id="203" name="TextBox 202"/>
          <p:cNvSpPr txBox="1"/>
          <p:nvPr/>
        </p:nvSpPr>
        <p:spPr>
          <a:xfrm>
            <a:off x="1457324" y="575770"/>
            <a:ext cx="2171700" cy="523220"/>
          </a:xfrm>
          <a:prstGeom prst="rect">
            <a:avLst/>
          </a:prstGeom>
          <a:noFill/>
        </p:spPr>
        <p:txBody>
          <a:bodyPr wrap="square" rtlCol="0">
            <a:spAutoFit/>
          </a:bodyPr>
          <a:lstStyle/>
          <a:p>
            <a:r>
              <a:rPr lang="nl-NL" sz="2800" dirty="0">
                <a:latin typeface="Times New Roman" pitchFamily="18" charset="0"/>
                <a:ea typeface="Times New Roman" pitchFamily="18" charset="0"/>
                <a:cs typeface="Times New Roman" pitchFamily="18" charset="0"/>
              </a:rPr>
              <a:t>Sữa tươi:  </a:t>
            </a:r>
            <a:endParaRPr lang="en-US" sz="2800" dirty="0"/>
          </a:p>
        </p:txBody>
      </p:sp>
      <p:graphicFrame>
        <p:nvGraphicFramePr>
          <p:cNvPr id="213" name="Object 3"/>
          <p:cNvGraphicFramePr>
            <a:graphicFrameLocks noChangeAspect="1"/>
          </p:cNvGraphicFramePr>
          <p:nvPr>
            <p:extLst>
              <p:ext uri="{D42A27DB-BD31-4B8C-83A1-F6EECF244321}">
                <p14:modId xmlns:p14="http://schemas.microsoft.com/office/powerpoint/2010/main" val="235989895"/>
              </p:ext>
            </p:extLst>
          </p:nvPr>
        </p:nvGraphicFramePr>
        <p:xfrm>
          <a:off x="2947118" y="626371"/>
          <a:ext cx="695325" cy="454007"/>
        </p:xfrm>
        <a:graphic>
          <a:graphicData uri="http://schemas.openxmlformats.org/presentationml/2006/ole">
            <mc:AlternateContent xmlns:mc="http://schemas.openxmlformats.org/markup-compatibility/2006">
              <mc:Choice xmlns:v="urn:schemas-microsoft-com:vml" Requires="v">
                <p:oleObj spid="_x0000_s8311" name="Equation" r:id="rId3" imgW="330120" imgH="177480" progId="Equation.DSMT4">
                  <p:embed/>
                </p:oleObj>
              </mc:Choice>
              <mc:Fallback>
                <p:oleObj name="Equation" r:id="rId3" imgW="33012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7118" y="626371"/>
                        <a:ext cx="695325" cy="454007"/>
                      </a:xfrm>
                      <a:prstGeom prst="rect">
                        <a:avLst/>
                      </a:prstGeom>
                      <a:noFill/>
                    </p:spPr>
                  </p:pic>
                </p:oleObj>
              </mc:Fallback>
            </mc:AlternateContent>
          </a:graphicData>
        </a:graphic>
      </p:graphicFrame>
      <p:sp>
        <p:nvSpPr>
          <p:cNvPr id="214" name="TextBox 213"/>
          <p:cNvSpPr txBox="1"/>
          <p:nvPr/>
        </p:nvSpPr>
        <p:spPr>
          <a:xfrm>
            <a:off x="1454865" y="1629377"/>
            <a:ext cx="2847975" cy="523220"/>
          </a:xfrm>
          <a:prstGeom prst="rect">
            <a:avLst/>
          </a:prstGeom>
          <a:noFill/>
        </p:spPr>
        <p:txBody>
          <a:bodyPr wrap="square" rtlCol="0">
            <a:spAutoFit/>
          </a:bodyPr>
          <a:lstStyle/>
          <a:p>
            <a:r>
              <a:rPr lang="nl-NL" sz="2800" dirty="0">
                <a:latin typeface="Times New Roman" pitchFamily="18" charset="0"/>
                <a:ea typeface="Times New Roman" pitchFamily="18" charset="0"/>
                <a:cs typeface="Times New Roman" pitchFamily="18" charset="0"/>
              </a:rPr>
              <a:t>Sữa chua cái:</a:t>
            </a:r>
            <a:endParaRPr lang="en-US" sz="2800" dirty="0"/>
          </a:p>
        </p:txBody>
      </p:sp>
      <p:sp>
        <p:nvSpPr>
          <p:cNvPr id="215" name="TextBox 214"/>
          <p:cNvSpPr txBox="1"/>
          <p:nvPr/>
        </p:nvSpPr>
        <p:spPr>
          <a:xfrm>
            <a:off x="1454865" y="1086069"/>
            <a:ext cx="1771650" cy="523220"/>
          </a:xfrm>
          <a:prstGeom prst="rect">
            <a:avLst/>
          </a:prstGeom>
          <a:noFill/>
        </p:spPr>
        <p:txBody>
          <a:bodyPr wrap="square" rtlCol="0">
            <a:spAutoFit/>
          </a:bodyPr>
          <a:lstStyle/>
          <a:p>
            <a:r>
              <a:rPr lang="nl-NL" sz="2800" dirty="0">
                <a:latin typeface="Times New Roman" pitchFamily="18" charset="0"/>
                <a:ea typeface="Times New Roman" pitchFamily="18" charset="0"/>
                <a:cs typeface="Times New Roman" pitchFamily="18" charset="0"/>
              </a:rPr>
              <a:t>Sữa đặc:</a:t>
            </a:r>
            <a:endParaRPr lang="en-US" sz="2800" dirty="0"/>
          </a:p>
        </p:txBody>
      </p:sp>
      <p:graphicFrame>
        <p:nvGraphicFramePr>
          <p:cNvPr id="87044" name="Object 4"/>
          <p:cNvGraphicFramePr>
            <a:graphicFrameLocks noChangeAspect="1"/>
          </p:cNvGraphicFramePr>
          <p:nvPr>
            <p:extLst>
              <p:ext uri="{D42A27DB-BD31-4B8C-83A1-F6EECF244321}">
                <p14:modId xmlns:p14="http://schemas.microsoft.com/office/powerpoint/2010/main" val="504814321"/>
              </p:ext>
            </p:extLst>
          </p:nvPr>
        </p:nvGraphicFramePr>
        <p:xfrm>
          <a:off x="2790206" y="960060"/>
          <a:ext cx="324469" cy="761998"/>
        </p:xfrm>
        <a:graphic>
          <a:graphicData uri="http://schemas.openxmlformats.org/presentationml/2006/ole">
            <mc:AlternateContent xmlns:mc="http://schemas.openxmlformats.org/markup-compatibility/2006">
              <mc:Choice xmlns:v="urn:schemas-microsoft-com:vml" Requires="v">
                <p:oleObj spid="_x0000_s8312" name="Equation" r:id="rId5" imgW="203040" imgH="393480" progId="Equation.DSMT4">
                  <p:embed/>
                </p:oleObj>
              </mc:Choice>
              <mc:Fallback>
                <p:oleObj name="Equation" r:id="rId5" imgW="20304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0206" y="960060"/>
                        <a:ext cx="324469" cy="761998"/>
                      </a:xfrm>
                      <a:prstGeom prst="rect">
                        <a:avLst/>
                      </a:prstGeom>
                      <a:noFill/>
                    </p:spPr>
                  </p:pic>
                </p:oleObj>
              </mc:Fallback>
            </mc:AlternateContent>
          </a:graphicData>
        </a:graphic>
      </p:graphicFrame>
      <p:sp>
        <p:nvSpPr>
          <p:cNvPr id="216" name="TextBox 215"/>
          <p:cNvSpPr txBox="1"/>
          <p:nvPr/>
        </p:nvSpPr>
        <p:spPr>
          <a:xfrm>
            <a:off x="3125561" y="1073147"/>
            <a:ext cx="2133600" cy="523220"/>
          </a:xfrm>
          <a:prstGeom prst="rect">
            <a:avLst/>
          </a:prstGeom>
          <a:noFill/>
        </p:spPr>
        <p:txBody>
          <a:bodyPr wrap="square" rtlCol="0">
            <a:spAutoFit/>
          </a:bodyPr>
          <a:lstStyle/>
          <a:p>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1,5 </a:t>
            </a:r>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lít</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a:t>
            </a:r>
            <a:endParaRPr lang="en-US" sz="2800" dirty="0"/>
          </a:p>
        </p:txBody>
      </p:sp>
      <p:graphicFrame>
        <p:nvGraphicFramePr>
          <p:cNvPr id="87045" name="Object 5"/>
          <p:cNvGraphicFramePr>
            <a:graphicFrameLocks noChangeAspect="1"/>
          </p:cNvGraphicFramePr>
          <p:nvPr>
            <p:extLst>
              <p:ext uri="{D42A27DB-BD31-4B8C-83A1-F6EECF244321}">
                <p14:modId xmlns:p14="http://schemas.microsoft.com/office/powerpoint/2010/main" val="783862224"/>
              </p:ext>
            </p:extLst>
          </p:nvPr>
        </p:nvGraphicFramePr>
        <p:xfrm>
          <a:off x="3447354" y="1681036"/>
          <a:ext cx="419099" cy="478433"/>
        </p:xfrm>
        <a:graphic>
          <a:graphicData uri="http://schemas.openxmlformats.org/presentationml/2006/ole">
            <mc:AlternateContent xmlns:mc="http://schemas.openxmlformats.org/markup-compatibility/2006">
              <mc:Choice xmlns:v="urn:schemas-microsoft-com:vml" Requires="v">
                <p:oleObj spid="_x0000_s8313" name="Equation" r:id="rId7" imgW="215640" imgH="203040" progId="Equation.DSMT4">
                  <p:embed/>
                </p:oleObj>
              </mc:Choice>
              <mc:Fallback>
                <p:oleObj name="Equation" r:id="rId7" imgW="21564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7354" y="1681036"/>
                        <a:ext cx="419099" cy="478433"/>
                      </a:xfrm>
                      <a:prstGeom prst="rect">
                        <a:avLst/>
                      </a:prstGeom>
                      <a:noFill/>
                    </p:spPr>
                  </p:pic>
                </p:oleObj>
              </mc:Fallback>
            </mc:AlternateContent>
          </a:graphicData>
        </a:graphic>
      </p:graphicFrame>
      <p:sp>
        <p:nvSpPr>
          <p:cNvPr id="217" name="TextBox 216"/>
          <p:cNvSpPr txBox="1"/>
          <p:nvPr/>
        </p:nvSpPr>
        <p:spPr>
          <a:xfrm>
            <a:off x="3886200" y="1596367"/>
            <a:ext cx="2495550" cy="523220"/>
          </a:xfrm>
          <a:prstGeom prst="rect">
            <a:avLst/>
          </a:prstGeom>
          <a:noFill/>
        </p:spPr>
        <p:txBody>
          <a:bodyPr wrap="square" rtlCol="0">
            <a:spAutoFit/>
          </a:bodyPr>
          <a:lstStyle/>
          <a:p>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1,5 </a:t>
            </a:r>
            <a:r>
              <a:rPr lang="en-US" sz="2800" dirty="0" err="1">
                <a:solidFill>
                  <a:schemeClr val="tx1">
                    <a:lumMod val="95000"/>
                    <a:lumOff val="5000"/>
                  </a:schemeClr>
                </a:solidFill>
                <a:latin typeface="Times New Roman" pitchFamily="18" charset="0"/>
                <a:ea typeface="Times New Roman" pitchFamily="18" charset="0"/>
                <a:cs typeface="Times New Roman" pitchFamily="18" charset="0"/>
              </a:rPr>
              <a:t>lít</a:t>
            </a:r>
            <a:r>
              <a:rPr lang="en-US" sz="2800" dirty="0">
                <a:solidFill>
                  <a:schemeClr val="tx1">
                    <a:lumMod val="95000"/>
                    <a:lumOff val="5000"/>
                  </a:schemeClr>
                </a:solidFill>
                <a:latin typeface="Times New Roman" pitchFamily="18" charset="0"/>
                <a:ea typeface="Times New Roman" pitchFamily="18" charset="0"/>
                <a:cs typeface="Times New Roman" pitchFamily="18" charset="0"/>
              </a:rPr>
              <a:t> </a:t>
            </a:r>
            <a:endParaRPr lang="en-US" sz="2800" dirty="0"/>
          </a:p>
        </p:txBody>
      </p:sp>
      <p:sp>
        <p:nvSpPr>
          <p:cNvPr id="218" name="TextBox 217"/>
          <p:cNvSpPr txBox="1"/>
          <p:nvPr/>
        </p:nvSpPr>
        <p:spPr>
          <a:xfrm>
            <a:off x="361949" y="2097818"/>
            <a:ext cx="5410200" cy="523220"/>
          </a:xfrm>
          <a:prstGeom prst="rect">
            <a:avLst/>
          </a:prstGeom>
          <a:noFill/>
        </p:spPr>
        <p:txBody>
          <a:bodyPr wrap="square" rtlCol="0">
            <a:spAutoFit/>
          </a:bodyPr>
          <a:lstStyle/>
          <a:p>
            <a:r>
              <a:rPr lang="nl-NL" sz="2800" dirty="0">
                <a:latin typeface="Times New Roman" pitchFamily="18" charset="0"/>
                <a:ea typeface="Times New Roman" pitchFamily="18" charset="0"/>
                <a:cs typeface="Times New Roman" pitchFamily="18" charset="0"/>
              </a:rPr>
              <a:t>Tính thể tích sữa tươi? </a:t>
            </a:r>
            <a:endParaRPr lang="en-US" sz="2800" dirty="0"/>
          </a:p>
        </p:txBody>
      </p:sp>
      <p:sp>
        <p:nvSpPr>
          <p:cNvPr id="219" name="TextBox 218"/>
          <p:cNvSpPr txBox="1"/>
          <p:nvPr/>
        </p:nvSpPr>
        <p:spPr>
          <a:xfrm>
            <a:off x="6477000" y="2097818"/>
            <a:ext cx="2914650" cy="523220"/>
          </a:xfrm>
          <a:prstGeom prst="rect">
            <a:avLst/>
          </a:prstGeom>
          <a:noFill/>
        </p:spPr>
        <p:txBody>
          <a:bodyPr wrap="square" rtlCol="0">
            <a:spAutoFit/>
          </a:bodyPr>
          <a:lstStyle/>
          <a:p>
            <a:r>
              <a:rPr lang="nl-NL" sz="2800" dirty="0">
                <a:latin typeface="Times New Roman" pitchFamily="18" charset="0"/>
                <a:ea typeface="Times New Roman" pitchFamily="18" charset="0"/>
                <a:cs typeface="Times New Roman" pitchFamily="18" charset="0"/>
              </a:rPr>
              <a:t>Sữa chua cái?</a:t>
            </a:r>
            <a:endParaRPr lang="en-US" sz="2800" dirty="0"/>
          </a:p>
        </p:txBody>
      </p:sp>
      <p:sp>
        <p:nvSpPr>
          <p:cNvPr id="220" name="TextBox 219"/>
          <p:cNvSpPr txBox="1"/>
          <p:nvPr/>
        </p:nvSpPr>
        <p:spPr>
          <a:xfrm>
            <a:off x="3671887" y="2097818"/>
            <a:ext cx="3905250" cy="523220"/>
          </a:xfrm>
          <a:prstGeom prst="rect">
            <a:avLst/>
          </a:prstGeom>
          <a:noFill/>
        </p:spPr>
        <p:txBody>
          <a:bodyPr wrap="square" rtlCol="0">
            <a:spAutoFit/>
          </a:bodyPr>
          <a:lstStyle/>
          <a:p>
            <a:r>
              <a:rPr lang="nl-NL" sz="2800" dirty="0">
                <a:latin typeface="Times New Roman" pitchFamily="18" charset="0"/>
                <a:ea typeface="Times New Roman" pitchFamily="18" charset="0"/>
                <a:cs typeface="Times New Roman" pitchFamily="18" charset="0"/>
              </a:rPr>
              <a:t>Sữa đặc có đường?</a:t>
            </a:r>
            <a:endParaRPr lang="en-US" sz="2800" dirty="0"/>
          </a:p>
        </p:txBody>
      </p:sp>
      <p:sp>
        <p:nvSpPr>
          <p:cNvPr id="17" name="TextBox 16"/>
          <p:cNvSpPr txBox="1"/>
          <p:nvPr/>
        </p:nvSpPr>
        <p:spPr>
          <a:xfrm>
            <a:off x="90487" y="2556113"/>
            <a:ext cx="1143000" cy="523220"/>
          </a:xfrm>
          <a:prstGeom prst="rect">
            <a:avLst/>
          </a:prstGeom>
          <a:noFill/>
        </p:spPr>
        <p:txBody>
          <a:bodyPr wrap="square" rtlCol="0">
            <a:spAutoFit/>
          </a:bodyPr>
          <a:lstStyle/>
          <a:p>
            <a:r>
              <a:rPr lang="en-US" sz="2800" b="1" dirty="0" err="1">
                <a:solidFill>
                  <a:srgbClr val="C00000"/>
                </a:solidFill>
                <a:latin typeface="Times New Roman" pitchFamily="18" charset="0"/>
                <a:cs typeface="Times New Roman" pitchFamily="18" charset="0"/>
              </a:rPr>
              <a:t>Giải</a:t>
            </a:r>
            <a:r>
              <a:rPr lang="en-US" sz="2800" b="1" dirty="0">
                <a:solidFill>
                  <a:srgbClr val="C00000"/>
                </a:solidFill>
                <a:latin typeface="Times New Roman" pitchFamily="18" charset="0"/>
                <a:cs typeface="Times New Roman" pitchFamily="18" charset="0"/>
              </a:rPr>
              <a:t>:</a:t>
            </a:r>
          </a:p>
        </p:txBody>
      </p:sp>
      <p:sp>
        <p:nvSpPr>
          <p:cNvPr id="18" name="TextBox 17"/>
          <p:cNvSpPr txBox="1"/>
          <p:nvPr/>
        </p:nvSpPr>
        <p:spPr>
          <a:xfrm>
            <a:off x="962025" y="2572734"/>
            <a:ext cx="4171950" cy="523220"/>
          </a:xfrm>
          <a:prstGeom prst="rect">
            <a:avLst/>
          </a:prstGeom>
          <a:noFill/>
        </p:spPr>
        <p:txBody>
          <a:bodyPr wrap="square" rtlCol="0">
            <a:spAutoFit/>
          </a:bodyPr>
          <a:lstStyle/>
          <a:p>
            <a:r>
              <a:rPr lang="nl-NL" sz="2800" dirty="0">
                <a:latin typeface="Times New Roman" pitchFamily="18" charset="0"/>
                <a:ea typeface="Times New Roman" pitchFamily="18" charset="0"/>
                <a:cs typeface="Times New Roman" pitchFamily="18" charset="0"/>
              </a:rPr>
              <a:t>Thể tích sữa tươi: </a:t>
            </a:r>
            <a:endParaRPr lang="en-US" sz="2800" dirty="0"/>
          </a:p>
        </p:txBody>
      </p:sp>
      <p:graphicFrame>
        <p:nvGraphicFramePr>
          <p:cNvPr id="3" name="Object 2"/>
          <p:cNvGraphicFramePr>
            <a:graphicFrameLocks noChangeAspect="1"/>
          </p:cNvGraphicFramePr>
          <p:nvPr>
            <p:extLst>
              <p:ext uri="{D42A27DB-BD31-4B8C-83A1-F6EECF244321}">
                <p14:modId xmlns:p14="http://schemas.microsoft.com/office/powerpoint/2010/main" val="556856059"/>
              </p:ext>
            </p:extLst>
          </p:nvPr>
        </p:nvGraphicFramePr>
        <p:xfrm>
          <a:off x="3671888" y="2591205"/>
          <a:ext cx="2790144" cy="521370"/>
        </p:xfrm>
        <a:graphic>
          <a:graphicData uri="http://schemas.openxmlformats.org/presentationml/2006/ole">
            <mc:AlternateContent xmlns:mc="http://schemas.openxmlformats.org/markup-compatibility/2006">
              <mc:Choice xmlns:v="urn:schemas-microsoft-com:vml" Requires="v">
                <p:oleObj spid="_x0000_s8314" name="Equation" r:id="rId9" imgW="1206500" imgH="203200" progId="Equation.DSMT4">
                  <p:embed/>
                </p:oleObj>
              </mc:Choice>
              <mc:Fallback>
                <p:oleObj name="Equation" r:id="rId9" imgW="1206500" imgH="203200"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1888" y="2591205"/>
                        <a:ext cx="2790144" cy="521370"/>
                      </a:xfrm>
                      <a:prstGeom prst="rect">
                        <a:avLst/>
                      </a:prstGeom>
                      <a:noFill/>
                      <a:ln>
                        <a:noFill/>
                      </a:ln>
                    </p:spPr>
                  </p:pic>
                </p:oleObj>
              </mc:Fallback>
            </mc:AlternateContent>
          </a:graphicData>
        </a:graphic>
      </p:graphicFrame>
      <p:sp>
        <p:nvSpPr>
          <p:cNvPr id="20" name="TextBox 19"/>
          <p:cNvSpPr txBox="1"/>
          <p:nvPr/>
        </p:nvSpPr>
        <p:spPr>
          <a:xfrm>
            <a:off x="975631" y="3148122"/>
            <a:ext cx="5486400" cy="523220"/>
          </a:xfrm>
          <a:prstGeom prst="rect">
            <a:avLst/>
          </a:prstGeom>
          <a:noFill/>
        </p:spPr>
        <p:txBody>
          <a:bodyPr wrap="square" rtlCol="0">
            <a:spAutoFit/>
          </a:bodyPr>
          <a:lstStyle/>
          <a:p>
            <a:r>
              <a:rPr lang="nl-NL" sz="2800" dirty="0">
                <a:latin typeface="Times New Roman" pitchFamily="18" charset="0"/>
                <a:ea typeface="Times New Roman" pitchFamily="18" charset="0"/>
                <a:cs typeface="Times New Roman" pitchFamily="18" charset="0"/>
              </a:rPr>
              <a:t>Thể tích sữa đặc có đường</a:t>
            </a: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3473387130"/>
              </p:ext>
            </p:extLst>
          </p:nvPr>
        </p:nvGraphicFramePr>
        <p:xfrm>
          <a:off x="2790824" y="3536497"/>
          <a:ext cx="2981325" cy="888899"/>
        </p:xfrm>
        <a:graphic>
          <a:graphicData uri="http://schemas.openxmlformats.org/presentationml/2006/ole">
            <mc:AlternateContent xmlns:mc="http://schemas.openxmlformats.org/markup-compatibility/2006">
              <mc:Choice xmlns:v="urn:schemas-microsoft-com:vml" Requires="v">
                <p:oleObj spid="_x0000_s8315" name="Equation" r:id="rId11" imgW="1155700" imgH="419100" progId="Equation.DSMT4">
                  <p:embed/>
                </p:oleObj>
              </mc:Choice>
              <mc:Fallback>
                <p:oleObj name="Equation" r:id="rId11" imgW="1155700" imgH="41910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0824" y="3536497"/>
                        <a:ext cx="2981325" cy="888899"/>
                      </a:xfrm>
                      <a:prstGeom prst="rect">
                        <a:avLst/>
                      </a:prstGeom>
                      <a:noFill/>
                      <a:ln>
                        <a:noFill/>
                      </a:ln>
                    </p:spPr>
                  </p:pic>
                </p:oleObj>
              </mc:Fallback>
            </mc:AlternateContent>
          </a:graphicData>
        </a:graphic>
      </p:graphicFrame>
      <p:sp>
        <p:nvSpPr>
          <p:cNvPr id="22" name="TextBox 21"/>
          <p:cNvSpPr txBox="1"/>
          <p:nvPr/>
        </p:nvSpPr>
        <p:spPr>
          <a:xfrm>
            <a:off x="975631" y="4419600"/>
            <a:ext cx="4972050" cy="523220"/>
          </a:xfrm>
          <a:prstGeom prst="rect">
            <a:avLst/>
          </a:prstGeom>
          <a:noFill/>
        </p:spPr>
        <p:txBody>
          <a:bodyPr wrap="square" rtlCol="0">
            <a:spAutoFit/>
          </a:bodyPr>
          <a:lstStyle/>
          <a:p>
            <a:r>
              <a:rPr lang="nl-NL" sz="2800" dirty="0">
                <a:latin typeface="Times New Roman" pitchFamily="18" charset="0"/>
                <a:ea typeface="Times New Roman" pitchFamily="18" charset="0"/>
                <a:cs typeface="Times New Roman" pitchFamily="18" charset="0"/>
              </a:rPr>
              <a:t>Thể tích sữa chua cái:</a:t>
            </a: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3654203472"/>
              </p:ext>
            </p:extLst>
          </p:nvPr>
        </p:nvGraphicFramePr>
        <p:xfrm>
          <a:off x="2743200" y="5008840"/>
          <a:ext cx="2644550" cy="476763"/>
        </p:xfrm>
        <a:graphic>
          <a:graphicData uri="http://schemas.openxmlformats.org/presentationml/2006/ole">
            <mc:AlternateContent xmlns:mc="http://schemas.openxmlformats.org/markup-compatibility/2006">
              <mc:Choice xmlns:v="urn:schemas-microsoft-com:vml" Requires="v">
                <p:oleObj spid="_x0000_s8316" name="Equation" r:id="rId13" imgW="1167893" imgH="203112" progId="Equation.DSMT4">
                  <p:embed/>
                </p:oleObj>
              </mc:Choice>
              <mc:Fallback>
                <p:oleObj name="Equation" r:id="rId13" imgW="1167893" imgH="203112"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3200" y="5008840"/>
                        <a:ext cx="2644550" cy="4767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5366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fade">
                                      <p:cBhvr>
                                        <p:cTn id="12" dur="1000"/>
                                        <p:tgtEl>
                                          <p:spTgt spid="207"/>
                                        </p:tgtEl>
                                      </p:cBhvr>
                                    </p:animEffect>
                                    <p:anim calcmode="lin" valueType="num">
                                      <p:cBhvr>
                                        <p:cTn id="13" dur="1000" fill="hold"/>
                                        <p:tgtEl>
                                          <p:spTgt spid="207"/>
                                        </p:tgtEl>
                                        <p:attrNameLst>
                                          <p:attrName>ppt_x</p:attrName>
                                        </p:attrNameLst>
                                      </p:cBhvr>
                                      <p:tavLst>
                                        <p:tav tm="0">
                                          <p:val>
                                            <p:strVal val="#ppt_x"/>
                                          </p:val>
                                        </p:tav>
                                        <p:tav tm="100000">
                                          <p:val>
                                            <p:strVal val="#ppt_x"/>
                                          </p:val>
                                        </p:tav>
                                      </p:tavLst>
                                    </p:anim>
                                    <p:anim calcmode="lin" valueType="num">
                                      <p:cBhvr>
                                        <p:cTn id="14" dur="1000" fill="hold"/>
                                        <p:tgtEl>
                                          <p:spTgt spid="20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3"/>
                                        </p:tgtEl>
                                        <p:attrNameLst>
                                          <p:attrName>style.visibility</p:attrName>
                                        </p:attrNameLst>
                                      </p:cBhvr>
                                      <p:to>
                                        <p:strVal val="visible"/>
                                      </p:to>
                                    </p:set>
                                    <p:anim calcmode="lin" valueType="num">
                                      <p:cBhvr additive="base">
                                        <p:cTn id="19" dur="500" fill="hold"/>
                                        <p:tgtEl>
                                          <p:spTgt spid="203"/>
                                        </p:tgtEl>
                                        <p:attrNameLst>
                                          <p:attrName>ppt_x</p:attrName>
                                        </p:attrNameLst>
                                      </p:cBhvr>
                                      <p:tavLst>
                                        <p:tav tm="0">
                                          <p:val>
                                            <p:strVal val="#ppt_x"/>
                                          </p:val>
                                        </p:tav>
                                        <p:tav tm="100000">
                                          <p:val>
                                            <p:strVal val="#ppt_x"/>
                                          </p:val>
                                        </p:tav>
                                      </p:tavLst>
                                    </p:anim>
                                    <p:anim calcmode="lin" valueType="num">
                                      <p:cBhvr additive="base">
                                        <p:cTn id="20" dur="500" fill="hold"/>
                                        <p:tgtEl>
                                          <p:spTgt spid="20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13"/>
                                        </p:tgtEl>
                                        <p:attrNameLst>
                                          <p:attrName>style.visibility</p:attrName>
                                        </p:attrNameLst>
                                      </p:cBhvr>
                                      <p:to>
                                        <p:strVal val="visible"/>
                                      </p:to>
                                    </p:set>
                                    <p:animEffect transition="in" filter="wipe(down)">
                                      <p:cBhvr>
                                        <p:cTn id="25" dur="500"/>
                                        <p:tgtEl>
                                          <p:spTgt spid="21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10"/>
                                        </p:tgtEl>
                                        <p:attrNameLst>
                                          <p:attrName>style.visibility</p:attrName>
                                        </p:attrNameLst>
                                      </p:cBhvr>
                                      <p:to>
                                        <p:strVal val="visible"/>
                                      </p:to>
                                    </p:set>
                                    <p:animEffect transition="in" filter="wheel(1)">
                                      <p:cBhvr>
                                        <p:cTn id="30" dur="2000"/>
                                        <p:tgtEl>
                                          <p:spTgt spid="2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5"/>
                                        </p:tgtEl>
                                        <p:attrNameLst>
                                          <p:attrName>style.visibility</p:attrName>
                                        </p:attrNameLst>
                                      </p:cBhvr>
                                      <p:to>
                                        <p:strVal val="visible"/>
                                      </p:to>
                                    </p:set>
                                    <p:animEffect transition="in" filter="fade">
                                      <p:cBhvr>
                                        <p:cTn id="35" dur="500"/>
                                        <p:tgtEl>
                                          <p:spTgt spid="21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87044"/>
                                        </p:tgtEl>
                                        <p:attrNameLst>
                                          <p:attrName>style.visibility</p:attrName>
                                        </p:attrNameLst>
                                      </p:cBhvr>
                                      <p:to>
                                        <p:strVal val="visible"/>
                                      </p:to>
                                    </p:set>
                                    <p:animEffect transition="in" filter="randombar(horizontal)">
                                      <p:cBhvr>
                                        <p:cTn id="40" dur="500"/>
                                        <p:tgtEl>
                                          <p:spTgt spid="8704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16"/>
                                        </p:tgtEl>
                                        <p:attrNameLst>
                                          <p:attrName>style.visibility</p:attrName>
                                        </p:attrNameLst>
                                      </p:cBhvr>
                                      <p:to>
                                        <p:strVal val="visible"/>
                                      </p:to>
                                    </p:set>
                                    <p:animEffect transition="in" filter="fade">
                                      <p:cBhvr>
                                        <p:cTn id="45" dur="1000"/>
                                        <p:tgtEl>
                                          <p:spTgt spid="216"/>
                                        </p:tgtEl>
                                      </p:cBhvr>
                                    </p:animEffect>
                                    <p:anim calcmode="lin" valueType="num">
                                      <p:cBhvr>
                                        <p:cTn id="46" dur="1000" fill="hold"/>
                                        <p:tgtEl>
                                          <p:spTgt spid="216"/>
                                        </p:tgtEl>
                                        <p:attrNameLst>
                                          <p:attrName>ppt_x</p:attrName>
                                        </p:attrNameLst>
                                      </p:cBhvr>
                                      <p:tavLst>
                                        <p:tav tm="0">
                                          <p:val>
                                            <p:strVal val="#ppt_x"/>
                                          </p:val>
                                        </p:tav>
                                        <p:tav tm="100000">
                                          <p:val>
                                            <p:strVal val="#ppt_x"/>
                                          </p:val>
                                        </p:tav>
                                      </p:tavLst>
                                    </p:anim>
                                    <p:anim calcmode="lin" valueType="num">
                                      <p:cBhvr>
                                        <p:cTn id="47" dur="1000" fill="hold"/>
                                        <p:tgtEl>
                                          <p:spTgt spid="2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87045"/>
                                        </p:tgtEl>
                                        <p:attrNameLst>
                                          <p:attrName>style.visibility</p:attrName>
                                        </p:attrNameLst>
                                      </p:cBhvr>
                                      <p:to>
                                        <p:strVal val="visible"/>
                                      </p:to>
                                    </p:set>
                                    <p:animEffect transition="in" filter="randombar(horizontal)">
                                      <p:cBhvr>
                                        <p:cTn id="56" dur="500"/>
                                        <p:tgtEl>
                                          <p:spTgt spid="87045"/>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17"/>
                                        </p:tgtEl>
                                        <p:attrNameLst>
                                          <p:attrName>style.visibility</p:attrName>
                                        </p:attrNameLst>
                                      </p:cBhvr>
                                      <p:to>
                                        <p:strVal val="visible"/>
                                      </p:to>
                                    </p:set>
                                    <p:animEffect transition="in" filter="fade">
                                      <p:cBhvr>
                                        <p:cTn id="61" dur="1000"/>
                                        <p:tgtEl>
                                          <p:spTgt spid="217"/>
                                        </p:tgtEl>
                                      </p:cBhvr>
                                    </p:animEffect>
                                    <p:anim calcmode="lin" valueType="num">
                                      <p:cBhvr>
                                        <p:cTn id="62" dur="1000" fill="hold"/>
                                        <p:tgtEl>
                                          <p:spTgt spid="217"/>
                                        </p:tgtEl>
                                        <p:attrNameLst>
                                          <p:attrName>ppt_x</p:attrName>
                                        </p:attrNameLst>
                                      </p:cBhvr>
                                      <p:tavLst>
                                        <p:tav tm="0">
                                          <p:val>
                                            <p:strVal val="#ppt_x"/>
                                          </p:val>
                                        </p:tav>
                                        <p:tav tm="100000">
                                          <p:val>
                                            <p:strVal val="#ppt_x"/>
                                          </p:val>
                                        </p:tav>
                                      </p:tavLst>
                                    </p:anim>
                                    <p:anim calcmode="lin" valueType="num">
                                      <p:cBhvr>
                                        <p:cTn id="6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8"/>
                                        </p:tgtEl>
                                        <p:attrNameLst>
                                          <p:attrName>style.visibility</p:attrName>
                                        </p:attrNameLst>
                                      </p:cBhvr>
                                      <p:to>
                                        <p:strVal val="visible"/>
                                      </p:to>
                                    </p:set>
                                    <p:animEffect transition="in" filter="fade">
                                      <p:cBhvr>
                                        <p:cTn id="68" dur="500"/>
                                        <p:tgtEl>
                                          <p:spTgt spid="21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20"/>
                                        </p:tgtEl>
                                        <p:attrNameLst>
                                          <p:attrName>style.visibility</p:attrName>
                                        </p:attrNameLst>
                                      </p:cBhvr>
                                      <p:to>
                                        <p:strVal val="visible"/>
                                      </p:to>
                                    </p:set>
                                    <p:animEffect transition="in" filter="wipe(down)">
                                      <p:cBhvr>
                                        <p:cTn id="73" dur="500"/>
                                        <p:tgtEl>
                                          <p:spTgt spid="220"/>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219"/>
                                        </p:tgtEl>
                                        <p:attrNameLst>
                                          <p:attrName>style.visibility</p:attrName>
                                        </p:attrNameLst>
                                      </p:cBhvr>
                                      <p:to>
                                        <p:strVal val="visible"/>
                                      </p:to>
                                    </p:set>
                                    <p:anim calcmode="lin" valueType="num">
                                      <p:cBhvr>
                                        <p:cTn id="78" dur="1000" fill="hold"/>
                                        <p:tgtEl>
                                          <p:spTgt spid="219"/>
                                        </p:tgtEl>
                                        <p:attrNameLst>
                                          <p:attrName>ppt_w</p:attrName>
                                        </p:attrNameLst>
                                      </p:cBhvr>
                                      <p:tavLst>
                                        <p:tav tm="0">
                                          <p:val>
                                            <p:fltVal val="0"/>
                                          </p:val>
                                        </p:tav>
                                        <p:tav tm="100000">
                                          <p:val>
                                            <p:strVal val="#ppt_w"/>
                                          </p:val>
                                        </p:tav>
                                      </p:tavLst>
                                    </p:anim>
                                    <p:anim calcmode="lin" valueType="num">
                                      <p:cBhvr>
                                        <p:cTn id="79" dur="1000" fill="hold"/>
                                        <p:tgtEl>
                                          <p:spTgt spid="219"/>
                                        </p:tgtEl>
                                        <p:attrNameLst>
                                          <p:attrName>ppt_h</p:attrName>
                                        </p:attrNameLst>
                                      </p:cBhvr>
                                      <p:tavLst>
                                        <p:tav tm="0">
                                          <p:val>
                                            <p:fltVal val="0"/>
                                          </p:val>
                                        </p:tav>
                                        <p:tav tm="100000">
                                          <p:val>
                                            <p:strVal val="#ppt_h"/>
                                          </p:val>
                                        </p:tav>
                                      </p:tavLst>
                                    </p:anim>
                                    <p:anim calcmode="lin" valueType="num">
                                      <p:cBhvr>
                                        <p:cTn id="80" dur="1000" fill="hold"/>
                                        <p:tgtEl>
                                          <p:spTgt spid="219"/>
                                        </p:tgtEl>
                                        <p:attrNameLst>
                                          <p:attrName>style.rotation</p:attrName>
                                        </p:attrNameLst>
                                      </p:cBhvr>
                                      <p:tavLst>
                                        <p:tav tm="0">
                                          <p:val>
                                            <p:fltVal val="90"/>
                                          </p:val>
                                        </p:tav>
                                        <p:tav tm="100000">
                                          <p:val>
                                            <p:fltVal val="0"/>
                                          </p:val>
                                        </p:tav>
                                      </p:tavLst>
                                    </p:anim>
                                    <p:animEffect transition="in" filter="fade">
                                      <p:cBhvr>
                                        <p:cTn id="81" dur="1000"/>
                                        <p:tgtEl>
                                          <p:spTgt spid="219"/>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ppt_x"/>
                                          </p:val>
                                        </p:tav>
                                        <p:tav tm="100000">
                                          <p:val>
                                            <p:strVal val="#ppt_x"/>
                                          </p:val>
                                        </p:tav>
                                      </p:tavLst>
                                    </p:anim>
                                    <p:anim calcmode="lin" valueType="num">
                                      <p:cBhvr additive="base">
                                        <p:cTn id="8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4"/>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2"/>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p:bldP spid="210" grpId="0"/>
      <p:bldP spid="203" grpId="0"/>
      <p:bldP spid="214" grpId="0"/>
      <p:bldP spid="215" grpId="0"/>
      <p:bldP spid="216" grpId="0"/>
      <p:bldP spid="217" grpId="0"/>
      <p:bldP spid="218" grpId="0"/>
      <p:bldP spid="219" grpId="0"/>
      <p:bldP spid="220" grpId="0"/>
      <p:bldP spid="17" grpId="0"/>
      <p:bldP spid="18" grpId="0"/>
      <p:bldP spid="20"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nen 4"/>
          <p:cNvPicPr>
            <a:picLocks noChangeAspect="1" noChangeArrowheads="1"/>
          </p:cNvPicPr>
          <p:nvPr/>
        </p:nvPicPr>
        <p:blipFill rotWithShape="1">
          <a:blip r:embed="rId2"/>
          <a:srcRect t="18509" r="72687" b="3214"/>
          <a:stretch/>
        </p:blipFill>
        <p:spPr bwMode="auto">
          <a:xfrm>
            <a:off x="6858000" y="4179493"/>
            <a:ext cx="2209800" cy="2581324"/>
          </a:xfrm>
          <a:prstGeom prst="rect">
            <a:avLst/>
          </a:prstGeom>
          <a:blipFill dpi="0" rotWithShape="1">
            <a:blip r:embed="rId3"/>
            <a:srcRect t="18509" r="57285" b="3214"/>
            <a:tile tx="0" ty="0" sx="100000" sy="100000" flip="none" algn="tl"/>
          </a:blipFill>
          <a:ln w="9525">
            <a:noFill/>
            <a:miter lim="800000"/>
            <a:headEnd/>
            <a:tailEnd/>
          </a:ln>
        </p:spPr>
      </p:pic>
      <p:pic>
        <p:nvPicPr>
          <p:cNvPr id="8" name="Picture 7" descr="nen 4"/>
          <p:cNvPicPr>
            <a:picLocks noChangeAspect="1" noChangeArrowheads="1"/>
          </p:cNvPicPr>
          <p:nvPr/>
        </p:nvPicPr>
        <p:blipFill>
          <a:blip r:embed="rId2"/>
          <a:srcRect t="18509" r="57285" b="3214"/>
          <a:stretch>
            <a:fillRect/>
          </a:stretch>
        </p:blipFill>
        <p:spPr bwMode="auto">
          <a:xfrm>
            <a:off x="-10885" y="3826407"/>
            <a:ext cx="2449285" cy="2934410"/>
          </a:xfrm>
          <a:prstGeom prst="rect">
            <a:avLst/>
          </a:prstGeom>
          <a:blipFill dpi="0" rotWithShape="1">
            <a:blip r:embed="rId3"/>
            <a:srcRect t="18509" r="57285" b="3214"/>
            <a:tile tx="0" ty="0" sx="100000" sy="100000" flip="none" algn="tl"/>
          </a:blipFill>
          <a:ln w="9525">
            <a:noFill/>
            <a:miter lim="800000"/>
            <a:headEnd/>
            <a:tailEnd/>
          </a:ln>
        </p:spPr>
      </p:pic>
      <p:sp>
        <p:nvSpPr>
          <p:cNvPr id="6" name="TextBox 5"/>
          <p:cNvSpPr txBox="1"/>
          <p:nvPr/>
        </p:nvSpPr>
        <p:spPr>
          <a:xfrm>
            <a:off x="1828800" y="228600"/>
            <a:ext cx="6096000" cy="707886"/>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HƯỚNG DẪN VỀ NHÀ</a:t>
            </a:r>
          </a:p>
        </p:txBody>
      </p:sp>
      <p:sp>
        <p:nvSpPr>
          <p:cNvPr id="7" name="Rounded Rectangle 6"/>
          <p:cNvSpPr/>
          <p:nvPr/>
        </p:nvSpPr>
        <p:spPr>
          <a:xfrm>
            <a:off x="304800" y="902893"/>
            <a:ext cx="8610600" cy="3276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85800" y="1295400"/>
            <a:ext cx="7696200" cy="2862322"/>
          </a:xfrm>
          <a:prstGeom prst="rect">
            <a:avLst/>
          </a:prstGeom>
          <a:noFill/>
        </p:spPr>
        <p:txBody>
          <a:bodyPr wrap="square" rtlCol="0">
            <a:spAutoFit/>
          </a:bodyPr>
          <a:lstStyle/>
          <a:p>
            <a:pPr algn="just">
              <a:buFontTx/>
              <a:buChar cha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Nắm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đổi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hỗn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trăm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a:t>
            </a:r>
          </a:p>
          <a:p>
            <a:pPr algn="just">
              <a:buFontTx/>
              <a:buChar cha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Nắm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tắc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trước</a:t>
            </a:r>
            <a:r>
              <a:rPr lang="en-US" sz="3600" dirty="0">
                <a:latin typeface="Times New Roman" pitchFamily="18" charset="0"/>
                <a:cs typeface="Times New Roman" pitchFamily="18" charset="0"/>
              </a:rPr>
              <a:t>.</a:t>
            </a:r>
          </a:p>
          <a:p>
            <a:pPr algn="just">
              <a:buFontTx/>
              <a:buChar cha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121, 122, 123 SGK.</a:t>
            </a:r>
          </a:p>
        </p:txBody>
      </p:sp>
    </p:spTree>
    <p:extLst>
      <p:ext uri="{BB962C8B-B14F-4D97-AF65-F5344CB8AC3E}">
        <p14:creationId xmlns:p14="http://schemas.microsoft.com/office/powerpoint/2010/main" val="4242183342"/>
      </p:ext>
    </p:extLst>
  </p:cSld>
  <p:clrMapOvr>
    <a:masterClrMapping/>
  </p:clrMapOvr>
  <p:transition spd="slow" advClick="0" advTm="2000">
    <p:cover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Một Căn Phòng Được Trang Trí Bằng Hoa Hồng Hồng Và Chim  Minh Họa 3D miễn phí - Slidesdo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7977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9"/>
          <p:cNvSpPr txBox="1">
            <a:spLocks noChangeArrowheads="1"/>
          </p:cNvSpPr>
          <p:nvPr/>
        </p:nvSpPr>
        <p:spPr bwMode="auto">
          <a:xfrm>
            <a:off x="152400" y="1120676"/>
            <a:ext cx="8839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5400" b="1" dirty="0" err="1">
                <a:latin typeface="Times New Roman" pitchFamily="18" charset="0"/>
                <a:cs typeface="Times New Roman" pitchFamily="18" charset="0"/>
              </a:rPr>
              <a:t>Tiết</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học</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đến</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đây</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là</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kết</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thúc</a:t>
            </a:r>
            <a:endParaRPr lang="en-US" altLang="en-US" sz="5400" b="1" dirty="0">
              <a:latin typeface="Times New Roman" pitchFamily="18" charset="0"/>
              <a:cs typeface="Times New Roman" pitchFamily="18" charset="0"/>
            </a:endParaRPr>
          </a:p>
          <a:p>
            <a:pPr>
              <a:spcBef>
                <a:spcPct val="50000"/>
              </a:spcBef>
            </a:pPr>
            <a:r>
              <a:rPr lang="en-US" altLang="en-US" sz="6000" b="1" dirty="0" err="1">
                <a:latin typeface="Times New Roman" pitchFamily="18" charset="0"/>
                <a:cs typeface="Times New Roman" pitchFamily="18" charset="0"/>
              </a:rPr>
              <a:t>Chúc</a:t>
            </a:r>
            <a:r>
              <a:rPr lang="en-US" altLang="en-US" sz="6000" b="1" dirty="0">
                <a:latin typeface="Times New Roman" pitchFamily="18" charset="0"/>
                <a:cs typeface="Times New Roman" pitchFamily="18" charset="0"/>
              </a:rPr>
              <a:t> c</a:t>
            </a:r>
            <a:r>
              <a:rPr lang="vi-VN" altLang="en-US" sz="6000" b="1" dirty="0">
                <a:latin typeface="Times New Roman" pitchFamily="18" charset="0"/>
                <a:cs typeface="Times New Roman" pitchFamily="18" charset="0"/>
              </a:rPr>
              <a:t>ác</a:t>
            </a:r>
            <a:r>
              <a:rPr lang="en-US" altLang="en-US" sz="6000" b="1" dirty="0">
                <a:latin typeface="Times New Roman" pitchFamily="18" charset="0"/>
                <a:cs typeface="Times New Roman" pitchFamily="18" charset="0"/>
              </a:rPr>
              <a:t> </a:t>
            </a:r>
            <a:r>
              <a:rPr lang="en-US" altLang="en-US" sz="6000" b="1" dirty="0" err="1">
                <a:latin typeface="Times New Roman" pitchFamily="18" charset="0"/>
                <a:cs typeface="Times New Roman" pitchFamily="18" charset="0"/>
              </a:rPr>
              <a:t>em</a:t>
            </a:r>
            <a:r>
              <a:rPr lang="en-US" altLang="en-US" sz="6000" b="1" dirty="0">
                <a:latin typeface="Times New Roman" pitchFamily="18" charset="0"/>
                <a:cs typeface="Times New Roman" pitchFamily="18" charset="0"/>
              </a:rPr>
              <a:t> </a:t>
            </a:r>
            <a:r>
              <a:rPr lang="en-US" altLang="en-US" sz="6000" b="1" dirty="0" err="1">
                <a:latin typeface="Times New Roman" pitchFamily="18" charset="0"/>
                <a:cs typeface="Times New Roman" pitchFamily="18" charset="0"/>
              </a:rPr>
              <a:t>lu</a:t>
            </a:r>
            <a:r>
              <a:rPr lang="vi-VN" altLang="en-US" sz="6000" b="1" dirty="0">
                <a:latin typeface="Times New Roman" pitchFamily="18" charset="0"/>
                <a:cs typeface="Times New Roman" pitchFamily="18" charset="0"/>
              </a:rPr>
              <a:t>ô</a:t>
            </a:r>
            <a:r>
              <a:rPr lang="en-US" altLang="en-US" sz="6000" b="1" dirty="0">
                <a:latin typeface="Times New Roman" pitchFamily="18" charset="0"/>
                <a:cs typeface="Times New Roman" pitchFamily="18" charset="0"/>
              </a:rPr>
              <a:t>n </a:t>
            </a:r>
            <a:r>
              <a:rPr lang="en-US" altLang="en-US" sz="6000" b="1" dirty="0" err="1">
                <a:latin typeface="Times New Roman" pitchFamily="18" charset="0"/>
                <a:cs typeface="Times New Roman" pitchFamily="18" charset="0"/>
              </a:rPr>
              <a:t>học</a:t>
            </a:r>
            <a:r>
              <a:rPr lang="en-US" altLang="en-US" sz="6000" b="1" dirty="0">
                <a:latin typeface="Times New Roman" pitchFamily="18" charset="0"/>
                <a:cs typeface="Times New Roman" pitchFamily="18" charset="0"/>
              </a:rPr>
              <a:t> </a:t>
            </a:r>
            <a:r>
              <a:rPr lang="en-US" altLang="en-US" sz="6000" b="1" dirty="0" err="1">
                <a:latin typeface="Times New Roman" pitchFamily="18" charset="0"/>
                <a:cs typeface="Times New Roman" pitchFamily="18" charset="0"/>
              </a:rPr>
              <a:t>giỏi</a:t>
            </a:r>
            <a:endParaRPr lang="en-US" altLang="en-US" sz="6000" b="1" dirty="0">
              <a:latin typeface="Times New Roman" pitchFamily="18" charset="0"/>
              <a:cs typeface="Times New Roman" pitchFamily="18" charset="0"/>
            </a:endParaRPr>
          </a:p>
        </p:txBody>
      </p:sp>
    </p:spTree>
    <p:extLst>
      <p:ext uri="{BB962C8B-B14F-4D97-AF65-F5344CB8AC3E}">
        <p14:creationId xmlns:p14="http://schemas.microsoft.com/office/powerpoint/2010/main" val="301886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900" autoRev="1" fill="hold">
                                          <p:stCondLst>
                                            <p:cond delay="0"/>
                                          </p:stCondLst>
                                        </p:cTn>
                                        <p:tgtEl>
                                          <p:spTgt spid="3"/>
                                        </p:tgtEl>
                                        <p:attrNameLst>
                                          <p:attrName>ppt_w</p:attrName>
                                        </p:attrNameLst>
                                      </p:cBhvr>
                                    </p:anim>
                                    <p:anim by="(#ppt_w*0.50)" calcmode="lin" valueType="num">
                                      <p:cBhvr>
                                        <p:cTn id="8" dur="900" decel="50000" autoRev="1" fill="hold">
                                          <p:stCondLst>
                                            <p:cond delay="0"/>
                                          </p:stCondLst>
                                        </p:cTn>
                                        <p:tgtEl>
                                          <p:spTgt spid="3"/>
                                        </p:tgtEl>
                                        <p:attrNameLst>
                                          <p:attrName>ppt_x</p:attrName>
                                        </p:attrNameLst>
                                      </p:cBhvr>
                                    </p:anim>
                                    <p:anim from="(-#ppt_h/2)" to="(#ppt_y)" calcmode="lin" valueType="num">
                                      <p:cBhvr>
                                        <p:cTn id="9" dur="1800" fill="hold">
                                          <p:stCondLst>
                                            <p:cond delay="0"/>
                                          </p:stCondLst>
                                        </p:cTn>
                                        <p:tgtEl>
                                          <p:spTgt spid="3"/>
                                        </p:tgtEl>
                                        <p:attrNameLst>
                                          <p:attrName>ppt_y</p:attrName>
                                        </p:attrNameLst>
                                      </p:cBhvr>
                                    </p:anim>
                                    <p:animRot by="21600000">
                                      <p:cBhvr>
                                        <p:cTn id="10" dur="18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0+ Hình nền Powerpoint học tập chuyên nghiệp, đẹp, đơn giản tinh t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2" y="-10886"/>
            <a:ext cx="9165771" cy="68688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56012" y="1600200"/>
            <a:ext cx="5916387" cy="2308324"/>
          </a:xfrm>
          <a:prstGeom prst="rect">
            <a:avLst/>
          </a:prstGeom>
        </p:spPr>
        <p:txBody>
          <a:bodyPr wrap="square">
            <a:spAutoFit/>
          </a:bodyPr>
          <a:lstStyle/>
          <a:p>
            <a:pPr algn="ctr">
              <a:defRPr/>
            </a:pPr>
            <a:r>
              <a:rPr lang="vi-VN" sz="4800" b="1" kern="10" dirty="0">
                <a:ln w="19050">
                  <a:solidFill>
                    <a:srgbClr val="A50021"/>
                  </a:solidFill>
                  <a:round/>
                  <a:headEnd/>
                  <a:tailEnd/>
                </a:ln>
                <a:solidFill>
                  <a:srgbClr val="FF0000"/>
                </a:solidFill>
                <a:latin typeface="Times New Roman" pitchFamily="18" charset="0"/>
                <a:cs typeface="Times New Roman" pitchFamily="18" charset="0"/>
              </a:rPr>
              <a:t>T</a:t>
            </a:r>
            <a:r>
              <a:rPr lang="en-US" sz="4800" b="1" kern="10" dirty="0">
                <a:ln w="19050">
                  <a:solidFill>
                    <a:srgbClr val="A50021"/>
                  </a:solidFill>
                  <a:round/>
                  <a:headEnd/>
                  <a:tailEnd/>
                </a:ln>
                <a:solidFill>
                  <a:srgbClr val="FF0000"/>
                </a:solidFill>
                <a:latin typeface="Times New Roman" pitchFamily="18" charset="0"/>
                <a:cs typeface="Times New Roman" pitchFamily="18" charset="0"/>
              </a:rPr>
              <a:t>IẾT 57- BÀI 27</a:t>
            </a:r>
          </a:p>
          <a:p>
            <a:pPr algn="ctr">
              <a:defRPr/>
            </a:pPr>
            <a:r>
              <a:rPr lang="en-US" sz="4800" b="1" kern="10" dirty="0">
                <a:ln w="19050">
                  <a:solidFill>
                    <a:srgbClr val="A50021"/>
                  </a:solidFill>
                  <a:round/>
                  <a:headEnd/>
                  <a:tailEnd/>
                </a:ln>
                <a:solidFill>
                  <a:srgbClr val="FF0000"/>
                </a:solidFill>
                <a:latin typeface="Times New Roman" pitchFamily="18" charset="0"/>
                <a:cs typeface="Times New Roman" pitchFamily="18" charset="0"/>
              </a:rPr>
              <a:t>HAI BÀI TOÁN VỀ PHÂN SỐ</a:t>
            </a:r>
          </a:p>
        </p:txBody>
      </p:sp>
    </p:spTree>
    <p:extLst>
      <p:ext uri="{BB962C8B-B14F-4D97-AF65-F5344CB8AC3E}">
        <p14:creationId xmlns:p14="http://schemas.microsoft.com/office/powerpoint/2010/main" val="4043001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n 4"/>
          <p:cNvPicPr>
            <a:picLocks noChangeAspect="1" noChangeArrowheads="1"/>
          </p:cNvPicPr>
          <p:nvPr/>
        </p:nvPicPr>
        <p:blipFill>
          <a:blip r:embed="rId2"/>
          <a:srcRect t="18509" r="57285" b="3214"/>
          <a:stretch>
            <a:fillRect/>
          </a:stretch>
        </p:blipFill>
        <p:spPr bwMode="auto">
          <a:xfrm>
            <a:off x="0" y="2888359"/>
            <a:ext cx="4783015" cy="3958755"/>
          </a:xfrm>
          <a:prstGeom prst="rect">
            <a:avLst/>
          </a:prstGeom>
          <a:pattFill prst="pct80">
            <a:fgClr>
              <a:srgbClr val="A7E5D0"/>
            </a:fgClr>
            <a:bgClr>
              <a:schemeClr val="bg1"/>
            </a:bgClr>
          </a:pattFill>
          <a:ln w="9525">
            <a:noFill/>
            <a:miter lim="800000"/>
            <a:headEnd/>
            <a:tailEnd/>
          </a:ln>
        </p:spPr>
      </p:pic>
      <p:sp>
        <p:nvSpPr>
          <p:cNvPr id="4" name="Rectangle 3"/>
          <p:cNvSpPr/>
          <p:nvPr/>
        </p:nvSpPr>
        <p:spPr>
          <a:xfrm>
            <a:off x="0" y="0"/>
            <a:ext cx="9144000" cy="523220"/>
          </a:xfrm>
          <a:prstGeom prst="rect">
            <a:avLst/>
          </a:prstGeom>
        </p:spPr>
        <p:txBody>
          <a:bodyPr wrap="square">
            <a:spAutoFit/>
          </a:bodyPr>
          <a:lstStyle/>
          <a:p>
            <a:pPr>
              <a:defRPr/>
            </a:pPr>
            <a:r>
              <a:rPr lang="en-US" sz="2800" b="1" kern="10" dirty="0">
                <a:ln w="19050">
                  <a:solidFill>
                    <a:srgbClr val="A50021"/>
                  </a:solidFill>
                  <a:round/>
                  <a:headEnd/>
                  <a:tailEnd/>
                </a:ln>
                <a:solidFill>
                  <a:srgbClr val="FF0000"/>
                </a:solidFill>
                <a:latin typeface="Times New Roman" pitchFamily="18" charset="0"/>
                <a:cs typeface="Times New Roman" pitchFamily="18" charset="0"/>
              </a:rPr>
              <a:t>1. TÌM GIÁ TRỊ PHÂN SỐ CỦA MỘT SỐ CHO TRƯỚC</a:t>
            </a:r>
          </a:p>
        </p:txBody>
      </p:sp>
      <mc:AlternateContent xmlns:mc="http://schemas.openxmlformats.org/markup-compatibility/2006" xmlns:a14="http://schemas.microsoft.com/office/drawing/2010/main">
        <mc:Choice Requires="a14">
          <p:sp>
            <p:nvSpPr>
              <p:cNvPr id="5" name="Rectangle 4"/>
              <p:cNvSpPr/>
              <p:nvPr/>
            </p:nvSpPr>
            <p:spPr>
              <a:xfrm>
                <a:off x="0" y="523220"/>
                <a:ext cx="8984918" cy="1576457"/>
              </a:xfrm>
              <a:prstGeom prst="rect">
                <a:avLst/>
              </a:prstGeom>
            </p:spPr>
            <p:txBody>
              <a:bodyPr wrap="square">
                <a:spAutoFit/>
              </a:bodyPr>
              <a:lstStyle/>
              <a:p>
                <a:pPr marL="228600" indent="-228600" algn="just"/>
                <a:r>
                  <a:rPr lang="en-US" sz="2800" b="1" dirty="0">
                    <a:solidFill>
                      <a:srgbClr val="002060"/>
                    </a:solidFill>
                    <a:latin typeface="+mj-lt"/>
                    <a:ea typeface="Arial" panose="020B0604020202020204" pitchFamily="34" charset="0"/>
                  </a:rPr>
                  <a:t>   </a:t>
                </a:r>
                <a:r>
                  <a:rPr lang="vi-VN" sz="2800" b="1" dirty="0">
                    <a:solidFill>
                      <a:srgbClr val="002060"/>
                    </a:solidFill>
                    <a:latin typeface="+mj-lt"/>
                    <a:ea typeface="Arial" panose="020B0604020202020204" pitchFamily="34" charset="0"/>
                  </a:rPr>
                  <a:t>Bài toán 1 yêu cầu tìm </a:t>
                </a:r>
                <a14:m>
                  <m:oMath xmlns:m="http://schemas.openxmlformats.org/officeDocument/2006/math">
                    <m:f>
                      <m:fPr>
                        <m:ctrlPr>
                          <a:rPr lang="vi-VN" sz="2800" b="1" i="1">
                            <a:solidFill>
                              <a:srgbClr val="002060"/>
                            </a:solidFill>
                            <a:latin typeface="Cambria Math" panose="02040503050406030204" pitchFamily="18" charset="0"/>
                          </a:rPr>
                        </m:ctrlPr>
                      </m:fPr>
                      <m:num>
                        <m:r>
                          <a:rPr lang="en-US" sz="2800" b="1" i="1">
                            <a:solidFill>
                              <a:srgbClr val="002060"/>
                            </a:solidFill>
                            <a:latin typeface="Cambria Math" panose="02040503050406030204" pitchFamily="18" charset="0"/>
                          </a:rPr>
                          <m:t>𝟐</m:t>
                        </m:r>
                      </m:num>
                      <m:den>
                        <m:r>
                          <a:rPr lang="en-US" sz="2800" b="1" i="1">
                            <a:solidFill>
                              <a:srgbClr val="002060"/>
                            </a:solidFill>
                            <a:latin typeface="Cambria Math" panose="02040503050406030204" pitchFamily="18" charset="0"/>
                          </a:rPr>
                          <m:t>𝟑</m:t>
                        </m:r>
                      </m:den>
                    </m:f>
                  </m:oMath>
                </a14:m>
                <a:r>
                  <a:rPr lang="vi-VN" sz="2800" b="1" dirty="0">
                    <a:solidFill>
                      <a:srgbClr val="002060"/>
                    </a:solidFill>
                    <a:latin typeface="+mj-lt"/>
                    <a:ea typeface="Arial" panose="020B0604020202020204" pitchFamily="34" charset="0"/>
                  </a:rPr>
                  <a:t> của 120 (km/h). Muốn vậy, ta</a:t>
                </a:r>
                <a:r>
                  <a:rPr lang="en-US" sz="2800" b="1" dirty="0">
                    <a:solidFill>
                      <a:srgbClr val="002060"/>
                    </a:solidFill>
                    <a:latin typeface="+mj-lt"/>
                    <a:ea typeface="Arial" panose="020B0604020202020204" pitchFamily="34" charset="0"/>
                  </a:rPr>
                  <a:t> </a:t>
                </a:r>
                <a:r>
                  <a:rPr lang="vi-VN" sz="2800" b="1" dirty="0">
                    <a:solidFill>
                      <a:srgbClr val="002060"/>
                    </a:solidFill>
                    <a:latin typeface="+mj-lt"/>
                    <a:ea typeface="Arial" panose="020B0604020202020204" pitchFamily="34" charset="0"/>
                  </a:rPr>
                  <a:t>phải chia 120</a:t>
                </a:r>
                <a:r>
                  <a:rPr lang="en-US" sz="2800" b="1" dirty="0">
                    <a:solidFill>
                      <a:srgbClr val="002060"/>
                    </a:solidFill>
                    <a:latin typeface="+mj-lt"/>
                    <a:ea typeface="Arial" panose="020B0604020202020204" pitchFamily="34" charset="0"/>
                  </a:rPr>
                  <a:t>  </a:t>
                </a:r>
                <a:r>
                  <a:rPr lang="vi-VN" sz="2800" b="1" dirty="0">
                    <a:solidFill>
                      <a:srgbClr val="002060"/>
                    </a:solidFill>
                    <a:latin typeface="+mj-lt"/>
                    <a:ea typeface="Arial" panose="020B0604020202020204" pitchFamily="34" charset="0"/>
                  </a:rPr>
                  <a:t>thành 3 phần bằng</a:t>
                </a:r>
                <a:r>
                  <a:rPr lang="en-US" sz="2800" b="1" dirty="0">
                    <a:solidFill>
                      <a:srgbClr val="002060"/>
                    </a:solidFill>
                    <a:latin typeface="+mj-lt"/>
                    <a:ea typeface="Arial" panose="020B0604020202020204" pitchFamily="34" charset="0"/>
                  </a:rPr>
                  <a:t> </a:t>
                </a:r>
                <a:r>
                  <a:rPr lang="vi-VN" sz="2800" b="1" dirty="0">
                    <a:solidFill>
                      <a:srgbClr val="002060"/>
                    </a:solidFill>
                    <a:latin typeface="+mj-lt"/>
                    <a:ea typeface="Arial" panose="020B0604020202020204" pitchFamily="34" charset="0"/>
                  </a:rPr>
                  <a:t>nhau rồi lấy 2 trong 3 phần ấy (h.6.3).</a:t>
                </a:r>
                <a:endParaRPr lang="en-US" sz="2800" b="1" dirty="0">
                  <a:solidFill>
                    <a:srgbClr val="002060"/>
                  </a:solidFill>
                  <a:latin typeface="+mj-lt"/>
                  <a:ea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0" y="523220"/>
                <a:ext cx="8984918" cy="1576457"/>
              </a:xfrm>
              <a:prstGeom prst="rect">
                <a:avLst/>
              </a:prstGeom>
              <a:blipFill>
                <a:blip r:embed="rId3"/>
                <a:stretch>
                  <a:fillRect l="-1357" r="-2374" b="-969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3CABDD9-3200-1DA7-2BA5-D53F435F1EF5}"/>
              </a:ext>
            </a:extLst>
          </p:cNvPr>
          <p:cNvPicPr>
            <a:picLocks noChangeAspect="1"/>
          </p:cNvPicPr>
          <p:nvPr/>
        </p:nvPicPr>
        <p:blipFill>
          <a:blip r:embed="rId4"/>
          <a:stretch>
            <a:fillRect/>
          </a:stretch>
        </p:blipFill>
        <p:spPr>
          <a:xfrm>
            <a:off x="3919691" y="1747118"/>
            <a:ext cx="4576098" cy="175155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429000" y="3591169"/>
                <a:ext cx="4837093" cy="703782"/>
              </a:xfrm>
              <a:prstGeom prst="rect">
                <a:avLst/>
              </a:prstGeom>
            </p:spPr>
            <p:txBody>
              <a:bodyPr wrap="none">
                <a:spAutoFit/>
              </a:bodyPr>
              <a:lstStyle/>
              <a:p>
                <a:r>
                  <a:rPr lang="vi-VN" sz="2800" dirty="0">
                    <a:solidFill>
                      <a:schemeClr val="tx1"/>
                    </a:solidFill>
                    <a:latin typeface="+mj-lt"/>
                    <a:ea typeface="Arial" panose="020B0604020202020204" pitchFamily="34" charset="0"/>
                  </a:rPr>
                  <a:t>Do đó cần tính </a:t>
                </a:r>
                <a14:m>
                  <m:oMath xmlns:m="http://schemas.openxmlformats.org/officeDocument/2006/math">
                    <m:r>
                      <a:rPr lang="en-US" sz="2800" b="0" i="1">
                        <a:solidFill>
                          <a:schemeClr val="tx1"/>
                        </a:solidFill>
                        <a:latin typeface="Cambria Math" panose="02040503050406030204" pitchFamily="18" charset="0"/>
                      </a:rPr>
                      <m:t>2</m:t>
                    </m:r>
                    <m:r>
                      <a:rPr lang="en-US" sz="2800" b="0">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b="0" i="1">
                            <a:solidFill>
                              <a:schemeClr val="tx1"/>
                            </a:solidFill>
                            <a:latin typeface="Cambria Math" panose="02040503050406030204" pitchFamily="18" charset="0"/>
                          </a:rPr>
                          <m:t>120</m:t>
                        </m:r>
                      </m:num>
                      <m:den>
                        <m:r>
                          <a:rPr lang="en-US" sz="2800" b="0" i="1">
                            <a:solidFill>
                              <a:schemeClr val="tx1"/>
                            </a:solidFill>
                            <a:latin typeface="Cambria Math" panose="02040503050406030204" pitchFamily="18" charset="0"/>
                          </a:rPr>
                          <m:t>3</m:t>
                        </m:r>
                      </m:den>
                    </m:f>
                  </m:oMath>
                </a14:m>
                <a:r>
                  <a:rPr lang="vi-VN" sz="2800" dirty="0">
                    <a:solidFill>
                      <a:schemeClr val="tx1"/>
                    </a:solidFill>
                    <a:latin typeface="+mj-lt"/>
                    <a:ea typeface="Arial" panose="020B0604020202020204" pitchFamily="34" charset="0"/>
                  </a:rPr>
                  <a:t> hay 120 </a:t>
                </a:r>
                <a:r>
                  <a:rPr lang="en-US" sz="2800" dirty="0">
                    <a:solidFill>
                      <a:schemeClr val="tx1"/>
                    </a:solidFill>
                    <a:latin typeface="+mj-lt"/>
                    <a:ea typeface="Arial" panose="020B0604020202020204" pitchFamily="34" charset="0"/>
                  </a:rPr>
                  <a:t>. </a:t>
                </a:r>
                <a14:m>
                  <m:oMath xmlns:m="http://schemas.openxmlformats.org/officeDocument/2006/math">
                    <m:f>
                      <m:fPr>
                        <m:ctrlPr>
                          <a:rPr lang="vi-VN" sz="2800" i="1">
                            <a:solidFill>
                              <a:schemeClr val="tx1"/>
                            </a:solidFill>
                            <a:latin typeface="Cambria Math" panose="02040503050406030204" pitchFamily="18" charset="0"/>
                          </a:rPr>
                        </m:ctrlPr>
                      </m:fPr>
                      <m:num>
                        <m:r>
                          <a:rPr lang="en-US" sz="2800" b="0" i="1">
                            <a:solidFill>
                              <a:schemeClr val="tx1"/>
                            </a:solidFill>
                            <a:latin typeface="Cambria Math" panose="02040503050406030204" pitchFamily="18" charset="0"/>
                          </a:rPr>
                          <m:t>2</m:t>
                        </m:r>
                      </m:num>
                      <m:den>
                        <m:r>
                          <a:rPr lang="en-US" sz="2800" b="0" i="1">
                            <a:solidFill>
                              <a:schemeClr val="tx1"/>
                            </a:solidFill>
                            <a:latin typeface="Cambria Math" panose="02040503050406030204" pitchFamily="18" charset="0"/>
                          </a:rPr>
                          <m:t>3</m:t>
                        </m:r>
                      </m:den>
                    </m:f>
                  </m:oMath>
                </a14:m>
                <a:endParaRPr lang="en-US" sz="2800" dirty="0">
                  <a:solidFill>
                    <a:schemeClr val="tx1"/>
                  </a:solidFill>
                  <a:latin typeface="+mj-lt"/>
                </a:endParaRPr>
              </a:p>
            </p:txBody>
          </p:sp>
        </mc:Choice>
        <mc:Fallback xmlns="">
          <p:sp>
            <p:nvSpPr>
              <p:cNvPr id="7" name="Rectangle 6"/>
              <p:cNvSpPr>
                <a:spLocks noRot="1" noChangeAspect="1" noMove="1" noResize="1" noEditPoints="1" noAdjustHandles="1" noChangeArrowheads="1" noChangeShapeType="1" noTextEdit="1"/>
              </p:cNvSpPr>
              <p:nvPr/>
            </p:nvSpPr>
            <p:spPr>
              <a:xfrm>
                <a:off x="3429000" y="3591169"/>
                <a:ext cx="4837093" cy="703782"/>
              </a:xfrm>
              <a:prstGeom prst="rect">
                <a:avLst/>
              </a:prstGeom>
              <a:blipFill>
                <a:blip r:embed="rId5"/>
                <a:stretch>
                  <a:fillRect l="-2648" b="-11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895600" y="4294951"/>
                <a:ext cx="6089318" cy="1145570"/>
              </a:xfrm>
              <a:prstGeom prst="rect">
                <a:avLst/>
              </a:prstGeom>
            </p:spPr>
            <p:txBody>
              <a:bodyPr wrap="square">
                <a:spAutoFit/>
              </a:bodyPr>
              <a:lstStyle/>
              <a:p>
                <a:pPr marL="228600" indent="-228600" algn="ctr"/>
                <a:r>
                  <a:rPr lang="vi-VN" sz="2800" b="1" dirty="0">
                    <a:solidFill>
                      <a:srgbClr val="002060"/>
                    </a:solidFill>
                    <a:latin typeface="+mj-lt"/>
                    <a:ea typeface="Arial" panose="020B0604020202020204" pitchFamily="34" charset="0"/>
                  </a:rPr>
                  <a:t>Kết quả, tốc độ chạy tối đa của sư tử là: 120</a:t>
                </a:r>
                <a:r>
                  <a:rPr lang="en-US" sz="2800" b="1" dirty="0">
                    <a:solidFill>
                      <a:srgbClr val="002060"/>
                    </a:solidFill>
                    <a:latin typeface="+mj-lt"/>
                    <a:ea typeface="Arial" panose="020B0604020202020204" pitchFamily="34" charset="0"/>
                  </a:rPr>
                  <a:t>. </a:t>
                </a:r>
                <a14:m>
                  <m:oMath xmlns:m="http://schemas.openxmlformats.org/officeDocument/2006/math">
                    <m:f>
                      <m:fPr>
                        <m:ctrlPr>
                          <a:rPr lang="vi-VN" sz="2800" b="1" i="1">
                            <a:solidFill>
                              <a:srgbClr val="002060"/>
                            </a:solidFill>
                            <a:latin typeface="Cambria Math" panose="02040503050406030204" pitchFamily="18" charset="0"/>
                          </a:rPr>
                        </m:ctrlPr>
                      </m:fPr>
                      <m:num>
                        <m:r>
                          <a:rPr lang="en-US" sz="2800" b="1" i="1">
                            <a:solidFill>
                              <a:srgbClr val="002060"/>
                            </a:solidFill>
                            <a:latin typeface="Cambria Math" panose="02040503050406030204" pitchFamily="18" charset="0"/>
                          </a:rPr>
                          <m:t>𝟐</m:t>
                        </m:r>
                      </m:num>
                      <m:den>
                        <m:r>
                          <a:rPr lang="en-US" sz="2800" b="1" i="1">
                            <a:solidFill>
                              <a:srgbClr val="002060"/>
                            </a:solidFill>
                            <a:latin typeface="Cambria Math" panose="02040503050406030204" pitchFamily="18" charset="0"/>
                          </a:rPr>
                          <m:t>𝟑</m:t>
                        </m:r>
                      </m:den>
                    </m:f>
                  </m:oMath>
                </a14:m>
                <a:r>
                  <a:rPr lang="vi-VN" sz="2800" b="1" dirty="0">
                    <a:solidFill>
                      <a:srgbClr val="002060"/>
                    </a:solidFill>
                    <a:latin typeface="+mj-lt"/>
                    <a:ea typeface="Arial" panose="020B0604020202020204" pitchFamily="34" charset="0"/>
                  </a:rPr>
                  <a:t>  = 80 (km/h).</a:t>
                </a:r>
                <a:endParaRPr lang="en-US" sz="2800" b="1" dirty="0">
                  <a:solidFill>
                    <a:srgbClr val="002060"/>
                  </a:solidFill>
                  <a:latin typeface="+mj-lt"/>
                  <a:ea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895600" y="4294951"/>
                <a:ext cx="6089318" cy="1145570"/>
              </a:xfrm>
              <a:prstGeom prst="rect">
                <a:avLst/>
              </a:prstGeom>
              <a:blipFill>
                <a:blip r:embed="rId6"/>
                <a:stretch>
                  <a:fillRect t="-5882" r="-601" b="-6952"/>
                </a:stretch>
              </a:blipFill>
            </p:spPr>
            <p:txBody>
              <a:bodyPr/>
              <a:lstStyle/>
              <a:p>
                <a:r>
                  <a:rPr lang="en-US">
                    <a:noFill/>
                  </a:rPr>
                  <a:t> </a:t>
                </a:r>
              </a:p>
            </p:txBody>
          </p:sp>
        </mc:Fallback>
      </mc:AlternateContent>
    </p:spTree>
    <p:extLst>
      <p:ext uri="{BB962C8B-B14F-4D97-AF65-F5344CB8AC3E}">
        <p14:creationId xmlns:p14="http://schemas.microsoft.com/office/powerpoint/2010/main" val="40430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circle(in)">
                                      <p:cBhvr>
                                        <p:cTn id="29"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hững hình nền powerpoint chuyên nghiệp đẹp mắt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701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0600" y="0"/>
            <a:ext cx="6022803" cy="669542"/>
          </a:xfrm>
          <a:prstGeom prst="rect">
            <a:avLst/>
          </a:prstGeom>
        </p:spPr>
        <p:txBody>
          <a:bodyPr wrap="none">
            <a:spAutoFit/>
          </a:bodyPr>
          <a:lstStyle/>
          <a:p>
            <a:pPr marL="228600" indent="-228600">
              <a:lnSpc>
                <a:spcPct val="150000"/>
              </a:lnSpc>
            </a:pPr>
            <a:r>
              <a:rPr lang="vi-VN" sz="2800" b="1" dirty="0">
                <a:solidFill>
                  <a:srgbClr val="FF0000"/>
                </a:solidFill>
                <a:latin typeface="+mj-lt"/>
                <a:ea typeface="Arial" panose="020B0604020202020204" pitchFamily="34" charset="0"/>
              </a:rPr>
              <a:t>Quy tắc tìm giá trị phân số của một số</a:t>
            </a:r>
            <a:endParaRPr lang="en-US" sz="2800" b="1" dirty="0">
              <a:solidFill>
                <a:srgbClr val="FF0000"/>
              </a:solidFill>
              <a:latin typeface="+mj-lt"/>
              <a:ea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990600" y="609600"/>
                <a:ext cx="6934200" cy="1209370"/>
              </a:xfrm>
              <a:prstGeom prst="rect">
                <a:avLst/>
              </a:prstGeom>
            </p:spPr>
            <p:txBody>
              <a:bodyPr wrap="square">
                <a:spAutoFit/>
              </a:bodyPr>
              <a:lstStyle/>
              <a:p>
                <a:pPr marL="228600" indent="-228600">
                  <a:tabLst>
                    <a:tab pos="3978910" algn="r"/>
                  </a:tabLst>
                </a:pPr>
                <a:r>
                  <a:rPr lang="vi-VN" sz="2800" b="1" dirty="0">
                    <a:solidFill>
                      <a:srgbClr val="002060"/>
                    </a:solidFill>
                    <a:latin typeface="+mj-lt"/>
                    <a:ea typeface="Arial" panose="020B0604020202020204" pitchFamily="34" charset="0"/>
                  </a:rPr>
                  <a:t>Muốn tìm</a:t>
                </a:r>
                <a:r>
                  <a:rPr lang="en-US" sz="2800" b="1" dirty="0">
                    <a:solidFill>
                      <a:srgbClr val="002060"/>
                    </a:solidFill>
                    <a:latin typeface="+mj-lt"/>
                    <a:ea typeface="Arial" panose="020B0604020202020204" pitchFamily="34" charset="0"/>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a:solidFill>
                              <a:srgbClr val="002060"/>
                            </a:solidFill>
                            <a:latin typeface="Cambria Math" panose="02040503050406030204" pitchFamily="18" charset="0"/>
                          </a:rPr>
                          <m:t>𝒎</m:t>
                        </m:r>
                      </m:num>
                      <m:den>
                        <m:r>
                          <a:rPr lang="en-US" sz="2800" b="1" i="1">
                            <a:solidFill>
                              <a:srgbClr val="002060"/>
                            </a:solidFill>
                            <a:latin typeface="Cambria Math" panose="02040503050406030204" pitchFamily="18" charset="0"/>
                          </a:rPr>
                          <m:t>𝒏</m:t>
                        </m:r>
                      </m:den>
                    </m:f>
                  </m:oMath>
                </a14:m>
                <a:r>
                  <a:rPr lang="en-US" sz="2800" b="1" dirty="0">
                    <a:solidFill>
                      <a:srgbClr val="002060"/>
                    </a:solidFill>
                    <a:latin typeface="+mj-lt"/>
                    <a:ea typeface="Arial" panose="020B0604020202020204" pitchFamily="34" charset="0"/>
                  </a:rPr>
                  <a:t> </a:t>
                </a:r>
                <a:r>
                  <a:rPr lang="vi-VN" sz="2800" b="1" dirty="0">
                    <a:solidFill>
                      <a:srgbClr val="002060"/>
                    </a:solidFill>
                    <a:latin typeface="+mj-lt"/>
                    <a:ea typeface="Arial" panose="020B0604020202020204" pitchFamily="34" charset="0"/>
                  </a:rPr>
                  <a:t>  của một số a cho trước ta tính</a:t>
                </a:r>
                <a:r>
                  <a:rPr lang="en-US" sz="2800" b="1" dirty="0">
                    <a:solidFill>
                      <a:srgbClr val="002060"/>
                    </a:solidFill>
                    <a:latin typeface="+mj-lt"/>
                    <a:ea typeface="Arial" panose="020B0604020202020204" pitchFamily="34" charset="0"/>
                  </a:rPr>
                  <a:t> </a:t>
                </a:r>
                <a14:m>
                  <m:oMath xmlns:m="http://schemas.openxmlformats.org/officeDocument/2006/math">
                    <m:box>
                      <m:boxPr>
                        <m:ctrlPr>
                          <a:rPr lang="en-US" sz="3200" b="1" i="1">
                            <a:solidFill>
                              <a:srgbClr val="002060"/>
                            </a:solidFill>
                            <a:latin typeface="Cambria Math" panose="02040503050406030204" pitchFamily="18" charset="0"/>
                            <a:ea typeface="Arial" panose="020B0604020202020204" pitchFamily="34" charset="0"/>
                          </a:rPr>
                        </m:ctrlPr>
                      </m:boxPr>
                      <m:e>
                        <m:argPr>
                          <m:argSz m:val="-1"/>
                        </m:argPr>
                        <m:r>
                          <m:rPr>
                            <m:brk m:alnAt="63"/>
                          </m:rPr>
                          <a:rPr lang="en-US" sz="3200" b="1" i="1">
                            <a:solidFill>
                              <a:srgbClr val="002060"/>
                            </a:solidFill>
                            <a:latin typeface="Cambria Math" panose="02040503050406030204" pitchFamily="18" charset="0"/>
                            <a:ea typeface="Arial" panose="020B0604020202020204" pitchFamily="34" charset="0"/>
                          </a:rPr>
                          <m:t>𝒂</m:t>
                        </m:r>
                        <m:r>
                          <a:rPr lang="en-US" sz="3200" b="1" i="1">
                            <a:solidFill>
                              <a:srgbClr val="002060"/>
                            </a:solidFill>
                            <a:latin typeface="Cambria Math" panose="02040503050406030204" pitchFamily="18" charset="0"/>
                            <a:ea typeface="Arial" panose="020B0604020202020204" pitchFamily="34" charset="0"/>
                          </a:rPr>
                          <m:t>. </m:t>
                        </m:r>
                        <m:f>
                          <m:fPr>
                            <m:ctrlPr>
                              <a:rPr lang="en-US" sz="3200" b="1" i="1">
                                <a:solidFill>
                                  <a:srgbClr val="002060"/>
                                </a:solidFill>
                                <a:latin typeface="Cambria Math" panose="02040503050406030204" pitchFamily="18" charset="0"/>
                                <a:ea typeface="Arial" panose="020B0604020202020204" pitchFamily="34" charset="0"/>
                              </a:rPr>
                            </m:ctrlPr>
                          </m:fPr>
                          <m:num>
                            <m:r>
                              <a:rPr lang="en-US" sz="3200" b="1" i="1">
                                <a:solidFill>
                                  <a:srgbClr val="002060"/>
                                </a:solidFill>
                                <a:latin typeface="Cambria Math" panose="02040503050406030204" pitchFamily="18" charset="0"/>
                                <a:ea typeface="Arial" panose="020B0604020202020204" pitchFamily="34" charset="0"/>
                              </a:rPr>
                              <m:t>𝒎</m:t>
                            </m:r>
                          </m:num>
                          <m:den>
                            <m:r>
                              <a:rPr lang="en-US" sz="3200" b="1" i="1">
                                <a:solidFill>
                                  <a:srgbClr val="002060"/>
                                </a:solidFill>
                                <a:latin typeface="Cambria Math" panose="02040503050406030204" pitchFamily="18" charset="0"/>
                                <a:ea typeface="Arial" panose="020B0604020202020204" pitchFamily="34" charset="0"/>
                              </a:rPr>
                              <m:t>𝒏</m:t>
                            </m:r>
                          </m:den>
                        </m:f>
                      </m:e>
                    </m:box>
                  </m:oMath>
                </a14:m>
                <a:endParaRPr lang="en-US" sz="3200" b="1" dirty="0">
                  <a:solidFill>
                    <a:srgbClr val="002060"/>
                  </a:solidFill>
                  <a:latin typeface="+mj-lt"/>
                  <a:ea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600" y="609600"/>
                <a:ext cx="6934200" cy="1209370"/>
              </a:xfrm>
              <a:prstGeom prst="rect">
                <a:avLst/>
              </a:prstGeom>
              <a:blipFill rotWithShape="1">
                <a:blip r:embed="rId3"/>
                <a:stretch>
                  <a:fillRect l="-1847" t="-1010" r="-8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905000" y="1214285"/>
                <a:ext cx="245221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l-NL" sz="2800" i="1">
                          <a:latin typeface="Cambria Math" panose="02040503050406030204" pitchFamily="18" charset="0"/>
                        </a:rPr>
                        <m:t>𝑚</m:t>
                      </m:r>
                      <m:r>
                        <a:rPr lang="nl-NL" sz="2800" i="1">
                          <a:latin typeface="Cambria Math" panose="02040503050406030204" pitchFamily="18" charset="0"/>
                        </a:rPr>
                        <m:t>∈</m:t>
                      </m:r>
                      <m:r>
                        <a:rPr lang="nl-NL" sz="2800" i="1">
                          <a:latin typeface="Cambria Math" panose="02040503050406030204" pitchFamily="18" charset="0"/>
                        </a:rPr>
                        <m:t>𝑁</m:t>
                      </m:r>
                      <m:r>
                        <a:rPr lang="nl-NL" sz="2800" i="1">
                          <a:latin typeface="Cambria Math" panose="02040503050406030204" pitchFamily="18" charset="0"/>
                        </a:rPr>
                        <m:t>;</m:t>
                      </m:r>
                      <m:r>
                        <a:rPr lang="nl-NL" sz="2800" i="1">
                          <a:latin typeface="Cambria Math" panose="02040503050406030204" pitchFamily="18" charset="0"/>
                        </a:rPr>
                        <m:t>𝑛</m:t>
                      </m:r>
                      <m:r>
                        <a:rPr lang="nl-NL" sz="2800" i="1">
                          <a:latin typeface="Cambria Math" panose="02040503050406030204" pitchFamily="18" charset="0"/>
                        </a:rPr>
                        <m:t>∈</m:t>
                      </m:r>
                      <m:sSup>
                        <m:sSupPr>
                          <m:ctrlPr>
                            <a:rPr lang="en-US" sz="2800" i="1">
                              <a:latin typeface="Cambria Math" panose="02040503050406030204" pitchFamily="18" charset="0"/>
                            </a:rPr>
                          </m:ctrlPr>
                        </m:sSupPr>
                        <m:e>
                          <m:r>
                            <a:rPr lang="nl-NL" sz="2800" i="1">
                              <a:latin typeface="Cambria Math" panose="02040503050406030204" pitchFamily="18" charset="0"/>
                            </a:rPr>
                            <m:t>𝑁</m:t>
                          </m:r>
                        </m:e>
                        <m:sup>
                          <m:r>
                            <a:rPr lang="nl-NL" sz="2800" i="1">
                              <a:latin typeface="Cambria Math" panose="02040503050406030204" pitchFamily="18" charset="0"/>
                            </a:rPr>
                            <m:t>∗</m:t>
                          </m:r>
                        </m:sup>
                      </m:sSup>
                    </m:oMath>
                  </m:oMathPara>
                </a14:m>
                <a:endParaRPr lang="en-US" sz="2800" dirty="0">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905000" y="1214285"/>
                <a:ext cx="2452210" cy="523220"/>
              </a:xfrm>
              <a:prstGeom prst="rect">
                <a:avLst/>
              </a:prstGeom>
              <a:blipFill rotWithShape="1">
                <a:blip r:embed="rId4"/>
                <a:stretch>
                  <a:fillRect/>
                </a:stretch>
              </a:blipFill>
            </p:spPr>
            <p:txBody>
              <a:bodyPr/>
              <a:lstStyle/>
              <a:p>
                <a:r>
                  <a:rPr lang="en-US">
                    <a:noFill/>
                  </a:rPr>
                  <a:t> </a:t>
                </a:r>
              </a:p>
            </p:txBody>
          </p:sp>
        </mc:Fallback>
      </mc:AlternateContent>
      <p:sp>
        <p:nvSpPr>
          <p:cNvPr id="5" name="Rectangle 4"/>
          <p:cNvSpPr/>
          <p:nvPr/>
        </p:nvSpPr>
        <p:spPr>
          <a:xfrm>
            <a:off x="2057400" y="1737505"/>
            <a:ext cx="6019800" cy="954107"/>
          </a:xfrm>
          <a:prstGeom prst="rect">
            <a:avLst/>
          </a:prstGeom>
        </p:spPr>
        <p:txBody>
          <a:bodyPr wrap="square">
            <a:spAutoFit/>
          </a:bodyPr>
          <a:lstStyle/>
          <a:p>
            <a:r>
              <a:rPr lang="vi-VN" sz="2800" dirty="0">
                <a:solidFill>
                  <a:srgbClr val="002060"/>
                </a:solidFill>
                <a:latin typeface="Times New Roman" pitchFamily="18" charset="0"/>
                <a:ea typeface="Arial" panose="020B0604020202020204" pitchFamily="34" charset="0"/>
                <a:cs typeface="Times New Roman" pitchFamily="18" charset="0"/>
              </a:rPr>
              <a:t>Quy tắc trên được áp dụng với a là một số tuỳ ý</a:t>
            </a:r>
            <a:endParaRPr lang="en-US" sz="2800" dirty="0">
              <a:latin typeface="Times New Roman" pitchFamily="18" charset="0"/>
              <a:cs typeface="Times New Roman" pitchFamily="18" charset="0"/>
            </a:endParaRPr>
          </a:p>
        </p:txBody>
      </p:sp>
      <p:sp>
        <p:nvSpPr>
          <p:cNvPr id="6" name="Rectangle 5"/>
          <p:cNvSpPr/>
          <p:nvPr/>
        </p:nvSpPr>
        <p:spPr>
          <a:xfrm>
            <a:off x="957943" y="1771218"/>
            <a:ext cx="1324402" cy="523220"/>
          </a:xfrm>
          <a:prstGeom prst="rect">
            <a:avLst/>
          </a:prstGeom>
        </p:spPr>
        <p:txBody>
          <a:bodyPr wrap="none">
            <a:spAutoFit/>
          </a:bodyPr>
          <a:lstStyle/>
          <a:p>
            <a:r>
              <a:rPr lang="en-US" sz="2800" b="1" dirty="0" err="1">
                <a:latin typeface="Times New Roman" pitchFamily="18" charset="0"/>
                <a:cs typeface="Times New Roman" pitchFamily="18" charset="0"/>
              </a:rPr>
              <a:t>Chú</a:t>
            </a:r>
            <a:r>
              <a:rPr lang="en-US" sz="2800" b="1" dirty="0">
                <a:latin typeface="Times New Roman" pitchFamily="18" charset="0"/>
                <a:cs typeface="Times New Roman" pitchFamily="18" charset="0"/>
              </a:rPr>
              <a:t> ý:</a:t>
            </a:r>
            <a:r>
              <a:rPr lang="en-US" sz="2800" dirty="0">
                <a:latin typeface="Times New Roman" pitchFamily="18" charset="0"/>
                <a:cs typeface="Times New Roman" pitchFamily="18" charset="0"/>
              </a:rPr>
              <a:t> </a:t>
            </a:r>
          </a:p>
        </p:txBody>
      </p:sp>
      <mc:AlternateContent xmlns:mc="http://schemas.openxmlformats.org/markup-compatibility/2006" xmlns:a14="http://schemas.microsoft.com/office/drawing/2010/main">
        <mc:Choice Requires="a14">
          <p:sp>
            <p:nvSpPr>
              <p:cNvPr id="7" name="Rectangle 6"/>
              <p:cNvSpPr/>
              <p:nvPr/>
            </p:nvSpPr>
            <p:spPr>
              <a:xfrm>
                <a:off x="925286" y="2590800"/>
                <a:ext cx="3429144" cy="704295"/>
              </a:xfrm>
              <a:prstGeom prst="rect">
                <a:avLst/>
              </a:prstGeom>
            </p:spPr>
            <p:txBody>
              <a:bodyPr wrap="none">
                <a:spAutoFit/>
              </a:bodyPr>
              <a:lstStyle/>
              <a:p>
                <a:r>
                  <a:rPr lang="vi-VN" sz="2800" dirty="0">
                    <a:solidFill>
                      <a:srgbClr val="002060"/>
                    </a:solidFill>
                    <a:latin typeface="+mj-lt"/>
                    <a:ea typeface="Arial" panose="020B0604020202020204" pitchFamily="34" charset="0"/>
                  </a:rPr>
                  <a:t>chẳng hạn</a:t>
                </a:r>
                <a:r>
                  <a:rPr lang="en-US" sz="2800" dirty="0">
                    <a:solidFill>
                      <a:srgbClr val="002060"/>
                    </a:solidFill>
                    <a:latin typeface="+mj-lt"/>
                    <a:ea typeface="Arial" panose="020B0604020202020204" pitchFamily="34" charset="0"/>
                  </a:rPr>
                  <a:t> </a:t>
                </a:r>
                <a14:m>
                  <m:oMath xmlns:m="http://schemas.openxmlformats.org/officeDocument/2006/math">
                    <m:f>
                      <m:fPr>
                        <m:ctrlPr>
                          <a:rPr lang="en-US" sz="2800" i="1">
                            <a:solidFill>
                              <a:srgbClr val="002060"/>
                            </a:solidFill>
                            <a:latin typeface="Cambria Math" panose="02040503050406030204" pitchFamily="18" charset="0"/>
                          </a:rPr>
                        </m:ctrlPr>
                      </m:fPr>
                      <m:num>
                        <m:r>
                          <a:rPr lang="en-US" sz="2800" i="1">
                            <a:solidFill>
                              <a:srgbClr val="002060"/>
                            </a:solidFill>
                            <a:latin typeface="Cambria Math" panose="02040503050406030204" pitchFamily="18" charset="0"/>
                          </a:rPr>
                          <m:t>2</m:t>
                        </m:r>
                      </m:num>
                      <m:den>
                        <m:r>
                          <a:rPr lang="en-US" sz="2800" i="1">
                            <a:solidFill>
                              <a:srgbClr val="002060"/>
                            </a:solidFill>
                            <a:latin typeface="Cambria Math" panose="02040503050406030204" pitchFamily="18" charset="0"/>
                          </a:rPr>
                          <m:t>5</m:t>
                        </m:r>
                      </m:den>
                    </m:f>
                  </m:oMath>
                </a14:m>
                <a:r>
                  <a:rPr lang="en-US" sz="2800" dirty="0">
                    <a:solidFill>
                      <a:srgbClr val="002060"/>
                    </a:solidFill>
                    <a:latin typeface="+mj-lt"/>
                    <a:ea typeface="Arial" panose="020B0604020202020204" pitchFamily="34" charset="0"/>
                  </a:rPr>
                  <a:t>  </a:t>
                </a:r>
                <a:r>
                  <a:rPr lang="vi-VN" sz="2800" dirty="0">
                    <a:solidFill>
                      <a:srgbClr val="002060"/>
                    </a:solidFill>
                    <a:latin typeface="+mj-lt"/>
                    <a:ea typeface="Arial" panose="020B0604020202020204" pitchFamily="34" charset="0"/>
                  </a:rPr>
                  <a:t> của 20 là</a:t>
                </a:r>
                <a:endParaRPr lang="en-US" sz="2800" dirty="0">
                  <a:latin typeface="+mj-lt"/>
                </a:endParaRPr>
              </a:p>
            </p:txBody>
          </p:sp>
        </mc:Choice>
        <mc:Fallback xmlns="">
          <p:sp>
            <p:nvSpPr>
              <p:cNvPr id="7" name="Rectangle 6"/>
              <p:cNvSpPr>
                <a:spLocks noRot="1" noChangeAspect="1" noMove="1" noResize="1" noEditPoints="1" noAdjustHandles="1" noChangeArrowheads="1" noChangeShapeType="1" noTextEdit="1"/>
              </p:cNvSpPr>
              <p:nvPr/>
            </p:nvSpPr>
            <p:spPr>
              <a:xfrm>
                <a:off x="925286" y="2590800"/>
                <a:ext cx="3429144" cy="704295"/>
              </a:xfrm>
              <a:prstGeom prst="rect">
                <a:avLst/>
              </a:prstGeom>
              <a:blipFill rotWithShape="1">
                <a:blip r:embed="rId5"/>
                <a:stretch>
                  <a:fillRect l="-3737" r="-2491" b="-9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212599" y="2154342"/>
                <a:ext cx="1960986" cy="1306512"/>
              </a:xfrm>
              <a:prstGeom prst="rect">
                <a:avLst/>
              </a:prstGeom>
            </p:spPr>
            <p:txBody>
              <a:bodyPr wrap="none">
                <a:spAutoFit/>
              </a:bodyPr>
              <a:lstStyle/>
              <a:p>
                <a:pPr marL="228600" indent="-228600">
                  <a:lnSpc>
                    <a:spcPct val="150000"/>
                  </a:lnSpc>
                </a:pPr>
                <a14:m>
                  <m:oMathPara xmlns:m="http://schemas.openxmlformats.org/officeDocument/2006/math">
                    <m:oMathParaPr>
                      <m:jc m:val="centerGroup"/>
                    </m:oMathParaPr>
                    <m:oMath xmlns:m="http://schemas.openxmlformats.org/officeDocument/2006/math">
                      <m:f>
                        <m:fPr>
                          <m:ctrlPr>
                            <a:rPr lang="en-US" sz="2800" i="1">
                              <a:solidFill>
                                <a:srgbClr val="002060"/>
                              </a:solidFill>
                              <a:latin typeface="Cambria Math" panose="02040503050406030204" pitchFamily="18" charset="0"/>
                            </a:rPr>
                          </m:ctrlPr>
                        </m:fPr>
                        <m:num>
                          <m:r>
                            <a:rPr lang="en-US" sz="2800" i="1">
                              <a:solidFill>
                                <a:srgbClr val="002060"/>
                              </a:solidFill>
                              <a:latin typeface="Cambria Math" panose="02040503050406030204" pitchFamily="18" charset="0"/>
                            </a:rPr>
                            <m:t>2</m:t>
                          </m:r>
                        </m:num>
                        <m:den>
                          <m:r>
                            <a:rPr lang="en-US" sz="2800" i="1">
                              <a:solidFill>
                                <a:srgbClr val="002060"/>
                              </a:solidFill>
                              <a:latin typeface="Cambria Math" panose="02040503050406030204" pitchFamily="18" charset="0"/>
                            </a:rPr>
                            <m:t>5</m:t>
                          </m:r>
                        </m:den>
                      </m:f>
                      <m:r>
                        <a:rPr lang="en-US" sz="2800" i="1">
                          <a:solidFill>
                            <a:srgbClr val="002060"/>
                          </a:solidFill>
                          <a:latin typeface="Cambria Math" panose="02040503050406030204" pitchFamily="18" charset="0"/>
                        </a:rPr>
                        <m:t>.</m:t>
                      </m:r>
                      <m:r>
                        <a:rPr lang="en-US" sz="2800" i="1">
                          <a:solidFill>
                            <a:srgbClr val="002060"/>
                          </a:solidFill>
                          <a:latin typeface="Cambria Math" panose="02040503050406030204" pitchFamily="18" charset="0"/>
                        </a:rPr>
                        <m:t>20</m:t>
                      </m:r>
                      <m:r>
                        <a:rPr lang="en-US" sz="2800" i="1">
                          <a:solidFill>
                            <a:srgbClr val="002060"/>
                          </a:solidFill>
                          <a:latin typeface="Cambria Math" panose="02040503050406030204" pitchFamily="18" charset="0"/>
                        </a:rPr>
                        <m:t>=</m:t>
                      </m:r>
                      <m:r>
                        <a:rPr lang="en-US" sz="2800" i="1">
                          <a:solidFill>
                            <a:srgbClr val="002060"/>
                          </a:solidFill>
                          <a:latin typeface="Cambria Math" panose="02040503050406030204" pitchFamily="18" charset="0"/>
                        </a:rPr>
                        <m:t>8</m:t>
                      </m:r>
                    </m:oMath>
                  </m:oMathPara>
                </a14:m>
                <a:endParaRPr lang="en-US" sz="2800" dirty="0">
                  <a:solidFill>
                    <a:srgbClr val="002060"/>
                  </a:solidFill>
                  <a:latin typeface="Times New Roman" pitchFamily="18" charset="0"/>
                  <a:ea typeface="Arial" panose="020B0604020202020204" pitchFamily="34" charset="0"/>
                  <a:cs typeface="Times New Roman"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212599" y="2154342"/>
                <a:ext cx="1960986" cy="130651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12370" y="3707224"/>
                <a:ext cx="7064830" cy="2428101"/>
              </a:xfrm>
              <a:prstGeom prst="rect">
                <a:avLst/>
              </a:prstGeom>
            </p:spPr>
            <p:txBody>
              <a:bodyPr wrap="square">
                <a:spAutoFit/>
              </a:bodyPr>
              <a:lstStyle/>
              <a:p>
                <a:pPr indent="-1473200" algn="just"/>
                <a:r>
                  <a:rPr lang="vi-VN" sz="2800" dirty="0">
                    <a:solidFill>
                      <a:srgbClr val="002060"/>
                    </a:solidFill>
                    <a:latin typeface="Times New Roman" pitchFamily="18" charset="0"/>
                    <a:ea typeface="Arial" panose="020B0604020202020204" pitchFamily="34" charset="0"/>
                    <a:cs typeface="Times New Roman" pitchFamily="18" charset="0"/>
                  </a:rPr>
                  <a:t>Chi</a:t>
                </a:r>
                <a:r>
                  <a:rPr lang="en-US" sz="2800" dirty="0">
                    <a:solidFill>
                      <a:srgbClr val="002060"/>
                    </a:solidFill>
                    <a:latin typeface="Times New Roman" pitchFamily="18" charset="0"/>
                    <a:ea typeface="Arial" panose="020B0604020202020204" pitchFamily="34" charset="0"/>
                    <a:cs typeface="Times New Roman" pitchFamily="18" charset="0"/>
                  </a:rPr>
                  <a:t>ề</a:t>
                </a:r>
                <a:r>
                  <a:rPr lang="vi-VN" sz="2800" dirty="0">
                    <a:solidFill>
                      <a:srgbClr val="002060"/>
                    </a:solidFill>
                    <a:latin typeface="Times New Roman" pitchFamily="18" charset="0"/>
                    <a:ea typeface="Arial" panose="020B0604020202020204" pitchFamily="34" charset="0"/>
                    <a:cs typeface="Times New Roman" pitchFamily="18" charset="0"/>
                  </a:rPr>
                  <a:t>u dài đường chạy marathon (ma-ra-tông) là 42 195m. Khi còn cách đích </a:t>
                </a:r>
                <a14:m>
                  <m:oMath xmlns:m="http://schemas.openxmlformats.org/officeDocument/2006/math">
                    <m:f>
                      <m:fPr>
                        <m:ctrlPr>
                          <a:rPr lang="pt-BR" sz="2800" i="1">
                            <a:solidFill>
                              <a:srgbClr val="002060"/>
                            </a:solidFill>
                            <a:latin typeface="Cambria Math" panose="02040503050406030204" pitchFamily="18" charset="0"/>
                          </a:rPr>
                        </m:ctrlPr>
                      </m:fPr>
                      <m:num>
                        <m:r>
                          <a:rPr lang="en-US" sz="2800" i="1">
                            <a:solidFill>
                              <a:srgbClr val="002060"/>
                            </a:solidFill>
                            <a:latin typeface="Cambria Math" panose="02040503050406030204" pitchFamily="18" charset="0"/>
                          </a:rPr>
                          <m:t>2</m:t>
                        </m:r>
                      </m:num>
                      <m:den>
                        <m:r>
                          <a:rPr lang="en-US" sz="2800" i="1">
                            <a:solidFill>
                              <a:srgbClr val="002060"/>
                            </a:solidFill>
                            <a:latin typeface="Cambria Math" panose="02040503050406030204" pitchFamily="18" charset="0"/>
                          </a:rPr>
                          <m:t>87</m:t>
                        </m:r>
                      </m:den>
                    </m:f>
                  </m:oMath>
                </a14:m>
                <a:r>
                  <a:rPr lang="vi-VN" sz="2800" dirty="0">
                    <a:solidFill>
                      <a:srgbClr val="002060"/>
                    </a:solidFill>
                    <a:latin typeface="Times New Roman" pitchFamily="18" charset="0"/>
                    <a:ea typeface="Arial" panose="020B0604020202020204" pitchFamily="34" charset="0"/>
                    <a:cs typeface="Times New Roman" pitchFamily="18" charset="0"/>
                  </a:rPr>
                  <a:t> đường chạy,</a:t>
                </a:r>
                <a:r>
                  <a:rPr lang="en-US" sz="2800" dirty="0">
                    <a:solidFill>
                      <a:srgbClr val="002060"/>
                    </a:solidFill>
                    <a:latin typeface="Times New Roman" pitchFamily="18" charset="0"/>
                    <a:ea typeface="Arial" panose="020B0604020202020204" pitchFamily="34" charset="0"/>
                    <a:cs typeface="Times New Roman" pitchFamily="18" charset="0"/>
                  </a:rPr>
                  <a:t> </a:t>
                </a:r>
                <a:r>
                  <a:rPr lang="vi-VN" sz="2800" dirty="0">
                    <a:solidFill>
                      <a:srgbClr val="002060"/>
                    </a:solidFill>
                    <a:latin typeface="Times New Roman" pitchFamily="18" charset="0"/>
                    <a:ea typeface="Arial" panose="020B0604020202020204" pitchFamily="34" charset="0"/>
                    <a:cs typeface="Times New Roman" pitchFamily="18" charset="0"/>
                  </a:rPr>
                  <a:t>một vận động viên thấy bạn gặp sự cố nên đã dìu bạn cùng về đích. Tính chiều dài quãng</a:t>
                </a:r>
                <a:r>
                  <a:rPr lang="en-US" sz="2800" dirty="0">
                    <a:solidFill>
                      <a:srgbClr val="002060"/>
                    </a:solidFill>
                    <a:latin typeface="Times New Roman" pitchFamily="18" charset="0"/>
                    <a:ea typeface="Arial" panose="020B0604020202020204" pitchFamily="34" charset="0"/>
                    <a:cs typeface="Times New Roman" pitchFamily="18" charset="0"/>
                  </a:rPr>
                  <a:t> </a:t>
                </a:r>
                <a:r>
                  <a:rPr lang="vi-VN" sz="2800" dirty="0">
                    <a:solidFill>
                      <a:srgbClr val="002060"/>
                    </a:solidFill>
                    <a:latin typeface="Times New Roman" pitchFamily="18" charset="0"/>
                    <a:ea typeface="Arial" panose="020B0604020202020204" pitchFamily="34" charset="0"/>
                    <a:cs typeface="Times New Roman" pitchFamily="18" charset="0"/>
                  </a:rPr>
                  <a:t>đường hai bạn cùng nhau về đích.</a:t>
                </a:r>
                <a:endParaRPr lang="en-US" sz="2800" dirty="0">
                  <a:solidFill>
                    <a:srgbClr val="002060"/>
                  </a:solidFill>
                  <a:latin typeface="Times New Roman" pitchFamily="18" charset="0"/>
                  <a:ea typeface="Arial" panose="020B0604020202020204" pitchFamily="34" charset="0"/>
                  <a:cs typeface="Times New Roman"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012370" y="3707224"/>
                <a:ext cx="7064830" cy="2428101"/>
              </a:xfrm>
              <a:prstGeom prst="rect">
                <a:avLst/>
              </a:prstGeom>
              <a:blipFill>
                <a:blip r:embed="rId7"/>
                <a:stretch>
                  <a:fillRect l="-1726" t="-2513" r="-3192" b="-6281"/>
                </a:stretch>
              </a:blipFill>
            </p:spPr>
            <p:txBody>
              <a:bodyPr/>
              <a:lstStyle/>
              <a:p>
                <a:r>
                  <a:rPr lang="en-US">
                    <a:noFill/>
                  </a:rPr>
                  <a:t> </a:t>
                </a:r>
              </a:p>
            </p:txBody>
          </p:sp>
        </mc:Fallback>
      </mc:AlternateContent>
      <p:sp>
        <p:nvSpPr>
          <p:cNvPr id="10" name="Rectangle 9"/>
          <p:cNvSpPr/>
          <p:nvPr/>
        </p:nvSpPr>
        <p:spPr>
          <a:xfrm>
            <a:off x="989365" y="3184004"/>
            <a:ext cx="1423788" cy="523220"/>
          </a:xfrm>
          <a:prstGeom prst="rect">
            <a:avLst/>
          </a:prstGeom>
        </p:spPr>
        <p:txBody>
          <a:bodyPr wrap="none">
            <a:spAutoFit/>
          </a:bodyPr>
          <a:lstStyle/>
          <a:p>
            <a:r>
              <a:rPr lang="vi-VN" sz="2800" b="1" dirty="0">
                <a:latin typeface="Times New Roman" pitchFamily="18" charset="0"/>
                <a:ea typeface="Arial" panose="020B0604020202020204" pitchFamily="34" charset="0"/>
                <a:cs typeface="Times New Roman" pitchFamily="18" charset="0"/>
              </a:rPr>
              <a:t>Ví dụ 1</a:t>
            </a:r>
            <a:r>
              <a:rPr lang="en-US" sz="2800" b="1" dirty="0">
                <a:latin typeface="Times New Roman" pitchFamily="18" charset="0"/>
                <a:ea typeface="Arial" panose="020B0604020202020204" pitchFamily="34" charset="0"/>
                <a:cs typeface="Times New Roman" pitchFamily="18" charset="0"/>
              </a:rPr>
              <a:t>:</a:t>
            </a:r>
            <a:endParaRPr lang="en-US" sz="2800" b="1" dirty="0">
              <a:latin typeface="Times New Roman" pitchFamily="18" charset="0"/>
              <a:ea typeface="Courier New" panose="02070309020205020404" pitchFamily="49" charset="0"/>
              <a:cs typeface="Times New Roman" pitchFamily="18" charset="0"/>
            </a:endParaRPr>
          </a:p>
        </p:txBody>
      </p:sp>
    </p:spTree>
    <p:extLst>
      <p:ext uri="{BB962C8B-B14F-4D97-AF65-F5344CB8AC3E}">
        <p14:creationId xmlns:p14="http://schemas.microsoft.com/office/powerpoint/2010/main" val="40430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circle(in)">
                                      <p:cBhvr>
                                        <p:cTn id="33" dur="20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43" dur="500"/>
                                        <p:tgtEl>
                                          <p:spTgt spid="1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fade">
                                      <p:cBhvr>
                                        <p:cTn id="4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ải 84 Background Powerpoint Đẹp Chuyên Nghiệp Miễn Phí - Slidemall.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 y="0"/>
            <a:ext cx="917665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67000" y="304800"/>
            <a:ext cx="962123" cy="523220"/>
          </a:xfrm>
          <a:prstGeom prst="rect">
            <a:avLst/>
          </a:prstGeom>
        </p:spPr>
        <p:txBody>
          <a:bodyPr wrap="none">
            <a:spAutoFit/>
          </a:bodyPr>
          <a:lstStyle/>
          <a:p>
            <a:pPr indent="-685800"/>
            <a:r>
              <a:rPr lang="vi-VN" sz="2800" b="1" dirty="0">
                <a:solidFill>
                  <a:srgbClr val="FF0000"/>
                </a:solidFill>
                <a:latin typeface="Times New Roman" pitchFamily="18" charset="0"/>
                <a:ea typeface="Arial" panose="020B0604020202020204" pitchFamily="34" charset="0"/>
                <a:cs typeface="Times New Roman" pitchFamily="18" charset="0"/>
              </a:rPr>
              <a:t>Giải</a:t>
            </a:r>
            <a:r>
              <a:rPr lang="en-US" sz="2800" b="1" dirty="0">
                <a:solidFill>
                  <a:srgbClr val="FF0000"/>
                </a:solidFill>
                <a:latin typeface="Times New Roman" pitchFamily="18" charset="0"/>
                <a:ea typeface="Arial" panose="020B0604020202020204" pitchFamily="34" charset="0"/>
                <a:cs typeface="Times New Roman" pitchFamily="18" charset="0"/>
              </a:rPr>
              <a:t>:</a:t>
            </a:r>
          </a:p>
        </p:txBody>
      </p:sp>
      <mc:AlternateContent xmlns:mc="http://schemas.openxmlformats.org/markup-compatibility/2006" xmlns:a14="http://schemas.microsoft.com/office/drawing/2010/main">
        <mc:Choice Requires="a14">
          <p:sp>
            <p:nvSpPr>
              <p:cNvPr id="3" name="Rectangle 2"/>
              <p:cNvSpPr/>
              <p:nvPr/>
            </p:nvSpPr>
            <p:spPr>
              <a:xfrm>
                <a:off x="2057400" y="1162853"/>
                <a:ext cx="4572000" cy="714811"/>
              </a:xfrm>
              <a:prstGeom prst="rect">
                <a:avLst/>
              </a:prstGeom>
            </p:spPr>
            <p:txBody>
              <a:bodyPr>
                <a:spAutoFit/>
              </a:bodyPr>
              <a:lstStyle/>
              <a:p>
                <a:pPr indent="-1473200"/>
                <a:r>
                  <a:rPr lang="vi-VN" sz="2800" b="1" dirty="0">
                    <a:solidFill>
                      <a:schemeClr val="tx1"/>
                    </a:solidFill>
                    <a:latin typeface="Times New Roman" pitchFamily="18" charset="0"/>
                    <a:ea typeface="Arial" panose="020B0604020202020204" pitchFamily="34" charset="0"/>
                    <a:cs typeface="Times New Roman" pitchFamily="18" charset="0"/>
                  </a:rPr>
                  <a:t>42 195 </a:t>
                </a:r>
                <a14:m>
                  <m:oMath xmlns:m="http://schemas.openxmlformats.org/officeDocument/2006/math">
                    <m:r>
                      <a:rPr lang="en-US" sz="2800" b="1">
                        <a:solidFill>
                          <a:schemeClr val="tx1"/>
                        </a:solidFill>
                        <a:latin typeface="Cambria Math" panose="02040503050406030204" pitchFamily="18" charset="0"/>
                      </a:rPr>
                      <m:t>.</m:t>
                    </m:r>
                    <m:f>
                      <m:fPr>
                        <m:ctrlPr>
                          <a:rPr lang="pt-BR" sz="2800" b="1" i="1">
                            <a:solidFill>
                              <a:schemeClr val="tx1"/>
                            </a:solidFill>
                            <a:latin typeface="Cambria Math" panose="02040503050406030204" pitchFamily="18" charset="0"/>
                          </a:rPr>
                        </m:ctrlPr>
                      </m:fPr>
                      <m:num>
                        <m:r>
                          <a:rPr lang="en-US" sz="2800" b="1" i="1">
                            <a:solidFill>
                              <a:schemeClr val="tx1"/>
                            </a:solidFill>
                            <a:latin typeface="Cambria Math" panose="02040503050406030204" pitchFamily="18" charset="0"/>
                          </a:rPr>
                          <m:t>𝟐</m:t>
                        </m:r>
                      </m:num>
                      <m:den>
                        <m:r>
                          <a:rPr lang="en-US" sz="2800" b="1" i="1">
                            <a:solidFill>
                              <a:schemeClr val="tx1"/>
                            </a:solidFill>
                            <a:latin typeface="Cambria Math" panose="02040503050406030204" pitchFamily="18" charset="0"/>
                          </a:rPr>
                          <m:t>𝟖𝟕</m:t>
                        </m:r>
                      </m:den>
                    </m:f>
                    <m:r>
                      <a:rPr lang="en-US" sz="2800" b="1" i="1">
                        <a:solidFill>
                          <a:schemeClr val="tx1"/>
                        </a:solidFill>
                        <a:latin typeface="Cambria Math" panose="02040503050406030204" pitchFamily="18" charset="0"/>
                      </a:rPr>
                      <m:t> </m:t>
                    </m:r>
                  </m:oMath>
                </a14:m>
                <a:r>
                  <a:rPr lang="vi-VN" sz="2800" b="1" dirty="0">
                    <a:solidFill>
                      <a:schemeClr val="tx1"/>
                    </a:solidFill>
                    <a:latin typeface="Times New Roman" pitchFamily="18" charset="0"/>
                    <a:ea typeface="Arial" panose="020B0604020202020204" pitchFamily="34" charset="0"/>
                    <a:cs typeface="Times New Roman" pitchFamily="18" charset="0"/>
                  </a:rPr>
                  <a:t>= 970 (m).</a:t>
                </a:r>
                <a:endParaRPr lang="en-US" sz="2800" b="1" dirty="0">
                  <a:solidFill>
                    <a:schemeClr val="tx1"/>
                  </a:solidFill>
                  <a:latin typeface="Times New Roman" pitchFamily="18" charset="0"/>
                  <a:ea typeface="Arial" panose="020B0604020202020204" pitchFamily="34"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57400" y="1162853"/>
                <a:ext cx="4572000" cy="714811"/>
              </a:xfrm>
              <a:prstGeom prst="rect">
                <a:avLst/>
              </a:prstGeom>
              <a:blipFill>
                <a:blip r:embed="rId3"/>
                <a:stretch>
                  <a:fillRect l="-2800" b="-9402"/>
                </a:stretch>
              </a:blipFill>
            </p:spPr>
            <p:txBody>
              <a:bodyPr/>
              <a:lstStyle/>
              <a:p>
                <a:r>
                  <a:rPr lang="en-US">
                    <a:noFill/>
                  </a:rPr>
                  <a:t> </a:t>
                </a:r>
              </a:p>
            </p:txBody>
          </p:sp>
        </mc:Fallback>
      </mc:AlternateContent>
      <p:sp>
        <p:nvSpPr>
          <p:cNvPr id="4" name="Rectangle 3"/>
          <p:cNvSpPr/>
          <p:nvPr/>
        </p:nvSpPr>
        <p:spPr>
          <a:xfrm>
            <a:off x="770296" y="694120"/>
            <a:ext cx="8265852" cy="954107"/>
          </a:xfrm>
          <a:prstGeom prst="rect">
            <a:avLst/>
          </a:prstGeom>
        </p:spPr>
        <p:txBody>
          <a:bodyPr wrap="square">
            <a:spAutoFit/>
          </a:bodyPr>
          <a:lstStyle/>
          <a:p>
            <a:pPr indent="-1473200"/>
            <a:r>
              <a:rPr lang="vi-VN" sz="2800" b="1" dirty="0">
                <a:latin typeface="Times New Roman" pitchFamily="18" charset="0"/>
                <a:ea typeface="Arial" panose="020B0604020202020204" pitchFamily="34" charset="0"/>
                <a:cs typeface="Times New Roman" pitchFamily="18" charset="0"/>
              </a:rPr>
              <a:t>Chiều dài quãng đường hai bạn cùng nhau về đích là:</a:t>
            </a:r>
            <a:endParaRPr lang="en-US" sz="2800" b="1" dirty="0">
              <a:latin typeface="Times New Roman" pitchFamily="18" charset="0"/>
              <a:ea typeface="Arial" panose="020B0604020202020204" pitchFamily="34" charset="0"/>
              <a:cs typeface="Times New Roman"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1C19470-E8A5-CF3A-2431-FF405316D701}"/>
                  </a:ext>
                </a:extLst>
              </p:cNvPr>
              <p:cNvSpPr txBox="1"/>
              <p:nvPr/>
            </p:nvSpPr>
            <p:spPr>
              <a:xfrm>
                <a:off x="248574" y="1752600"/>
                <a:ext cx="8819226" cy="1284262"/>
              </a:xfrm>
              <a:prstGeom prst="rect">
                <a:avLst/>
              </a:prstGeom>
              <a:noFill/>
            </p:spPr>
            <p:txBody>
              <a:bodyPr wrap="square">
                <a:spAutoFit/>
              </a:bodyPr>
              <a:lstStyle/>
              <a:p>
                <a:r>
                  <a:rPr lang="vi-VN" sz="3200" b="1" i="0" u="none" strike="noStrike" spc="0" dirty="0">
                    <a:solidFill>
                      <a:schemeClr val="tx1"/>
                    </a:solidFill>
                    <a:effectLst/>
                    <a:latin typeface="Times New Roman" pitchFamily="18" charset="0"/>
                    <a:ea typeface="Arial" panose="020B0604020202020204" pitchFamily="34" charset="0"/>
                    <a:cs typeface="Times New Roman" pitchFamily="18" charset="0"/>
                  </a:rPr>
                  <a:t>Luyện tập 1</a:t>
                </a:r>
                <a:r>
                  <a:rPr lang="en-US" sz="3200" b="1" i="0" u="none" strike="noStrike" spc="0" dirty="0">
                    <a:solidFill>
                      <a:schemeClr val="tx1"/>
                    </a:solidFill>
                    <a:effectLst/>
                    <a:latin typeface="Times New Roman" pitchFamily="18" charset="0"/>
                    <a:ea typeface="Arial" panose="020B0604020202020204" pitchFamily="34" charset="0"/>
                    <a:cs typeface="Times New Roman" pitchFamily="18" charset="0"/>
                  </a:rPr>
                  <a:t>:</a:t>
                </a:r>
                <a:endParaRPr lang="en-US" sz="3200" b="1" dirty="0">
                  <a:solidFill>
                    <a:schemeClr val="tx1"/>
                  </a:solidFill>
                  <a:effectLst/>
                  <a:latin typeface="Times New Roman" pitchFamily="18" charset="0"/>
                  <a:ea typeface="Arial" panose="020B0604020202020204" pitchFamily="34" charset="0"/>
                  <a:cs typeface="Times New Roman" pitchFamily="18" charset="0"/>
                </a:endParaRPr>
              </a:p>
              <a:p>
                <a:pPr lvl="0" algn="l">
                  <a:buClr>
                    <a:srgbClr val="000000"/>
                  </a:buClr>
                  <a:buSzPts val="1050"/>
                  <a:tabLst>
                    <a:tab pos="259715" algn="l"/>
                    <a:tab pos="2494280" algn="r"/>
                    <a:tab pos="2640330" algn="r"/>
                    <a:tab pos="2788285" algn="l"/>
                  </a:tabLst>
                </a:pPr>
                <a:r>
                  <a:rPr lang="en-US" sz="3200" u="none" strike="noStrike" spc="0" dirty="0">
                    <a:solidFill>
                      <a:schemeClr val="tx1"/>
                    </a:solidFill>
                    <a:effectLst/>
                    <a:latin typeface="Times New Roman" pitchFamily="18" charset="0"/>
                    <a:ea typeface="Arial" panose="020B0604020202020204" pitchFamily="34" charset="0"/>
                    <a:cs typeface="Times New Roman" pitchFamily="18" charset="0"/>
                  </a:rPr>
                  <a:t>a) </a:t>
                </a:r>
                <a:r>
                  <a:rPr lang="vi-VN" sz="3200" u="none" strike="noStrike" spc="0" dirty="0">
                    <a:solidFill>
                      <a:schemeClr val="tx1"/>
                    </a:solidFill>
                    <a:effectLst/>
                    <a:latin typeface="Times New Roman" pitchFamily="18" charset="0"/>
                    <a:ea typeface="Arial" panose="020B0604020202020204" pitchFamily="34" charset="0"/>
                    <a:cs typeface="Times New Roman" pitchFamily="18" charset="0"/>
                  </a:rPr>
                  <a:t>Tính </a:t>
                </a:r>
                <a14:m>
                  <m:oMath xmlns:m="http://schemas.openxmlformats.org/officeDocument/2006/math">
                    <m:f>
                      <m:fPr>
                        <m:ctrlPr>
                          <a:rPr lang="vi-VN" sz="3200" i="1" u="none" strike="noStrike" spc="0" smtClean="0">
                            <a:solidFill>
                              <a:schemeClr val="tx1"/>
                            </a:solidFill>
                            <a:effectLst/>
                            <a:latin typeface="Cambria Math" panose="02040503050406030204" pitchFamily="18" charset="0"/>
                            <a:cs typeface="Arial" panose="020B0604020202020204" pitchFamily="34" charset="0"/>
                          </a:rPr>
                        </m:ctrlPr>
                      </m:fPr>
                      <m:num>
                        <m:r>
                          <a:rPr lang="en-US" sz="3200" b="0" i="1" u="none" strike="noStrike" spc="0" smtClean="0">
                            <a:solidFill>
                              <a:schemeClr val="tx1"/>
                            </a:solidFill>
                            <a:effectLst/>
                            <a:latin typeface="Cambria Math" panose="02040503050406030204" pitchFamily="18" charset="0"/>
                            <a:cs typeface="Arial" panose="020B0604020202020204" pitchFamily="34" charset="0"/>
                          </a:rPr>
                          <m:t>3</m:t>
                        </m:r>
                      </m:num>
                      <m:den>
                        <m:r>
                          <a:rPr lang="en-US" sz="3200" b="0" i="1" u="none" strike="noStrike" spc="0" smtClean="0">
                            <a:solidFill>
                              <a:schemeClr val="tx1"/>
                            </a:solidFill>
                            <a:effectLst/>
                            <a:latin typeface="Cambria Math" panose="02040503050406030204" pitchFamily="18" charset="0"/>
                            <a:cs typeface="Arial" panose="020B0604020202020204" pitchFamily="34" charset="0"/>
                          </a:rPr>
                          <m:t>100</m:t>
                        </m:r>
                      </m:den>
                    </m:f>
                  </m:oMath>
                </a14:m>
                <a:r>
                  <a:rPr lang="vi-VN" sz="3200" u="none" strike="noStrike" spc="0" dirty="0">
                    <a:solidFill>
                      <a:schemeClr val="tx1"/>
                    </a:solidFill>
                    <a:effectLst/>
                    <a:latin typeface="Times New Roman" pitchFamily="18" charset="0"/>
                    <a:ea typeface="Arial" panose="020B0604020202020204" pitchFamily="34" charset="0"/>
                    <a:cs typeface="Times New Roman" pitchFamily="18" charset="0"/>
                  </a:rPr>
                  <a:t> của 200;	</a:t>
                </a:r>
                <a:r>
                  <a:rPr lang="en-US" sz="3200" u="none" strike="noStrike" spc="0" dirty="0">
                    <a:solidFill>
                      <a:schemeClr val="tx1"/>
                    </a:solidFill>
                    <a:effectLst/>
                    <a:latin typeface="Times New Roman" pitchFamily="18" charset="0"/>
                    <a:ea typeface="Arial" panose="020B0604020202020204" pitchFamily="34" charset="0"/>
                    <a:cs typeface="Times New Roman" pitchFamily="18" charset="0"/>
                  </a:rPr>
                  <a:t>  </a:t>
                </a:r>
                <a:r>
                  <a:rPr lang="vi-VN" sz="3200" u="none" strike="noStrike" spc="0" dirty="0">
                    <a:solidFill>
                      <a:schemeClr val="tx1"/>
                    </a:solidFill>
                    <a:effectLst/>
                    <a:latin typeface="Times New Roman" pitchFamily="18" charset="0"/>
                    <a:ea typeface="Arial" panose="020B0604020202020204" pitchFamily="34" charset="0"/>
                    <a:cs typeface="Times New Roman" pitchFamily="18" charset="0"/>
                  </a:rPr>
                  <a:t>b)</a:t>
                </a:r>
                <a:r>
                  <a:rPr lang="en-US" sz="3200" dirty="0">
                    <a:solidFill>
                      <a:schemeClr val="tx1"/>
                    </a:solidFill>
                    <a:latin typeface="Times New Roman" pitchFamily="18" charset="0"/>
                    <a:ea typeface="Arial" panose="020B0604020202020204" pitchFamily="34" charset="0"/>
                    <a:cs typeface="Times New Roman" pitchFamily="18" charset="0"/>
                  </a:rPr>
                  <a:t> </a:t>
                </a:r>
                <a14:m>
                  <m:oMath xmlns:m="http://schemas.openxmlformats.org/officeDocument/2006/math">
                    <m:f>
                      <m:fPr>
                        <m:ctrlPr>
                          <a:rPr lang="pt-BR" sz="3200" i="1" smtClean="0">
                            <a:solidFill>
                              <a:schemeClr val="tx1"/>
                            </a:solidFill>
                            <a:latin typeface="Cambria Math" panose="02040503050406030204" pitchFamily="18" charset="0"/>
                            <a:cs typeface="Arial" panose="020B0604020202020204" pitchFamily="34" charset="0"/>
                          </a:rPr>
                        </m:ctrlPr>
                      </m:fPr>
                      <m:num>
                        <m:r>
                          <a:rPr lang="en-US" sz="3200" b="0" i="1" smtClean="0">
                            <a:solidFill>
                              <a:schemeClr val="tx1"/>
                            </a:solidFill>
                            <a:latin typeface="Cambria Math" panose="02040503050406030204" pitchFamily="18" charset="0"/>
                            <a:cs typeface="Arial" panose="020B0604020202020204" pitchFamily="34" charset="0"/>
                          </a:rPr>
                          <m:t>3</m:t>
                        </m:r>
                      </m:num>
                      <m:den>
                        <m:r>
                          <a:rPr lang="en-US" sz="3200" b="0" i="1" smtClean="0">
                            <a:solidFill>
                              <a:schemeClr val="tx1"/>
                            </a:solidFill>
                            <a:latin typeface="Cambria Math" panose="02040503050406030204" pitchFamily="18" charset="0"/>
                            <a:cs typeface="Arial" panose="020B0604020202020204" pitchFamily="34" charset="0"/>
                          </a:rPr>
                          <m:t>4</m:t>
                        </m:r>
                      </m:den>
                    </m:f>
                  </m:oMath>
                </a14:m>
                <a:r>
                  <a:rPr lang="en-US" sz="3200" u="none" strike="noStrike" spc="0" dirty="0">
                    <a:solidFill>
                      <a:schemeClr val="tx1"/>
                    </a:solidFill>
                    <a:effectLst/>
                    <a:latin typeface="Times New Roman" pitchFamily="18" charset="0"/>
                    <a:ea typeface="Arial" panose="020B0604020202020204" pitchFamily="34" charset="0"/>
                    <a:cs typeface="Times New Roman" pitchFamily="18" charset="0"/>
                  </a:rPr>
                  <a:t> </a:t>
                </a:r>
                <a:r>
                  <a:rPr lang="en-US" sz="3200" u="none" strike="noStrike" spc="0" dirty="0" err="1">
                    <a:solidFill>
                      <a:schemeClr val="tx1"/>
                    </a:solidFill>
                    <a:effectLst/>
                    <a:latin typeface="Times New Roman" pitchFamily="18" charset="0"/>
                    <a:ea typeface="Arial" panose="020B0604020202020204" pitchFamily="34" charset="0"/>
                    <a:cs typeface="Times New Roman" pitchFamily="18" charset="0"/>
                  </a:rPr>
                  <a:t>gi</a:t>
                </a:r>
                <a:r>
                  <a:rPr lang="vi-VN" sz="3200" u="none" strike="noStrike" spc="0" dirty="0">
                    <a:solidFill>
                      <a:schemeClr val="tx1"/>
                    </a:solidFill>
                    <a:effectLst/>
                    <a:latin typeface="Times New Roman" pitchFamily="18" charset="0"/>
                    <a:ea typeface="Arial" panose="020B0604020202020204" pitchFamily="34" charset="0"/>
                    <a:cs typeface="Times New Roman" pitchFamily="18" charset="0"/>
                  </a:rPr>
                  <a:t>ờ là bao nhiêu phút?</a:t>
                </a:r>
                <a:endParaRPr lang="en-US" sz="3200" dirty="0">
                  <a:solidFill>
                    <a:schemeClr val="tx1"/>
                  </a:solidFill>
                  <a:latin typeface="Times New Roman" pitchFamily="18" charset="0"/>
                  <a:cs typeface="Times New Roman" pitchFamily="18" charset="0"/>
                </a:endParaRPr>
              </a:p>
            </p:txBody>
          </p:sp>
        </mc:Choice>
        <mc:Fallback xmlns="">
          <p:sp>
            <p:nvSpPr>
              <p:cNvPr id="6" name="TextBox 5">
                <a:extLst>
                  <a:ext uri="{FF2B5EF4-FFF2-40B4-BE49-F238E27FC236}">
                    <a16:creationId xmlns:a16="http://schemas.microsoft.com/office/drawing/2014/main" id="{F1C19470-E8A5-CF3A-2431-FF405316D701}"/>
                  </a:ext>
                </a:extLst>
              </p:cNvPr>
              <p:cNvSpPr txBox="1">
                <a:spLocks noRot="1" noChangeAspect="1" noMove="1" noResize="1" noEditPoints="1" noAdjustHandles="1" noChangeArrowheads="1" noChangeShapeType="1" noTextEdit="1"/>
              </p:cNvSpPr>
              <p:nvPr/>
            </p:nvSpPr>
            <p:spPr>
              <a:xfrm>
                <a:off x="248574" y="1752600"/>
                <a:ext cx="8819226" cy="1284262"/>
              </a:xfrm>
              <a:prstGeom prst="rect">
                <a:avLst/>
              </a:prstGeom>
              <a:blipFill>
                <a:blip r:embed="rId4"/>
                <a:stretch>
                  <a:fillRect l="-1797" t="-6667" b="-5714"/>
                </a:stretch>
              </a:blipFill>
            </p:spPr>
            <p:txBody>
              <a:bodyPr/>
              <a:lstStyle/>
              <a:p>
                <a:r>
                  <a:rPr lang="en-US">
                    <a:noFill/>
                  </a:rPr>
                  <a:t> </a:t>
                </a:r>
              </a:p>
            </p:txBody>
          </p:sp>
        </mc:Fallback>
      </mc:AlternateContent>
      <p:sp>
        <p:nvSpPr>
          <p:cNvPr id="5" name="Rectangle 4"/>
          <p:cNvSpPr/>
          <p:nvPr/>
        </p:nvSpPr>
        <p:spPr>
          <a:xfrm>
            <a:off x="3360501" y="3107044"/>
            <a:ext cx="962123" cy="523220"/>
          </a:xfrm>
          <a:prstGeom prst="rect">
            <a:avLst/>
          </a:prstGeom>
        </p:spPr>
        <p:txBody>
          <a:bodyPr wrap="none">
            <a:spAutoFit/>
          </a:bodyPr>
          <a:lstStyle/>
          <a:p>
            <a:pPr algn="ctr"/>
            <a:r>
              <a:rPr lang="en-US" sz="2800" b="1" dirty="0" err="1">
                <a:solidFill>
                  <a:srgbClr val="002060"/>
                </a:solidFill>
                <a:latin typeface="Times New Roman" pitchFamily="18" charset="0"/>
                <a:cs typeface="Times New Roman" pitchFamily="18" charset="0"/>
              </a:rPr>
              <a:t>Giải</a:t>
            </a:r>
            <a:r>
              <a:rPr lang="en-US" sz="2800" b="1" dirty="0">
                <a:solidFill>
                  <a:srgbClr val="002060"/>
                </a:solidFill>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F12D066-E102-1C4A-FC39-A122F98B3A9C}"/>
                  </a:ext>
                </a:extLst>
              </p:cNvPr>
              <p:cNvSpPr txBox="1"/>
              <p:nvPr/>
            </p:nvSpPr>
            <p:spPr>
              <a:xfrm>
                <a:off x="801949" y="3570584"/>
                <a:ext cx="5827452" cy="1070358"/>
              </a:xfrm>
              <a:prstGeom prst="rect">
                <a:avLst/>
              </a:prstGeom>
              <a:noFill/>
            </p:spPr>
            <p:txBody>
              <a:bodyPr wrap="square">
                <a:spAutoFit/>
              </a:bodyPr>
              <a:lstStyle/>
              <a:p>
                <a:pPr lvl="0">
                  <a:buClr>
                    <a:srgbClr val="000000"/>
                  </a:buClr>
                  <a:buSzPts val="1050"/>
                  <a:tabLst>
                    <a:tab pos="259715" algn="l"/>
                    <a:tab pos="2494280" algn="r"/>
                    <a:tab pos="2640330" algn="r"/>
                    <a:tab pos="2788285" algn="l"/>
                  </a:tabLst>
                </a:pPr>
                <a:r>
                  <a:rPr lang="en-US" sz="3200" u="none" strike="noStrike" spc="0" dirty="0">
                    <a:solidFill>
                      <a:schemeClr val="tx1"/>
                    </a:solidFill>
                    <a:effectLst/>
                    <a:latin typeface="Times New Roman" pitchFamily="18" charset="0"/>
                    <a:ea typeface="Arial" panose="020B0604020202020204" pitchFamily="34" charset="0"/>
                    <a:cs typeface="Times New Roman" pitchFamily="18" charset="0"/>
                  </a:rPr>
                  <a:t>a. </a:t>
                </a:r>
                <a14:m>
                  <m:oMath xmlns:m="http://schemas.openxmlformats.org/officeDocument/2006/math">
                    <m:f>
                      <m:fPr>
                        <m:ctrlPr>
                          <a:rPr lang="vi-VN" sz="4400" i="1" u="none" strike="noStrike" spc="0" smtClean="0">
                            <a:solidFill>
                              <a:schemeClr val="tx1"/>
                            </a:solidFill>
                            <a:effectLst/>
                            <a:latin typeface="Cambria Math" panose="02040503050406030204" pitchFamily="18" charset="0"/>
                            <a:cs typeface="Arial" panose="020B0604020202020204" pitchFamily="34" charset="0"/>
                          </a:rPr>
                        </m:ctrlPr>
                      </m:fPr>
                      <m:num>
                        <m:r>
                          <a:rPr lang="en-US" sz="4400" b="0" i="1" u="none" strike="noStrike" spc="0" smtClean="0">
                            <a:solidFill>
                              <a:schemeClr val="tx1"/>
                            </a:solidFill>
                            <a:effectLst/>
                            <a:latin typeface="Cambria Math" panose="02040503050406030204" pitchFamily="18" charset="0"/>
                            <a:cs typeface="Arial" panose="020B0604020202020204" pitchFamily="34" charset="0"/>
                          </a:rPr>
                          <m:t>3</m:t>
                        </m:r>
                      </m:num>
                      <m:den>
                        <m:r>
                          <a:rPr lang="en-US" sz="4400" b="0" i="1" u="none" strike="noStrike" spc="0" smtClean="0">
                            <a:solidFill>
                              <a:schemeClr val="tx1"/>
                            </a:solidFill>
                            <a:effectLst/>
                            <a:latin typeface="Cambria Math" panose="02040503050406030204" pitchFamily="18" charset="0"/>
                            <a:cs typeface="Arial" panose="020B0604020202020204" pitchFamily="34" charset="0"/>
                          </a:rPr>
                          <m:t>100</m:t>
                        </m:r>
                      </m:den>
                    </m:f>
                  </m:oMath>
                </a14:m>
                <a:r>
                  <a:rPr lang="vi-VN" sz="3200" u="none" strike="noStrike" spc="0" dirty="0">
                    <a:solidFill>
                      <a:schemeClr val="tx1"/>
                    </a:solidFill>
                    <a:effectLst/>
                    <a:latin typeface="Times New Roman" pitchFamily="18" charset="0"/>
                    <a:ea typeface="Arial" panose="020B0604020202020204" pitchFamily="34" charset="0"/>
                    <a:cs typeface="Times New Roman" pitchFamily="18" charset="0"/>
                  </a:rPr>
                  <a:t> của 200</a:t>
                </a:r>
                <a:r>
                  <a:rPr lang="en-US" sz="3200" u="none" strike="noStrike" spc="0" dirty="0">
                    <a:solidFill>
                      <a:schemeClr val="tx1"/>
                    </a:solidFill>
                    <a:effectLst/>
                    <a:latin typeface="Times New Roman" pitchFamily="18" charset="0"/>
                    <a:ea typeface="Arial" panose="020B0604020202020204" pitchFamily="34" charset="0"/>
                    <a:cs typeface="Times New Roman" pitchFamily="18" charset="0"/>
                  </a:rPr>
                  <a:t> là: 200. </a:t>
                </a:r>
                <a14:m>
                  <m:oMath xmlns:m="http://schemas.openxmlformats.org/officeDocument/2006/math">
                    <m:f>
                      <m:fPr>
                        <m:ctrlPr>
                          <a:rPr lang="vi-VN" sz="4000" i="1">
                            <a:solidFill>
                              <a:schemeClr val="tx1"/>
                            </a:solidFill>
                            <a:latin typeface="Cambria Math" panose="02040503050406030204" pitchFamily="18" charset="0"/>
                            <a:cs typeface="Arial" panose="020B0604020202020204" pitchFamily="34" charset="0"/>
                          </a:rPr>
                        </m:ctrlPr>
                      </m:fPr>
                      <m:num>
                        <m:r>
                          <a:rPr lang="en-US" sz="4000" b="0" i="1">
                            <a:solidFill>
                              <a:schemeClr val="tx1"/>
                            </a:solidFill>
                            <a:latin typeface="Cambria Math" panose="02040503050406030204" pitchFamily="18" charset="0"/>
                            <a:cs typeface="Arial" panose="020B0604020202020204" pitchFamily="34" charset="0"/>
                          </a:rPr>
                          <m:t>3</m:t>
                        </m:r>
                      </m:num>
                      <m:den>
                        <m:r>
                          <a:rPr lang="en-US" sz="4000" b="0" i="1">
                            <a:solidFill>
                              <a:schemeClr val="tx1"/>
                            </a:solidFill>
                            <a:latin typeface="Cambria Math" panose="02040503050406030204" pitchFamily="18" charset="0"/>
                            <a:cs typeface="Arial" panose="020B0604020202020204" pitchFamily="34" charset="0"/>
                          </a:rPr>
                          <m:t>100</m:t>
                        </m:r>
                      </m:den>
                    </m:f>
                    <m:r>
                      <a:rPr lang="en-US" sz="4000" b="0" i="0" smtClean="0">
                        <a:solidFill>
                          <a:schemeClr val="tx1"/>
                        </a:solidFill>
                        <a:latin typeface="Cambria Math" panose="02040503050406030204" pitchFamily="18" charset="0"/>
                        <a:cs typeface="Arial" panose="020B0604020202020204" pitchFamily="34" charset="0"/>
                      </a:rPr>
                      <m:t>=</m:t>
                    </m:r>
                    <m:r>
                      <a:rPr lang="en-US" sz="4000" b="0" i="0" smtClean="0">
                        <a:solidFill>
                          <a:schemeClr val="tx1"/>
                        </a:solidFill>
                        <a:latin typeface="Cambria Math" panose="02040503050406030204" pitchFamily="18" charset="0"/>
                        <a:cs typeface="Arial" panose="020B0604020202020204" pitchFamily="34" charset="0"/>
                      </a:rPr>
                      <m:t>6</m:t>
                    </m:r>
                  </m:oMath>
                </a14:m>
                <a:endParaRPr lang="en-US" sz="3200" dirty="0">
                  <a:solidFill>
                    <a:schemeClr val="tx1"/>
                  </a:solidFill>
                  <a:latin typeface="Times New Roman" pitchFamily="18" charset="0"/>
                  <a:cs typeface="Times New Roman" pitchFamily="18" charset="0"/>
                </a:endParaRPr>
              </a:p>
            </p:txBody>
          </p:sp>
        </mc:Choice>
        <mc:Fallback xmlns="">
          <p:sp>
            <p:nvSpPr>
              <p:cNvPr id="9" name="TextBox 8">
                <a:extLst>
                  <a:ext uri="{FF2B5EF4-FFF2-40B4-BE49-F238E27FC236}">
                    <a16:creationId xmlns:a16="http://schemas.microsoft.com/office/drawing/2014/main" id="{1F12D066-E102-1C4A-FC39-A122F98B3A9C}"/>
                  </a:ext>
                </a:extLst>
              </p:cNvPr>
              <p:cNvSpPr txBox="1">
                <a:spLocks noRot="1" noChangeAspect="1" noMove="1" noResize="1" noEditPoints="1" noAdjustHandles="1" noChangeArrowheads="1" noChangeShapeType="1" noTextEdit="1"/>
              </p:cNvSpPr>
              <p:nvPr/>
            </p:nvSpPr>
            <p:spPr>
              <a:xfrm>
                <a:off x="801949" y="3570584"/>
                <a:ext cx="5827452" cy="1070358"/>
              </a:xfrm>
              <a:prstGeom prst="rect">
                <a:avLst/>
              </a:prstGeom>
              <a:blipFill>
                <a:blip r:embed="rId5"/>
                <a:stretch>
                  <a:fillRect l="-27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2238CC2-96CB-8A8A-E2E9-9E85BCB95816}"/>
                  </a:ext>
                </a:extLst>
              </p:cNvPr>
              <p:cNvSpPr txBox="1"/>
              <p:nvPr/>
            </p:nvSpPr>
            <p:spPr>
              <a:xfrm>
                <a:off x="762000" y="4800600"/>
                <a:ext cx="7010400" cy="978538"/>
              </a:xfrm>
              <a:prstGeom prst="rect">
                <a:avLst/>
              </a:prstGeom>
              <a:noFill/>
            </p:spPr>
            <p:txBody>
              <a:bodyPr wrap="square">
                <a:spAutoFit/>
              </a:bodyPr>
              <a:lstStyle/>
              <a:p>
                <a:r>
                  <a:rPr lang="vi-VN" sz="3200" u="none" strike="noStrike" spc="0" dirty="0">
                    <a:solidFill>
                      <a:schemeClr val="tx1"/>
                    </a:solidFill>
                    <a:effectLst/>
                    <a:latin typeface="Times New Roman" pitchFamily="18" charset="0"/>
                    <a:ea typeface="Arial" panose="020B0604020202020204" pitchFamily="34" charset="0"/>
                    <a:cs typeface="Times New Roman" pitchFamily="18" charset="0"/>
                  </a:rPr>
                  <a:t>b</a:t>
                </a:r>
                <a:r>
                  <a:rPr lang="en-US" sz="3200" u="none" strike="noStrike" spc="0" dirty="0">
                    <a:solidFill>
                      <a:schemeClr val="tx1"/>
                    </a:solidFill>
                    <a:effectLst/>
                    <a:latin typeface="Times New Roman" pitchFamily="18" charset="0"/>
                    <a:ea typeface="Arial" panose="020B0604020202020204" pitchFamily="34" charset="0"/>
                    <a:cs typeface="Times New Roman" pitchFamily="18" charset="0"/>
                  </a:rPr>
                  <a:t>.</a:t>
                </a:r>
                <a:r>
                  <a:rPr lang="en-US" sz="3200" dirty="0">
                    <a:solidFill>
                      <a:schemeClr val="tx1"/>
                    </a:solidFill>
                    <a:latin typeface="Times New Roman" pitchFamily="18" charset="0"/>
                    <a:ea typeface="Arial" panose="020B0604020202020204" pitchFamily="34" charset="0"/>
                    <a:cs typeface="Times New Roman" pitchFamily="18" charset="0"/>
                  </a:rPr>
                  <a:t> </a:t>
                </a:r>
                <a14:m>
                  <m:oMath xmlns:m="http://schemas.openxmlformats.org/officeDocument/2006/math">
                    <m:f>
                      <m:fPr>
                        <m:ctrlPr>
                          <a:rPr lang="pt-BR" sz="4000" i="1" smtClean="0">
                            <a:solidFill>
                              <a:schemeClr val="tx1"/>
                            </a:solidFill>
                            <a:latin typeface="Cambria Math" panose="02040503050406030204" pitchFamily="18" charset="0"/>
                            <a:cs typeface="Arial" panose="020B0604020202020204" pitchFamily="34" charset="0"/>
                          </a:rPr>
                        </m:ctrlPr>
                      </m:fPr>
                      <m:num>
                        <m:r>
                          <a:rPr lang="en-US" sz="4000" b="0" i="1" smtClean="0">
                            <a:solidFill>
                              <a:schemeClr val="tx1"/>
                            </a:solidFill>
                            <a:latin typeface="Cambria Math" panose="02040503050406030204" pitchFamily="18" charset="0"/>
                            <a:cs typeface="Arial" panose="020B0604020202020204" pitchFamily="34" charset="0"/>
                          </a:rPr>
                          <m:t>3</m:t>
                        </m:r>
                      </m:num>
                      <m:den>
                        <m:r>
                          <a:rPr lang="en-US" sz="4000" b="0" i="1" smtClean="0">
                            <a:solidFill>
                              <a:schemeClr val="tx1"/>
                            </a:solidFill>
                            <a:latin typeface="Cambria Math" panose="02040503050406030204" pitchFamily="18" charset="0"/>
                            <a:cs typeface="Arial" panose="020B0604020202020204" pitchFamily="34" charset="0"/>
                          </a:rPr>
                          <m:t>4</m:t>
                        </m:r>
                      </m:den>
                    </m:f>
                  </m:oMath>
                </a14:m>
                <a:r>
                  <a:rPr lang="en-US" sz="4000" u="none" strike="noStrike" spc="0" dirty="0">
                    <a:solidFill>
                      <a:schemeClr val="tx1"/>
                    </a:solidFill>
                    <a:effectLst/>
                    <a:latin typeface="Times New Roman" pitchFamily="18" charset="0"/>
                    <a:ea typeface="Arial" panose="020B0604020202020204" pitchFamily="34" charset="0"/>
                    <a:cs typeface="Times New Roman" pitchFamily="18" charset="0"/>
                  </a:rPr>
                  <a:t> </a:t>
                </a:r>
                <a:r>
                  <a:rPr lang="en-US" sz="3200" u="none" strike="noStrike" spc="0" dirty="0" err="1">
                    <a:solidFill>
                      <a:schemeClr val="tx1"/>
                    </a:solidFill>
                    <a:effectLst/>
                    <a:latin typeface="Times New Roman" pitchFamily="18" charset="0"/>
                    <a:ea typeface="Arial" panose="020B0604020202020204" pitchFamily="34" charset="0"/>
                    <a:cs typeface="Times New Roman" pitchFamily="18" charset="0"/>
                  </a:rPr>
                  <a:t>gi</a:t>
                </a:r>
                <a:r>
                  <a:rPr lang="vi-VN" sz="3200" u="none" strike="noStrike" spc="0" dirty="0">
                    <a:solidFill>
                      <a:schemeClr val="tx1"/>
                    </a:solidFill>
                    <a:effectLst/>
                    <a:latin typeface="Times New Roman" pitchFamily="18" charset="0"/>
                    <a:ea typeface="Arial" panose="020B0604020202020204" pitchFamily="34" charset="0"/>
                    <a:cs typeface="Times New Roman" pitchFamily="18" charset="0"/>
                  </a:rPr>
                  <a:t>ờ là</a:t>
                </a:r>
                <a:r>
                  <a:rPr lang="en-US" sz="3200" u="none" strike="noStrike" spc="0" dirty="0">
                    <a:solidFill>
                      <a:schemeClr val="tx1"/>
                    </a:solidFill>
                    <a:effectLst/>
                    <a:latin typeface="Times New Roman" pitchFamily="18" charset="0"/>
                    <a:ea typeface="Arial" panose="020B0604020202020204" pitchFamily="34" charset="0"/>
                    <a:cs typeface="Times New Roman" pitchFamily="18" charset="0"/>
                  </a:rPr>
                  <a:t>: </a:t>
                </a:r>
                <a14:m>
                  <m:oMath xmlns:m="http://schemas.openxmlformats.org/officeDocument/2006/math">
                    <m:r>
                      <a:rPr lang="en-US" sz="4000" b="0" i="0" smtClean="0">
                        <a:solidFill>
                          <a:schemeClr val="tx1"/>
                        </a:solidFill>
                        <a:latin typeface="Cambria Math" panose="02040503050406030204" pitchFamily="18" charset="0"/>
                        <a:cs typeface="Arial" panose="020B0604020202020204" pitchFamily="34" charset="0"/>
                      </a:rPr>
                      <m:t>60</m:t>
                    </m:r>
                    <m:r>
                      <a:rPr lang="en-US" sz="4000" b="0" i="0" smtClean="0">
                        <a:solidFill>
                          <a:schemeClr val="tx1"/>
                        </a:solidFill>
                        <a:latin typeface="Cambria Math" panose="02040503050406030204" pitchFamily="18" charset="0"/>
                        <a:cs typeface="Arial" panose="020B0604020202020204" pitchFamily="34" charset="0"/>
                      </a:rPr>
                      <m:t>. </m:t>
                    </m:r>
                    <m:f>
                      <m:fPr>
                        <m:ctrlPr>
                          <a:rPr lang="pt-BR" sz="4000" i="1">
                            <a:solidFill>
                              <a:schemeClr val="tx1"/>
                            </a:solidFill>
                            <a:latin typeface="Cambria Math" panose="02040503050406030204" pitchFamily="18" charset="0"/>
                            <a:cs typeface="Arial" panose="020B0604020202020204" pitchFamily="34" charset="0"/>
                          </a:rPr>
                        </m:ctrlPr>
                      </m:fPr>
                      <m:num>
                        <m:r>
                          <a:rPr lang="en-US" sz="4000" b="0" i="1">
                            <a:solidFill>
                              <a:schemeClr val="tx1"/>
                            </a:solidFill>
                            <a:latin typeface="Cambria Math" panose="02040503050406030204" pitchFamily="18" charset="0"/>
                            <a:cs typeface="Arial" panose="020B0604020202020204" pitchFamily="34" charset="0"/>
                          </a:rPr>
                          <m:t>3</m:t>
                        </m:r>
                      </m:num>
                      <m:den>
                        <m:r>
                          <a:rPr lang="en-US" sz="4000" b="0" i="1">
                            <a:solidFill>
                              <a:schemeClr val="tx1"/>
                            </a:solidFill>
                            <a:latin typeface="Cambria Math" panose="02040503050406030204" pitchFamily="18" charset="0"/>
                            <a:cs typeface="Arial" panose="020B0604020202020204" pitchFamily="34" charset="0"/>
                          </a:rPr>
                          <m:t>4</m:t>
                        </m:r>
                      </m:den>
                    </m:f>
                    <m:r>
                      <a:rPr lang="en-US" sz="4000" b="0" i="0" smtClean="0">
                        <a:solidFill>
                          <a:schemeClr val="tx1"/>
                        </a:solidFill>
                        <a:latin typeface="Cambria Math" panose="02040503050406030204" pitchFamily="18" charset="0"/>
                        <a:cs typeface="Arial" panose="020B0604020202020204" pitchFamily="34" charset="0"/>
                      </a:rPr>
                      <m:t>=</m:t>
                    </m:r>
                    <m:r>
                      <a:rPr lang="en-US" sz="4000" b="0" i="0" smtClean="0">
                        <a:solidFill>
                          <a:schemeClr val="tx1"/>
                        </a:solidFill>
                        <a:latin typeface="Cambria Math" panose="02040503050406030204" pitchFamily="18" charset="0"/>
                        <a:cs typeface="Arial" panose="020B0604020202020204" pitchFamily="34" charset="0"/>
                      </a:rPr>
                      <m:t>45</m:t>
                    </m:r>
                    <m:r>
                      <a:rPr lang="en-US" sz="4000" b="0" i="0" smtClean="0">
                        <a:solidFill>
                          <a:schemeClr val="tx1"/>
                        </a:solidFill>
                        <a:latin typeface="Cambria Math" panose="02040503050406030204" pitchFamily="18" charset="0"/>
                        <a:cs typeface="Arial" panose="020B0604020202020204" pitchFamily="34" charset="0"/>
                      </a:rPr>
                      <m:t> </m:t>
                    </m:r>
                  </m:oMath>
                </a14:m>
                <a:r>
                  <a:rPr lang="vi-VN" sz="3200" u="none" strike="noStrike" spc="0" dirty="0">
                    <a:solidFill>
                      <a:schemeClr val="tx1"/>
                    </a:solidFill>
                    <a:effectLst/>
                    <a:latin typeface="Times New Roman" pitchFamily="18" charset="0"/>
                    <a:ea typeface="Arial" panose="020B0604020202020204" pitchFamily="34" charset="0"/>
                    <a:cs typeface="Times New Roman" pitchFamily="18" charset="0"/>
                  </a:rPr>
                  <a:t>phút</a:t>
                </a:r>
                <a:endParaRPr lang="en-US" sz="3200" dirty="0">
                  <a:solidFill>
                    <a:schemeClr val="tx1"/>
                  </a:solidFill>
                  <a:latin typeface="Times New Roman" pitchFamily="18" charset="0"/>
                  <a:cs typeface="Times New Roman" pitchFamily="18" charset="0"/>
                </a:endParaRPr>
              </a:p>
            </p:txBody>
          </p:sp>
        </mc:Choice>
        <mc:Fallback xmlns="">
          <p:sp>
            <p:nvSpPr>
              <p:cNvPr id="10" name="TextBox 9">
                <a:extLst>
                  <a:ext uri="{FF2B5EF4-FFF2-40B4-BE49-F238E27FC236}">
                    <a16:creationId xmlns:a16="http://schemas.microsoft.com/office/drawing/2014/main" id="{62238CC2-96CB-8A8A-E2E9-9E85BCB95816}"/>
                  </a:ext>
                </a:extLst>
              </p:cNvPr>
              <p:cNvSpPr txBox="1">
                <a:spLocks noRot="1" noChangeAspect="1" noMove="1" noResize="1" noEditPoints="1" noAdjustHandles="1" noChangeArrowheads="1" noChangeShapeType="1" noTextEdit="1"/>
              </p:cNvSpPr>
              <p:nvPr/>
            </p:nvSpPr>
            <p:spPr>
              <a:xfrm>
                <a:off x="762000" y="4800600"/>
                <a:ext cx="7010400" cy="978538"/>
              </a:xfrm>
              <a:prstGeom prst="rect">
                <a:avLst/>
              </a:prstGeom>
              <a:blipFill>
                <a:blip r:embed="rId6"/>
                <a:stretch>
                  <a:fillRect l="-2174" b="-10625"/>
                </a:stretch>
              </a:blipFill>
            </p:spPr>
            <p:txBody>
              <a:bodyPr/>
              <a:lstStyle/>
              <a:p>
                <a:r>
                  <a:rPr lang="en-US">
                    <a:noFill/>
                  </a:rPr>
                  <a:t> </a:t>
                </a:r>
              </a:p>
            </p:txBody>
          </p:sp>
        </mc:Fallback>
      </mc:AlternateContent>
    </p:spTree>
    <p:extLst>
      <p:ext uri="{BB962C8B-B14F-4D97-AF65-F5344CB8AC3E}">
        <p14:creationId xmlns:p14="http://schemas.microsoft.com/office/powerpoint/2010/main" val="40430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heel(1)">
                                      <p:cBhvr>
                                        <p:cTn id="29" dur="20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ải 84 Background Powerpoint Đẹp Chuyên Nghiệp Miễn Phí - Slidemall.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1255"/>
            <a:ext cx="9144000" cy="523220"/>
          </a:xfrm>
          <a:prstGeom prst="rect">
            <a:avLst/>
          </a:prstGeom>
        </p:spPr>
        <p:txBody>
          <a:bodyPr wrap="square">
            <a:spAutoFit/>
          </a:bodyPr>
          <a:lstStyle/>
          <a:p>
            <a:pPr>
              <a:defRPr/>
            </a:pPr>
            <a:r>
              <a:rPr lang="en-US" sz="2800" b="1" kern="10" dirty="0">
                <a:ln w="19050">
                  <a:solidFill>
                    <a:srgbClr val="A50021"/>
                  </a:solidFill>
                  <a:round/>
                  <a:headEnd/>
                  <a:tailEnd/>
                </a:ln>
                <a:solidFill>
                  <a:srgbClr val="FF0000"/>
                </a:solidFill>
                <a:latin typeface="Times New Roman" pitchFamily="18" charset="0"/>
                <a:cs typeface="Times New Roman" pitchFamily="18" charset="0"/>
              </a:rPr>
              <a:t>2. TÌM MỘT SỐ BIẾT GIÁ TRỊ PHÂN SỐ CỦA NÓ</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696574C-C94C-B7FF-8D84-12A970965CEF}"/>
                  </a:ext>
                </a:extLst>
              </p:cNvPr>
              <p:cNvSpPr>
                <a:spLocks noChangeArrowheads="1"/>
              </p:cNvSpPr>
              <p:nvPr/>
            </p:nvSpPr>
            <p:spPr bwMode="auto">
              <a:xfrm>
                <a:off x="38100" y="516290"/>
                <a:ext cx="9067800" cy="157530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41838" algn="l"/>
                  </a:tabLst>
                  <a:defRPr>
                    <a:solidFill>
                      <a:schemeClr val="tx1"/>
                    </a:solidFill>
                    <a:latin typeface="Arial" panose="020B0604020202020204" pitchFamily="34" charset="0"/>
                  </a:defRPr>
                </a:lvl1pPr>
                <a:lvl2pPr eaLnBrk="0" fontAlgn="base" hangingPunct="0">
                  <a:spcBef>
                    <a:spcPct val="0"/>
                  </a:spcBef>
                  <a:spcAft>
                    <a:spcPct val="0"/>
                  </a:spcAft>
                  <a:tabLst>
                    <a:tab pos="4541838" algn="l"/>
                  </a:tabLst>
                  <a:defRPr>
                    <a:solidFill>
                      <a:schemeClr val="tx1"/>
                    </a:solidFill>
                    <a:latin typeface="Arial" panose="020B0604020202020204" pitchFamily="34" charset="0"/>
                  </a:defRPr>
                </a:lvl2pPr>
                <a:lvl3pPr eaLnBrk="0" fontAlgn="base" hangingPunct="0">
                  <a:spcBef>
                    <a:spcPct val="0"/>
                  </a:spcBef>
                  <a:spcAft>
                    <a:spcPct val="0"/>
                  </a:spcAft>
                  <a:tabLst>
                    <a:tab pos="4541838" algn="l"/>
                  </a:tabLst>
                  <a:defRPr>
                    <a:solidFill>
                      <a:schemeClr val="tx1"/>
                    </a:solidFill>
                    <a:latin typeface="Arial" panose="020B0604020202020204" pitchFamily="34" charset="0"/>
                  </a:defRPr>
                </a:lvl3pPr>
                <a:lvl4pPr eaLnBrk="0" fontAlgn="base" hangingPunct="0">
                  <a:spcBef>
                    <a:spcPct val="0"/>
                  </a:spcBef>
                  <a:spcAft>
                    <a:spcPct val="0"/>
                  </a:spcAft>
                  <a:tabLst>
                    <a:tab pos="4541838" algn="l"/>
                  </a:tabLst>
                  <a:defRPr>
                    <a:solidFill>
                      <a:schemeClr val="tx1"/>
                    </a:solidFill>
                    <a:latin typeface="Arial" panose="020B0604020202020204" pitchFamily="34" charset="0"/>
                  </a:defRPr>
                </a:lvl4pPr>
                <a:lvl5pPr eaLnBrk="0" fontAlgn="base" hangingPunct="0">
                  <a:spcBef>
                    <a:spcPct val="0"/>
                  </a:spcBef>
                  <a:spcAft>
                    <a:spcPct val="0"/>
                  </a:spcAft>
                  <a:tabLst>
                    <a:tab pos="4541838" algn="l"/>
                  </a:tabLst>
                  <a:defRPr>
                    <a:solidFill>
                      <a:schemeClr val="tx1"/>
                    </a:solidFill>
                    <a:latin typeface="Arial" panose="020B0604020202020204" pitchFamily="34" charset="0"/>
                  </a:defRPr>
                </a:lvl5pPr>
                <a:lvl6pPr eaLnBrk="0" fontAlgn="base" hangingPunct="0">
                  <a:spcBef>
                    <a:spcPct val="0"/>
                  </a:spcBef>
                  <a:spcAft>
                    <a:spcPct val="0"/>
                  </a:spcAft>
                  <a:tabLst>
                    <a:tab pos="4541838" algn="l"/>
                  </a:tabLst>
                  <a:defRPr>
                    <a:solidFill>
                      <a:schemeClr val="tx1"/>
                    </a:solidFill>
                    <a:latin typeface="Arial" panose="020B0604020202020204" pitchFamily="34" charset="0"/>
                  </a:defRPr>
                </a:lvl6pPr>
                <a:lvl7pPr eaLnBrk="0" fontAlgn="base" hangingPunct="0">
                  <a:spcBef>
                    <a:spcPct val="0"/>
                  </a:spcBef>
                  <a:spcAft>
                    <a:spcPct val="0"/>
                  </a:spcAft>
                  <a:tabLst>
                    <a:tab pos="4541838" algn="l"/>
                  </a:tabLst>
                  <a:defRPr>
                    <a:solidFill>
                      <a:schemeClr val="tx1"/>
                    </a:solidFill>
                    <a:latin typeface="Arial" panose="020B0604020202020204" pitchFamily="34" charset="0"/>
                  </a:defRPr>
                </a:lvl7pPr>
                <a:lvl8pPr eaLnBrk="0" fontAlgn="base" hangingPunct="0">
                  <a:spcBef>
                    <a:spcPct val="0"/>
                  </a:spcBef>
                  <a:spcAft>
                    <a:spcPct val="0"/>
                  </a:spcAft>
                  <a:tabLst>
                    <a:tab pos="4541838" algn="l"/>
                  </a:tabLst>
                  <a:defRPr>
                    <a:solidFill>
                      <a:schemeClr val="tx1"/>
                    </a:solidFill>
                    <a:latin typeface="Arial" panose="020B0604020202020204" pitchFamily="34" charset="0"/>
                  </a:defRPr>
                </a:lvl8pPr>
                <a:lvl9pPr eaLnBrk="0" fontAlgn="base" hangingPunct="0">
                  <a:spcBef>
                    <a:spcPct val="0"/>
                  </a:spcBef>
                  <a:spcAft>
                    <a:spcPct val="0"/>
                  </a:spcAft>
                  <a:tabLst>
                    <a:tab pos="45418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41838" algn="l"/>
                  </a:tabLst>
                </a:pPr>
                <a:r>
                  <a:rPr kumimoji="0" lang="vi-VN" altLang="en-US" sz="2800" b="1" i="1"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Bài toán 2.</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Nga mua quà biếu ông bà hết 400 nghìn đồng, số tiền</a:t>
                </a:r>
                <a:r>
                  <a:rPr kumimoji="0" lang="en-US"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này</a:t>
                </a:r>
                <a:r>
                  <a:rPr lang="en-US" altLang="en-US" sz="2800" b="1" dirty="0">
                    <a:latin typeface="Times New Roman" pitchFamily="18" charset="0"/>
                    <a:cs typeface="Times New Roman" pitchFamily="18" charset="0"/>
                  </a:rPr>
                  <a:t> </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b</a:t>
                </a:r>
                <a:r>
                  <a:rPr lang="en-US" altLang="en-US" sz="2800" b="1" dirty="0">
                    <a:solidFill>
                      <a:schemeClr val="tx1"/>
                    </a:solidFill>
                    <a:latin typeface="Times New Roman" pitchFamily="18" charset="0"/>
                    <a:ea typeface="Arial" panose="020B0604020202020204" pitchFamily="34" charset="0"/>
                    <a:cs typeface="Times New Roman" pitchFamily="18" charset="0"/>
                  </a:rPr>
                  <a:t>ằ</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ng </a:t>
                </a:r>
                <a14:m>
                  <m:oMath xmlns:m="http://schemas.openxmlformats.org/officeDocument/2006/math">
                    <m:f>
                      <m:fPr>
                        <m:ctrlPr>
                          <a:rPr kumimoji="0" lang="vi-VN" altLang="en-US" sz="2800" b="1" i="1" u="none" strike="noStrike" cap="none" normalizeH="0" baseline="0" smtClean="0">
                            <a:ln>
                              <a:noFill/>
                            </a:ln>
                            <a:solidFill>
                              <a:schemeClr val="tx1"/>
                            </a:solidFill>
                            <a:effectLst/>
                            <a:latin typeface="Cambria Math" panose="02040503050406030204" pitchFamily="18" charset="0"/>
                          </a:rPr>
                        </m:ctrlPr>
                      </m:fPr>
                      <m:num>
                        <m:r>
                          <a:rPr kumimoji="0" lang="en-US" altLang="en-US" sz="2800" b="1" i="1" u="none" strike="noStrike" cap="none" normalizeH="0" baseline="0" smtClean="0">
                            <a:ln>
                              <a:noFill/>
                            </a:ln>
                            <a:solidFill>
                              <a:schemeClr val="tx1"/>
                            </a:solidFill>
                            <a:effectLst/>
                            <a:latin typeface="Cambria Math" panose="02040503050406030204" pitchFamily="18" charset="0"/>
                          </a:rPr>
                          <m:t>𝟒</m:t>
                        </m:r>
                      </m:num>
                      <m:den>
                        <m:r>
                          <a:rPr kumimoji="0" lang="en-US" altLang="en-US" sz="2800" b="1" i="1" u="none" strike="noStrike" cap="none" normalizeH="0" baseline="0" smtClean="0">
                            <a:ln>
                              <a:noFill/>
                            </a:ln>
                            <a:solidFill>
                              <a:schemeClr val="tx1"/>
                            </a:solidFill>
                            <a:effectLst/>
                            <a:latin typeface="Cambria Math" panose="02040503050406030204" pitchFamily="18" charset="0"/>
                          </a:rPr>
                          <m:t>𝟓</m:t>
                        </m:r>
                      </m:den>
                    </m:f>
                  </m:oMath>
                </a14:m>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s</a:t>
                </a:r>
                <a:r>
                  <a:rPr lang="en-US" altLang="en-US" sz="2800" b="1" dirty="0">
                    <a:solidFill>
                      <a:schemeClr val="tx1"/>
                    </a:solidFill>
                    <a:latin typeface="Times New Roman" pitchFamily="18" charset="0"/>
                    <a:ea typeface="Arial" panose="020B0604020202020204" pitchFamily="34" charset="0"/>
                    <a:cs typeface="Times New Roman" pitchFamily="18" charset="0"/>
                  </a:rPr>
                  <a:t>ố</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ti</a:t>
                </a:r>
                <a:r>
                  <a:rPr lang="en-US" altLang="en-US" sz="2800" b="1" dirty="0">
                    <a:solidFill>
                      <a:schemeClr val="tx1"/>
                    </a:solidFill>
                    <a:latin typeface="Times New Roman" pitchFamily="18" charset="0"/>
                    <a:ea typeface="Arial" panose="020B0604020202020204" pitchFamily="34" charset="0"/>
                    <a:cs typeface="Times New Roman" pitchFamily="18" charset="0"/>
                  </a:rPr>
                  <a:t>ề</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n Nga đã ti</a:t>
                </a:r>
                <a:r>
                  <a:rPr lang="en-US" altLang="en-US" sz="2800" b="1" dirty="0">
                    <a:solidFill>
                      <a:schemeClr val="tx1"/>
                    </a:solidFill>
                    <a:latin typeface="Times New Roman" pitchFamily="18" charset="0"/>
                    <a:ea typeface="Arial" panose="020B0604020202020204" pitchFamily="34" charset="0"/>
                    <a:cs typeface="Times New Roman" pitchFamily="18" charset="0"/>
                  </a:rPr>
                  <a:t>ế</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t ki</a:t>
                </a:r>
                <a:r>
                  <a:rPr lang="en-US" altLang="en-US" sz="2800" b="1" dirty="0">
                    <a:solidFill>
                      <a:schemeClr val="tx1"/>
                    </a:solidFill>
                    <a:latin typeface="Times New Roman" pitchFamily="18" charset="0"/>
                    <a:ea typeface="Arial" panose="020B0604020202020204" pitchFamily="34" charset="0"/>
                    <a:cs typeface="Times New Roman" pitchFamily="18" charset="0"/>
                  </a:rPr>
                  <a:t>ệ</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m đư</a:t>
                </a:r>
                <a:r>
                  <a:rPr lang="en-US" altLang="en-US" sz="2800" b="1" dirty="0">
                    <a:solidFill>
                      <a:schemeClr val="tx1"/>
                    </a:solidFill>
                    <a:latin typeface="Times New Roman" pitchFamily="18" charset="0"/>
                    <a:ea typeface="Arial" panose="020B0604020202020204" pitchFamily="34" charset="0"/>
                    <a:cs typeface="Times New Roman" pitchFamily="18" charset="0"/>
                  </a:rPr>
                  <a:t>ợ</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c. S</a:t>
                </a:r>
                <a:r>
                  <a:rPr lang="en-US" altLang="en-US" sz="2800" b="1" dirty="0">
                    <a:solidFill>
                      <a:schemeClr val="tx1"/>
                    </a:solidFill>
                    <a:latin typeface="Times New Roman" pitchFamily="18" charset="0"/>
                    <a:ea typeface="Arial" panose="020B0604020202020204" pitchFamily="34" charset="0"/>
                    <a:cs typeface="Times New Roman" pitchFamily="18" charset="0"/>
                  </a:rPr>
                  <a:t>ố</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ti</a:t>
                </a:r>
                <a:r>
                  <a:rPr lang="en-US" altLang="en-US" sz="2800" b="1" dirty="0">
                    <a:solidFill>
                      <a:schemeClr val="tx1"/>
                    </a:solidFill>
                    <a:latin typeface="Times New Roman" pitchFamily="18" charset="0"/>
                    <a:ea typeface="Arial" panose="020B0604020202020204" pitchFamily="34" charset="0"/>
                    <a:cs typeface="Times New Roman" pitchFamily="18" charset="0"/>
                  </a:rPr>
                  <a:t>ề</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n Nga ti</a:t>
                </a:r>
                <a:r>
                  <a:rPr lang="en-US" altLang="en-US" sz="2800" b="1" dirty="0">
                    <a:solidFill>
                      <a:schemeClr val="tx1"/>
                    </a:solidFill>
                    <a:latin typeface="Times New Roman" pitchFamily="18" charset="0"/>
                    <a:ea typeface="Arial" panose="020B0604020202020204" pitchFamily="34" charset="0"/>
                    <a:cs typeface="Times New Roman" pitchFamily="18" charset="0"/>
                  </a:rPr>
                  <a:t>ế</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t ki</a:t>
                </a:r>
                <a:r>
                  <a:rPr lang="en-US" altLang="en-US" sz="2800" b="1" dirty="0">
                    <a:solidFill>
                      <a:schemeClr val="tx1"/>
                    </a:solidFill>
                    <a:latin typeface="Times New Roman" pitchFamily="18" charset="0"/>
                    <a:ea typeface="Arial" panose="020B0604020202020204" pitchFamily="34" charset="0"/>
                    <a:cs typeface="Times New Roman" pitchFamily="18" charset="0"/>
                  </a:rPr>
                  <a:t>ệ</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m đư</a:t>
                </a:r>
                <a:r>
                  <a:rPr lang="en-US" altLang="en-US" sz="2800" b="1" dirty="0">
                    <a:solidFill>
                      <a:schemeClr val="tx1"/>
                    </a:solidFill>
                    <a:latin typeface="Times New Roman" pitchFamily="18" charset="0"/>
                    <a:ea typeface="Arial" panose="020B0604020202020204" pitchFamily="34" charset="0"/>
                    <a:cs typeface="Times New Roman" pitchFamily="18" charset="0"/>
                  </a:rPr>
                  <a:t>ợ</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c</a:t>
                </a:r>
                <a:r>
                  <a:rPr kumimoji="0" lang="en-US"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l</a:t>
                </a:r>
                <a:r>
                  <a:rPr lang="vi-VN" altLang="en-US" sz="2800" b="1" dirty="0">
                    <a:solidFill>
                      <a:schemeClr val="tx1"/>
                    </a:solidFill>
                    <a:latin typeface="Times New Roman" pitchFamily="18" charset="0"/>
                    <a:ea typeface="Arial" panose="020B0604020202020204" pitchFamily="34" charset="0"/>
                    <a:cs typeface="Times New Roman" pitchFamily="18" charset="0"/>
                  </a:rPr>
                  <a:t>à bao nhiêu?</a:t>
                </a:r>
                <a:r>
                  <a:rPr kumimoji="0" lang="en-US"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a:t>
                </a:r>
                <a:endParaRPr kumimoji="0" lang="en-US" altLang="en-US" sz="2800" b="1" i="0" u="none" strike="noStrike" cap="none" normalizeH="0" baseline="0" dirty="0">
                  <a:ln>
                    <a:noFill/>
                  </a:ln>
                  <a:solidFill>
                    <a:schemeClr val="tx1"/>
                  </a:solidFill>
                  <a:effectLst/>
                  <a:latin typeface="Times New Roman" pitchFamily="18" charset="0"/>
                  <a:cs typeface="Times New Roman" pitchFamily="18" charset="0"/>
                </a:endParaRPr>
              </a:p>
            </p:txBody>
          </p:sp>
        </mc:Choice>
        <mc:Fallback xmlns="">
          <p:sp>
            <p:nvSpPr>
              <p:cNvPr id="4" name="Rectangle 3">
                <a:extLst>
                  <a:ext uri="{FF2B5EF4-FFF2-40B4-BE49-F238E27FC236}">
                    <a16:creationId xmlns:a16="http://schemas.microsoft.com/office/drawing/2014/main" xmlns:a14="http://schemas.microsoft.com/office/drawing/2010/main" xmlns="" id="{5696574C-C94C-B7FF-8D84-12A970965CEF}"/>
                  </a:ext>
                </a:extLst>
              </p:cNvPr>
              <p:cNvSpPr>
                <a:spLocks noRot="1" noChangeAspect="1" noMove="1" noResize="1" noEditPoints="1" noAdjustHandles="1" noChangeArrowheads="1" noChangeShapeType="1" noTextEdit="1"/>
              </p:cNvSpPr>
              <p:nvPr/>
            </p:nvSpPr>
            <p:spPr bwMode="auto">
              <a:xfrm>
                <a:off x="38100" y="516290"/>
                <a:ext cx="9067800" cy="1575303"/>
              </a:xfrm>
              <a:prstGeom prst="rect">
                <a:avLst/>
              </a:prstGeom>
              <a:blipFill rotWithShape="1">
                <a:blip r:embed="rId3"/>
                <a:stretch>
                  <a:fillRect l="-1344" t="-3488" b="-104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 name="Cloud Callout 1"/>
          <p:cNvSpPr/>
          <p:nvPr/>
        </p:nvSpPr>
        <p:spPr>
          <a:xfrm>
            <a:off x="990600" y="1981200"/>
            <a:ext cx="6858000" cy="119874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vi-VN" altLang="en-US" sz="2800" dirty="0">
                <a:solidFill>
                  <a:srgbClr val="002060"/>
                </a:solidFill>
                <a:latin typeface="Times New Roman" pitchFamily="18" charset="0"/>
                <a:ea typeface="Arial" panose="020B0604020202020204" pitchFamily="34" charset="0"/>
                <a:cs typeface="Times New Roman" pitchFamily="18" charset="0"/>
              </a:rPr>
              <a:t>Liệu cách giải bài toán</a:t>
            </a:r>
            <a:r>
              <a:rPr lang="en-US" altLang="en-US" sz="2800" dirty="0">
                <a:solidFill>
                  <a:srgbClr val="002060"/>
                </a:solidFill>
                <a:latin typeface="Times New Roman" pitchFamily="18" charset="0"/>
                <a:ea typeface="Arial" panose="020B0604020202020204" pitchFamily="34" charset="0"/>
                <a:cs typeface="Times New Roman" pitchFamily="18" charset="0"/>
              </a:rPr>
              <a:t> n</a:t>
            </a:r>
            <a:r>
              <a:rPr lang="vi-VN" altLang="en-US" sz="2800" dirty="0">
                <a:solidFill>
                  <a:srgbClr val="002060"/>
                </a:solidFill>
                <a:latin typeface="Times New Roman" pitchFamily="18" charset="0"/>
                <a:ea typeface="Arial" panose="020B0604020202020204" pitchFamily="34" charset="0"/>
                <a:cs typeface="Times New Roman" pitchFamily="18" charset="0"/>
              </a:rPr>
              <a:t>ày có gì khác so với</a:t>
            </a:r>
            <a:r>
              <a:rPr lang="en-US" altLang="en-US" sz="2800" dirty="0">
                <a:solidFill>
                  <a:srgbClr val="002060"/>
                </a:solidFill>
                <a:latin typeface="Times New Roman" pitchFamily="18" charset="0"/>
                <a:ea typeface="Arial" panose="020B0604020202020204" pitchFamily="34" charset="0"/>
                <a:cs typeface="Times New Roman" pitchFamily="18" charset="0"/>
              </a:rPr>
              <a:t> </a:t>
            </a:r>
            <a:r>
              <a:rPr lang="vi-VN" altLang="en-US" sz="2800" dirty="0">
                <a:solidFill>
                  <a:srgbClr val="002060"/>
                </a:solidFill>
                <a:latin typeface="Times New Roman" pitchFamily="18" charset="0"/>
                <a:ea typeface="Arial" panose="020B0604020202020204" pitchFamily="34" charset="0"/>
                <a:cs typeface="Times New Roman" pitchFamily="18" charset="0"/>
              </a:rPr>
              <a:t>bài toán</a:t>
            </a:r>
            <a:r>
              <a:rPr lang="en-US" altLang="en-US" sz="2800" dirty="0">
                <a:solidFill>
                  <a:srgbClr val="002060"/>
                </a:solidFill>
                <a:latin typeface="Times New Roman" pitchFamily="18" charset="0"/>
                <a:ea typeface="Arial" panose="020B0604020202020204" pitchFamily="34" charset="0"/>
                <a:cs typeface="Times New Roman" pitchFamily="18" charset="0"/>
              </a:rPr>
              <a:t> 1</a:t>
            </a:r>
            <a:r>
              <a:rPr lang="vi-VN" altLang="en-US" sz="2800" dirty="0">
                <a:solidFill>
                  <a:srgbClr val="002060"/>
                </a:solidFill>
                <a:latin typeface="Times New Roman" pitchFamily="18" charset="0"/>
                <a:ea typeface="Arial" panose="020B0604020202020204" pitchFamily="34"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6" name="Picture 43">
            <a:extLst>
              <a:ext uri="{FF2B5EF4-FFF2-40B4-BE49-F238E27FC236}">
                <a16:creationId xmlns:a16="http://schemas.microsoft.com/office/drawing/2014/main" id="{DBDCCB31-0178-9946-FBBE-E0E31F272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973438"/>
            <a:ext cx="628650" cy="12065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9210306-724A-40FB-4EA5-37B3EAD4110B}"/>
              </a:ext>
            </a:extLst>
          </p:cNvPr>
          <p:cNvSpPr txBox="1"/>
          <p:nvPr/>
        </p:nvSpPr>
        <p:spPr>
          <a:xfrm>
            <a:off x="38100" y="3105511"/>
            <a:ext cx="20574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Giải</a:t>
            </a:r>
            <a:endParaRPr lang="en-US" sz="28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FAE6D62-4CDD-5161-79EE-E861FCAF6DF6}"/>
                  </a:ext>
                </a:extLst>
              </p:cNvPr>
              <p:cNvSpPr>
                <a:spLocks noChangeArrowheads="1"/>
              </p:cNvSpPr>
              <p:nvPr/>
            </p:nvSpPr>
            <p:spPr bwMode="auto">
              <a:xfrm>
                <a:off x="38100" y="5472726"/>
                <a:ext cx="8191500" cy="98770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40013" algn="r"/>
                    <a:tab pos="3078163" algn="r"/>
                    <a:tab pos="3379788" algn="r"/>
                    <a:tab pos="3605213" algn="r"/>
                    <a:tab pos="3902075" algn="r"/>
                  </a:tabLst>
                  <a:defRPr>
                    <a:solidFill>
                      <a:schemeClr val="tx1"/>
                    </a:solidFill>
                    <a:latin typeface="Arial" panose="020B0604020202020204" pitchFamily="34" charset="0"/>
                  </a:defRPr>
                </a:lvl1pPr>
                <a:lvl2pPr eaLnBrk="0" fontAlgn="base" hangingPunct="0">
                  <a:spcBef>
                    <a:spcPct val="0"/>
                  </a:spcBef>
                  <a:spcAft>
                    <a:spcPct val="0"/>
                  </a:spcAft>
                  <a:tabLst>
                    <a:tab pos="2640013" algn="r"/>
                    <a:tab pos="3078163" algn="r"/>
                    <a:tab pos="3379788" algn="r"/>
                    <a:tab pos="3605213" algn="r"/>
                    <a:tab pos="3902075" algn="r"/>
                  </a:tabLst>
                  <a:defRPr>
                    <a:solidFill>
                      <a:schemeClr val="tx1"/>
                    </a:solidFill>
                    <a:latin typeface="Arial" panose="020B0604020202020204" pitchFamily="34" charset="0"/>
                  </a:defRPr>
                </a:lvl2pPr>
                <a:lvl3pPr eaLnBrk="0" fontAlgn="base" hangingPunct="0">
                  <a:spcBef>
                    <a:spcPct val="0"/>
                  </a:spcBef>
                  <a:spcAft>
                    <a:spcPct val="0"/>
                  </a:spcAft>
                  <a:tabLst>
                    <a:tab pos="2640013" algn="r"/>
                    <a:tab pos="3078163" algn="r"/>
                    <a:tab pos="3379788" algn="r"/>
                    <a:tab pos="3605213" algn="r"/>
                    <a:tab pos="3902075" algn="r"/>
                  </a:tabLst>
                  <a:defRPr>
                    <a:solidFill>
                      <a:schemeClr val="tx1"/>
                    </a:solidFill>
                    <a:latin typeface="Arial" panose="020B0604020202020204" pitchFamily="34" charset="0"/>
                  </a:defRPr>
                </a:lvl3pPr>
                <a:lvl4pPr eaLnBrk="0" fontAlgn="base" hangingPunct="0">
                  <a:spcBef>
                    <a:spcPct val="0"/>
                  </a:spcBef>
                  <a:spcAft>
                    <a:spcPct val="0"/>
                  </a:spcAft>
                  <a:tabLst>
                    <a:tab pos="2640013" algn="r"/>
                    <a:tab pos="3078163" algn="r"/>
                    <a:tab pos="3379788" algn="r"/>
                    <a:tab pos="3605213" algn="r"/>
                    <a:tab pos="3902075" algn="r"/>
                  </a:tabLst>
                  <a:defRPr>
                    <a:solidFill>
                      <a:schemeClr val="tx1"/>
                    </a:solidFill>
                    <a:latin typeface="Arial" panose="020B0604020202020204" pitchFamily="34" charset="0"/>
                  </a:defRPr>
                </a:lvl4pPr>
                <a:lvl5pPr eaLnBrk="0" fontAlgn="base" hangingPunct="0">
                  <a:spcBef>
                    <a:spcPct val="0"/>
                  </a:spcBef>
                  <a:spcAft>
                    <a:spcPct val="0"/>
                  </a:spcAft>
                  <a:tabLst>
                    <a:tab pos="2640013" algn="r"/>
                    <a:tab pos="3078163" algn="r"/>
                    <a:tab pos="3379788" algn="r"/>
                    <a:tab pos="3605213" algn="r"/>
                    <a:tab pos="3902075" algn="r"/>
                  </a:tabLst>
                  <a:defRPr>
                    <a:solidFill>
                      <a:schemeClr val="tx1"/>
                    </a:solidFill>
                    <a:latin typeface="Arial" panose="020B0604020202020204" pitchFamily="34" charset="0"/>
                  </a:defRPr>
                </a:lvl5pPr>
                <a:lvl6pPr eaLnBrk="0" fontAlgn="base" hangingPunct="0">
                  <a:spcBef>
                    <a:spcPct val="0"/>
                  </a:spcBef>
                  <a:spcAft>
                    <a:spcPct val="0"/>
                  </a:spcAft>
                  <a:tabLst>
                    <a:tab pos="2640013" algn="r"/>
                    <a:tab pos="3078163" algn="r"/>
                    <a:tab pos="3379788" algn="r"/>
                    <a:tab pos="3605213" algn="r"/>
                    <a:tab pos="3902075" algn="r"/>
                  </a:tabLst>
                  <a:defRPr>
                    <a:solidFill>
                      <a:schemeClr val="tx1"/>
                    </a:solidFill>
                    <a:latin typeface="Arial" panose="020B0604020202020204" pitchFamily="34" charset="0"/>
                  </a:defRPr>
                </a:lvl6pPr>
                <a:lvl7pPr eaLnBrk="0" fontAlgn="base" hangingPunct="0">
                  <a:spcBef>
                    <a:spcPct val="0"/>
                  </a:spcBef>
                  <a:spcAft>
                    <a:spcPct val="0"/>
                  </a:spcAft>
                  <a:tabLst>
                    <a:tab pos="2640013" algn="r"/>
                    <a:tab pos="3078163" algn="r"/>
                    <a:tab pos="3379788" algn="r"/>
                    <a:tab pos="3605213" algn="r"/>
                    <a:tab pos="3902075" algn="r"/>
                  </a:tabLst>
                  <a:defRPr>
                    <a:solidFill>
                      <a:schemeClr val="tx1"/>
                    </a:solidFill>
                    <a:latin typeface="Arial" panose="020B0604020202020204" pitchFamily="34" charset="0"/>
                  </a:defRPr>
                </a:lvl7pPr>
                <a:lvl8pPr eaLnBrk="0" fontAlgn="base" hangingPunct="0">
                  <a:spcBef>
                    <a:spcPct val="0"/>
                  </a:spcBef>
                  <a:spcAft>
                    <a:spcPct val="0"/>
                  </a:spcAft>
                  <a:tabLst>
                    <a:tab pos="2640013" algn="r"/>
                    <a:tab pos="3078163" algn="r"/>
                    <a:tab pos="3379788" algn="r"/>
                    <a:tab pos="3605213" algn="r"/>
                    <a:tab pos="3902075" algn="r"/>
                  </a:tabLst>
                  <a:defRPr>
                    <a:solidFill>
                      <a:schemeClr val="tx1"/>
                    </a:solidFill>
                    <a:latin typeface="Arial" panose="020B0604020202020204" pitchFamily="34" charset="0"/>
                  </a:defRPr>
                </a:lvl8pPr>
                <a:lvl9pPr eaLnBrk="0" fontAlgn="base" hangingPunct="0">
                  <a:spcBef>
                    <a:spcPct val="0"/>
                  </a:spcBef>
                  <a:spcAft>
                    <a:spcPct val="0"/>
                  </a:spcAft>
                  <a:tabLst>
                    <a:tab pos="2640013" algn="r"/>
                    <a:tab pos="3078163" algn="r"/>
                    <a:tab pos="3379788" algn="r"/>
                    <a:tab pos="3605213" algn="r"/>
                    <a:tab pos="3902075" algn="r"/>
                  </a:tabLst>
                  <a:defRPr>
                    <a:solidFill>
                      <a:schemeClr val="tx1"/>
                    </a:solidFill>
                    <a:latin typeface="Arial" panose="020B0604020202020204" pitchFamily="34" charset="0"/>
                  </a:defRPr>
                </a:lvl9pPr>
              </a:lstStyle>
              <a:p>
                <a:pPr lvl="0" algn="ctr"/>
                <a:r>
                  <a:rPr kumimoji="0" lang="vi-VN" altLang="en-US" sz="2800" b="1" i="1"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T</a:t>
                </a:r>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 400 : </a:t>
                </a:r>
                <a14:m>
                  <m:oMath xmlns:m="http://schemas.openxmlformats.org/officeDocument/2006/math">
                    <m:f>
                      <m:fPr>
                        <m:ctrlPr>
                          <a:rPr lang="vi-VN" altLang="en-US" sz="3200" b="1" i="1">
                            <a:solidFill>
                              <a:schemeClr val="tx1"/>
                            </a:solidFill>
                            <a:latin typeface="Cambria Math" panose="02040503050406030204" pitchFamily="18" charset="0"/>
                          </a:rPr>
                        </m:ctrlPr>
                      </m:fPr>
                      <m:num>
                        <m:r>
                          <a:rPr lang="en-US" altLang="en-US" sz="3200" b="1" i="1">
                            <a:solidFill>
                              <a:schemeClr val="tx1"/>
                            </a:solidFill>
                            <a:latin typeface="Cambria Math" panose="02040503050406030204" pitchFamily="18" charset="0"/>
                          </a:rPr>
                          <m:t>𝟒</m:t>
                        </m:r>
                      </m:num>
                      <m:den>
                        <m:r>
                          <a:rPr lang="en-US" altLang="en-US" sz="3200" b="1" i="1">
                            <a:solidFill>
                              <a:schemeClr val="tx1"/>
                            </a:solidFill>
                            <a:latin typeface="Cambria Math" panose="02040503050406030204" pitchFamily="18" charset="0"/>
                          </a:rPr>
                          <m:t>𝟓</m:t>
                        </m:r>
                      </m:den>
                    </m:f>
                    <m:r>
                      <a:rPr lang="en-US" altLang="en-US" sz="3200" b="1" i="1">
                        <a:solidFill>
                          <a:schemeClr val="tx1"/>
                        </a:solidFill>
                        <a:latin typeface="Cambria Math" panose="02040503050406030204" pitchFamily="18" charset="0"/>
                      </a:rPr>
                      <m:t> </m:t>
                    </m:r>
                  </m:oMath>
                </a14:m>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400 • </a:t>
                </a:r>
                <a14:m>
                  <m:oMath xmlns:m="http://schemas.openxmlformats.org/officeDocument/2006/math">
                    <m:f>
                      <m:fPr>
                        <m:ctrlPr>
                          <a:rPr lang="vi-VN" altLang="en-US" sz="4000" b="1" i="1">
                            <a:solidFill>
                              <a:schemeClr val="tx1"/>
                            </a:solidFill>
                            <a:latin typeface="Cambria Math" panose="02040503050406030204" pitchFamily="18" charset="0"/>
                          </a:rPr>
                        </m:ctrlPr>
                      </m:fPr>
                      <m:num>
                        <m:r>
                          <a:rPr lang="en-US" altLang="en-US" sz="4000" b="1" i="1" smtClean="0">
                            <a:solidFill>
                              <a:schemeClr val="tx1"/>
                            </a:solidFill>
                            <a:latin typeface="Cambria Math" panose="02040503050406030204" pitchFamily="18" charset="0"/>
                          </a:rPr>
                          <m:t>𝟓</m:t>
                        </m:r>
                      </m:num>
                      <m:den>
                        <m:r>
                          <a:rPr lang="en-US" altLang="en-US" sz="4000" b="1" i="1" smtClean="0">
                            <a:solidFill>
                              <a:schemeClr val="tx1"/>
                            </a:solidFill>
                            <a:latin typeface="Cambria Math" panose="02040503050406030204" pitchFamily="18" charset="0"/>
                          </a:rPr>
                          <m:t>𝟒</m:t>
                        </m:r>
                      </m:den>
                    </m:f>
                  </m:oMath>
                </a14:m>
                <a:r>
                  <a:rPr kumimoji="0" lang="vi-VN" altLang="en-US" sz="2800" b="1" i="0" u="none" strike="noStrike" cap="none" normalizeH="0" baseline="0" dirty="0">
                    <a:ln>
                      <a:noFill/>
                    </a:ln>
                    <a:solidFill>
                      <a:schemeClr val="tx1"/>
                    </a:solidFill>
                    <a:effectLst/>
                    <a:latin typeface="Times New Roman" pitchFamily="18" charset="0"/>
                    <a:ea typeface="Arial" panose="020B0604020202020204" pitchFamily="34" charset="0"/>
                    <a:cs typeface="Times New Roman" pitchFamily="18" charset="0"/>
                  </a:rPr>
                  <a:t> = 500 (nghìn đồng).</a:t>
                </a:r>
                <a:r>
                  <a:rPr kumimoji="0" lang="en-US" altLang="en-US" sz="2800" b="1" i="0" u="none" strike="noStrike" cap="none" normalizeH="0" baseline="0" dirty="0">
                    <a:ln>
                      <a:noFill/>
                    </a:ln>
                    <a:solidFill>
                      <a:schemeClr val="tx1"/>
                    </a:solidFill>
                    <a:effectLst/>
                    <a:latin typeface="Times New Roman" pitchFamily="18" charset="0"/>
                    <a:cs typeface="Times New Roman" pitchFamily="18" charset="0"/>
                  </a:rPr>
                  <a:t> </a:t>
                </a:r>
              </a:p>
            </p:txBody>
          </p:sp>
        </mc:Choice>
        <mc:Fallback xmlns="">
          <p:sp>
            <p:nvSpPr>
              <p:cNvPr id="8" name="Rectangle 7">
                <a:extLst>
                  <a:ext uri="{FF2B5EF4-FFF2-40B4-BE49-F238E27FC236}">
                    <a16:creationId xmlns:a16="http://schemas.microsoft.com/office/drawing/2014/main" xmlns:a14="http://schemas.microsoft.com/office/drawing/2010/main" xmlns="" id="{5FAE6D62-4CDD-5161-79EE-E861FCAF6DF6}"/>
                  </a:ext>
                </a:extLst>
              </p:cNvPr>
              <p:cNvSpPr>
                <a:spLocks noRot="1" noChangeAspect="1" noMove="1" noResize="1" noEditPoints="1" noAdjustHandles="1" noChangeArrowheads="1" noChangeShapeType="1" noTextEdit="1"/>
              </p:cNvSpPr>
              <p:nvPr/>
            </p:nvSpPr>
            <p:spPr bwMode="auto">
              <a:xfrm>
                <a:off x="38100" y="5472726"/>
                <a:ext cx="8191500" cy="987706"/>
              </a:xfrm>
              <a:prstGeom prst="rect">
                <a:avLst/>
              </a:prstGeom>
              <a:blipFill rotWithShape="1">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4"/>
          <p:cNvSpPr/>
          <p:nvPr/>
        </p:nvSpPr>
        <p:spPr>
          <a:xfrm>
            <a:off x="887774" y="3091982"/>
            <a:ext cx="8131038" cy="523220"/>
          </a:xfrm>
          <a:prstGeom prst="rect">
            <a:avLst/>
          </a:prstGeom>
        </p:spPr>
        <p:txBody>
          <a:bodyPr wrap="square">
            <a:spAutoFit/>
          </a:bodyPr>
          <a:lstStyle/>
          <a:p>
            <a:r>
              <a:rPr lang="vi-VN" altLang="en-US" sz="2800" dirty="0">
                <a:latin typeface="Times New Roman" pitchFamily="18" charset="0"/>
                <a:ea typeface="Arial" panose="020B0604020202020204" pitchFamily="34" charset="0"/>
                <a:cs typeface="Times New Roman" pitchFamily="18" charset="0"/>
              </a:rPr>
              <a:t>Bài toán 2</a:t>
            </a:r>
            <a:r>
              <a:rPr lang="en-US" altLang="en-US" sz="2800" dirty="0">
                <a:latin typeface="Times New Roman" pitchFamily="18" charset="0"/>
                <a:ea typeface="Arial" panose="020B0604020202020204" pitchFamily="34" charset="0"/>
                <a:cs typeface="Times New Roman" pitchFamily="18" charset="0"/>
              </a:rPr>
              <a:t> </a:t>
            </a:r>
            <a:r>
              <a:rPr lang="vi-VN" altLang="en-US" sz="2800" dirty="0">
                <a:latin typeface="Times New Roman" pitchFamily="18" charset="0"/>
                <a:ea typeface="Arial" panose="020B0604020202020204" pitchFamily="34" charset="0"/>
                <a:cs typeface="Times New Roman" pitchFamily="18" charset="0"/>
              </a:rPr>
              <a:t>đòi hỏi tìm</a:t>
            </a:r>
            <a:r>
              <a:rPr lang="en-US" altLang="en-US" sz="2800" dirty="0">
                <a:latin typeface="Times New Roman" pitchFamily="18" charset="0"/>
                <a:ea typeface="Arial" panose="020B0604020202020204" pitchFamily="34" charset="0"/>
                <a:cs typeface="Times New Roman" pitchFamily="18" charset="0"/>
              </a:rPr>
              <a:t> </a:t>
            </a:r>
            <a:r>
              <a:rPr lang="vi-VN" altLang="en-US" sz="2800" dirty="0">
                <a:latin typeface="Times New Roman" pitchFamily="18" charset="0"/>
                <a:ea typeface="Arial" panose="020B0604020202020204" pitchFamily="34" charset="0"/>
                <a:cs typeface="Times New Roman" pitchFamily="18" charset="0"/>
              </a:rPr>
              <a:t>số tiền</a:t>
            </a:r>
            <a:r>
              <a:rPr lang="en-US" altLang="en-US" sz="2800" dirty="0">
                <a:latin typeface="Times New Roman" pitchFamily="18" charset="0"/>
                <a:ea typeface="Arial" panose="020B0604020202020204" pitchFamily="34" charset="0"/>
                <a:cs typeface="Times New Roman" pitchFamily="18" charset="0"/>
              </a:rPr>
              <a:t> </a:t>
            </a:r>
            <a:r>
              <a:rPr lang="vi-VN" altLang="en-US" sz="2800" i="1" dirty="0">
                <a:latin typeface="Times New Roman" pitchFamily="18" charset="0"/>
                <a:ea typeface="Arial" panose="020B0604020202020204" pitchFamily="34" charset="0"/>
                <a:cs typeface="Times New Roman" pitchFamily="18" charset="0"/>
              </a:rPr>
              <a:t>T</a:t>
            </a:r>
            <a:r>
              <a:rPr lang="vi-VN" altLang="en-US" sz="2800" dirty="0">
                <a:latin typeface="Times New Roman" pitchFamily="18" charset="0"/>
                <a:ea typeface="Arial" panose="020B0604020202020204" pitchFamily="34" charset="0"/>
                <a:cs typeface="Times New Roman" pitchFamily="18" charset="0"/>
              </a:rPr>
              <a:t> mà</a:t>
            </a:r>
            <a:r>
              <a:rPr lang="en-US" altLang="en-US" sz="2800" dirty="0">
                <a:latin typeface="Times New Roman" pitchFamily="18" charset="0"/>
                <a:ea typeface="Arial" panose="020B0604020202020204" pitchFamily="34" charset="0"/>
                <a:cs typeface="Times New Roman" pitchFamily="18" charset="0"/>
              </a:rPr>
              <a:t> </a:t>
            </a:r>
            <a:r>
              <a:rPr lang="vi-VN" altLang="en-US" sz="2800" dirty="0">
                <a:latin typeface="Times New Roman" pitchFamily="18" charset="0"/>
                <a:ea typeface="Arial" panose="020B0604020202020204" pitchFamily="34" charset="0"/>
                <a:cs typeface="Times New Roman" pitchFamily="18" charset="0"/>
              </a:rPr>
              <a:t>Nga</a:t>
            </a:r>
            <a:r>
              <a:rPr lang="en-US" altLang="en-US" sz="2800" dirty="0">
                <a:latin typeface="Times New Roman" pitchFamily="18" charset="0"/>
                <a:ea typeface="Arial" panose="020B0604020202020204" pitchFamily="34" charset="0"/>
                <a:cs typeface="Times New Roman" pitchFamily="18" charset="0"/>
              </a:rPr>
              <a:t> </a:t>
            </a:r>
            <a:r>
              <a:rPr lang="vi-VN" altLang="en-US" sz="2800" dirty="0">
                <a:latin typeface="Times New Roman" pitchFamily="18" charset="0"/>
                <a:ea typeface="Arial" panose="020B0604020202020204" pitchFamily="34" charset="0"/>
                <a:cs typeface="Times New Roman" pitchFamily="18" charset="0"/>
              </a:rPr>
              <a:t>tiết kiệm</a:t>
            </a:r>
            <a:r>
              <a:rPr lang="en-US" altLang="en-US" sz="2800" dirty="0">
                <a:latin typeface="Times New Roman" pitchFamily="18" charset="0"/>
                <a:ea typeface="Arial" panose="020B0604020202020204" pitchFamily="34" charset="0"/>
                <a:cs typeface="Times New Roman" pitchFamily="18" charset="0"/>
              </a:rPr>
              <a:t> </a:t>
            </a:r>
            <a:r>
              <a:rPr lang="vi-VN" altLang="en-US" sz="2800" dirty="0">
                <a:latin typeface="Times New Roman" pitchFamily="18" charset="0"/>
                <a:ea typeface="Arial" panose="020B0604020202020204" pitchFamily="34" charset="0"/>
                <a:cs typeface="Times New Roman" pitchFamily="18" charset="0"/>
              </a:rPr>
              <a:t>được</a:t>
            </a:r>
            <a:endParaRPr lang="en-US" sz="28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38100" y="3555074"/>
                <a:ext cx="9067800" cy="1765612"/>
              </a:xfrm>
              <a:prstGeom prst="rect">
                <a:avLst/>
              </a:prstGeom>
            </p:spPr>
            <p:txBody>
              <a:bodyPr wrap="square">
                <a:spAutoFit/>
              </a:bodyPr>
              <a:lstStyle/>
              <a:p>
                <a:r>
                  <a:rPr lang="vi-VN" altLang="en-US" sz="2800" b="1" dirty="0">
                    <a:solidFill>
                      <a:schemeClr val="tx1"/>
                    </a:solidFill>
                    <a:latin typeface="Times New Roman" pitchFamily="18" charset="0"/>
                    <a:ea typeface="Arial" panose="020B0604020202020204" pitchFamily="34" charset="0"/>
                    <a:cs typeface="Times New Roman" pitchFamily="18" charset="0"/>
                  </a:rPr>
                  <a:t>Ta đã</a:t>
                </a:r>
                <a:r>
                  <a:rPr lang="en-US" altLang="en-US" sz="2800" b="1" dirty="0">
                    <a:solidFill>
                      <a:schemeClr val="tx1"/>
                    </a:solidFill>
                    <a:latin typeface="Times New Roman" pitchFamily="18" charset="0"/>
                    <a:ea typeface="Arial" panose="020B0604020202020204" pitchFamily="34" charset="0"/>
                    <a:cs typeface="Times New Roman" pitchFamily="18" charset="0"/>
                  </a:rPr>
                  <a:t> </a:t>
                </a:r>
                <a:r>
                  <a:rPr lang="vi-VN" altLang="en-US" sz="2800" b="1" dirty="0">
                    <a:solidFill>
                      <a:schemeClr val="tx1"/>
                    </a:solidFill>
                    <a:latin typeface="Times New Roman" pitchFamily="18" charset="0"/>
                    <a:ea typeface="Arial" panose="020B0604020202020204" pitchFamily="34" charset="0"/>
                    <a:cs typeface="Times New Roman" pitchFamily="18" charset="0"/>
                  </a:rPr>
                  <a:t>biết </a:t>
                </a:r>
                <a14:m>
                  <m:oMath xmlns:m="http://schemas.openxmlformats.org/officeDocument/2006/math">
                    <m:f>
                      <m:fPr>
                        <m:ctrlPr>
                          <a:rPr lang="vi-VN" altLang="en-US" sz="2800" b="1" i="1">
                            <a:solidFill>
                              <a:schemeClr val="tx1"/>
                            </a:solidFill>
                            <a:latin typeface="Cambria Math" panose="02040503050406030204" pitchFamily="18" charset="0"/>
                          </a:rPr>
                        </m:ctrlPr>
                      </m:fPr>
                      <m:num>
                        <m:r>
                          <a:rPr lang="en-US" altLang="en-US" sz="2800" b="1" i="1">
                            <a:solidFill>
                              <a:schemeClr val="tx1"/>
                            </a:solidFill>
                            <a:latin typeface="Cambria Math" panose="02040503050406030204" pitchFamily="18" charset="0"/>
                          </a:rPr>
                          <m:t>𝟒</m:t>
                        </m:r>
                      </m:num>
                      <m:den>
                        <m:r>
                          <a:rPr lang="en-US" altLang="en-US" sz="2800" b="1" i="1">
                            <a:solidFill>
                              <a:schemeClr val="tx1"/>
                            </a:solidFill>
                            <a:latin typeface="Cambria Math" panose="02040503050406030204" pitchFamily="18" charset="0"/>
                          </a:rPr>
                          <m:t>𝟓</m:t>
                        </m:r>
                      </m:den>
                    </m:f>
                  </m:oMath>
                </a14:m>
                <a:r>
                  <a:rPr lang="en-US" altLang="en-US" sz="2800" b="1" dirty="0">
                    <a:solidFill>
                      <a:schemeClr val="tx1"/>
                    </a:solidFill>
                    <a:latin typeface="Times New Roman" pitchFamily="18" charset="0"/>
                    <a:ea typeface="Arial" panose="020B0604020202020204" pitchFamily="34" charset="0"/>
                    <a:cs typeface="Times New Roman" pitchFamily="18" charset="0"/>
                  </a:rPr>
                  <a:t> </a:t>
                </a:r>
                <a:r>
                  <a:rPr lang="vi-VN" altLang="en-US" sz="2800" b="1" dirty="0">
                    <a:solidFill>
                      <a:schemeClr val="tx1"/>
                    </a:solidFill>
                    <a:latin typeface="Times New Roman" pitchFamily="18" charset="0"/>
                    <a:ea typeface="Arial" panose="020B0604020202020204" pitchFamily="34" charset="0"/>
                    <a:cs typeface="Times New Roman" pitchFamily="18" charset="0"/>
                  </a:rPr>
                  <a:t>số</a:t>
                </a:r>
                <a:r>
                  <a:rPr lang="en-US" altLang="en-US" sz="2800" b="1" dirty="0">
                    <a:solidFill>
                      <a:schemeClr val="tx1"/>
                    </a:solidFill>
                    <a:latin typeface="Times New Roman" pitchFamily="18" charset="0"/>
                    <a:ea typeface="Arial" panose="020B0604020202020204" pitchFamily="34" charset="0"/>
                    <a:cs typeface="Times New Roman" pitchFamily="18" charset="0"/>
                  </a:rPr>
                  <a:t> </a:t>
                </a:r>
                <a:r>
                  <a:rPr lang="vi-VN" altLang="en-US" sz="2800" b="1" dirty="0">
                    <a:solidFill>
                      <a:schemeClr val="tx1"/>
                    </a:solidFill>
                    <a:latin typeface="Times New Roman" pitchFamily="18" charset="0"/>
                    <a:ea typeface="Arial" panose="020B0604020202020204" pitchFamily="34" charset="0"/>
                    <a:cs typeface="Times New Roman" pitchFamily="18" charset="0"/>
                  </a:rPr>
                  <a:t>tiền đó là 400</a:t>
                </a:r>
                <a:r>
                  <a:rPr lang="en-US" altLang="en-US" sz="2800" b="1" dirty="0">
                    <a:solidFill>
                      <a:schemeClr val="tx1"/>
                    </a:solidFill>
                    <a:latin typeface="Times New Roman" pitchFamily="18" charset="0"/>
                    <a:ea typeface="Arial" panose="020B0604020202020204" pitchFamily="34" charset="0"/>
                    <a:cs typeface="Times New Roman" pitchFamily="18" charset="0"/>
                  </a:rPr>
                  <a:t> </a:t>
                </a:r>
                <a:r>
                  <a:rPr lang="vi-VN" altLang="en-US" sz="2800" b="1" dirty="0">
                    <a:solidFill>
                      <a:schemeClr val="tx1"/>
                    </a:solidFill>
                    <a:latin typeface="Times New Roman" pitchFamily="18" charset="0"/>
                    <a:ea typeface="Arial" panose="020B0604020202020204" pitchFamily="34" charset="0"/>
                    <a:cs typeface="Times New Roman" pitchFamily="18" charset="0"/>
                  </a:rPr>
                  <a:t>nghìn đồng,</a:t>
                </a:r>
                <a:r>
                  <a:rPr lang="en-US" altLang="en-US" sz="2800" b="1" dirty="0">
                    <a:solidFill>
                      <a:schemeClr val="tx1"/>
                    </a:solidFill>
                    <a:latin typeface="Times New Roman" pitchFamily="18" charset="0"/>
                    <a:ea typeface="Arial" panose="020B0604020202020204" pitchFamily="34" charset="0"/>
                    <a:cs typeface="Times New Roman" pitchFamily="18" charset="0"/>
                  </a:rPr>
                  <a:t> </a:t>
                </a:r>
                <a:r>
                  <a:rPr lang="vi-VN" altLang="en-US" sz="2800" b="1" dirty="0">
                    <a:solidFill>
                      <a:schemeClr val="tx1"/>
                    </a:solidFill>
                    <a:latin typeface="Times New Roman" pitchFamily="18" charset="0"/>
                    <a:ea typeface="Arial" panose="020B0604020202020204" pitchFamily="34" charset="0"/>
                    <a:cs typeface="Times New Roman" pitchFamily="18" charset="0"/>
                  </a:rPr>
                  <a:t>nghĩa</a:t>
                </a:r>
                <a:r>
                  <a:rPr lang="en-US" altLang="en-US" sz="2800" b="1" dirty="0">
                    <a:solidFill>
                      <a:schemeClr val="tx1"/>
                    </a:solidFill>
                    <a:latin typeface="Times New Roman" pitchFamily="18" charset="0"/>
                    <a:ea typeface="Arial" panose="020B0604020202020204" pitchFamily="34" charset="0"/>
                    <a:cs typeface="Times New Roman" pitchFamily="18" charset="0"/>
                  </a:rPr>
                  <a:t> </a:t>
                </a:r>
                <a:r>
                  <a:rPr lang="vi-VN" altLang="en-US" sz="2800" b="1" dirty="0">
                    <a:solidFill>
                      <a:schemeClr val="tx1"/>
                    </a:solidFill>
                    <a:latin typeface="Times New Roman" pitchFamily="18" charset="0"/>
                    <a:ea typeface="Arial" panose="020B0604020202020204" pitchFamily="34" charset="0"/>
                    <a:cs typeface="Times New Roman" pitchFamily="18" charset="0"/>
                  </a:rPr>
                  <a:t>là</a:t>
                </a:r>
                <a:endParaRPr lang="en-US" altLang="en-US" sz="2800" b="1" dirty="0">
                  <a:solidFill>
                    <a:schemeClr val="tx1"/>
                  </a:solidFill>
                  <a:latin typeface="Times New Roman" pitchFamily="18" charset="0"/>
                  <a:ea typeface="Arial" panose="020B0604020202020204" pitchFamily="34" charset="0"/>
                  <a:cs typeface="Times New Roman" pitchFamily="18" charset="0"/>
                </a:endParaRPr>
              </a:p>
              <a:p>
                <a:r>
                  <a:rPr lang="vi-VN" altLang="en-US" sz="2800" b="1" dirty="0">
                    <a:solidFill>
                      <a:schemeClr val="tx1"/>
                    </a:solidFill>
                    <a:latin typeface="Times New Roman" pitchFamily="18" charset="0"/>
                    <a:ea typeface="Arial" panose="020B0604020202020204" pitchFamily="34" charset="0"/>
                    <a:cs typeface="Times New Roman" pitchFamily="18" charset="0"/>
                  </a:rPr>
                  <a:t> </a:t>
                </a:r>
                <a14:m>
                  <m:oMath xmlns:m="http://schemas.openxmlformats.org/officeDocument/2006/math">
                    <m:f>
                      <m:fPr>
                        <m:ctrlPr>
                          <a:rPr lang="vi-VN" altLang="en-US" sz="2800" b="1" i="1">
                            <a:solidFill>
                              <a:schemeClr val="tx1"/>
                            </a:solidFill>
                            <a:latin typeface="Cambria Math" panose="02040503050406030204" pitchFamily="18" charset="0"/>
                          </a:rPr>
                        </m:ctrlPr>
                      </m:fPr>
                      <m:num>
                        <m:r>
                          <a:rPr lang="en-US" altLang="en-US" sz="2800" b="1" i="1">
                            <a:solidFill>
                              <a:schemeClr val="tx1"/>
                            </a:solidFill>
                            <a:latin typeface="Cambria Math" panose="02040503050406030204" pitchFamily="18" charset="0"/>
                          </a:rPr>
                          <m:t>𝟒</m:t>
                        </m:r>
                      </m:num>
                      <m:den>
                        <m:r>
                          <a:rPr lang="en-US" altLang="en-US" sz="2800" b="1" i="1">
                            <a:solidFill>
                              <a:schemeClr val="tx1"/>
                            </a:solidFill>
                            <a:latin typeface="Cambria Math" panose="02040503050406030204" pitchFamily="18" charset="0"/>
                          </a:rPr>
                          <m:t>𝟓</m:t>
                        </m:r>
                      </m:den>
                    </m:f>
                  </m:oMath>
                </a14:m>
                <a:r>
                  <a:rPr lang="vi-VN" altLang="en-US" sz="2800" b="1" dirty="0">
                    <a:solidFill>
                      <a:schemeClr val="tx1"/>
                    </a:solidFill>
                    <a:latin typeface="Times New Roman" pitchFamily="18" charset="0"/>
                    <a:ea typeface="Arial" panose="020B0604020202020204" pitchFamily="34" charset="0"/>
                    <a:cs typeface="Times New Roman" pitchFamily="18" charset="0"/>
                  </a:rPr>
                  <a:t>•</a:t>
                </a:r>
                <a:r>
                  <a:rPr lang="vi-VN" altLang="en-US" sz="2800" b="1" i="1" dirty="0">
                    <a:solidFill>
                      <a:schemeClr val="tx1"/>
                    </a:solidFill>
                    <a:latin typeface="Times New Roman" pitchFamily="18" charset="0"/>
                    <a:ea typeface="Arial" panose="020B0604020202020204" pitchFamily="34" charset="0"/>
                    <a:cs typeface="Times New Roman" pitchFamily="18" charset="0"/>
                  </a:rPr>
                  <a:t>T</a:t>
                </a:r>
                <a:r>
                  <a:rPr lang="en-US" altLang="en-US" sz="2800" b="1" i="1" dirty="0">
                    <a:solidFill>
                      <a:schemeClr val="tx1"/>
                    </a:solidFill>
                    <a:latin typeface="Times New Roman" pitchFamily="18" charset="0"/>
                    <a:ea typeface="Arial" panose="020B0604020202020204" pitchFamily="34" charset="0"/>
                    <a:cs typeface="Times New Roman" pitchFamily="18" charset="0"/>
                  </a:rPr>
                  <a:t> </a:t>
                </a:r>
                <a:r>
                  <a:rPr lang="vi-VN" altLang="en-US" sz="2800" b="1" i="1" dirty="0">
                    <a:solidFill>
                      <a:schemeClr val="tx1"/>
                    </a:solidFill>
                    <a:latin typeface="Times New Roman" pitchFamily="18" charset="0"/>
                    <a:ea typeface="Arial" panose="020B0604020202020204" pitchFamily="34" charset="0"/>
                    <a:cs typeface="Times New Roman" pitchFamily="18" charset="0"/>
                  </a:rPr>
                  <a:t>=</a:t>
                </a:r>
                <a:r>
                  <a:rPr lang="vi-VN" altLang="en-US" sz="2800" b="1" dirty="0">
                    <a:solidFill>
                      <a:schemeClr val="tx1"/>
                    </a:solidFill>
                    <a:latin typeface="Times New Roman" pitchFamily="18" charset="0"/>
                    <a:ea typeface="Arial" panose="020B0604020202020204" pitchFamily="34" charset="0"/>
                    <a:cs typeface="Times New Roman" pitchFamily="18" charset="0"/>
                  </a:rPr>
                  <a:t> 400.</a:t>
                </a:r>
                <a:br>
                  <a:rPr lang="vi-VN" altLang="en-US" sz="2800" b="1" dirty="0">
                    <a:solidFill>
                      <a:schemeClr val="tx1"/>
                    </a:solidFill>
                    <a:latin typeface="Times New Roman" pitchFamily="18" charset="0"/>
                    <a:ea typeface="Arial" panose="020B0604020202020204" pitchFamily="34" charset="0"/>
                    <a:cs typeface="Times New Roman" pitchFamily="18" charset="0"/>
                  </a:rPr>
                </a:br>
                <a:endParaRPr lang="en-US" sz="2800" b="1" dirty="0">
                  <a:solidFill>
                    <a:schemeClr val="tx1"/>
                  </a:solidFill>
                  <a:latin typeface="Times New Roman" pitchFamily="18" charset="0"/>
                  <a:cs typeface="Times New Roman"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8100" y="3555074"/>
                <a:ext cx="9067800" cy="1765612"/>
              </a:xfrm>
              <a:prstGeom prst="rect">
                <a:avLst/>
              </a:prstGeom>
              <a:blipFill>
                <a:blip r:embed="rId6"/>
                <a:stretch>
                  <a:fillRect l="-13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752600" y="4198550"/>
                <a:ext cx="3615092" cy="713529"/>
              </a:xfrm>
              <a:prstGeom prst="rect">
                <a:avLst/>
              </a:prstGeom>
            </p:spPr>
            <p:txBody>
              <a:bodyPr wrap="none">
                <a:spAutoFit/>
              </a:bodyPr>
              <a:lstStyle/>
              <a:p>
                <a:r>
                  <a:rPr lang="vi-VN" altLang="en-US" sz="2800" b="1" dirty="0">
                    <a:solidFill>
                      <a:schemeClr val="tx1"/>
                    </a:solidFill>
                    <a:latin typeface="Times New Roman" pitchFamily="18" charset="0"/>
                    <a:ea typeface="Arial" panose="020B0604020202020204" pitchFamily="34" charset="0"/>
                    <a:cs typeface="Times New Roman" pitchFamily="18" charset="0"/>
                  </a:rPr>
                  <a:t>Từ đó ta có </a:t>
                </a:r>
                <a:r>
                  <a:rPr lang="vi-VN" altLang="en-US" sz="2800" b="1" i="1" dirty="0">
                    <a:solidFill>
                      <a:schemeClr val="tx1"/>
                    </a:solidFill>
                    <a:latin typeface="Times New Roman" pitchFamily="18" charset="0"/>
                    <a:ea typeface="Arial" panose="020B0604020202020204" pitchFamily="34" charset="0"/>
                    <a:cs typeface="Times New Roman" pitchFamily="18" charset="0"/>
                  </a:rPr>
                  <a:t>T</a:t>
                </a:r>
                <a:r>
                  <a:rPr lang="vi-VN" altLang="en-US" sz="2800" b="1" dirty="0">
                    <a:solidFill>
                      <a:schemeClr val="tx1"/>
                    </a:solidFill>
                    <a:latin typeface="Times New Roman" pitchFamily="18" charset="0"/>
                    <a:ea typeface="Arial" panose="020B0604020202020204" pitchFamily="34" charset="0"/>
                    <a:cs typeface="Times New Roman" pitchFamily="18" charset="0"/>
                  </a:rPr>
                  <a:t> = 400 : </a:t>
                </a:r>
                <a14:m>
                  <m:oMath xmlns:m="http://schemas.openxmlformats.org/officeDocument/2006/math">
                    <m:f>
                      <m:fPr>
                        <m:ctrlPr>
                          <a:rPr lang="vi-VN" altLang="en-US" sz="2800" b="1" i="1">
                            <a:solidFill>
                              <a:schemeClr val="tx1"/>
                            </a:solidFill>
                            <a:latin typeface="Cambria Math" panose="02040503050406030204" pitchFamily="18" charset="0"/>
                          </a:rPr>
                        </m:ctrlPr>
                      </m:fPr>
                      <m:num>
                        <m:r>
                          <a:rPr lang="en-US" altLang="en-US" sz="2800" b="1" i="1">
                            <a:solidFill>
                              <a:schemeClr val="tx1"/>
                            </a:solidFill>
                            <a:latin typeface="Cambria Math" panose="02040503050406030204" pitchFamily="18" charset="0"/>
                          </a:rPr>
                          <m:t>𝟒</m:t>
                        </m:r>
                      </m:num>
                      <m:den>
                        <m:r>
                          <a:rPr lang="en-US" altLang="en-US" sz="2800" b="1" i="1">
                            <a:solidFill>
                              <a:schemeClr val="tx1"/>
                            </a:solidFill>
                            <a:latin typeface="Cambria Math" panose="02040503050406030204" pitchFamily="18" charset="0"/>
                          </a:rPr>
                          <m:t>𝟓</m:t>
                        </m:r>
                      </m:den>
                    </m:f>
                  </m:oMath>
                </a14:m>
                <a:endParaRPr lang="en-US" sz="2800" b="1" dirty="0">
                  <a:solidFill>
                    <a:schemeClr val="tx1"/>
                  </a:solidFill>
                  <a:latin typeface="Times New Roman" pitchFamily="18" charset="0"/>
                  <a:cs typeface="Times New Roman"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752600" y="4198550"/>
                <a:ext cx="3615092" cy="713529"/>
              </a:xfrm>
              <a:prstGeom prst="rect">
                <a:avLst/>
              </a:prstGeom>
              <a:blipFill>
                <a:blip r:embed="rId7"/>
                <a:stretch>
                  <a:fillRect l="-3541" b="-9402"/>
                </a:stretch>
              </a:blipFill>
            </p:spPr>
            <p:txBody>
              <a:bodyPr/>
              <a:lstStyle/>
              <a:p>
                <a:r>
                  <a:rPr lang="en-US">
                    <a:noFill/>
                  </a:rPr>
                  <a:t> </a:t>
                </a:r>
              </a:p>
            </p:txBody>
          </p:sp>
        </mc:Fallback>
      </mc:AlternateContent>
      <p:sp>
        <p:nvSpPr>
          <p:cNvPr id="11" name="Rectangle 10"/>
          <p:cNvSpPr/>
          <p:nvPr/>
        </p:nvSpPr>
        <p:spPr>
          <a:xfrm>
            <a:off x="152400" y="4980729"/>
            <a:ext cx="4400564" cy="523220"/>
          </a:xfrm>
          <a:prstGeom prst="rect">
            <a:avLst/>
          </a:prstGeom>
        </p:spPr>
        <p:txBody>
          <a:bodyPr wrap="none">
            <a:spAutoFit/>
          </a:bodyPr>
          <a:lstStyle/>
          <a:p>
            <a:pPr lvl="0" eaLnBrk="0" fontAlgn="base" hangingPunct="0">
              <a:spcBef>
                <a:spcPct val="0"/>
              </a:spcBef>
              <a:spcAft>
                <a:spcPct val="0"/>
              </a:spcAft>
              <a:tabLst>
                <a:tab pos="2640013" algn="r"/>
                <a:tab pos="3078163" algn="r"/>
                <a:tab pos="3379788" algn="r"/>
                <a:tab pos="3605213" algn="r"/>
                <a:tab pos="3902075" algn="r"/>
              </a:tabLst>
            </a:pPr>
            <a:r>
              <a:rPr lang="vi-VN" altLang="en-US" sz="2800" b="1" dirty="0">
                <a:latin typeface="Times New Roman" pitchFamily="18" charset="0"/>
                <a:ea typeface="Arial" panose="020B0604020202020204" pitchFamily="34" charset="0"/>
                <a:cs typeface="Times New Roman" pitchFamily="18" charset="0"/>
              </a:rPr>
              <a:t>Vậy Nga đã tiết kiệm được:</a:t>
            </a:r>
            <a:endParaRPr lang="en-US" alt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0430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down)">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1000"/>
                                        <p:tgtEl>
                                          <p:spTgt spid="9">
                                            <p:txEl>
                                              <p:pRg st="0" end="0"/>
                                            </p:txEl>
                                          </p:spTgt>
                                        </p:tgtEl>
                                      </p:cBhvr>
                                    </p:animEffect>
                                    <p:anim calcmode="lin" valueType="num">
                                      <p:cBhvr>
                                        <p:cTn id="4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Effect transition="in" filter="fade">
                                      <p:cBhvr>
                                        <p:cTn id="48" dur="1000"/>
                                        <p:tgtEl>
                                          <p:spTgt spid="9">
                                            <p:txEl>
                                              <p:pRg st="1" end="1"/>
                                            </p:txEl>
                                          </p:spTgt>
                                        </p:tgtEl>
                                      </p:cBhvr>
                                    </p:animEffect>
                                    <p:anim calcmode="lin" valueType="num">
                                      <p:cBhvr>
                                        <p:cTn id="4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Effect transition="in" filter="circle(in)">
                                      <p:cBhvr>
                                        <p:cTn id="55" dur="2000"/>
                                        <p:tgtEl>
                                          <p:spTgt spid="10">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60" dur="500"/>
                                        <p:tgtEl>
                                          <p:spTgt spid="11">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8"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ải ngay bộ hình nền Powerpoint đẹp, chuyên nghiệp - QuanTriMang.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ectangle 1"/>
              <p:cNvSpPr/>
              <p:nvPr/>
            </p:nvSpPr>
            <p:spPr>
              <a:xfrm>
                <a:off x="0" y="457200"/>
                <a:ext cx="8001000" cy="1097801"/>
              </a:xfrm>
              <a:prstGeom prst="rect">
                <a:avLst/>
              </a:prstGeom>
            </p:spPr>
            <p:txBody>
              <a:bodyPr wrap="square">
                <a:spAutoFit/>
              </a:bodyPr>
              <a:lstStyle/>
              <a:p>
                <a:r>
                  <a:rPr lang="vi-VN" sz="2800" b="1" dirty="0">
                    <a:solidFill>
                      <a:srgbClr val="FFFF00"/>
                    </a:solidFill>
                    <a:latin typeface="Times New Roman" pitchFamily="18" charset="0"/>
                    <a:ea typeface="Courier New" panose="02070309020205020404" pitchFamily="49" charset="0"/>
                    <a:cs typeface="Times New Roman" pitchFamily="18" charset="0"/>
                  </a:rPr>
                  <a:t>Muốn tìm một số biết </a:t>
                </a:r>
                <a14:m>
                  <m:oMath xmlns:m="http://schemas.openxmlformats.org/officeDocument/2006/math">
                    <m:f>
                      <m:fPr>
                        <m:ctrlPr>
                          <a:rPr lang="vi-VN" sz="2800" b="1" i="1">
                            <a:solidFill>
                              <a:srgbClr val="FFFF00"/>
                            </a:solidFill>
                            <a:latin typeface="Cambria Math" panose="02040503050406030204" pitchFamily="18" charset="0"/>
                          </a:rPr>
                        </m:ctrlPr>
                      </m:fPr>
                      <m:num>
                        <m:r>
                          <a:rPr lang="en-US" sz="2800" b="1" i="1">
                            <a:solidFill>
                              <a:srgbClr val="FFFF00"/>
                            </a:solidFill>
                            <a:latin typeface="Cambria Math" panose="02040503050406030204" pitchFamily="18" charset="0"/>
                          </a:rPr>
                          <m:t>𝒎</m:t>
                        </m:r>
                      </m:num>
                      <m:den>
                        <m:r>
                          <a:rPr lang="en-US" sz="2800" b="1" i="1">
                            <a:solidFill>
                              <a:srgbClr val="FFFF00"/>
                            </a:solidFill>
                            <a:latin typeface="Cambria Math" panose="02040503050406030204" pitchFamily="18" charset="0"/>
                          </a:rPr>
                          <m:t>𝒏</m:t>
                        </m:r>
                      </m:den>
                    </m:f>
                  </m:oMath>
                </a14:m>
                <a:r>
                  <a:rPr lang="vi-VN" sz="2800" b="1" dirty="0">
                    <a:solidFill>
                      <a:srgbClr val="FFFF00"/>
                    </a:solidFill>
                    <a:latin typeface="Times New Roman" pitchFamily="18" charset="0"/>
                    <a:ea typeface="Courier New" panose="02070309020205020404" pitchFamily="49" charset="0"/>
                    <a:cs typeface="Times New Roman" pitchFamily="18" charset="0"/>
                  </a:rPr>
                  <a:t> của nó bằng a, ta tính </a:t>
                </a:r>
                <a:r>
                  <a:rPr lang="vi-VN" sz="2800" b="1" i="1" dirty="0">
                    <a:solidFill>
                      <a:srgbClr val="FFFF00"/>
                    </a:solidFill>
                    <a:latin typeface="Times New Roman" pitchFamily="18" charset="0"/>
                    <a:ea typeface="Arial" panose="020B0604020202020204" pitchFamily="34" charset="0"/>
                    <a:cs typeface="Times New Roman" pitchFamily="18" charset="0"/>
                  </a:rPr>
                  <a:t>a : </a:t>
                </a:r>
                <a14:m>
                  <m:oMath xmlns:m="http://schemas.openxmlformats.org/officeDocument/2006/math">
                    <m:f>
                      <m:fPr>
                        <m:ctrlPr>
                          <a:rPr lang="vi-VN" sz="2800" b="1" i="1">
                            <a:solidFill>
                              <a:srgbClr val="FFFF00"/>
                            </a:solidFill>
                            <a:latin typeface="Cambria Math" panose="02040503050406030204" pitchFamily="18" charset="0"/>
                          </a:rPr>
                        </m:ctrlPr>
                      </m:fPr>
                      <m:num>
                        <m:r>
                          <a:rPr lang="en-US" sz="2800" b="1" i="1">
                            <a:solidFill>
                              <a:srgbClr val="FFFF00"/>
                            </a:solidFill>
                            <a:latin typeface="Cambria Math" panose="02040503050406030204" pitchFamily="18" charset="0"/>
                          </a:rPr>
                          <m:t>𝒎</m:t>
                        </m:r>
                      </m:num>
                      <m:den>
                        <m:r>
                          <a:rPr lang="en-US" sz="2800" b="1" i="1">
                            <a:solidFill>
                              <a:srgbClr val="FFFF00"/>
                            </a:solidFill>
                            <a:latin typeface="Cambria Math" panose="02040503050406030204" pitchFamily="18" charset="0"/>
                          </a:rPr>
                          <m:t>𝒏</m:t>
                        </m:r>
                      </m:den>
                    </m:f>
                  </m:oMath>
                </a14:m>
                <a:r>
                  <a:rPr lang="vi-VN" sz="2800" b="1" i="1" dirty="0">
                    <a:solidFill>
                      <a:srgbClr val="FFFF00"/>
                    </a:solidFill>
                    <a:latin typeface="Times New Roman" pitchFamily="18" charset="0"/>
                    <a:ea typeface="Arial" panose="020B0604020202020204" pitchFamily="34" charset="0"/>
                    <a:cs typeface="Times New Roman" pitchFamily="18" charset="0"/>
                  </a:rPr>
                  <a:t> (m, n </a:t>
                </a:r>
                <a14:m>
                  <m:oMath xmlns:m="http://schemas.openxmlformats.org/officeDocument/2006/math">
                    <m:r>
                      <a:rPr lang="vi-VN" sz="2800" b="1" i="1">
                        <a:solidFill>
                          <a:srgbClr val="FFFF00"/>
                        </a:solidFill>
                        <a:latin typeface="Cambria Math" panose="02040503050406030204" pitchFamily="18" charset="0"/>
                        <a:ea typeface="Cambria Math" panose="02040503050406030204" pitchFamily="18" charset="0"/>
                        <a:cs typeface="Arial" panose="020B0604020202020204" pitchFamily="34" charset="0"/>
                      </a:rPr>
                      <m:t>∈</m:t>
                    </m:r>
                  </m:oMath>
                </a14:m>
                <a:r>
                  <a:rPr lang="vi-VN" sz="2800" b="1" dirty="0">
                    <a:solidFill>
                      <a:srgbClr val="FFFF00"/>
                    </a:solidFill>
                    <a:latin typeface="Times New Roman" pitchFamily="18" charset="0"/>
                    <a:ea typeface="Courier New" panose="02070309020205020404" pitchFamily="49" charset="0"/>
                    <a:cs typeface="Times New Roman" pitchFamily="18" charset="0"/>
                  </a:rPr>
                  <a:t>N*).</a:t>
                </a:r>
                <a:endParaRPr lang="en-US" sz="2800" b="1" dirty="0">
                  <a:solidFill>
                    <a:srgbClr val="FFFF00"/>
                  </a:solidFill>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457200"/>
                <a:ext cx="8001000" cy="1097801"/>
              </a:xfrm>
              <a:prstGeom prst="rect">
                <a:avLst/>
              </a:prstGeom>
              <a:blipFill rotWithShape="1">
                <a:blip r:embed="rId4"/>
                <a:stretch>
                  <a:fillRect l="-1523" t="-1111" b="-15000"/>
                </a:stretch>
              </a:blipFill>
            </p:spPr>
            <p:txBody>
              <a:bodyPr/>
              <a:lstStyle/>
              <a:p>
                <a:r>
                  <a:rPr lang="en-US">
                    <a:noFill/>
                  </a:rPr>
                  <a:t> </a:t>
                </a:r>
              </a:p>
            </p:txBody>
          </p:sp>
        </mc:Fallback>
      </mc:AlternateContent>
      <p:sp>
        <p:nvSpPr>
          <p:cNvPr id="4" name="Rectangle 3"/>
          <p:cNvSpPr/>
          <p:nvPr/>
        </p:nvSpPr>
        <p:spPr>
          <a:xfrm>
            <a:off x="152400" y="3406"/>
            <a:ext cx="7467600" cy="523220"/>
          </a:xfrm>
          <a:prstGeom prst="rect">
            <a:avLst/>
          </a:prstGeom>
        </p:spPr>
        <p:txBody>
          <a:bodyPr wrap="square">
            <a:spAutoFit/>
          </a:bodyPr>
          <a:lstStyle/>
          <a:p>
            <a:pPr indent="-685800"/>
            <a:r>
              <a:rPr lang="vi-VN" sz="2800" b="1" dirty="0">
                <a:solidFill>
                  <a:schemeClr val="bg1"/>
                </a:solidFill>
                <a:latin typeface="Times New Roman" pitchFamily="18" charset="0"/>
                <a:ea typeface="Arial" panose="020B0604020202020204" pitchFamily="34" charset="0"/>
                <a:cs typeface="Times New Roman" pitchFamily="18" charset="0"/>
              </a:rPr>
              <a:t>Quy tắc tìm một số biết giá trị phân số của nó</a:t>
            </a:r>
            <a:endParaRPr lang="en-US" sz="2800" b="1" dirty="0">
              <a:solidFill>
                <a:schemeClr val="bg1"/>
              </a:solidFill>
              <a:latin typeface="Times New Roman" pitchFamily="18" charset="0"/>
              <a:ea typeface="Arial" panose="020B0604020202020204" pitchFamily="34" charset="0"/>
              <a:cs typeface="Times New Roman"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36AAAC6-6786-3ABD-7190-2899F44D23BA}"/>
                  </a:ext>
                </a:extLst>
              </p:cNvPr>
              <p:cNvSpPr txBox="1"/>
              <p:nvPr/>
            </p:nvSpPr>
            <p:spPr>
              <a:xfrm>
                <a:off x="0" y="1981200"/>
                <a:ext cx="9144000" cy="2425792"/>
              </a:xfrm>
              <a:prstGeom prst="rect">
                <a:avLst/>
              </a:prstGeom>
              <a:noFill/>
            </p:spPr>
            <p:txBody>
              <a:bodyPr wrap="square">
                <a:spAutoFit/>
              </a:bodyPr>
              <a:lstStyle/>
              <a:p>
                <a:pPr indent="-1473200" algn="l"/>
                <a:r>
                  <a:rPr lang="vi-VN" sz="2800" b="1" dirty="0">
                    <a:solidFill>
                      <a:schemeClr val="bg1"/>
                    </a:solidFill>
                    <a:effectLst/>
                    <a:latin typeface="Times New Roman" pitchFamily="18" charset="0"/>
                    <a:ea typeface="Arial" panose="020B0604020202020204" pitchFamily="34" charset="0"/>
                    <a:cs typeface="Times New Roman" pitchFamily="18" charset="0"/>
                  </a:rPr>
                  <a:t>Một chủ xưởng mộc đã vay một khoản tiền để mua nguyên vật liệu mà không bị tính lãi. Một</a:t>
                </a:r>
                <a:r>
                  <a:rPr lang="en-US" sz="2800" b="1" dirty="0">
                    <a:solidFill>
                      <a:schemeClr val="bg1"/>
                    </a:solidFill>
                    <a:effectLst/>
                    <a:latin typeface="Times New Roman" pitchFamily="18" charset="0"/>
                    <a:ea typeface="Arial" panose="020B0604020202020204" pitchFamily="34" charset="0"/>
                    <a:cs typeface="Times New Roman" pitchFamily="18" charset="0"/>
                  </a:rPr>
                  <a:t> </a:t>
                </a:r>
                <a:r>
                  <a:rPr lang="vi-VN" sz="2800" b="1" dirty="0">
                    <a:solidFill>
                      <a:schemeClr val="bg1"/>
                    </a:solidFill>
                    <a:effectLst/>
                    <a:latin typeface="Times New Roman" pitchFamily="18" charset="0"/>
                    <a:ea typeface="Arial" panose="020B0604020202020204" pitchFamily="34" charset="0"/>
                    <a:cs typeface="Times New Roman" pitchFamily="18" charset="0"/>
                  </a:rPr>
                  <a:t>tháng sau khi vay, chủ xưởng đã hoàn trả được một phần khoản vay nên số nợ sau tháng</a:t>
                </a:r>
                <a:r>
                  <a:rPr lang="en-US" sz="2800" b="1" dirty="0">
                    <a:solidFill>
                      <a:schemeClr val="bg1"/>
                    </a:solidFill>
                    <a:effectLst/>
                    <a:latin typeface="Times New Roman" pitchFamily="18" charset="0"/>
                    <a:ea typeface="Arial" panose="020B0604020202020204" pitchFamily="34" charset="0"/>
                    <a:cs typeface="Times New Roman" pitchFamily="18" charset="0"/>
                  </a:rPr>
                  <a:t> </a:t>
                </a:r>
                <a:r>
                  <a:rPr lang="vi-VN" sz="2800" b="1" dirty="0">
                    <a:solidFill>
                      <a:schemeClr val="bg1"/>
                    </a:solidFill>
                    <a:effectLst/>
                    <a:latin typeface="Times New Roman" pitchFamily="18" charset="0"/>
                    <a:ea typeface="Arial" panose="020B0604020202020204" pitchFamily="34" charset="0"/>
                    <a:cs typeface="Times New Roman" pitchFamily="18" charset="0"/>
                  </a:rPr>
                  <a:t>thứ nhất còn 90 triệu đồng và bằng </a:t>
                </a:r>
                <a14:m>
                  <m:oMath xmlns:m="http://schemas.openxmlformats.org/officeDocument/2006/math">
                    <m:f>
                      <m:fPr>
                        <m:ctrlPr>
                          <a:rPr lang="vi-VN" sz="2800" b="1" i="1" smtClean="0">
                            <a:solidFill>
                              <a:schemeClr val="bg1"/>
                            </a:solidFill>
                            <a:effectLst/>
                            <a:latin typeface="Cambria Math" panose="02040503050406030204" pitchFamily="18" charset="0"/>
                          </a:rPr>
                        </m:ctrlPr>
                      </m:fPr>
                      <m:num>
                        <m:r>
                          <a:rPr lang="en-US" sz="2800" b="1" i="1" smtClean="0">
                            <a:solidFill>
                              <a:schemeClr val="bg1"/>
                            </a:solidFill>
                            <a:effectLst/>
                            <a:latin typeface="Cambria Math" panose="02040503050406030204" pitchFamily="18" charset="0"/>
                          </a:rPr>
                          <m:t>𝟑</m:t>
                        </m:r>
                      </m:num>
                      <m:den>
                        <m:r>
                          <a:rPr lang="en-US" sz="2800" b="1" i="1" smtClean="0">
                            <a:solidFill>
                              <a:schemeClr val="bg1"/>
                            </a:solidFill>
                            <a:effectLst/>
                            <a:latin typeface="Cambria Math" panose="02040503050406030204" pitchFamily="18" charset="0"/>
                          </a:rPr>
                          <m:t>𝟕</m:t>
                        </m:r>
                      </m:den>
                    </m:f>
                  </m:oMath>
                </a14:m>
                <a:r>
                  <a:rPr lang="vi-VN" sz="2800" b="1" dirty="0">
                    <a:solidFill>
                      <a:schemeClr val="bg1"/>
                    </a:solidFill>
                    <a:effectLst/>
                    <a:latin typeface="Times New Roman" pitchFamily="18" charset="0"/>
                    <a:ea typeface="Arial" panose="020B0604020202020204" pitchFamily="34" charset="0"/>
                    <a:cs typeface="Times New Roman" pitchFamily="18" charset="0"/>
                  </a:rPr>
                  <a:t> số nợ ban đầu. Hỏi người chủ xưởng mộc đã vay bao</a:t>
                </a:r>
                <a:r>
                  <a:rPr lang="en-US" sz="2800" b="1" dirty="0">
                    <a:solidFill>
                      <a:schemeClr val="bg1"/>
                    </a:solidFill>
                    <a:effectLst/>
                    <a:latin typeface="Times New Roman" pitchFamily="18" charset="0"/>
                    <a:ea typeface="Arial" panose="020B0604020202020204" pitchFamily="34" charset="0"/>
                    <a:cs typeface="Times New Roman" pitchFamily="18" charset="0"/>
                  </a:rPr>
                  <a:t> </a:t>
                </a:r>
                <a:r>
                  <a:rPr lang="vi-VN" sz="2800" b="1" dirty="0">
                    <a:solidFill>
                      <a:schemeClr val="bg1"/>
                    </a:solidFill>
                    <a:effectLst/>
                    <a:latin typeface="Times New Roman" pitchFamily="18" charset="0"/>
                    <a:ea typeface="Arial" panose="020B0604020202020204" pitchFamily="34" charset="0"/>
                    <a:cs typeface="Times New Roman" pitchFamily="18" charset="0"/>
                  </a:rPr>
                  <a:t>nhiêu tiền?</a:t>
                </a:r>
                <a:endParaRPr lang="en-US" sz="2800" b="1" dirty="0">
                  <a:solidFill>
                    <a:schemeClr val="bg1"/>
                  </a:solidFill>
                  <a:effectLst/>
                  <a:latin typeface="Times New Roman" pitchFamily="18" charset="0"/>
                  <a:ea typeface="Arial" panose="020B0604020202020204" pitchFamily="34" charset="0"/>
                  <a:cs typeface="Times New Roman" pitchFamily="18" charset="0"/>
                </a:endParaRPr>
              </a:p>
            </p:txBody>
          </p:sp>
        </mc:Choice>
        <mc:Fallback xmlns="">
          <p:sp>
            <p:nvSpPr>
              <p:cNvPr id="6" name="TextBox 5">
                <a:extLst>
                  <a:ext uri="{FF2B5EF4-FFF2-40B4-BE49-F238E27FC236}">
                    <a16:creationId xmlns:a16="http://schemas.microsoft.com/office/drawing/2014/main" xmlns:a14="http://schemas.microsoft.com/office/drawing/2010/main" xmlns="" id="{336AAAC6-6786-3ABD-7190-2899F44D23BA}"/>
                  </a:ext>
                </a:extLst>
              </p:cNvPr>
              <p:cNvSpPr txBox="1">
                <a:spLocks noRot="1" noChangeAspect="1" noMove="1" noResize="1" noEditPoints="1" noAdjustHandles="1" noChangeArrowheads="1" noChangeShapeType="1" noTextEdit="1"/>
              </p:cNvSpPr>
              <p:nvPr/>
            </p:nvSpPr>
            <p:spPr>
              <a:xfrm>
                <a:off x="0" y="1981200"/>
                <a:ext cx="9144000" cy="2425792"/>
              </a:xfrm>
              <a:prstGeom prst="rect">
                <a:avLst/>
              </a:prstGeom>
              <a:blipFill rotWithShape="1">
                <a:blip r:embed="rId5"/>
                <a:stretch>
                  <a:fillRect l="-1333" t="-2513" r="-1867" b="-6533"/>
                </a:stretch>
              </a:blipFill>
            </p:spPr>
            <p:txBody>
              <a:bodyPr/>
              <a:lstStyle/>
              <a:p>
                <a:r>
                  <a:rPr lang="en-US">
                    <a:noFill/>
                  </a:rPr>
                  <a:t> </a:t>
                </a:r>
              </a:p>
            </p:txBody>
          </p:sp>
        </mc:Fallback>
      </mc:AlternateContent>
      <p:sp>
        <p:nvSpPr>
          <p:cNvPr id="5" name="Rectangle 4"/>
          <p:cNvSpPr/>
          <p:nvPr/>
        </p:nvSpPr>
        <p:spPr>
          <a:xfrm>
            <a:off x="126380" y="1555001"/>
            <a:ext cx="1423788" cy="523220"/>
          </a:xfrm>
          <a:prstGeom prst="rect">
            <a:avLst/>
          </a:prstGeom>
        </p:spPr>
        <p:txBody>
          <a:bodyPr wrap="none">
            <a:spAutoFit/>
          </a:bodyPr>
          <a:lstStyle/>
          <a:p>
            <a:r>
              <a:rPr lang="vi-VN" sz="2800" b="1" dirty="0">
                <a:solidFill>
                  <a:srgbClr val="FF0000"/>
                </a:solidFill>
                <a:latin typeface="Times New Roman" pitchFamily="18" charset="0"/>
                <a:ea typeface="Arial" panose="020B0604020202020204" pitchFamily="34" charset="0"/>
                <a:cs typeface="Times New Roman" pitchFamily="18" charset="0"/>
              </a:rPr>
              <a:t>Ví dụ 2</a:t>
            </a:r>
            <a:r>
              <a:rPr lang="en-US" sz="2800" b="1" dirty="0">
                <a:solidFill>
                  <a:srgbClr val="FF0000"/>
                </a:solidFill>
                <a:latin typeface="Times New Roman" pitchFamily="18" charset="0"/>
                <a:ea typeface="Arial" panose="020B0604020202020204" pitchFamily="34" charset="0"/>
                <a:cs typeface="Times New Roman" pitchFamily="18" charset="0"/>
              </a:rPr>
              <a:t>:</a:t>
            </a:r>
            <a:endParaRPr lang="en-US" sz="2800" b="1" dirty="0">
              <a:solidFill>
                <a:srgbClr val="FF0000"/>
              </a:solidFill>
              <a:latin typeface="Times New Roman" pitchFamily="18" charset="0"/>
              <a:ea typeface="Courier New" panose="02070309020205020404" pitchFamily="49" charset="0"/>
              <a:cs typeface="Times New Roman" pitchFamily="18" charset="0"/>
            </a:endParaRPr>
          </a:p>
        </p:txBody>
      </p:sp>
      <p:sp>
        <p:nvSpPr>
          <p:cNvPr id="15" name="TextBox 14">
            <a:extLst>
              <a:ext uri="{FF2B5EF4-FFF2-40B4-BE49-F238E27FC236}">
                <a16:creationId xmlns:a16="http://schemas.microsoft.com/office/drawing/2014/main" id="{59210306-724A-40FB-4EA5-37B3EAD4110B}"/>
              </a:ext>
            </a:extLst>
          </p:cNvPr>
          <p:cNvSpPr txBox="1"/>
          <p:nvPr/>
        </p:nvSpPr>
        <p:spPr>
          <a:xfrm>
            <a:off x="38099" y="4343400"/>
            <a:ext cx="1022335"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Giải</a:t>
            </a:r>
            <a:r>
              <a:rPr lang="en-US" sz="2800" b="1" dirty="0">
                <a:latin typeface="Times New Roman" pitchFamily="18" charset="0"/>
                <a:cs typeface="Times New Roman" pitchFamily="18" charset="0"/>
              </a:rPr>
              <a:t>:</a:t>
            </a:r>
          </a:p>
        </p:txBody>
      </p:sp>
      <p:graphicFrame>
        <p:nvGraphicFramePr>
          <p:cNvPr id="14" name="Object 13"/>
          <p:cNvGraphicFramePr>
            <a:graphicFrameLocks noChangeAspect="1"/>
          </p:cNvGraphicFramePr>
          <p:nvPr>
            <p:extLst>
              <p:ext uri="{D42A27DB-BD31-4B8C-83A1-F6EECF244321}">
                <p14:modId xmlns:p14="http://schemas.microsoft.com/office/powerpoint/2010/main" val="688256595"/>
              </p:ext>
            </p:extLst>
          </p:nvPr>
        </p:nvGraphicFramePr>
        <p:xfrm>
          <a:off x="3116896" y="4300562"/>
          <a:ext cx="308116" cy="821643"/>
        </p:xfrm>
        <a:graphic>
          <a:graphicData uri="http://schemas.openxmlformats.org/presentationml/2006/ole">
            <mc:AlternateContent xmlns:mc="http://schemas.openxmlformats.org/markup-compatibility/2006">
              <mc:Choice xmlns:v="urn:schemas-microsoft-com:vml" Requires="v">
                <p:oleObj spid="_x0000_s1123" r:id="rId6" imgW="165028" imgH="457002" progId="Equation.DSMT4">
                  <p:embed/>
                </p:oleObj>
              </mc:Choice>
              <mc:Fallback>
                <p:oleObj r:id="rId6" imgW="165028" imgH="457002"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6896" y="4300562"/>
                        <a:ext cx="308116" cy="821643"/>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240137823"/>
              </p:ext>
            </p:extLst>
          </p:nvPr>
        </p:nvGraphicFramePr>
        <p:xfrm>
          <a:off x="5927036" y="4520884"/>
          <a:ext cx="438150" cy="381000"/>
        </p:xfrm>
        <a:graphic>
          <a:graphicData uri="http://schemas.openxmlformats.org/presentationml/2006/ole">
            <mc:AlternateContent xmlns:mc="http://schemas.openxmlformats.org/markup-compatibility/2006">
              <mc:Choice xmlns:v="urn:schemas-microsoft-com:vml" Requires="v">
                <p:oleObj spid="_x0000_s1124" r:id="rId8" imgW="215713" imgH="190335" progId="Equation.DSMT4">
                  <p:embed/>
                </p:oleObj>
              </mc:Choice>
              <mc:Fallback>
                <p:oleObj r:id="rId8" imgW="215713" imgH="190335"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7036" y="4520884"/>
                        <a:ext cx="438150" cy="381000"/>
                      </a:xfrm>
                      <a:prstGeom prst="rect">
                        <a:avLst/>
                      </a:prstGeom>
                      <a:noFill/>
                    </p:spPr>
                  </p:pic>
                </p:oleObj>
              </mc:Fallback>
            </mc:AlternateContent>
          </a:graphicData>
        </a:graphic>
      </p:graphicFrame>
      <p:sp>
        <p:nvSpPr>
          <p:cNvPr id="17" name="Rectangle 11"/>
          <p:cNvSpPr>
            <a:spLocks noChangeArrowheads="1"/>
          </p:cNvSpPr>
          <p:nvPr/>
        </p:nvSpPr>
        <p:spPr bwMode="auto">
          <a:xfrm>
            <a:off x="1214237" y="4343400"/>
            <a:ext cx="20569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Theo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đề</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bài</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8" name="Rectangle 12"/>
          <p:cNvSpPr>
            <a:spLocks noChangeArrowheads="1"/>
          </p:cNvSpPr>
          <p:nvPr/>
        </p:nvSpPr>
        <p:spPr bwMode="auto">
          <a:xfrm>
            <a:off x="3349338" y="4406991"/>
            <a:ext cx="26645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nợ</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ban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đầu</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9" name="Rectangle 13"/>
          <p:cNvSpPr>
            <a:spLocks noChangeArrowheads="1"/>
          </p:cNvSpPr>
          <p:nvPr/>
        </p:nvSpPr>
        <p:spPr bwMode="auto">
          <a:xfrm>
            <a:off x="6265840" y="4399629"/>
            <a:ext cx="205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triệu</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đồng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0" name="Rectangle 19"/>
          <p:cNvSpPr/>
          <p:nvPr/>
        </p:nvSpPr>
        <p:spPr>
          <a:xfrm>
            <a:off x="1219200" y="5120867"/>
            <a:ext cx="5096267" cy="523220"/>
          </a:xfrm>
          <a:prstGeom prst="rect">
            <a:avLst/>
          </a:prstGeom>
        </p:spPr>
        <p:txBody>
          <a:bodyPr wrap="none">
            <a:spAutoFit/>
          </a:bodyPr>
          <a:lstStyle/>
          <a:p>
            <a:r>
              <a:rPr lang="en-US" sz="2800" b="1" dirty="0">
                <a:latin typeface="Times New Roman" pitchFamily="18" charset="0"/>
                <a:cs typeface="Times New Roman" pitchFamily="18" charset="0"/>
              </a:rPr>
              <a:t>Do </a:t>
            </a:r>
            <a:r>
              <a:rPr lang="en-US" sz="2800" b="1" dirty="0" err="1">
                <a:latin typeface="Times New Roman" pitchFamily="18" charset="0"/>
                <a:cs typeface="Times New Roman" pitchFamily="18" charset="0"/>
              </a:rPr>
              <a:t>đó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xưởng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vay</a:t>
            </a:r>
            <a:r>
              <a:rPr lang="en-US" sz="2800" b="1" dirty="0">
                <a:latin typeface="Times New Roman" pitchFamily="18" charset="0"/>
                <a:cs typeface="Times New Roman" pitchFamily="18" charset="0"/>
              </a:rPr>
              <a:t>: </a:t>
            </a:r>
          </a:p>
        </p:txBody>
      </p:sp>
      <p:sp>
        <p:nvSpPr>
          <p:cNvPr id="21"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22" name="Object 21"/>
              <p:cNvSpPr txBox="1"/>
              <p:nvPr/>
            </p:nvSpPr>
            <p:spPr bwMode="auto">
              <a:xfrm>
                <a:off x="1676400" y="5580495"/>
                <a:ext cx="2541588" cy="974725"/>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sz="3000" i="1" smtClean="0">
                          <a:solidFill>
                            <a:srgbClr val="000000"/>
                          </a:solidFill>
                          <a:latin typeface="Cambria Math" panose="02040503050406030204" pitchFamily="18" charset="0"/>
                        </a:rPr>
                        <m:t>90</m:t>
                      </m:r>
                      <m:r>
                        <a:rPr lang="en-US" sz="3000" b="0" i="1" smtClean="0">
                          <a:solidFill>
                            <a:srgbClr val="000000"/>
                          </a:solidFill>
                          <a:latin typeface="Cambria Math" panose="02040503050406030204" pitchFamily="18" charset="0"/>
                        </a:rPr>
                        <m:t> </m:t>
                      </m:r>
                      <m:r>
                        <a:rPr lang="en-US" sz="3000" i="1">
                          <a:solidFill>
                            <a:srgbClr val="000000"/>
                          </a:solidFill>
                          <a:latin typeface="Cambria Math" panose="02040503050406030204" pitchFamily="18" charset="0"/>
                        </a:rPr>
                        <m:t>:</m:t>
                      </m:r>
                      <m:f>
                        <m:fPr>
                          <m:ctrlPr>
                            <a:rPr lang="en-US" sz="3000" i="1">
                              <a:solidFill>
                                <a:srgbClr val="000000"/>
                              </a:solidFill>
                              <a:latin typeface="Cambria Math" panose="02040503050406030204" pitchFamily="18" charset="0"/>
                            </a:rPr>
                          </m:ctrlPr>
                        </m:fPr>
                        <m:num>
                          <m:r>
                            <a:rPr lang="en-US" sz="3000" i="1">
                              <a:solidFill>
                                <a:srgbClr val="000000"/>
                              </a:solidFill>
                              <a:latin typeface="Cambria Math" panose="02040503050406030204" pitchFamily="18" charset="0"/>
                            </a:rPr>
                            <m:t>3</m:t>
                          </m:r>
                        </m:num>
                        <m:den>
                          <m:r>
                            <a:rPr lang="en-US" sz="3000" i="1">
                              <a:solidFill>
                                <a:srgbClr val="000000"/>
                              </a:solidFill>
                              <a:latin typeface="Cambria Math" panose="02040503050406030204" pitchFamily="18" charset="0"/>
                            </a:rPr>
                            <m:t>7</m:t>
                          </m:r>
                        </m:den>
                      </m:f>
                      <m:r>
                        <a:rPr lang="en-US" sz="3000" i="1">
                          <a:solidFill>
                            <a:srgbClr val="000000"/>
                          </a:solidFill>
                          <a:latin typeface="Cambria Math" panose="02040503050406030204" pitchFamily="18" charset="0"/>
                        </a:rPr>
                        <m:t>=</m:t>
                      </m:r>
                      <m:r>
                        <a:rPr lang="en-US" sz="3000" i="1">
                          <a:solidFill>
                            <a:srgbClr val="000000"/>
                          </a:solidFill>
                          <a:latin typeface="Cambria Math" panose="02040503050406030204" pitchFamily="18" charset="0"/>
                        </a:rPr>
                        <m:t>210</m:t>
                      </m:r>
                    </m:oMath>
                  </m:oMathPara>
                </a14:m>
                <a:endParaRPr lang="en-US" dirty="0"/>
              </a:p>
            </p:txBody>
          </p:sp>
        </mc:Choice>
        <mc:Fallback>
          <p:sp>
            <p:nvSpPr>
              <p:cNvPr id="22" name="Object 21"/>
              <p:cNvSpPr txBox="1">
                <a:spLocks noRot="1" noChangeAspect="1" noMove="1" noResize="1" noEditPoints="1" noAdjustHandles="1" noChangeArrowheads="1" noChangeShapeType="1" noTextEdit="1"/>
              </p:cNvSpPr>
              <p:nvPr/>
            </p:nvSpPr>
            <p:spPr bwMode="auto">
              <a:xfrm>
                <a:off x="1676400" y="5580495"/>
                <a:ext cx="2541588" cy="974725"/>
              </a:xfrm>
              <a:prstGeom prst="rect">
                <a:avLst/>
              </a:prstGeom>
              <a:blipFill>
                <a:blip r:embed="rId10"/>
                <a:stretch>
                  <a:fillRect/>
                </a:stretch>
              </a:blipFill>
            </p:spPr>
            <p:txBody>
              <a:bodyPr/>
              <a:lstStyle/>
              <a:p>
                <a:r>
                  <a:rPr lang="en-US">
                    <a:noFill/>
                  </a:rPr>
                  <a:t> </a:t>
                </a:r>
              </a:p>
            </p:txBody>
          </p:sp>
        </mc:Fallback>
      </mc:AlternateContent>
      <p:sp>
        <p:nvSpPr>
          <p:cNvPr id="23" name="Rectangle 22"/>
          <p:cNvSpPr/>
          <p:nvPr/>
        </p:nvSpPr>
        <p:spPr>
          <a:xfrm>
            <a:off x="3989614" y="5834743"/>
            <a:ext cx="1890261" cy="523220"/>
          </a:xfrm>
          <a:prstGeom prst="rect">
            <a:avLst/>
          </a:prstGeom>
        </p:spPr>
        <p:txBody>
          <a:bodyPr wrap="none">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triệu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40430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down)">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barn(inVertical)">
                                      <p:cBhvr>
                                        <p:cTn id="34" dur="500"/>
                                        <p:tgtEl>
                                          <p:spTgt spid="1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0">
                                            <p:txEl>
                                              <p:pRg st="0" end="0"/>
                                            </p:txEl>
                                          </p:spTgt>
                                        </p:tgtEl>
                                        <p:attrNameLst>
                                          <p:attrName>style.visibility</p:attrName>
                                        </p:attrNameLst>
                                      </p:cBhvr>
                                      <p:to>
                                        <p:strVal val="visible"/>
                                      </p:to>
                                    </p:set>
                                    <p:animEffect transition="in" filter="wipe(down)">
                                      <p:cBhvr>
                                        <p:cTn id="61" dur="500"/>
                                        <p:tgtEl>
                                          <p:spTgt spid="20">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randombar(horizontal)">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8" grpId="0"/>
      <p:bldP spid="19"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99+ Mẫu Background Đẹp, Phông Nền Đẹp Mắt Ắn Tư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FBF051-030A-CA86-2A2A-30D88EEC3465}"/>
                  </a:ext>
                </a:extLst>
              </p:cNvPr>
              <p:cNvSpPr txBox="1"/>
              <p:nvPr/>
            </p:nvSpPr>
            <p:spPr>
              <a:xfrm>
                <a:off x="990600" y="0"/>
                <a:ext cx="8153400" cy="945259"/>
              </a:xfrm>
              <a:prstGeom prst="rect">
                <a:avLst/>
              </a:prstGeom>
              <a:noFill/>
            </p:spPr>
            <p:txBody>
              <a:bodyPr wrap="square">
                <a:spAutoFit/>
              </a:bodyPr>
              <a:lstStyle/>
              <a:p>
                <a:pPr>
                  <a:lnSpc>
                    <a:spcPct val="150000"/>
                  </a:lnSpc>
                </a:pPr>
                <a:r>
                  <a:rPr lang="vi-VN" sz="2800" b="1" i="0" u="none" strike="noStrike" spc="0" dirty="0">
                    <a:solidFill>
                      <a:srgbClr val="002060"/>
                    </a:solidFill>
                    <a:effectLst/>
                    <a:latin typeface="Times New Roman" pitchFamily="18" charset="0"/>
                    <a:ea typeface="Arial" panose="020B0604020202020204" pitchFamily="34" charset="0"/>
                    <a:cs typeface="Times New Roman" pitchFamily="18" charset="0"/>
                  </a:rPr>
                  <a:t>Luyện lập 2</a:t>
                </a:r>
                <a:r>
                  <a:rPr lang="en-US" sz="2800" b="1" dirty="0">
                    <a:solidFill>
                      <a:srgbClr val="002060"/>
                    </a:solidFill>
                    <a:latin typeface="Times New Roman" pitchFamily="18" charset="0"/>
                    <a:ea typeface="Arial" panose="020B0604020202020204" pitchFamily="34" charset="0"/>
                    <a:cs typeface="Times New Roman" pitchFamily="18" charset="0"/>
                  </a:rPr>
                  <a:t>. </a:t>
                </a:r>
                <a:r>
                  <a:rPr lang="vi-VN" sz="2800" b="1" dirty="0">
                    <a:solidFill>
                      <a:srgbClr val="002060"/>
                    </a:solidFill>
                    <a:effectLst/>
                    <a:latin typeface="Times New Roman" pitchFamily="18" charset="0"/>
                    <a:ea typeface="Courier New" panose="02070309020205020404" pitchFamily="49" charset="0"/>
                    <a:cs typeface="Times New Roman" pitchFamily="18" charset="0"/>
                  </a:rPr>
                  <a:t>Tìm </a:t>
                </a:r>
                <a:r>
                  <a:rPr lang="en-US" sz="2800" b="1" dirty="0" err="1">
                    <a:solidFill>
                      <a:srgbClr val="002060"/>
                    </a:solidFill>
                    <a:effectLst/>
                    <a:latin typeface="Times New Roman" pitchFamily="18" charset="0"/>
                    <a:ea typeface="Courier New" panose="02070309020205020404" pitchFamily="49" charset="0"/>
                    <a:cs typeface="Times New Roman" pitchFamily="18" charset="0"/>
                  </a:rPr>
                  <a:t>mộ</a:t>
                </a:r>
                <a:r>
                  <a:rPr lang="vi-VN" sz="2800" b="1" dirty="0">
                    <a:solidFill>
                      <a:srgbClr val="002060"/>
                    </a:solidFill>
                    <a:effectLst/>
                    <a:latin typeface="Times New Roman" pitchFamily="18" charset="0"/>
                    <a:ea typeface="Courier New" panose="02070309020205020404" pitchFamily="49" charset="0"/>
                    <a:cs typeface="Times New Roman" pitchFamily="18" charset="0"/>
                  </a:rPr>
                  <a:t>t số, biết -115 là </a:t>
                </a:r>
                <a14:m>
                  <m:oMath xmlns:m="http://schemas.openxmlformats.org/officeDocument/2006/math">
                    <m:f>
                      <m:fPr>
                        <m:ctrlPr>
                          <a:rPr lang="vi-VN" sz="2800" b="1" i="1" smtClean="0">
                            <a:solidFill>
                              <a:srgbClr val="002060"/>
                            </a:solidFill>
                            <a:effectLst/>
                            <a:latin typeface="Cambria Math" panose="02040503050406030204" pitchFamily="18" charset="0"/>
                          </a:rPr>
                        </m:ctrlPr>
                      </m:fPr>
                      <m:num>
                        <m:r>
                          <a:rPr lang="en-US" sz="2800" b="1" i="1" smtClean="0">
                            <a:solidFill>
                              <a:srgbClr val="002060"/>
                            </a:solidFill>
                            <a:effectLst/>
                            <a:latin typeface="Cambria Math" panose="02040503050406030204" pitchFamily="18" charset="0"/>
                          </a:rPr>
                          <m:t>𝟏</m:t>
                        </m:r>
                      </m:num>
                      <m:den>
                        <m:r>
                          <a:rPr lang="en-US" sz="2800" b="1" i="1" smtClean="0">
                            <a:solidFill>
                              <a:srgbClr val="002060"/>
                            </a:solidFill>
                            <a:effectLst/>
                            <a:latin typeface="Cambria Math" panose="02040503050406030204" pitchFamily="18" charset="0"/>
                          </a:rPr>
                          <m:t>𝟒</m:t>
                        </m:r>
                      </m:den>
                    </m:f>
                  </m:oMath>
                </a14:m>
                <a:r>
                  <a:rPr lang="vi-VN" sz="2800" b="1" dirty="0">
                    <a:solidFill>
                      <a:srgbClr val="002060"/>
                    </a:solidFill>
                    <a:effectLst/>
                    <a:latin typeface="Times New Roman" pitchFamily="18" charset="0"/>
                    <a:ea typeface="Courier New" panose="02070309020205020404" pitchFamily="49" charset="0"/>
                    <a:cs typeface="Times New Roman" pitchFamily="18" charset="0"/>
                  </a:rPr>
                  <a:t> của số đó</a:t>
                </a:r>
                <a:r>
                  <a:rPr lang="vi-VN" sz="2800" dirty="0">
                    <a:solidFill>
                      <a:srgbClr val="002060"/>
                    </a:solidFill>
                    <a:effectLst/>
                    <a:ea typeface="Courier New" panose="02070309020205020404" pitchFamily="49" charset="0"/>
                  </a:rPr>
                  <a:t>.</a:t>
                </a:r>
                <a:endParaRPr lang="en-US" sz="2800" dirty="0">
                  <a:solidFill>
                    <a:srgbClr val="002060"/>
                  </a:solidFill>
                </a:endParaRPr>
              </a:p>
            </p:txBody>
          </p:sp>
        </mc:Choice>
        <mc:Fallback xmlns="">
          <p:sp>
            <p:nvSpPr>
              <p:cNvPr id="3" name="TextBox 2">
                <a:extLst>
                  <a:ext uri="{FF2B5EF4-FFF2-40B4-BE49-F238E27FC236}">
                    <a16:creationId xmlns:a16="http://schemas.microsoft.com/office/drawing/2014/main" id="{E1FBF051-030A-CA86-2A2A-30D88EEC3465}"/>
                  </a:ext>
                </a:extLst>
              </p:cNvPr>
              <p:cNvSpPr txBox="1">
                <a:spLocks noRot="1" noChangeAspect="1" noMove="1" noResize="1" noEditPoints="1" noAdjustHandles="1" noChangeArrowheads="1" noChangeShapeType="1" noTextEdit="1"/>
              </p:cNvSpPr>
              <p:nvPr/>
            </p:nvSpPr>
            <p:spPr>
              <a:xfrm>
                <a:off x="990600" y="0"/>
                <a:ext cx="8153400" cy="945259"/>
              </a:xfrm>
              <a:prstGeom prst="rect">
                <a:avLst/>
              </a:prstGeom>
              <a:blipFill>
                <a:blip r:embed="rId3"/>
                <a:stretch>
                  <a:fillRect l="-1571" b="-709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A60D1462-EF9F-189C-CD6D-1C0004B9F69C}"/>
              </a:ext>
            </a:extLst>
          </p:cNvPr>
          <p:cNvSpPr txBox="1"/>
          <p:nvPr/>
        </p:nvSpPr>
        <p:spPr>
          <a:xfrm>
            <a:off x="990600" y="945259"/>
            <a:ext cx="990600" cy="523220"/>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Giải</a:t>
            </a:r>
            <a:r>
              <a:rPr lang="en-US" sz="2800" b="1" dirty="0">
                <a:solidFill>
                  <a:srgbClr val="FF0000"/>
                </a:solidFill>
                <a:latin typeface="Times New Roman" pitchFamily="18" charset="0"/>
                <a:cs typeface="Times New Roman" pitchFamily="18" charset="0"/>
              </a:rPr>
              <a:t>:</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8F46096-9708-5DE7-28E5-AE8BC5D68A8F}"/>
                  </a:ext>
                </a:extLst>
              </p:cNvPr>
              <p:cNvSpPr txBox="1"/>
              <p:nvPr/>
            </p:nvSpPr>
            <p:spPr>
              <a:xfrm>
                <a:off x="1981200" y="838200"/>
                <a:ext cx="4343400" cy="712631"/>
              </a:xfrm>
              <a:prstGeom prst="rect">
                <a:avLst/>
              </a:prstGeom>
              <a:noFill/>
            </p:spPr>
            <p:txBody>
              <a:bodyPr wrap="square" rtlCol="0">
                <a:spAutoFit/>
              </a:bodyPr>
              <a:lstStyle/>
              <a:p>
                <a:r>
                  <a:rPr lang="en-US" sz="2800" b="1" dirty="0">
                    <a:solidFill>
                      <a:srgbClr val="002060"/>
                    </a:solidFill>
                    <a:latin typeface="Times New Roman" pitchFamily="18" charset="0"/>
                    <a:cs typeface="Times New Roman" pitchFamily="18" charset="0"/>
                  </a:rPr>
                  <a:t>Số </a:t>
                </a:r>
                <a:r>
                  <a:rPr lang="en-US" sz="2800" b="1" dirty="0" err="1">
                    <a:solidFill>
                      <a:srgbClr val="002060"/>
                    </a:solidFill>
                    <a:latin typeface="Times New Roman" pitchFamily="18" charset="0"/>
                    <a:cs typeface="Times New Roman" pitchFamily="18" charset="0"/>
                  </a:rPr>
                  <a:t>đo</a:t>
                </a:r>
                <a:r>
                  <a:rPr lang="en-US" sz="2800" b="1" dirty="0">
                    <a:solidFill>
                      <a:srgbClr val="002060"/>
                    </a:solidFill>
                    <a:latin typeface="Times New Roman" pitchFamily="18" charset="0"/>
                    <a:cs typeface="Times New Roman" pitchFamily="18" charset="0"/>
                  </a:rPr>
                  <a:t>́ là -115:</a:t>
                </a:r>
                <a:r>
                  <a:rPr lang="vi-VN" sz="2800" dirty="0">
                    <a:solidFill>
                      <a:srgbClr val="002060"/>
                    </a:solidFill>
                    <a:latin typeface="Times New Roman" pitchFamily="18" charset="0"/>
                    <a:cs typeface="Times New Roman" pitchFamily="18" charset="0"/>
                  </a:rPr>
                  <a:t> </a:t>
                </a:r>
                <a14:m>
                  <m:oMath xmlns:m="http://schemas.openxmlformats.org/officeDocument/2006/math">
                    <m:f>
                      <m:fPr>
                        <m:ctrlPr>
                          <a:rPr lang="vi-VN" sz="2800" b="1" i="1">
                            <a:solidFill>
                              <a:srgbClr val="002060"/>
                            </a:solidFill>
                            <a:latin typeface="Cambria Math" panose="02040503050406030204" pitchFamily="18" charset="0"/>
                          </a:rPr>
                        </m:ctrlPr>
                      </m:fPr>
                      <m:num>
                        <m:r>
                          <a:rPr lang="en-US" sz="2800" b="1" i="1">
                            <a:solidFill>
                              <a:srgbClr val="002060"/>
                            </a:solidFill>
                            <a:latin typeface="Cambria Math" panose="02040503050406030204" pitchFamily="18" charset="0"/>
                          </a:rPr>
                          <m:t>𝟏</m:t>
                        </m:r>
                      </m:num>
                      <m:den>
                        <m:r>
                          <a:rPr lang="en-US" sz="2800" b="1" i="1">
                            <a:solidFill>
                              <a:srgbClr val="002060"/>
                            </a:solidFill>
                            <a:latin typeface="Cambria Math" panose="02040503050406030204" pitchFamily="18" charset="0"/>
                          </a:rPr>
                          <m:t>𝟒</m:t>
                        </m:r>
                      </m:den>
                    </m:f>
                    <m:r>
                      <a:rPr lang="en-US" sz="2800" b="1" i="1" smtClean="0">
                        <a:solidFill>
                          <a:srgbClr val="002060"/>
                        </a:solidFill>
                        <a:latin typeface="Cambria Math" panose="02040503050406030204" pitchFamily="18" charset="0"/>
                      </a:rPr>
                      <m:t>=</m:t>
                    </m:r>
                    <m:r>
                      <a:rPr lang="en-US" sz="2800" b="1" i="1" smtClean="0">
                        <a:solidFill>
                          <a:srgbClr val="002060"/>
                        </a:solidFill>
                        <a:latin typeface="Cambria Math" panose="02040503050406030204" pitchFamily="18" charset="0"/>
                      </a:rPr>
                      <m:t>− </m:t>
                    </m:r>
                    <m:r>
                      <a:rPr lang="en-US" sz="2800" b="1" i="1" smtClean="0">
                        <a:solidFill>
                          <a:srgbClr val="002060"/>
                        </a:solidFill>
                        <a:latin typeface="Cambria Math" panose="02040503050406030204" pitchFamily="18" charset="0"/>
                      </a:rPr>
                      <m:t>𝟒𝟔𝟎</m:t>
                    </m:r>
                  </m:oMath>
                </a14:m>
                <a:endParaRPr lang="en-US" sz="2800" b="1" dirty="0">
                  <a:solidFill>
                    <a:srgbClr val="002060"/>
                  </a:solidFill>
                  <a:latin typeface="Times New Roman" pitchFamily="18" charset="0"/>
                  <a:cs typeface="Times New Roman" pitchFamily="18" charset="0"/>
                </a:endParaRPr>
              </a:p>
            </p:txBody>
          </p:sp>
        </mc:Choice>
        <mc:Fallback>
          <p:sp>
            <p:nvSpPr>
              <p:cNvPr id="5" name="TextBox 4">
                <a:extLst>
                  <a:ext uri="{FF2B5EF4-FFF2-40B4-BE49-F238E27FC236}">
                    <a16:creationId xmlns:a16="http://schemas.microsoft.com/office/drawing/2014/main" id="{E8F46096-9708-5DE7-28E5-AE8BC5D68A8F}"/>
                  </a:ext>
                </a:extLst>
              </p:cNvPr>
              <p:cNvSpPr txBox="1">
                <a:spLocks noRot="1" noChangeAspect="1" noMove="1" noResize="1" noEditPoints="1" noAdjustHandles="1" noChangeArrowheads="1" noChangeShapeType="1" noTextEdit="1"/>
              </p:cNvSpPr>
              <p:nvPr/>
            </p:nvSpPr>
            <p:spPr>
              <a:xfrm>
                <a:off x="1981200" y="838200"/>
                <a:ext cx="4343400" cy="712631"/>
              </a:xfrm>
              <a:prstGeom prst="rect">
                <a:avLst/>
              </a:prstGeom>
              <a:blipFill>
                <a:blip r:embed="rId4"/>
                <a:stretch>
                  <a:fillRect l="-2805" b="-9483"/>
                </a:stretch>
              </a:blipFill>
            </p:spPr>
            <p:txBody>
              <a:bodyPr/>
              <a:lstStyle/>
              <a:p>
                <a:r>
                  <a:rPr lang="en-US">
                    <a:noFill/>
                  </a:rPr>
                  <a:t> </a:t>
                </a:r>
              </a:p>
            </p:txBody>
          </p:sp>
        </mc:Fallback>
      </mc:AlternateContent>
      <p:sp>
        <p:nvSpPr>
          <p:cNvPr id="2" name="Rectangle 1"/>
          <p:cNvSpPr/>
          <p:nvPr/>
        </p:nvSpPr>
        <p:spPr>
          <a:xfrm>
            <a:off x="1752600" y="1447800"/>
            <a:ext cx="1814920" cy="523220"/>
          </a:xfrm>
          <a:prstGeom prst="rect">
            <a:avLst/>
          </a:prstGeom>
        </p:spPr>
        <p:txBody>
          <a:bodyPr wrap="none">
            <a:spAutoFit/>
          </a:bodyPr>
          <a:lstStyle/>
          <a:p>
            <a:r>
              <a:rPr lang="vi-VN" sz="2800" b="1" dirty="0">
                <a:solidFill>
                  <a:srgbClr val="0070C0"/>
                </a:solidFill>
                <a:latin typeface="Times New Roman" pitchFamily="18" charset="0"/>
                <a:ea typeface="Arial" panose="020B0604020202020204" pitchFamily="34" charset="0"/>
                <a:cs typeface="Times New Roman" pitchFamily="18" charset="0"/>
              </a:rPr>
              <a:t>Vận dụng</a:t>
            </a:r>
            <a:r>
              <a:rPr lang="en-US" sz="2800" b="1" dirty="0">
                <a:solidFill>
                  <a:srgbClr val="0070C0"/>
                </a:solidFill>
                <a:latin typeface="Times New Roman" pitchFamily="18" charset="0"/>
                <a:ea typeface="Arial" panose="020B0604020202020204" pitchFamily="34" charset="0"/>
                <a:cs typeface="Times New Roman" pitchFamily="18" charset="0"/>
              </a:rPr>
              <a:t>:</a:t>
            </a:r>
            <a:endParaRPr lang="en-US" sz="2800" dirty="0">
              <a:solidFill>
                <a:srgbClr val="0070C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1295400" y="1828800"/>
                <a:ext cx="7239000" cy="2425151"/>
              </a:xfrm>
              <a:prstGeom prst="rect">
                <a:avLst/>
              </a:prstGeom>
            </p:spPr>
            <p:txBody>
              <a:bodyPr wrap="square">
                <a:spAutoFit/>
              </a:bodyPr>
              <a:lstStyle/>
              <a:p>
                <a:pPr indent="-1473200"/>
                <a:r>
                  <a:rPr lang="vi-VN" sz="2800" b="1" dirty="0">
                    <a:solidFill>
                      <a:srgbClr val="002060"/>
                    </a:solidFill>
                    <a:latin typeface="Times New Roman" pitchFamily="18" charset="0"/>
                    <a:ea typeface="Arial" panose="020B0604020202020204" pitchFamily="34" charset="0"/>
                    <a:cs typeface="Times New Roman" pitchFamily="18" charset="0"/>
                  </a:rPr>
                  <a:t>Trong ngày Black Friday, </a:t>
                </a:r>
                <a14:m>
                  <m:oMath xmlns:m="http://schemas.openxmlformats.org/officeDocument/2006/math">
                    <m:f>
                      <m:fPr>
                        <m:ctrlPr>
                          <a:rPr lang="vi-VN" sz="2800" b="1" i="1">
                            <a:solidFill>
                              <a:srgbClr val="002060"/>
                            </a:solidFill>
                            <a:latin typeface="Cambria Math" panose="02040503050406030204" pitchFamily="18" charset="0"/>
                          </a:rPr>
                        </m:ctrlPr>
                      </m:fPr>
                      <m:num>
                        <m:r>
                          <a:rPr lang="en-US" sz="2800" b="1" i="1">
                            <a:solidFill>
                              <a:srgbClr val="002060"/>
                            </a:solidFill>
                            <a:latin typeface="Cambria Math" panose="02040503050406030204" pitchFamily="18" charset="0"/>
                          </a:rPr>
                          <m:t>𝟑</m:t>
                        </m:r>
                      </m:num>
                      <m:den>
                        <m:r>
                          <a:rPr lang="en-US" sz="2800" b="1" i="1">
                            <a:solidFill>
                              <a:srgbClr val="002060"/>
                            </a:solidFill>
                            <a:latin typeface="Cambria Math" panose="02040503050406030204" pitchFamily="18" charset="0"/>
                          </a:rPr>
                          <m:t>𝟒</m:t>
                        </m:r>
                      </m:den>
                    </m:f>
                  </m:oMath>
                </a14:m>
                <a:r>
                  <a:rPr lang="en-US" sz="2800" b="1" dirty="0">
                    <a:solidFill>
                      <a:srgbClr val="002060"/>
                    </a:solidFill>
                    <a:latin typeface="Times New Roman" pitchFamily="18" charset="0"/>
                    <a:ea typeface="Arial" panose="020B0604020202020204" pitchFamily="34" charset="0"/>
                    <a:cs typeface="Times New Roman" pitchFamily="18" charset="0"/>
                  </a:rPr>
                  <a:t> </a:t>
                </a:r>
                <a:r>
                  <a:rPr lang="vi-VN" sz="2800" b="1" dirty="0">
                    <a:solidFill>
                      <a:srgbClr val="002060"/>
                    </a:solidFill>
                    <a:latin typeface="Times New Roman" pitchFamily="18" charset="0"/>
                    <a:ea typeface="Arial" panose="020B0604020202020204" pitchFamily="34" charset="0"/>
                    <a:cs typeface="Times New Roman" pitchFamily="18" charset="0"/>
                  </a:rPr>
                  <a:t>s</a:t>
                </a:r>
                <a:r>
                  <a:rPr lang="en-US" sz="2800" b="1" dirty="0">
                    <a:solidFill>
                      <a:srgbClr val="002060"/>
                    </a:solidFill>
                    <a:latin typeface="Times New Roman" pitchFamily="18" charset="0"/>
                    <a:ea typeface="Arial" panose="020B0604020202020204" pitchFamily="34" charset="0"/>
                    <a:cs typeface="Times New Roman" pitchFamily="18" charset="0"/>
                  </a:rPr>
                  <a:t>ố</a:t>
                </a:r>
                <a:r>
                  <a:rPr lang="vi-VN" sz="2800" b="1" dirty="0">
                    <a:solidFill>
                      <a:srgbClr val="002060"/>
                    </a:solidFill>
                    <a:latin typeface="Times New Roman" pitchFamily="18" charset="0"/>
                    <a:ea typeface="Arial" panose="020B0604020202020204" pitchFamily="34" charset="0"/>
                    <a:cs typeface="Times New Roman" pitchFamily="18" charset="0"/>
                  </a:rPr>
                  <a:t> mặt hàng trong một siêu thị được</a:t>
                </a:r>
                <a:r>
                  <a:rPr lang="en-US" sz="2800" b="1" dirty="0">
                    <a:solidFill>
                      <a:srgbClr val="002060"/>
                    </a:solidFill>
                    <a:latin typeface="Times New Roman" pitchFamily="18" charset="0"/>
                    <a:ea typeface="Arial" panose="020B0604020202020204" pitchFamily="34" charset="0"/>
                    <a:cs typeface="Times New Roman" pitchFamily="18" charset="0"/>
                  </a:rPr>
                  <a:t> </a:t>
                </a:r>
                <a:r>
                  <a:rPr lang="vi-VN" sz="2800" b="1" dirty="0">
                    <a:solidFill>
                      <a:srgbClr val="002060"/>
                    </a:solidFill>
                    <a:latin typeface="Times New Roman" pitchFamily="18" charset="0"/>
                    <a:ea typeface="Courier New" panose="02070309020205020404" pitchFamily="49" charset="0"/>
                    <a:cs typeface="Times New Roman" pitchFamily="18" charset="0"/>
                  </a:rPr>
                  <a:t>giảm giá. Tính ra có khoảng </a:t>
                </a:r>
                <a:r>
                  <a:rPr lang="vi-VN" sz="2800" b="1" spc="100" dirty="0">
                    <a:solidFill>
                      <a:srgbClr val="002060"/>
                    </a:solidFill>
                    <a:latin typeface="Times New Roman" pitchFamily="18" charset="0"/>
                    <a:ea typeface="Constantia" panose="02030602050306030303" pitchFamily="18" charset="0"/>
                    <a:cs typeface="Times New Roman" pitchFamily="18" charset="0"/>
                  </a:rPr>
                  <a:t>6</a:t>
                </a:r>
                <a:r>
                  <a:rPr lang="vi-VN" sz="2800" b="1" dirty="0">
                    <a:solidFill>
                      <a:srgbClr val="002060"/>
                    </a:solidFill>
                    <a:latin typeface="Times New Roman" pitchFamily="18" charset="0"/>
                    <a:ea typeface="Courier New" panose="02070309020205020404" pitchFamily="49" charset="0"/>
                    <a:cs typeface="Times New Roman" pitchFamily="18" charset="0"/>
                  </a:rPr>
                  <a:t> 000 mặt hàng được giảm giá trong</a:t>
                </a:r>
                <a:r>
                  <a:rPr lang="en-US" sz="2800" b="1" dirty="0">
                    <a:solidFill>
                      <a:srgbClr val="002060"/>
                    </a:solidFill>
                    <a:latin typeface="Times New Roman" pitchFamily="18" charset="0"/>
                    <a:ea typeface="Courier New" panose="02070309020205020404" pitchFamily="49" charset="0"/>
                    <a:cs typeface="Times New Roman" pitchFamily="18" charset="0"/>
                  </a:rPr>
                  <a:t> </a:t>
                </a:r>
                <a:r>
                  <a:rPr lang="vi-VN" sz="2800" b="1" dirty="0">
                    <a:solidFill>
                      <a:srgbClr val="002060"/>
                    </a:solidFill>
                    <a:latin typeface="Times New Roman" pitchFamily="18" charset="0"/>
                    <a:ea typeface="Courier New" panose="02070309020205020404" pitchFamily="49" charset="0"/>
                    <a:cs typeface="Times New Roman" pitchFamily="18" charset="0"/>
                  </a:rPr>
                  <a:t>ngày</a:t>
                </a:r>
                <a:r>
                  <a:rPr lang="en-US" sz="2800" b="1" dirty="0">
                    <a:solidFill>
                      <a:srgbClr val="002060"/>
                    </a:solidFill>
                    <a:latin typeface="Times New Roman" pitchFamily="18" charset="0"/>
                    <a:ea typeface="Courier New" panose="02070309020205020404" pitchFamily="49" charset="0"/>
                    <a:cs typeface="Times New Roman" pitchFamily="18" charset="0"/>
                  </a:rPr>
                  <a:t> </a:t>
                </a:r>
                <a:r>
                  <a:rPr lang="vi-VN" sz="2800" b="1" dirty="0">
                    <a:solidFill>
                      <a:srgbClr val="002060"/>
                    </a:solidFill>
                    <a:latin typeface="Times New Roman" pitchFamily="18" charset="0"/>
                    <a:ea typeface="Courier New" panose="02070309020205020404" pitchFamily="49" charset="0"/>
                    <a:cs typeface="Times New Roman" pitchFamily="18" charset="0"/>
                  </a:rPr>
                  <a:t>này. Hãy cho biết siêu thị có khoảng bao nhiêu mặt hàng.</a:t>
                </a:r>
                <a:endParaRPr lang="en-US" sz="2800" b="1" dirty="0">
                  <a:solidFill>
                    <a:srgbClr val="002060"/>
                  </a:solidFill>
                  <a:latin typeface="Times New Roman" pitchFamily="18" charset="0"/>
                  <a:cs typeface="Times New Roman"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295400" y="1828800"/>
                <a:ext cx="7239000" cy="2425151"/>
              </a:xfrm>
              <a:prstGeom prst="rect">
                <a:avLst/>
              </a:prstGeom>
              <a:blipFill rotWithShape="1">
                <a:blip r:embed="rId5"/>
                <a:stretch>
                  <a:fillRect l="-1769" r="-2443" b="-653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9258D8F-375F-A553-34C8-A7E089825686}"/>
              </a:ext>
            </a:extLst>
          </p:cNvPr>
          <p:cNvSpPr txBox="1"/>
          <p:nvPr/>
        </p:nvSpPr>
        <p:spPr>
          <a:xfrm>
            <a:off x="3619500" y="4270310"/>
            <a:ext cx="1028700" cy="523220"/>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Giải</a:t>
            </a:r>
            <a:r>
              <a:rPr lang="en-US" sz="2800" b="1" dirty="0">
                <a:solidFill>
                  <a:srgbClr val="FF0000"/>
                </a:solidFill>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AF7EF53-D5F3-08B3-98A6-881F5FABC0CC}"/>
                  </a:ext>
                </a:extLst>
              </p:cNvPr>
              <p:cNvSpPr txBox="1"/>
              <p:nvPr/>
            </p:nvSpPr>
            <p:spPr>
              <a:xfrm>
                <a:off x="1448870" y="4781176"/>
                <a:ext cx="7239000" cy="712631"/>
              </a:xfrm>
              <a:prstGeom prst="rect">
                <a:avLst/>
              </a:prstGeom>
              <a:noFill/>
            </p:spPr>
            <p:txBody>
              <a:bodyPr wrap="square" rtlCol="0">
                <a:spAutoFit/>
              </a:bodyPr>
              <a:lstStyle/>
              <a:p>
                <a:r>
                  <a:rPr lang="en-US" sz="2800" b="1" dirty="0" err="1">
                    <a:solidFill>
                      <a:schemeClr val="tx1"/>
                    </a:solidFill>
                    <a:latin typeface="Times New Roman" pitchFamily="18" charset="0"/>
                    <a:cs typeface="Times New Roman" pitchFamily="18" charset="0"/>
                  </a:rPr>
                  <a:t>Sô</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mặt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hàng</a:t>
                </a:r>
                <a:r>
                  <a:rPr lang="en-US" sz="2800" b="1" dirty="0">
                    <a:latin typeface="Times New Roman" pitchFamily="18" charset="0"/>
                    <a:cs typeface="Times New Roman" pitchFamily="18" charset="0"/>
                  </a:rPr>
                  <a:t> </a:t>
                </a:r>
                <a:r>
                  <a:rPr lang="en-US" sz="2800" b="1" dirty="0">
                    <a:solidFill>
                      <a:schemeClr val="tx1"/>
                    </a:solidFill>
                    <a:latin typeface="Times New Roman" pitchFamily="18" charset="0"/>
                    <a:cs typeface="Times New Roman" pitchFamily="18" charset="0"/>
                  </a:rPr>
                  <a:t>là 6 000:</a:t>
                </a:r>
                <a:r>
                  <a:rPr lang="vi-VN" sz="2800" dirty="0">
                    <a:solidFill>
                      <a:schemeClr val="tx1"/>
                    </a:solidFill>
                    <a:latin typeface="Times New Roman" pitchFamily="18" charset="0"/>
                    <a:cs typeface="Times New Roman" pitchFamily="18" charset="0"/>
                  </a:rPr>
                  <a:t> </a:t>
                </a:r>
                <a14:m>
                  <m:oMath xmlns:m="http://schemas.openxmlformats.org/officeDocument/2006/math">
                    <m:f>
                      <m:fPr>
                        <m:ctrlPr>
                          <a:rPr lang="vi-VN" sz="2800" b="1" i="1">
                            <a:solidFill>
                              <a:schemeClr val="tx1"/>
                            </a:solidFill>
                            <a:latin typeface="Cambria Math" panose="02040503050406030204" pitchFamily="18" charset="0"/>
                          </a:rPr>
                        </m:ctrlPr>
                      </m:fPr>
                      <m:num>
                        <m:r>
                          <a:rPr lang="en-US" sz="2800" b="1" i="1" smtClean="0">
                            <a:solidFill>
                              <a:schemeClr val="tx1"/>
                            </a:solidFill>
                            <a:latin typeface="Cambria Math" panose="02040503050406030204" pitchFamily="18" charset="0"/>
                          </a:rPr>
                          <m:t>𝟑</m:t>
                        </m:r>
                      </m:num>
                      <m:den>
                        <m:r>
                          <a:rPr lang="en-US" sz="2800" b="1" i="1">
                            <a:solidFill>
                              <a:schemeClr val="tx1"/>
                            </a:solidFill>
                            <a:latin typeface="Cambria Math" panose="02040503050406030204" pitchFamily="18" charset="0"/>
                          </a:rPr>
                          <m:t>𝟒</m:t>
                        </m:r>
                      </m:den>
                    </m:f>
                    <m:r>
                      <a:rPr lang="en-US" sz="2800" b="1"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𝟖</m:t>
                    </m:r>
                    <m:r>
                      <a:rPr lang="en-US" sz="2800" b="1" i="1" smtClean="0">
                        <a:solidFill>
                          <a:schemeClr val="tx1"/>
                        </a:solidFill>
                        <a:latin typeface="Cambria Math" panose="02040503050406030204" pitchFamily="18" charset="0"/>
                      </a:rPr>
                      <m:t> </m:t>
                    </m:r>
                    <m:r>
                      <a:rPr lang="en-US" sz="2800" b="1" i="1" smtClean="0">
                        <a:solidFill>
                          <a:schemeClr val="tx1"/>
                        </a:solidFill>
                        <a:latin typeface="Cambria Math" panose="02040503050406030204" pitchFamily="18" charset="0"/>
                      </a:rPr>
                      <m:t>𝟎𝟎𝟎</m:t>
                    </m:r>
                  </m:oMath>
                </a14:m>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mặt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hàng</a:t>
                </a:r>
                <a:r>
                  <a:rPr lang="en-US" sz="2800" b="1" dirty="0">
                    <a:solidFill>
                      <a:schemeClr val="tx1"/>
                    </a:solidFill>
                    <a:latin typeface="Times New Roman" pitchFamily="18" charset="0"/>
                    <a:cs typeface="Times New Roman" pitchFamily="18" charset="0"/>
                  </a:rPr>
                  <a:t>)</a:t>
                </a:r>
              </a:p>
            </p:txBody>
          </p:sp>
        </mc:Choice>
        <mc:Fallback xmlns="">
          <p:sp>
            <p:nvSpPr>
              <p:cNvPr id="9" name="TextBox 8">
                <a:extLst>
                  <a:ext uri="{FF2B5EF4-FFF2-40B4-BE49-F238E27FC236}">
                    <a16:creationId xmlns:a16="http://schemas.microsoft.com/office/drawing/2014/main" id="{8AF7EF53-D5F3-08B3-98A6-881F5FABC0CC}"/>
                  </a:ext>
                </a:extLst>
              </p:cNvPr>
              <p:cNvSpPr txBox="1">
                <a:spLocks noRot="1" noChangeAspect="1" noMove="1" noResize="1" noEditPoints="1" noAdjustHandles="1" noChangeArrowheads="1" noChangeShapeType="1" noTextEdit="1"/>
              </p:cNvSpPr>
              <p:nvPr/>
            </p:nvSpPr>
            <p:spPr>
              <a:xfrm>
                <a:off x="1448870" y="4781176"/>
                <a:ext cx="7239000" cy="712631"/>
              </a:xfrm>
              <a:prstGeom prst="rect">
                <a:avLst/>
              </a:prstGeom>
              <a:blipFill>
                <a:blip r:embed="rId6"/>
                <a:stretch>
                  <a:fillRect l="-1769" b="-9402"/>
                </a:stretch>
              </a:blipFill>
            </p:spPr>
            <p:txBody>
              <a:bodyPr/>
              <a:lstStyle/>
              <a:p>
                <a:r>
                  <a:rPr lang="en-US">
                    <a:noFill/>
                  </a:rPr>
                  <a:t> </a:t>
                </a:r>
              </a:p>
            </p:txBody>
          </p:sp>
        </mc:Fallback>
      </mc:AlternateContent>
    </p:spTree>
    <p:extLst>
      <p:ext uri="{BB962C8B-B14F-4D97-AF65-F5344CB8AC3E}">
        <p14:creationId xmlns:p14="http://schemas.microsoft.com/office/powerpoint/2010/main" val="40430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heel(1)">
                                      <p:cBhvr>
                                        <p:cTn id="22" dur="20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op 75+ hình nền powerpoint học tập chất lượng full hd cực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886"/>
            <a:ext cx="9220200" cy="6915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261610"/>
            <a:ext cx="2667000" cy="523220"/>
          </a:xfrm>
          <a:prstGeom prst="rect">
            <a:avLst/>
          </a:prstGeom>
        </p:spPr>
        <p:txBody>
          <a:bodyPr wrap="square">
            <a:spAutoFit/>
          </a:bodyPr>
          <a:lstStyle/>
          <a:p>
            <a:pPr>
              <a:defRPr/>
            </a:pPr>
            <a:r>
              <a:rPr lang="en-US" sz="2800" b="1" kern="10" dirty="0">
                <a:ln w="19050">
                  <a:solidFill>
                    <a:srgbClr val="A50021"/>
                  </a:solidFill>
                  <a:round/>
                  <a:headEnd/>
                  <a:tailEnd/>
                </a:ln>
                <a:solidFill>
                  <a:srgbClr val="FF0000"/>
                </a:solidFill>
                <a:latin typeface="Times New Roman" pitchFamily="18" charset="0"/>
                <a:cs typeface="Times New Roman" pitchFamily="18" charset="0"/>
              </a:rPr>
              <a:t>3. LUYỆN TẬP</a:t>
            </a:r>
          </a:p>
        </p:txBody>
      </p:sp>
      <p:sp>
        <p:nvSpPr>
          <p:cNvPr id="4" name="TextBox 3">
            <a:extLst>
              <a:ext uri="{FF2B5EF4-FFF2-40B4-BE49-F238E27FC236}">
                <a16:creationId xmlns:a16="http://schemas.microsoft.com/office/drawing/2014/main" id="{9D393ACE-4DB7-9DFB-6DC1-D663370280B7}"/>
              </a:ext>
            </a:extLst>
          </p:cNvPr>
          <p:cNvSpPr txBox="1"/>
          <p:nvPr/>
        </p:nvSpPr>
        <p:spPr>
          <a:xfrm>
            <a:off x="1295400" y="784830"/>
            <a:ext cx="26670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6.34. </a:t>
            </a:r>
            <a:r>
              <a:rPr lang="en-US" sz="2800" b="1" dirty="0" err="1">
                <a:latin typeface="Times New Roman" pitchFamily="18" charset="0"/>
                <a:cs typeface="Times New Roman" pitchFamily="18" charset="0"/>
              </a:rPr>
              <a:t>Tính</a:t>
            </a:r>
            <a:endParaRPr lang="en-US" sz="28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2C5BFC7-08A6-C78D-DB89-935CF5022C1A}"/>
                  </a:ext>
                </a:extLst>
              </p:cNvPr>
              <p:cNvSpPr txBox="1"/>
              <p:nvPr/>
            </p:nvSpPr>
            <p:spPr>
              <a:xfrm>
                <a:off x="1295400" y="2163350"/>
                <a:ext cx="4876800" cy="713529"/>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a. </a:t>
                </a:r>
                <a14:m>
                  <m:oMath xmlns:m="http://schemas.openxmlformats.org/officeDocument/2006/math">
                    <m:f>
                      <m:fPr>
                        <m:ctrlPr>
                          <a:rPr lang="en-US" sz="2800" b="1" i="1" smtClean="0">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𝟒</m:t>
                        </m:r>
                      </m:num>
                      <m:den>
                        <m:r>
                          <a:rPr lang="en-US" sz="2800" b="1" i="1" smtClean="0">
                            <a:solidFill>
                              <a:srgbClr val="FF0000"/>
                            </a:solidFill>
                            <a:latin typeface="Cambria Math" panose="02040503050406030204" pitchFamily="18" charset="0"/>
                          </a:rPr>
                          <m:t>𝟓</m:t>
                        </m:r>
                      </m:den>
                    </m:f>
                    <m:r>
                      <a:rPr lang="en-US" sz="2800" b="1" i="0" smtClean="0">
                        <a:solidFill>
                          <a:srgbClr val="FF0000"/>
                        </a:solidFill>
                        <a:latin typeface="Cambria Math" panose="02040503050406030204" pitchFamily="18" charset="0"/>
                      </a:rPr>
                      <m:t>𝐜</m:t>
                    </m:r>
                    <m:r>
                      <a:rPr lang="en-US" sz="2800" b="1" i="0" smtClean="0">
                        <a:solidFill>
                          <a:srgbClr val="FF0000"/>
                        </a:solidFill>
                        <a:latin typeface="Cambria Math"/>
                      </a:rPr>
                      <m:t>ủ</m:t>
                    </m:r>
                    <m:r>
                      <a:rPr lang="en-US" sz="2800" b="1" i="0" smtClean="0">
                        <a:solidFill>
                          <a:srgbClr val="FF0000"/>
                        </a:solidFill>
                        <a:latin typeface="Cambria Math"/>
                      </a:rPr>
                      <m:t>𝐚</m:t>
                    </m:r>
                    <m:r>
                      <a:rPr lang="en-US" sz="2800" b="1" i="0" smtClean="0">
                        <a:solidFill>
                          <a:srgbClr val="FF0000"/>
                        </a:solidFill>
                        <a:latin typeface="Cambria Math" panose="02040503050406030204" pitchFamily="18" charset="0"/>
                      </a:rPr>
                      <m:t> </m:t>
                    </m:r>
                    <m:r>
                      <a:rPr lang="en-US" sz="2800" b="1" i="0" smtClean="0">
                        <a:solidFill>
                          <a:srgbClr val="FF0000"/>
                        </a:solidFill>
                        <a:latin typeface="Cambria Math" panose="02040503050406030204" pitchFamily="18" charset="0"/>
                      </a:rPr>
                      <m:t>𝟏𝟎𝟎</m:t>
                    </m:r>
                    <m:r>
                      <a:rPr lang="en-US" sz="2800" b="1" i="0" smtClean="0">
                        <a:solidFill>
                          <a:srgbClr val="FF0000"/>
                        </a:solidFill>
                        <a:latin typeface="Cambria Math" panose="02040503050406030204" pitchFamily="18" charset="0"/>
                      </a:rPr>
                      <m:t> </m:t>
                    </m:r>
                    <m:r>
                      <a:rPr lang="en-US" sz="2800" b="1" i="0" smtClean="0">
                        <a:solidFill>
                          <a:srgbClr val="FF0000"/>
                        </a:solidFill>
                        <a:latin typeface="Cambria Math" panose="02040503050406030204" pitchFamily="18" charset="0"/>
                      </a:rPr>
                      <m:t>𝐥</m:t>
                    </m:r>
                    <m:acc>
                      <m:accPr>
                        <m:chr m:val="̀"/>
                        <m:ctrlPr>
                          <a:rPr lang="en-US" sz="2800" b="1" i="1" smtClean="0">
                            <a:solidFill>
                              <a:srgbClr val="FF0000"/>
                            </a:solidFill>
                            <a:latin typeface="Cambria Math" panose="02040503050406030204" pitchFamily="18" charset="0"/>
                          </a:rPr>
                        </m:ctrlPr>
                      </m:accPr>
                      <m:e>
                        <m:r>
                          <a:rPr lang="en-US" sz="2800" b="1" i="0" smtClean="0">
                            <a:solidFill>
                              <a:srgbClr val="FF0000"/>
                            </a:solidFill>
                            <a:latin typeface="Cambria Math" panose="02040503050406030204" pitchFamily="18" charset="0"/>
                          </a:rPr>
                          <m:t>𝐚</m:t>
                        </m:r>
                      </m:e>
                    </m:acc>
                    <m:r>
                      <a:rPr lang="en-US" sz="2800" b="1" i="0" smtClean="0">
                        <a:solidFill>
                          <a:srgbClr val="FF0000"/>
                        </a:solidFill>
                        <a:latin typeface="Cambria Math" panose="02040503050406030204" pitchFamily="18" charset="0"/>
                      </a:rPr>
                      <m:t>:</m:t>
                    </m:r>
                    <m:r>
                      <a:rPr lang="en-US" sz="2800" b="1" i="0" smtClean="0">
                        <a:solidFill>
                          <a:srgbClr val="FF0000"/>
                        </a:solidFill>
                        <a:latin typeface="Cambria Math" panose="02040503050406030204" pitchFamily="18" charset="0"/>
                      </a:rPr>
                      <m:t>𝟏𝟎𝟎</m:t>
                    </m:r>
                    <m:r>
                      <a:rPr lang="en-US" sz="2800" b="1" i="0" smtClean="0">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𝟒</m:t>
                        </m:r>
                      </m:num>
                      <m:den>
                        <m:r>
                          <a:rPr lang="en-US" sz="2800" b="1" i="1">
                            <a:solidFill>
                              <a:srgbClr val="FF0000"/>
                            </a:solidFill>
                            <a:latin typeface="Cambria Math" panose="02040503050406030204" pitchFamily="18" charset="0"/>
                          </a:rPr>
                          <m:t>𝟓</m:t>
                        </m:r>
                      </m:den>
                    </m:f>
                  </m:oMath>
                </a14:m>
                <a:r>
                  <a:rPr lang="en-US" sz="2800" b="1" dirty="0">
                    <a:solidFill>
                      <a:srgbClr val="FF0000"/>
                    </a:solidFill>
                    <a:latin typeface="Times New Roman" pitchFamily="18" charset="0"/>
                    <a:cs typeface="Times New Roman" pitchFamily="18" charset="0"/>
                  </a:rPr>
                  <a:t>= 80</a:t>
                </a:r>
              </a:p>
            </p:txBody>
          </p:sp>
        </mc:Choice>
        <mc:Fallback xmlns="">
          <p:sp>
            <p:nvSpPr>
              <p:cNvPr id="5" name="TextBox 4">
                <a:extLst>
                  <a:ext uri="{FF2B5EF4-FFF2-40B4-BE49-F238E27FC236}">
                    <a16:creationId xmlns:a16="http://schemas.microsoft.com/office/drawing/2014/main" xmlns:a14="http://schemas.microsoft.com/office/drawing/2010/main" xmlns="" id="{72C5BFC7-08A6-C78D-DB89-935CF5022C1A}"/>
                  </a:ext>
                </a:extLst>
              </p:cNvPr>
              <p:cNvSpPr txBox="1">
                <a:spLocks noRot="1" noChangeAspect="1" noMove="1" noResize="1" noEditPoints="1" noAdjustHandles="1" noChangeArrowheads="1" noChangeShapeType="1" noTextEdit="1"/>
              </p:cNvSpPr>
              <p:nvPr/>
            </p:nvSpPr>
            <p:spPr>
              <a:xfrm>
                <a:off x="1295400" y="2163350"/>
                <a:ext cx="4876800" cy="713529"/>
              </a:xfrm>
              <a:prstGeom prst="rect">
                <a:avLst/>
              </a:prstGeom>
              <a:blipFill rotWithShape="1">
                <a:blip r:embed="rId3"/>
                <a:stretch>
                  <a:fillRect l="-2625" b="-9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600200" y="1297164"/>
                <a:ext cx="2209800" cy="713529"/>
              </a:xfrm>
              <a:prstGeom prst="rect">
                <a:avLst/>
              </a:prstGeom>
            </p:spPr>
            <p:txBody>
              <a:bodyPr wrap="square">
                <a:spAutoFit/>
              </a:bodyPr>
              <a:lstStyle/>
              <a:p>
                <a:r>
                  <a:rPr lang="en-US" sz="2800" b="1" dirty="0">
                    <a:solidFill>
                      <a:schemeClr val="tx1"/>
                    </a:solidFill>
                    <a:latin typeface="Times New Roman" pitchFamily="18" charset="0"/>
                    <a:cs typeface="Times New Roman" pitchFamily="18" charset="0"/>
                  </a:rPr>
                  <a:t>a. </a:t>
                </a:r>
                <a14:m>
                  <m:oMath xmlns:m="http://schemas.openxmlformats.org/officeDocument/2006/math">
                    <m:f>
                      <m:fPr>
                        <m:ctrlPr>
                          <a:rPr lang="en-US" sz="2800" b="1" i="1">
                            <a:solidFill>
                              <a:schemeClr val="tx1"/>
                            </a:solidFill>
                            <a:latin typeface="Cambria Math" panose="02040503050406030204" pitchFamily="18" charset="0"/>
                          </a:rPr>
                        </m:ctrlPr>
                      </m:fPr>
                      <m:num>
                        <m:r>
                          <a:rPr lang="en-US" sz="2800" b="1" i="1">
                            <a:solidFill>
                              <a:schemeClr val="tx1"/>
                            </a:solidFill>
                            <a:latin typeface="Cambria Math" panose="02040503050406030204" pitchFamily="18" charset="0"/>
                          </a:rPr>
                          <m:t>𝟒</m:t>
                        </m:r>
                      </m:num>
                      <m:den>
                        <m:r>
                          <a:rPr lang="en-US" sz="2800" b="1" i="1">
                            <a:solidFill>
                              <a:schemeClr val="tx1"/>
                            </a:solidFill>
                            <a:latin typeface="Cambria Math" panose="02040503050406030204" pitchFamily="18" charset="0"/>
                          </a:rPr>
                          <m:t>𝟓</m:t>
                        </m:r>
                      </m:den>
                    </m:f>
                    <m:r>
                      <a:rPr lang="en-US" sz="2800" b="1" i="1">
                        <a:solidFill>
                          <a:schemeClr val="tx1"/>
                        </a:solidFill>
                        <a:latin typeface="Cambria Math" panose="02040503050406030204" pitchFamily="18" charset="0"/>
                      </a:rPr>
                      <m:t>𝐜</m:t>
                    </m:r>
                    <m:acc>
                      <m:accPr>
                        <m:chr m:val="̉"/>
                        <m:ctrlPr>
                          <a:rPr lang="en-US" sz="2800" b="1" i="1">
                            <a:solidFill>
                              <a:schemeClr val="tx1"/>
                            </a:solidFill>
                            <a:latin typeface="Cambria Math" panose="02040503050406030204" pitchFamily="18" charset="0"/>
                          </a:rPr>
                        </m:ctrlPr>
                      </m:accPr>
                      <m:e>
                        <m:r>
                          <a:rPr lang="en-US" sz="2800" b="1" i="1">
                            <a:solidFill>
                              <a:schemeClr val="tx1"/>
                            </a:solidFill>
                            <a:latin typeface="Cambria Math" panose="02040503050406030204" pitchFamily="18" charset="0"/>
                          </a:rPr>
                          <m:t>𝐮</m:t>
                        </m:r>
                      </m:e>
                    </m:acc>
                    <m:r>
                      <a:rPr lang="en-US" sz="2800" b="1" i="1">
                        <a:solidFill>
                          <a:schemeClr val="tx1"/>
                        </a:solidFill>
                        <a:latin typeface="Cambria Math" panose="02040503050406030204" pitchFamily="18" charset="0"/>
                      </a:rPr>
                      <m:t>𝐚</m:t>
                    </m:r>
                    <m:r>
                      <a:rPr lang="en-US" sz="2800" b="1">
                        <a:solidFill>
                          <a:schemeClr val="tx1"/>
                        </a:solidFill>
                        <a:latin typeface="Cambria Math" panose="02040503050406030204" pitchFamily="18" charset="0"/>
                      </a:rPr>
                      <m:t> </m:t>
                    </m:r>
                    <m:r>
                      <a:rPr lang="en-US" sz="2800" b="1" i="1">
                        <a:solidFill>
                          <a:schemeClr val="tx1"/>
                        </a:solidFill>
                        <a:latin typeface="Cambria Math" panose="02040503050406030204" pitchFamily="18" charset="0"/>
                      </a:rPr>
                      <m:t>𝟏𝟎𝟎</m:t>
                    </m:r>
                    <m:r>
                      <a:rPr lang="en-US" sz="2800" b="1">
                        <a:solidFill>
                          <a:schemeClr val="tx1"/>
                        </a:solidFill>
                        <a:latin typeface="Cambria Math" panose="02040503050406030204" pitchFamily="18" charset="0"/>
                      </a:rPr>
                      <m:t> </m:t>
                    </m:r>
                  </m:oMath>
                </a14:m>
                <a:endParaRPr lang="en-US" sz="2800" b="1" dirty="0">
                  <a:solidFill>
                    <a:schemeClr val="tx1"/>
                  </a:solidFill>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00200" y="1297164"/>
                <a:ext cx="2209800" cy="713529"/>
              </a:xfrm>
              <a:prstGeom prst="rect">
                <a:avLst/>
              </a:prstGeom>
              <a:blipFill rotWithShape="1">
                <a:blip r:embed="rId4"/>
                <a:stretch>
                  <a:fillRect l="-5801" b="-9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05DDED-4425-3414-C5E0-0F983A6C8B64}"/>
                  </a:ext>
                </a:extLst>
              </p:cNvPr>
              <p:cNvSpPr txBox="1"/>
              <p:nvPr/>
            </p:nvSpPr>
            <p:spPr>
              <a:xfrm>
                <a:off x="1311728" y="2872797"/>
                <a:ext cx="4876800" cy="712631"/>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b.</a:t>
                </a:r>
                <a14:m>
                  <m:oMath xmlns:m="http://schemas.openxmlformats.org/officeDocument/2006/math">
                    <m:f>
                      <m:fPr>
                        <m:ctrlPr>
                          <a:rPr lang="en-US" sz="2800" b="1" i="1" smtClean="0">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𝟏</m:t>
                        </m:r>
                      </m:num>
                      <m:den>
                        <m:r>
                          <a:rPr lang="en-US" sz="2800" b="1" i="1" smtClean="0">
                            <a:solidFill>
                              <a:srgbClr val="FF0000"/>
                            </a:solidFill>
                            <a:latin typeface="Cambria Math" panose="02040503050406030204" pitchFamily="18" charset="0"/>
                          </a:rPr>
                          <m:t>𝟒</m:t>
                        </m:r>
                      </m:den>
                    </m:f>
                    <m:r>
                      <a:rPr lang="en-US" sz="2800" b="1" i="0" smtClean="0">
                        <a:solidFill>
                          <a:srgbClr val="FF0000"/>
                        </a:solidFill>
                        <a:latin typeface="Cambria Math" panose="02040503050406030204" pitchFamily="18" charset="0"/>
                      </a:rPr>
                      <m:t> </m:t>
                    </m:r>
                    <m:r>
                      <a:rPr lang="en-US" sz="2800" b="1" i="0" smtClean="0">
                        <a:solidFill>
                          <a:srgbClr val="FF0000"/>
                        </a:solidFill>
                        <a:latin typeface="Cambria Math" panose="02040503050406030204" pitchFamily="18" charset="0"/>
                      </a:rPr>
                      <m:t>𝐜</m:t>
                    </m:r>
                    <m:r>
                      <a:rPr lang="en-US" sz="2800" b="1" i="0" smtClean="0">
                        <a:solidFill>
                          <a:srgbClr val="FF0000"/>
                        </a:solidFill>
                        <a:latin typeface="Cambria Math"/>
                      </a:rPr>
                      <m:t>ủ</m:t>
                    </m:r>
                    <m:r>
                      <a:rPr lang="en-US" sz="2800" b="1" i="0" smtClean="0">
                        <a:solidFill>
                          <a:srgbClr val="FF0000"/>
                        </a:solidFill>
                        <a:latin typeface="Cambria Math"/>
                      </a:rPr>
                      <m:t>𝐚</m:t>
                    </m:r>
                    <m:r>
                      <a:rPr lang="en-US" sz="2800" b="1" i="0" smtClean="0">
                        <a:solidFill>
                          <a:srgbClr val="FF0000"/>
                        </a:solidFill>
                        <a:latin typeface="Cambria Math"/>
                      </a:rPr>
                      <m:t>−</m:t>
                    </m:r>
                    <m:r>
                      <a:rPr lang="en-US" sz="2800" b="1" i="0" smtClean="0">
                        <a:solidFill>
                          <a:srgbClr val="FF0000"/>
                        </a:solidFill>
                        <a:latin typeface="Cambria Math" panose="02040503050406030204" pitchFamily="18" charset="0"/>
                      </a:rPr>
                      <m:t>𝟖</m:t>
                    </m:r>
                    <m:r>
                      <a:rPr lang="en-US" sz="2800" b="1" i="0" smtClean="0">
                        <a:solidFill>
                          <a:srgbClr val="FF0000"/>
                        </a:solidFill>
                        <a:latin typeface="Cambria Math" panose="02040503050406030204" pitchFamily="18" charset="0"/>
                      </a:rPr>
                      <m:t> </m:t>
                    </m:r>
                    <m:r>
                      <a:rPr lang="en-US" sz="2800" b="1" i="0" smtClean="0">
                        <a:solidFill>
                          <a:srgbClr val="FF0000"/>
                        </a:solidFill>
                        <a:latin typeface="Cambria Math" panose="02040503050406030204" pitchFamily="18" charset="0"/>
                      </a:rPr>
                      <m:t>𝐥</m:t>
                    </m:r>
                    <m:acc>
                      <m:accPr>
                        <m:chr m:val="̀"/>
                        <m:ctrlPr>
                          <a:rPr lang="en-US" sz="2800" b="1" i="1" smtClean="0">
                            <a:solidFill>
                              <a:srgbClr val="FF0000"/>
                            </a:solidFill>
                            <a:latin typeface="Cambria Math" panose="02040503050406030204" pitchFamily="18" charset="0"/>
                          </a:rPr>
                        </m:ctrlPr>
                      </m:accPr>
                      <m:e>
                        <m:r>
                          <a:rPr lang="en-US" sz="2800" b="1" i="0" smtClean="0">
                            <a:solidFill>
                              <a:srgbClr val="FF0000"/>
                            </a:solidFill>
                            <a:latin typeface="Cambria Math" panose="02040503050406030204" pitchFamily="18" charset="0"/>
                          </a:rPr>
                          <m:t>𝐚</m:t>
                        </m:r>
                      </m:e>
                    </m:acc>
                    <m:r>
                      <a:rPr lang="en-US" sz="2800" b="1" i="0" smtClean="0">
                        <a:solidFill>
                          <a:srgbClr val="FF0000"/>
                        </a:solidFill>
                        <a:latin typeface="Cambria Math"/>
                      </a:rPr>
                      <m:t>:</m:t>
                    </m:r>
                    <m:r>
                      <a:rPr lang="en-US" sz="2800" b="1" i="0" smtClean="0">
                        <a:solidFill>
                          <a:srgbClr val="FF0000"/>
                        </a:solidFill>
                        <a:latin typeface="Cambria Math" panose="02040503050406030204" pitchFamily="18" charset="0"/>
                      </a:rPr>
                      <m:t>−</m:t>
                    </m:r>
                    <m:r>
                      <a:rPr lang="en-US" sz="2800" b="1" i="0" smtClean="0">
                        <a:solidFill>
                          <a:srgbClr val="FF0000"/>
                        </a:solidFill>
                        <a:latin typeface="Cambria Math" panose="02040503050406030204" pitchFamily="18" charset="0"/>
                      </a:rPr>
                      <m:t>𝟖</m:t>
                    </m:r>
                    <m:r>
                      <a:rPr lang="en-US" sz="2800" b="1" i="0" smtClean="0">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𝟏</m:t>
                        </m:r>
                      </m:num>
                      <m:den>
                        <m:r>
                          <a:rPr lang="en-US" sz="2800" b="1" i="1" smtClean="0">
                            <a:solidFill>
                              <a:srgbClr val="FF0000"/>
                            </a:solidFill>
                            <a:latin typeface="Cambria Math" panose="02040503050406030204" pitchFamily="18" charset="0"/>
                          </a:rPr>
                          <m:t>𝟒</m:t>
                        </m:r>
                      </m:den>
                    </m:f>
                  </m:oMath>
                </a14:m>
                <a:r>
                  <a:rPr lang="en-US" sz="2800" b="1" dirty="0">
                    <a:solidFill>
                      <a:srgbClr val="FF0000"/>
                    </a:solidFill>
                    <a:latin typeface="Times New Roman" pitchFamily="18" charset="0"/>
                    <a:cs typeface="Times New Roman" pitchFamily="18" charset="0"/>
                  </a:rPr>
                  <a:t>= -2</a:t>
                </a:r>
              </a:p>
            </p:txBody>
          </p:sp>
        </mc:Choice>
        <mc:Fallback xmlns="">
          <p:sp>
            <p:nvSpPr>
              <p:cNvPr id="7" name="TextBox 6">
                <a:extLst>
                  <a:ext uri="{FF2B5EF4-FFF2-40B4-BE49-F238E27FC236}">
                    <a16:creationId xmlns:a16="http://schemas.microsoft.com/office/drawing/2014/main" xmlns:a14="http://schemas.microsoft.com/office/drawing/2010/main" xmlns="" id="{A905DDED-4425-3414-C5E0-0F983A6C8B64}"/>
                  </a:ext>
                </a:extLst>
              </p:cNvPr>
              <p:cNvSpPr txBox="1">
                <a:spLocks noRot="1" noChangeAspect="1" noMove="1" noResize="1" noEditPoints="1" noAdjustHandles="1" noChangeArrowheads="1" noChangeShapeType="1" noTextEdit="1"/>
              </p:cNvSpPr>
              <p:nvPr/>
            </p:nvSpPr>
            <p:spPr>
              <a:xfrm>
                <a:off x="1311728" y="2872797"/>
                <a:ext cx="4876800" cy="712631"/>
              </a:xfrm>
              <a:prstGeom prst="rect">
                <a:avLst/>
              </a:prstGeom>
              <a:blipFill rotWithShape="1">
                <a:blip r:embed="rId5"/>
                <a:stretch>
                  <a:fillRect l="-2500" b="-9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123861" y="1219200"/>
                <a:ext cx="2249077" cy="712631"/>
              </a:xfrm>
              <a:prstGeom prst="rect">
                <a:avLst/>
              </a:prstGeom>
            </p:spPr>
            <p:txBody>
              <a:bodyPr wrap="none">
                <a:spAutoFit/>
              </a:bodyPr>
              <a:lstStyle/>
              <a:p>
                <a:r>
                  <a:rPr lang="en-US" sz="2800" b="1" dirty="0">
                    <a:solidFill>
                      <a:schemeClr val="tx1"/>
                    </a:solidFill>
                    <a:latin typeface="Times New Roman" pitchFamily="18" charset="0"/>
                    <a:cs typeface="Times New Roman" pitchFamily="18" charset="0"/>
                  </a:rPr>
                  <a:t>b .</a:t>
                </a:r>
                <a14:m>
                  <m:oMath xmlns:m="http://schemas.openxmlformats.org/officeDocument/2006/math">
                    <m:f>
                      <m:fPr>
                        <m:ctrlPr>
                          <a:rPr lang="en-US" sz="2800" b="1" i="1">
                            <a:solidFill>
                              <a:schemeClr val="tx1"/>
                            </a:solidFill>
                            <a:latin typeface="Cambria Math" panose="02040503050406030204" pitchFamily="18" charset="0"/>
                          </a:rPr>
                        </m:ctrlPr>
                      </m:fPr>
                      <m:num>
                        <m:r>
                          <a:rPr lang="en-US" sz="2800" b="1" i="1">
                            <a:solidFill>
                              <a:schemeClr val="tx1"/>
                            </a:solidFill>
                            <a:latin typeface="Cambria Math" panose="02040503050406030204" pitchFamily="18" charset="0"/>
                          </a:rPr>
                          <m:t>𝟏</m:t>
                        </m:r>
                      </m:num>
                      <m:den>
                        <m:r>
                          <a:rPr lang="en-US" sz="2800" b="1" i="1">
                            <a:solidFill>
                              <a:schemeClr val="tx1"/>
                            </a:solidFill>
                            <a:latin typeface="Cambria Math" panose="02040503050406030204" pitchFamily="18" charset="0"/>
                          </a:rPr>
                          <m:t>𝟒</m:t>
                        </m:r>
                      </m:den>
                    </m:f>
                    <m:r>
                      <a:rPr lang="en-US" sz="2800" b="1">
                        <a:solidFill>
                          <a:schemeClr val="tx1"/>
                        </a:solidFill>
                        <a:latin typeface="Cambria Math" panose="02040503050406030204" pitchFamily="18" charset="0"/>
                      </a:rPr>
                      <m:t> </m:t>
                    </m:r>
                    <m:r>
                      <a:rPr lang="en-US" sz="2800" b="1" i="1">
                        <a:solidFill>
                          <a:schemeClr val="tx1"/>
                        </a:solidFill>
                        <a:latin typeface="Cambria Math" panose="02040503050406030204" pitchFamily="18" charset="0"/>
                      </a:rPr>
                      <m:t>𝐜</m:t>
                    </m:r>
                    <m:acc>
                      <m:accPr>
                        <m:chr m:val="̉"/>
                        <m:ctrlPr>
                          <a:rPr lang="en-US" sz="2800" b="1" i="1">
                            <a:solidFill>
                              <a:schemeClr val="tx1"/>
                            </a:solidFill>
                            <a:latin typeface="Cambria Math" panose="02040503050406030204" pitchFamily="18" charset="0"/>
                          </a:rPr>
                        </m:ctrlPr>
                      </m:accPr>
                      <m:e>
                        <m:r>
                          <a:rPr lang="en-US" sz="2800" b="1" i="1">
                            <a:solidFill>
                              <a:schemeClr val="tx1"/>
                            </a:solidFill>
                            <a:latin typeface="Cambria Math" panose="02040503050406030204" pitchFamily="18" charset="0"/>
                          </a:rPr>
                          <m:t>𝐮</m:t>
                        </m:r>
                      </m:e>
                    </m:acc>
                    <m:r>
                      <a:rPr lang="en-US" sz="2800" b="1" i="1">
                        <a:solidFill>
                          <a:schemeClr val="tx1"/>
                        </a:solidFill>
                        <a:latin typeface="Cambria Math"/>
                      </a:rPr>
                      <m:t>𝐚</m:t>
                    </m:r>
                    <m:r>
                      <a:rPr lang="en-US" sz="2800" b="1">
                        <a:solidFill>
                          <a:schemeClr val="tx1"/>
                        </a:solidFill>
                        <a:latin typeface="Cambria Math"/>
                      </a:rPr>
                      <m:t> −</m:t>
                    </m:r>
                    <m:r>
                      <a:rPr lang="en-US" sz="2800" b="1" i="1">
                        <a:solidFill>
                          <a:schemeClr val="tx1"/>
                        </a:solidFill>
                        <a:latin typeface="Cambria Math"/>
                      </a:rPr>
                      <m:t>𝟖</m:t>
                    </m:r>
                    <m:r>
                      <a:rPr lang="en-US" sz="2800" b="1">
                        <a:solidFill>
                          <a:schemeClr val="tx1"/>
                        </a:solidFill>
                        <a:latin typeface="Cambria Math"/>
                      </a:rPr>
                      <m:t> </m:t>
                    </m:r>
                  </m:oMath>
                </a14:m>
                <a:endParaRPr lang="en-US" sz="2800" b="1" dirty="0">
                  <a:solidFill>
                    <a:schemeClr val="tx1"/>
                  </a:solidFill>
                  <a:latin typeface="Times New Roman" pitchFamily="18" charset="0"/>
                  <a:cs typeface="Times New Roman"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123861" y="1219200"/>
                <a:ext cx="2249077" cy="712631"/>
              </a:xfrm>
              <a:prstGeom prst="rect">
                <a:avLst/>
              </a:prstGeom>
              <a:blipFill rotWithShape="1">
                <a:blip r:embed="rId6"/>
                <a:stretch>
                  <a:fillRect l="-5707" b="-940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9210306-724A-40FB-4EA5-37B3EAD4110B}"/>
              </a:ext>
            </a:extLst>
          </p:cNvPr>
          <p:cNvSpPr txBox="1"/>
          <p:nvPr/>
        </p:nvSpPr>
        <p:spPr>
          <a:xfrm>
            <a:off x="3962399" y="1749083"/>
            <a:ext cx="1009061"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Giải</a:t>
            </a:r>
            <a:r>
              <a:rPr lang="en-US" sz="2800" b="1" dirty="0">
                <a:latin typeface="Times New Roman" pitchFamily="18" charset="0"/>
                <a:cs typeface="Times New Roman" pitchFamily="18" charset="0"/>
              </a:rPr>
              <a:t>:</a:t>
            </a:r>
          </a:p>
        </p:txBody>
      </p:sp>
      <p:sp>
        <p:nvSpPr>
          <p:cNvPr id="11" name="TextBox 10">
            <a:extLst>
              <a:ext uri="{FF2B5EF4-FFF2-40B4-BE49-F238E27FC236}">
                <a16:creationId xmlns:a16="http://schemas.microsoft.com/office/drawing/2014/main" id="{9D393ACE-4DB7-9DFB-6DC1-D663370280B7}"/>
              </a:ext>
            </a:extLst>
          </p:cNvPr>
          <p:cNvSpPr txBox="1"/>
          <p:nvPr/>
        </p:nvSpPr>
        <p:spPr>
          <a:xfrm>
            <a:off x="1371600" y="3619144"/>
            <a:ext cx="15240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6.35. </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D393ACE-4DB7-9DFB-6DC1-D663370280B7}"/>
                  </a:ext>
                </a:extLst>
              </p:cNvPr>
              <p:cNvSpPr txBox="1"/>
              <p:nvPr/>
            </p:nvSpPr>
            <p:spPr>
              <a:xfrm>
                <a:off x="1333500" y="4310741"/>
                <a:ext cx="5029199" cy="714683"/>
              </a:xfrm>
              <a:prstGeom prst="rect">
                <a:avLst/>
              </a:prstGeom>
              <a:noFill/>
            </p:spPr>
            <p:txBody>
              <a:bodyPr wrap="square" rtlCol="0">
                <a:spAutoFit/>
              </a:bodyPr>
              <a:lstStyle/>
              <a:p>
                <a:r>
                  <a:rPr lang="en-US" sz="2800" b="1" dirty="0">
                    <a:latin typeface="Times New Roman" pitchFamily="18" charset="0"/>
                    <a:cs typeface="Times New Roman" pitchFamily="18" charset="0"/>
                  </a:rPr>
                  <a:t>a. </a:t>
                </a:r>
                <a14:m>
                  <m:oMath xmlns:m="http://schemas.openxmlformats.org/officeDocument/2006/math">
                    <m:f>
                      <m:fPr>
                        <m:ctrlPr>
                          <a:rPr lang="en-US" sz="2800" b="1" i="1" smtClean="0">
                            <a:latin typeface="Cambria Math" panose="02040503050406030204" pitchFamily="18" charset="0"/>
                            <a:cs typeface="Times New Roman" pitchFamily="18" charset="0"/>
                          </a:rPr>
                        </m:ctrlPr>
                      </m:fPr>
                      <m:num>
                        <m:r>
                          <a:rPr lang="en-US" sz="2800" b="1" i="1" smtClean="0">
                            <a:latin typeface="Cambria Math"/>
                            <a:cs typeface="Times New Roman" pitchFamily="18" charset="0"/>
                          </a:rPr>
                          <m:t>𝟐</m:t>
                        </m:r>
                      </m:num>
                      <m:den>
                        <m:r>
                          <a:rPr lang="en-US" sz="2800" b="1" i="1" smtClean="0">
                            <a:latin typeface="Cambria Math"/>
                            <a:cs typeface="Times New Roman" pitchFamily="18" charset="0"/>
                          </a:rPr>
                          <m:t>𝟓</m:t>
                        </m:r>
                      </m:den>
                    </m:f>
                  </m:oMath>
                </a14:m>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30m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nhiêu</a:t>
                </a:r>
                <a:r>
                  <a:rPr lang="en-US" sz="2800" b="1" dirty="0">
                    <a:latin typeface="Times New Roman" pitchFamily="18" charset="0"/>
                    <a:cs typeface="Times New Roman" pitchFamily="18" charset="0"/>
                  </a:rPr>
                  <a:t>? </a:t>
                </a:r>
              </a:p>
            </p:txBody>
          </p:sp>
        </mc:Choice>
        <mc:Fallback xmlns="">
          <p:sp>
            <p:nvSpPr>
              <p:cNvPr id="15" name="TextBox 14">
                <a:extLst>
                  <a:ext uri="{FF2B5EF4-FFF2-40B4-BE49-F238E27FC236}">
                    <a16:creationId xmlns:a16="http://schemas.microsoft.com/office/drawing/2014/main" xmlns="" id="{9D393ACE-4DB7-9DFB-6DC1-D663370280B7}"/>
                  </a:ext>
                </a:extLst>
              </p:cNvPr>
              <p:cNvSpPr txBox="1">
                <a:spLocks noRot="1" noChangeAspect="1" noMove="1" noResize="1" noEditPoints="1" noAdjustHandles="1" noChangeArrowheads="1" noChangeShapeType="1" noTextEdit="1"/>
              </p:cNvSpPr>
              <p:nvPr/>
            </p:nvSpPr>
            <p:spPr>
              <a:xfrm>
                <a:off x="1333500" y="4310741"/>
                <a:ext cx="5029199" cy="714683"/>
              </a:xfrm>
              <a:prstGeom prst="rect">
                <a:avLst/>
              </a:prstGeom>
              <a:blipFill rotWithShape="1">
                <a:blip r:embed="rId7"/>
                <a:stretch>
                  <a:fillRect l="-2545" b="-9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D393ACE-4DB7-9DFB-6DC1-D663370280B7}"/>
                  </a:ext>
                </a:extLst>
              </p:cNvPr>
              <p:cNvSpPr txBox="1"/>
              <p:nvPr/>
            </p:nvSpPr>
            <p:spPr>
              <a:xfrm>
                <a:off x="1333500" y="5029199"/>
                <a:ext cx="5889172" cy="712631"/>
              </a:xfrm>
              <a:prstGeom prst="rect">
                <a:avLst/>
              </a:prstGeom>
              <a:noFill/>
            </p:spPr>
            <p:txBody>
              <a:bodyPr wrap="square" rtlCol="0">
                <a:spAutoFit/>
              </a:bodyPr>
              <a:lstStyle/>
              <a:p>
                <a:r>
                  <a:rPr lang="en-US" sz="2800" b="1" dirty="0">
                    <a:latin typeface="Times New Roman" pitchFamily="18" charset="0"/>
                    <a:cs typeface="Times New Roman" pitchFamily="18" charset="0"/>
                  </a:rPr>
                  <a:t>b. </a:t>
                </a:r>
                <a14:m>
                  <m:oMath xmlns:m="http://schemas.openxmlformats.org/officeDocument/2006/math">
                    <m:f>
                      <m:fPr>
                        <m:ctrlPr>
                          <a:rPr lang="en-US" sz="2800" b="1" i="1" smtClean="0">
                            <a:latin typeface="Cambria Math" panose="02040503050406030204" pitchFamily="18" charset="0"/>
                            <a:cs typeface="Times New Roman" pitchFamily="18" charset="0"/>
                          </a:rPr>
                        </m:ctrlPr>
                      </m:fPr>
                      <m:num>
                        <m:r>
                          <a:rPr lang="en-US" sz="2800" b="1" i="1" smtClean="0">
                            <a:latin typeface="Cambria Math"/>
                            <a:cs typeface="Times New Roman" pitchFamily="18" charset="0"/>
                          </a:rPr>
                          <m:t>𝟑</m:t>
                        </m:r>
                      </m:num>
                      <m:den>
                        <m:r>
                          <a:rPr lang="en-US" sz="2800" b="1" i="1" smtClean="0">
                            <a:latin typeface="Cambria Math"/>
                            <a:cs typeface="Times New Roman" pitchFamily="18" charset="0"/>
                          </a:rPr>
                          <m:t>𝟒</m:t>
                        </m:r>
                      </m:den>
                    </m:f>
                  </m:oMath>
                </a14:m>
                <a:r>
                  <a:rPr lang="en-US" sz="2800" b="1" dirty="0">
                    <a:latin typeface="Times New Roman" pitchFamily="18" charset="0"/>
                    <a:cs typeface="Times New Roman" pitchFamily="18" charset="0"/>
                  </a:rPr>
                  <a:t> ha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mét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vuông</a:t>
                </a:r>
                <a:r>
                  <a:rPr lang="en-US" sz="2800" b="1" dirty="0">
                    <a:latin typeface="Times New Roman" pitchFamily="18" charset="0"/>
                    <a:cs typeface="Times New Roman" pitchFamily="18" charset="0"/>
                  </a:rPr>
                  <a:t>? </a:t>
                </a:r>
              </a:p>
            </p:txBody>
          </p:sp>
        </mc:Choice>
        <mc:Fallback xmlns="">
          <p:sp>
            <p:nvSpPr>
              <p:cNvPr id="16" name="TextBox 15">
                <a:extLst>
                  <a:ext uri="{FF2B5EF4-FFF2-40B4-BE49-F238E27FC236}">
                    <a16:creationId xmlns:a16="http://schemas.microsoft.com/office/drawing/2014/main" xmlns="" id="{9D393ACE-4DB7-9DFB-6DC1-D663370280B7}"/>
                  </a:ext>
                </a:extLst>
              </p:cNvPr>
              <p:cNvSpPr txBox="1">
                <a:spLocks noRot="1" noChangeAspect="1" noMove="1" noResize="1" noEditPoints="1" noAdjustHandles="1" noChangeArrowheads="1" noChangeShapeType="1" noTextEdit="1"/>
              </p:cNvSpPr>
              <p:nvPr/>
            </p:nvSpPr>
            <p:spPr>
              <a:xfrm>
                <a:off x="1333500" y="5029199"/>
                <a:ext cx="5889172" cy="712631"/>
              </a:xfrm>
              <a:prstGeom prst="rect">
                <a:avLst/>
              </a:prstGeom>
              <a:blipFill rotWithShape="1">
                <a:blip r:embed="rId8"/>
                <a:stretch>
                  <a:fillRect l="-2174" b="-9402"/>
                </a:stretch>
              </a:blipFill>
            </p:spPr>
            <p:txBody>
              <a:bodyPr/>
              <a:lstStyle/>
              <a:p>
                <a:r>
                  <a:rPr lang="en-US">
                    <a:noFill/>
                  </a:rPr>
                  <a:t> </a:t>
                </a:r>
              </a:p>
            </p:txBody>
          </p:sp>
        </mc:Fallback>
      </mc:AlternateContent>
    </p:spTree>
    <p:extLst>
      <p:ext uri="{BB962C8B-B14F-4D97-AF65-F5344CB8AC3E}">
        <p14:creationId xmlns:p14="http://schemas.microsoft.com/office/powerpoint/2010/main" val="40430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7" grpId="0"/>
      <p:bldP spid="6" grpId="0"/>
      <p:bldP spid="11"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1300</Words>
  <Application>Microsoft Office PowerPoint</Application>
  <PresentationFormat>On-screen Show (4:3)</PresentationFormat>
  <Paragraphs>134</Paragraphs>
  <Slides>18</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5" baseType="lpstr">
      <vt:lpstr>Arial</vt:lpstr>
      <vt:lpstr>Calibri</vt:lpstr>
      <vt:lpstr>Cambria Math</vt:lpstr>
      <vt:lpstr>Times New Roman</vt:lpstr>
      <vt:lpstr>Office Theme</vt:lpstr>
      <vt:lpstr>Equation.DSMT4</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Triệu Thị Thanh Xuyên</dc:creator>
  <cp:lastModifiedBy>Administrator</cp:lastModifiedBy>
  <cp:revision>36</cp:revision>
  <dcterms:created xsi:type="dcterms:W3CDTF">2024-02-19T09:00:40Z</dcterms:created>
  <dcterms:modified xsi:type="dcterms:W3CDTF">2026-01-28T03:50:39Z</dcterms:modified>
</cp:coreProperties>
</file>