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57" r:id="rId3"/>
    <p:sldId id="259" r:id="rId4"/>
    <p:sldId id="258" r:id="rId5"/>
    <p:sldId id="260" r:id="rId6"/>
    <p:sldId id="262" r:id="rId7"/>
    <p:sldId id="263" r:id="rId8"/>
    <p:sldId id="261" r:id="rId9"/>
    <p:sldId id="265" r:id="rId10"/>
    <p:sldId id="271" r:id="rId11"/>
    <p:sldId id="264" r:id="rId12"/>
    <p:sldId id="272" r:id="rId13"/>
    <p:sldId id="312" r:id="rId14"/>
    <p:sldId id="281" r:id="rId15"/>
    <p:sldId id="274" r:id="rId16"/>
    <p:sldId id="313" r:id="rId17"/>
    <p:sldId id="267" r:id="rId18"/>
    <p:sldId id="279" r:id="rId19"/>
    <p:sldId id="285" r:id="rId20"/>
    <p:sldId id="282" r:id="rId21"/>
    <p:sldId id="273" r:id="rId22"/>
    <p:sldId id="275" r:id="rId23"/>
    <p:sldId id="278" r:id="rId24"/>
    <p:sldId id="286" r:id="rId25"/>
    <p:sldId id="287" r:id="rId26"/>
    <p:sldId id="276" r:id="rId27"/>
    <p:sldId id="280" r:id="rId28"/>
    <p:sldId id="314" r:id="rId29"/>
    <p:sldId id="298" r:id="rId30"/>
    <p:sldId id="299" r:id="rId31"/>
    <p:sldId id="301" r:id="rId32"/>
    <p:sldId id="315" r:id="rId33"/>
    <p:sldId id="305" r:id="rId34"/>
    <p:sldId id="310" r:id="rId35"/>
    <p:sldId id="306" r:id="rId36"/>
    <p:sldId id="307" r:id="rId37"/>
    <p:sldId id="311" r:id="rId38"/>
    <p:sldId id="269" r:id="rId39"/>
    <p:sldId id="270" r:id="rId40"/>
  </p:sldIdLst>
  <p:sldSz cx="18288000" cy="10287000"/>
  <p:notesSz cx="6858000" cy="9144000"/>
  <p:embeddedFontLst>
    <p:embeddedFont>
      <p:font typeface="Calibri" panose="020F0502020204030204" pitchFamily="34" charset="0"/>
      <p:regular r:id="rId42"/>
      <p:bold r:id="rId43"/>
      <p:italic r:id="rId44"/>
      <p:boldItalic r:id="rId45"/>
    </p:embeddedFont>
    <p:embeddedFont>
      <p:font typeface="Cambria Math" panose="02040503050406030204" pitchFamily="18"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48" d="100"/>
          <a:sy n="48" d="100"/>
        </p:scale>
        <p:origin x="54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085C9-1870-47BC-887B-C3EAB5255B20}"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400CF-DF6E-4BE3-B959-E77A93849A61}" type="slidenum">
              <a:rPr lang="en-US" smtClean="0"/>
              <a:t>‹#›</a:t>
            </a:fld>
            <a:endParaRPr lang="en-US"/>
          </a:p>
        </p:txBody>
      </p:sp>
    </p:spTree>
    <p:extLst>
      <p:ext uri="{BB962C8B-B14F-4D97-AF65-F5344CB8AC3E}">
        <p14:creationId xmlns:p14="http://schemas.microsoft.com/office/powerpoint/2010/main" val="20591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a:t>
            </a:fld>
            <a:endParaRPr lang="en-US"/>
          </a:p>
        </p:txBody>
      </p:sp>
    </p:spTree>
    <p:extLst>
      <p:ext uri="{BB962C8B-B14F-4D97-AF65-F5344CB8AC3E}">
        <p14:creationId xmlns:p14="http://schemas.microsoft.com/office/powerpoint/2010/main" val="360943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5</a:t>
            </a:fld>
            <a:endParaRPr lang="en-US"/>
          </a:p>
        </p:txBody>
      </p:sp>
    </p:spTree>
    <p:extLst>
      <p:ext uri="{BB962C8B-B14F-4D97-AF65-F5344CB8AC3E}">
        <p14:creationId xmlns:p14="http://schemas.microsoft.com/office/powerpoint/2010/main" val="13748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9</a:t>
            </a:fld>
            <a:endParaRPr lang="en-US"/>
          </a:p>
        </p:txBody>
      </p:sp>
    </p:spTree>
    <p:extLst>
      <p:ext uri="{BB962C8B-B14F-4D97-AF65-F5344CB8AC3E}">
        <p14:creationId xmlns:p14="http://schemas.microsoft.com/office/powerpoint/2010/main" val="261036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15</a:t>
            </a:fld>
            <a:endParaRPr lang="en-US"/>
          </a:p>
        </p:txBody>
      </p:sp>
    </p:spTree>
    <p:extLst>
      <p:ext uri="{BB962C8B-B14F-4D97-AF65-F5344CB8AC3E}">
        <p14:creationId xmlns:p14="http://schemas.microsoft.com/office/powerpoint/2010/main" val="34257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00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2821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4453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1287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05725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12"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280.png"/><Relationship Id="rId5" Type="http://schemas.openxmlformats.org/officeDocument/2006/relationships/image" Target="../media/image42.png"/><Relationship Id="rId4" Type="http://schemas.openxmlformats.org/officeDocument/2006/relationships/image" Target="../media/image38.sv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svg"/><Relationship Id="rId47" Type="http://schemas.openxmlformats.org/officeDocument/2006/relationships/image" Target="../media/image38.png"/><Relationship Id="rId7" Type="http://schemas.openxmlformats.org/officeDocument/2006/relationships/image" Target="../media/image47.svg"/><Relationship Id="rId12" Type="http://schemas.openxmlformats.org/officeDocument/2006/relationships/image" Target="../media/image52.png"/><Relationship Id="rId46" Type="http://schemas.openxmlformats.org/officeDocument/2006/relationships/image" Target="../media/image370.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13.svg"/><Relationship Id="rId10" Type="http://schemas.openxmlformats.org/officeDocument/2006/relationships/image" Target="../media/image50.png"/><Relationship Id="rId4" Type="http://schemas.openxmlformats.org/officeDocument/2006/relationships/image" Target="../media/image27.png"/><Relationship Id="rId9" Type="http://schemas.openxmlformats.org/officeDocument/2006/relationships/image" Target="../media/image49.png"/><Relationship Id="rId48"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7.png"/><Relationship Id="rId7" Type="http://schemas.openxmlformats.org/officeDocument/2006/relationships/image" Target="../media/image5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38.sv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58.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5.png"/><Relationship Id="rId4" Type="http://schemas.openxmlformats.org/officeDocument/2006/relationships/image" Target="../media/image38.sv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0.png"/><Relationship Id="rId7"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2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png"/><Relationship Id="rId7"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65.png"/><Relationship Id="rId5" Type="http://schemas.openxmlformats.org/officeDocument/2006/relationships/image" Target="../media/image27.png"/><Relationship Id="rId10" Type="http://schemas.openxmlformats.org/officeDocument/2006/relationships/image" Target="../media/image64.png"/><Relationship Id="rId4" Type="http://schemas.microsoft.com/office/2007/relationships/hdphoto" Target="../media/hdphoto1.wdp"/><Relationship Id="rId9" Type="http://schemas.openxmlformats.org/officeDocument/2006/relationships/image" Target="../media/image62.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67.jpg"/><Relationship Id="rId5" Type="http://schemas.openxmlformats.org/officeDocument/2006/relationships/image" Target="../media/image13.sv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3.svg"/><Relationship Id="rId7" Type="http://schemas.openxmlformats.org/officeDocument/2006/relationships/image" Target="../media/image7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8.emf"/><Relationship Id="rId9" Type="http://schemas.openxmlformats.org/officeDocument/2006/relationships/image" Target="../media/image54.png"/></Relationships>
</file>

<file path=ppt/slides/_rels/slide24.xml.rels><?xml version="1.0" encoding="UTF-8" standalone="yes"?>
<Relationships xmlns="http://schemas.openxmlformats.org/package/2006/relationships"><Relationship Id="rId8" Type="http://schemas.openxmlformats.org/officeDocument/2006/relationships/image" Target="../media/image70.jpg"/><Relationship Id="rId3" Type="http://schemas.openxmlformats.org/officeDocument/2006/relationships/image" Target="../media/image45.svg"/><Relationship Id="rId7" Type="http://schemas.openxmlformats.org/officeDocument/2006/relationships/image" Target="../media/image47.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13.svg"/><Relationship Id="rId10" Type="http://schemas.openxmlformats.org/officeDocument/2006/relationships/image" Target="../media/image76.png"/><Relationship Id="rId4" Type="http://schemas.openxmlformats.org/officeDocument/2006/relationships/image" Target="../media/image27.png"/><Relationship Id="rId9"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33" Type="http://schemas.openxmlformats.org/officeDocument/2006/relationships/image" Target="../media/image79.png"/><Relationship Id="rId2" Type="http://schemas.openxmlformats.org/officeDocument/2006/relationships/image" Target="../media/image27.png"/><Relationship Id="rId1" Type="http://schemas.openxmlformats.org/officeDocument/2006/relationships/slideLayout" Target="../slideLayouts/slideLayout7.xml"/><Relationship Id="rId32" Type="http://schemas.openxmlformats.org/officeDocument/2006/relationships/image" Target="../media/image78.png"/><Relationship Id="rId31" Type="http://schemas.openxmlformats.org/officeDocument/2006/relationships/image" Target="../media/image640.png"/><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68.emf"/></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4.png"/><Relationship Id="rId4" Type="http://schemas.openxmlformats.org/officeDocument/2006/relationships/image" Target="../media/image83.png"/></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85.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9.sv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7.png"/><Relationship Id="rId7" Type="http://schemas.openxmlformats.org/officeDocument/2006/relationships/image" Target="../media/image8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13.svg"/><Relationship Id="rId9" Type="http://schemas.openxmlformats.org/officeDocument/2006/relationships/image" Target="../media/image90.png"/></Relationships>
</file>

<file path=ppt/slides/_rels/slide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9.svg"/></Relationships>
</file>

<file path=ppt/slides/_rels/slide35.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3.svg"/><Relationship Id="rId7" Type="http://schemas.openxmlformats.org/officeDocument/2006/relationships/image" Target="../media/image99.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98.jpg"/><Relationship Id="rId5" Type="http://schemas.openxmlformats.org/officeDocument/2006/relationships/image" Target="../media/image45.svg"/><Relationship Id="rId4" Type="http://schemas.openxmlformats.org/officeDocument/2006/relationships/image" Target="../media/image97.png"/></Relationships>
</file>

<file path=ppt/slides/_rels/slide36.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3.svg"/><Relationship Id="rId7" Type="http://schemas.openxmlformats.org/officeDocument/2006/relationships/image" Target="../media/image101.jp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970.png"/><Relationship Id="rId5" Type="http://schemas.openxmlformats.org/officeDocument/2006/relationships/image" Target="../media/image45.sv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2.pn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9.svg"/><Relationship Id="rId7" Type="http://schemas.openxmlformats.org/officeDocument/2006/relationships/image" Target="../media/image29.sv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2.svg"/></Relationships>
</file>

<file path=ppt/slides/_rels/slide39.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11.svg"/><Relationship Id="rId7" Type="http://schemas.openxmlformats.org/officeDocument/2006/relationships/image" Target="../media/image113.sv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115.svg"/></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0.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7.png"/><Relationship Id="rId7" Type="http://schemas.openxmlformats.org/officeDocument/2006/relationships/image" Target="../media/image2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499368" y="671659"/>
            <a:ext cx="2140185" cy="1956486"/>
          </a:xfrm>
          <a:prstGeom prst="rect">
            <a:avLst/>
          </a:prstGeom>
        </p:spPr>
      </p:pic>
      <p:grpSp>
        <p:nvGrpSpPr>
          <p:cNvPr id="4" name="Group 4"/>
          <p:cNvGrpSpPr/>
          <p:nvPr/>
        </p:nvGrpSpPr>
        <p:grpSpPr>
          <a:xfrm>
            <a:off x="1841084" y="1638300"/>
            <a:ext cx="14605832" cy="7931058"/>
            <a:chOff x="0" y="0"/>
            <a:chExt cx="7620000" cy="2942240"/>
          </a:xfrm>
        </p:grpSpPr>
        <p:sp>
          <p:nvSpPr>
            <p:cNvPr id="5" name="Freeform 5"/>
            <p:cNvSpPr/>
            <p:nvPr/>
          </p:nvSpPr>
          <p:spPr>
            <a:xfrm>
              <a:off x="0" y="0"/>
              <a:ext cx="7620000" cy="2939700"/>
            </a:xfrm>
            <a:custGeom>
              <a:avLst/>
              <a:gdLst/>
              <a:ahLst/>
              <a:cxnLst/>
              <a:rect l="l" t="t" r="r" b="b"/>
              <a:pathLst>
                <a:path w="7620000" h="2939700">
                  <a:moveTo>
                    <a:pt x="7620000" y="2081180"/>
                  </a:moveTo>
                  <a:lnTo>
                    <a:pt x="7620000" y="222250"/>
                  </a:lnTo>
                  <a:cubicBezTo>
                    <a:pt x="7620000" y="100330"/>
                    <a:pt x="7519670" y="0"/>
                    <a:pt x="7397750" y="0"/>
                  </a:cubicBezTo>
                  <a:lnTo>
                    <a:pt x="222250" y="0"/>
                  </a:lnTo>
                  <a:cubicBezTo>
                    <a:pt x="100330" y="0"/>
                    <a:pt x="0" y="100330"/>
                    <a:pt x="0" y="222250"/>
                  </a:cubicBezTo>
                  <a:lnTo>
                    <a:pt x="0" y="2079910"/>
                  </a:lnTo>
                  <a:cubicBezTo>
                    <a:pt x="0" y="2203100"/>
                    <a:pt x="100330" y="2302160"/>
                    <a:pt x="222250" y="2302160"/>
                  </a:cubicBezTo>
                  <a:lnTo>
                    <a:pt x="3547110" y="2302160"/>
                  </a:lnTo>
                  <a:lnTo>
                    <a:pt x="3808730" y="2939700"/>
                  </a:lnTo>
                  <a:lnTo>
                    <a:pt x="4070350" y="2302160"/>
                  </a:lnTo>
                  <a:lnTo>
                    <a:pt x="7395210" y="2302160"/>
                  </a:lnTo>
                  <a:cubicBezTo>
                    <a:pt x="7519670" y="2303430"/>
                    <a:pt x="7620000" y="2204370"/>
                    <a:pt x="7620000" y="2081180"/>
                  </a:cubicBezTo>
                  <a:lnTo>
                    <a:pt x="7620000" y="2081180"/>
                  </a:lnTo>
                  <a:close/>
                </a:path>
              </a:pathLst>
            </a:custGeom>
            <a:solidFill>
              <a:srgbClr val="497FB4"/>
            </a:solidFill>
          </p:spPr>
        </p:sp>
      </p:grpSp>
      <p:sp>
        <p:nvSpPr>
          <p:cNvPr id="8" name="AutoShape 8"/>
          <p:cNvSpPr/>
          <p:nvPr/>
        </p:nvSpPr>
        <p:spPr>
          <a:xfrm>
            <a:off x="381000" y="7283358"/>
            <a:ext cx="3195240" cy="0"/>
          </a:xfrm>
          <a:prstGeom prst="line">
            <a:avLst/>
          </a:prstGeom>
          <a:ln w="47625" cap="rnd">
            <a:solidFill>
              <a:srgbClr val="FFFFFF"/>
            </a:solidFill>
            <a:prstDash val="sysDot"/>
            <a:headEnd type="none" w="sm" len="sm"/>
            <a:tailEnd type="none" w="sm" len="sm"/>
          </a:ln>
        </p:spPr>
      </p:sp>
      <p:sp>
        <p:nvSpPr>
          <p:cNvPr id="9" name="AutoShape 9"/>
          <p:cNvSpPr/>
          <p:nvPr/>
        </p:nvSpPr>
        <p:spPr>
          <a:xfrm>
            <a:off x="14406960" y="2101758"/>
            <a:ext cx="3195240" cy="0"/>
          </a:xfrm>
          <a:prstGeom prst="line">
            <a:avLst/>
          </a:prstGeom>
          <a:ln w="47625" cap="rnd">
            <a:solidFill>
              <a:srgbClr val="FFFFFF"/>
            </a:solidFill>
            <a:prstDash val="sysDot"/>
            <a:headEnd type="none" w="sm" len="sm"/>
            <a:tailEnd type="none" w="sm" len="sm"/>
          </a:ln>
        </p:spPr>
      </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481213" y="495898"/>
            <a:ext cx="2045020" cy="2022925"/>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40244" y="8030954"/>
            <a:ext cx="1802116" cy="1691834"/>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59610" y="7288282"/>
            <a:ext cx="2374612" cy="2080754"/>
          </a:xfrm>
          <a:prstGeom prst="rect">
            <a:avLst/>
          </a:prstGeom>
        </p:spPr>
      </p:pic>
      <p:sp>
        <p:nvSpPr>
          <p:cNvPr id="14" name="Rectangle 13"/>
          <p:cNvSpPr/>
          <p:nvPr/>
        </p:nvSpPr>
        <p:spPr>
          <a:xfrm>
            <a:off x="685800" y="2265564"/>
            <a:ext cx="16633465" cy="4408194"/>
          </a:xfrm>
          <a:prstGeom prst="rect">
            <a:avLst/>
          </a:prstGeom>
        </p:spPr>
        <p:txBody>
          <a:bodyPr wrap="square">
            <a:spAutoFit/>
          </a:bodyPr>
          <a:lstStyle/>
          <a:p>
            <a:pPr algn="ctr">
              <a:lnSpc>
                <a:spcPct val="150000"/>
              </a:lnSpc>
              <a:defRPr/>
            </a:pPr>
            <a:r>
              <a:rPr lang="en-US" sz="6500" b="1" kern="0" dirty="0">
                <a:solidFill>
                  <a:schemeClr val="bg1"/>
                </a:solidFill>
                <a:latin typeface="Times New Roman" panose="02020603050405020304" pitchFamily="18" charset="0"/>
                <a:cs typeface="Times New Roman" panose="02020603050405020304" pitchFamily="18" charset="0"/>
                <a:sym typeface="Anton"/>
              </a:rPr>
              <a:t>CHÀO MỪNG CÁC EM </a:t>
            </a:r>
          </a:p>
          <a:p>
            <a:pPr algn="ctr">
              <a:lnSpc>
                <a:spcPct val="150000"/>
              </a:lnSpc>
              <a:defRPr/>
            </a:pPr>
            <a:r>
              <a:rPr lang="en-US" sz="6500" b="1" kern="0" dirty="0">
                <a:solidFill>
                  <a:schemeClr val="bg1"/>
                </a:solidFill>
                <a:latin typeface="Times New Roman" panose="02020603050405020304" pitchFamily="18" charset="0"/>
                <a:cs typeface="Times New Roman" panose="02020603050405020304" pitchFamily="18" charset="0"/>
                <a:sym typeface="Anton"/>
              </a:rPr>
              <a:t>ĐẾN VỚI BUỔI HỌC </a:t>
            </a:r>
          </a:p>
          <a:p>
            <a:pPr algn="ctr">
              <a:lnSpc>
                <a:spcPct val="150000"/>
              </a:lnSpc>
              <a:defRPr/>
            </a:pPr>
            <a:r>
              <a:rPr lang="en-US" sz="6500" b="1" kern="0" dirty="0">
                <a:solidFill>
                  <a:schemeClr val="bg1"/>
                </a:solidFill>
                <a:latin typeface="Times New Roman" panose="02020603050405020304" pitchFamily="18" charset="0"/>
                <a:cs typeface="Times New Roman" panose="02020603050405020304" pitchFamily="18" charset="0"/>
                <a:sym typeface="Anton"/>
              </a:rPr>
              <a:t>NGÀY HÔM NAY!</a:t>
            </a:r>
            <a:endParaRPr lang="en-US" sz="6500" kern="0" dirty="0">
              <a:solidFill>
                <a:schemeClr val="bg1"/>
              </a:solidFill>
              <a:latin typeface="Times New Roman" panose="02020603050405020304" pitchFamily="18" charset="0"/>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5016423" y="570239"/>
            <a:ext cx="3028600" cy="1439318"/>
          </a:xfrm>
          <a:prstGeom prst="rect">
            <a:avLst/>
          </a:prstGeom>
        </p:spPr>
      </p:pic>
      <p:grpSp>
        <p:nvGrpSpPr>
          <p:cNvPr id="5" name="Group 5"/>
          <p:cNvGrpSpPr/>
          <p:nvPr/>
        </p:nvGrpSpPr>
        <p:grpSpPr>
          <a:xfrm>
            <a:off x="795130" y="3021496"/>
            <a:ext cx="16654670" cy="5246204"/>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653130" y="1709530"/>
            <a:ext cx="2900570" cy="784830"/>
          </a:xfrm>
          <a:prstGeom prst="rect">
            <a:avLst/>
          </a:prstGeom>
          <a:noFill/>
        </p:spPr>
        <p:txBody>
          <a:bodyPr wrap="square" rtlCol="0">
            <a:spAutoFit/>
          </a:bodyPr>
          <a:lstStyle/>
          <a:p>
            <a:pPr algn="ctr"/>
            <a:r>
              <a:rPr lang="en-US" sz="4500" b="1" dirty="0">
                <a:solidFill>
                  <a:prstClr val="white"/>
                </a:solidFill>
                <a:latin typeface="Times New Roman" panose="02020603050405020304" pitchFamily="18" charset="0"/>
                <a:cs typeface="Times New Roman" panose="02020603050405020304" pitchFamily="18" charset="0"/>
              </a:rPr>
              <a:t>CHÚ Ý</a:t>
            </a:r>
          </a:p>
        </p:txBody>
      </p:sp>
      <p:pic>
        <p:nvPicPr>
          <p:cNvPr id="13"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flipV="1">
            <a:off x="304800" y="8552281"/>
            <a:ext cx="2255520" cy="1409701"/>
          </a:xfrm>
          <a:prstGeom prst="rect">
            <a:avLst/>
          </a:prstGeom>
        </p:spPr>
      </p:pic>
      <p:sp>
        <p:nvSpPr>
          <p:cNvPr id="11" name="Rectangle 10"/>
          <p:cNvSpPr/>
          <p:nvPr/>
        </p:nvSpPr>
        <p:spPr>
          <a:xfrm>
            <a:off x="1752600" y="3582898"/>
            <a:ext cx="14859000" cy="1828386"/>
          </a:xfrm>
          <a:prstGeom prst="rect">
            <a:avLst/>
          </a:prstGeom>
        </p:spPr>
        <p:txBody>
          <a:bodyPr wrap="square">
            <a:spAutoFit/>
          </a:bodyPr>
          <a:lstStyle/>
          <a:p>
            <a:pPr algn="just">
              <a:lnSpc>
                <a:spcPct val="150000"/>
              </a:lnSpc>
            </a:pPr>
            <a:r>
              <a:rPr lang="fr-FR" sz="4000" dirty="0" err="1">
                <a:latin typeface="Times New Roman" panose="02020603050405020304" pitchFamily="18" charset="0"/>
                <a:ea typeface="Calibri" panose="020F0502020204030204" pitchFamily="34" charset="0"/>
                <a:cs typeface="Times New Roman" panose="02020603050405020304" pitchFamily="18" charset="0"/>
              </a:rPr>
              <a:t>Nếu</a:t>
            </a:r>
            <a:r>
              <a:rPr lang="fr-FR" sz="4000" dirty="0">
                <a:latin typeface="Times New Roman" panose="02020603050405020304" pitchFamily="18" charset="0"/>
                <a:ea typeface="Calibri" panose="020F0502020204030204" pitchFamily="34" charset="0"/>
                <a:cs typeface="Times New Roman" panose="02020603050405020304" pitchFamily="18" charset="0"/>
              </a:rPr>
              <a:t> y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tỉ</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lệ</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nghịch</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với</a:t>
            </a:r>
            <a:r>
              <a:rPr lang="fr-FR" sz="4000" dirty="0">
                <a:latin typeface="Times New Roman" panose="02020603050405020304" pitchFamily="18" charset="0"/>
                <a:ea typeface="Calibri" panose="020F0502020204030204" pitchFamily="34" charset="0"/>
                <a:cs typeface="Times New Roman" panose="02020603050405020304" pitchFamily="18" charset="0"/>
              </a:rPr>
              <a:t> x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theo</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hệ</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số</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tỉ</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lệ</a:t>
            </a:r>
            <a:r>
              <a:rPr lang="fr-FR" sz="4000" dirty="0">
                <a:latin typeface="Times New Roman" panose="02020603050405020304" pitchFamily="18" charset="0"/>
                <a:ea typeface="Calibri" panose="020F0502020204030204" pitchFamily="34" charset="0"/>
                <a:cs typeface="Times New Roman" panose="02020603050405020304" pitchFamily="18" charset="0"/>
              </a:rPr>
              <a:t> a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thì</a:t>
            </a:r>
            <a:r>
              <a:rPr lang="fr-FR" sz="4000" dirty="0">
                <a:latin typeface="Times New Roman" panose="02020603050405020304" pitchFamily="18" charset="0"/>
                <a:ea typeface="Calibri" panose="020F0502020204030204" pitchFamily="34" charset="0"/>
                <a:cs typeface="Times New Roman" panose="02020603050405020304" pitchFamily="18" charset="0"/>
              </a:rPr>
              <a:t> x </a:t>
            </a:r>
            <a:r>
              <a:rPr lang="fr-FR" sz="4000" dirty="0" err="1">
                <a:latin typeface="Times New Roman" panose="02020603050405020304" pitchFamily="18" charset="0"/>
                <a:ea typeface="Calibri" panose="020F0502020204030204" pitchFamily="34" charset="0"/>
                <a:cs typeface="Times New Roman" panose="02020603050405020304" pitchFamily="18" charset="0"/>
              </a:rPr>
              <a:t>cũng</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tỉ</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lệ</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nghịch</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với</a:t>
            </a:r>
            <a:r>
              <a:rPr lang="fr-FR" sz="4000" dirty="0">
                <a:latin typeface="Times New Roman" panose="02020603050405020304" pitchFamily="18" charset="0"/>
                <a:ea typeface="Calibri" panose="020F0502020204030204" pitchFamily="34" charset="0"/>
                <a:cs typeface="Times New Roman" panose="02020603050405020304" pitchFamily="18" charset="0"/>
              </a:rPr>
              <a:t> y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theo</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hệ</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số</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tỉ</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lệ</a:t>
            </a:r>
            <a:r>
              <a:rPr lang="fr-FR" sz="4000" dirty="0">
                <a:latin typeface="Times New Roman" panose="02020603050405020304" pitchFamily="18" charset="0"/>
                <a:ea typeface="Calibri" panose="020F0502020204030204" pitchFamily="34" charset="0"/>
                <a:cs typeface="Times New Roman" panose="02020603050405020304" pitchFamily="18" charset="0"/>
              </a:rPr>
              <a:t> a </a:t>
            </a:r>
            <a:r>
              <a:rPr lang="fr-FR" sz="4000" dirty="0" err="1">
                <a:latin typeface="Times New Roman" panose="02020603050405020304" pitchFamily="18" charset="0"/>
                <a:ea typeface="Calibri" panose="020F0502020204030204" pitchFamily="34" charset="0"/>
                <a:cs typeface="Times New Roman" panose="02020603050405020304" pitchFamily="18" charset="0"/>
              </a:rPr>
              <a:t>và</a:t>
            </a:r>
            <a:r>
              <a:rPr lang="fr-FR" sz="4000" dirty="0">
                <a:latin typeface="Times New Roman" panose="02020603050405020304" pitchFamily="18" charset="0"/>
                <a:ea typeface="Calibri" panose="020F0502020204030204" pitchFamily="34" charset="0"/>
                <a:cs typeface="Times New Roman" panose="02020603050405020304" pitchFamily="18" charset="0"/>
              </a:rPr>
              <a:t> ta </a:t>
            </a:r>
            <a:r>
              <a:rPr lang="fr-FR" sz="4000" dirty="0" err="1">
                <a:latin typeface="Times New Roman" panose="02020603050405020304" pitchFamily="18" charset="0"/>
                <a:ea typeface="Calibri" panose="020F0502020204030204" pitchFamily="34" charset="0"/>
                <a:cs typeface="Times New Roman" panose="02020603050405020304" pitchFamily="18" charset="0"/>
              </a:rPr>
              <a:t>nói</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hai</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đại</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lượng</a:t>
            </a:r>
            <a:r>
              <a:rPr lang="fr-FR" sz="4000" dirty="0">
                <a:latin typeface="Times New Roman" panose="02020603050405020304" pitchFamily="18" charset="0"/>
                <a:ea typeface="Calibri" panose="020F0502020204030204" pitchFamily="34" charset="0"/>
                <a:cs typeface="Times New Roman" panose="02020603050405020304" pitchFamily="18" charset="0"/>
              </a:rPr>
              <a:t> x </a:t>
            </a:r>
            <a:r>
              <a:rPr lang="fr-FR" sz="4000" dirty="0" err="1">
                <a:latin typeface="Times New Roman" panose="02020603050405020304" pitchFamily="18" charset="0"/>
                <a:ea typeface="Calibri" panose="020F0502020204030204" pitchFamily="34" charset="0"/>
                <a:cs typeface="Times New Roman" panose="02020603050405020304" pitchFamily="18" charset="0"/>
              </a:rPr>
              <a:t>và</a:t>
            </a:r>
            <a:r>
              <a:rPr lang="fr-FR" sz="4000" dirty="0">
                <a:latin typeface="Times New Roman" panose="02020603050405020304" pitchFamily="18" charset="0"/>
                <a:ea typeface="Calibri" panose="020F0502020204030204" pitchFamily="34" charset="0"/>
                <a:cs typeface="Times New Roman" panose="02020603050405020304" pitchFamily="18" charset="0"/>
              </a:rPr>
              <a:t> y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tỉ</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lệ</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nghịch</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với</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nhau</a:t>
            </a:r>
            <a:r>
              <a:rPr lang="fr-FR"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Group 18"/>
          <p:cNvGrpSpPr/>
          <p:nvPr/>
        </p:nvGrpSpPr>
        <p:grpSpPr>
          <a:xfrm>
            <a:off x="7086600" y="6461549"/>
            <a:ext cx="3763529" cy="1260858"/>
            <a:chOff x="6967786" y="6404060"/>
            <a:chExt cx="3763529" cy="1260858"/>
          </a:xfrm>
        </p:grpSpPr>
        <mc:AlternateContent xmlns:mc="http://schemas.openxmlformats.org/markup-compatibility/2006" xmlns:a14="http://schemas.microsoft.com/office/drawing/2010/main">
          <mc:Choice Requires="a14">
            <p:sp>
              <p:nvSpPr>
                <p:cNvPr id="17" name="Rectangle 16"/>
                <p:cNvSpPr/>
                <p:nvPr/>
              </p:nvSpPr>
              <p:spPr>
                <a:xfrm>
                  <a:off x="6967786" y="6404060"/>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𝒚</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𝒙</m:t>
                            </m:r>
                          </m:den>
                        </m:f>
                      </m:oMath>
                    </m:oMathPara>
                  </a14:m>
                  <a:endParaRPr lang="en-US" sz="4000" b="1" dirty="0"/>
                </a:p>
              </p:txBody>
            </p:sp>
          </mc:Choice>
          <mc:Fallback xmlns="">
            <p:sp>
              <p:nvSpPr>
                <p:cNvPr id="17" name="Rectangle 16"/>
                <p:cNvSpPr>
                  <a:spLocks noRot="1" noChangeAspect="1" noMove="1" noResize="1" noEditPoints="1" noAdjustHandles="1" noChangeArrowheads="1" noChangeShapeType="1" noTextEdit="1"/>
                </p:cNvSpPr>
                <p:nvPr/>
              </p:nvSpPr>
              <p:spPr>
                <a:xfrm>
                  <a:off x="6967786" y="6404060"/>
                  <a:ext cx="1593320" cy="115538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561106" y="6404060"/>
                  <a:ext cx="2170209" cy="126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a:latin typeface="Cambria Math" panose="02040503050406030204" pitchFamily="18" charset="0"/>
                          </a:rPr>
                          <m:t>⇒</m:t>
                        </m:r>
                        <m:r>
                          <a:rPr lang="en-US" sz="4000" b="1" i="1">
                            <a:latin typeface="Cambria Math" panose="02040503050406030204" pitchFamily="18" charset="0"/>
                          </a:rPr>
                          <m:t>𝒙</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𝒚</m:t>
                            </m:r>
                          </m:den>
                        </m:f>
                      </m:oMath>
                    </m:oMathPara>
                  </a14:m>
                  <a:endParaRPr lang="en-US" sz="4000" b="1" dirty="0"/>
                </a:p>
              </p:txBody>
            </p:sp>
          </mc:Choice>
          <mc:Fallback xmlns="">
            <p:sp>
              <p:nvSpPr>
                <p:cNvPr id="18" name="Rectangle 17"/>
                <p:cNvSpPr>
                  <a:spLocks noRot="1" noChangeAspect="1" noMove="1" noResize="1" noEditPoints="1" noAdjustHandles="1" noChangeArrowheads="1" noChangeShapeType="1" noTextEdit="1"/>
                </p:cNvSpPr>
                <p:nvPr/>
              </p:nvSpPr>
              <p:spPr>
                <a:xfrm>
                  <a:off x="8561106" y="6404060"/>
                  <a:ext cx="2170209" cy="1260858"/>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76109748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38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p:cNvSpPr/>
            <p:nvPr/>
          </p:nvSpPr>
          <p:spPr>
            <a:xfrm>
              <a:off x="792399" y="190500"/>
              <a:ext cx="4761240" cy="905056"/>
            </a:xfrm>
            <a:prstGeom prst="rect">
              <a:avLst/>
            </a:prstGeom>
          </p:spPr>
          <p:txBody>
            <a:bodyPr wrap="none">
              <a:spAutoFit/>
            </a:bodyPr>
            <a:lstStyle/>
            <a:p>
              <a:pPr algn="just">
                <a:lnSpc>
                  <a:spcPct val="150000"/>
                </a:lnSpc>
                <a:spcAft>
                  <a:spcPts val="800"/>
                </a:spcAft>
              </a:pPr>
              <a:r>
                <a:rPr lang="nl-NL"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Ví dụ 1 (SGK – tr16)</a:t>
              </a:r>
              <a:endPar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194" b="33815"/>
          <a:stretch>
            <a:fillRect/>
          </a:stretch>
        </p:blipFill>
        <p:spPr>
          <a:xfrm rot="10130791">
            <a:off x="16202207" y="313779"/>
            <a:ext cx="1755648" cy="665703"/>
          </a:xfrm>
          <a:prstGeom prst="rect">
            <a:avLst/>
          </a:prstGeom>
        </p:spPr>
      </p:pic>
      <p:pic>
        <p:nvPicPr>
          <p:cNvPr id="19"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70344">
            <a:off x="153922" y="9202147"/>
            <a:ext cx="1639790" cy="760266"/>
          </a:xfrm>
          <a:prstGeom prst="rect">
            <a:avLst/>
          </a:prstGeom>
        </p:spPr>
      </p:pic>
      <p:pic>
        <p:nvPicPr>
          <p:cNvPr id="28"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6817654" y="9105900"/>
            <a:ext cx="1221489" cy="952762"/>
          </a:xfrm>
          <a:prstGeom prst="rect">
            <a:avLst/>
          </a:prstGeom>
        </p:spPr>
      </p:pic>
      <p:grpSp>
        <p:nvGrpSpPr>
          <p:cNvPr id="3" name="Group 2"/>
          <p:cNvGrpSpPr/>
          <p:nvPr/>
        </p:nvGrpSpPr>
        <p:grpSpPr>
          <a:xfrm>
            <a:off x="838199" y="1866900"/>
            <a:ext cx="8530772" cy="7068602"/>
            <a:chOff x="838199" y="1790700"/>
            <a:chExt cx="8530772" cy="7068602"/>
          </a:xfrm>
        </p:grpSpPr>
        <p:sp>
          <p:nvSpPr>
            <p:cNvPr id="2" name="Rectangle 1"/>
            <p:cNvSpPr/>
            <p:nvPr/>
          </p:nvSpPr>
          <p:spPr>
            <a:xfrm>
              <a:off x="838199" y="1790700"/>
              <a:ext cx="8530772" cy="7068602"/>
            </a:xfrm>
            <a:prstGeom prst="rect">
              <a:avLst/>
            </a:prstGeom>
          </p:spPr>
          <p:txBody>
            <a:bodyPr wrap="square">
              <a:spAutoFit/>
            </a:bodyPr>
            <a:lstStyle/>
            <a:p>
              <a:pPr algn="just">
                <a:lnSpc>
                  <a:spcPct val="150000"/>
                </a:lnSpc>
                <a:spcAft>
                  <a:spcPts val="800"/>
                </a:spcAft>
              </a:pPr>
              <a:r>
                <a:rPr lang="en-US" sz="4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4000" dirty="0">
                  <a:latin typeface="Times New Roman" panose="02020603050405020304" pitchFamily="18" charset="0"/>
                  <a:ea typeface="Calibri" panose="020F0502020204030204" pitchFamily="34" charset="0"/>
                  <a:cs typeface="Times New Roman" panose="02020603050405020304" pitchFamily="18" charset="0"/>
                </a:rPr>
                <a:t> x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y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nghịch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4000" dirty="0">
                  <a:latin typeface="Times New Roman" panose="02020603050405020304" pitchFamily="18" charset="0"/>
                  <a:ea typeface="Calibri" panose="020F0502020204030204" pitchFamily="34" charset="0"/>
                  <a:cs typeface="Times New Roman" panose="02020603050405020304" pitchFamily="18" charset="0"/>
                </a:rPr>
                <a:t> x = 2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4000" dirty="0">
                  <a:latin typeface="Times New Roman" panose="02020603050405020304" pitchFamily="18" charset="0"/>
                  <a:ea typeface="Calibri" panose="020F0502020204030204" pitchFamily="34" charset="0"/>
                  <a:cs typeface="Times New Roman" panose="02020603050405020304" pitchFamily="18" charset="0"/>
                </a:rPr>
                <a:t> y = -4.</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indent="-742950" algn="just">
                <a:lnSpc>
                  <a:spcPct val="150000"/>
                </a:lnSpc>
                <a:spcAft>
                  <a:spcPts val="800"/>
                </a:spcAft>
                <a:buAutoNum type="alphaLcParenR"/>
              </a:pP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8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                .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8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y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x;</a:t>
              </a:r>
            </a:p>
            <a:p>
              <a:pPr algn="just">
                <a:lnSpc>
                  <a:spcPct val="150000"/>
                </a:lnSpc>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x = 4;</a:t>
              </a:r>
            </a:p>
            <a:p>
              <a:pPr algn="just">
                <a:lnSpc>
                  <a:spcPct val="150000"/>
                </a:lnSpc>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x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y = 0,5.</a:t>
              </a:r>
            </a:p>
          </p:txBody>
        </p:sp>
        <mc:AlternateContent xmlns:mc="http://schemas.openxmlformats.org/markup-compatibility/2006" xmlns:a14="http://schemas.microsoft.com/office/drawing/2010/main">
          <mc:Choice Requires="a14">
            <p:sp>
              <p:nvSpPr>
                <p:cNvPr id="24" name="Rectangle 23"/>
                <p:cNvSpPr/>
                <p:nvPr/>
              </p:nvSpPr>
              <p:spPr>
                <a:xfrm>
                  <a:off x="1603451" y="4813877"/>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a:latin typeface="Cambria Math" panose="02040503050406030204" pitchFamily="18" charset="0"/>
                          </a:rPr>
                          <m:t>𝑦</m:t>
                        </m:r>
                        <m:r>
                          <a:rPr lang="en-US" sz="4000" b="0" i="0">
                            <a:latin typeface="Cambria Math" panose="02040503050406030204" pitchFamily="18" charset="0"/>
                          </a:rPr>
                          <m:t>=</m:t>
                        </m:r>
                        <m:f>
                          <m:fPr>
                            <m:ctrlPr>
                              <a:rPr lang="en-US" sz="4000" i="1">
                                <a:latin typeface="Cambria Math" panose="02040503050406030204" pitchFamily="18" charset="0"/>
                              </a:rPr>
                            </m:ctrlPr>
                          </m:fPr>
                          <m:num>
                            <m:r>
                              <a:rPr lang="en-US" sz="4000" b="0" i="1">
                                <a:latin typeface="Cambria Math" panose="02040503050406030204" pitchFamily="18" charset="0"/>
                              </a:rPr>
                              <m:t>𝑎</m:t>
                            </m:r>
                          </m:num>
                          <m:den>
                            <m:r>
                              <a:rPr lang="en-US" sz="4000" b="0" i="1">
                                <a:latin typeface="Cambria Math" panose="02040503050406030204" pitchFamily="18" charset="0"/>
                              </a:rPr>
                              <m:t>𝑥</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603451" y="4813877"/>
                  <a:ext cx="1593320" cy="1155381"/>
                </a:xfrm>
                <a:prstGeom prst="rect">
                  <a:avLst/>
                </a:prstGeom>
                <a:blipFill>
                  <a:blip r:embed="rId8"/>
                  <a:stretch>
                    <a:fillRect/>
                  </a:stretch>
                </a:blipFill>
              </p:spPr>
              <p:txBody>
                <a:bodyPr/>
                <a:lstStyle/>
                <a:p>
                  <a:r>
                    <a:rPr lang="en-US">
                      <a:noFill/>
                    </a:rPr>
                    <a:t> </a:t>
                  </a:r>
                </a:p>
              </p:txBody>
            </p:sp>
          </mc:Fallback>
        </mc:AlternateContent>
      </p:grpSp>
      <p:cxnSp>
        <p:nvCxnSpPr>
          <p:cNvPr id="5" name="Straight Connector 4"/>
          <p:cNvCxnSpPr/>
          <p:nvPr/>
        </p:nvCxnSpPr>
        <p:spPr>
          <a:xfrm>
            <a:off x="9601200" y="0"/>
            <a:ext cx="0" cy="1028700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9990162" y="1943100"/>
                <a:ext cx="7693773" cy="1927515"/>
              </a:xfrm>
              <a:prstGeom prst="rect">
                <a:avLst/>
              </a:prstGeom>
            </p:spPr>
            <p:txBody>
              <a:bodyPr wrap="square">
                <a:spAutoFit/>
              </a:bodyPr>
              <a:lstStyle/>
              <a:p>
                <a:pPr marL="742950" indent="-742950" algn="just">
                  <a:lnSpc>
                    <a:spcPct val="150000"/>
                  </a:lnSpc>
                  <a:spcAft>
                    <a:spcPts val="800"/>
                  </a:spcAft>
                  <a:buAutoNum type="alphaLcParenR"/>
                </a:pPr>
                <a:r>
                  <a:rPr lang="en-US" sz="4000" dirty="0">
                    <a:latin typeface="Times New Roman" panose="02020603050405020304" pitchFamily="18" charset="0"/>
                    <a:ea typeface="Calibri" panose="020F0502020204030204" pitchFamily="34" charset="0"/>
                    <a:cs typeface="Times New Roman" panose="02020603050405020304" pitchFamily="18" charset="0"/>
                  </a:rPr>
                  <a:t>Ta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𝑎</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err="1">
                        <a:latin typeface="Cambria Math" panose="02040503050406030204" pitchFamily="18" charset="0"/>
                        <a:ea typeface="Calibri" panose="020F0502020204030204" pitchFamily="34" charset="0"/>
                        <a:cs typeface="Arial" panose="020B0604020202020204" pitchFamily="34" charset="0"/>
                      </a:rPr>
                      <m:t>𝑥𝑦</m:t>
                    </m:r>
                    <m:r>
                      <a:rPr lang="en-US" sz="4000" i="1" dirty="0">
                        <a:latin typeface="Cambria Math" panose="02040503050406030204" pitchFamily="18" charset="0"/>
                        <a:ea typeface="Calibri" panose="020F0502020204030204" pitchFamily="34" charset="0"/>
                        <a:cs typeface="Arial" panose="020B0604020202020204" pitchFamily="34" charset="0"/>
                      </a:rPr>
                      <m:t>=2.(−4)=−8</m:t>
                    </m:r>
                  </m:oMath>
                </a14:m>
                <a:r>
                  <a:rPr lang="en-US" sz="40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8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Do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đó</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990162" y="1943100"/>
                <a:ext cx="7693773" cy="1927515"/>
              </a:xfrm>
              <a:prstGeom prst="rect">
                <a:avLst/>
              </a:prstGeom>
              <a:blipFill>
                <a:blip r:embed="rId9"/>
                <a:stretch>
                  <a:fillRect l="-2853" b="-12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505392" y="2831527"/>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1505392" y="2831527"/>
                <a:ext cx="1930721" cy="1248803"/>
              </a:xfrm>
              <a:prstGeom prst="rect">
                <a:avLst/>
              </a:prstGeom>
              <a:blipFill>
                <a:blip r:embed="rId10"/>
                <a:stretch>
                  <a:fillRect/>
                </a:stretch>
              </a:blipFill>
            </p:spPr>
            <p:txBody>
              <a:bodyPr/>
              <a:lstStyle/>
              <a:p>
                <a:r>
                  <a:rPr lang="en-US">
                    <a:noFill/>
                  </a:rPr>
                  <a:t> </a:t>
                </a:r>
              </a:p>
            </p:txBody>
          </p:sp>
        </mc:Fallback>
      </mc:AlternateContent>
      <p:sp>
        <p:nvSpPr>
          <p:cNvPr id="29" name="Oval Callout 28"/>
          <p:cNvSpPr/>
          <p:nvPr/>
        </p:nvSpPr>
        <p:spPr>
          <a:xfrm>
            <a:off x="12960748" y="4953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schemeClr val="tx1"/>
                </a:solidFill>
                <a:latin typeface="+mj-lt"/>
              </a:rPr>
              <a:t>Giải</a:t>
            </a:r>
            <a:endParaRPr lang="en-US" sz="4000" b="1" dirty="0">
              <a:solidFill>
                <a:schemeClr val="tx1"/>
              </a:solidFill>
              <a:latin typeface="+mj-lt"/>
            </a:endParaRPr>
          </a:p>
        </p:txBody>
      </p:sp>
      <mc:AlternateContent xmlns:mc="http://schemas.openxmlformats.org/markup-compatibility/2006" xmlns:a14="http://schemas.microsoft.com/office/drawing/2010/main">
        <mc:Choice Requires="a14">
          <p:sp>
            <p:nvSpPr>
              <p:cNvPr id="9" name="Rectangle 8"/>
              <p:cNvSpPr/>
              <p:nvPr/>
            </p:nvSpPr>
            <p:spPr>
              <a:xfrm>
                <a:off x="10069511" y="4587159"/>
                <a:ext cx="3973267" cy="905056"/>
              </a:xfrm>
              <a:prstGeom prst="rect">
                <a:avLst/>
              </a:prstGeom>
            </p:spPr>
            <p:txBody>
              <a:bodyPr wrap="none">
                <a:spAutoFit/>
              </a:bodyPr>
              <a:lstStyle/>
              <a:p>
                <a:pPr algn="just">
                  <a:lnSpc>
                    <a:spcPct val="150000"/>
                  </a:lnSpc>
                  <a:spcAft>
                    <a:spcPts val="8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b)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=4 </m:t>
                    </m:r>
                  </m:oMath>
                </a14:m>
                <a:r>
                  <a:rPr lang="en-US" sz="4000" dirty="0">
                    <a:latin typeface="Times New Roman" panose="02020603050405020304" pitchFamily="18" charset="0"/>
                    <a:ea typeface="Calibri" panose="020F0502020204030204" pitchFamily="34" charset="0"/>
                    <a:cs typeface="Times New Roman" panose="02020603050405020304" pitchFamily="18" charset="0"/>
                  </a:rPr>
                  <a:t>ta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0069511" y="4587159"/>
                <a:ext cx="3973267" cy="905056"/>
              </a:xfrm>
              <a:prstGeom prst="rect">
                <a:avLst/>
              </a:prstGeom>
              <a:blipFill>
                <a:blip r:embed="rId11"/>
                <a:stretch>
                  <a:fillRect l="-5521" r="-4448" b="-281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4162761" y="4457700"/>
                <a:ext cx="3265638"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4</m:t>
                          </m:r>
                        </m:den>
                      </m:f>
                      <m:r>
                        <a:rPr lang="en-US" sz="4000" i="0">
                          <a:latin typeface="Cambria Math" panose="02040503050406030204" pitchFamily="18" charset="0"/>
                        </a:rPr>
                        <m:t>=−2</m:t>
                      </m:r>
                    </m:oMath>
                  </m:oMathPara>
                </a14:m>
                <a:endParaRPr lang="en-US" sz="4000"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4162761" y="4457700"/>
                <a:ext cx="3265638" cy="1244828"/>
              </a:xfrm>
              <a:prstGeom prst="rect">
                <a:avLst/>
              </a:prstGeom>
              <a:blipFill>
                <a:blip r:embed="rId12"/>
                <a:stretch>
                  <a:fillRect/>
                </a:stretch>
              </a:blipFill>
            </p:spPr>
            <p:txBody>
              <a:bodyPr/>
              <a:lstStyle/>
              <a:p>
                <a:r>
                  <a:rPr lang="en-US">
                    <a:noFill/>
                  </a:rPr>
                  <a:t> </a:t>
                </a:r>
              </a:p>
            </p:txBody>
          </p:sp>
        </mc:Fallback>
      </mc:AlternateContent>
      <p:sp>
        <p:nvSpPr>
          <p:cNvPr id="30" name="Rectangle 29"/>
          <p:cNvSpPr/>
          <p:nvPr/>
        </p:nvSpPr>
        <p:spPr>
          <a:xfrm>
            <a:off x="10058400" y="6249651"/>
            <a:ext cx="9144000" cy="901593"/>
          </a:xfrm>
          <a:prstGeom prst="rect">
            <a:avLst/>
          </a:prstGeom>
        </p:spPr>
        <p:txBody>
          <a:bodyPr>
            <a:spAutoFit/>
          </a:bodyPr>
          <a:lstStyle/>
          <a:p>
            <a:pPr algn="just">
              <a:lnSpc>
                <a:spcPct val="150000"/>
              </a:lnSpc>
              <a:spcAft>
                <a:spcPts val="800"/>
              </a:spcAft>
            </a:pPr>
            <a:r>
              <a:rPr lang="en-US" sz="40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Từ</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Rectangle 30"/>
          <p:cNvSpPr/>
          <p:nvPr/>
        </p:nvSpPr>
        <p:spPr>
          <a:xfrm>
            <a:off x="10141348" y="7404437"/>
            <a:ext cx="9144000" cy="905056"/>
          </a:xfrm>
          <a:prstGeom prst="rect">
            <a:avLst/>
          </a:prstGeom>
        </p:spPr>
        <p:txBody>
          <a:bodyPr>
            <a:spAutoFit/>
          </a:bodyPr>
          <a:lstStyle/>
          <a:p>
            <a:pPr lvl="0" algn="just">
              <a:lnSpc>
                <a:spcPct val="150000"/>
              </a:lnSpc>
              <a:spcAft>
                <a:spcPts val="800"/>
              </a:spcAft>
            </a:pP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Do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y = 0,5 ta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Rectangle 31"/>
              <p:cNvSpPr/>
              <p:nvPr/>
            </p:nvSpPr>
            <p:spPr>
              <a:xfrm>
                <a:off x="11476306" y="6134101"/>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32" name="Rectangle 31"/>
              <p:cNvSpPr>
                <a:spLocks noRot="1" noChangeAspect="1" noMove="1" noResize="1" noEditPoints="1" noAdjustHandles="1" noChangeArrowheads="1" noChangeShapeType="1" noTextEdit="1"/>
              </p:cNvSpPr>
              <p:nvPr/>
            </p:nvSpPr>
            <p:spPr>
              <a:xfrm>
                <a:off x="11476306" y="6134101"/>
                <a:ext cx="1930721" cy="1248803"/>
              </a:xfrm>
              <a:prstGeom prst="rect">
                <a:avLst/>
              </a:prstGeom>
              <a:blipFill>
                <a:blip r:embed="rId46"/>
                <a:stretch>
                  <a:fillRect/>
                </a:stretch>
              </a:blipFill>
            </p:spPr>
            <p:txBody>
              <a:bodyPr/>
              <a:lstStyle/>
              <a:p>
                <a:r>
                  <a:rPr lang="en-US">
                    <a:noFill/>
                  </a:rPr>
                  <a:t> </a:t>
                </a:r>
              </a:p>
            </p:txBody>
          </p:sp>
        </mc:Fallback>
      </mc:AlternateContent>
      <p:sp>
        <p:nvSpPr>
          <p:cNvPr id="33" name="Rectangle 32"/>
          <p:cNvSpPr/>
          <p:nvPr/>
        </p:nvSpPr>
        <p:spPr>
          <a:xfrm>
            <a:off x="13436113" y="6395630"/>
            <a:ext cx="1553630" cy="707886"/>
          </a:xfrm>
          <a:prstGeom prst="rect">
            <a:avLst/>
          </a:prstGeom>
        </p:spPr>
        <p:txBody>
          <a:bodyPr wrap="none">
            <a:spAutoFit/>
          </a:bodyPr>
          <a:lstStyle/>
          <a:p>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Rectangle 33"/>
              <p:cNvSpPr/>
              <p:nvPr/>
            </p:nvSpPr>
            <p:spPr>
              <a:xfrm>
                <a:off x="15063955" y="6087074"/>
                <a:ext cx="1923027" cy="1354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𝑦</m:t>
                          </m:r>
                        </m:den>
                      </m:f>
                    </m:oMath>
                  </m:oMathPara>
                </a14:m>
                <a:endParaRPr lang="en-US" sz="4000" dirty="0"/>
              </a:p>
            </p:txBody>
          </p:sp>
        </mc:Choice>
        <mc:Fallback xmlns="">
          <p:sp>
            <p:nvSpPr>
              <p:cNvPr id="34" name="Rectangle 33"/>
              <p:cNvSpPr>
                <a:spLocks noRot="1" noChangeAspect="1" noMove="1" noResize="1" noEditPoints="1" noAdjustHandles="1" noChangeArrowheads="1" noChangeShapeType="1" noTextEdit="1"/>
              </p:cNvSpPr>
              <p:nvPr/>
            </p:nvSpPr>
            <p:spPr>
              <a:xfrm>
                <a:off x="15063955" y="6087074"/>
                <a:ext cx="1923027" cy="1354025"/>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1540759" y="8572500"/>
                <a:ext cx="354808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0,5</m:t>
                          </m:r>
                        </m:den>
                      </m:f>
                      <m:r>
                        <a:rPr lang="en-US" sz="4000" b="0" i="1" smtClean="0">
                          <a:latin typeface="Cambria Math" panose="02040503050406030204" pitchFamily="18" charset="0"/>
                        </a:rPr>
                        <m:t>=−16</m:t>
                      </m:r>
                    </m:oMath>
                  </m:oMathPara>
                </a14:m>
                <a:endParaRPr lang="en-US" sz="4000" dirty="0">
                  <a:latin typeface="Times New Roman" panose="02020603050405020304" pitchFamily="18" charset="0"/>
                  <a:cs typeface="Times New Roman" panose="02020603050405020304" pitchFamily="18" charset="0"/>
                </a:endParaRPr>
              </a:p>
            </p:txBody>
          </p:sp>
        </mc:Choice>
        <mc:Fallback xmlns="">
          <p:sp>
            <p:nvSpPr>
              <p:cNvPr id="36" name="Rectangle 35"/>
              <p:cNvSpPr>
                <a:spLocks noRot="1" noChangeAspect="1" noMove="1" noResize="1" noEditPoints="1" noAdjustHandles="1" noChangeArrowheads="1" noChangeShapeType="1" noTextEdit="1"/>
              </p:cNvSpPr>
              <p:nvPr/>
            </p:nvSpPr>
            <p:spPr>
              <a:xfrm>
                <a:off x="11540759" y="8572500"/>
                <a:ext cx="3548087" cy="1313949"/>
              </a:xfrm>
              <a:prstGeom prst="rect">
                <a:avLst/>
              </a:prstGeom>
              <a:blipFill>
                <a:blip r:embed="rId4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9" grpId="0"/>
      <p:bldP spid="12" grpId="0"/>
      <p:bldP spid="30" grpId="0"/>
      <p:bldP spid="31" grpId="0"/>
      <p:bldP spid="32" grpId="0"/>
      <p:bldP spid="33" grpId="0"/>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09600" y="4191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92399" y="190500"/>
              <a:ext cx="4761240" cy="905056"/>
            </a:xfrm>
            <a:prstGeom prst="rect">
              <a:avLst/>
            </a:prstGeom>
          </p:spPr>
          <p:txBody>
            <a:bodyPr wrap="none">
              <a:spAutoFit/>
            </a:bodyPr>
            <a:lstStyle/>
            <a:p>
              <a:pPr algn="just">
                <a:lnSpc>
                  <a:spcPct val="150000"/>
                </a:lnSpc>
                <a:spcAft>
                  <a:spcPts val="800"/>
                </a:spcAft>
              </a:pPr>
              <a:r>
                <a:rPr lang="nl-NL" sz="40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vi-VN" sz="40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40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(SGK – tr16)</a:t>
              </a:r>
              <a:endParaRPr lang="en-US" sz="4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2" name="Oval Callout 21"/>
          <p:cNvSpPr/>
          <p:nvPr/>
        </p:nvSpPr>
        <p:spPr>
          <a:xfrm>
            <a:off x="1987826" y="7295322"/>
            <a:ext cx="1745974" cy="82751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latin typeface="+mj-lt"/>
              </a:rPr>
              <a:t>Giải</a:t>
            </a:r>
            <a:endParaRPr lang="en-US" sz="4000" b="1" dirty="0">
              <a:solidFill>
                <a:prstClr val="black"/>
              </a:solidFill>
              <a:latin typeface="+mj-lt"/>
            </a:endParaRPr>
          </a:p>
        </p:txBody>
      </p:sp>
      <p:sp>
        <p:nvSpPr>
          <p:cNvPr id="3" name="Rectangle 2"/>
          <p:cNvSpPr/>
          <p:nvPr/>
        </p:nvSpPr>
        <p:spPr>
          <a:xfrm>
            <a:off x="990600" y="1638300"/>
            <a:ext cx="12877800" cy="905056"/>
          </a:xfrm>
          <a:prstGeom prst="rect">
            <a:avLst/>
          </a:prstGeom>
        </p:spPr>
        <p:txBody>
          <a:bodyPr wrap="square">
            <a:spAutoFit/>
          </a:bodyPr>
          <a:lstStyle/>
          <a:p>
            <a:pPr algn="just">
              <a:lnSpc>
                <a:spcPct val="150000"/>
              </a:lnSpc>
              <a:spcAft>
                <a:spcPts val="8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a)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dấu</a:t>
            </a:r>
            <a:r>
              <a:rPr lang="en-US" sz="4000" dirty="0">
                <a:latin typeface="Times New Roman" panose="02020603050405020304" pitchFamily="18" charset="0"/>
                <a:ea typeface="Calibri" panose="020F0502020204030204" pitchFamily="34" charset="0"/>
                <a:cs typeface="Times New Roman" panose="02020603050405020304" pitchFamily="18" charset="0"/>
              </a:rPr>
              <a:t> "?"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6200264" y="449497"/>
            <a:ext cx="12018162" cy="90159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 y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tỉ</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lệ</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nghịch</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x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hệ</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tỉ</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lệ</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 = 12</a:t>
            </a:r>
          </a:p>
        </p:txBody>
      </p:sp>
      <p:graphicFrame>
        <p:nvGraphicFramePr>
          <p:cNvPr id="11" name="Table 10"/>
          <p:cNvGraphicFramePr>
            <a:graphicFrameLocks noGrp="1"/>
          </p:cNvGraphicFramePr>
          <p:nvPr>
            <p:extLst>
              <p:ext uri="{D42A27DB-BD31-4B8C-83A1-F6EECF244321}">
                <p14:modId xmlns:p14="http://schemas.microsoft.com/office/powerpoint/2010/main" val="2521777638"/>
              </p:ext>
            </p:extLst>
          </p:nvPr>
        </p:nvGraphicFramePr>
        <p:xfrm>
          <a:off x="4532242" y="3279913"/>
          <a:ext cx="9640958" cy="2312026"/>
        </p:xfrm>
        <a:graphic>
          <a:graphicData uri="http://schemas.openxmlformats.org/drawingml/2006/table">
            <a:tbl>
              <a:tblPr firstRow="1" firstCol="1" bandRow="1"/>
              <a:tblGrid>
                <a:gridCol w="2409588">
                  <a:extLst>
                    <a:ext uri="{9D8B030D-6E8A-4147-A177-3AD203B41FA5}">
                      <a16:colId xmlns:a16="http://schemas.microsoft.com/office/drawing/2014/main" val="2930090866"/>
                    </a:ext>
                  </a:extLst>
                </a:gridCol>
                <a:gridCol w="2409588">
                  <a:extLst>
                    <a:ext uri="{9D8B030D-6E8A-4147-A177-3AD203B41FA5}">
                      <a16:colId xmlns:a16="http://schemas.microsoft.com/office/drawing/2014/main" val="617506151"/>
                    </a:ext>
                  </a:extLst>
                </a:gridCol>
                <a:gridCol w="2410891">
                  <a:extLst>
                    <a:ext uri="{9D8B030D-6E8A-4147-A177-3AD203B41FA5}">
                      <a16:colId xmlns:a16="http://schemas.microsoft.com/office/drawing/2014/main" val="1766131553"/>
                    </a:ext>
                  </a:extLst>
                </a:gridCol>
                <a:gridCol w="2410891">
                  <a:extLst>
                    <a:ext uri="{9D8B030D-6E8A-4147-A177-3AD203B41FA5}">
                      <a16:colId xmlns:a16="http://schemas.microsoft.com/office/drawing/2014/main" val="1579564104"/>
                    </a:ext>
                  </a:extLst>
                </a:gridCol>
              </a:tblGrid>
              <a:tr h="1156013">
                <a:tc>
                  <a:txBody>
                    <a:bodyPr/>
                    <a:lstStyle/>
                    <a:p>
                      <a:pPr algn="ctr">
                        <a:lnSpc>
                          <a:spcPct val="150000"/>
                        </a:lnSpc>
                        <a:spcAft>
                          <a:spcPts val="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x</a:t>
                      </a:r>
                      <a:r>
                        <a:rPr lang="en-US" sz="4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x</a:t>
                      </a:r>
                      <a:r>
                        <a:rPr lang="en-US" sz="40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4000">
                          <a:effectLst/>
                          <a:latin typeface="Times New Roman" panose="02020603050405020304" pitchFamily="18" charset="0"/>
                          <a:ea typeface="Calibri" panose="020F0502020204030204" pitchFamily="34" charset="0"/>
                          <a:cs typeface="Times New Roman" panose="02020603050405020304" pitchFamily="18" charset="0"/>
                        </a:rPr>
                        <a:t> =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x</a:t>
                      </a:r>
                      <a:r>
                        <a:rPr lang="en-US" sz="4000" baseline="-25000">
                          <a:effectLst/>
                          <a:latin typeface="Times New Roman" panose="02020603050405020304" pitchFamily="18" charset="0"/>
                          <a:ea typeface="Calibri" panose="020F0502020204030204" pitchFamily="34" charset="0"/>
                          <a:cs typeface="Times New Roman" panose="02020603050405020304" pitchFamily="18" charset="0"/>
                        </a:rPr>
                        <a:t>3</a:t>
                      </a:r>
                      <a:r>
                        <a:rPr lang="en-US" sz="4000">
                          <a:effectLst/>
                          <a:latin typeface="Times New Roman" panose="02020603050405020304" pitchFamily="18" charset="0"/>
                          <a:ea typeface="Calibri" panose="020F0502020204030204" pitchFamily="34" charset="0"/>
                          <a:cs typeface="Times New Roman" panose="02020603050405020304" pitchFamily="18" charset="0"/>
                        </a:rPr>
                        <a:t> =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89811"/>
                  </a:ext>
                </a:extLst>
              </a:tr>
              <a:tr h="1156013">
                <a:tc>
                  <a:txBody>
                    <a:bodyPr/>
                    <a:lstStyle/>
                    <a:p>
                      <a:pPr algn="ctr">
                        <a:lnSpc>
                          <a:spcPct val="150000"/>
                        </a:lnSpc>
                        <a:spcAft>
                          <a:spcPts val="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y</a:t>
                      </a:r>
                      <a:r>
                        <a:rPr lang="en-US" sz="4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40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y</a:t>
                      </a:r>
                      <a:r>
                        <a:rPr lang="en-US" sz="40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4000">
                          <a:effectLst/>
                          <a:latin typeface="Times New Roman" panose="02020603050405020304" pitchFamily="18" charset="0"/>
                          <a:ea typeface="Calibri" panose="020F0502020204030204" pitchFamily="34" charset="0"/>
                          <a:cs typeface="Times New Roman" panose="02020603050405020304" pitchFamily="18" charset="0"/>
                        </a:rPr>
                        <a:t> =  </a:t>
                      </a:r>
                      <a:r>
                        <a:rPr lang="en-US" sz="400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y</a:t>
                      </a:r>
                      <a:r>
                        <a:rPr lang="en-US" sz="4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40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934636"/>
                  </a:ext>
                </a:extLst>
              </a:tr>
            </a:tbl>
          </a:graphicData>
        </a:graphic>
      </p:graphicFrame>
      <p:sp>
        <p:nvSpPr>
          <p:cNvPr id="12" name="Rectangle 11"/>
          <p:cNvSpPr/>
          <p:nvPr/>
        </p:nvSpPr>
        <p:spPr>
          <a:xfrm>
            <a:off x="8414658" y="4607784"/>
            <a:ext cx="441146" cy="707886"/>
          </a:xfrm>
          <a:prstGeom prst="rect">
            <a:avLst/>
          </a:prstGeom>
          <a:solidFill>
            <a:schemeClr val="bg1"/>
          </a:solidFill>
        </p:spPr>
        <p:txBody>
          <a:bodyPr wrap="none">
            <a:spAutoFit/>
          </a:bodyPr>
          <a:lstStyle/>
          <a:p>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10849329" y="4607784"/>
            <a:ext cx="441146" cy="707886"/>
          </a:xfrm>
          <a:prstGeom prst="rect">
            <a:avLst/>
          </a:prstGeom>
          <a:solidFill>
            <a:schemeClr val="bg1"/>
          </a:solidFill>
        </p:spPr>
        <p:txBody>
          <a:bodyPr wrap="none">
            <a:spAutoFit/>
          </a:bodyPr>
          <a:lstStyle/>
          <a:p>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3284000" y="4611225"/>
            <a:ext cx="441146" cy="707886"/>
          </a:xfrm>
          <a:prstGeom prst="rect">
            <a:avLst/>
          </a:prstGeom>
          <a:solidFill>
            <a:schemeClr val="bg1"/>
          </a:solidFill>
        </p:spPr>
        <p:txBody>
          <a:bodyPr wrap="none">
            <a:spAutoFit/>
          </a:bodyPr>
          <a:lstStyle/>
          <a:p>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093304" y="5804237"/>
            <a:ext cx="11857943" cy="901593"/>
          </a:xfrm>
          <a:prstGeom prst="rect">
            <a:avLst/>
          </a:prstGeom>
        </p:spPr>
        <p:txBody>
          <a:bodyPr wrap="square">
            <a:spAutoFit/>
          </a:bodyPr>
          <a:lstStyle/>
          <a:p>
            <a:pPr algn="just">
              <a:lnSpc>
                <a:spcPct val="150000"/>
              </a:lnSpc>
              <a:spcAft>
                <a:spcPts val="8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b)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4000" dirty="0">
                <a:latin typeface="Times New Roman" panose="02020603050405020304" pitchFamily="18" charset="0"/>
                <a:ea typeface="Calibri" panose="020F0502020204030204" pitchFamily="34" charset="0"/>
                <a:cs typeface="Times New Roman" panose="02020603050405020304" pitchFamily="18" charset="0"/>
              </a:rPr>
              <a:t> x</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4000" dirty="0">
                <a:latin typeface="Times New Roman" panose="02020603050405020304" pitchFamily="18" charset="0"/>
                <a:ea typeface="Calibri" panose="020F0502020204030204" pitchFamily="34" charset="0"/>
                <a:cs typeface="Times New Roman" panose="02020603050405020304" pitchFamily="18" charset="0"/>
              </a:rPr>
              <a:t>.y</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ea typeface="Calibri" panose="020F0502020204030204" pitchFamily="34" charset="0"/>
                <a:cs typeface="Times New Roman" panose="02020603050405020304" pitchFamily="18" charset="0"/>
              </a:rPr>
              <a:t>x</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4000" dirty="0">
                <a:latin typeface="Times New Roman" panose="02020603050405020304" pitchFamily="18" charset="0"/>
                <a:ea typeface="Calibri" panose="020F0502020204030204" pitchFamily="34" charset="0"/>
                <a:cs typeface="Times New Roman" panose="02020603050405020304" pitchFamily="18" charset="0"/>
              </a:rPr>
              <a:t>.y</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ea typeface="Calibri" panose="020F0502020204030204" pitchFamily="34" charset="0"/>
                <a:cs typeface="Times New Roman" panose="02020603050405020304" pitchFamily="18" charset="0"/>
              </a:rPr>
              <a:t>x</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4000" dirty="0">
                <a:latin typeface="Times New Roman" panose="02020603050405020304" pitchFamily="18" charset="0"/>
                <a:ea typeface="Calibri" panose="020F0502020204030204" pitchFamily="34" charset="0"/>
                <a:cs typeface="Times New Roman" panose="02020603050405020304" pitchFamily="18" charset="0"/>
              </a:rPr>
              <a:t>.y</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3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so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sánh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tỉ</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p:cNvSpPr/>
          <p:nvPr/>
        </p:nvSpPr>
        <p:spPr>
          <a:xfrm>
            <a:off x="4045758" y="6939432"/>
            <a:ext cx="13607142" cy="1930978"/>
          </a:xfrm>
          <a:prstGeom prst="rect">
            <a:avLst/>
          </a:prstGeom>
        </p:spPr>
        <p:txBody>
          <a:bodyPr wrap="square">
            <a:spAutoFit/>
          </a:bodyPr>
          <a:lstStyle/>
          <a:p>
            <a:pPr algn="just">
              <a:lnSpc>
                <a:spcPct val="150000"/>
              </a:lnSpc>
              <a:spcAft>
                <a:spcPts val="8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Ta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x</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4000" dirty="0">
                <a:latin typeface="Times New Roman" panose="02020603050405020304" pitchFamily="18" charset="0"/>
                <a:ea typeface="Calibri" panose="020F0502020204030204" pitchFamily="34" charset="0"/>
                <a:cs typeface="Times New Roman" panose="02020603050405020304" pitchFamily="18" charset="0"/>
              </a:rPr>
              <a:t>.y</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4000" dirty="0">
                <a:latin typeface="Times New Roman" panose="02020603050405020304" pitchFamily="18" charset="0"/>
                <a:ea typeface="Calibri" panose="020F0502020204030204" pitchFamily="34" charset="0"/>
                <a:cs typeface="Times New Roman" panose="02020603050405020304" pitchFamily="18" charset="0"/>
              </a:rPr>
              <a:t> =  2.6 = 12,</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ea typeface="Calibri" panose="020F0502020204030204" pitchFamily="34" charset="0"/>
                <a:cs typeface="Times New Roman" panose="02020603050405020304" pitchFamily="18" charset="0"/>
              </a:rPr>
              <a:t>x</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4000" dirty="0">
                <a:latin typeface="Times New Roman" panose="02020603050405020304" pitchFamily="18" charset="0"/>
                <a:ea typeface="Calibri" panose="020F0502020204030204" pitchFamily="34" charset="0"/>
                <a:cs typeface="Times New Roman" panose="02020603050405020304" pitchFamily="18" charset="0"/>
              </a:rPr>
              <a:t>.y</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2 </a:t>
            </a:r>
            <a:r>
              <a:rPr lang="en-US" sz="4000" dirty="0">
                <a:latin typeface="Times New Roman" panose="02020603050405020304" pitchFamily="18" charset="0"/>
                <a:ea typeface="Calibri" panose="020F0502020204030204" pitchFamily="34" charset="0"/>
                <a:cs typeface="Times New Roman" panose="02020603050405020304" pitchFamily="18" charset="0"/>
              </a:rPr>
              <a:t>= 3.4 = 12,</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ea typeface="Calibri" panose="020F0502020204030204" pitchFamily="34" charset="0"/>
                <a:cs typeface="Times New Roman" panose="02020603050405020304" pitchFamily="18" charset="0"/>
              </a:rPr>
              <a:t>x</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4000" dirty="0">
                <a:latin typeface="Times New Roman" panose="02020603050405020304" pitchFamily="18" charset="0"/>
                <a:ea typeface="Calibri" panose="020F0502020204030204" pitchFamily="34" charset="0"/>
                <a:cs typeface="Times New Roman" panose="02020603050405020304" pitchFamily="18" charset="0"/>
              </a:rPr>
              <a:t>.y</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4000" dirty="0">
                <a:latin typeface="Times New Roman" panose="02020603050405020304" pitchFamily="18" charset="0"/>
                <a:ea typeface="Calibri" panose="020F0502020204030204" pitchFamily="34" charset="0"/>
                <a:cs typeface="Times New Roman" panose="02020603050405020304" pitchFamily="18" charset="0"/>
              </a:rPr>
              <a:t> = 4.3 = 12</a:t>
            </a:r>
          </a:p>
          <a:p>
            <a:pPr algn="just">
              <a:lnSpc>
                <a:spcPct val="150000"/>
              </a:lnSpc>
              <a:spcAft>
                <a:spcPts val="800"/>
              </a:spcAft>
            </a:pPr>
            <a:r>
              <a:rPr lang="en-US" sz="40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4000" dirty="0">
                <a:latin typeface="Times New Roman" panose="02020603050405020304" pitchFamily="18" charset="0"/>
                <a:ea typeface="Calibri" panose="020F0502020204030204" pitchFamily="34" charset="0"/>
                <a:cs typeface="Times New Roman" panose="02020603050405020304" pitchFamily="18" charset="0"/>
              </a:rPr>
              <a:t>: x</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4000" dirty="0">
                <a:latin typeface="Times New Roman" panose="02020603050405020304" pitchFamily="18" charset="0"/>
                <a:ea typeface="Calibri" panose="020F0502020204030204" pitchFamily="34" charset="0"/>
                <a:cs typeface="Times New Roman" panose="02020603050405020304" pitchFamily="18" charset="0"/>
              </a:rPr>
              <a:t>.y</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4000" dirty="0">
                <a:latin typeface="Times New Roman" panose="02020603050405020304" pitchFamily="18" charset="0"/>
                <a:ea typeface="Calibri" panose="020F0502020204030204" pitchFamily="34" charset="0"/>
                <a:cs typeface="Times New Roman" panose="02020603050405020304" pitchFamily="18" charset="0"/>
              </a:rPr>
              <a:t> =  x</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4000" dirty="0">
                <a:latin typeface="Times New Roman" panose="02020603050405020304" pitchFamily="18" charset="0"/>
                <a:ea typeface="Calibri" panose="020F0502020204030204" pitchFamily="34" charset="0"/>
                <a:cs typeface="Times New Roman" panose="02020603050405020304" pitchFamily="18" charset="0"/>
              </a:rPr>
              <a:t>.y</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2 </a:t>
            </a:r>
            <a:r>
              <a:rPr lang="en-US" sz="4000" dirty="0">
                <a:latin typeface="Times New Roman" panose="02020603050405020304" pitchFamily="18" charset="0"/>
                <a:ea typeface="Calibri" panose="020F0502020204030204" pitchFamily="34" charset="0"/>
                <a:cs typeface="Times New Roman" panose="02020603050405020304" pitchFamily="18" charset="0"/>
              </a:rPr>
              <a:t>= x</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4000" dirty="0">
                <a:latin typeface="Times New Roman" panose="02020603050405020304" pitchFamily="18" charset="0"/>
                <a:ea typeface="Calibri" panose="020F0502020204030204" pitchFamily="34" charset="0"/>
                <a:cs typeface="Times New Roman" panose="02020603050405020304" pitchFamily="18" charset="0"/>
              </a:rPr>
              <a:t>.y</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4000" dirty="0">
                <a:latin typeface="Times New Roman" panose="02020603050405020304" pitchFamily="18" charset="0"/>
                <a:ea typeface="Calibri" panose="020F0502020204030204" pitchFamily="34" charset="0"/>
                <a:cs typeface="Times New Roman" panose="02020603050405020304" pitchFamily="18" charset="0"/>
              </a:rPr>
              <a:t>  = 12 = a</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7"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1104" y="9181597"/>
            <a:ext cx="1639790" cy="760266"/>
          </a:xfrm>
          <a:prstGeom prst="rect">
            <a:avLst/>
          </a:prstGeom>
        </p:spPr>
      </p:pic>
      <p:pic>
        <p:nvPicPr>
          <p:cNvPr id="29"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6306800" y="2247900"/>
            <a:ext cx="1617184" cy="1516110"/>
          </a:xfrm>
          <a:prstGeom prst="rect">
            <a:avLst/>
          </a:prstGeom>
        </p:spPr>
      </p:pic>
    </p:spTree>
    <p:extLst>
      <p:ext uri="{BB962C8B-B14F-4D97-AF65-F5344CB8AC3E}">
        <p14:creationId xmlns:p14="http://schemas.microsoft.com/office/powerpoint/2010/main" val="343412497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5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6" grpId="0"/>
      <p:bldP spid="12" grpId="0" animBg="1"/>
      <p:bldP spid="25" grpId="0" animBg="1"/>
      <p:bldP spid="2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5176568" y="528663"/>
            <a:ext cx="2812125" cy="977244"/>
          </a:xfrm>
          <a:prstGeom prst="rect">
            <a:avLst/>
          </a:prstGeom>
        </p:spPr>
      </p:pic>
      <p:grpSp>
        <p:nvGrpSpPr>
          <p:cNvPr id="5" name="Group 5"/>
          <p:cNvGrpSpPr/>
          <p:nvPr/>
        </p:nvGrpSpPr>
        <p:grpSpPr>
          <a:xfrm>
            <a:off x="645520" y="218907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NHẬN XÉT</a:t>
            </a:r>
          </a:p>
        </p:txBody>
      </p:sp>
      <p:pic>
        <p:nvPicPr>
          <p:cNvPr id="9" name="Picture 8"/>
          <p:cNvPicPr>
            <a:picLocks noChangeAspect="1"/>
          </p:cNvPicPr>
          <p:nvPr/>
        </p:nvPicPr>
        <p:blipFill>
          <a:blip r:embed="rId5"/>
          <a:stretch>
            <a:fillRect/>
          </a:stretch>
        </p:blipFill>
        <p:spPr>
          <a:xfrm>
            <a:off x="136676" y="8906731"/>
            <a:ext cx="1197787" cy="1163643"/>
          </a:xfrm>
          <a:prstGeom prst="rect">
            <a:avLst/>
          </a:prstGeom>
        </p:spPr>
      </p:pic>
      <p:pic>
        <p:nvPicPr>
          <p:cNvPr id="34" name="Picture 33"/>
          <p:cNvPicPr>
            <a:picLocks noChangeAspect="1"/>
          </p:cNvPicPr>
          <p:nvPr/>
        </p:nvPicPr>
        <p:blipFill>
          <a:blip r:embed="rId5"/>
          <a:stretch>
            <a:fillRect/>
          </a:stretch>
        </p:blipFill>
        <p:spPr>
          <a:xfrm rot="5400000">
            <a:off x="195703" y="232804"/>
            <a:ext cx="1538250" cy="1494401"/>
          </a:xfrm>
          <a:prstGeom prst="rect">
            <a:avLst/>
          </a:prstGeom>
        </p:spPr>
      </p:pic>
      <p:sp>
        <p:nvSpPr>
          <p:cNvPr id="4" name="Rectangle 3"/>
          <p:cNvSpPr/>
          <p:nvPr/>
        </p:nvSpPr>
        <p:spPr>
          <a:xfrm>
            <a:off x="1013792" y="2405270"/>
            <a:ext cx="15978808" cy="182838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Nếu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y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x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tỉ</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lệ</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nghịch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nhau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thì</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đổi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334463" y="5175385"/>
            <a:ext cx="1981200" cy="905056"/>
          </a:xfrm>
          <a:prstGeom prst="rect">
            <a:avLst/>
          </a:prstGeom>
        </p:spPr>
        <p:txBody>
          <a:bodyPr wrap="square">
            <a:spAutoFit/>
          </a:bodyPr>
          <a:lstStyle/>
          <a:p>
            <a:pPr lvl="0" algn="ctr">
              <a:lnSpc>
                <a:spcPct val="150000"/>
              </a:lnSpc>
              <a:defRPr/>
            </a:pP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hay </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3318976" y="4380257"/>
                <a:ext cx="762067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b="1"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b="1"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318976" y="4380257"/>
                <a:ext cx="7620676" cy="7078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315663" y="5875634"/>
                <a:ext cx="5228419" cy="17467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den>
                          </m:f>
                        </m:den>
                      </m:f>
                      <m:r>
                        <a:rPr lang="en-US" sz="4000" i="0">
                          <a:latin typeface="Cambria Math" panose="02040503050406030204" pitchFamily="18" charset="0"/>
                        </a:rPr>
                        <m:t>=...=</m:t>
                      </m:r>
                      <m:r>
                        <a:rPr lang="en-US" sz="4000" i="1">
                          <a:latin typeface="Cambria Math" panose="02040503050406030204" pitchFamily="18" charset="0"/>
                        </a:rPr>
                        <m:t>𝑎</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3315663" y="5875634"/>
                <a:ext cx="5228419" cy="1746760"/>
              </a:xfrm>
              <a:prstGeom prst="rect">
                <a:avLst/>
              </a:prstGeom>
              <a:blipFill>
                <a:blip r:embed="rId7"/>
                <a:stretch>
                  <a:fillRect/>
                </a:stretch>
              </a:blipFill>
            </p:spPr>
            <p:txBody>
              <a:bodyPr/>
              <a:lstStyle/>
              <a:p>
                <a:r>
                  <a:rPr lang="en-US">
                    <a:noFill/>
                  </a:rPr>
                  <a:t> </a:t>
                </a:r>
              </a:p>
            </p:txBody>
          </p:sp>
        </mc:Fallback>
      </mc:AlternateContent>
      <p:pic>
        <p:nvPicPr>
          <p:cNvPr id="15" name="Picture 7"/>
          <p:cNvPicPr>
            <a:picLocks noChangeAspect="1"/>
          </p:cNvPicPr>
          <p:nvPr/>
        </p:nvPicPr>
        <p:blipFill>
          <a:blip r:embed="rId8"/>
          <a:srcRect/>
          <a:stretch>
            <a:fillRect/>
          </a:stretch>
        </p:blipFill>
        <p:spPr>
          <a:xfrm>
            <a:off x="14036519" y="5329647"/>
            <a:ext cx="2824358" cy="3906894"/>
          </a:xfrm>
          <a:prstGeom prst="rect">
            <a:avLst/>
          </a:prstGeom>
        </p:spPr>
      </p:pic>
    </p:spTree>
    <p:extLst>
      <p:ext uri="{BB962C8B-B14F-4D97-AF65-F5344CB8AC3E}">
        <p14:creationId xmlns:p14="http://schemas.microsoft.com/office/powerpoint/2010/main" val="224303928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5649826" y="408010"/>
            <a:ext cx="2422102" cy="1160554"/>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r>
              <a:rPr lang="en-US" sz="4500" b="1" dirty="0">
                <a:solidFill>
                  <a:prstClr val="white"/>
                </a:solidFill>
                <a:latin typeface="Times New Roman" panose="02020603050405020304" pitchFamily="18" charset="0"/>
                <a:cs typeface="Times New Roman" panose="02020603050405020304" pitchFamily="18" charset="0"/>
              </a:rPr>
              <a:t>NHẬN XÉT</a:t>
            </a:r>
          </a:p>
        </p:txBody>
      </p:sp>
      <p:pic>
        <p:nvPicPr>
          <p:cNvPr id="9" name="Picture 8"/>
          <p:cNvPicPr>
            <a:picLocks noChangeAspect="1"/>
          </p:cNvPicPr>
          <p:nvPr/>
        </p:nvPicPr>
        <p:blipFill>
          <a:blip r:embed="rId5"/>
          <a:stretch>
            <a:fillRect/>
          </a:stretch>
        </p:blipFill>
        <p:spPr>
          <a:xfrm>
            <a:off x="234911" y="8836805"/>
            <a:ext cx="1197787" cy="1163643"/>
          </a:xfrm>
          <a:prstGeom prst="rect">
            <a:avLst/>
          </a:prstGeom>
        </p:spPr>
      </p:pic>
      <p:pic>
        <p:nvPicPr>
          <p:cNvPr id="34" name="Picture 33"/>
          <p:cNvPicPr>
            <a:picLocks noChangeAspect="1"/>
          </p:cNvPicPr>
          <p:nvPr/>
        </p:nvPicPr>
        <p:blipFill>
          <a:blip r:embed="rId5"/>
          <a:stretch>
            <a:fillRect/>
          </a:stretch>
        </p:blipFill>
        <p:spPr>
          <a:xfrm rot="5400000">
            <a:off x="344010" y="241088"/>
            <a:ext cx="1538250" cy="1494401"/>
          </a:xfrm>
          <a:prstGeom prst="rect">
            <a:avLst/>
          </a:prstGeom>
        </p:spPr>
      </p:pic>
      <p:sp>
        <p:nvSpPr>
          <p:cNvPr id="4" name="Rectangle 3"/>
          <p:cNvSpPr/>
          <p:nvPr/>
        </p:nvSpPr>
        <p:spPr>
          <a:xfrm>
            <a:off x="981412" y="2662178"/>
            <a:ext cx="15879465" cy="2751715"/>
          </a:xfrm>
          <a:prstGeom prst="rect">
            <a:avLst/>
          </a:prstGeom>
        </p:spPr>
        <p:txBody>
          <a:bodyPr wrap="square">
            <a:spAutoFit/>
          </a:bodyPr>
          <a:lstStyle/>
          <a:p>
            <a:pPr algn="just">
              <a:lnSpc>
                <a:spcPct val="150000"/>
              </a:lnSpc>
            </a:pP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4000" dirty="0">
                <a:latin typeface="Times New Roman" panose="02020603050405020304" pitchFamily="18" charset="0"/>
                <a:ea typeface="Calibri" panose="020F0502020204030204" pitchFamily="34" charset="0"/>
                <a:cs typeface="Times New Roman" panose="02020603050405020304" pitchFamily="18" charset="0"/>
              </a:rPr>
              <a:t> y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x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nghịch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lnSpc>
                <a:spcPct val="150000"/>
              </a:lnSpc>
              <a:buFontTx/>
              <a:buChar char="-"/>
            </a:pP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nghịch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đảo</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kia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4" name="Rectangle 13"/>
              <p:cNvSpPr/>
              <p:nvPr/>
            </p:nvSpPr>
            <p:spPr>
              <a:xfrm>
                <a:off x="4343401" y="5550250"/>
                <a:ext cx="7907508" cy="12518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r>
                        <m:rPr>
                          <m:nor/>
                        </m:rPr>
                        <a:rPr lang="en-US" sz="4000" i="1">
                          <a:latin typeface="Times New Roman" panose="02020603050405020304" pitchFamily="18" charset="0"/>
                          <a:cs typeface="Times New Roman" panose="02020603050405020304" pitchFamily="18" charset="0"/>
                        </a:rPr>
                        <m:t>  </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oMath>
                  </m:oMathPara>
                </a14:m>
                <a:endParaRPr lang="en-US" sz="4000" dirty="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343401" y="5550250"/>
                <a:ext cx="7907508" cy="1251818"/>
              </a:xfrm>
              <a:prstGeom prst="rect">
                <a:avLst/>
              </a:prstGeom>
              <a:blipFill>
                <a:blip r:embed="rId6"/>
                <a:stretch>
                  <a:fillRect/>
                </a:stretch>
              </a:blipFill>
            </p:spPr>
            <p:txBody>
              <a:bodyPr/>
              <a:lstStyle/>
              <a:p>
                <a:r>
                  <a:rPr lang="en-US">
                    <a:noFill/>
                  </a:rPr>
                  <a:t> </a:t>
                </a:r>
              </a:p>
            </p:txBody>
          </p:sp>
        </mc:Fallback>
      </mc:AlternateContent>
      <p:pic>
        <p:nvPicPr>
          <p:cNvPr id="17" name="Picture 7"/>
          <p:cNvPicPr>
            <a:picLocks noChangeAspect="1"/>
          </p:cNvPicPr>
          <p:nvPr/>
        </p:nvPicPr>
        <p:blipFill>
          <a:blip r:embed="rId7"/>
          <a:srcRect/>
          <a:stretch>
            <a:fillRect/>
          </a:stretch>
        </p:blipFill>
        <p:spPr>
          <a:xfrm>
            <a:off x="13868400" y="5660857"/>
            <a:ext cx="2584921" cy="3575684"/>
          </a:xfrm>
          <a:prstGeom prst="rect">
            <a:avLst/>
          </a:prstGeom>
        </p:spPr>
      </p:pic>
    </p:spTree>
    <p:extLst>
      <p:ext uri="{BB962C8B-B14F-4D97-AF65-F5344CB8AC3E}">
        <p14:creationId xmlns:p14="http://schemas.microsoft.com/office/powerpoint/2010/main" val="68379285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943600" y="393315"/>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b="1" dirty="0">
                  <a:latin typeface="Times New Roman" panose="02020603050405020304" pitchFamily="18" charset="0"/>
                  <a:ea typeface="Times New Roman" panose="02020603050405020304" pitchFamily="18" charset="0"/>
                  <a:cs typeface="Times New Roman" panose="02020603050405020304" pitchFamily="18" charset="0"/>
                </a:rPr>
                <a:t>LUYỆN TẬP 1</a:t>
              </a:r>
              <a:endParaRPr lang="en-US" sz="4500" dirty="0">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16200000">
            <a:off x="270908" y="196394"/>
            <a:ext cx="1412274" cy="1525625"/>
          </a:xfrm>
          <a:prstGeom prst="rect">
            <a:avLst/>
          </a:prstGeom>
        </p:spPr>
      </p:pic>
      <p:grpSp>
        <p:nvGrpSpPr>
          <p:cNvPr id="50" name="Group 11"/>
          <p:cNvGrpSpPr/>
          <p:nvPr/>
        </p:nvGrpSpPr>
        <p:grpSpPr>
          <a:xfrm>
            <a:off x="16804871" y="393315"/>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73956">
            <a:off x="273241" y="9055578"/>
            <a:ext cx="1643529" cy="847683"/>
          </a:xfrm>
          <a:prstGeom prst="rect">
            <a:avLst/>
          </a:prstGeom>
        </p:spPr>
      </p:pic>
      <p:sp>
        <p:nvSpPr>
          <p:cNvPr id="28" name="Rectangle 27"/>
          <p:cNvSpPr/>
          <p:nvPr/>
        </p:nvSpPr>
        <p:spPr>
          <a:xfrm>
            <a:off x="881528" y="1816023"/>
            <a:ext cx="16415871" cy="1828386"/>
          </a:xfrm>
          <a:prstGeom prst="rect">
            <a:avLst/>
          </a:prstGeom>
        </p:spPr>
        <p:txBody>
          <a:bodyPr wrap="square">
            <a:spAutoFit/>
          </a:bodyPr>
          <a:lstStyle/>
          <a:p>
            <a:pPr algn="just">
              <a:lnSpc>
                <a:spcPct val="150000"/>
              </a:lnSpc>
              <a:spcAft>
                <a:spcPts val="800"/>
              </a:spcAft>
            </a:pPr>
            <a:r>
              <a:rPr lang="en-US" sz="40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dài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nhật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000" dirty="0">
                <a:latin typeface="Times New Roman" panose="02020603050405020304" pitchFamily="18" charset="0"/>
                <a:ea typeface="Calibri" panose="020F0502020204030204" pitchFamily="34" charset="0"/>
                <a:cs typeface="Times New Roman" panose="02020603050405020304" pitchFamily="18" charset="0"/>
              </a:rPr>
              <a:t> 12 cm</a:t>
            </a:r>
            <a:r>
              <a:rPr lang="en-US" sz="4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nghịch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bao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nhiêu</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8954" y="4963572"/>
            <a:ext cx="5765027" cy="3347435"/>
          </a:xfrm>
          <a:prstGeom prst="rect">
            <a:avLst/>
          </a:prstGeom>
        </p:spPr>
      </p:pic>
      <p:grpSp>
        <p:nvGrpSpPr>
          <p:cNvPr id="6" name="Group 5"/>
          <p:cNvGrpSpPr/>
          <p:nvPr/>
        </p:nvGrpSpPr>
        <p:grpSpPr>
          <a:xfrm>
            <a:off x="7239000" y="3613806"/>
            <a:ext cx="9409630" cy="5304762"/>
            <a:chOff x="7573324" y="3615667"/>
            <a:chExt cx="9409630" cy="5304762"/>
          </a:xfrm>
        </p:grpSpPr>
        <p:sp>
          <p:nvSpPr>
            <p:cNvPr id="5" name="Cloud Callout 4"/>
            <p:cNvSpPr/>
            <p:nvPr/>
          </p:nvSpPr>
          <p:spPr>
            <a:xfrm>
              <a:off x="7573324" y="3615667"/>
              <a:ext cx="9409630" cy="5304762"/>
            </a:xfrm>
            <a:prstGeom prst="cloudCallou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25678" y="5092148"/>
              <a:ext cx="7904922" cy="2618794"/>
            </a:xfrm>
            <a:prstGeom prst="rect">
              <a:avLst/>
            </a:prstGeom>
          </p:spPr>
          <p:txBody>
            <a:bodyPr wrap="square">
              <a:spAutoFit/>
            </a:bodyPr>
            <a:lstStyle/>
            <a:p>
              <a:pPr algn="just">
                <a:lnSpc>
                  <a:spcPct val="150000"/>
                </a:lnSpc>
                <a:spcAft>
                  <a:spcPts val="800"/>
                </a:spcAft>
              </a:pPr>
              <a:r>
                <a:rPr lang="nl-NL" sz="3800" dirty="0">
                  <a:latin typeface="Times New Roman" panose="02020603050405020304" pitchFamily="18" charset="0"/>
                  <a:ea typeface="Calibri" panose="020F0502020204030204" pitchFamily="34" charset="0"/>
                  <a:cs typeface="Times New Roman" panose="02020603050405020304" pitchFamily="18" charset="0"/>
                </a:rPr>
                <a:t>Theo em, với diện tích không đổi, khi chiều dài tăng, chiều rộng của mảnh đất hình chữ nhật thay đổi như thế nào?</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40" name="Picture 4"/>
          <p:cNvPicPr>
            <a:picLocks noChangeAspect="1"/>
          </p:cNvPicPr>
          <p:nvPr/>
        </p:nvPicPr>
        <p:blipFill>
          <a:blip r:embed="rId8"/>
          <a:srcRect/>
          <a:stretch>
            <a:fillRect/>
          </a:stretch>
        </p:blipFill>
        <p:spPr>
          <a:xfrm flipH="1">
            <a:off x="16204757" y="6585271"/>
            <a:ext cx="1988577" cy="3663866"/>
          </a:xfrm>
          <a:prstGeom prst="rect">
            <a:avLst/>
          </a:prstGeom>
        </p:spPr>
      </p:pic>
    </p:spTree>
    <p:extLst>
      <p:ext uri="{BB962C8B-B14F-4D97-AF65-F5344CB8AC3E}">
        <p14:creationId xmlns:p14="http://schemas.microsoft.com/office/powerpoint/2010/main" val="252262433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81529" y="723900"/>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73710" y="590712"/>
              <a:ext cx="4334270"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LUYỆN TẬP 1</a:t>
              </a:r>
              <a:endParaRPr kumimoji="0" lang="en-US" sz="45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5400000">
            <a:off x="17149410" y="9133442"/>
            <a:ext cx="849872" cy="1122507"/>
          </a:xfrm>
          <a:prstGeom prst="rect">
            <a:avLst/>
          </a:prstGeom>
        </p:spPr>
      </p:pic>
      <p:grpSp>
        <p:nvGrpSpPr>
          <p:cNvPr id="50" name="Group 11"/>
          <p:cNvGrpSpPr/>
          <p:nvPr/>
        </p:nvGrpSpPr>
        <p:grpSpPr>
          <a:xfrm>
            <a:off x="16804871" y="723900"/>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269200">
            <a:off x="152400" y="9130748"/>
            <a:ext cx="1643529" cy="762000"/>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529" y="2711560"/>
            <a:ext cx="5271491" cy="3060866"/>
          </a:xfrm>
          <a:prstGeom prst="rect">
            <a:avLst/>
          </a:prstGeom>
        </p:spPr>
      </p:pic>
      <p:sp>
        <p:nvSpPr>
          <p:cNvPr id="16" name="Oval Callout 15"/>
          <p:cNvSpPr/>
          <p:nvPr/>
        </p:nvSpPr>
        <p:spPr>
          <a:xfrm>
            <a:off x="9226948" y="809014"/>
            <a:ext cx="1669652"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schemeClr val="tx1"/>
                </a:solidFill>
                <a:latin typeface="+mj-lt"/>
              </a:rPr>
              <a:t>Giải</a:t>
            </a:r>
            <a:endParaRPr lang="en-US" sz="4000" b="1" dirty="0">
              <a:solidFill>
                <a:schemeClr val="tx1"/>
              </a:solidFill>
              <a:latin typeface="+mj-lt"/>
            </a:endParaRPr>
          </a:p>
        </p:txBody>
      </p:sp>
      <mc:AlternateContent xmlns:mc="http://schemas.openxmlformats.org/markup-compatibility/2006" xmlns:a14="http://schemas.microsoft.com/office/drawing/2010/main">
        <mc:Choice Requires="a14">
          <p:sp>
            <p:nvSpPr>
              <p:cNvPr id="2" name="Rectangle 1"/>
              <p:cNvSpPr/>
              <p:nvPr/>
            </p:nvSpPr>
            <p:spPr>
              <a:xfrm>
                <a:off x="6400800" y="2424915"/>
                <a:ext cx="11379703" cy="4594912"/>
              </a:xfrm>
              <a:prstGeom prst="rect">
                <a:avLst/>
              </a:prstGeom>
            </p:spPr>
            <p:txBody>
              <a:bodyPr wrap="square">
                <a:spAutoFit/>
              </a:bodyPr>
              <a:lstStyle/>
              <a:p>
                <a:pPr algn="just">
                  <a:lnSpc>
                    <a:spcPct val="150000"/>
                  </a:lnSpc>
                </a:pPr>
                <a:r>
                  <a:rPr lang="en-US" sz="40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4000" dirty="0">
                    <a:latin typeface="Times New Roman" panose="02020603050405020304" pitchFamily="18" charset="0"/>
                    <a:ea typeface="Calibri" panose="020F0502020204030204" pitchFamily="34" charset="0"/>
                    <a:cs typeface="Times New Roman" panose="02020603050405020304" pitchFamily="18" charset="0"/>
                  </a:rPr>
                  <a:t> a, b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lượt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dài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nhật</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Ta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nhật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i="1" dirty="0">
                  <a:effectLst/>
                  <a:latin typeface="Cambria Math" panose="02040503050406030204" pitchFamily="18"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𝑆</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𝑎</m:t>
                      </m:r>
                      <m:r>
                        <a:rPr lang="en-US" sz="4000" i="1" dirty="0" err="1">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𝑏</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Theo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6400800" y="2424915"/>
                <a:ext cx="11379703" cy="4594912"/>
              </a:xfrm>
              <a:prstGeom prst="rect">
                <a:avLst/>
              </a:prstGeom>
              <a:blipFill>
                <a:blip r:embed="rId8"/>
                <a:stretch>
                  <a:fillRect l="-1875" r="-1875" b="-4907"/>
                </a:stretch>
              </a:blipFill>
            </p:spPr>
            <p:txBody>
              <a:bodyPr/>
              <a:lstStyle/>
              <a:p>
                <a:r>
                  <a:rPr lang="en-US">
                    <a:noFill/>
                  </a:rPr>
                  <a:t> </a:t>
                </a:r>
              </a:p>
            </p:txBody>
          </p:sp>
        </mc:Fallback>
      </mc:AlternateContent>
      <p:pic>
        <p:nvPicPr>
          <p:cNvPr id="18" name="Picture 4"/>
          <p:cNvPicPr>
            <a:picLocks noChangeAspect="1"/>
          </p:cNvPicPr>
          <p:nvPr/>
        </p:nvPicPr>
        <p:blipFill>
          <a:blip r:embed="rId9"/>
          <a:srcRect/>
          <a:stretch>
            <a:fillRect/>
          </a:stretch>
        </p:blipFill>
        <p:spPr>
          <a:xfrm>
            <a:off x="2438400" y="6540885"/>
            <a:ext cx="2362200" cy="475166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011228" y="6283257"/>
                <a:ext cx="231332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𝑎</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𝑏</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011228" y="6283257"/>
                <a:ext cx="2313326" cy="70788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81012" y="5945511"/>
                <a:ext cx="24107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𝑏</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1">
                              <a:latin typeface="Cambria Math" panose="02040503050406030204" pitchFamily="18" charset="0"/>
                            </a:rPr>
                            <m:t>𝑎</m:t>
                          </m:r>
                        </m:den>
                      </m:f>
                    </m:oMath>
                  </m:oMathPara>
                </a14:m>
                <a:endParaRPr lang="en-US" sz="40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281012" y="5945511"/>
                <a:ext cx="2410725" cy="1248803"/>
              </a:xfrm>
              <a:prstGeom prst="rect">
                <a:avLst/>
              </a:prstGeom>
              <a:blipFill>
                <a:blip r:embed="rId11"/>
                <a:stretch>
                  <a:fillRect/>
                </a:stretch>
              </a:blipFill>
            </p:spPr>
            <p:txBody>
              <a:bodyPr/>
              <a:lstStyle/>
              <a:p>
                <a:r>
                  <a:rPr lang="en-US">
                    <a:noFill/>
                  </a:rPr>
                  <a:t> </a:t>
                </a:r>
              </a:p>
            </p:txBody>
          </p:sp>
        </mc:Fallback>
      </mc:AlternateContent>
      <p:sp>
        <p:nvSpPr>
          <p:cNvPr id="8" name="Rectangle 7"/>
          <p:cNvSpPr/>
          <p:nvPr/>
        </p:nvSpPr>
        <p:spPr>
          <a:xfrm>
            <a:off x="6420678" y="7195930"/>
            <a:ext cx="11486322" cy="1824923"/>
          </a:xfrm>
          <a:prstGeom prst="rect">
            <a:avLst/>
          </a:prstGeom>
        </p:spPr>
        <p:txBody>
          <a:bodyPr wrap="square">
            <a:spAutoFit/>
          </a:bodyPr>
          <a:lstStyle/>
          <a:p>
            <a:pPr lvl="0" algn="just">
              <a:lnSpc>
                <a:spcPct val="150000"/>
              </a:lnSpc>
            </a:pP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Vậy</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dài</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rộng</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hình</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chữ</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nhật</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hai</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đại</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tỉ</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lệ</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nghịch</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hệ</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tỉ</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lệ</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12.</a:t>
            </a:r>
          </a:p>
        </p:txBody>
      </p:sp>
    </p:spTree>
    <p:extLst>
      <p:ext uri="{BB962C8B-B14F-4D97-AF65-F5344CB8AC3E}">
        <p14:creationId xmlns:p14="http://schemas.microsoft.com/office/powerpoint/2010/main" val="24813099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fade">
                                      <p:cBhvr>
                                        <p:cTn id="45" dur="500"/>
                                        <p:tgtEl>
                                          <p:spTgt spid="8">
                                            <p:txEl>
                                              <p:pRg st="0" end="0"/>
                                            </p:txEl>
                                          </p:spTgt>
                                        </p:tgtEl>
                                      </p:cBhvr>
                                    </p:animEffect>
                                    <p:anim calcmode="lin" valueType="num">
                                      <p:cBhvr>
                                        <p:cTn id="4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7"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629900"/>
          </a:xfrm>
          <a:prstGeom prst="rect">
            <a:avLst/>
          </a:prstGeom>
        </p:spPr>
      </p:pic>
      <p:grpSp>
        <p:nvGrpSpPr>
          <p:cNvPr id="4" name="Group 4"/>
          <p:cNvGrpSpPr/>
          <p:nvPr/>
        </p:nvGrpSpPr>
        <p:grpSpPr>
          <a:xfrm>
            <a:off x="0" y="152400"/>
            <a:ext cx="18288000" cy="99822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a:off x="15621000" y="531703"/>
            <a:ext cx="1066800" cy="420797"/>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grpSp>
        <p:nvGrpSpPr>
          <p:cNvPr id="17" name="Group 16"/>
          <p:cNvGrpSpPr/>
          <p:nvPr/>
        </p:nvGrpSpPr>
        <p:grpSpPr>
          <a:xfrm>
            <a:off x="6934200" y="190500"/>
            <a:ext cx="4648200" cy="1060003"/>
            <a:chOff x="7162800" y="504573"/>
            <a:chExt cx="4648200" cy="1170990"/>
          </a:xfrm>
        </p:grpSpPr>
        <p:grpSp>
          <p:nvGrpSpPr>
            <p:cNvPr id="6" name="Group 6"/>
            <p:cNvGrpSpPr/>
            <p:nvPr/>
          </p:nvGrpSpPr>
          <p:grpSpPr>
            <a:xfrm>
              <a:off x="7162800" y="539360"/>
              <a:ext cx="46482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6" name="Rectangle 15"/>
            <p:cNvSpPr/>
            <p:nvPr/>
          </p:nvSpPr>
          <p:spPr>
            <a:xfrm>
              <a:off x="7345018" y="504573"/>
              <a:ext cx="4362962" cy="1037497"/>
            </a:xfrm>
            <a:prstGeom prst="rect">
              <a:avLst/>
            </a:prstGeom>
          </p:spPr>
          <p:txBody>
            <a:bodyPr wrap="square">
              <a:spAutoFit/>
            </a:bodyPr>
            <a:lstStyle/>
            <a:p>
              <a:pPr lvl="0" algn="ctr">
                <a:lnSpc>
                  <a:spcPct val="150000"/>
                </a:lnSpc>
                <a:spcAft>
                  <a:spcPts val="800"/>
                </a:spcAft>
              </a:pPr>
              <a:r>
                <a:rPr lang="nl-NL" sz="4500" b="1" dirty="0">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4500" dirty="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3" name="Rectangle 12"/>
          <p:cNvSpPr/>
          <p:nvPr/>
        </p:nvSpPr>
        <p:spPr>
          <a:xfrm>
            <a:off x="838200" y="1299508"/>
            <a:ext cx="16611600" cy="1840312"/>
          </a:xfrm>
          <a:prstGeom prst="rect">
            <a:avLst/>
          </a:prstGeom>
        </p:spPr>
        <p:txBody>
          <a:bodyPr wrap="square">
            <a:spAutoFit/>
          </a:bodyPr>
          <a:lstStyle/>
          <a:p>
            <a:pPr algn="just">
              <a:lnSpc>
                <a:spcPct val="150000"/>
              </a:lnSpc>
              <a:spcAft>
                <a:spcPts val="800"/>
              </a:spcAft>
            </a:pPr>
            <a:r>
              <a:rPr lang="vi-VN" sz="4000" dirty="0">
                <a:solidFill>
                  <a:schemeClr val="bg1"/>
                </a:solidFill>
                <a:latin typeface="+mj-lt"/>
                <a:ea typeface="Calibri" panose="020F0502020204030204" pitchFamily="34" charset="0"/>
                <a:cs typeface="Arial" panose="020B0604020202020204" pitchFamily="34" charset="0"/>
              </a:rPr>
              <a:t>a) Một cửa hàng bán gạo cần đóng 300 kg gạo thành các túi gạo có khối lượng như nhau. Thay mỗi dấu “?” trong bảng sau thành số thích hợp.</a:t>
            </a:r>
            <a:endParaRPr lang="en-US" sz="4000" dirty="0">
              <a:solidFill>
                <a:schemeClr val="bg1"/>
              </a:solidFill>
              <a:effectLst/>
              <a:latin typeface="+mj-lt"/>
              <a:ea typeface="Calibri" panose="020F0502020204030204" pitchFamily="34" charset="0"/>
              <a:cs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159351386"/>
              </p:ext>
            </p:extLst>
          </p:nvPr>
        </p:nvGraphicFramePr>
        <p:xfrm>
          <a:off x="1295400" y="3390900"/>
          <a:ext cx="15621000" cy="1828800"/>
        </p:xfrm>
        <a:graphic>
          <a:graphicData uri="http://schemas.openxmlformats.org/drawingml/2006/table">
            <a:tbl>
              <a:tblPr firstRow="1" firstCol="1" bandRow="1"/>
              <a:tblGrid>
                <a:gridCol w="6839045">
                  <a:extLst>
                    <a:ext uri="{9D8B030D-6E8A-4147-A177-3AD203B41FA5}">
                      <a16:colId xmlns:a16="http://schemas.microsoft.com/office/drawing/2014/main" val="917806963"/>
                    </a:ext>
                  </a:extLst>
                </a:gridCol>
                <a:gridCol w="2152111">
                  <a:extLst>
                    <a:ext uri="{9D8B030D-6E8A-4147-A177-3AD203B41FA5}">
                      <a16:colId xmlns:a16="http://schemas.microsoft.com/office/drawing/2014/main" val="868996847"/>
                    </a:ext>
                  </a:extLst>
                </a:gridCol>
                <a:gridCol w="2209948">
                  <a:extLst>
                    <a:ext uri="{9D8B030D-6E8A-4147-A177-3AD203B41FA5}">
                      <a16:colId xmlns:a16="http://schemas.microsoft.com/office/drawing/2014/main" val="3703810827"/>
                    </a:ext>
                  </a:extLst>
                </a:gridCol>
                <a:gridCol w="2209948">
                  <a:extLst>
                    <a:ext uri="{9D8B030D-6E8A-4147-A177-3AD203B41FA5}">
                      <a16:colId xmlns:a16="http://schemas.microsoft.com/office/drawing/2014/main" val="2537596782"/>
                    </a:ext>
                  </a:extLst>
                </a:gridCol>
                <a:gridCol w="2209948">
                  <a:extLst>
                    <a:ext uri="{9D8B030D-6E8A-4147-A177-3AD203B41FA5}">
                      <a16:colId xmlns:a16="http://schemas.microsoft.com/office/drawing/2014/main" val="1501579588"/>
                    </a:ext>
                  </a:extLst>
                </a:gridCol>
              </a:tblGrid>
              <a:tr h="914400">
                <a:tc>
                  <a:txBody>
                    <a:bodyPr/>
                    <a:lstStyle/>
                    <a:p>
                      <a:pPr algn="ctr">
                        <a:lnSpc>
                          <a:spcPct val="150000"/>
                        </a:lnSpc>
                        <a:spcAft>
                          <a:spcPts val="800"/>
                        </a:spcAft>
                      </a:pP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gạo</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túi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(kg)</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66106"/>
                  </a:ext>
                </a:extLst>
              </a:tr>
              <a:tr h="914400">
                <a:tc>
                  <a:txBody>
                    <a:bodyPr/>
                    <a:lstStyle/>
                    <a:p>
                      <a:pPr algn="ctr">
                        <a:lnSpc>
                          <a:spcPct val="150000"/>
                        </a:lnSpc>
                        <a:spcAft>
                          <a:spcPts val="800"/>
                        </a:spcAft>
                      </a:pP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túi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ứng</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3269172"/>
                  </a:ext>
                </a:extLst>
              </a:tr>
            </a:tbl>
          </a:graphicData>
        </a:graphic>
      </p:graphicFrame>
      <p:sp>
        <p:nvSpPr>
          <p:cNvPr id="21" name="Rectangle 20"/>
          <p:cNvSpPr/>
          <p:nvPr/>
        </p:nvSpPr>
        <p:spPr>
          <a:xfrm>
            <a:off x="8880632" y="4435614"/>
            <a:ext cx="755335" cy="707886"/>
          </a:xfrm>
          <a:prstGeom prst="rect">
            <a:avLst/>
          </a:prstGeom>
          <a:solidFill>
            <a:schemeClr val="bg1"/>
          </a:solidFill>
        </p:spPr>
        <p:txBody>
          <a:bodyPr wrap="square">
            <a:spAutoFit/>
          </a:bodyPr>
          <a:lstStyle/>
          <a:p>
            <a:pPr lvl="0" algn="ct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60</a:t>
            </a:r>
          </a:p>
        </p:txBody>
      </p:sp>
      <p:sp>
        <p:nvSpPr>
          <p:cNvPr id="22" name="Rectangle 21"/>
          <p:cNvSpPr/>
          <p:nvPr/>
        </p:nvSpPr>
        <p:spPr>
          <a:xfrm>
            <a:off x="11130565" y="4435614"/>
            <a:ext cx="697627" cy="707886"/>
          </a:xfrm>
          <a:prstGeom prst="rect">
            <a:avLst/>
          </a:prstGeom>
          <a:solidFill>
            <a:schemeClr val="bg1"/>
          </a:solidFill>
        </p:spPr>
        <p:txBody>
          <a:bodyPr wrap="none">
            <a:spAutoFit/>
          </a:bodyPr>
          <a:lstStyle/>
          <a:p>
            <a:pPr lvl="0" algn="ct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30</a:t>
            </a:r>
          </a:p>
        </p:txBody>
      </p:sp>
      <p:sp>
        <p:nvSpPr>
          <p:cNvPr id="23" name="Rectangle 22"/>
          <p:cNvSpPr/>
          <p:nvPr/>
        </p:nvSpPr>
        <p:spPr>
          <a:xfrm>
            <a:off x="13189265" y="3521214"/>
            <a:ext cx="755335" cy="707886"/>
          </a:xfrm>
          <a:prstGeom prst="rect">
            <a:avLst/>
          </a:prstGeom>
          <a:solidFill>
            <a:schemeClr val="bg1"/>
          </a:solidFill>
        </p:spPr>
        <p:txBody>
          <a:bodyPr wrap="square">
            <a:spAutoFit/>
          </a:bodyPr>
          <a:lstStyle/>
          <a:p>
            <a:pPr lvl="0" algn="ct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a:t>
            </a:r>
          </a:p>
        </p:txBody>
      </p:sp>
      <p:sp>
        <p:nvSpPr>
          <p:cNvPr id="24" name="Rectangle 23"/>
          <p:cNvSpPr/>
          <p:nvPr/>
        </p:nvSpPr>
        <p:spPr>
          <a:xfrm>
            <a:off x="15509562" y="3521214"/>
            <a:ext cx="697627" cy="707886"/>
          </a:xfrm>
          <a:prstGeom prst="rect">
            <a:avLst/>
          </a:prstGeom>
          <a:solidFill>
            <a:schemeClr val="bg1"/>
          </a:solidFill>
        </p:spPr>
        <p:txBody>
          <a:bodyPr wrap="none">
            <a:spAutoFit/>
          </a:bodyPr>
          <a:lstStyle/>
          <a:p>
            <a:pPr lvl="0" algn="ct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25</a:t>
            </a:r>
          </a:p>
        </p:txBody>
      </p:sp>
      <p:sp>
        <p:nvSpPr>
          <p:cNvPr id="25" name="Rectangle 24"/>
          <p:cNvSpPr/>
          <p:nvPr/>
        </p:nvSpPr>
        <p:spPr>
          <a:xfrm>
            <a:off x="800101" y="5391150"/>
            <a:ext cx="16683412" cy="1839606"/>
          </a:xfrm>
          <a:prstGeom prst="rect">
            <a:avLst/>
          </a:prstGeom>
        </p:spPr>
        <p:txBody>
          <a:bodyPr wrap="square">
            <a:spAutoFit/>
          </a:bodyPr>
          <a:lstStyle/>
          <a:p>
            <a:pPr>
              <a:lnSpc>
                <a:spcPct val="150000"/>
              </a:lnSpc>
            </a:pPr>
            <a:r>
              <a:rPr lang="vi-VN" sz="4000" dirty="0">
                <a:solidFill>
                  <a:schemeClr val="bg1"/>
                </a:solidFill>
                <a:latin typeface="+mj-lt"/>
              </a:rPr>
              <a:t>b) Số túi gạo và số kilôgam gạo trong mỗi túi có phải là hai đại lượng tỉ lệ nghịch không? Nếu có thì hệ số tỉ lệ là bao nhiêu?</a:t>
            </a:r>
            <a:endParaRPr lang="en-US" sz="4000" dirty="0">
              <a:solidFill>
                <a:schemeClr val="bg1"/>
              </a:solidFill>
              <a:latin typeface="+mj-lt"/>
            </a:endParaRPr>
          </a:p>
        </p:txBody>
      </p:sp>
      <p:sp>
        <p:nvSpPr>
          <p:cNvPr id="26" name="Rectangle 25"/>
          <p:cNvSpPr/>
          <p:nvPr/>
        </p:nvSpPr>
        <p:spPr>
          <a:xfrm>
            <a:off x="3771900" y="7321855"/>
            <a:ext cx="13525500" cy="2850845"/>
          </a:xfrm>
          <a:prstGeom prst="rect">
            <a:avLst/>
          </a:prstGeom>
        </p:spPr>
        <p:txBody>
          <a:bodyPr wrap="square">
            <a:spAutoFit/>
          </a:bodyPr>
          <a:lstStyle/>
          <a:p>
            <a:pPr algn="just">
              <a:lnSpc>
                <a:spcPct val="150000"/>
              </a:lnSpc>
            </a:pP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túi</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gạo</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kilôgam</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gạo</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mỗi</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túi</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tỉ</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lệ</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nghịch</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vì</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tích</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chúng</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luôn</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300. </a:t>
            </a:r>
          </a:p>
          <a:p>
            <a:pPr algn="just">
              <a:lnSpc>
                <a:spcPct val="150000"/>
              </a:lnSpc>
            </a:pP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Hệ</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tỉ</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lệ</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300.</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Oval Callout 26"/>
          <p:cNvSpPr/>
          <p:nvPr/>
        </p:nvSpPr>
        <p:spPr>
          <a:xfrm>
            <a:off x="1394024" y="7658100"/>
            <a:ext cx="1653976" cy="77958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schemeClr val="tx1"/>
                </a:solidFill>
                <a:latin typeface="+mj-lt"/>
              </a:rPr>
              <a:t>Giải</a:t>
            </a:r>
            <a:endParaRPr lang="en-US" sz="4000" b="1" dirty="0">
              <a:solidFill>
                <a:schemeClr val="tx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6">
                                            <p:txEl>
                                              <p:pRg st="1" end="1"/>
                                            </p:txEl>
                                          </p:spTgt>
                                        </p:tgtEl>
                                        <p:attrNameLst>
                                          <p:attrName>style.visibility</p:attrName>
                                        </p:attrNameLst>
                                      </p:cBhvr>
                                      <p:to>
                                        <p:strVal val="visible"/>
                                      </p:to>
                                    </p:set>
                                    <p:animEffect transition="in" filter="barn(inVertical)">
                                      <p:cBhvr>
                                        <p:cTn id="5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P spid="23" grpId="0" animBg="1"/>
      <p:bldP spid="24" grpId="0" animBg="1"/>
      <p:bldP spid="25"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524007" y="13335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248649" y="1847850"/>
              <a:ext cx="1521450" cy="108585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6500" b="1" dirty="0">
                  <a:solidFill>
                    <a:prstClr val="white"/>
                  </a:solidFill>
                  <a:latin typeface="Times New Roman" panose="02020603050405020304" pitchFamily="18" charset="0"/>
                  <a:cs typeface="Times New Roman" panose="02020603050405020304" pitchFamily="18" charset="0"/>
                </a:rPr>
                <a:t>02</a:t>
              </a:r>
            </a:p>
          </p:txBody>
        </p:sp>
        <p:cxnSp>
          <p:nvCxnSpPr>
            <p:cNvPr id="13" name="Google Shape;765;p44"/>
            <p:cNvCxnSpPr/>
            <p:nvPr/>
          </p:nvCxnSpPr>
          <p:spPr>
            <a:xfrm>
              <a:off x="8089121" y="32385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413170" y="3454916"/>
              <a:ext cx="11445829" cy="2907784"/>
            </a:xfrm>
            <a:prstGeom prst="rect">
              <a:avLst/>
            </a:prstGeom>
          </p:spPr>
          <p:txBody>
            <a:bodyPr wrap="square">
              <a:spAutoFit/>
            </a:bodyPr>
            <a:lstStyle/>
            <a:p>
              <a:pPr algn="ctr">
                <a:lnSpc>
                  <a:spcPct val="150000"/>
                </a:lnSpc>
              </a:pPr>
              <a:r>
                <a:rPr lang="vi-VN" sz="6500" b="1" dirty="0">
                  <a:solidFill>
                    <a:prstClr val="white"/>
                  </a:solidFill>
                  <a:latin typeface="+mj-lt"/>
                  <a:ea typeface="Calibri" panose="020F0502020204030204" pitchFamily="34" charset="0"/>
                  <a:cs typeface="Arial" panose="020B0604020202020204" pitchFamily="34" charset="0"/>
                </a:rPr>
                <a:t>MỘT SỐ BÀI TOÁN VỀ</a:t>
              </a:r>
              <a:endParaRPr lang="en-US" sz="6500" b="1" dirty="0">
                <a:solidFill>
                  <a:prstClr val="white"/>
                </a:solidFill>
                <a:latin typeface="+mj-lt"/>
                <a:ea typeface="Calibri" panose="020F0502020204030204" pitchFamily="34" charset="0"/>
                <a:cs typeface="Arial" panose="020B0604020202020204" pitchFamily="34" charset="0"/>
              </a:endParaRPr>
            </a:p>
            <a:p>
              <a:pPr algn="ctr">
                <a:lnSpc>
                  <a:spcPct val="150000"/>
                </a:lnSpc>
              </a:pPr>
              <a:r>
                <a:rPr lang="vi-VN" sz="6500" b="1" dirty="0">
                  <a:solidFill>
                    <a:prstClr val="white"/>
                  </a:solidFill>
                  <a:latin typeface="+mj-lt"/>
                  <a:ea typeface="Calibri" panose="020F0502020204030204" pitchFamily="34" charset="0"/>
                  <a:cs typeface="Arial" panose="020B0604020202020204" pitchFamily="34" charset="0"/>
                </a:rPr>
                <a:t> 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315132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773400" y="301393"/>
            <a:ext cx="2142798" cy="13392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304800" y="8587014"/>
            <a:ext cx="1828800" cy="1397460"/>
          </a:xfrm>
          <a:prstGeom prst="rect">
            <a:avLst/>
          </a:prstGeom>
        </p:spPr>
      </p:pic>
      <p:sp>
        <p:nvSpPr>
          <p:cNvPr id="17" name="TextBox 17"/>
          <p:cNvSpPr txBox="1"/>
          <p:nvPr/>
        </p:nvSpPr>
        <p:spPr>
          <a:xfrm>
            <a:off x="5829300" y="495300"/>
            <a:ext cx="6896100" cy="1420132"/>
          </a:xfrm>
          <a:prstGeom prst="rect">
            <a:avLst/>
          </a:prstGeom>
        </p:spPr>
        <p:txBody>
          <a:bodyPr wrap="square" lIns="0" tIns="0" rIns="0" bIns="0" rtlCol="0" anchor="t">
            <a:spAutoFit/>
          </a:bodyPr>
          <a:lstStyle/>
          <a:p>
            <a:pPr>
              <a:lnSpc>
                <a:spcPts val="13362"/>
              </a:lnSpc>
              <a:spcBef>
                <a:spcPct val="0"/>
              </a:spcBef>
            </a:pPr>
            <a:r>
              <a:rPr lang="en-US" sz="4500" b="1" dirty="0">
                <a:solidFill>
                  <a:srgbClr val="FFFFFF"/>
                </a:solidFill>
                <a:latin typeface="Times New Roman" panose="02020603050405020304" pitchFamily="18" charset="0"/>
                <a:cs typeface="Times New Roman" panose="02020603050405020304" pitchFamily="18" charset="0"/>
              </a:rPr>
              <a:t>ĐỌC HIỂU – NGHE HIỂU</a:t>
            </a:r>
          </a:p>
        </p:txBody>
      </p:sp>
      <p:grpSp>
        <p:nvGrpSpPr>
          <p:cNvPr id="7" name="Group 6"/>
          <p:cNvGrpSpPr/>
          <p:nvPr/>
        </p:nvGrpSpPr>
        <p:grpSpPr>
          <a:xfrm>
            <a:off x="757401" y="2705100"/>
            <a:ext cx="16773198" cy="4038600"/>
            <a:chOff x="752802" y="2247900"/>
            <a:chExt cx="16773198" cy="4038600"/>
          </a:xfrm>
        </p:grpSpPr>
        <p:sp>
          <p:nvSpPr>
            <p:cNvPr id="23" name="Rounded Rectangular Callout 22"/>
            <p:cNvSpPr/>
            <p:nvPr/>
          </p:nvSpPr>
          <p:spPr>
            <a:xfrm>
              <a:off x="752802" y="2247900"/>
              <a:ext cx="16773198" cy="4038600"/>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4343" y="2354943"/>
              <a:ext cx="15621000" cy="2751715"/>
            </a:xfrm>
            <a:prstGeom prst="rect">
              <a:avLst/>
            </a:prstGeom>
          </p:spPr>
          <p:txBody>
            <a:bodyPr wrap="square">
              <a:spAutoFit/>
            </a:bodyPr>
            <a:lstStyle/>
            <a:p>
              <a:pPr algn="just">
                <a:lnSpc>
                  <a:spcPct val="150000"/>
                </a:lnSpc>
              </a:pPr>
              <a:r>
                <a:rPr lang="nl-NL" sz="4000" dirty="0">
                  <a:latin typeface="Times New Roman" panose="02020603050405020304" pitchFamily="18" charset="0"/>
                  <a:ea typeface="Calibri" panose="020F0502020204030204" pitchFamily="34" charset="0"/>
                  <a:cs typeface="Times New Roman" panose="02020603050405020304" pitchFamily="18" charset="0"/>
                </a:rPr>
                <a:t>Để giải toán về đại lượng tỉ lệ nghịch, ta cần nhận biết hai đại lượng tỉ lệ nghịch trong bài toán. Từ đó ta có thể lập các tỉ số bằng nhau và dựa vào tính chất của dãy tỉ số bằng nhau để tìm các yếu tố chưa biết.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3"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4160014" y="6973398"/>
            <a:ext cx="3370585" cy="3122003"/>
          </a:xfrm>
          <a:prstGeom prst="rect">
            <a:avLst/>
          </a:prstGeom>
        </p:spPr>
      </p:pic>
    </p:spTree>
    <p:extLst>
      <p:ext uri="{BB962C8B-B14F-4D97-AF65-F5344CB8AC3E}">
        <p14:creationId xmlns:p14="http://schemas.microsoft.com/office/powerpoint/2010/main" val="114707985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935199" y="7984236"/>
            <a:ext cx="2560321" cy="2112264"/>
          </a:xfrm>
          <a:prstGeom prst="rect">
            <a:avLst/>
          </a:prstGeom>
        </p:spPr>
      </p:pic>
      <p:sp>
        <p:nvSpPr>
          <p:cNvPr id="5" name="TextBox 5"/>
          <p:cNvSpPr txBox="1"/>
          <p:nvPr/>
        </p:nvSpPr>
        <p:spPr>
          <a:xfrm>
            <a:off x="7010400" y="791914"/>
            <a:ext cx="4648199" cy="846386"/>
          </a:xfrm>
          <a:prstGeom prst="rect">
            <a:avLst/>
          </a:prstGeom>
        </p:spPr>
        <p:txBody>
          <a:bodyPr wrap="square" lIns="0" tIns="0" rIns="0" bIns="0" rtlCol="0" anchor="t">
            <a:spAutoFit/>
          </a:bodyPr>
          <a:lstStyle/>
          <a:p>
            <a:pPr>
              <a:spcBef>
                <a:spcPct val="0"/>
              </a:spcBef>
            </a:pPr>
            <a:r>
              <a:rPr lang="en-US" sz="5500" b="1" dirty="0">
                <a:solidFill>
                  <a:srgbClr val="497FB4"/>
                </a:solidFill>
                <a:latin typeface="Times New Roman" panose="02020603050405020304" pitchFamily="18" charset="0"/>
                <a:cs typeface="Times New Roman" panose="02020603050405020304" pitchFamily="18" charset="0"/>
              </a:rPr>
              <a:t>KHỞI ĐỘNG</a:t>
            </a:r>
          </a:p>
        </p:txBody>
      </p:sp>
      <p:grpSp>
        <p:nvGrpSpPr>
          <p:cNvPr id="7" name="Group 7"/>
          <p:cNvGrpSpPr/>
          <p:nvPr/>
        </p:nvGrpSpPr>
        <p:grpSpPr>
          <a:xfrm>
            <a:off x="685800" y="8896398"/>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15" name="Rectangle 14"/>
          <p:cNvSpPr/>
          <p:nvPr/>
        </p:nvSpPr>
        <p:spPr>
          <a:xfrm>
            <a:off x="8666922" y="2385392"/>
            <a:ext cx="8249478" cy="5647220"/>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latin typeface="+mj-lt"/>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nl-NL" sz="4000" dirty="0">
              <a:solidFill>
                <a:prstClr val="black"/>
              </a:solidFill>
              <a:latin typeface="+mj-lt"/>
              <a:ea typeface="Calibri" panose="020F0502020204030204" pitchFamily="34" charset="0"/>
              <a:cs typeface="Arial" panose="020B0604020202020204" pitchFamily="34" charset="0"/>
            </a:endParaRPr>
          </a:p>
        </p:txBody>
      </p:sp>
      <p:pic>
        <p:nvPicPr>
          <p:cNvPr id="18"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19743" y="636627"/>
            <a:ext cx="1439486" cy="66739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2520928"/>
            <a:ext cx="6172200" cy="5238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3627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92399" y="190500"/>
              <a:ext cx="4761240" cy="905056"/>
            </a:xfrm>
            <a:prstGeom prst="rect">
              <a:avLst/>
            </a:prstGeom>
          </p:spPr>
          <p:txBody>
            <a:bodyPr wrap="none">
              <a:spAutoFit/>
            </a:bodyPr>
            <a:lstStyle/>
            <a:p>
              <a:pPr algn="just">
                <a:lnSpc>
                  <a:spcPct val="150000"/>
                </a:lnSpc>
                <a:spcAft>
                  <a:spcPts val="800"/>
                </a:spcAft>
              </a:pPr>
              <a:r>
                <a:rPr lang="nl-NL" sz="40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en-US" sz="40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40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(SGK – tr</a:t>
              </a:r>
              <a:r>
                <a:rPr lang="en-US" sz="40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17</a:t>
              </a:r>
              <a:r>
                <a:rPr lang="nl-NL" sz="40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371600" y="1752600"/>
            <a:ext cx="6131063" cy="901593"/>
          </a:xfrm>
          <a:prstGeom prst="rect">
            <a:avLst/>
          </a:prstGeom>
        </p:spPr>
        <p:txBody>
          <a:bodyPr wrap="square">
            <a:spAutoFit/>
          </a:bodyPr>
          <a:lstStyle/>
          <a:p>
            <a:pPr algn="just">
              <a:lnSpc>
                <a:spcPct val="150000"/>
              </a:lnSpc>
              <a:spcAft>
                <a:spcPts val="800"/>
              </a:spcAft>
            </a:pPr>
            <a:r>
              <a:rPr lang="nl-NL" sz="4000" dirty="0">
                <a:latin typeface="Times New Roman" panose="02020603050405020304" pitchFamily="18" charset="0"/>
                <a:ea typeface="Calibri" panose="020F0502020204030204" pitchFamily="34" charset="0"/>
                <a:cs typeface="Times New Roman" panose="02020603050405020304" pitchFamily="18" charset="0"/>
              </a:rPr>
              <a:t>Hãy giải bài toán mở đầu:</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424510" y="2876877"/>
            <a:ext cx="15438980" cy="2618794"/>
          </a:xfrm>
          <a:prstGeom prst="rect">
            <a:avLst/>
          </a:prstGeom>
        </p:spPr>
        <p:txBody>
          <a:bodyPr wrap="square">
            <a:spAutoFit/>
          </a:bodyPr>
          <a:lstStyle/>
          <a:p>
            <a:pPr algn="just">
              <a:lnSpc>
                <a:spcPct val="150000"/>
              </a:lnSpc>
              <a:spcAft>
                <a:spcPts val="800"/>
              </a:spcAft>
            </a:pPr>
            <a:r>
              <a:rPr lang="nl-NL" sz="3800" dirty="0">
                <a:latin typeface="Times New Roman" panose="02020603050405020304" pitchFamily="18" charset="0"/>
                <a:ea typeface="Calibri" panose="020F0502020204030204" pitchFamily="34" charset="0"/>
                <a:cs typeface="Times New Roman" panose="02020603050405020304" pitchFamily="18"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en-US" sz="3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632" y="5753100"/>
            <a:ext cx="5029200" cy="4268533"/>
          </a:xfrm>
          <a:prstGeom prst="rect">
            <a:avLst/>
          </a:prstGeom>
        </p:spPr>
      </p:pic>
      <p:pic>
        <p:nvPicPr>
          <p:cNvPr id="23"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93055" y="242865"/>
            <a:ext cx="1639790" cy="760266"/>
          </a:xfrm>
          <a:prstGeom prst="rect">
            <a:avLst/>
          </a:prstGeom>
        </p:spPr>
      </p:pic>
      <p:pic>
        <p:nvPicPr>
          <p:cNvPr id="24"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5400" y="9182100"/>
            <a:ext cx="1639790" cy="760266"/>
          </a:xfrm>
          <a:prstGeom prst="rect">
            <a:avLst/>
          </a:prstGeom>
        </p:spPr>
      </p:pic>
    </p:spTree>
    <p:extLst>
      <p:ext uri="{BB962C8B-B14F-4D97-AF65-F5344CB8AC3E}">
        <p14:creationId xmlns:p14="http://schemas.microsoft.com/office/powerpoint/2010/main" val="3195930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09600" y="419100"/>
            <a:ext cx="17145000" cy="93726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rot="5400000">
            <a:off x="16537213" y="7865239"/>
            <a:ext cx="914400" cy="347723"/>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9" name="Oval Callout 18"/>
          <p:cNvSpPr/>
          <p:nvPr/>
        </p:nvSpPr>
        <p:spPr>
          <a:xfrm>
            <a:off x="8267700" y="43815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latin typeface="+mj-lt"/>
              </a:rPr>
              <a:t>Giải</a:t>
            </a:r>
            <a:endParaRPr lang="en-US" sz="4000" b="1" dirty="0">
              <a:solidFill>
                <a:prstClr val="black"/>
              </a:solidFill>
              <a:latin typeface="+mj-lt"/>
            </a:endParaRPr>
          </a:p>
        </p:txBody>
      </p:sp>
      <mc:AlternateContent xmlns:mc="http://schemas.openxmlformats.org/markup-compatibility/2006" xmlns:a14="http://schemas.microsoft.com/office/drawing/2010/main">
        <mc:Choice Requires="a14">
          <p:sp>
            <p:nvSpPr>
              <p:cNvPr id="3" name="Rectangle 2"/>
              <p:cNvSpPr/>
              <p:nvPr/>
            </p:nvSpPr>
            <p:spPr>
              <a:xfrm>
                <a:off x="1028700" y="1314450"/>
                <a:ext cx="16497300" cy="7217553"/>
              </a:xfrm>
              <a:prstGeom prst="rect">
                <a:avLst/>
              </a:prstGeom>
            </p:spPr>
            <p:txBody>
              <a:bodyPr wrap="square">
                <a:spAutoFit/>
              </a:bodyPr>
              <a:lstStyle/>
              <a:p>
                <a:pPr algn="just">
                  <a:lnSpc>
                    <a:spcPct val="150000"/>
                  </a:lnSpc>
                </a:pPr>
                <a:r>
                  <a:rPr lang="nl-NL"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Gọi thời gian để 6 người thợ cùng xây xong bức tường là x (ngày, 0 &lt; x &lt; 9)</a:t>
                </a:r>
                <a:endPar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Vì năng suất lao động của mỗi người thợ là như nhau</a:t>
                </a:r>
                <a:endPar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nl-NL"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người thợ và thời gian để họ xây xong bức tường là hai đại lượng tỉ lệ nghịch. </a:t>
                </a:r>
                <a:endPar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Do đó, ta có: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9</m:t>
                        </m:r>
                      </m:den>
                    </m:f>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40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4.9</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r>
                  <a:rPr lang="nl-NL"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oMath>
                </a14:m>
                <a:r>
                  <a:rPr lang="nl-NL"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(ngày) </a:t>
                </a:r>
                <a:endPar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Vậy thời gian để 6 người thợ cùng xây xong bức tường là 6 ngày.</a:t>
                </a:r>
                <a:endPar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28700" y="1314450"/>
                <a:ext cx="16497300" cy="7217553"/>
              </a:xfrm>
              <a:prstGeom prst="rect">
                <a:avLst/>
              </a:prstGeom>
              <a:blipFill>
                <a:blip r:embed="rId2"/>
                <a:stretch>
                  <a:fillRect l="-1330" r="-1293" b="-2703"/>
                </a:stretch>
              </a:blipFill>
            </p:spPr>
            <p:txBody>
              <a:bodyPr/>
              <a:lstStyle/>
              <a:p>
                <a:r>
                  <a:rPr lang="en-US">
                    <a:noFill/>
                  </a:rPr>
                  <a:t> </a:t>
                </a:r>
              </a:p>
            </p:txBody>
          </p:sp>
        </mc:Fallback>
      </mc:AlternateContent>
    </p:spTree>
    <p:extLst>
      <p:ext uri="{BB962C8B-B14F-4D97-AF65-F5344CB8AC3E}">
        <p14:creationId xmlns:p14="http://schemas.microsoft.com/office/powerpoint/2010/main" val="3526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02538" y="342900"/>
            <a:ext cx="4781349" cy="1207470"/>
            <a:chOff x="1162250" y="190500"/>
            <a:chExt cx="4781349" cy="1066800"/>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580471" y="190500"/>
              <a:ext cx="3893374" cy="889407"/>
            </a:xfrm>
            <a:prstGeom prst="rect">
              <a:avLst/>
            </a:prstGeom>
          </p:spPr>
          <p:txBody>
            <a:bodyPr wrap="none">
              <a:spAutoFit/>
            </a:bodyPr>
            <a:lstStyle/>
            <a:p>
              <a:pPr algn="just">
                <a:lnSpc>
                  <a:spcPct val="150000"/>
                </a:lnSpc>
                <a:spcAft>
                  <a:spcPts val="800"/>
                </a:spcAft>
              </a:pPr>
              <a:r>
                <a:rPr lang="en-US" sz="45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LUYỆN TẬP 2</a:t>
              </a:r>
              <a:endParaRPr lang="en-US" sz="45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5" name="Picture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7754112" y="9286656"/>
            <a:ext cx="1270976" cy="991361"/>
          </a:xfrm>
          <a:prstGeom prst="rect">
            <a:avLst/>
          </a:prstGeom>
        </p:spPr>
      </p:pic>
      <p:pic>
        <p:nvPicPr>
          <p:cNvPr id="26"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08412">
            <a:off x="16565917" y="334041"/>
            <a:ext cx="1639790" cy="760266"/>
          </a:xfrm>
          <a:prstGeom prst="rect">
            <a:avLst/>
          </a:prstGeom>
        </p:spPr>
      </p:pic>
      <p:sp>
        <p:nvSpPr>
          <p:cNvPr id="12" name="Oval 11"/>
          <p:cNvSpPr/>
          <p:nvPr/>
        </p:nvSpPr>
        <p:spPr>
          <a:xfrm>
            <a:off x="66521" y="8667750"/>
            <a:ext cx="1367053" cy="1382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6300" y="1619250"/>
            <a:ext cx="16573500" cy="4671856"/>
          </a:xfrm>
          <a:prstGeom prst="rect">
            <a:avLst/>
          </a:prstGeom>
        </p:spPr>
        <p:txBody>
          <a:bodyPr wrap="square">
            <a:spAutoFit/>
          </a:bodyPr>
          <a:lstStyle/>
          <a:p>
            <a:pPr algn="just">
              <a:lnSpc>
                <a:spcPct val="150000"/>
              </a:lnSpc>
              <a:spcAft>
                <a:spcPts val="600"/>
              </a:spcAft>
            </a:pPr>
            <a:r>
              <a:rPr lang="en-US" sz="4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thầu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12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latin typeface="Times New Roman" panose="02020603050405020304" pitchFamily="18" charset="0"/>
                <a:ea typeface="Calibri" panose="020F0502020204030204" pitchFamily="34" charset="0"/>
                <a:cs typeface="Times New Roman" panose="02020603050405020304" pitchFamily="18" charset="0"/>
              </a:rPr>
              <a:t> 280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10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thầu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thuê</a:t>
            </a:r>
            <a:r>
              <a:rPr lang="en-US" sz="4000" dirty="0">
                <a:latin typeface="Times New Roman" panose="02020603050405020304" pitchFamily="18" charset="0"/>
                <a:ea typeface="Calibri" panose="020F0502020204030204" pitchFamily="34" charset="0"/>
                <a:cs typeface="Times New Roman" panose="02020603050405020304" pitchFamily="18" charset="0"/>
              </a:rPr>
              <a:t> bao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nhiêu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suất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lao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600"/>
              </a:spcAft>
            </a:pP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5606" y="5700265"/>
            <a:ext cx="3414461" cy="4320035"/>
          </a:xfrm>
          <a:prstGeom prst="rect">
            <a:avLst/>
          </a:prstGeom>
        </p:spPr>
      </p:pic>
      <p:sp>
        <p:nvSpPr>
          <p:cNvPr id="5" name="Rectangle 4"/>
          <p:cNvSpPr/>
          <p:nvPr/>
        </p:nvSpPr>
        <p:spPr>
          <a:xfrm>
            <a:off x="5130067" y="5402123"/>
            <a:ext cx="12319733" cy="3777637"/>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err="1">
                <a:latin typeface="Times New Roman" panose="02020603050405020304" pitchFamily="18" charset="0"/>
                <a:ea typeface="Calibri" panose="020F0502020204030204" pitchFamily="34" charset="0"/>
                <a:cs typeface="Times New Roman" panose="02020603050405020304" pitchFamily="18" charset="0"/>
              </a:rPr>
              <a:t>Em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nghịch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toán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p>
          <a:p>
            <a:pPr marL="571500" indent="-571500" algn="just">
              <a:lnSpc>
                <a:spcPct val="150000"/>
              </a:lnSpc>
              <a:spcAft>
                <a:spcPts val="800"/>
              </a:spcAft>
              <a:buFont typeface="Arial" panose="020B0604020202020204" pitchFamily="34" charset="0"/>
              <a:buChar char="•"/>
            </a:pPr>
            <a:r>
              <a:rPr lang="en-US" sz="40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thuê</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x, ta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chú</a:t>
            </a:r>
            <a:r>
              <a:rPr lang="en-US" sz="4000" dirty="0">
                <a:latin typeface="Times New Roman" panose="02020603050405020304" pitchFamily="18" charset="0"/>
                <a:ea typeface="Calibri" panose="020F0502020204030204" pitchFamily="34" charset="0"/>
                <a:cs typeface="Times New Roman" panose="02020603050405020304" pitchFamily="18" charset="0"/>
              </a:rPr>
              <a:t> ý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gì</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4000" dirty="0">
                <a:latin typeface="Times New Roman" panose="02020603050405020304" pitchFamily="18" charset="0"/>
                <a:ea typeface="Calibri" panose="020F0502020204030204" pitchFamily="34" charset="0"/>
                <a:cs typeface="Times New Roman" panose="02020603050405020304" pitchFamily="18" charset="0"/>
              </a:rPr>
              <a:t> ta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suy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2133600" y="5246154"/>
            <a:ext cx="1150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3472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08412">
            <a:off x="194070" y="375104"/>
            <a:ext cx="1639790" cy="760266"/>
          </a:xfrm>
          <a:prstGeom prst="rect">
            <a:avLst/>
          </a:prstGeom>
        </p:spPr>
      </p:pic>
      <p:sp>
        <p:nvSpPr>
          <p:cNvPr id="12" name="Oval 11"/>
          <p:cNvSpPr/>
          <p:nvPr/>
        </p:nvSpPr>
        <p:spPr>
          <a:xfrm>
            <a:off x="16706105" y="8631283"/>
            <a:ext cx="1444462" cy="1565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8621165" y="5013000"/>
            <a:ext cx="1045669" cy="261000"/>
          </a:xfrm>
          <a:prstGeom prst="rect">
            <a:avLst/>
          </a:prstGeom>
        </p:spPr>
      </p:pic>
      <p:sp>
        <p:nvSpPr>
          <p:cNvPr id="14" name="Oval Callout 13"/>
          <p:cNvSpPr/>
          <p:nvPr/>
        </p:nvSpPr>
        <p:spPr>
          <a:xfrm>
            <a:off x="8002461" y="308562"/>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latin typeface="+mj-lt"/>
              </a:rPr>
              <a:t>Giải</a:t>
            </a:r>
            <a:endParaRPr lang="en-US" sz="4000" b="1" dirty="0">
              <a:solidFill>
                <a:prstClr val="black"/>
              </a:solidFill>
              <a:latin typeface="+mj-lt"/>
            </a:endParaRPr>
          </a:p>
        </p:txBody>
      </p:sp>
      <p:pic>
        <p:nvPicPr>
          <p:cNvPr id="3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510777" y="308562"/>
            <a:ext cx="1639790" cy="76026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914400" y="1409700"/>
                <a:ext cx="16611600" cy="3785652"/>
              </a:xfrm>
              <a:prstGeom prst="rect">
                <a:avLst/>
              </a:prstGeom>
            </p:spPr>
            <p:txBody>
              <a:bodyPr wrap="square">
                <a:spAutoFit/>
              </a:bodyPr>
              <a:lstStyle/>
              <a:p>
                <a:pPr algn="just">
                  <a:lnSpc>
                    <a:spcPct val="150000"/>
                  </a:lnSpc>
                </a:pPr>
                <a:r>
                  <a:rPr lang="nl-NL" sz="4000" dirty="0">
                    <a:latin typeface="Times New Roman" panose="02020603050405020304" pitchFamily="18" charset="0"/>
                    <a:ea typeface="Calibri" panose="020F0502020204030204" pitchFamily="34" charset="0"/>
                    <a:cs typeface="Times New Roman" panose="02020603050405020304" pitchFamily="18" charset="0"/>
                  </a:rPr>
                  <a:t>Gọi x là số công nhân cần thiết để hoàn thành hợp đồng trong 10 tháng. (công nhân, x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nl-NL" sz="4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nl-NL" sz="4000" dirty="0">
                    <a:effectLst/>
                    <a:latin typeface="Times New Roman" panose="02020603050405020304" pitchFamily="18" charset="0"/>
                    <a:ea typeface="Times New Roman" panose="02020603050405020304" pitchFamily="18" charset="0"/>
                    <a:cs typeface="Times New Roman" panose="02020603050405020304" pitchFamily="18" charset="0"/>
                  </a:rPr>
                  <a:t>, x &gt; 280).</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4000" dirty="0">
                    <a:effectLst/>
                    <a:latin typeface="Times New Roman" panose="02020603050405020304" pitchFamily="18" charset="0"/>
                    <a:ea typeface="Calibri" panose="020F0502020204030204" pitchFamily="34" charset="0"/>
                    <a:cs typeface="Times New Roman" panose="02020603050405020304" pitchFamily="18" charset="0"/>
                  </a:rPr>
                  <a:t>Vì số công nhân và thời gian để hoàn thành hợp đồng là hai đại lượng tỉ lệ nghịch nên ta có: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14400" y="1409700"/>
                <a:ext cx="16611600" cy="3785652"/>
              </a:xfrm>
              <a:prstGeom prst="rect">
                <a:avLst/>
              </a:prstGeom>
              <a:blipFill>
                <a:blip r:embed="rId5"/>
                <a:stretch>
                  <a:fillRect l="-1284" r="-1284" b="-3221"/>
                </a:stretch>
              </a:blipFill>
            </p:spPr>
            <p:txBody>
              <a:bodyPr/>
              <a:lstStyle/>
              <a:p>
                <a:r>
                  <a:rPr lang="en-US">
                    <a:noFill/>
                  </a:rPr>
                  <a:t> </a:t>
                </a:r>
              </a:p>
            </p:txBody>
          </p:sp>
        </mc:Fallback>
      </mc:AlternateContent>
      <p:grpSp>
        <p:nvGrpSpPr>
          <p:cNvPr id="7" name="Group 6"/>
          <p:cNvGrpSpPr/>
          <p:nvPr/>
        </p:nvGrpSpPr>
        <p:grpSpPr>
          <a:xfrm>
            <a:off x="914400" y="5086351"/>
            <a:ext cx="12840639" cy="1912792"/>
            <a:chOff x="1103950" y="5858328"/>
            <a:chExt cx="12776553" cy="1772523"/>
          </a:xfrm>
        </p:grpSpPr>
        <mc:AlternateContent xmlns:mc="http://schemas.openxmlformats.org/markup-compatibility/2006" xmlns:a14="http://schemas.microsoft.com/office/drawing/2010/main">
          <mc:Choice Requires="a14">
            <p:sp>
              <p:nvSpPr>
                <p:cNvPr id="5" name="Rectangle 4"/>
                <p:cNvSpPr/>
                <p:nvPr/>
              </p:nvSpPr>
              <p:spPr>
                <a:xfrm>
                  <a:off x="4178002" y="5858328"/>
                  <a:ext cx="4530955" cy="11572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m:rPr>
                            <m:nor/>
                          </m:rPr>
                          <a:rPr lang="en-US" sz="4000" i="1">
                            <a:latin typeface="Times New Roman" panose="02020603050405020304" pitchFamily="18" charset="0"/>
                            <a:cs typeface="Times New Roman" panose="020206030504050203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280.12</m:t>
                            </m:r>
                          </m:num>
                          <m:den>
                            <m:r>
                              <a:rPr lang="en-US" sz="4000" i="0">
                                <a:latin typeface="Cambria Math" panose="02040503050406030204" pitchFamily="18" charset="0"/>
                              </a:rPr>
                              <m:t>10</m:t>
                            </m:r>
                          </m:den>
                        </m:f>
                        <m:r>
                          <a:rPr lang="en-US" sz="4000" i="0">
                            <a:latin typeface="Cambria Math" panose="02040503050406030204" pitchFamily="18" charset="0"/>
                          </a:rPr>
                          <m:t>=</m:t>
                        </m:r>
                        <m:r>
                          <m:rPr>
                            <m:nor/>
                          </m:rPr>
                          <a:rPr lang="en-US" sz="4000" i="1">
                            <a:latin typeface="Times New Roman" panose="02020603050405020304" pitchFamily="18" charset="0"/>
                            <a:cs typeface="Times New Roman" panose="02020603050405020304" pitchFamily="18" charset="0"/>
                          </a:rPr>
                          <m:t> </m:t>
                        </m:r>
                        <m:r>
                          <a:rPr lang="en-US" sz="4000" i="0">
                            <a:latin typeface="Cambria Math" panose="02040503050406030204" pitchFamily="18" charset="0"/>
                          </a:rPr>
                          <m:t>336</m:t>
                        </m:r>
                      </m:oMath>
                    </m:oMathPara>
                  </a14:m>
                  <a:endParaRPr lang="en-US" sz="40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178002" y="5858328"/>
                  <a:ext cx="4530955" cy="1157226"/>
                </a:xfrm>
                <a:prstGeom prst="rect">
                  <a:avLst/>
                </a:prstGeom>
                <a:blipFill>
                  <a:blip r:embed="rId6"/>
                  <a:stretch>
                    <a:fillRect/>
                  </a:stretch>
                </a:blipFill>
              </p:spPr>
              <p:txBody>
                <a:bodyPr/>
                <a:lstStyle/>
                <a:p>
                  <a:r>
                    <a:rPr lang="en-US">
                      <a:noFill/>
                    </a:rPr>
                    <a:t> </a:t>
                  </a:r>
                </a:p>
              </p:txBody>
            </p:sp>
          </mc:Fallback>
        </mc:AlternateContent>
        <p:sp>
          <p:nvSpPr>
            <p:cNvPr id="6" name="Rectangle 5"/>
            <p:cNvSpPr/>
            <p:nvPr/>
          </p:nvSpPr>
          <p:spPr>
            <a:xfrm>
              <a:off x="1103950" y="5936544"/>
              <a:ext cx="12776553" cy="1694307"/>
            </a:xfrm>
            <a:prstGeom prst="rect">
              <a:avLst/>
            </a:prstGeom>
          </p:spPr>
          <p:txBody>
            <a:bodyPr wrap="square">
              <a:spAutoFit/>
            </a:bodyPr>
            <a:lstStyle/>
            <a:p>
              <a:pPr lvl="0" algn="just">
                <a:lnSpc>
                  <a:spcPct val="150000"/>
                </a:lnSpc>
              </a:pPr>
              <a:r>
                <a:rPr lang="nl-NL"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 đây suy ra                                     </a:t>
              </a:r>
              <a:r>
                <a:rPr lang="nl-NL"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(công nhân).</a:t>
              </a:r>
            </a:p>
            <a:p>
              <a:pPr lvl="0" algn="just">
                <a:lnSpc>
                  <a:spcPct val="150000"/>
                </a:lnSpc>
              </a:pPr>
              <a:r>
                <a:rPr lang="nl-NL"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Vậy nhà thầu đó phải thuê 336 công nhân. </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9" name="Rectangle 8"/>
              <p:cNvSpPr/>
              <p:nvPr/>
            </p:nvSpPr>
            <p:spPr>
              <a:xfrm>
                <a:off x="4267200" y="4155991"/>
                <a:ext cx="4953000" cy="1015663"/>
              </a:xfrm>
              <a:prstGeom prst="rect">
                <a:avLst/>
              </a:prstGeom>
            </p:spPr>
            <p:txBody>
              <a:bodyPr wrap="square">
                <a:spAutoFit/>
              </a:bodyPr>
              <a:lstStyle/>
              <a:p>
                <a:pPr lvl="0" algn="ctr">
                  <a:lnSpc>
                    <a:spcPct val="150000"/>
                  </a:lnSpc>
                </a:pPr>
                <a14:m>
                  <m:oMathPara xmlns:m="http://schemas.openxmlformats.org/officeDocument/2006/math">
                    <m:oMathParaPr>
                      <m:jc m:val="centerGroup"/>
                    </m:oMathParaPr>
                    <m:oMath xmlns:m="http://schemas.openxmlformats.org/officeDocument/2006/math">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280.12 = </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.10 </m:t>
                      </m:r>
                    </m:oMath>
                  </m:oMathPara>
                </a14:m>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67200" y="4155991"/>
                <a:ext cx="4953000" cy="1015663"/>
              </a:xfrm>
              <a:prstGeom prst="rect">
                <a:avLst/>
              </a:prstGeom>
              <a:blipFill>
                <a:blip r:embed="rId7"/>
                <a:stretch>
                  <a:fillRect/>
                </a:stretch>
              </a:blipFill>
            </p:spPr>
            <p:txBody>
              <a:bodyPr/>
              <a:lstStyle/>
              <a:p>
                <a:r>
                  <a:rPr lang="en-US">
                    <a:noFill/>
                  </a:rPr>
                  <a:t> </a:t>
                </a:r>
              </a:p>
            </p:txBody>
          </p:sp>
        </mc:Fallback>
      </mc:AlternateContent>
      <p:cxnSp>
        <p:nvCxnSpPr>
          <p:cNvPr id="11" name="Straight Connector 10"/>
          <p:cNvCxnSpPr>
            <a:cxnSpLocks/>
          </p:cNvCxnSpPr>
          <p:nvPr/>
        </p:nvCxnSpPr>
        <p:spPr>
          <a:xfrm>
            <a:off x="111776" y="7277100"/>
            <a:ext cx="1817622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38400" y="7550318"/>
            <a:ext cx="14953052" cy="1824923"/>
          </a:xfrm>
          <a:prstGeom prst="rect">
            <a:avLst/>
          </a:prstGeom>
        </p:spPr>
        <p:txBody>
          <a:bodyPr wrap="square">
            <a:spAutoFit/>
          </a:bodyPr>
          <a:lstStyle/>
          <a:p>
            <a:pPr algn="just">
              <a:lnSpc>
                <a:spcPct val="150000"/>
              </a:lnSpc>
            </a:pPr>
            <a:r>
              <a:rPr lang="nl-NL" sz="4000" b="1" dirty="0">
                <a:latin typeface="Times New Roman" panose="02020603050405020304" pitchFamily="18" charset="0"/>
                <a:ea typeface="Calibri" panose="020F0502020204030204" pitchFamily="34" charset="0"/>
                <a:cs typeface="Times New Roman" panose="02020603050405020304" pitchFamily="18" charset="0"/>
              </a:rPr>
              <a:t>Lưu ý: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4000" dirty="0">
                <a:latin typeface="Times New Roman" panose="02020603050405020304" pitchFamily="18" charset="0"/>
                <a:ea typeface="Calibri" panose="020F0502020204030204" pitchFamily="34" charset="0"/>
                <a:cs typeface="Times New Roman" panose="02020603050405020304" pitchFamily="18" charset="0"/>
              </a:rPr>
              <a:t>Khối lượng của một vật đồng chất tỉ lệ thuận với thể tích của nó.</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Isosceles Triangle 14"/>
          <p:cNvSpPr/>
          <p:nvPr/>
        </p:nvSpPr>
        <p:spPr>
          <a:xfrm>
            <a:off x="1013965" y="7550318"/>
            <a:ext cx="1068885" cy="6790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Arial" panose="020B0604020202020204" pitchFamily="34" charset="0"/>
                <a:cs typeface="Arial" panose="020B0604020202020204" pitchFamily="34" charset="0"/>
              </a:rPr>
              <a:t>!</a:t>
            </a:r>
          </a:p>
        </p:txBody>
      </p:sp>
      <p:pic>
        <p:nvPicPr>
          <p:cNvPr id="37" name="Picture 3">
            <a:extLst>
              <a:ext uri="{FF2B5EF4-FFF2-40B4-BE49-F238E27FC236}">
                <a16:creationId xmlns:a16="http://schemas.microsoft.com/office/drawing/2014/main" id="{B2076968-4E2E-4BCE-89BA-BA2A7F74C25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486664" y="8631283"/>
            <a:ext cx="855471" cy="1094208"/>
          </a:xfrm>
          <a:prstGeom prst="rect">
            <a:avLst/>
          </a:prstGeom>
        </p:spPr>
      </p:pic>
      <p:pic>
        <p:nvPicPr>
          <p:cNvPr id="38" name="Picture 2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16096052" y="7093784"/>
            <a:ext cx="1444462" cy="1354183"/>
          </a:xfrm>
          <a:prstGeom prst="rect">
            <a:avLst/>
          </a:prstGeom>
        </p:spPr>
      </p:pic>
    </p:spTree>
    <p:extLst>
      <p:ext uri="{BB962C8B-B14F-4D97-AF65-F5344CB8AC3E}">
        <p14:creationId xmlns:p14="http://schemas.microsoft.com/office/powerpoint/2010/main" val="1174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3"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11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prstClr val="white"/>
                  </a:solidFill>
                </a:rPr>
                <a:t>7</a:t>
              </a:r>
            </a:p>
          </p:txBody>
        </p:sp>
        <p:sp>
          <p:nvSpPr>
            <p:cNvPr id="13" name="Rectangle 12"/>
            <p:cNvSpPr/>
            <p:nvPr/>
          </p:nvSpPr>
          <p:spPr>
            <a:xfrm>
              <a:off x="792399" y="190500"/>
              <a:ext cx="4761240" cy="905056"/>
            </a:xfrm>
            <a:prstGeom prst="rect">
              <a:avLst/>
            </a:prstGeom>
          </p:spPr>
          <p:txBody>
            <a:bodyPr wrap="none">
              <a:spAutoFit/>
            </a:bodyPr>
            <a:lstStyle/>
            <a:p>
              <a:pPr algn="just">
                <a:lnSpc>
                  <a:spcPct val="150000"/>
                </a:lnSpc>
                <a:spcAft>
                  <a:spcPts val="800"/>
                </a:spcAft>
              </a:pPr>
              <a:r>
                <a:rPr lang="nl-NL" sz="40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Ví dụ 4 (SGK – tr17)</a:t>
              </a:r>
              <a:endParaRPr lang="en-US" sz="4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2" name="Oval Callout 21"/>
          <p:cNvSpPr/>
          <p:nvPr/>
        </p:nvSpPr>
        <p:spPr>
          <a:xfrm>
            <a:off x="10820400" y="5385916"/>
            <a:ext cx="1790700" cy="904969"/>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latin typeface="+mj-lt"/>
              </a:rPr>
              <a:t>Giải</a:t>
            </a:r>
            <a:endParaRPr lang="en-US" sz="4000" b="1" dirty="0">
              <a:solidFill>
                <a:prstClr val="black"/>
              </a:solidFill>
              <a:latin typeface="+mj-lt"/>
            </a:endParaRPr>
          </a:p>
        </p:txBody>
      </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194" b="33815"/>
          <a:stretch>
            <a:fillRect/>
          </a:stretch>
        </p:blipFill>
        <p:spPr>
          <a:xfrm rot="10130791">
            <a:off x="16161720" y="290045"/>
            <a:ext cx="1755648" cy="665703"/>
          </a:xfrm>
          <a:prstGeom prst="rect">
            <a:avLst/>
          </a:prstGeom>
        </p:spPr>
      </p:pic>
      <p:pic>
        <p:nvPicPr>
          <p:cNvPr id="19"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639" y="8854958"/>
            <a:ext cx="1639790" cy="760266"/>
          </a:xfrm>
          <a:prstGeom prst="rect">
            <a:avLst/>
          </a:prstGeom>
        </p:spPr>
      </p:pic>
      <p:pic>
        <p:nvPicPr>
          <p:cNvPr id="28"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6451015" y="8835484"/>
            <a:ext cx="1573696" cy="1227483"/>
          </a:xfrm>
          <a:prstGeom prst="rect">
            <a:avLst/>
          </a:prstGeom>
        </p:spPr>
      </p:pic>
      <p:sp>
        <p:nvSpPr>
          <p:cNvPr id="2" name="Rectangle 1"/>
          <p:cNvSpPr/>
          <p:nvPr/>
        </p:nvSpPr>
        <p:spPr>
          <a:xfrm>
            <a:off x="685800" y="1714500"/>
            <a:ext cx="16843830" cy="3785652"/>
          </a:xfrm>
          <a:prstGeom prst="rect">
            <a:avLst/>
          </a:prstGeom>
        </p:spPr>
        <p:txBody>
          <a:bodyPr wrap="square">
            <a:spAutoFit/>
          </a:bodyPr>
          <a:lstStyle/>
          <a:p>
            <a:pPr algn="just">
              <a:lnSpc>
                <a:spcPct val="150000"/>
              </a:lnSpc>
              <a:spcAft>
                <a:spcPts val="600"/>
              </a:spcAft>
            </a:pPr>
            <a:r>
              <a:rPr lang="en-US" sz="4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mua</a:t>
            </a:r>
            <a:r>
              <a:rPr lang="en-US" sz="4000" dirty="0">
                <a:latin typeface="Times New Roman" panose="02020603050405020304" pitchFamily="18" charset="0"/>
                <a:ea typeface="Calibri" panose="020F0502020204030204" pitchFamily="34" charset="0"/>
                <a:cs typeface="Times New Roman" panose="02020603050405020304" pitchFamily="18" charset="0"/>
              </a:rPr>
              <a:t> 65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trứng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I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4000" dirty="0">
                <a:latin typeface="Times New Roman" panose="02020603050405020304" pitchFamily="18" charset="0"/>
                <a:ea typeface="Calibri" panose="020F0502020204030204" pitchFamily="34" charset="0"/>
                <a:cs typeface="Times New Roman" panose="02020603050405020304" pitchFamily="18" charset="0"/>
              </a:rPr>
              <a:t> 4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nghìn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II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4000" dirty="0">
                <a:latin typeface="Times New Roman" panose="02020603050405020304" pitchFamily="18" charset="0"/>
                <a:ea typeface="Calibri" panose="020F0502020204030204" pitchFamily="34" charset="0"/>
                <a:cs typeface="Times New Roman" panose="02020603050405020304" pitchFamily="18" charset="0"/>
              </a:rPr>
              <a:t> 3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nghìn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III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4000" dirty="0">
                <a:latin typeface="Times New Roman" panose="02020603050405020304" pitchFamily="18" charset="0"/>
                <a:ea typeface="Calibri" panose="020F0502020204030204" pitchFamily="34" charset="0"/>
                <a:cs typeface="Times New Roman" panose="02020603050405020304" pitchFamily="18" charset="0"/>
              </a:rPr>
              <a:t> 2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nghìn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mua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bao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nhiêu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trứng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trứng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1487" y="5838401"/>
            <a:ext cx="4127500" cy="4127500"/>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505449" y="6488614"/>
                <a:ext cx="12195630" cy="1828386"/>
              </a:xfrm>
              <a:prstGeom prst="rect">
                <a:avLst/>
              </a:prstGeom>
            </p:spPr>
            <p:txBody>
              <a:bodyPr wrap="square">
                <a:spAutoFit/>
              </a:bodyPr>
              <a:lstStyle/>
              <a:p>
                <a:pPr algn="just">
                  <a:lnSpc>
                    <a:spcPct val="150000"/>
                  </a:lnSpc>
                  <a:spcAft>
                    <a:spcPts val="800"/>
                  </a:spcAft>
                </a:pPr>
                <a:r>
                  <a:rPr lang="en-US" sz="40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trứng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I,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II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III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lượt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x &lt; 65</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5505449" y="6488614"/>
                <a:ext cx="12195630" cy="1828386"/>
              </a:xfrm>
              <a:prstGeom prst="rect">
                <a:avLst/>
              </a:prstGeom>
              <a:blipFill>
                <a:blip r:embed="rId9"/>
                <a:stretch>
                  <a:fillRect l="-1749" r="-1799" b="-13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505449" y="8422787"/>
                <a:ext cx="7804067" cy="901593"/>
              </a:xfrm>
              <a:prstGeom prst="rect">
                <a:avLst/>
              </a:prstGeom>
            </p:spPr>
            <p:txBody>
              <a:bodyPr wrap="square">
                <a:spAutoFit/>
              </a:bodyPr>
              <a:lstStyle/>
              <a:p>
                <a:pPr algn="just">
                  <a:lnSpc>
                    <a:spcPct val="150000"/>
                  </a:lnSpc>
                  <a:spcAft>
                    <a:spcPts val="8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Theo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4000" dirty="0">
                    <a:latin typeface="Times New Roman" panose="02020603050405020304" pitchFamily="18" charset="0"/>
                    <a:ea typeface="Calibri" panose="020F0502020204030204" pitchFamily="34" charset="0"/>
                    <a:cs typeface="Times New Roman" panose="02020603050405020304" pitchFamily="18" charset="0"/>
                  </a:rPr>
                  <a:t>, ta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𝑦</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𝑧</m:t>
                    </m:r>
                    <m:r>
                      <a:rPr lang="en-US" sz="4000" i="1" dirty="0" smtClean="0">
                        <a:latin typeface="Cambria Math" panose="02040503050406030204" pitchFamily="18" charset="0"/>
                        <a:ea typeface="Calibri" panose="020F0502020204030204" pitchFamily="34" charset="0"/>
                        <a:cs typeface="Arial" panose="020B0604020202020204" pitchFamily="34" charset="0"/>
                      </a:rPr>
                      <m:t> = 65 </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505449" y="8422787"/>
                <a:ext cx="7804067" cy="901593"/>
              </a:xfrm>
              <a:prstGeom prst="rect">
                <a:avLst/>
              </a:prstGeom>
              <a:blipFill>
                <a:blip r:embed="rId10"/>
                <a:stretch>
                  <a:fillRect l="-2734" b="-29054"/>
                </a:stretch>
              </a:blipFill>
            </p:spPr>
            <p:txBody>
              <a:bodyPr/>
              <a:lstStyle/>
              <a:p>
                <a:r>
                  <a:rPr lang="en-US">
                    <a:noFill/>
                  </a:rPr>
                  <a:t> </a:t>
                </a:r>
              </a:p>
            </p:txBody>
          </p:sp>
        </mc:Fallback>
      </mc:AlternateContent>
    </p:spTree>
    <p:extLst>
      <p:ext uri="{BB962C8B-B14F-4D97-AF65-F5344CB8AC3E}">
        <p14:creationId xmlns:p14="http://schemas.microsoft.com/office/powerpoint/2010/main" val="21570656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1"/>
          <p:cNvGrpSpPr/>
          <p:nvPr/>
        </p:nvGrpSpPr>
        <p:grpSpPr>
          <a:xfrm>
            <a:off x="16535400" y="423397"/>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07929">
            <a:off x="267060" y="433668"/>
            <a:ext cx="1643529" cy="762000"/>
          </a:xfrm>
          <a:prstGeom prst="rect">
            <a:avLst/>
          </a:prstGeom>
        </p:spPr>
      </p:pic>
      <p:sp>
        <p:nvSpPr>
          <p:cNvPr id="56" name="Oval Callout 55"/>
          <p:cNvSpPr/>
          <p:nvPr/>
        </p:nvSpPr>
        <p:spPr>
          <a:xfrm>
            <a:off x="8438577"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latin typeface="+mj-lt"/>
              </a:rPr>
              <a:t>Giải</a:t>
            </a:r>
            <a:endParaRPr lang="en-US" sz="4000" b="1" dirty="0">
              <a:solidFill>
                <a:prstClr val="black"/>
              </a:solidFill>
              <a:latin typeface="+mj-lt"/>
            </a:endParaRPr>
          </a:p>
        </p:txBody>
      </p:sp>
      <p:pic>
        <p:nvPicPr>
          <p:cNvPr id="67" name="Picture 66"/>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562580">
            <a:off x="16265512" y="7372350"/>
            <a:ext cx="1643529" cy="762000"/>
          </a:xfrm>
          <a:prstGeom prst="rect">
            <a:avLst/>
          </a:prstGeom>
        </p:spPr>
      </p:pic>
      <p:sp>
        <p:nvSpPr>
          <p:cNvPr id="2" name="Rectangle 1"/>
          <p:cNvSpPr/>
          <p:nvPr/>
        </p:nvSpPr>
        <p:spPr>
          <a:xfrm>
            <a:off x="779943" y="1417655"/>
            <a:ext cx="16191354" cy="901593"/>
          </a:xfrm>
          <a:prstGeom prst="rect">
            <a:avLst/>
          </a:prstGeom>
        </p:spPr>
        <p:txBody>
          <a:bodyPr wrap="square">
            <a:spAutoFit/>
          </a:bodyPr>
          <a:lstStyle/>
          <a:p>
            <a:pPr algn="just">
              <a:lnSpc>
                <a:spcPct val="150000"/>
              </a:lnSpc>
              <a:spcAft>
                <a:spcPts val="800"/>
              </a:spcAft>
            </a:pPr>
            <a:r>
              <a:rPr lang="en-US" sz="4000" dirty="0" err="1">
                <a:latin typeface="Times New Roman" panose="02020603050405020304" pitchFamily="18" charset="0"/>
                <a:ea typeface="Calibri" panose="020F0502020204030204" pitchFamily="34" charset="0"/>
                <a:cs typeface="Times New Roman" panose="02020603050405020304" pitchFamily="18" charset="0"/>
              </a:rPr>
              <a:t>Vì</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trứng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832849" y="4229100"/>
            <a:ext cx="10368551" cy="90159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dãy</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5292524" y="2694833"/>
                <a:ext cx="4743863"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3</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hay</a:t>
                </a:r>
                <a:endParaRPr lang="en-US"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292524" y="2694833"/>
                <a:ext cx="4743863" cy="707886"/>
              </a:xfrm>
              <a:prstGeom prst="rect">
                <a:avLst/>
              </a:prstGeom>
              <a:blipFill>
                <a:blip r:embed="rId4"/>
                <a:stretch>
                  <a:fillRect t="-14655" r="-1542" b="-37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287000" y="2509693"/>
                <a:ext cx="2657587"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oMath>
                  </m:oMathPara>
                </a14:m>
                <a:endParaRPr lang="en-US" dirty="0">
                  <a:solidFill>
                    <a:prstClr val="black"/>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0287000" y="2509693"/>
                <a:ext cx="2657587" cy="1643207"/>
              </a:xfrm>
              <a:prstGeom prst="rect">
                <a:avLst/>
              </a:prstGeom>
              <a:blipFill>
                <a:blip r:embed="rId31"/>
                <a:stretch>
                  <a:fillRect/>
                </a:stretch>
              </a:blipFill>
            </p:spPr>
            <p:txBody>
              <a:bodyPr/>
              <a:lstStyle/>
              <a:p>
                <a:r>
                  <a:rPr lang="en-US">
                    <a:noFill/>
                  </a:rPr>
                  <a:t> </a:t>
                </a:r>
              </a:p>
            </p:txBody>
          </p:sp>
        </mc:Fallback>
      </mc:AlternateContent>
      <p:sp>
        <p:nvSpPr>
          <p:cNvPr id="14" name="Rectangle 13"/>
          <p:cNvSpPr/>
          <p:nvPr/>
        </p:nvSpPr>
        <p:spPr>
          <a:xfrm>
            <a:off x="1088825" y="8704904"/>
            <a:ext cx="15863422" cy="901593"/>
          </a:xfrm>
          <a:prstGeom prst="rect">
            <a:avLst/>
          </a:prstGeom>
        </p:spPr>
        <p:txBody>
          <a:bodyPr wrap="square">
            <a:spAutoFit/>
          </a:bodyPr>
          <a:lstStyle/>
          <a:p>
            <a:pPr lvl="0" algn="just">
              <a:lnSpc>
                <a:spcPct val="150000"/>
              </a:lnSpc>
              <a:spcAft>
                <a:spcPts val="800"/>
              </a:spcAft>
            </a:pP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trứng</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I,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II,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III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lượt</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15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20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30 </a:t>
            </a:r>
            <a:r>
              <a:rPr lang="en-US" sz="4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5292524" y="4659999"/>
                <a:ext cx="7948714" cy="2693301"/>
              </a:xfrm>
              <a:prstGeom prst="rect">
                <a:avLst/>
              </a:prstGeom>
            </p:spPr>
            <p:txBody>
              <a:bodyPr wrap="non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65</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13</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=60</m:t>
                      </m:r>
                    </m:oMath>
                  </m:oMathPara>
                </a14:m>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292524" y="4659999"/>
                <a:ext cx="7948714" cy="2693301"/>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729753" y="7372350"/>
                <a:ext cx="1186940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0">
                          <a:latin typeface="Cambria Math" panose="02040503050406030204" pitchFamily="18" charset="0"/>
                        </a:rPr>
                        <m:t>.60=20;</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.60=30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729753" y="7372350"/>
                <a:ext cx="11869403" cy="1248803"/>
              </a:xfrm>
              <a:prstGeom prst="rect">
                <a:avLst/>
              </a:prstGeom>
              <a:blipFill>
                <a:blip r:embed="rId3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6683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 grpId="0"/>
      <p:bldP spid="5" grpId="0"/>
      <p:bldP spid="12" grpId="0"/>
      <p:bldP spid="13"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705600" y="419100"/>
            <a:ext cx="4781349" cy="1225800"/>
            <a:chOff x="1162250" y="174305"/>
            <a:chExt cx="4781349" cy="1082995"/>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609825" y="174305"/>
              <a:ext cx="3925242" cy="885895"/>
            </a:xfrm>
            <a:prstGeom prst="rect">
              <a:avLst/>
            </a:prstGeom>
          </p:spPr>
          <p:txBody>
            <a:bodyPr wrap="square">
              <a:spAutoFit/>
            </a:bodyPr>
            <a:lstStyle/>
            <a:p>
              <a:pPr algn="just">
                <a:lnSpc>
                  <a:spcPct val="150000"/>
                </a:lnSpc>
                <a:spcAft>
                  <a:spcPts val="800"/>
                </a:spcAft>
              </a:pPr>
              <a:r>
                <a:rPr lang="en-US" sz="45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LUYỆN TẬP 3</a:t>
              </a:r>
              <a:endParaRPr lang="en-US" sz="45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08412">
            <a:off x="63245" y="467367"/>
            <a:ext cx="1639790" cy="760266"/>
          </a:xfrm>
          <a:prstGeom prst="rect">
            <a:avLst/>
          </a:prstGeom>
        </p:spPr>
      </p:pic>
      <p:sp>
        <p:nvSpPr>
          <p:cNvPr id="12" name="Oval 11"/>
          <p:cNvSpPr/>
          <p:nvPr/>
        </p:nvSpPr>
        <p:spPr>
          <a:xfrm>
            <a:off x="16808938" y="8871780"/>
            <a:ext cx="1619250" cy="1478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8621165" y="5013000"/>
            <a:ext cx="1045669" cy="261000"/>
          </a:xfrm>
          <a:prstGeom prst="rect">
            <a:avLst/>
          </a:prstGeom>
        </p:spPr>
      </p:pic>
      <p:sp>
        <p:nvSpPr>
          <p:cNvPr id="24" name="Oval 23"/>
          <p:cNvSpPr/>
          <p:nvPr/>
        </p:nvSpPr>
        <p:spPr>
          <a:xfrm>
            <a:off x="-19050" y="8909880"/>
            <a:ext cx="1619250" cy="1478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57200" y="1891248"/>
            <a:ext cx="17361388" cy="3785652"/>
          </a:xfrm>
          <a:prstGeom prst="rect">
            <a:avLst/>
          </a:prstGeom>
        </p:spPr>
        <p:txBody>
          <a:bodyPr wrap="square">
            <a:spAutoFit/>
          </a:bodyPr>
          <a:lstStyle/>
          <a:p>
            <a:pPr algn="just">
              <a:lnSpc>
                <a:spcPct val="150000"/>
              </a:lnSpc>
            </a:pPr>
            <a:r>
              <a:rPr lang="en-US" sz="4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4000" dirty="0">
                <a:latin typeface="Times New Roman" panose="02020603050405020304" pitchFamily="18" charset="0"/>
                <a:ea typeface="Calibri" panose="020F0502020204030204" pitchFamily="34" charset="0"/>
                <a:cs typeface="Times New Roman" panose="02020603050405020304" pitchFamily="18" charset="0"/>
              </a:rPr>
              <a:t> An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mua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tổng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4000" dirty="0">
                <a:latin typeface="Times New Roman" panose="02020603050405020304" pitchFamily="18" charset="0"/>
                <a:ea typeface="Calibri" panose="020F0502020204030204" pitchFamily="34" charset="0"/>
                <a:cs typeface="Times New Roman" panose="02020603050405020304" pitchFamily="18" charset="0"/>
              </a:rPr>
              <a:t> 34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quyển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vở</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120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4000" dirty="0">
                <a:latin typeface="Times New Roman" panose="02020603050405020304" pitchFamily="18" charset="0"/>
                <a:ea typeface="Calibri" panose="020F0502020204030204" pitchFamily="34" charset="0"/>
                <a:cs typeface="Times New Roman" panose="02020603050405020304" pitchFamily="18" charset="0"/>
              </a:rPr>
              <a:t> 12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nghìn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quyển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200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4000" dirty="0">
                <a:latin typeface="Times New Roman" panose="02020603050405020304" pitchFamily="18" charset="0"/>
                <a:ea typeface="Calibri" panose="020F0502020204030204" pitchFamily="34" charset="0"/>
                <a:cs typeface="Times New Roman" panose="02020603050405020304" pitchFamily="18" charset="0"/>
              </a:rPr>
              <a:t> 18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nghìn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quyển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240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4000" dirty="0">
                <a:latin typeface="Times New Roman" panose="02020603050405020304" pitchFamily="18" charset="0"/>
                <a:ea typeface="Calibri" panose="020F0502020204030204" pitchFamily="34" charset="0"/>
                <a:cs typeface="Times New Roman" panose="02020603050405020304" pitchFamily="18" charset="0"/>
              </a:rPr>
              <a:t> 20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nghìn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quyển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4000" dirty="0">
                <a:latin typeface="Times New Roman" panose="02020603050405020304" pitchFamily="18" charset="0"/>
                <a:ea typeface="Calibri" panose="020F0502020204030204" pitchFamily="34" charset="0"/>
                <a:cs typeface="Times New Roman" panose="02020603050405020304" pitchFamily="18" charset="0"/>
              </a:rPr>
              <a:t> An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mua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bao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nhiêu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quyển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vở</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ấy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dành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mua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vở</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pic>
        <p:nvPicPr>
          <p:cNvPr id="18" name="Picture 17"/>
          <p:cNvPicPr/>
          <p:nvPr/>
        </p:nvPicPr>
        <p:blipFill rotWithShape="1">
          <a:blip r:embed="rId5" cstate="print">
            <a:extLst>
              <a:ext uri="{28A0092B-C50C-407E-A947-70E740481C1C}">
                <a14:useLocalDpi xmlns:a14="http://schemas.microsoft.com/office/drawing/2010/main" val="0"/>
              </a:ext>
            </a:extLst>
          </a:blip>
          <a:srcRect l="8173" t="13462" r="8654" b="10256"/>
          <a:stretch/>
        </p:blipFill>
        <p:spPr bwMode="auto">
          <a:xfrm>
            <a:off x="6449465" y="6057900"/>
            <a:ext cx="4343400" cy="3848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25316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13252" y="9561480"/>
            <a:ext cx="18288000"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Callout 27"/>
          <p:cNvSpPr/>
          <p:nvPr/>
        </p:nvSpPr>
        <p:spPr>
          <a:xfrm>
            <a:off x="1295400" y="5961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latin typeface="+mj-lt"/>
              </a:rPr>
              <a:t>Giải</a:t>
            </a:r>
            <a:endParaRPr lang="en-US" sz="4000" b="1" dirty="0">
              <a:solidFill>
                <a:prstClr val="black"/>
              </a:solidFill>
              <a:latin typeface="+mj-lt"/>
            </a:endParaRPr>
          </a:p>
        </p:txBody>
      </p:sp>
      <mc:AlternateContent xmlns:mc="http://schemas.openxmlformats.org/markup-compatibility/2006" xmlns:a14="http://schemas.microsoft.com/office/drawing/2010/main">
        <mc:Choice Requires="a14">
          <p:sp>
            <p:nvSpPr>
              <p:cNvPr id="10" name="Rectangle 9"/>
              <p:cNvSpPr/>
              <p:nvPr/>
            </p:nvSpPr>
            <p:spPr>
              <a:xfrm>
                <a:off x="413657" y="1909108"/>
                <a:ext cx="17112343" cy="1828386"/>
              </a:xfrm>
              <a:prstGeom prst="rect">
                <a:avLst/>
              </a:prstGeom>
            </p:spPr>
            <p:txBody>
              <a:bodyPr wrap="square">
                <a:spAutoFit/>
              </a:bodyPr>
              <a:lstStyle/>
              <a:p>
                <a:pPr algn="just">
                  <a:lnSpc>
                    <a:spcPct val="150000"/>
                  </a:lnSpc>
                  <a:spcAft>
                    <a:spcPts val="800"/>
                  </a:spcAft>
                </a:pPr>
                <a:r>
                  <a:rPr lang="en-US" sz="40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quyển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vở</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120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4000" dirty="0">
                    <a:latin typeface="Times New Roman" panose="02020603050405020304" pitchFamily="18" charset="0"/>
                    <a:ea typeface="Calibri" panose="020F0502020204030204" pitchFamily="34" charset="0"/>
                    <a:cs typeface="Times New Roman" panose="02020603050405020304" pitchFamily="18" charset="0"/>
                  </a:rPr>
                  <a:t>, 200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240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lượt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x, y, z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4000" dirty="0">
                    <a:latin typeface="Times New Roman" panose="02020603050405020304" pitchFamily="18" charset="0"/>
                    <a:ea typeface="Calibri" panose="020F0502020204030204" pitchFamily="34" charset="0"/>
                    <a:cs typeface="Times New Roman" panose="02020603050405020304" pitchFamily="18" charset="0"/>
                  </a:rPr>
                  <a:t>, x, y, z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oMath>
                </a14:m>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x, y, z &lt; 34)</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3657" y="1909108"/>
                <a:ext cx="17112343" cy="1828386"/>
              </a:xfrm>
              <a:prstGeom prst="rect">
                <a:avLst/>
              </a:prstGeom>
              <a:blipFill>
                <a:blip r:embed="rId2"/>
                <a:stretch>
                  <a:fillRect l="-1283" r="-1247" b="-13667"/>
                </a:stretch>
              </a:blipFill>
            </p:spPr>
            <p:txBody>
              <a:bodyPr/>
              <a:lstStyle/>
              <a:p>
                <a:r>
                  <a:rPr lang="en-US">
                    <a:noFill/>
                  </a:rPr>
                  <a:t> </a:t>
                </a:r>
              </a:p>
            </p:txBody>
          </p:sp>
        </mc:Fallback>
      </mc:AlternateContent>
      <p:sp>
        <p:nvSpPr>
          <p:cNvPr id="11" name="Rectangle 10"/>
          <p:cNvSpPr/>
          <p:nvPr/>
        </p:nvSpPr>
        <p:spPr>
          <a:xfrm>
            <a:off x="476250" y="3943350"/>
            <a:ext cx="17278350" cy="2843272"/>
          </a:xfrm>
          <a:prstGeom prst="rect">
            <a:avLst/>
          </a:prstGeom>
        </p:spPr>
        <p:txBody>
          <a:bodyPr wrap="square">
            <a:spAutoFit/>
          </a:bodyPr>
          <a:lstStyle/>
          <a:p>
            <a:pPr lvl="0" algn="just">
              <a:lnSpc>
                <a:spcPct val="150000"/>
              </a:lnSpc>
            </a:pP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Ta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x + y + z =  34</a:t>
            </a:r>
          </a:p>
          <a:p>
            <a:pPr lvl="0" algn="just">
              <a:lnSpc>
                <a:spcPct val="150000"/>
              </a:lnSpc>
            </a:pP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Vì</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tiền</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dành</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mua</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vở</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nhau</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thành</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mỗi</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vở</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quyển</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vở</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ứng</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đó</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mua</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hai</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đại</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tỉ</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lệ</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nghịch</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4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3505200" y="7786152"/>
                <a:ext cx="5146217"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=18</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=20</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hay</a:t>
                </a:r>
                <a:endParaRPr lang="en-US" dirty="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505200" y="7786152"/>
                <a:ext cx="5146217" cy="707886"/>
              </a:xfrm>
              <a:prstGeom prst="rect">
                <a:avLst/>
              </a:prstGeom>
              <a:blipFill>
                <a:blip r:embed="rId3"/>
                <a:stretch>
                  <a:fillRect t="-15517" r="-948"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694960" y="7512308"/>
                <a:ext cx="3492495" cy="1643207"/>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oMath>
                  </m:oMathPara>
                </a14:m>
                <a:endParaRPr lang="en-US"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8694960" y="7512308"/>
                <a:ext cx="3492495" cy="1643207"/>
              </a:xfrm>
              <a:prstGeom prst="rect">
                <a:avLst/>
              </a:prstGeom>
              <a:blipFill>
                <a:blip r:embed="rId4"/>
                <a:stretch>
                  <a:fillRect/>
                </a:stretch>
              </a:blipFill>
            </p:spPr>
            <p:txBody>
              <a:bodyPr/>
              <a:lstStyle/>
              <a:p>
                <a:r>
                  <a:rPr lang="en-US">
                    <a:noFill/>
                  </a:rPr>
                  <a:t> </a:t>
                </a:r>
              </a:p>
            </p:txBody>
          </p:sp>
        </mc:Fallback>
      </mc:AlternateContent>
      <p:pic>
        <p:nvPicPr>
          <p:cNvPr id="35"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flipH="1">
            <a:off x="15428126" y="87161"/>
            <a:ext cx="1828800" cy="1558226"/>
          </a:xfrm>
          <a:prstGeom prst="rect">
            <a:avLst/>
          </a:prstGeom>
        </p:spPr>
      </p:pic>
      <p:pic>
        <p:nvPicPr>
          <p:cNvPr id="36"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4353317" y="9155514"/>
            <a:ext cx="3751663" cy="1113851"/>
          </a:xfrm>
          <a:prstGeom prst="rect">
            <a:avLst/>
          </a:prstGeom>
        </p:spPr>
      </p:pic>
      <p:sp>
        <p:nvSpPr>
          <p:cNvPr id="3" name="Rectangle 2"/>
          <p:cNvSpPr/>
          <p:nvPr/>
        </p:nvSpPr>
        <p:spPr>
          <a:xfrm>
            <a:off x="476251" y="6811068"/>
            <a:ext cx="3028950" cy="901593"/>
          </a:xfrm>
          <a:prstGeom prst="rect">
            <a:avLst/>
          </a:prstGeom>
        </p:spPr>
        <p:txBody>
          <a:bodyPr wrap="square">
            <a:spAutoFit/>
          </a:bodyPr>
          <a:lstStyle/>
          <a:p>
            <a:pPr lvl="0" algn="just">
              <a:lnSpc>
                <a:spcPct val="150000"/>
              </a:lnSpc>
            </a:pP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Do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đó</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ta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30191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P spid="14" grpId="0"/>
      <p:bldP spid="21"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0" y="9372600"/>
            <a:ext cx="18288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Callout 27"/>
          <p:cNvSpPr/>
          <p:nvPr/>
        </p:nvSpPr>
        <p:spPr>
          <a:xfrm>
            <a:off x="1063171" y="5199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mj-lt"/>
                <a:ea typeface="+mn-ea"/>
                <a:cs typeface="+mn-cs"/>
              </a:rPr>
              <a:t>Giải</a:t>
            </a:r>
            <a:endParaRPr kumimoji="0" lang="en-US" sz="4000" b="1" i="0" u="none" strike="noStrike" kern="1200" cap="none" spc="0" normalizeH="0" baseline="0" noProof="0" dirty="0">
              <a:ln>
                <a:noFill/>
              </a:ln>
              <a:solidFill>
                <a:prstClr val="black"/>
              </a:solidFill>
              <a:effectLst/>
              <a:uLnTx/>
              <a:uFillTx/>
              <a:latin typeface="+mj-lt"/>
              <a:ea typeface="+mn-ea"/>
              <a:cs typeface="+mn-cs"/>
            </a:endParaRPr>
          </a:p>
        </p:txBody>
      </p:sp>
      <p:sp>
        <p:nvSpPr>
          <p:cNvPr id="13" name="Rectangle 12"/>
          <p:cNvSpPr/>
          <p:nvPr/>
        </p:nvSpPr>
        <p:spPr>
          <a:xfrm>
            <a:off x="971690" y="2108307"/>
            <a:ext cx="14185905"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Áp</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dãy</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tỉ</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bằng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nhau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1" name="Rectangle 20"/>
              <p:cNvSpPr/>
              <p:nvPr/>
            </p:nvSpPr>
            <p:spPr>
              <a:xfrm>
                <a:off x="4393031" y="2552700"/>
                <a:ext cx="10770769" cy="2571986"/>
              </a:xfrm>
              <a:prstGeom prst="rect">
                <a:avLst/>
              </a:prstGeom>
            </p:spPr>
            <p:txBody>
              <a:bodyPr wrap="none">
                <a:spAutoFit/>
              </a:bodyPr>
              <a:lstStyle/>
              <a:p>
                <a:pPr lvl="0" algn="ctr">
                  <a:lnSpc>
                    <a:spcPct val="150000"/>
                  </a:lnSpc>
                  <a:defRPr/>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m:rPr>
                          <m:nor/>
                        </m:rP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m:rPr>
                          <m:nor/>
                        </m:rPr>
                        <a:rPr lang="en-US"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 </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180</m:t>
                              </m:r>
                            </m:den>
                          </m:f>
                        </m:den>
                      </m:f>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=180</m:t>
                      </m:r>
                    </m:oMath>
                  </m:oMathPara>
                </a14:m>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393031" y="2552700"/>
                <a:ext cx="10770769" cy="2571986"/>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971690" y="6819900"/>
            <a:ext cx="16577129" cy="1824923"/>
          </a:xfrm>
          <a:prstGeom prst="rect">
            <a:avLst/>
          </a:prstGeom>
        </p:spPr>
        <p:txBody>
          <a:bodyPr wrap="square">
            <a:spAutoFit/>
          </a:bodyPr>
          <a:lstStyle/>
          <a:p>
            <a:pPr lvl="0" algn="just">
              <a:lnSpc>
                <a:spcPct val="150000"/>
              </a:lnSpc>
              <a:defRPr/>
            </a:pP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Vậy</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An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mua</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15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quyển</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vở</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120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trang</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10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quyển</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vở</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200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trang</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9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quyển</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vở</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240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trang</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 name="Rectangle 2"/>
              <p:cNvSpPr/>
              <p:nvPr/>
            </p:nvSpPr>
            <p:spPr>
              <a:xfrm>
                <a:off x="6359739" y="5651837"/>
                <a:ext cx="5805692"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=15;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=10;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359739" y="5651837"/>
                <a:ext cx="5805692" cy="1015663"/>
              </a:xfrm>
              <a:prstGeom prst="rect">
                <a:avLst/>
              </a:prstGeom>
              <a:blipFill>
                <a:blip r:embed="rId3"/>
                <a:stretch>
                  <a:fillRect/>
                </a:stretch>
              </a:blipFill>
            </p:spPr>
            <p:txBody>
              <a:bodyPr/>
              <a:lstStyle/>
              <a:p>
                <a:r>
                  <a:rPr lang="en-US">
                    <a:noFill/>
                  </a:rPr>
                  <a:t> </a:t>
                </a:r>
              </a:p>
            </p:txBody>
          </p:sp>
        </mc:Fallback>
      </mc:AlternateContent>
      <p:pic>
        <p:nvPicPr>
          <p:cNvPr id="16"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15217389" y="114300"/>
            <a:ext cx="1828800" cy="1558226"/>
          </a:xfrm>
          <a:prstGeom prst="rect">
            <a:avLst/>
          </a:prstGeom>
        </p:spPr>
      </p:pic>
      <p:pic>
        <p:nvPicPr>
          <p:cNvPr id="17"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4213594" y="9182100"/>
            <a:ext cx="3787470" cy="1079429"/>
          </a:xfrm>
          <a:prstGeom prst="rect">
            <a:avLst/>
          </a:prstGeom>
        </p:spPr>
      </p:pic>
    </p:spTree>
    <p:extLst>
      <p:ext uri="{BB962C8B-B14F-4D97-AF65-F5344CB8AC3E}">
        <p14:creationId xmlns:p14="http://schemas.microsoft.com/office/powerpoint/2010/main" val="6275745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601668" y="3507527"/>
              <a:ext cx="4967385" cy="1413016"/>
            </a:xfrm>
            <a:prstGeom prst="rect">
              <a:avLst/>
            </a:prstGeom>
          </p:spPr>
          <p:txBody>
            <a:bodyPr wrap="none">
              <a:spAutoFit/>
            </a:bodyPr>
            <a:lstStyle/>
            <a:p>
              <a:pPr algn="ctr">
                <a:lnSpc>
                  <a:spcPct val="150000"/>
                </a:lnSpc>
              </a:pPr>
              <a:r>
                <a:rPr lang="nl-NL" sz="65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LUYỆN TẬP</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3994219" y="7131742"/>
            <a:ext cx="3388469" cy="2443934"/>
          </a:xfrm>
          <a:prstGeom prst="rect">
            <a:avLst/>
          </a:prstGeom>
        </p:spPr>
      </p:pic>
    </p:spTree>
    <p:extLst>
      <p:ext uri="{BB962C8B-B14F-4D97-AF65-F5344CB8AC3E}">
        <p14:creationId xmlns:p14="http://schemas.microsoft.com/office/powerpoint/2010/main" val="132693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3" name="Group 3"/>
          <p:cNvGrpSpPr/>
          <p:nvPr/>
        </p:nvGrpSpPr>
        <p:grpSpPr>
          <a:xfrm>
            <a:off x="2101664" y="2536825"/>
            <a:ext cx="14084672" cy="5213350"/>
            <a:chOff x="0" y="0"/>
            <a:chExt cx="4764445" cy="1763528"/>
          </a:xfrm>
        </p:grpSpPr>
        <p:sp>
          <p:nvSpPr>
            <p:cNvPr id="4" name="Freeform 4"/>
            <p:cNvSpPr/>
            <p:nvPr/>
          </p:nvSpPr>
          <p:spPr>
            <a:xfrm>
              <a:off x="0" y="0"/>
              <a:ext cx="4764445" cy="1763528"/>
            </a:xfrm>
            <a:custGeom>
              <a:avLst/>
              <a:gdLst/>
              <a:ahLst/>
              <a:cxnLst/>
              <a:rect l="l" t="t" r="r" b="b"/>
              <a:pathLst>
                <a:path w="4764445" h="1763528">
                  <a:moveTo>
                    <a:pt x="4639985" y="1763528"/>
                  </a:moveTo>
                  <a:lnTo>
                    <a:pt x="124460" y="1763528"/>
                  </a:lnTo>
                  <a:cubicBezTo>
                    <a:pt x="55880" y="1763528"/>
                    <a:pt x="0" y="1707648"/>
                    <a:pt x="0" y="1639068"/>
                  </a:cubicBezTo>
                  <a:lnTo>
                    <a:pt x="0" y="124460"/>
                  </a:lnTo>
                  <a:cubicBezTo>
                    <a:pt x="0" y="55880"/>
                    <a:pt x="55880" y="0"/>
                    <a:pt x="124460" y="0"/>
                  </a:cubicBezTo>
                  <a:lnTo>
                    <a:pt x="4639985" y="0"/>
                  </a:lnTo>
                  <a:cubicBezTo>
                    <a:pt x="4708565" y="0"/>
                    <a:pt x="4764445" y="55880"/>
                    <a:pt x="4764445" y="124460"/>
                  </a:cubicBezTo>
                  <a:lnTo>
                    <a:pt x="4764445" y="1639068"/>
                  </a:lnTo>
                  <a:cubicBezTo>
                    <a:pt x="4764445" y="1707648"/>
                    <a:pt x="4708565" y="1763528"/>
                    <a:pt x="4639985" y="1763528"/>
                  </a:cubicBezTo>
                  <a:close/>
                </a:path>
              </a:pathLst>
            </a:custGeom>
            <a:solidFill>
              <a:srgbClr val="497FB4"/>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801567" y="1564215"/>
            <a:ext cx="2159957" cy="155786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55181" flipH="1">
            <a:off x="15222080" y="1262303"/>
            <a:ext cx="2373012" cy="207638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00000">
            <a:off x="15694120" y="6706522"/>
            <a:ext cx="1594181" cy="2087307"/>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00000">
            <a:off x="1057599" y="6930280"/>
            <a:ext cx="1617631" cy="205740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418496" y="2817096"/>
            <a:ext cx="1162904" cy="80240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flipV="1">
            <a:off x="14782800" y="6703296"/>
            <a:ext cx="1162904" cy="802404"/>
          </a:xfrm>
          <a:prstGeom prst="rect">
            <a:avLst/>
          </a:prstGeom>
        </p:spPr>
      </p:pic>
      <p:sp>
        <p:nvSpPr>
          <p:cNvPr id="12" name="Rectangle 11"/>
          <p:cNvSpPr/>
          <p:nvPr/>
        </p:nvSpPr>
        <p:spPr>
          <a:xfrm>
            <a:off x="3162106" y="2381249"/>
            <a:ext cx="12535229" cy="2913426"/>
          </a:xfrm>
          <a:prstGeom prst="rect">
            <a:avLst/>
          </a:prstGeom>
        </p:spPr>
        <p:txBody>
          <a:bodyPr wrap="square">
            <a:spAutoFit/>
          </a:bodyPr>
          <a:lstStyle/>
          <a:p>
            <a:pPr lvl="0" algn="ctr">
              <a:lnSpc>
                <a:spcPct val="150000"/>
              </a:lnSpc>
              <a:defRPr/>
            </a:pPr>
            <a:r>
              <a:rPr lang="vi-VN" sz="6500" b="1" kern="0" dirty="0">
                <a:solidFill>
                  <a:srgbClr val="FFC000"/>
                </a:solidFill>
                <a:latin typeface="Times New Roman" panose="02020603050405020304" pitchFamily="18" charset="0"/>
                <a:cs typeface="Times New Roman" panose="02020603050405020304" pitchFamily="18" charset="0"/>
              </a:rPr>
              <a:t>CHƯƠNG V</a:t>
            </a:r>
            <a:r>
              <a:rPr lang="en-US" sz="6500" b="1" kern="0" dirty="0">
                <a:solidFill>
                  <a:srgbClr val="FFC000"/>
                </a:solidFill>
                <a:latin typeface="Times New Roman" panose="02020603050405020304" pitchFamily="18" charset="0"/>
                <a:cs typeface="Times New Roman" panose="02020603050405020304" pitchFamily="18" charset="0"/>
              </a:rPr>
              <a:t>I:</a:t>
            </a:r>
            <a:r>
              <a:rPr lang="vi-VN" sz="6500" b="1" kern="0" dirty="0">
                <a:solidFill>
                  <a:srgbClr val="FFC000"/>
                </a:solidFill>
                <a:latin typeface="Times New Roman" panose="02020603050405020304" pitchFamily="18" charset="0"/>
                <a:cs typeface="Times New Roman" panose="02020603050405020304" pitchFamily="18" charset="0"/>
              </a:rPr>
              <a:t> TỈ LỆ THỨC VÀ ĐẠI LƯỢNG TỈ LỆ</a:t>
            </a:r>
            <a:endParaRPr lang="en-US" sz="6500" b="1" kern="0" dirty="0">
              <a:solidFill>
                <a:srgbClr val="FFC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604052" y="5307495"/>
            <a:ext cx="13061821" cy="1306255"/>
          </a:xfrm>
          <a:prstGeom prst="rect">
            <a:avLst/>
          </a:prstGeom>
        </p:spPr>
        <p:txBody>
          <a:bodyPr wrap="square">
            <a:spAutoFit/>
          </a:bodyPr>
          <a:lstStyle/>
          <a:p>
            <a:pPr lvl="0" algn="ctr">
              <a:lnSpc>
                <a:spcPct val="150000"/>
              </a:lnSpc>
              <a:defRPr/>
            </a:pPr>
            <a:r>
              <a:rPr lang="vi-VN" sz="60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 23: ĐẠI LƯỢNG TỈ LỆ NGHỊCH</a:t>
            </a:r>
            <a:endParaRPr kumimoji="0" lang="en-US" sz="60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9050" y="9483136"/>
            <a:ext cx="18307050" cy="760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939" y="291302"/>
            <a:ext cx="1639790" cy="760266"/>
          </a:xfrm>
          <a:prstGeom prst="rect">
            <a:avLst/>
          </a:prstGeom>
        </p:spPr>
      </p:pic>
      <p:sp>
        <p:nvSpPr>
          <p:cNvPr id="2" name="TextBox 1"/>
          <p:cNvSpPr txBox="1"/>
          <p:nvPr/>
        </p:nvSpPr>
        <p:spPr>
          <a:xfrm>
            <a:off x="5867400" y="396270"/>
            <a:ext cx="5867400" cy="784830"/>
          </a:xfrm>
          <a:prstGeom prst="rect">
            <a:avLst/>
          </a:prstGeom>
          <a:noFill/>
        </p:spPr>
        <p:txBody>
          <a:bodyPr wrap="square" rtlCol="0">
            <a:spAutoFit/>
          </a:bodyPr>
          <a:lstStyle/>
          <a:p>
            <a:r>
              <a:rPr lang="en-US" sz="4500" b="1" dirty="0" err="1">
                <a:latin typeface="Times New Roman" panose="02020603050405020304" pitchFamily="18" charset="0"/>
                <a:cs typeface="Times New Roman" panose="02020603050405020304" pitchFamily="18" charset="0"/>
              </a:rPr>
              <a:t>Bài</a:t>
            </a:r>
            <a:r>
              <a:rPr lang="en-US" sz="4500" b="1" dirty="0">
                <a:latin typeface="Times New Roman" panose="02020603050405020304" pitchFamily="18" charset="0"/>
                <a:cs typeface="Times New Roman" panose="02020603050405020304" pitchFamily="18" charset="0"/>
              </a:rPr>
              <a:t> 6.22: (SGK – tr.18)</a:t>
            </a:r>
          </a:p>
        </p:txBody>
      </p:sp>
      <p:sp>
        <p:nvSpPr>
          <p:cNvPr id="13" name="Rectangle 12"/>
          <p:cNvSpPr/>
          <p:nvPr/>
        </p:nvSpPr>
        <p:spPr>
          <a:xfrm>
            <a:off x="16167090" y="290435"/>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95400" y="1257300"/>
            <a:ext cx="15773400" cy="1828386"/>
          </a:xfrm>
          <a:prstGeom prst="rect">
            <a:avLst/>
          </a:prstGeom>
        </p:spPr>
        <p:txBody>
          <a:bodyPr wrap="square">
            <a:spAutoFit/>
          </a:bodyPr>
          <a:lstStyle/>
          <a:p>
            <a:pPr algn="just">
              <a:lnSpc>
                <a:spcPct val="150000"/>
              </a:lnSpc>
              <a:spcBef>
                <a:spcPts val="600"/>
              </a:spcBef>
              <a:spcAft>
                <a:spcPts val="8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Cho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latin typeface="Times New Roman" panose="02020603050405020304" pitchFamily="18" charset="0"/>
                <a:ea typeface="Calibri" panose="020F0502020204030204" pitchFamily="34" charset="0"/>
                <a:cs typeface="Times New Roman" panose="02020603050405020304" pitchFamily="18" charset="0"/>
              </a:rPr>
              <a:t> x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y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nghịch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dấu</a:t>
            </a:r>
            <a:r>
              <a:rPr lang="en-US" sz="4000" dirty="0">
                <a:latin typeface="Times New Roman" panose="02020603050405020304" pitchFamily="18" charset="0"/>
                <a:ea typeface="Calibri" panose="020F0502020204030204" pitchFamily="34" charset="0"/>
                <a:cs typeface="Times New Roman" panose="02020603050405020304" pitchFamily="18" charset="0"/>
              </a:rPr>
              <a:t> “?"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sau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54193363"/>
              </p:ext>
            </p:extLst>
          </p:nvPr>
        </p:nvGraphicFramePr>
        <p:xfrm>
          <a:off x="3326124" y="3619500"/>
          <a:ext cx="11990076" cy="2971800"/>
        </p:xfrm>
        <a:graphic>
          <a:graphicData uri="http://schemas.openxmlformats.org/drawingml/2006/table">
            <a:tbl>
              <a:tblPr firstRow="1" firstCol="1" bandRow="1"/>
              <a:tblGrid>
                <a:gridCol w="1712868">
                  <a:extLst>
                    <a:ext uri="{9D8B030D-6E8A-4147-A177-3AD203B41FA5}">
                      <a16:colId xmlns:a16="http://schemas.microsoft.com/office/drawing/2014/main" val="2925301847"/>
                    </a:ext>
                  </a:extLst>
                </a:gridCol>
                <a:gridCol w="1712868">
                  <a:extLst>
                    <a:ext uri="{9D8B030D-6E8A-4147-A177-3AD203B41FA5}">
                      <a16:colId xmlns:a16="http://schemas.microsoft.com/office/drawing/2014/main" val="4078919787"/>
                    </a:ext>
                  </a:extLst>
                </a:gridCol>
                <a:gridCol w="1712868">
                  <a:extLst>
                    <a:ext uri="{9D8B030D-6E8A-4147-A177-3AD203B41FA5}">
                      <a16:colId xmlns:a16="http://schemas.microsoft.com/office/drawing/2014/main" val="2386307891"/>
                    </a:ext>
                  </a:extLst>
                </a:gridCol>
                <a:gridCol w="1712868">
                  <a:extLst>
                    <a:ext uri="{9D8B030D-6E8A-4147-A177-3AD203B41FA5}">
                      <a16:colId xmlns:a16="http://schemas.microsoft.com/office/drawing/2014/main" val="1697556240"/>
                    </a:ext>
                  </a:extLst>
                </a:gridCol>
                <a:gridCol w="1712868">
                  <a:extLst>
                    <a:ext uri="{9D8B030D-6E8A-4147-A177-3AD203B41FA5}">
                      <a16:colId xmlns:a16="http://schemas.microsoft.com/office/drawing/2014/main" val="3658458610"/>
                    </a:ext>
                  </a:extLst>
                </a:gridCol>
                <a:gridCol w="1712868">
                  <a:extLst>
                    <a:ext uri="{9D8B030D-6E8A-4147-A177-3AD203B41FA5}">
                      <a16:colId xmlns:a16="http://schemas.microsoft.com/office/drawing/2014/main" val="3373111132"/>
                    </a:ext>
                  </a:extLst>
                </a:gridCol>
                <a:gridCol w="1712868">
                  <a:extLst>
                    <a:ext uri="{9D8B030D-6E8A-4147-A177-3AD203B41FA5}">
                      <a16:colId xmlns:a16="http://schemas.microsoft.com/office/drawing/2014/main" val="4007784996"/>
                    </a:ext>
                  </a:extLst>
                </a:gridCol>
              </a:tblGrid>
              <a:tr h="1485900">
                <a:tc>
                  <a:txBody>
                    <a:bodyPr/>
                    <a:lstStyle/>
                    <a:p>
                      <a:pPr algn="ctr">
                        <a:lnSpc>
                          <a:spcPct val="150000"/>
                        </a:lnSpc>
                        <a:spcAft>
                          <a:spcPts val="80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x</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2</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4</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8238075"/>
                  </a:ext>
                </a:extLst>
              </a:tr>
              <a:tr h="1485900">
                <a:tc>
                  <a:txBody>
                    <a:bodyPr/>
                    <a:lstStyle/>
                    <a:p>
                      <a:pPr algn="ctr">
                        <a:lnSpc>
                          <a:spcPct val="150000"/>
                        </a:lnSpc>
                        <a:spcAft>
                          <a:spcPts val="800"/>
                        </a:spcAft>
                      </a:pPr>
                      <a:r>
                        <a:rPr lang="en-US" sz="4000" b="1">
                          <a:effectLst/>
                          <a:latin typeface="Times New Roman" panose="02020603050405020304" pitchFamily="18" charset="0"/>
                          <a:ea typeface="Calibri" panose="020F0502020204030204" pitchFamily="34" charset="0"/>
                          <a:cs typeface="Times New Roman" panose="02020603050405020304" pitchFamily="18" charset="0"/>
                        </a:rPr>
                        <a:t>y</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- 6</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dirty="0">
                          <a:solidFill>
                            <a:srgbClr val="806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dirty="0">
                          <a:solidFill>
                            <a:srgbClr val="806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3</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10</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0.5</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77742012"/>
                  </a:ext>
                </a:extLst>
              </a:tr>
            </a:tbl>
          </a:graphicData>
        </a:graphic>
      </p:graphicFrame>
      <p:sp>
        <p:nvSpPr>
          <p:cNvPr id="6" name="Rectangle 5"/>
          <p:cNvSpPr/>
          <p:nvPr/>
        </p:nvSpPr>
        <p:spPr>
          <a:xfrm>
            <a:off x="7212324" y="5600700"/>
            <a:ext cx="740908" cy="707886"/>
          </a:xfrm>
          <a:prstGeom prst="rect">
            <a:avLst/>
          </a:prstGeom>
          <a:solidFill>
            <a:schemeClr val="bg1"/>
          </a:solidFill>
        </p:spPr>
        <p:txBody>
          <a:bodyPr wrap="none">
            <a:spAutoFit/>
          </a:bodyPr>
          <a:lstStyle/>
          <a:p>
            <a:r>
              <a:rPr lang="fr-FR"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8668104" y="5578614"/>
            <a:ext cx="1355639" cy="707886"/>
          </a:xfrm>
          <a:prstGeom prst="rect">
            <a:avLst/>
          </a:prstGeom>
          <a:solidFill>
            <a:schemeClr val="bg1"/>
          </a:solidFill>
        </p:spPr>
        <p:txBody>
          <a:bodyPr wrap="square">
            <a:spAutoFit/>
          </a:bodyPr>
          <a:lstStyle/>
          <a:p>
            <a:r>
              <a:rPr lang="fr-FR"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- 2,4</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0488924" y="4076700"/>
            <a:ext cx="906420" cy="707886"/>
          </a:xfrm>
          <a:prstGeom prst="rect">
            <a:avLst/>
          </a:prstGeom>
          <a:solidFill>
            <a:schemeClr val="bg1"/>
          </a:solidFill>
        </p:spPr>
        <p:txBody>
          <a:bodyPr wrap="square">
            <a:spAutoFit/>
          </a:bodyPr>
          <a:lstStyle/>
          <a:p>
            <a:r>
              <a:rPr lang="fr-FR"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a:t>
            </a:r>
            <a:endParaRPr lang="en-US" sz="40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2127151" y="3742297"/>
                <a:ext cx="1308370"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𝟏𝟎</m:t>
                          </m:r>
                        </m:num>
                        <m:den>
                          <m:r>
                            <a:rPr lang="en-US" sz="4000" b="1" i="0">
                              <a:solidFill>
                                <a:srgbClr val="FF0000"/>
                              </a:solidFill>
                              <a:latin typeface="Cambria Math" panose="02040503050406030204" pitchFamily="18" charset="0"/>
                            </a:rPr>
                            <m:t>𝟑</m:t>
                          </m:r>
                        </m:den>
                      </m:f>
                    </m:oMath>
                  </m:oMathPara>
                </a14:m>
                <a:endParaRPr lang="en-US" sz="4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127151" y="3742297"/>
                <a:ext cx="1308370" cy="124880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4058900" y="3733801"/>
                <a:ext cx="952500" cy="125730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m:t>
                          </m:r>
                        </m:num>
                        <m:den>
                          <m:r>
                            <a:rPr lang="en-US" sz="4000" b="1" i="1" smtClean="0">
                              <a:solidFill>
                                <a:srgbClr val="FF0000"/>
                              </a:solidFill>
                              <a:latin typeface="Cambria Math" panose="02040503050406030204" pitchFamily="18" charset="0"/>
                            </a:rPr>
                            <m:t>𝟔</m:t>
                          </m:r>
                        </m:den>
                      </m:f>
                    </m:oMath>
                  </m:oMathPara>
                </a14:m>
                <a:endParaRPr lang="en-US" sz="4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4058900" y="3733801"/>
                <a:ext cx="952500" cy="125730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687824" y="6599249"/>
                <a:ext cx="15419076" cy="2118529"/>
              </a:xfrm>
              <a:prstGeom prst="rect">
                <a:avLst/>
              </a:prstGeom>
            </p:spPr>
            <p:txBody>
              <a:bodyPr wrap="square">
                <a:spAutoFit/>
              </a:bodyPr>
              <a:lstStyle/>
              <a:p>
                <a:pPr algn="just">
                  <a:lnSpc>
                    <a:spcPct val="150000"/>
                  </a:lnSpc>
                  <a:spcAft>
                    <a:spcPts val="600"/>
                  </a:spcAft>
                </a:pP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mối</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x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y:</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𝒙</m:t>
                      </m:r>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𝒚</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𝟏𝟐</m:t>
                      </m:r>
                    </m:oMath>
                  </m:oMathPara>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687824" y="6599249"/>
                <a:ext cx="15419076" cy="2118529"/>
              </a:xfrm>
              <a:prstGeom prst="rect">
                <a:avLst/>
              </a:prstGeom>
              <a:blipFill>
                <a:blip r:embed="rId7"/>
                <a:stretch>
                  <a:fillRect l="-1423"/>
                </a:stretch>
              </a:blipFill>
            </p:spPr>
            <p:txBody>
              <a:bodyPr/>
              <a:lstStyle/>
              <a:p>
                <a:r>
                  <a:rPr lang="en-US">
                    <a:noFill/>
                  </a:rPr>
                  <a:t> </a:t>
                </a:r>
              </a:p>
            </p:txBody>
          </p:sp>
        </mc:Fallback>
      </mc:AlternateContent>
      <p:pic>
        <p:nvPicPr>
          <p:cNvPr id="22" name="Picture 2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6167090" y="8411637"/>
            <a:ext cx="1587510" cy="1488290"/>
          </a:xfrm>
          <a:prstGeom prst="rect">
            <a:avLst/>
          </a:prstGeom>
        </p:spPr>
      </p:pic>
      <p:pic>
        <p:nvPicPr>
          <p:cNvPr id="23" name="Picture 2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830192" y="4923100"/>
            <a:ext cx="1440091" cy="1310483"/>
          </a:xfrm>
          <a:prstGeom prst="rect">
            <a:avLst/>
          </a:prstGeom>
        </p:spPr>
      </p:pic>
    </p:spTree>
    <p:extLst>
      <p:ext uri="{BB962C8B-B14F-4D97-AF65-F5344CB8AC3E}">
        <p14:creationId xmlns:p14="http://schemas.microsoft.com/office/powerpoint/2010/main" val="387043647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17" grpId="0" animBg="1"/>
      <p:bldP spid="18" grpId="0" animBg="1"/>
      <p:bldP spid="14" grpId="0" animBg="1"/>
      <p:bldP spid="20"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38100" y="57150"/>
            <a:ext cx="18288000" cy="1022985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18846" y="696697"/>
            <a:ext cx="7515726" cy="784830"/>
          </a:xfrm>
          <a:prstGeom prst="rect">
            <a:avLst/>
          </a:prstGeom>
          <a:noFill/>
        </p:spPr>
        <p:txBody>
          <a:bodyPr wrap="square" rtlCol="0">
            <a:spAutoFit/>
          </a:bodyPr>
          <a:lstStyle/>
          <a:p>
            <a:r>
              <a:rPr lang="en-US" sz="4500" b="1" dirty="0" err="1">
                <a:latin typeface="Times New Roman" panose="02020603050405020304" pitchFamily="18" charset="0"/>
                <a:cs typeface="Times New Roman" panose="02020603050405020304" pitchFamily="18" charset="0"/>
              </a:rPr>
              <a:t>Bài</a:t>
            </a:r>
            <a:r>
              <a:rPr lang="en-US" sz="4500" b="1" dirty="0">
                <a:latin typeface="Times New Roman" panose="02020603050405020304" pitchFamily="18" charset="0"/>
                <a:cs typeface="Times New Roman" panose="02020603050405020304" pitchFamily="18" charset="0"/>
              </a:rPr>
              <a:t> 6.23: (SGK – tr.18)</a:t>
            </a:r>
          </a:p>
        </p:txBody>
      </p:sp>
      <p:sp>
        <p:nvSpPr>
          <p:cNvPr id="19" name="Oval Callout 18"/>
          <p:cNvSpPr/>
          <p:nvPr/>
        </p:nvSpPr>
        <p:spPr>
          <a:xfrm>
            <a:off x="1981200" y="68961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latin typeface="+mj-lt"/>
              </a:rPr>
              <a:t>Giải</a:t>
            </a:r>
            <a:endParaRPr lang="en-US" sz="4000" b="1" dirty="0">
              <a:solidFill>
                <a:prstClr val="black"/>
              </a:solidFill>
              <a:latin typeface="+mj-lt"/>
            </a:endParaRPr>
          </a:p>
        </p:txBody>
      </p:sp>
      <p:sp>
        <p:nvSpPr>
          <p:cNvPr id="8" name="Rectangle 7"/>
          <p:cNvSpPr/>
          <p:nvPr/>
        </p:nvSpPr>
        <p:spPr>
          <a:xfrm>
            <a:off x="914400" y="1985308"/>
            <a:ext cx="16459200" cy="1828386"/>
          </a:xfrm>
          <a:prstGeom prst="rect">
            <a:avLst/>
          </a:prstGeom>
        </p:spPr>
        <p:txBody>
          <a:bodyPr wrap="square">
            <a:spAutoFit/>
          </a:bodyPr>
          <a:lstStyle/>
          <a:p>
            <a:pPr algn="just">
              <a:lnSpc>
                <a:spcPct val="150000"/>
              </a:lnSpc>
              <a:spcAft>
                <a:spcPts val="800"/>
              </a:spcAft>
            </a:pP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Theo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bảng</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giá</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trị</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đây</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x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y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phải</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tỉ</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lệ</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nghịch</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307282705"/>
              </p:ext>
            </p:extLst>
          </p:nvPr>
        </p:nvGraphicFramePr>
        <p:xfrm>
          <a:off x="4848258" y="4572000"/>
          <a:ext cx="8439083" cy="1800226"/>
        </p:xfrm>
        <a:graphic>
          <a:graphicData uri="http://schemas.openxmlformats.org/drawingml/2006/table">
            <a:tbl>
              <a:tblPr firstRow="1" firstCol="1" bandRow="1"/>
              <a:tblGrid>
                <a:gridCol w="1667175">
                  <a:extLst>
                    <a:ext uri="{9D8B030D-6E8A-4147-A177-3AD203B41FA5}">
                      <a16:colId xmlns:a16="http://schemas.microsoft.com/office/drawing/2014/main" val="2729400082"/>
                    </a:ext>
                  </a:extLst>
                </a:gridCol>
                <a:gridCol w="1692977">
                  <a:extLst>
                    <a:ext uri="{9D8B030D-6E8A-4147-A177-3AD203B41FA5}">
                      <a16:colId xmlns:a16="http://schemas.microsoft.com/office/drawing/2014/main" val="676251325"/>
                    </a:ext>
                  </a:extLst>
                </a:gridCol>
                <a:gridCol w="1692977">
                  <a:extLst>
                    <a:ext uri="{9D8B030D-6E8A-4147-A177-3AD203B41FA5}">
                      <a16:colId xmlns:a16="http://schemas.microsoft.com/office/drawing/2014/main" val="2545320954"/>
                    </a:ext>
                  </a:extLst>
                </a:gridCol>
                <a:gridCol w="1692977">
                  <a:extLst>
                    <a:ext uri="{9D8B030D-6E8A-4147-A177-3AD203B41FA5}">
                      <a16:colId xmlns:a16="http://schemas.microsoft.com/office/drawing/2014/main" val="1416180413"/>
                    </a:ext>
                  </a:extLst>
                </a:gridCol>
                <a:gridCol w="1692977">
                  <a:extLst>
                    <a:ext uri="{9D8B030D-6E8A-4147-A177-3AD203B41FA5}">
                      <a16:colId xmlns:a16="http://schemas.microsoft.com/office/drawing/2014/main" val="1239911640"/>
                    </a:ext>
                  </a:extLst>
                </a:gridCol>
              </a:tblGrid>
              <a:tr h="851535">
                <a:tc>
                  <a:txBody>
                    <a:bodyPr/>
                    <a:lstStyle/>
                    <a:p>
                      <a:pPr algn="ctr">
                        <a:lnSpc>
                          <a:spcPct val="150000"/>
                        </a:lnSpc>
                        <a:spcAft>
                          <a:spcPts val="800"/>
                        </a:spcAft>
                      </a:pPr>
                      <a:r>
                        <a:rPr lang="en-US" sz="4000" b="1">
                          <a:effectLst/>
                          <a:latin typeface="Times New Roman" panose="02020603050405020304" pitchFamily="18" charset="0"/>
                          <a:ea typeface="Calibri" panose="020F0502020204030204" pitchFamily="34" charset="0"/>
                          <a:cs typeface="Times New Roman" panose="02020603050405020304" pitchFamily="18" charset="0"/>
                        </a:rPr>
                        <a:t>x</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3</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6</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16</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24</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0239213"/>
                  </a:ext>
                </a:extLst>
              </a:tr>
              <a:tr h="851535">
                <a:tc>
                  <a:txBody>
                    <a:bodyPr/>
                    <a:lstStyle/>
                    <a:p>
                      <a:pPr algn="ctr">
                        <a:lnSpc>
                          <a:spcPct val="150000"/>
                        </a:lnSpc>
                        <a:spcAft>
                          <a:spcPts val="80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y</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160</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80</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30</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20</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2984125"/>
                  </a:ext>
                </a:extLst>
              </a:tr>
            </a:tbl>
          </a:graphicData>
        </a:graphic>
      </p:graphicFrame>
      <p:sp>
        <p:nvSpPr>
          <p:cNvPr id="10" name="TextBox 9"/>
          <p:cNvSpPr txBox="1"/>
          <p:nvPr/>
        </p:nvSpPr>
        <p:spPr>
          <a:xfrm>
            <a:off x="3505200" y="4054614"/>
            <a:ext cx="1066800" cy="707886"/>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a)</a:t>
            </a:r>
          </a:p>
        </p:txBody>
      </p:sp>
      <p:grpSp>
        <p:nvGrpSpPr>
          <p:cNvPr id="17" name="Group 16"/>
          <p:cNvGrpSpPr/>
          <p:nvPr/>
        </p:nvGrpSpPr>
        <p:grpSpPr>
          <a:xfrm>
            <a:off x="1295400" y="8033573"/>
            <a:ext cx="16102492" cy="1248803"/>
            <a:chOff x="1271108" y="7897290"/>
            <a:chExt cx="16102492" cy="1248803"/>
          </a:xfrm>
        </p:grpSpPr>
        <mc:AlternateContent xmlns:mc="http://schemas.openxmlformats.org/markup-compatibility/2006" xmlns:a14="http://schemas.microsoft.com/office/drawing/2010/main">
          <mc:Choice Requires="a14">
            <p:sp>
              <p:nvSpPr>
                <p:cNvPr id="14" name="Rectangle 13"/>
                <p:cNvSpPr/>
                <p:nvPr/>
              </p:nvSpPr>
              <p:spPr>
                <a:xfrm>
                  <a:off x="1271108" y="8017166"/>
                  <a:ext cx="16102492" cy="901593"/>
                </a:xfrm>
                <a:prstGeom prst="rect">
                  <a:avLst/>
                </a:prstGeom>
              </p:spPr>
              <p:txBody>
                <a:bodyPr wrap="square">
                  <a:spAutoFit/>
                </a:bodyPr>
                <a:lstStyle/>
                <a:p>
                  <a:pPr algn="just">
                    <a:lnSpc>
                      <a:spcPct val="150000"/>
                    </a:lnSpc>
                    <a:spcAft>
                      <a:spcPts val="600"/>
                    </a:spcAft>
                  </a:pP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Dễ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thấy</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𝑥𝑦</m:t>
                      </m:r>
                      <m:r>
                        <a:rPr lang="en-US" sz="4000" i="1" dirty="0">
                          <a:solidFill>
                            <a:schemeClr val="bg1"/>
                          </a:solidFill>
                          <a:latin typeface="Cambria Math" panose="02040503050406030204" pitchFamily="18" charset="0"/>
                          <a:ea typeface="Calibri" panose="020F0502020204030204" pitchFamily="34" charset="0"/>
                          <a:cs typeface="Arial" panose="020B0604020202020204" pitchFamily="34" charset="0"/>
                        </a:rPr>
                        <m:t>=480 </m:t>
                      </m:r>
                    </m:oMath>
                  </a14:m>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hay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nghịch</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71108" y="8017166"/>
                  <a:ext cx="16102492" cy="901593"/>
                </a:xfrm>
                <a:prstGeom prst="rect">
                  <a:avLst/>
                </a:prstGeom>
                <a:blipFill>
                  <a:blip r:embed="rId3"/>
                  <a:stretch>
                    <a:fillRect l="-1363" b="-299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013604" y="7897290"/>
                  <a:ext cx="211506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chemeClr val="bg1"/>
                            </a:solidFill>
                            <a:latin typeface="Cambria Math" panose="02040503050406030204" pitchFamily="18" charset="0"/>
                          </a:rPr>
                          <m:t>𝑦</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480</m:t>
                            </m:r>
                          </m:num>
                          <m:den>
                            <m:r>
                              <a:rPr lang="en-US" sz="4000" i="1">
                                <a:solidFill>
                                  <a:schemeClr val="bg1"/>
                                </a:solidFill>
                                <a:latin typeface="Cambria Math" panose="02040503050406030204" pitchFamily="18" charset="0"/>
                              </a:rPr>
                              <m:t>𝑥</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013604" y="7897290"/>
                  <a:ext cx="2115066" cy="1248803"/>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936373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11800" cy="10287000"/>
          </a:xfrm>
          <a:prstGeom prst="rect">
            <a:avLst/>
          </a:prstGeom>
        </p:spPr>
      </p:pic>
      <p:grpSp>
        <p:nvGrpSpPr>
          <p:cNvPr id="4" name="Group 4"/>
          <p:cNvGrpSpPr/>
          <p:nvPr/>
        </p:nvGrpSpPr>
        <p:grpSpPr>
          <a:xfrm>
            <a:off x="119270" y="457201"/>
            <a:ext cx="17940130" cy="9334499"/>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04332" y="696697"/>
            <a:ext cx="6035268"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6.23: (SGK – tr.18)</a:t>
            </a:r>
          </a:p>
        </p:txBody>
      </p:sp>
      <p:sp>
        <p:nvSpPr>
          <p:cNvPr id="19" name="Oval Callout 18"/>
          <p:cNvSpPr/>
          <p:nvPr/>
        </p:nvSpPr>
        <p:spPr>
          <a:xfrm>
            <a:off x="1828800" y="53205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mj-lt"/>
                <a:ea typeface="+mn-ea"/>
                <a:cs typeface="+mn-cs"/>
              </a:rPr>
              <a:t>Giải</a:t>
            </a:r>
            <a:endParaRPr kumimoji="0" lang="en-US" sz="4000" b="1" i="0" u="none" strike="noStrike" kern="1200" cap="none" spc="0" normalizeH="0" baseline="0" noProof="0" dirty="0">
              <a:ln>
                <a:noFill/>
              </a:ln>
              <a:solidFill>
                <a:prstClr val="black"/>
              </a:solidFill>
              <a:effectLst/>
              <a:uLnTx/>
              <a:uFillTx/>
              <a:latin typeface="+mj-lt"/>
              <a:ea typeface="+mn-ea"/>
              <a:cs typeface="+mn-cs"/>
            </a:endParaRPr>
          </a:p>
        </p:txBody>
      </p:sp>
      <p:sp>
        <p:nvSpPr>
          <p:cNvPr id="10" name="TextBox 9"/>
          <p:cNvSpPr txBox="1"/>
          <p:nvPr/>
        </p:nvSpPr>
        <p:spPr>
          <a:xfrm>
            <a:off x="3429000" y="1986309"/>
            <a:ext cx="1066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panose="020B0604020202020204" pitchFamily="34" charset="0"/>
                <a:cs typeface="Arial" panose="020B0604020202020204" pitchFamily="34" charset="0"/>
              </a:rPr>
              <a:t>b</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aphicFrame>
        <p:nvGraphicFramePr>
          <p:cNvPr id="12" name="Table 11"/>
          <p:cNvGraphicFramePr>
            <a:graphicFrameLocks noGrp="1"/>
          </p:cNvGraphicFramePr>
          <p:nvPr>
            <p:extLst>
              <p:ext uri="{D42A27DB-BD31-4B8C-83A1-F6EECF244321}">
                <p14:modId xmlns:p14="http://schemas.microsoft.com/office/powerpoint/2010/main" val="1404790293"/>
              </p:ext>
            </p:extLst>
          </p:nvPr>
        </p:nvGraphicFramePr>
        <p:xfrm>
          <a:off x="4438650" y="2952750"/>
          <a:ext cx="9048751" cy="1847850"/>
        </p:xfrm>
        <a:graphic>
          <a:graphicData uri="http://schemas.openxmlformats.org/drawingml/2006/table">
            <a:tbl>
              <a:tblPr firstRow="1" firstCol="1" bandRow="1"/>
              <a:tblGrid>
                <a:gridCol w="1793408">
                  <a:extLst>
                    <a:ext uri="{9D8B030D-6E8A-4147-A177-3AD203B41FA5}">
                      <a16:colId xmlns:a16="http://schemas.microsoft.com/office/drawing/2014/main" val="3672632478"/>
                    </a:ext>
                  </a:extLst>
                </a:gridCol>
                <a:gridCol w="1793408">
                  <a:extLst>
                    <a:ext uri="{9D8B030D-6E8A-4147-A177-3AD203B41FA5}">
                      <a16:colId xmlns:a16="http://schemas.microsoft.com/office/drawing/2014/main" val="3106449527"/>
                    </a:ext>
                  </a:extLst>
                </a:gridCol>
                <a:gridCol w="1820645">
                  <a:extLst>
                    <a:ext uri="{9D8B030D-6E8A-4147-A177-3AD203B41FA5}">
                      <a16:colId xmlns:a16="http://schemas.microsoft.com/office/drawing/2014/main" val="1463969481"/>
                    </a:ext>
                  </a:extLst>
                </a:gridCol>
                <a:gridCol w="1820645">
                  <a:extLst>
                    <a:ext uri="{9D8B030D-6E8A-4147-A177-3AD203B41FA5}">
                      <a16:colId xmlns:a16="http://schemas.microsoft.com/office/drawing/2014/main" val="2288355469"/>
                    </a:ext>
                  </a:extLst>
                </a:gridCol>
                <a:gridCol w="1820645">
                  <a:extLst>
                    <a:ext uri="{9D8B030D-6E8A-4147-A177-3AD203B41FA5}">
                      <a16:colId xmlns:a16="http://schemas.microsoft.com/office/drawing/2014/main" val="3586884259"/>
                    </a:ext>
                  </a:extLst>
                </a:gridCol>
              </a:tblGrid>
              <a:tr h="923925">
                <a:tc>
                  <a:txBody>
                    <a:bodyPr/>
                    <a:lstStyle/>
                    <a:p>
                      <a:pPr algn="ctr">
                        <a:lnSpc>
                          <a:spcPct val="150000"/>
                        </a:lnSpc>
                        <a:spcAft>
                          <a:spcPts val="80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x</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4</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8</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25</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32</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02442727"/>
                  </a:ext>
                </a:extLst>
              </a:tr>
              <a:tr h="923925">
                <a:tc>
                  <a:txBody>
                    <a:bodyPr/>
                    <a:lstStyle/>
                    <a:p>
                      <a:pPr algn="ctr">
                        <a:lnSpc>
                          <a:spcPct val="150000"/>
                        </a:lnSpc>
                        <a:spcAft>
                          <a:spcPts val="800"/>
                        </a:spcAft>
                      </a:pPr>
                      <a:r>
                        <a:rPr lang="en-US" sz="4000" b="1">
                          <a:effectLst/>
                          <a:latin typeface="Times New Roman" panose="02020603050405020304" pitchFamily="18" charset="0"/>
                          <a:ea typeface="Calibri" panose="020F0502020204030204" pitchFamily="34" charset="0"/>
                          <a:cs typeface="Times New Roman" panose="02020603050405020304" pitchFamily="18" charset="0"/>
                        </a:rPr>
                        <a:t>y</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160</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80</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26</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20</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22641720"/>
                  </a:ext>
                </a:extLst>
              </a:tr>
            </a:tbl>
          </a:graphicData>
        </a:graphic>
      </p:graphicFrame>
      <p:sp>
        <p:nvSpPr>
          <p:cNvPr id="13" name="Rectangle 12"/>
          <p:cNvSpPr/>
          <p:nvPr/>
        </p:nvSpPr>
        <p:spPr>
          <a:xfrm>
            <a:off x="1066800" y="6743700"/>
            <a:ext cx="16230600" cy="1828386"/>
          </a:xfrm>
          <a:prstGeom prst="rect">
            <a:avLst/>
          </a:prstGeom>
        </p:spPr>
        <p:txBody>
          <a:bodyPr wrap="square">
            <a:spAutoFit/>
          </a:bodyPr>
          <a:lstStyle/>
          <a:p>
            <a:pPr algn="just">
              <a:lnSpc>
                <a:spcPct val="150000"/>
              </a:lnSpc>
              <a:spcAft>
                <a:spcPts val="600"/>
              </a:spcAft>
            </a:pP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x = 25, y = 26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thì</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ta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xy</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25.26 = 650,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khác</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tích</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xy</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khác</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bằng</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640),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nên</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x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y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phải</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tỉ</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lệ</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nghịch</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0576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Callout 45"/>
          <p:cNvSpPr/>
          <p:nvPr/>
        </p:nvSpPr>
        <p:spPr>
          <a:xfrm>
            <a:off x="8233658" y="33909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latin typeface="+mj-lt"/>
              </a:rPr>
              <a:t>Giải</a:t>
            </a:r>
            <a:endParaRPr lang="en-US" sz="4000" b="1" dirty="0">
              <a:solidFill>
                <a:prstClr val="black"/>
              </a:solidFill>
              <a:latin typeface="+mj-lt"/>
            </a:endParaRPr>
          </a:p>
        </p:txBody>
      </p:sp>
      <p:sp>
        <p:nvSpPr>
          <p:cNvPr id="23" name="TextBox 22"/>
          <p:cNvSpPr txBox="1"/>
          <p:nvPr/>
        </p:nvSpPr>
        <p:spPr>
          <a:xfrm>
            <a:off x="6003854" y="419100"/>
            <a:ext cx="588334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6.24: (SGK – tr.18)</a:t>
            </a:r>
          </a:p>
        </p:txBody>
      </p:sp>
      <p:sp>
        <p:nvSpPr>
          <p:cNvPr id="4" name="Rectangle 3"/>
          <p:cNvSpPr/>
          <p:nvPr/>
        </p:nvSpPr>
        <p:spPr>
          <a:xfrm>
            <a:off x="541517" y="1257300"/>
            <a:ext cx="17136883" cy="1828386"/>
          </a:xfrm>
          <a:prstGeom prst="rect">
            <a:avLst/>
          </a:prstGeom>
        </p:spPr>
        <p:txBody>
          <a:bodyPr wrap="square">
            <a:spAutoFit/>
          </a:bodyPr>
          <a:lstStyle/>
          <a:p>
            <a:pPr algn="just">
              <a:lnSpc>
                <a:spcPct val="150000"/>
              </a:lnSpc>
              <a:spcAft>
                <a:spcPts val="8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Cho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latin typeface="Times New Roman" panose="02020603050405020304" pitchFamily="18" charset="0"/>
                <a:ea typeface="Calibri" panose="020F0502020204030204" pitchFamily="34" charset="0"/>
                <a:cs typeface="Times New Roman" panose="02020603050405020304" pitchFamily="18" charset="0"/>
              </a:rPr>
              <a:t> y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nghịch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latin typeface="Times New Roman" panose="02020603050405020304" pitchFamily="18" charset="0"/>
                <a:ea typeface="Calibri" panose="020F0502020204030204" pitchFamily="34" charset="0"/>
                <a:cs typeface="Times New Roman" panose="02020603050405020304" pitchFamily="18" charset="0"/>
              </a:rPr>
              <a:t> x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4000" dirty="0">
                <a:latin typeface="Times New Roman" panose="02020603050405020304" pitchFamily="18" charset="0"/>
                <a:ea typeface="Calibri" panose="020F0502020204030204" pitchFamily="34" charset="0"/>
                <a:cs typeface="Times New Roman" panose="02020603050405020304" pitchFamily="18" charset="0"/>
              </a:rPr>
              <a:t> a, x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nghịch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latin typeface="Times New Roman" panose="02020603050405020304" pitchFamily="18" charset="0"/>
                <a:ea typeface="Calibri" panose="020F0502020204030204" pitchFamily="34" charset="0"/>
                <a:cs typeface="Times New Roman" panose="02020603050405020304" pitchFamily="18" charset="0"/>
              </a:rPr>
              <a:t> z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4000" dirty="0">
                <a:latin typeface="Times New Roman" panose="02020603050405020304" pitchFamily="18" charset="0"/>
                <a:ea typeface="Calibri" panose="020F0502020204030204" pitchFamily="34" charset="0"/>
                <a:cs typeface="Times New Roman" panose="02020603050405020304" pitchFamily="18" charset="0"/>
              </a:rPr>
              <a:t> b.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4000" dirty="0">
                <a:latin typeface="Times New Roman" panose="02020603050405020304" pitchFamily="18" charset="0"/>
                <a:ea typeface="Calibri" panose="020F0502020204030204" pitchFamily="34" charset="0"/>
                <a:cs typeface="Times New Roman" panose="02020603050405020304" pitchFamily="18" charset="0"/>
              </a:rPr>
              <a:t> y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4000" dirty="0">
                <a:latin typeface="Times New Roman" panose="02020603050405020304" pitchFamily="18" charset="0"/>
                <a:ea typeface="Calibri" panose="020F0502020204030204" pitchFamily="34" charset="0"/>
                <a:cs typeface="Times New Roman" panose="02020603050405020304" pitchFamily="18" charset="0"/>
              </a:rPr>
              <a:t> hay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nghịch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latin typeface="Times New Roman" panose="02020603050405020304" pitchFamily="18" charset="0"/>
                <a:ea typeface="Calibri" panose="020F0502020204030204" pitchFamily="34" charset="0"/>
                <a:cs typeface="Times New Roman" panose="02020603050405020304" pitchFamily="18" charset="0"/>
              </a:rPr>
              <a:t> z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bao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nhiêu</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Rectangle 4"/>
              <p:cNvSpPr/>
              <p:nvPr/>
            </p:nvSpPr>
            <p:spPr>
              <a:xfrm>
                <a:off x="1162051" y="4648201"/>
                <a:ext cx="8295468" cy="1306833"/>
              </a:xfrm>
              <a:prstGeom prst="rect">
                <a:avLst/>
              </a:prstGeom>
            </p:spPr>
            <p:txBody>
              <a:bodyPr wrap="square">
                <a:spAutoFit/>
              </a:bodyPr>
              <a:lstStyle/>
              <a:p>
                <a:pPr algn="just">
                  <a:lnSpc>
                    <a:spcPct val="150000"/>
                  </a:lnSpc>
                  <a:spcAft>
                    <a:spcPts val="8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Theo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4000" dirty="0">
                    <a:latin typeface="Times New Roman" panose="02020603050405020304" pitchFamily="18" charset="0"/>
                    <a:ea typeface="Calibri" panose="020F0502020204030204" pitchFamily="34" charset="0"/>
                    <a:cs typeface="Times New Roman" panose="02020603050405020304" pitchFamily="18" charset="0"/>
                  </a:rPr>
                  <a:t> ta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𝑥</m:t>
                        </m:r>
                      </m:den>
                    </m:f>
                  </m:oMath>
                </a14:m>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𝑧</m:t>
                        </m:r>
                      </m:den>
                    </m:f>
                  </m:oMath>
                </a14:m>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1162051" y="4648201"/>
                <a:ext cx="8295468" cy="1306833"/>
              </a:xfrm>
              <a:prstGeom prst="rect">
                <a:avLst/>
              </a:prstGeom>
              <a:blipFill>
                <a:blip r:embed="rId2"/>
                <a:stretch>
                  <a:fillRect l="-2647" b="-8411"/>
                </a:stretch>
              </a:blipFill>
            </p:spPr>
            <p:txBody>
              <a:bodyPr/>
              <a:lstStyle/>
              <a:p>
                <a:r>
                  <a:rPr lang="en-US">
                    <a:noFill/>
                  </a:rPr>
                  <a:t> </a:t>
                </a:r>
              </a:p>
            </p:txBody>
          </p:sp>
        </mc:Fallback>
      </mc:AlternateContent>
      <p:sp>
        <p:nvSpPr>
          <p:cNvPr id="7" name="Rectangle 6"/>
          <p:cNvSpPr/>
          <p:nvPr/>
        </p:nvSpPr>
        <p:spPr>
          <a:xfrm>
            <a:off x="1162050" y="8229601"/>
            <a:ext cx="9201150" cy="901593"/>
          </a:xfrm>
          <a:prstGeom prst="rect">
            <a:avLst/>
          </a:prstGeom>
        </p:spPr>
        <p:txBody>
          <a:bodyPr wrap="square">
            <a:spAutoFit/>
          </a:bodyPr>
          <a:lstStyle/>
          <a:p>
            <a:pPr lvl="0" algn="just">
              <a:lnSpc>
                <a:spcPct val="150000"/>
              </a:lnSpc>
              <a:spcAft>
                <a:spcPts val="800"/>
              </a:spcAft>
            </a:pP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Vậy</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y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tỉ</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lệ</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z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hệ</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tỉ</a:t>
            </a: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lệ</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1219200" y="6457950"/>
            <a:ext cx="1562323" cy="90159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Do </a:t>
            </a:r>
            <a:r>
              <a:rPr lang="en-US"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đó</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2856549" y="6350098"/>
                <a:ext cx="2921634" cy="1651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f>
                            <m:fPr>
                              <m:ctrlPr>
                                <a:rPr lang="en-US" sz="4000" i="1">
                                  <a:latin typeface="Cambria Math" panose="02040503050406030204" pitchFamily="18" charset="0"/>
                                </a:rPr>
                              </m:ctrlPr>
                            </m:fPr>
                            <m:num>
                              <m:r>
                                <a:rPr lang="en-US" sz="4000" i="1">
                                  <a:latin typeface="Cambria Math" panose="02040503050406030204" pitchFamily="18" charset="0"/>
                                </a:rPr>
                                <m:t>𝑏</m:t>
                              </m:r>
                            </m:num>
                            <m:den>
                              <m:r>
                                <a:rPr lang="en-US" sz="4000" i="1">
                                  <a:latin typeface="Cambria Math" panose="02040503050406030204" pitchFamily="18" charset="0"/>
                                </a:rPr>
                                <m:t>𝑧</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r>
                            <a:rPr lang="en-US" sz="4000" i="1">
                              <a:latin typeface="Cambria Math" panose="02040503050406030204" pitchFamily="18" charset="0"/>
                            </a:rPr>
                            <m:t>𝑏</m:t>
                          </m:r>
                        </m:den>
                      </m:f>
                      <m:r>
                        <a:rPr lang="en-US" sz="4000" i="1">
                          <a:latin typeface="Cambria Math" panose="02040503050406030204" pitchFamily="18" charset="0"/>
                        </a:rPr>
                        <m:t>𝑧</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56549" y="6350098"/>
                <a:ext cx="2921634" cy="16514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9144000" y="8229601"/>
                <a:ext cx="842258" cy="11736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𝑎</m:t>
                          </m:r>
                        </m:num>
                        <m:den>
                          <m:r>
                            <a:rPr lang="en-US" sz="4000" i="1">
                              <a:solidFill>
                                <a:prstClr val="black"/>
                              </a:solidFill>
                              <a:latin typeface="Cambria Math" panose="02040503050406030204" pitchFamily="18" charset="0"/>
                            </a:rPr>
                            <m:t>𝑏</m:t>
                          </m:r>
                        </m:den>
                      </m:f>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9144000" y="8229601"/>
                <a:ext cx="842258" cy="1173618"/>
              </a:xfrm>
              <a:prstGeom prst="rect">
                <a:avLst/>
              </a:prstGeom>
              <a:blipFill>
                <a:blip r:embed="rId4"/>
                <a:stretch>
                  <a:fillRect/>
                </a:stretch>
              </a:blipFill>
            </p:spPr>
            <p:txBody>
              <a:bodyPr/>
              <a:lstStyle/>
              <a:p>
                <a:r>
                  <a:rPr lang="en-US">
                    <a:noFill/>
                  </a:rPr>
                  <a:t> </a:t>
                </a:r>
              </a:p>
            </p:txBody>
          </p:sp>
        </mc:Fallback>
      </mc:AlternateContent>
      <p:pic>
        <p:nvPicPr>
          <p:cNvPr id="30"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3551392" y="6716153"/>
            <a:ext cx="3760117" cy="3026896"/>
          </a:xfrm>
          <a:prstGeom prst="rect">
            <a:avLst/>
          </a:prstGeom>
        </p:spPr>
      </p:pic>
    </p:spTree>
    <p:extLst>
      <p:ext uri="{BB962C8B-B14F-4D97-AF65-F5344CB8AC3E}">
        <p14:creationId xmlns:p14="http://schemas.microsoft.com/office/powerpoint/2010/main" val="363870339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p:bldP spid="4" grpId="0"/>
      <p:bldP spid="5" grpId="0"/>
      <p:bldP spid="7" grpId="0"/>
      <p:bldP spid="9"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768862" y="3507527"/>
              <a:ext cx="4633000" cy="1407373"/>
            </a:xfrm>
            <a:prstGeom prst="rect">
              <a:avLst/>
            </a:prstGeom>
          </p:spPr>
          <p:txBody>
            <a:bodyPr wrap="none">
              <a:spAutoFit/>
            </a:bodyPr>
            <a:lstStyle/>
            <a:p>
              <a:pPr algn="ctr">
                <a:lnSpc>
                  <a:spcPct val="150000"/>
                </a:lnSpc>
              </a:pPr>
              <a:r>
                <a:rPr lang="nl-NL" sz="65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VẬN DỤNG</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65361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938885">
            <a:off x="16275455" y="480473"/>
            <a:ext cx="1643529" cy="749134"/>
          </a:xfrm>
          <a:prstGeom prst="rect">
            <a:avLst/>
          </a:prstGeom>
        </p:spPr>
      </p:pic>
      <p:pic>
        <p:nvPicPr>
          <p:cNvPr id="24" name="Picture 18"/>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94" b="33815"/>
          <a:stretch>
            <a:fillRect/>
          </a:stretch>
        </p:blipFill>
        <p:spPr>
          <a:xfrm>
            <a:off x="12032" y="9791700"/>
            <a:ext cx="1364340" cy="495300"/>
          </a:xfrm>
          <a:prstGeom prst="rect">
            <a:avLst/>
          </a:prstGeom>
        </p:spPr>
      </p:pic>
      <p:sp>
        <p:nvSpPr>
          <p:cNvPr id="23" name="Oval Callout 22"/>
          <p:cNvSpPr/>
          <p:nvPr/>
        </p:nvSpPr>
        <p:spPr>
          <a:xfrm>
            <a:off x="10014381" y="3675128"/>
            <a:ext cx="1752600" cy="768737"/>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latin typeface="+mj-lt"/>
              </a:rPr>
              <a:t>Giải</a:t>
            </a:r>
            <a:endParaRPr lang="en-US" sz="4000" b="1" dirty="0">
              <a:solidFill>
                <a:prstClr val="black"/>
              </a:solidFill>
              <a:latin typeface="+mj-lt"/>
            </a:endParaRPr>
          </a:p>
        </p:txBody>
      </p:sp>
      <p:sp>
        <p:nvSpPr>
          <p:cNvPr id="26" name="TextBox 25"/>
          <p:cNvSpPr txBox="1"/>
          <p:nvPr/>
        </p:nvSpPr>
        <p:spPr>
          <a:xfrm>
            <a:off x="5550569" y="750015"/>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6.25: (SGK – tr.18)</a:t>
            </a:r>
          </a:p>
        </p:txBody>
      </p:sp>
      <p:sp>
        <p:nvSpPr>
          <p:cNvPr id="2" name="Rectangle 1"/>
          <p:cNvSpPr/>
          <p:nvPr/>
        </p:nvSpPr>
        <p:spPr>
          <a:xfrm>
            <a:off x="569843" y="1497264"/>
            <a:ext cx="17373600" cy="1828386"/>
          </a:xfrm>
          <a:prstGeom prst="rect">
            <a:avLst/>
          </a:prstGeom>
        </p:spPr>
        <p:txBody>
          <a:bodyPr wrap="square">
            <a:spAutoFit/>
          </a:bodyPr>
          <a:lstStyle/>
          <a:p>
            <a:pPr algn="just">
              <a:lnSpc>
                <a:spcPct val="150000"/>
              </a:lnSpc>
              <a:spcAft>
                <a:spcPts val="0"/>
              </a:spcAft>
            </a:pPr>
            <a:r>
              <a:rPr lang="en-US" sz="4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mua</a:t>
            </a:r>
            <a:r>
              <a:rPr lang="en-US" sz="4000" dirty="0">
                <a:latin typeface="Times New Roman" panose="02020603050405020304" pitchFamily="18" charset="0"/>
                <a:ea typeface="Calibri" panose="020F0502020204030204" pitchFamily="34" charset="0"/>
                <a:cs typeface="Times New Roman" panose="02020603050405020304" pitchFamily="18" charset="0"/>
              </a:rPr>
              <a:t> 17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4000" dirty="0">
                <a:latin typeface="Times New Roman" panose="02020603050405020304" pitchFamily="18" charset="0"/>
                <a:ea typeface="Calibri" panose="020F0502020204030204" pitchFamily="34" charset="0"/>
                <a:cs typeface="Times New Roman" panose="02020603050405020304" pitchFamily="18" charset="0"/>
              </a:rPr>
              <a:t> A4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1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mua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bao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nhiêu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4000" dirty="0">
                <a:latin typeface="Times New Roman" panose="02020603050405020304" pitchFamily="18" charset="0"/>
                <a:ea typeface="Calibri" panose="020F0502020204030204" pitchFamily="34" charset="0"/>
                <a:cs typeface="Times New Roman" panose="02020603050405020304" pitchFamily="18" charset="0"/>
              </a:rPr>
              <a:t> A4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2,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2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000" dirty="0">
                <a:latin typeface="Times New Roman" panose="02020603050405020304" pitchFamily="18" charset="0"/>
                <a:ea typeface="Calibri" panose="020F0502020204030204" pitchFamily="34" charset="0"/>
                <a:cs typeface="Times New Roman" panose="02020603050405020304" pitchFamily="18" charset="0"/>
              </a:rPr>
              <a:t> 85%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latin typeface="Times New Roman" panose="02020603050405020304" pitchFamily="18" charset="0"/>
                <a:ea typeface="Calibri" panose="020F0502020204030204" pitchFamily="34" charset="0"/>
                <a:cs typeface="Times New Roman" panose="02020603050405020304" pitchFamily="18" charset="0"/>
              </a:rPr>
              <a:t> 1.</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021" y="4231976"/>
            <a:ext cx="6096000" cy="542925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7086600" y="4610100"/>
                <a:ext cx="10820400" cy="5051126"/>
              </a:xfrm>
              <a:prstGeom prst="rect">
                <a:avLst/>
              </a:prstGeom>
            </p:spPr>
            <p:txBody>
              <a:bodyPr wrap="square">
                <a:spAutoFit/>
              </a:bodyPr>
              <a:lstStyle/>
              <a:p>
                <a:pPr algn="just">
                  <a:lnSpc>
                    <a:spcPct val="150000"/>
                  </a:lnSpc>
                </a:pPr>
                <a:r>
                  <a:rPr lang="en-US" sz="40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4000" dirty="0">
                    <a:latin typeface="Times New Roman" panose="02020603050405020304" pitchFamily="18" charset="0"/>
                    <a:ea typeface="Calibri" panose="020F0502020204030204" pitchFamily="34" charset="0"/>
                    <a:cs typeface="Times New Roman" panose="02020603050405020304" pitchFamily="18" charset="0"/>
                  </a:rPr>
                  <a:t> x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4000" dirty="0">
                    <a:latin typeface="Times New Roman" panose="02020603050405020304" pitchFamily="18" charset="0"/>
                    <a:ea typeface="Calibri" panose="020F0502020204030204" pitchFamily="34" charset="0"/>
                    <a:cs typeface="Times New Roman" panose="02020603050405020304" pitchFamily="18" charset="0"/>
                  </a:rPr>
                  <a:t> A</a:t>
                </a:r>
                <a:r>
                  <a:rPr lang="en-US" sz="40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II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mua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giấy</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x</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ℕ</m:t>
                    </m:r>
                  </m:oMath>
                </a14:m>
                <a:r>
                  <a:rPr lang="en-US" sz="4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Theo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17.1=</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 . 0,85</m:t>
                    </m:r>
                  </m:oMath>
                </a14:m>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pP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17</m:t>
                        </m:r>
                      </m:num>
                      <m:den>
                        <m:r>
                          <a:rPr lang="en-US" sz="4000" i="1">
                            <a:effectLst/>
                            <a:latin typeface="Cambria Math" panose="02040503050406030204" pitchFamily="18" charset="0"/>
                            <a:ea typeface="Calibri" panose="020F0502020204030204" pitchFamily="34" charset="0"/>
                            <a:cs typeface="Arial" panose="020B0604020202020204" pitchFamily="34" charset="0"/>
                          </a:rPr>
                          <m:t>0,85</m:t>
                        </m:r>
                      </m:den>
                    </m:f>
                    <m:r>
                      <a:rPr lang="en-US" sz="4000" i="1">
                        <a:effectLst/>
                        <a:latin typeface="Cambria Math" panose="02040503050406030204" pitchFamily="18" charset="0"/>
                        <a:ea typeface="Calibri" panose="020F0502020204030204" pitchFamily="34" charset="0"/>
                        <a:cs typeface="Arial" panose="020B0604020202020204" pitchFamily="34" charset="0"/>
                      </a:rPr>
                      <m:t>=20</m:t>
                    </m:r>
                  </m:oMath>
                </a14:m>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pP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mua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20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giấy</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a:t>
                </a:r>
                <a:r>
                  <a:rPr lang="en-US" sz="40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II.</a:t>
                </a:r>
              </a:p>
            </p:txBody>
          </p:sp>
        </mc:Choice>
        <mc:Fallback xmlns="">
          <p:sp>
            <p:nvSpPr>
              <p:cNvPr id="8" name="Rectangle 7"/>
              <p:cNvSpPr>
                <a:spLocks noRot="1" noChangeAspect="1" noMove="1" noResize="1" noEditPoints="1" noAdjustHandles="1" noChangeArrowheads="1" noChangeShapeType="1" noTextEdit="1"/>
              </p:cNvSpPr>
              <p:nvPr/>
            </p:nvSpPr>
            <p:spPr>
              <a:xfrm>
                <a:off x="7086600" y="4610100"/>
                <a:ext cx="10820400" cy="5051126"/>
              </a:xfrm>
              <a:prstGeom prst="rect">
                <a:avLst/>
              </a:prstGeom>
              <a:blipFill>
                <a:blip r:embed="rId7"/>
                <a:stretch>
                  <a:fillRect l="-2028" r="-1972" b="-4343"/>
                </a:stretch>
              </a:blipFill>
            </p:spPr>
            <p:txBody>
              <a:bodyPr/>
              <a:lstStyle/>
              <a:p>
                <a:r>
                  <a:rPr lang="en-US">
                    <a:noFill/>
                  </a:rPr>
                  <a:t> </a:t>
                </a:r>
              </a:p>
            </p:txBody>
          </p:sp>
        </mc:Fallback>
      </mc:AlternateContent>
      <p:pic>
        <p:nvPicPr>
          <p:cNvPr id="31" name="Picture 14"/>
          <p:cNvPicPr>
            <a:picLocks noChangeAspect="1"/>
          </p:cNvPicPr>
          <p:nvPr/>
        </p:nvPicPr>
        <p:blipFill>
          <a:blip r:embed="rId8"/>
          <a:srcRect/>
          <a:stretch>
            <a:fillRect/>
          </a:stretch>
        </p:blipFill>
        <p:spPr>
          <a:xfrm>
            <a:off x="16656171" y="8929721"/>
            <a:ext cx="1067463" cy="1152457"/>
          </a:xfrm>
          <a:prstGeom prst="rect">
            <a:avLst/>
          </a:prstGeom>
        </p:spPr>
      </p:pic>
      <p:pic>
        <p:nvPicPr>
          <p:cNvPr id="10" name="Picture 20">
            <a:extLst>
              <a:ext uri="{FF2B5EF4-FFF2-40B4-BE49-F238E27FC236}">
                <a16:creationId xmlns:a16="http://schemas.microsoft.com/office/drawing/2014/main" id="{208E98B2-2FFA-4C8D-9BD6-3B09A4D42EB9}"/>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14275">
            <a:off x="554608" y="375448"/>
            <a:ext cx="1643529" cy="749134"/>
          </a:xfrm>
          <a:prstGeom prst="rect">
            <a:avLst/>
          </a:prstGeom>
        </p:spPr>
      </p:pic>
    </p:spTree>
    <p:extLst>
      <p:ext uri="{BB962C8B-B14F-4D97-AF65-F5344CB8AC3E}">
        <p14:creationId xmlns:p14="http://schemas.microsoft.com/office/powerpoint/2010/main" val="19332537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barn(inVertic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339671" y="475569"/>
            <a:ext cx="1643529" cy="762000"/>
          </a:xfrm>
          <a:prstGeom prst="rect">
            <a:avLst/>
          </a:prstGeom>
        </p:spPr>
      </p:pic>
      <p:pic>
        <p:nvPicPr>
          <p:cNvPr id="24" name="Picture 18"/>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94" b="33815"/>
          <a:stretch>
            <a:fillRect/>
          </a:stretch>
        </p:blipFill>
        <p:spPr>
          <a:xfrm flipH="1">
            <a:off x="16909140" y="9621297"/>
            <a:ext cx="1378860" cy="665703"/>
          </a:xfrm>
          <a:prstGeom prst="rect">
            <a:avLst/>
          </a:prstGeom>
        </p:spPr>
      </p:pic>
      <p:sp>
        <p:nvSpPr>
          <p:cNvPr id="23" name="Oval Callout 22"/>
          <p:cNvSpPr/>
          <p:nvPr/>
        </p:nvSpPr>
        <p:spPr>
          <a:xfrm>
            <a:off x="9124950" y="5173024"/>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latin typeface="+mj-lt"/>
              </a:rPr>
              <a:t>Giải</a:t>
            </a:r>
            <a:endParaRPr lang="en-US" sz="4000" b="1">
              <a:solidFill>
                <a:prstClr val="black"/>
              </a:solidFill>
              <a:latin typeface="+mj-lt"/>
            </a:endParaRPr>
          </a:p>
        </p:txBody>
      </p:sp>
      <p:sp>
        <p:nvSpPr>
          <p:cNvPr id="28" name="TextBox 27"/>
          <p:cNvSpPr txBox="1"/>
          <p:nvPr/>
        </p:nvSpPr>
        <p:spPr>
          <a:xfrm>
            <a:off x="5659390" y="505258"/>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6.26: (SGK – tr.18)</a:t>
            </a:r>
          </a:p>
        </p:txBody>
      </p:sp>
      <p:sp>
        <p:nvSpPr>
          <p:cNvPr id="4" name="Rectangle 3"/>
          <p:cNvSpPr/>
          <p:nvPr/>
        </p:nvSpPr>
        <p:spPr>
          <a:xfrm>
            <a:off x="533400" y="1348919"/>
            <a:ext cx="16764000" cy="3675045"/>
          </a:xfrm>
          <a:prstGeom prst="rect">
            <a:avLst/>
          </a:prstGeom>
        </p:spPr>
        <p:txBody>
          <a:bodyPr wrap="square">
            <a:spAutoFit/>
          </a:bodyPr>
          <a:lstStyle/>
          <a:p>
            <a:pPr algn="just">
              <a:lnSpc>
                <a:spcPct val="150000"/>
              </a:lnSpc>
              <a:spcAft>
                <a:spcPts val="0"/>
              </a:spcAft>
            </a:pP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Ba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đội</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máy</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cày</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làm</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trên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ba</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cánh</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cùng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diện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tích</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Đội</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thứ</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nhất</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hoàn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thành</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công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việc</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4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ngày</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đội</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thứ</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hai</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ngày</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và</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đội</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thứ</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ba</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8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ngày</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Hỏi</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mỗi</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đội</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có</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mấy</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máy</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cày</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rằng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số</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máy</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đội</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thứ</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nhất</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hơn</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số</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máy</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đội</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thứ</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hai</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2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máy</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và</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năng</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suất</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máy</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như</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nhau</a:t>
            </a:r>
            <a:r>
              <a:rPr lang="en-US" sz="4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7467600" y="6288058"/>
                <a:ext cx="10515600" cy="2748253"/>
              </a:xfrm>
              <a:prstGeom prst="rect">
                <a:avLst/>
              </a:prstGeom>
            </p:spPr>
            <p:txBody>
              <a:bodyPr wrap="square">
                <a:spAutoFit/>
              </a:bodyPr>
              <a:lstStyle/>
              <a:p>
                <a:pPr algn="just">
                  <a:lnSpc>
                    <a:spcPct val="150000"/>
                  </a:lnSpc>
                </a:pP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cày</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lượt</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x, y, z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x, y, z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4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4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4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 – y = 2</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67600" y="6288058"/>
                <a:ext cx="10515600" cy="2748253"/>
              </a:xfrm>
              <a:prstGeom prst="rect">
                <a:avLst/>
              </a:prstGeom>
              <a:blipFill>
                <a:blip r:embed="rId6"/>
                <a:stretch>
                  <a:fillRect l="-2029" r="-2029" b="-9111"/>
                </a:stretch>
              </a:blipFill>
            </p:spPr>
            <p:txBody>
              <a:bodyPr/>
              <a:lstStyle/>
              <a:p>
                <a:r>
                  <a:rPr lang="en-US">
                    <a:noFill/>
                  </a:rPr>
                  <a:t> </a:t>
                </a:r>
              </a:p>
            </p:txBody>
          </p:sp>
        </mc:Fallback>
      </mc:AlternateContent>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 y="5449844"/>
            <a:ext cx="6697205" cy="4837155"/>
          </a:xfrm>
          <a:prstGeom prst="rect">
            <a:avLst/>
          </a:prstGeom>
        </p:spPr>
      </p:pic>
      <p:pic>
        <p:nvPicPr>
          <p:cNvPr id="2" name="Picture 1">
            <a:extLst>
              <a:ext uri="{FF2B5EF4-FFF2-40B4-BE49-F238E27FC236}">
                <a16:creationId xmlns:a16="http://schemas.microsoft.com/office/drawing/2014/main" id="{DE093AED-BDE8-4DE7-AC63-7DD724FC70F6}"/>
              </a:ext>
            </a:extLst>
          </p:cNvPr>
          <p:cNvPicPr>
            <a:picLocks noChangeAspect="1"/>
          </p:cNvPicPr>
          <p:nvPr/>
        </p:nvPicPr>
        <p:blipFill>
          <a:blip r:embed="rId8"/>
          <a:stretch>
            <a:fillRect/>
          </a:stretch>
        </p:blipFill>
        <p:spPr>
          <a:xfrm>
            <a:off x="1676400" y="294220"/>
            <a:ext cx="1761897" cy="1054699"/>
          </a:xfrm>
          <a:prstGeom prst="rect">
            <a:avLst/>
          </a:prstGeom>
        </p:spPr>
      </p:pic>
    </p:spTree>
    <p:extLst>
      <p:ext uri="{BB962C8B-B14F-4D97-AF65-F5344CB8AC3E}">
        <p14:creationId xmlns:p14="http://schemas.microsoft.com/office/powerpoint/2010/main" val="41127020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838200" y="450727"/>
                <a:ext cx="16383000" cy="2751715"/>
              </a:xfrm>
              <a:prstGeom prst="rect">
                <a:avLst/>
              </a:prstGeom>
            </p:spPr>
            <p:txBody>
              <a:bodyPr wrap="square">
                <a:spAutoFit/>
              </a:bodyPr>
              <a:lstStyle/>
              <a:p>
                <a:pPr algn="just">
                  <a:lnSpc>
                    <a:spcPct val="150000"/>
                  </a:lnSpc>
                </a:pP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cày</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nghịch</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4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=8</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hay</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38200" y="450727"/>
                <a:ext cx="16383000" cy="2751715"/>
              </a:xfrm>
              <a:prstGeom prst="rect">
                <a:avLst/>
              </a:prstGeom>
              <a:blipFill>
                <a:blip r:embed="rId2"/>
                <a:stretch>
                  <a:fillRect l="-1340" r="-1303" b="-8869"/>
                </a:stretch>
              </a:blipFill>
            </p:spPr>
            <p:txBody>
              <a:bodyPr/>
              <a:lstStyle/>
              <a:p>
                <a:r>
                  <a:rPr lang="en-US">
                    <a:noFill/>
                  </a:rPr>
                  <a:t> </a:t>
                </a:r>
              </a:p>
            </p:txBody>
          </p:sp>
        </mc:Fallback>
      </mc:AlternateContent>
      <p:sp>
        <p:nvSpPr>
          <p:cNvPr id="6" name="Rectangle 5"/>
          <p:cNvSpPr/>
          <p:nvPr/>
        </p:nvSpPr>
        <p:spPr>
          <a:xfrm>
            <a:off x="819150" y="4133851"/>
            <a:ext cx="16706850" cy="933450"/>
          </a:xfrm>
          <a:prstGeom prst="rect">
            <a:avLst/>
          </a:prstGeom>
        </p:spPr>
        <p:txBody>
          <a:bodyPr wrap="square">
            <a:spAutoFit/>
          </a:bodyPr>
          <a:lstStyle/>
          <a:p>
            <a:pPr lvl="0" algn="just">
              <a:lnSpc>
                <a:spcPct val="150000"/>
              </a:lnSpc>
            </a:pP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dãy</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8991600" y="2380838"/>
                <a:ext cx="2657587" cy="16432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8991600" y="2380838"/>
                <a:ext cx="2657587" cy="16432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91647" y="7088819"/>
                <a:ext cx="16561856" cy="1824923"/>
              </a:xfrm>
              <a:prstGeom prst="rect">
                <a:avLst/>
              </a:prstGeom>
            </p:spPr>
            <p:txBody>
              <a:bodyPr wrap="square">
                <a:spAutoFit/>
              </a:bodyPr>
              <a:lstStyle/>
              <a:p>
                <a:pPr lvl="0" algn="just">
                  <a:lnSpc>
                    <a:spcPct val="150000"/>
                  </a:lnSpc>
                </a:pPr>
                <a:r>
                  <a:rPr lang="en-US" sz="4000" i="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=6; </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=4; </m:t>
                    </m:r>
                    <m:r>
                      <a:rPr lang="en-US" sz="4000" b="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oMath>
                </a14:m>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4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4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91647" y="7088819"/>
                <a:ext cx="16561856" cy="1824923"/>
              </a:xfrm>
              <a:prstGeom prst="rect">
                <a:avLst/>
              </a:prstGeom>
              <a:blipFill>
                <a:blip r:embed="rId4"/>
                <a:stretch>
                  <a:fillRect l="-1288" b="-140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469772" y="4414452"/>
                <a:ext cx="7212808" cy="257198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12</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=24</m:t>
                      </m:r>
                      <m:r>
                        <m:rPr>
                          <m:nor/>
                        </m:rP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469772" y="4414452"/>
                <a:ext cx="7212808" cy="2571986"/>
              </a:xfrm>
              <a:prstGeom prst="rect">
                <a:avLst/>
              </a:prstGeom>
              <a:blipFill>
                <a:blip r:embed="rId5"/>
                <a:stretch>
                  <a:fillRect/>
                </a:stretch>
              </a:blipFill>
            </p:spPr>
            <p:txBody>
              <a:bodyPr/>
              <a:lstStyle/>
              <a:p>
                <a:r>
                  <a:rPr lang="en-US">
                    <a:noFill/>
                  </a:rPr>
                  <a:t> </a:t>
                </a:r>
              </a:p>
            </p:txBody>
          </p:sp>
        </mc:Fallback>
      </mc:AlternateContent>
      <p:pic>
        <p:nvPicPr>
          <p:cNvPr id="22" name="Picture 8"/>
          <p:cNvPicPr>
            <a:picLocks noChangeAspect="1"/>
          </p:cNvPicPr>
          <p:nvPr/>
        </p:nvPicPr>
        <p:blipFill>
          <a:blip r:embed="rId6"/>
          <a:srcRect/>
          <a:stretch>
            <a:fillRect/>
          </a:stretch>
        </p:blipFill>
        <p:spPr>
          <a:xfrm>
            <a:off x="16391096" y="7676320"/>
            <a:ext cx="1660207" cy="2474843"/>
          </a:xfrm>
          <a:prstGeom prst="rect">
            <a:avLst/>
          </a:prstGeom>
        </p:spPr>
      </p:pic>
      <p:pic>
        <p:nvPicPr>
          <p:cNvPr id="2" name="Picture 1">
            <a:extLst>
              <a:ext uri="{FF2B5EF4-FFF2-40B4-BE49-F238E27FC236}">
                <a16:creationId xmlns:a16="http://schemas.microsoft.com/office/drawing/2014/main" id="{46E66FBC-2A44-4E88-8FF0-37C63F172995}"/>
              </a:ext>
            </a:extLst>
          </p:cNvPr>
          <p:cNvPicPr>
            <a:picLocks noChangeAspect="1"/>
          </p:cNvPicPr>
          <p:nvPr/>
        </p:nvPicPr>
        <p:blipFill>
          <a:blip r:embed="rId7"/>
          <a:stretch>
            <a:fillRect/>
          </a:stretch>
        </p:blipFill>
        <p:spPr>
          <a:xfrm>
            <a:off x="15011400" y="2631152"/>
            <a:ext cx="1761897" cy="1054699"/>
          </a:xfrm>
          <a:prstGeom prst="rect">
            <a:avLst/>
          </a:prstGeom>
        </p:spPr>
      </p:pic>
    </p:spTree>
    <p:extLst>
      <p:ext uri="{BB962C8B-B14F-4D97-AF65-F5344CB8AC3E}">
        <p14:creationId xmlns:p14="http://schemas.microsoft.com/office/powerpoint/2010/main" val="28858452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1000" y="3390900"/>
            <a:ext cx="5518230" cy="3657600"/>
            <a:chOff x="0" y="0"/>
            <a:chExt cx="2128509" cy="1186950"/>
          </a:xfrm>
        </p:grpSpPr>
        <p:sp>
          <p:nvSpPr>
            <p:cNvPr id="5"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17" name="Rectangle 16"/>
          <p:cNvSpPr/>
          <p:nvPr/>
        </p:nvSpPr>
        <p:spPr>
          <a:xfrm>
            <a:off x="590550" y="4095750"/>
            <a:ext cx="4822638" cy="197881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Ghi nhớ </a:t>
            </a:r>
          </a:p>
          <a:p>
            <a:pPr algn="ctr">
              <a:lnSpc>
                <a:spcPct val="150000"/>
              </a:lnSpc>
              <a:spcBef>
                <a:spcPts val="600"/>
              </a:spcBef>
              <a:spcAft>
                <a:spcPts val="600"/>
              </a:spcAft>
              <a:buClr>
                <a:srgbClr val="000000"/>
              </a:buClr>
              <a:buFont typeface="Arial"/>
              <a:buNone/>
            </a:pPr>
            <a:r>
              <a:rPr lang="pt-BR" sz="4000" kern="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kiến thức trong bài. </a:t>
            </a:r>
          </a:p>
        </p:txBody>
      </p:sp>
      <p:sp>
        <p:nvSpPr>
          <p:cNvPr id="18" name="TextBox 5"/>
          <p:cNvSpPr txBox="1"/>
          <p:nvPr/>
        </p:nvSpPr>
        <p:spPr>
          <a:xfrm>
            <a:off x="5638801" y="1333500"/>
            <a:ext cx="7315200" cy="846386"/>
          </a:xfrm>
          <a:prstGeom prst="rect">
            <a:avLst/>
          </a:prstGeom>
        </p:spPr>
        <p:txBody>
          <a:bodyPr wrap="square" lIns="0" tIns="0" rIns="0" bIns="0" rtlCol="0" anchor="t">
            <a:spAutoFit/>
          </a:bodyPr>
          <a:lstStyle/>
          <a:p>
            <a:pPr>
              <a:spcBef>
                <a:spcPct val="0"/>
              </a:spcBef>
            </a:pPr>
            <a:r>
              <a:rPr lang="en-US" sz="5500" b="1" dirty="0">
                <a:solidFill>
                  <a:srgbClr val="497FB4"/>
                </a:solidFill>
                <a:latin typeface="Times New Roman" panose="02020603050405020304" pitchFamily="18" charset="0"/>
                <a:cs typeface="Times New Roman" panose="02020603050405020304" pitchFamily="18" charset="0"/>
              </a:rPr>
              <a:t>HƯỚNG DẪN VỀ NHÀ</a:t>
            </a:r>
          </a:p>
        </p:txBody>
      </p:sp>
      <p:grpSp>
        <p:nvGrpSpPr>
          <p:cNvPr id="19" name="Group 4"/>
          <p:cNvGrpSpPr/>
          <p:nvPr/>
        </p:nvGrpSpPr>
        <p:grpSpPr>
          <a:xfrm>
            <a:off x="6356430" y="3390900"/>
            <a:ext cx="5518230" cy="3657600"/>
            <a:chOff x="0" y="0"/>
            <a:chExt cx="2128509" cy="1186950"/>
          </a:xfrm>
        </p:grpSpPr>
        <p:sp>
          <p:nvSpPr>
            <p:cNvPr id="20"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1" name="Rectangle 20"/>
          <p:cNvSpPr/>
          <p:nvPr/>
        </p:nvSpPr>
        <p:spPr>
          <a:xfrm>
            <a:off x="6629400" y="4095750"/>
            <a:ext cx="475921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Hoàn thành các bài tập trong SBT. </a:t>
            </a:r>
          </a:p>
        </p:txBody>
      </p:sp>
      <p:grpSp>
        <p:nvGrpSpPr>
          <p:cNvPr id="22" name="Group 4"/>
          <p:cNvGrpSpPr/>
          <p:nvPr/>
        </p:nvGrpSpPr>
        <p:grpSpPr>
          <a:xfrm>
            <a:off x="12331860" y="3390900"/>
            <a:ext cx="5518230" cy="3657600"/>
            <a:chOff x="0" y="0"/>
            <a:chExt cx="2128509" cy="1186950"/>
          </a:xfrm>
        </p:grpSpPr>
        <p:sp>
          <p:nvSpPr>
            <p:cNvPr id="23"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4" name="Rectangle 23"/>
          <p:cNvSpPr/>
          <p:nvPr/>
        </p:nvSpPr>
        <p:spPr>
          <a:xfrm>
            <a:off x="12448416" y="3768629"/>
            <a:ext cx="5213433"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vi-VN" sz="4000" kern="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Chuẩn bị trước </a:t>
            </a:r>
            <a:endParaRPr lang="en-US" sz="4000" kern="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"Luyện tập chung (tr19-20)"</a:t>
            </a:r>
            <a:r>
              <a:rPr lang="vi-VN" sz="4000" kern="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pt-BR" sz="4000" kern="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8650" y="467210"/>
            <a:ext cx="1524000" cy="1949751"/>
          </a:xfrm>
          <a:prstGeom prst="rect">
            <a:avLst/>
          </a:prstGeom>
        </p:spPr>
      </p:pic>
      <p:pic>
        <p:nvPicPr>
          <p:cNvPr id="26"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1399">
            <a:off x="14982226" y="7995829"/>
            <a:ext cx="2465055" cy="1777922"/>
          </a:xfrm>
          <a:prstGeom prst="rect">
            <a:avLst/>
          </a:prstGeom>
        </p:spPr>
      </p:pic>
      <p:pic>
        <p:nvPicPr>
          <p:cNvPr id="27"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38570" flipV="1">
            <a:off x="15944878" y="636943"/>
            <a:ext cx="2488427" cy="1023366"/>
          </a:xfrm>
          <a:prstGeom prst="rect">
            <a:avLst/>
          </a:prstGeom>
        </p:spPr>
      </p:pic>
      <p:pic>
        <p:nvPicPr>
          <p:cNvPr id="2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275701">
            <a:off x="1155101" y="7807496"/>
            <a:ext cx="1617631" cy="2057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60632" y="2528328"/>
            <a:ext cx="13966737" cy="5230344"/>
            <a:chOff x="0" y="0"/>
            <a:chExt cx="6705915" cy="2511269"/>
          </a:xfrm>
        </p:grpSpPr>
        <p:sp>
          <p:nvSpPr>
            <p:cNvPr id="4" name="Freeform 4"/>
            <p:cNvSpPr/>
            <p:nvPr/>
          </p:nvSpPr>
          <p:spPr>
            <a:xfrm>
              <a:off x="0" y="0"/>
              <a:ext cx="6705915" cy="2511269"/>
            </a:xfrm>
            <a:custGeom>
              <a:avLst/>
              <a:gdLst/>
              <a:ahLst/>
              <a:cxnLst/>
              <a:rect l="l" t="t" r="r" b="b"/>
              <a:pathLst>
                <a:path w="6705915" h="2511269">
                  <a:moveTo>
                    <a:pt x="6440485" y="0"/>
                  </a:moveTo>
                  <a:lnTo>
                    <a:pt x="265430" y="0"/>
                  </a:lnTo>
                  <a:cubicBezTo>
                    <a:pt x="265430" y="146050"/>
                    <a:pt x="147320" y="265430"/>
                    <a:pt x="0" y="265430"/>
                  </a:cubicBezTo>
                  <a:lnTo>
                    <a:pt x="0" y="2245839"/>
                  </a:lnTo>
                  <a:cubicBezTo>
                    <a:pt x="146050" y="2245839"/>
                    <a:pt x="265430" y="2363949"/>
                    <a:pt x="265430" y="2511269"/>
                  </a:cubicBezTo>
                  <a:lnTo>
                    <a:pt x="6440485" y="2511269"/>
                  </a:lnTo>
                  <a:cubicBezTo>
                    <a:pt x="6440485" y="2365219"/>
                    <a:pt x="6558595" y="2245839"/>
                    <a:pt x="6705915" y="2245839"/>
                  </a:cubicBezTo>
                  <a:lnTo>
                    <a:pt x="6705915" y="265430"/>
                  </a:lnTo>
                  <a:cubicBezTo>
                    <a:pt x="6559865" y="265430"/>
                    <a:pt x="6440485" y="147320"/>
                    <a:pt x="6440485" y="0"/>
                  </a:cubicBezTo>
                  <a:close/>
                </a:path>
              </a:pathLst>
            </a:custGeom>
            <a:solidFill>
              <a:srgbClr val="497FB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28700"/>
            <a:ext cx="2780777" cy="275297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4428304" y="7050123"/>
            <a:ext cx="2830996" cy="220817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47337" y="548777"/>
            <a:ext cx="1600160" cy="159749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79847" y="7853922"/>
            <a:ext cx="1794135" cy="1785164"/>
          </a:xfrm>
          <a:prstGeom prst="rect">
            <a:avLst/>
          </a:prstGeom>
        </p:spPr>
      </p:pic>
      <p:sp>
        <p:nvSpPr>
          <p:cNvPr id="11" name="Rectangle 10"/>
          <p:cNvSpPr/>
          <p:nvPr/>
        </p:nvSpPr>
        <p:spPr>
          <a:xfrm>
            <a:off x="4572000" y="3607316"/>
            <a:ext cx="9144000" cy="2907784"/>
          </a:xfrm>
          <a:prstGeom prst="rect">
            <a:avLst/>
          </a:prstGeom>
        </p:spPr>
        <p:txBody>
          <a:bodyPr>
            <a:spAutoFit/>
          </a:bodyPr>
          <a:lstStyle/>
          <a:p>
            <a:pPr lvl="0" algn="ctr">
              <a:lnSpc>
                <a:spcPct val="150000"/>
              </a:lnSpc>
              <a:defRPr/>
            </a:pP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6500" b="1" kern="0">
              <a:ln w="0"/>
              <a:solidFill>
                <a:srgbClr val="FFFFFF"/>
              </a:solidFill>
              <a:effectLst>
                <a:outerShdw blurRad="38100" dist="25400" dir="5400000" algn="ctr" rotWithShape="0">
                  <a:srgbClr val="6E747A">
                    <a:alpha val="43000"/>
                  </a:srgbClr>
                </a:outerShdw>
              </a:effectLst>
              <a:latin typeface="Arial"/>
              <a:sym typeface="Arial"/>
            </a:endParaRPr>
          </a:p>
        </p:txBody>
      </p:sp>
      <p:sp>
        <p:nvSpPr>
          <p:cNvPr id="12" name="AutoShape 8"/>
          <p:cNvSpPr/>
          <p:nvPr/>
        </p:nvSpPr>
        <p:spPr>
          <a:xfrm>
            <a:off x="679847" y="7197204"/>
            <a:ext cx="3195240" cy="0"/>
          </a:xfrm>
          <a:prstGeom prst="line">
            <a:avLst/>
          </a:prstGeom>
          <a:ln w="47625" cap="rnd">
            <a:solidFill>
              <a:srgbClr val="FFFFFF"/>
            </a:solidFill>
            <a:prstDash val="sysDot"/>
            <a:headEnd type="none" w="sm" len="sm"/>
            <a:tailEnd type="none" w="sm" len="sm"/>
          </a:ln>
        </p:spPr>
      </p:sp>
      <p:sp>
        <p:nvSpPr>
          <p:cNvPr id="13" name="AutoShape 9"/>
          <p:cNvSpPr/>
          <p:nvPr/>
        </p:nvSpPr>
        <p:spPr>
          <a:xfrm>
            <a:off x="12932129" y="3086100"/>
            <a:ext cx="3195240" cy="0"/>
          </a:xfrm>
          <a:prstGeom prst="line">
            <a:avLst/>
          </a:prstGeom>
          <a:ln w="47625" cap="rnd">
            <a:solidFill>
              <a:srgbClr val="FFFFFF"/>
            </a:solidFill>
            <a:prstDash val="sysDot"/>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905000" y="3060122"/>
            <a:ext cx="14478000" cy="5131378"/>
            <a:chOff x="0" y="0"/>
            <a:chExt cx="1784462" cy="1718416"/>
          </a:xfrm>
        </p:grpSpPr>
        <p:sp>
          <p:nvSpPr>
            <p:cNvPr id="5" name="Freeform 5"/>
            <p:cNvSpPr/>
            <p:nvPr/>
          </p:nvSpPr>
          <p:spPr>
            <a:xfrm>
              <a:off x="0" y="0"/>
              <a:ext cx="1784462" cy="1718416"/>
            </a:xfrm>
            <a:custGeom>
              <a:avLst/>
              <a:gdLst/>
              <a:ahLst/>
              <a:cxnLst/>
              <a:rect l="l" t="t" r="r" b="b"/>
              <a:pathLst>
                <a:path w="1784462" h="1718416">
                  <a:moveTo>
                    <a:pt x="1660002" y="1718415"/>
                  </a:moveTo>
                  <a:lnTo>
                    <a:pt x="124460" y="1718415"/>
                  </a:lnTo>
                  <a:cubicBezTo>
                    <a:pt x="55880" y="1718415"/>
                    <a:pt x="0" y="1662536"/>
                    <a:pt x="0" y="1593956"/>
                  </a:cubicBezTo>
                  <a:lnTo>
                    <a:pt x="0" y="124460"/>
                  </a:lnTo>
                  <a:cubicBezTo>
                    <a:pt x="0" y="55880"/>
                    <a:pt x="55880" y="0"/>
                    <a:pt x="124460" y="0"/>
                  </a:cubicBezTo>
                  <a:lnTo>
                    <a:pt x="1660002" y="0"/>
                  </a:lnTo>
                  <a:cubicBezTo>
                    <a:pt x="1728582" y="0"/>
                    <a:pt x="1784462" y="55880"/>
                    <a:pt x="1784462" y="124460"/>
                  </a:cubicBezTo>
                  <a:lnTo>
                    <a:pt x="1784462" y="1593956"/>
                  </a:lnTo>
                  <a:cubicBezTo>
                    <a:pt x="1784462" y="1662536"/>
                    <a:pt x="1728582" y="1718416"/>
                    <a:pt x="1660002" y="1718416"/>
                  </a:cubicBezTo>
                  <a:close/>
                </a:path>
              </a:pathLst>
            </a:custGeom>
            <a:solidFill>
              <a:srgbClr val="497FB4"/>
            </a:solidFill>
          </p:spPr>
        </p:sp>
      </p:grpSp>
      <p:sp>
        <p:nvSpPr>
          <p:cNvPr id="8" name="TextBox 8"/>
          <p:cNvSpPr txBox="1"/>
          <p:nvPr/>
        </p:nvSpPr>
        <p:spPr>
          <a:xfrm>
            <a:off x="4954830" y="609145"/>
            <a:ext cx="8151570" cy="1333955"/>
          </a:xfrm>
          <a:prstGeom prst="rect">
            <a:avLst/>
          </a:prstGeom>
        </p:spPr>
        <p:txBody>
          <a:bodyPr lIns="0" tIns="0" rIns="0" bIns="0" rtlCol="0" anchor="t">
            <a:spAutoFit/>
          </a:bodyPr>
          <a:lstStyle/>
          <a:p>
            <a:pPr algn="ctr">
              <a:lnSpc>
                <a:spcPts val="12191"/>
              </a:lnSpc>
              <a:spcBef>
                <a:spcPct val="0"/>
              </a:spcBef>
            </a:pPr>
            <a:r>
              <a:rPr lang="en-US" sz="5500" b="1" dirty="0">
                <a:solidFill>
                  <a:srgbClr val="497FB4"/>
                </a:solidFill>
                <a:latin typeface="Times New Roman" panose="02020603050405020304" pitchFamily="18" charset="0"/>
                <a:cs typeface="Times New Roman" panose="02020603050405020304" pitchFamily="18" charset="0"/>
              </a:rPr>
              <a:t>NỘI DUNG BÀI HỌC</a:t>
            </a:r>
          </a:p>
        </p:txBody>
      </p:sp>
      <p:sp>
        <p:nvSpPr>
          <p:cNvPr id="19" name="Google Shape;646;p41"/>
          <p:cNvSpPr txBox="1">
            <a:spLocks/>
          </p:cNvSpPr>
          <p:nvPr/>
        </p:nvSpPr>
        <p:spPr>
          <a:xfrm flipH="1">
            <a:off x="3810001" y="3956231"/>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dirty="0">
                <a:solidFill>
                  <a:schemeClr val="bg1"/>
                </a:solidFill>
                <a:latin typeface="Times New Roman" panose="02020603050405020304" pitchFamily="18" charset="0"/>
                <a:cs typeface="Times New Roman" panose="02020603050405020304" pitchFamily="18" charset="0"/>
              </a:rPr>
              <a:t>01</a:t>
            </a:r>
          </a:p>
        </p:txBody>
      </p:sp>
      <p:sp>
        <p:nvSpPr>
          <p:cNvPr id="20" name="Rectangle 19"/>
          <p:cNvSpPr/>
          <p:nvPr/>
        </p:nvSpPr>
        <p:spPr>
          <a:xfrm>
            <a:off x="5068956" y="3816626"/>
            <a:ext cx="8037443" cy="738664"/>
          </a:xfrm>
          <a:prstGeom prst="rect">
            <a:avLst/>
          </a:prstGeom>
        </p:spPr>
        <p:txBody>
          <a:bodyPr wrap="square">
            <a:spAutoFit/>
          </a:bodyPr>
          <a:lstStyle/>
          <a:p>
            <a:r>
              <a:rPr lang="nl-NL" sz="4200" b="1" dirty="0">
                <a:solidFill>
                  <a:schemeClr val="bg1"/>
                </a:solidFill>
                <a:latin typeface="Times New Roman" panose="02020603050405020304" pitchFamily="18" charset="0"/>
                <a:cs typeface="Times New Roman" panose="02020603050405020304" pitchFamily="18" charset="0"/>
              </a:rPr>
              <a:t>ĐẠI LƯỢNG TỈ LỆ NGHỊCH</a:t>
            </a:r>
            <a:endParaRPr lang="en-US" sz="4200" dirty="0">
              <a:solidFill>
                <a:schemeClr val="bg1"/>
              </a:solidFill>
              <a:latin typeface="Times New Roman" panose="02020603050405020304" pitchFamily="18" charset="0"/>
              <a:cs typeface="Times New Roman" panose="02020603050405020304" pitchFamily="18" charset="0"/>
            </a:endParaRPr>
          </a:p>
        </p:txBody>
      </p:sp>
      <p:sp>
        <p:nvSpPr>
          <p:cNvPr id="29" name="Google Shape;646;p41"/>
          <p:cNvSpPr txBox="1">
            <a:spLocks/>
          </p:cNvSpPr>
          <p:nvPr/>
        </p:nvSpPr>
        <p:spPr>
          <a:xfrm flipH="1">
            <a:off x="3810000" y="5419107"/>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dirty="0">
                <a:solidFill>
                  <a:schemeClr val="bg1"/>
                </a:solidFill>
                <a:latin typeface="Times New Roman" panose="02020603050405020304" pitchFamily="18" charset="0"/>
                <a:cs typeface="Times New Roman" panose="02020603050405020304" pitchFamily="18" charset="0"/>
              </a:rPr>
              <a:t>02</a:t>
            </a:r>
          </a:p>
        </p:txBody>
      </p:sp>
      <p:sp>
        <p:nvSpPr>
          <p:cNvPr id="30" name="Rectangle 29"/>
          <p:cNvSpPr/>
          <p:nvPr/>
        </p:nvSpPr>
        <p:spPr>
          <a:xfrm>
            <a:off x="5156941" y="5120164"/>
            <a:ext cx="9168660" cy="1911549"/>
          </a:xfrm>
          <a:prstGeom prst="rect">
            <a:avLst/>
          </a:prstGeom>
        </p:spPr>
        <p:txBody>
          <a:bodyPr wrap="square">
            <a:spAutoFit/>
          </a:bodyPr>
          <a:lstStyle/>
          <a:p>
            <a:pPr>
              <a:lnSpc>
                <a:spcPct val="150000"/>
              </a:lnSpc>
            </a:pPr>
            <a:r>
              <a:rPr lang="nl-NL" sz="4200" b="1" dirty="0">
                <a:solidFill>
                  <a:schemeClr val="bg1"/>
                </a:solidFill>
                <a:latin typeface="Times New Roman" panose="02020603050405020304" pitchFamily="18" charset="0"/>
                <a:cs typeface="Times New Roman" panose="02020603050405020304" pitchFamily="18" charset="0"/>
              </a:rPr>
              <a:t>MỘT SỐ BÀI TOÁN VỀ ĐẠI LƯỢNG TỈ LỆ NGHỊCH</a:t>
            </a:r>
            <a:endParaRPr lang="en-US" sz="4200" dirty="0">
              <a:solidFill>
                <a:schemeClr val="bg1"/>
              </a:solidFill>
              <a:latin typeface="Times New Roman" panose="02020603050405020304" pitchFamily="18" charset="0"/>
              <a:cs typeface="Times New Roman" panose="02020603050405020304" pitchFamily="18" charset="0"/>
            </a:endParaRPr>
          </a:p>
        </p:txBody>
      </p:sp>
      <p:pic>
        <p:nvPicPr>
          <p:cNvPr id="3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82800" y="7124700"/>
            <a:ext cx="3012945" cy="2417887"/>
          </a:xfrm>
          <a:prstGeom prst="rect">
            <a:avLst/>
          </a:prstGeom>
        </p:spPr>
      </p:pic>
      <p:pic>
        <p:nvPicPr>
          <p:cNvPr id="14" name="Picture 10"/>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389308"/>
            <a:ext cx="2846471" cy="1319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667000" y="1028700"/>
            <a:ext cx="13443289" cy="5334000"/>
            <a:chOff x="2438399" y="1562100"/>
            <a:chExt cx="13443289" cy="5334000"/>
          </a:xfrm>
        </p:grpSpPr>
        <p:grpSp>
          <p:nvGrpSpPr>
            <p:cNvPr id="6" name="Group 6"/>
            <p:cNvGrpSpPr/>
            <p:nvPr/>
          </p:nvGrpSpPr>
          <p:grpSpPr>
            <a:xfrm>
              <a:off x="2438399" y="1562100"/>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417858" y="24765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 sz="6500" b="1" dirty="0">
                  <a:solidFill>
                    <a:schemeClr val="bg1"/>
                  </a:solidFill>
                  <a:latin typeface="Times New Roman" panose="02020603050405020304" pitchFamily="18" charset="0"/>
                  <a:cs typeface="Times New Roman" panose="02020603050405020304" pitchFamily="18" charset="0"/>
                </a:rPr>
                <a:t>01</a:t>
              </a:r>
            </a:p>
          </p:txBody>
        </p:sp>
        <p:cxnSp>
          <p:nvCxnSpPr>
            <p:cNvPr id="13" name="Google Shape;765;p44"/>
            <p:cNvCxnSpPr/>
            <p:nvPr/>
          </p:nvCxnSpPr>
          <p:spPr>
            <a:xfrm>
              <a:off x="8089121" y="39099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707048" y="4341293"/>
              <a:ext cx="11114902" cy="1092607"/>
            </a:xfrm>
            <a:prstGeom prst="rect">
              <a:avLst/>
            </a:prstGeom>
          </p:spPr>
          <p:txBody>
            <a:bodyPr wrap="none">
              <a:spAutoFit/>
            </a:bodyPr>
            <a:lstStyle/>
            <a:p>
              <a:r>
                <a:rPr lang="vi-VN" sz="6500" b="1" dirty="0">
                  <a:solidFill>
                    <a:schemeClr val="bg1"/>
                  </a:solidFill>
                  <a:latin typeface="+mj-lt"/>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505566" y="7148042"/>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161225" y="7426733"/>
            <a:ext cx="3388469" cy="24439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002000" y="431718"/>
            <a:ext cx="1755110" cy="441788"/>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2000" y="6458884"/>
            <a:ext cx="1032846" cy="963915"/>
          </a:xfrm>
          <a:prstGeom prst="rect">
            <a:avLst/>
          </a:prstGeom>
        </p:spPr>
      </p:pic>
      <p:sp>
        <p:nvSpPr>
          <p:cNvPr id="17" name="TextBox 16"/>
          <p:cNvSpPr txBox="1"/>
          <p:nvPr/>
        </p:nvSpPr>
        <p:spPr>
          <a:xfrm>
            <a:off x="1868556" y="6599583"/>
            <a:ext cx="3541643" cy="707886"/>
          </a:xfrm>
          <a:prstGeom prst="rect">
            <a:avLst/>
          </a:prstGeom>
          <a:noFill/>
        </p:spPr>
        <p:txBody>
          <a:bodyPr wrap="square" rtlCol="0">
            <a:spAutoFit/>
          </a:bodyPr>
          <a:lstStyle/>
          <a:p>
            <a:r>
              <a:rPr lang="nl-NL" sz="4000" b="1" dirty="0">
                <a:solidFill>
                  <a:schemeClr val="tx2"/>
                </a:solidFill>
                <a:latin typeface="Times New Roman" panose="02020603050405020304" pitchFamily="18" charset="0"/>
                <a:cs typeface="Times New Roman" panose="02020603050405020304" pitchFamily="18" charset="0"/>
              </a:rPr>
              <a:t>HĐ1:</a:t>
            </a:r>
            <a:endParaRPr lang="en-US" sz="4000" dirty="0">
              <a:solidFill>
                <a:schemeClr val="tx2"/>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344156" y="1406906"/>
            <a:ext cx="16687799" cy="1828386"/>
          </a:xfrm>
          <a:prstGeom prst="rect">
            <a:avLst/>
          </a:prstGeom>
        </p:spPr>
        <p:txBody>
          <a:bodyPr wrap="square">
            <a:spAutoFit/>
          </a:bodyPr>
          <a:lstStyle/>
          <a:p>
            <a:pPr algn="just">
              <a:lnSpc>
                <a:spcPct val="150000"/>
              </a:lnSpc>
            </a:pPr>
            <a:r>
              <a:rPr lang="vi-VN" sz="4000" dirty="0">
                <a:solidFill>
                  <a:srgbClr val="000000"/>
                </a:solidFill>
                <a:latin typeface="+mj-lt"/>
              </a:rPr>
              <a:t>Một ô tô đi từ thành ph</a:t>
            </a:r>
            <a:r>
              <a:rPr lang="en-US" sz="4000" dirty="0">
                <a:solidFill>
                  <a:srgbClr val="000000"/>
                </a:solidFill>
                <a:latin typeface="+mj-lt"/>
                <a:cs typeface="Arial" panose="020B0604020202020204" pitchFamily="34" charset="0"/>
              </a:rPr>
              <a:t>ố</a:t>
            </a:r>
            <a:r>
              <a:rPr lang="vi-VN" sz="4000" dirty="0">
                <a:solidFill>
                  <a:srgbClr val="000000"/>
                </a:solidFill>
                <a:latin typeface="+mj-lt"/>
              </a:rPr>
              <a:t> A đến thành phố B trên quãng đường 180 km. Gọi t (h) là thời gian để ô tô đi từ A đến B với vận tốc v (km/h).</a:t>
            </a:r>
          </a:p>
        </p:txBody>
      </p:sp>
      <p:pic>
        <p:nvPicPr>
          <p:cNvPr id="15"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455752">
            <a:off x="16779385" y="8614154"/>
            <a:ext cx="894690" cy="1315721"/>
          </a:xfrm>
          <a:prstGeom prst="rect">
            <a:avLst/>
          </a:prstGeom>
        </p:spPr>
      </p:pic>
      <p:grpSp>
        <p:nvGrpSpPr>
          <p:cNvPr id="4" name="Group 3"/>
          <p:cNvGrpSpPr/>
          <p:nvPr/>
        </p:nvGrpSpPr>
        <p:grpSpPr>
          <a:xfrm>
            <a:off x="6559826" y="3639312"/>
            <a:ext cx="5327374" cy="2491994"/>
            <a:chOff x="3511826" y="5089906"/>
            <a:chExt cx="5327374" cy="2491994"/>
          </a:xfrm>
        </p:grpSpPr>
        <p:sp>
          <p:nvSpPr>
            <p:cNvPr id="18" name="Rectangle 17"/>
            <p:cNvSpPr/>
            <p:nvPr/>
          </p:nvSpPr>
          <p:spPr>
            <a:xfrm>
              <a:off x="3511826" y="6539429"/>
              <a:ext cx="5327374" cy="104247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a:latin typeface="Times New Roman" panose="02020603050405020304" pitchFamily="18" charset="0"/>
                  <a:cs typeface="Times New Roman" panose="02020603050405020304" pitchFamily="18" charset="0"/>
                </a:rPr>
                <a:t>THẢO LUẬN NHÓM</a:t>
              </a:r>
            </a:p>
          </p:txBody>
        </p:sp>
        <p:pic>
          <p:nvPicPr>
            <p:cNvPr id="3" name="Picture 2"/>
            <p:cNvPicPr>
              <a:picLocks noChangeAspect="1"/>
            </p:cNvPicPr>
            <p:nvPr/>
          </p:nvPicPr>
          <p:blipFill>
            <a:blip r:embed="rId4"/>
            <a:stretch>
              <a:fillRect/>
            </a:stretch>
          </p:blipFill>
          <p:spPr>
            <a:xfrm>
              <a:off x="3936295" y="5089906"/>
              <a:ext cx="4548010" cy="1487553"/>
            </a:xfrm>
            <a:prstGeom prst="rect">
              <a:avLst/>
            </a:prstGeom>
          </p:spPr>
        </p:pic>
      </p:grpSp>
      <p:sp>
        <p:nvSpPr>
          <p:cNvPr id="5" name="Rectangle 4"/>
          <p:cNvSpPr/>
          <p:nvPr/>
        </p:nvSpPr>
        <p:spPr>
          <a:xfrm>
            <a:off x="3458817" y="6402413"/>
            <a:ext cx="10863871" cy="905056"/>
          </a:xfrm>
          <a:prstGeom prst="rect">
            <a:avLst/>
          </a:prstGeom>
        </p:spPr>
        <p:txBody>
          <a:bodyPr wrap="none">
            <a:spAutoFit/>
          </a:bodyPr>
          <a:lstStyle/>
          <a:p>
            <a:pPr algn="just">
              <a:lnSpc>
                <a:spcPct val="150000"/>
              </a:lnSpc>
              <a:spcAft>
                <a:spcPts val="800"/>
              </a:spcAft>
            </a:pPr>
            <a:r>
              <a:rPr lang="nl-NL" sz="4000" dirty="0">
                <a:latin typeface="Times New Roman" panose="02020603050405020304" pitchFamily="18" charset="0"/>
                <a:ea typeface="Calibri" panose="020F0502020204030204" pitchFamily="34" charset="0"/>
                <a:cs typeface="Times New Roman" panose="02020603050405020304" pitchFamily="18" charset="0"/>
              </a:rPr>
              <a:t>Thay mỗi dấu "?" trong bảng sau bằng số thích hợp.</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53985688"/>
              </p:ext>
            </p:extLst>
          </p:nvPr>
        </p:nvGraphicFramePr>
        <p:xfrm>
          <a:off x="3458817" y="7812157"/>
          <a:ext cx="11054597" cy="1674618"/>
        </p:xfrm>
        <a:graphic>
          <a:graphicData uri="http://schemas.openxmlformats.org/drawingml/2006/table">
            <a:tbl>
              <a:tblPr firstRow="1" firstCol="1" bandRow="1"/>
              <a:tblGrid>
                <a:gridCol w="2276001">
                  <a:extLst>
                    <a:ext uri="{9D8B030D-6E8A-4147-A177-3AD203B41FA5}">
                      <a16:colId xmlns:a16="http://schemas.microsoft.com/office/drawing/2014/main" val="4242687497"/>
                    </a:ext>
                  </a:extLst>
                </a:gridCol>
                <a:gridCol w="2194649">
                  <a:extLst>
                    <a:ext uri="{9D8B030D-6E8A-4147-A177-3AD203B41FA5}">
                      <a16:colId xmlns:a16="http://schemas.microsoft.com/office/drawing/2014/main" val="3610442504"/>
                    </a:ext>
                  </a:extLst>
                </a:gridCol>
                <a:gridCol w="2194649">
                  <a:extLst>
                    <a:ext uri="{9D8B030D-6E8A-4147-A177-3AD203B41FA5}">
                      <a16:colId xmlns:a16="http://schemas.microsoft.com/office/drawing/2014/main" val="2951095869"/>
                    </a:ext>
                  </a:extLst>
                </a:gridCol>
                <a:gridCol w="2194649">
                  <a:extLst>
                    <a:ext uri="{9D8B030D-6E8A-4147-A177-3AD203B41FA5}">
                      <a16:colId xmlns:a16="http://schemas.microsoft.com/office/drawing/2014/main" val="2621588755"/>
                    </a:ext>
                  </a:extLst>
                </a:gridCol>
                <a:gridCol w="2194649">
                  <a:extLst>
                    <a:ext uri="{9D8B030D-6E8A-4147-A177-3AD203B41FA5}">
                      <a16:colId xmlns:a16="http://schemas.microsoft.com/office/drawing/2014/main" val="1862669422"/>
                    </a:ext>
                  </a:extLst>
                </a:gridCol>
              </a:tblGrid>
              <a:tr h="837309">
                <a:tc>
                  <a:txBody>
                    <a:bodyPr/>
                    <a:lstStyle/>
                    <a:p>
                      <a:pPr algn="ctr">
                        <a:lnSpc>
                          <a:spcPct val="150000"/>
                        </a:lnSpc>
                        <a:spcAft>
                          <a:spcPts val="600"/>
                        </a:spcAft>
                      </a:pPr>
                      <a:r>
                        <a:rPr lang="en-US" sz="4000" b="1">
                          <a:effectLst/>
                          <a:latin typeface="Times New Roman" panose="02020603050405020304" pitchFamily="18" charset="0"/>
                          <a:ea typeface="Calibri" panose="020F0502020204030204" pitchFamily="34" charset="0"/>
                          <a:cs typeface="Times New Roman" panose="02020603050405020304" pitchFamily="18" charset="0"/>
                        </a:rPr>
                        <a:t>v(km/h)</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479056"/>
                  </a:ext>
                </a:extLst>
              </a:tr>
              <a:tr h="837309">
                <a:tc>
                  <a:txBody>
                    <a:bodyPr/>
                    <a:lstStyle/>
                    <a:p>
                      <a:pPr algn="ctr">
                        <a:lnSpc>
                          <a:spcPct val="150000"/>
                        </a:lnSpc>
                        <a:spcAft>
                          <a:spcPts val="600"/>
                        </a:spcAft>
                      </a:pPr>
                      <a:r>
                        <a:rPr lang="en-US" sz="4000" b="1">
                          <a:effectLst/>
                          <a:latin typeface="Times New Roman" panose="02020603050405020304" pitchFamily="18" charset="0"/>
                          <a:ea typeface="Calibri" panose="020F0502020204030204" pitchFamily="34" charset="0"/>
                          <a:cs typeface="Times New Roman" panose="02020603050405020304" pitchFamily="18" charset="0"/>
                        </a:rPr>
                        <a:t>t(h)</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980687"/>
                  </a:ext>
                </a:extLst>
              </a:tr>
            </a:tbl>
          </a:graphicData>
        </a:graphic>
      </p:graphicFrame>
      <p:sp>
        <p:nvSpPr>
          <p:cNvPr id="9" name="Rectangle 8"/>
          <p:cNvSpPr/>
          <p:nvPr/>
        </p:nvSpPr>
        <p:spPr>
          <a:xfrm>
            <a:off x="6400800" y="8736979"/>
            <a:ext cx="898003" cy="707886"/>
          </a:xfrm>
          <a:prstGeom prst="rect">
            <a:avLst/>
          </a:prstGeom>
          <a:solidFill>
            <a:schemeClr val="bg1"/>
          </a:solidFill>
        </p:spPr>
        <p:txBody>
          <a:bodyPr wrap="square">
            <a:spAutoFit/>
          </a:bodyPr>
          <a:lstStyle/>
          <a:p>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4,5</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8527774" y="8726557"/>
            <a:ext cx="935891" cy="718308"/>
          </a:xfrm>
          <a:prstGeom prst="rect">
            <a:avLst/>
          </a:prstGeom>
          <a:solidFill>
            <a:schemeClr val="bg1"/>
          </a:solidFill>
        </p:spPr>
        <p:txBody>
          <a:bodyPr wrap="square">
            <a:spAutoFit/>
          </a:bodyPr>
          <a:lstStyle/>
          <a:p>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3,6</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10977041" y="8724900"/>
            <a:ext cx="441146" cy="707886"/>
          </a:xfrm>
          <a:prstGeom prst="rect">
            <a:avLst/>
          </a:prstGeom>
          <a:solidFill>
            <a:schemeClr val="bg1"/>
          </a:solidFill>
        </p:spPr>
        <p:txBody>
          <a:bodyPr wrap="none">
            <a:spAutoFit/>
          </a:bodyPr>
          <a:lstStyle/>
          <a:p>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12913663" y="8724900"/>
            <a:ext cx="1082348" cy="707886"/>
          </a:xfrm>
          <a:prstGeom prst="rect">
            <a:avLst/>
          </a:prstGeom>
          <a:solidFill>
            <a:schemeClr val="bg1"/>
          </a:solidFill>
        </p:spPr>
        <p:txBody>
          <a:bodyPr wrap="none">
            <a:spAutoFit/>
          </a:bodyPr>
          <a:lstStyle/>
          <a:p>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2,25</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3899810" y="469676"/>
            <a:ext cx="11127710" cy="784830"/>
          </a:xfrm>
          <a:prstGeom prst="rect">
            <a:avLst/>
          </a:prstGeom>
          <a:noFill/>
        </p:spPr>
        <p:txBody>
          <a:bodyPr wrap="square" rtlCol="0">
            <a:spAutoFit/>
          </a:bodyPr>
          <a:lstStyle/>
          <a:p>
            <a:r>
              <a:rPr lang="en-US" sz="4500" b="1" dirty="0">
                <a:solidFill>
                  <a:schemeClr val="accent1"/>
                </a:solidFill>
                <a:latin typeface="Times New Roman" panose="02020603050405020304" pitchFamily="18" charset="0"/>
                <a:cs typeface="Times New Roman" panose="02020603050405020304" pitchFamily="18" charset="0"/>
              </a:rPr>
              <a:t>NHẬN BIẾT ĐẠI LƯỢNG TỈ LỆ NGHỊCH</a:t>
            </a:r>
          </a:p>
        </p:txBody>
      </p:sp>
      <p:grpSp>
        <p:nvGrpSpPr>
          <p:cNvPr id="30" name="Group 5"/>
          <p:cNvGrpSpPr/>
          <p:nvPr/>
        </p:nvGrpSpPr>
        <p:grpSpPr>
          <a:xfrm>
            <a:off x="3200401" y="721106"/>
            <a:ext cx="304799" cy="288404"/>
            <a:chOff x="0" y="0"/>
            <a:chExt cx="6350000" cy="6350000"/>
          </a:xfrm>
          <a:solidFill>
            <a:schemeClr val="accent1"/>
          </a:solidFill>
        </p:grpSpPr>
        <p:sp>
          <p:nvSpPr>
            <p:cNvPr id="31"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5" grpId="0"/>
      <p:bldP spid="9" grpId="0" animBg="1"/>
      <p:bldP spid="26" grpId="0" animBg="1"/>
      <p:bldP spid="27" grpId="0" animBg="1"/>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153400" y="3841476"/>
            <a:ext cx="2057400" cy="1530624"/>
          </a:xfrm>
          <a:prstGeom prst="rect">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055286" y="2589141"/>
                <a:ext cx="16253623" cy="2610266"/>
              </a:xfrm>
              <a:prstGeom prst="rect">
                <a:avLst/>
              </a:prstGeom>
            </p:spPr>
            <p:txBody>
              <a:bodyPr wrap="square">
                <a:spAutoFit/>
              </a:bodyPr>
              <a:lstStyle/>
              <a:p>
                <a:pPr algn="just">
                  <a:lnSpc>
                    <a:spcPct val="150000"/>
                  </a:lnSpc>
                </a:pPr>
                <a:r>
                  <a:rPr lang="en-US" sz="4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quãng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4000" dirty="0">
                    <a:latin typeface="Times New Roman" panose="02020603050405020304" pitchFamily="18" charset="0"/>
                    <a:ea typeface="Calibri" panose="020F0502020204030204" pitchFamily="34" charset="0"/>
                    <a:cs typeface="Times New Roman" panose="02020603050405020304" pitchFamily="18" charset="0"/>
                  </a:rPr>
                  <a:t> s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4000" dirty="0">
                    <a:latin typeface="Times New Roman" panose="02020603050405020304" pitchFamily="18" charset="0"/>
                    <a:ea typeface="Calibri" panose="020F0502020204030204" pitchFamily="34" charset="0"/>
                    <a:cs typeface="Times New Roman" panose="02020603050405020304" pitchFamily="18" charset="0"/>
                  </a:rPr>
                  <a:t> di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4000" dirty="0">
                    <a:latin typeface="Times New Roman" panose="02020603050405020304" pitchFamily="18" charset="0"/>
                    <a:ea typeface="Calibri" panose="020F0502020204030204" pitchFamily="34" charset="0"/>
                    <a:cs typeface="Times New Roman" panose="02020603050405020304" pitchFamily="18" charset="0"/>
                  </a:rPr>
                  <a:t> 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𝒕</m:t>
                      </m:r>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 = </m:t>
                      </m:r>
                      <m:f>
                        <m:fPr>
                          <m:ctrlPr>
                            <a:rPr lang="en-US" sz="4000" b="1" i="1">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effectLst/>
                              <a:latin typeface="Cambria Math" panose="02040503050406030204" pitchFamily="18" charset="0"/>
                              <a:ea typeface="Calibri" panose="020F0502020204030204" pitchFamily="34" charset="0"/>
                              <a:cs typeface="Arial" panose="020B0604020202020204" pitchFamily="34" charset="0"/>
                            </a:rPr>
                            <m:t>𝒔</m:t>
                          </m:r>
                        </m:num>
                        <m:den>
                          <m:r>
                            <a:rPr lang="en-US" sz="4000" b="1" i="1">
                              <a:effectLst/>
                              <a:latin typeface="Cambria Math" panose="02040503050406030204" pitchFamily="18" charset="0"/>
                              <a:ea typeface="Calibri" panose="020F0502020204030204" pitchFamily="34" charset="0"/>
                              <a:cs typeface="Arial" panose="020B0604020202020204" pitchFamily="34" charset="0"/>
                            </a:rPr>
                            <m:t>𝒗</m:t>
                          </m:r>
                        </m:den>
                      </m:f>
                    </m:oMath>
                  </m:oMathPara>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55286" y="2589141"/>
                <a:ext cx="16253623" cy="2610266"/>
              </a:xfrm>
              <a:prstGeom prst="rect">
                <a:avLst/>
              </a:prstGeom>
              <a:blipFill>
                <a:blip r:embed="rId2"/>
                <a:stretch>
                  <a:fillRect l="-1313"/>
                </a:stretch>
              </a:blipFill>
            </p:spPr>
            <p:txBody>
              <a:bodyPr/>
              <a:lstStyle/>
              <a:p>
                <a:r>
                  <a:rPr lang="en-US">
                    <a:noFill/>
                  </a:rPr>
                  <a:t> </a:t>
                </a:r>
              </a:p>
            </p:txBody>
          </p:sp>
        </mc:Fallback>
      </mc:AlternateContent>
      <p:grpSp>
        <p:nvGrpSpPr>
          <p:cNvPr id="12" name="Group 7"/>
          <p:cNvGrpSpPr/>
          <p:nvPr/>
        </p:nvGrpSpPr>
        <p:grpSpPr>
          <a:xfrm>
            <a:off x="16428720" y="400123"/>
            <a:ext cx="1371600" cy="449494"/>
            <a:chOff x="0" y="0"/>
            <a:chExt cx="2332414" cy="751129"/>
          </a:xfrm>
        </p:grpSpPr>
        <p:sp>
          <p:nvSpPr>
            <p:cNvPr id="13"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7"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008773">
            <a:off x="389314" y="4328819"/>
            <a:ext cx="1639790" cy="760266"/>
          </a:xfrm>
          <a:prstGeom prst="rect">
            <a:avLst/>
          </a:prstGeom>
        </p:spPr>
      </p:pic>
      <p:pic>
        <p:nvPicPr>
          <p:cNvPr id="23" name="Picture 2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7577" y="1537037"/>
            <a:ext cx="1032846" cy="963915"/>
          </a:xfrm>
          <a:prstGeom prst="rect">
            <a:avLst/>
          </a:prstGeom>
        </p:spPr>
      </p:pic>
      <p:sp>
        <p:nvSpPr>
          <p:cNvPr id="24" name="TextBox 23"/>
          <p:cNvSpPr txBox="1"/>
          <p:nvPr/>
        </p:nvSpPr>
        <p:spPr>
          <a:xfrm>
            <a:off x="2034377" y="1707966"/>
            <a:ext cx="1928023" cy="707886"/>
          </a:xfrm>
          <a:prstGeom prst="rect">
            <a:avLst/>
          </a:prstGeom>
          <a:noFill/>
        </p:spPr>
        <p:txBody>
          <a:bodyPr wrap="square" rtlCol="0">
            <a:spAutoFit/>
          </a:bodyPr>
          <a:lstStyle/>
          <a:p>
            <a:r>
              <a:rPr lang="nl-NL" sz="4000" b="1">
                <a:solidFill>
                  <a:schemeClr val="tx2"/>
                </a:solidFill>
                <a:latin typeface="Times New Roman" panose="02020603050405020304" pitchFamily="18" charset="0"/>
                <a:cs typeface="Times New Roman" panose="02020603050405020304" pitchFamily="18" charset="0"/>
              </a:rPr>
              <a:t>HĐ2</a:t>
            </a:r>
            <a:r>
              <a:rPr lang="nl-NL" sz="4000" b="1" dirty="0">
                <a:solidFill>
                  <a:schemeClr val="tx2"/>
                </a:solidFill>
                <a:latin typeface="Times New Roman" panose="02020603050405020304" pitchFamily="18" charset="0"/>
                <a:cs typeface="Times New Roman" panose="02020603050405020304" pitchFamily="18" charset="0"/>
              </a:rPr>
              <a:t>:</a:t>
            </a:r>
            <a:endParaRPr lang="en-US" sz="4000" dirty="0">
              <a:solidFill>
                <a:schemeClr val="tx2"/>
              </a:solidFill>
              <a:latin typeface="Times New Roman" panose="02020603050405020304" pitchFamily="18" charset="0"/>
              <a:cs typeface="Times New Roman" panose="02020603050405020304" pitchFamily="18" charset="0"/>
            </a:endParaRPr>
          </a:p>
        </p:txBody>
      </p:sp>
      <p:sp>
        <p:nvSpPr>
          <p:cNvPr id="3" name="Rectangle 2"/>
          <p:cNvSpPr/>
          <p:nvPr/>
        </p:nvSpPr>
        <p:spPr>
          <a:xfrm>
            <a:off x="3509680" y="1521757"/>
            <a:ext cx="11710257" cy="905056"/>
          </a:xfrm>
          <a:prstGeom prst="rect">
            <a:avLst/>
          </a:prstGeom>
        </p:spPr>
        <p:txBody>
          <a:bodyPr wrap="none">
            <a:spAutoFit/>
          </a:bodyPr>
          <a:lstStyle/>
          <a:p>
            <a:pPr algn="just">
              <a:lnSpc>
                <a:spcPct val="150000"/>
              </a:lnSpc>
              <a:spcAft>
                <a:spcPts val="800"/>
              </a:spcAft>
            </a:pPr>
            <a:r>
              <a:rPr lang="nl-NL" sz="4000" dirty="0">
                <a:latin typeface="Times New Roman" panose="02020603050405020304" pitchFamily="18" charset="0"/>
                <a:ea typeface="Calibri" panose="020F0502020204030204" pitchFamily="34" charset="0"/>
                <a:cs typeface="Times New Roman" panose="02020603050405020304" pitchFamily="18" charset="0"/>
              </a:rPr>
              <a:t>Viết công thức tính thời gian t theo vận tốc tương ứng v.</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6629398" y="471193"/>
            <a:ext cx="5105400" cy="86230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a:latin typeface="Times New Roman" panose="02020603050405020304" pitchFamily="18" charset="0"/>
                <a:cs typeface="Times New Roman" panose="02020603050405020304" pitchFamily="18" charset="0"/>
              </a:rPr>
              <a:t>THẢO LUẬN NHÓM</a:t>
            </a:r>
          </a:p>
        </p:txBody>
      </p:sp>
      <p:sp>
        <p:nvSpPr>
          <p:cNvPr id="5" name="Rectangle 4"/>
          <p:cNvSpPr/>
          <p:nvPr/>
        </p:nvSpPr>
        <p:spPr>
          <a:xfrm>
            <a:off x="3509681" y="5618824"/>
            <a:ext cx="13343332" cy="1828386"/>
          </a:xfrm>
          <a:prstGeom prst="rect">
            <a:avLst/>
          </a:prstGeom>
        </p:spPr>
        <p:txBody>
          <a:bodyPr wrap="square">
            <a:spAutoFit/>
          </a:bodyPr>
          <a:lstStyle/>
          <a:p>
            <a:pPr algn="just">
              <a:lnSpc>
                <a:spcPct val="150000"/>
              </a:lnSpc>
            </a:pPr>
            <a:r>
              <a:rPr lang="vi-VN" sz="4000" dirty="0">
                <a:latin typeface="Times New Roman" panose="02020603050405020304" pitchFamily="18" charset="0"/>
                <a:ea typeface="Calibri" panose="020F0502020204030204" pitchFamily="34" charset="0"/>
                <a:cs typeface="Times New Roman" panose="02020603050405020304" pitchFamily="18" charset="0"/>
              </a:rPr>
              <a:t>Trong chuyển động với quãng đường không đổi như trên</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pPr>
            <a:r>
              <a:rPr lang="nl-NL" sz="4000" dirty="0">
                <a:latin typeface="Times New Roman" panose="02020603050405020304" pitchFamily="18" charset="0"/>
                <a:ea typeface="Calibri" panose="020F0502020204030204" pitchFamily="34" charset="0"/>
                <a:cs typeface="Times New Roman" panose="02020603050405020304" pitchFamily="18" charset="0"/>
              </a:rPr>
              <a:t>Em có nhận xét gì về ô tô đi khi vận tốc tăng?</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8"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15455" y="6786276"/>
            <a:ext cx="2794225" cy="3188223"/>
          </a:xfrm>
          <a:prstGeom prst="rect">
            <a:avLst/>
          </a:prstGeom>
        </p:spPr>
      </p:pic>
      <p:sp>
        <p:nvSpPr>
          <p:cNvPr id="6" name="Rectangle 5"/>
          <p:cNvSpPr/>
          <p:nvPr/>
        </p:nvSpPr>
        <p:spPr>
          <a:xfrm>
            <a:off x="4686700" y="7609538"/>
            <a:ext cx="12954000" cy="1828386"/>
          </a:xfrm>
          <a:prstGeom prst="rect">
            <a:avLst/>
          </a:prstGeom>
        </p:spPr>
        <p:txBody>
          <a:bodyPr wrap="square">
            <a:spAutoFit/>
          </a:bodyPr>
          <a:lstStyle/>
          <a:p>
            <a:pPr>
              <a:lnSpc>
                <a:spcPct val="150000"/>
              </a:lnSpc>
            </a:pPr>
            <a:r>
              <a:rPr lang="nl-NL" sz="4000" dirty="0">
                <a:latin typeface="Times New Roman" panose="02020603050405020304" pitchFamily="18" charset="0"/>
                <a:ea typeface="Calibri" panose="020F0502020204030204" pitchFamily="34" charset="0"/>
                <a:cs typeface="Times New Roman" panose="02020603050405020304" pitchFamily="18" charset="0"/>
              </a:rPr>
              <a:t>Trên cùng một quãng đường, vận tốc tăng lên bao nhiêu lần thì thời gian tương ứng giảm đi bấy nhiêu lần.</a:t>
            </a:r>
            <a:endParaRPr lang="en-US" sz="4000" dirty="0">
              <a:latin typeface="Times New Roman" panose="02020603050405020304" pitchFamily="18" charset="0"/>
              <a:cs typeface="Times New Roman" panose="02020603050405020304" pitchFamily="18" charset="0"/>
            </a:endParaRPr>
          </a:p>
        </p:txBody>
      </p:sp>
      <p:sp>
        <p:nvSpPr>
          <p:cNvPr id="7" name="Right Arrow 6"/>
          <p:cNvSpPr/>
          <p:nvPr/>
        </p:nvSpPr>
        <p:spPr>
          <a:xfrm>
            <a:off x="3751977" y="7999387"/>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24" grpId="0"/>
      <p:bldP spid="3" grpId="0"/>
      <p:bldP spid="26" grpId="0" animBg="1"/>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4202156" y="-609964"/>
            <a:ext cx="4479119" cy="1842037"/>
          </a:xfrm>
          <a:prstGeom prst="rect">
            <a:avLst/>
          </a:prstGeom>
        </p:spPr>
      </p:pic>
      <p:sp>
        <p:nvSpPr>
          <p:cNvPr id="12" name="TextBox 11"/>
          <p:cNvSpPr txBox="1"/>
          <p:nvPr/>
        </p:nvSpPr>
        <p:spPr>
          <a:xfrm>
            <a:off x="7124700" y="853470"/>
            <a:ext cx="4038600" cy="784830"/>
          </a:xfrm>
          <a:prstGeom prst="rect">
            <a:avLst/>
          </a:prstGeom>
          <a:noFill/>
        </p:spPr>
        <p:txBody>
          <a:bodyPr wrap="square" rtlCol="0">
            <a:spAutoFit/>
          </a:bodyPr>
          <a:lstStyle/>
          <a:p>
            <a:pPr algn="ctr"/>
            <a:r>
              <a:rPr lang="en-US" sz="4500" b="1" dirty="0">
                <a:solidFill>
                  <a:schemeClr val="bg1"/>
                </a:solidFill>
                <a:latin typeface="Times New Roman" panose="02020603050405020304" pitchFamily="18" charset="0"/>
                <a:cs typeface="Times New Roman" panose="02020603050405020304" pitchFamily="18" charset="0"/>
              </a:rPr>
              <a:t>KẾT LUẬN</a:t>
            </a:r>
          </a:p>
        </p:txBody>
      </p:sp>
      <p:grpSp>
        <p:nvGrpSpPr>
          <p:cNvPr id="13" name="Group 12"/>
          <p:cNvGrpSpPr/>
          <p:nvPr/>
        </p:nvGrpSpPr>
        <p:grpSpPr>
          <a:xfrm>
            <a:off x="1340345" y="2095500"/>
            <a:ext cx="15576055" cy="4038600"/>
            <a:chOff x="883145" y="2324100"/>
            <a:chExt cx="15576055" cy="4038600"/>
          </a:xfrm>
        </p:grpSpPr>
        <p:grpSp>
          <p:nvGrpSpPr>
            <p:cNvPr id="5" name="Group 5"/>
            <p:cNvGrpSpPr/>
            <p:nvPr/>
          </p:nvGrpSpPr>
          <p:grpSpPr>
            <a:xfrm>
              <a:off x="883145" y="2324100"/>
              <a:ext cx="15576055" cy="40386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grpSp>
          <p:nvGrpSpPr>
            <p:cNvPr id="9" name="Group 8"/>
            <p:cNvGrpSpPr/>
            <p:nvPr/>
          </p:nvGrpSpPr>
          <p:grpSpPr>
            <a:xfrm>
              <a:off x="1600200" y="2894120"/>
              <a:ext cx="14097000" cy="1146596"/>
              <a:chOff x="1426054" y="2894120"/>
              <a:chExt cx="14097000" cy="1146596"/>
            </a:xfrm>
          </p:grpSpPr>
          <p:sp>
            <p:nvSpPr>
              <p:cNvPr id="7" name="Rectangle 6"/>
              <p:cNvSpPr/>
              <p:nvPr/>
            </p:nvSpPr>
            <p:spPr>
              <a:xfrm>
                <a:off x="1426054" y="2894120"/>
                <a:ext cx="14097000" cy="905056"/>
              </a:xfrm>
              <a:prstGeom prst="rect">
                <a:avLst/>
              </a:prstGeom>
            </p:spPr>
            <p:txBody>
              <a:bodyPr wrap="square">
                <a:spAutoFit/>
              </a:bodyPr>
              <a:lstStyle/>
              <a:p>
                <a:pPr algn="just">
                  <a:lnSpc>
                    <a:spcPct val="150000"/>
                  </a:lnSpc>
                  <a:spcAft>
                    <a:spcPts val="800"/>
                  </a:spcAft>
                </a:pPr>
                <a:r>
                  <a:rPr lang="fr-FR" sz="4000" dirty="0" err="1">
                    <a:latin typeface="Times New Roman" panose="02020603050405020304" pitchFamily="18" charset="0"/>
                    <a:ea typeface="Calibri" panose="020F0502020204030204" pitchFamily="34" charset="0"/>
                    <a:cs typeface="Times New Roman" panose="02020603050405020304" pitchFamily="18" charset="0"/>
                  </a:rPr>
                  <a:t>Nếu</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đại</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lượng</a:t>
                </a:r>
                <a:r>
                  <a:rPr lang="fr-FR" sz="4000" dirty="0">
                    <a:latin typeface="Times New Roman" panose="02020603050405020304" pitchFamily="18" charset="0"/>
                    <a:ea typeface="Calibri" panose="020F0502020204030204" pitchFamily="34" charset="0"/>
                    <a:cs typeface="Times New Roman" panose="02020603050405020304" pitchFamily="18" charset="0"/>
                  </a:rPr>
                  <a:t> y </a:t>
                </a:r>
                <a:r>
                  <a:rPr lang="fr-FR" sz="4000" dirty="0" err="1">
                    <a:latin typeface="Times New Roman" panose="02020603050405020304" pitchFamily="18" charset="0"/>
                    <a:ea typeface="Calibri" panose="020F0502020204030204" pitchFamily="34" charset="0"/>
                    <a:cs typeface="Times New Roman" panose="02020603050405020304" pitchFamily="18" charset="0"/>
                  </a:rPr>
                  <a:t>liên</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hệ</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với</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đại</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lượng</a:t>
                </a:r>
                <a:r>
                  <a:rPr lang="fr-FR" sz="4000" dirty="0">
                    <a:latin typeface="Times New Roman" panose="02020603050405020304" pitchFamily="18" charset="0"/>
                    <a:ea typeface="Calibri" panose="020F0502020204030204" pitchFamily="34" charset="0"/>
                    <a:cs typeface="Times New Roman" panose="02020603050405020304" pitchFamily="18" charset="0"/>
                  </a:rPr>
                  <a:t> x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theo</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công</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thức</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2932254" y="2894120"/>
                    <a:ext cx="156171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2932254" y="2894120"/>
                    <a:ext cx="1561710" cy="1146596"/>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1550504" y="3965712"/>
              <a:ext cx="14130114" cy="905056"/>
            </a:xfrm>
            <a:prstGeom prst="rect">
              <a:avLst/>
            </a:prstGeom>
          </p:spPr>
          <p:txBody>
            <a:bodyPr wrap="square">
              <a:spAutoFit/>
            </a:bodyPr>
            <a:lstStyle/>
            <a:p>
              <a:pPr lvl="0" algn="just">
                <a:lnSpc>
                  <a:spcPct val="150000"/>
                </a:lnSpc>
                <a:spcAft>
                  <a:spcPts val="800"/>
                </a:spcAft>
              </a:pPr>
              <a:r>
                <a:rPr lang="fr-FR"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là </a:t>
              </a:r>
              <a:r>
                <a:rPr lang="fr-FR"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hằng</a:t>
              </a:r>
              <a:r>
                <a:rPr lang="fr-FR"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fr-FR"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khác</a:t>
              </a:r>
              <a:r>
                <a:rPr lang="fr-FR"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0) </a:t>
              </a:r>
              <a:r>
                <a:rPr lang="fr-FR"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thì</a:t>
              </a:r>
              <a:r>
                <a:rPr lang="fr-FR"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ta </a:t>
              </a:r>
              <a:r>
                <a:rPr lang="fr-FR"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a:t>
              </a:r>
              <a:r>
                <a:rPr lang="fr-FR"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y </a:t>
              </a:r>
              <a:r>
                <a:rPr lang="fr-FR"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tỉ</a:t>
              </a:r>
              <a:r>
                <a:rPr lang="fr-FR"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lệ</a:t>
              </a:r>
              <a:r>
                <a:rPr lang="fr-FR"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nghịch</a:t>
              </a:r>
              <a:r>
                <a:rPr lang="fr-FR"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fr-FR"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x </a:t>
              </a:r>
              <a:r>
                <a:rPr lang="fr-FR" sz="4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fr-FR"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hệ</a:t>
              </a:r>
              <a:r>
                <a:rPr lang="fr-FR"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fr-FR"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tỉ</a:t>
              </a:r>
              <a:r>
                <a:rPr lang="fr-FR"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lệ</a:t>
              </a:r>
              <a:r>
                <a:rPr lang="fr-FR"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4" name="Picture 13"/>
          <p:cNvPicPr>
            <a:picLocks noChangeAspect="1"/>
          </p:cNvPicPr>
          <p:nvPr/>
        </p:nvPicPr>
        <p:blipFill>
          <a:blip r:embed="rId6"/>
          <a:stretch>
            <a:fillRect/>
          </a:stretch>
        </p:blipFill>
        <p:spPr>
          <a:xfrm>
            <a:off x="6934200" y="6057820"/>
            <a:ext cx="6029931" cy="4038600"/>
          </a:xfrm>
          <a:prstGeom prst="rect">
            <a:avLst/>
          </a:prstGeom>
        </p:spPr>
      </p:pic>
      <p:pic>
        <p:nvPicPr>
          <p:cNvPr id="33" name="Picture 32"/>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78581" y="8572500"/>
            <a:ext cx="1643529" cy="762000"/>
          </a:xfrm>
          <a:prstGeom prst="rect">
            <a:avLst/>
          </a:prstGeom>
        </p:spPr>
      </p:pic>
      <p:pic>
        <p:nvPicPr>
          <p:cNvPr id="34" name="Picture 33"/>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112166" y="6591300"/>
            <a:ext cx="1643529" cy="76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Callout 33"/>
          <p:cNvSpPr/>
          <p:nvPr/>
        </p:nvSpPr>
        <p:spPr>
          <a:xfrm>
            <a:off x="8191500" y="2171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schemeClr val="tx1"/>
                </a:solidFill>
                <a:latin typeface="+mj-lt"/>
              </a:rPr>
              <a:t>Giải</a:t>
            </a:r>
            <a:endParaRPr lang="en-US" sz="4000" b="1" dirty="0">
              <a:solidFill>
                <a:schemeClr val="tx1"/>
              </a:solidFill>
              <a:latin typeface="+mj-lt"/>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7252">
            <a:off x="16461940" y="2922491"/>
            <a:ext cx="1123333" cy="825655"/>
          </a:xfrm>
          <a:prstGeom prst="rect">
            <a:avLst/>
          </a:prstGeom>
        </p:spPr>
      </p:pic>
      <p:sp>
        <p:nvSpPr>
          <p:cNvPr id="12" name="TextBox 11"/>
          <p:cNvSpPr txBox="1"/>
          <p:nvPr/>
        </p:nvSpPr>
        <p:spPr>
          <a:xfrm>
            <a:off x="1676400" y="294145"/>
            <a:ext cx="40561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4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(SGK – tr.15)</a:t>
            </a:r>
            <a:endParaRPr kumimoji="0" lang="en-US" sz="4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13" name="Rectangle 12"/>
          <p:cNvSpPr/>
          <p:nvPr/>
        </p:nvSpPr>
        <p:spPr>
          <a:xfrm>
            <a:off x="536713" y="119270"/>
            <a:ext cx="987288" cy="943423"/>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a:rPr>
              <a:t>?</a:t>
            </a:r>
          </a:p>
        </p:txBody>
      </p:sp>
      <p:sp>
        <p:nvSpPr>
          <p:cNvPr id="2" name="Rectangle 1"/>
          <p:cNvSpPr/>
          <p:nvPr/>
        </p:nvSpPr>
        <p:spPr>
          <a:xfrm>
            <a:off x="4842011" y="87838"/>
            <a:ext cx="12801600" cy="1828386"/>
          </a:xfrm>
          <a:prstGeom prst="rect">
            <a:avLst/>
          </a:prstGeom>
        </p:spPr>
        <p:txBody>
          <a:bodyPr wrap="square">
            <a:spAutoFit/>
          </a:bodyPr>
          <a:lstStyle/>
          <a:p>
            <a:pPr algn="just">
              <a:lnSpc>
                <a:spcPct val="150000"/>
              </a:lnSpc>
              <a:spcAft>
                <a:spcPts val="800"/>
              </a:spcAft>
            </a:pP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HĐ2,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4000" dirty="0">
                <a:latin typeface="Times New Roman" panose="02020603050405020304" pitchFamily="18" charset="0"/>
                <a:ea typeface="Calibri" panose="020F0502020204030204" pitchFamily="34" charset="0"/>
                <a:cs typeface="Times New Roman" panose="02020603050405020304" pitchFamily="18" charset="0"/>
              </a:rPr>
              <a:t> 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nghịch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tốc</a:t>
            </a:r>
            <a:r>
              <a:rPr lang="en-US" sz="4000" dirty="0">
                <a:latin typeface="Times New Roman" panose="02020603050405020304" pitchFamily="18" charset="0"/>
                <a:ea typeface="Calibri" panose="020F0502020204030204" pitchFamily="34" charset="0"/>
                <a:cs typeface="Times New Roman" panose="02020603050405020304" pitchFamily="18" charset="0"/>
              </a:rPr>
              <a:t> v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tốc</a:t>
            </a:r>
            <a:r>
              <a:rPr lang="en-US" sz="4000" dirty="0">
                <a:latin typeface="Times New Roman" panose="02020603050405020304" pitchFamily="18" charset="0"/>
                <a:ea typeface="Calibri" panose="020F0502020204030204" pitchFamily="34" charset="0"/>
                <a:cs typeface="Times New Roman" panose="02020603050405020304" pitchFamily="18" charset="0"/>
              </a:rPr>
              <a:t> v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nghịch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4000" dirty="0">
                <a:latin typeface="Times New Roman" panose="02020603050405020304" pitchFamily="18" charset="0"/>
                <a:ea typeface="Calibri" panose="020F0502020204030204" pitchFamily="34" charset="0"/>
                <a:cs typeface="Times New Roman" panose="02020603050405020304" pitchFamily="18" charset="0"/>
              </a:rPr>
              <a:t> 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1676401" y="3555225"/>
                <a:ext cx="16611600" cy="6555641"/>
              </a:xfrm>
              <a:prstGeom prst="rect">
                <a:avLst/>
              </a:prstGeom>
            </p:spPr>
            <p:txBody>
              <a:bodyPr wrap="square">
                <a:spAutoFit/>
              </a:bodyPr>
              <a:lstStyle/>
              <a:p>
                <a:pPr algn="just">
                  <a:lnSpc>
                    <a:spcPct val="150000"/>
                  </a:lnSpc>
                </a:pPr>
                <a:r>
                  <a:rPr lang="fr-FR" sz="4000" dirty="0">
                    <a:latin typeface="Times New Roman" panose="02020603050405020304" pitchFamily="18" charset="0"/>
                    <a:ea typeface="Calibri" panose="020F0502020204030204" pitchFamily="34" charset="0"/>
                    <a:cs typeface="Times New Roman" panose="02020603050405020304" pitchFamily="18" charset="0"/>
                  </a:rPr>
                  <a:t>Trong HĐ2, </a:t>
                </a:r>
              </a:p>
              <a:p>
                <a:pPr marL="571500" indent="-571500" algn="just">
                  <a:lnSpc>
                    <a:spcPct val="150000"/>
                  </a:lnSpc>
                  <a:buFont typeface="Arial" panose="020B0604020202020204" pitchFamily="34" charset="0"/>
                  <a:buChar char="•"/>
                </a:pPr>
                <a:r>
                  <a:rPr lang="fr-FR" sz="4000" dirty="0" err="1">
                    <a:latin typeface="Times New Roman" panose="02020603050405020304" pitchFamily="18" charset="0"/>
                    <a:ea typeface="Calibri" panose="020F0502020204030204" pitchFamily="34" charset="0"/>
                    <a:cs typeface="Times New Roman" panose="02020603050405020304" pitchFamily="18" charset="0"/>
                  </a:rPr>
                  <a:t>Thời</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gian</a:t>
                </a:r>
                <a:r>
                  <a:rPr lang="fr-FR" sz="4000" dirty="0">
                    <a:latin typeface="Times New Roman" panose="02020603050405020304" pitchFamily="18" charset="0"/>
                    <a:ea typeface="Calibri" panose="020F0502020204030204" pitchFamily="34" charset="0"/>
                    <a:cs typeface="Times New Roman" panose="02020603050405020304" pitchFamily="18" charset="0"/>
                  </a:rPr>
                  <a:t> 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tỉ</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lệ</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nghịch</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với</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vận</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tốc</a:t>
                </a:r>
                <a:r>
                  <a:rPr lang="fr-FR" sz="4000" dirty="0">
                    <a:latin typeface="Times New Roman" panose="02020603050405020304" pitchFamily="18" charset="0"/>
                    <a:ea typeface="Calibri" panose="020F0502020204030204" pitchFamily="34" charset="0"/>
                    <a:cs typeface="Times New Roman" panose="02020603050405020304" pitchFamily="18" charset="0"/>
                  </a:rPr>
                  <a:t> v  </a:t>
                </a:r>
              </a:p>
              <a:p>
                <a:pPr algn="just">
                  <a:lnSpc>
                    <a:spcPct val="150000"/>
                  </a:lnSpc>
                </a:pPr>
                <a:r>
                  <a:rPr lang="fr-FR" sz="4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fr-FR" sz="4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4000" dirty="0">
                    <a:latin typeface="Times New Roman" panose="02020603050405020304" pitchFamily="18" charset="0"/>
                    <a:ea typeface="Calibri" panose="020F0502020204030204" pitchFamily="34" charset="0"/>
                    <a:cs typeface="Times New Roman" panose="02020603050405020304" pitchFamily="18" charset="0"/>
                  </a:rPr>
                  <a:t> Vì </a:t>
                </a:r>
                <a:r>
                  <a:rPr lang="fr-FR" sz="4000" dirty="0" err="1">
                    <a:latin typeface="Times New Roman" panose="02020603050405020304" pitchFamily="18" charset="0"/>
                    <a:ea typeface="Calibri" panose="020F0502020204030204" pitchFamily="34" charset="0"/>
                    <a:cs typeface="Times New Roman" panose="02020603050405020304" pitchFamily="18" charset="0"/>
                  </a:rPr>
                  <a:t>vận</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tốc</a:t>
                </a:r>
                <a:r>
                  <a:rPr lang="fr-FR" sz="4000" dirty="0">
                    <a:latin typeface="Times New Roman" panose="02020603050405020304" pitchFamily="18" charset="0"/>
                    <a:ea typeface="Calibri" panose="020F0502020204030204" pitchFamily="34" charset="0"/>
                    <a:cs typeface="Times New Roman" panose="02020603050405020304" pitchFamily="18" charset="0"/>
                  </a:rPr>
                  <a:t> di </a:t>
                </a:r>
                <a:r>
                  <a:rPr lang="fr-FR" sz="4000" dirty="0" err="1">
                    <a:latin typeface="Times New Roman" panose="02020603050405020304" pitchFamily="18" charset="0"/>
                    <a:ea typeface="Calibri" panose="020F0502020204030204" pitchFamily="34" charset="0"/>
                    <a:cs typeface="Times New Roman" panose="02020603050405020304" pitchFamily="18" charset="0"/>
                  </a:rPr>
                  <a:t>chuyển</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tăng</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lên</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bao</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nhiêu</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lần</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thì</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thời</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gian</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đi</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pP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giảm</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xuống</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bấy</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nhiêu</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lần</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p>
              <a:p>
                <a:pPr marL="571500" indent="-571500" algn="just">
                  <a:lnSpc>
                    <a:spcPct val="150000"/>
                  </a:lnSpc>
                  <a:buFont typeface="Arial" panose="020B0604020202020204" pitchFamily="34" charset="0"/>
                  <a:buChar char="•"/>
                </a:pPr>
                <a:r>
                  <a:rPr lang="fr-FR" sz="4000" dirty="0" err="1">
                    <a:latin typeface="Times New Roman" panose="02020603050405020304" pitchFamily="18" charset="0"/>
                    <a:ea typeface="Calibri" panose="020F0502020204030204" pitchFamily="34" charset="0"/>
                    <a:cs typeface="Times New Roman" panose="02020603050405020304" pitchFamily="18" charset="0"/>
                  </a:rPr>
                  <a:t>Thời</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gian</a:t>
                </a:r>
                <a:r>
                  <a:rPr lang="fr-FR" sz="4000" dirty="0">
                    <a:latin typeface="Times New Roman" panose="02020603050405020304" pitchFamily="18" charset="0"/>
                    <a:ea typeface="Calibri" panose="020F0502020204030204" pitchFamily="34" charset="0"/>
                    <a:cs typeface="Times New Roman" panose="02020603050405020304" pitchFamily="18" charset="0"/>
                  </a:rPr>
                  <a:t> 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tỉ</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lệ</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nghịch</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với</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vận</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tốc</a:t>
                </a:r>
                <a:r>
                  <a:rPr lang="fr-FR" sz="4000" dirty="0">
                    <a:latin typeface="Times New Roman" panose="02020603050405020304" pitchFamily="18" charset="0"/>
                    <a:ea typeface="Calibri" panose="020F0502020204030204" pitchFamily="34" charset="0"/>
                    <a:cs typeface="Times New Roman" panose="02020603050405020304" pitchFamily="18" charset="0"/>
                  </a:rPr>
                  <a:t> v </a:t>
                </a:r>
              </a:p>
              <a:p>
                <a:pPr algn="just">
                  <a:lnSpc>
                    <a:spcPct val="150000"/>
                  </a:lnSpc>
                </a:pPr>
                <a:r>
                  <a:rPr lang="fr-FR" sz="4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fr-FR" sz="4000" i="1">
                        <a:latin typeface="Cambria Math" panose="02040503050406030204" pitchFamily="18" charset="0"/>
                        <a:ea typeface="Cambria Math" panose="02040503050406030204" pitchFamily="18" charset="0"/>
                        <a:cs typeface="Arial" panose="020B0604020202020204" pitchFamily="34" charset="0"/>
                      </a:rPr>
                      <m:t>→ </m:t>
                    </m:r>
                  </m:oMath>
                </a14:m>
                <a:r>
                  <a:rPr lang="fr-FR" sz="4000" dirty="0">
                    <a:latin typeface="Times New Roman" panose="02020603050405020304" pitchFamily="18" charset="0"/>
                    <a:ea typeface="Calibri" panose="020F0502020204030204" pitchFamily="34" charset="0"/>
                    <a:cs typeface="Times New Roman" panose="02020603050405020304" pitchFamily="18" charset="0"/>
                  </a:rPr>
                  <a:t>Vì khi </a:t>
                </a:r>
                <a:r>
                  <a:rPr lang="fr-FR" sz="4000" dirty="0" err="1">
                    <a:latin typeface="Times New Roman" panose="02020603050405020304" pitchFamily="18" charset="0"/>
                    <a:ea typeface="Calibri" panose="020F0502020204030204" pitchFamily="34" charset="0"/>
                    <a:cs typeface="Times New Roman" panose="02020603050405020304" pitchFamily="18" charset="0"/>
                  </a:rPr>
                  <a:t>đại</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lượng</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thời</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gian</a:t>
                </a:r>
                <a:r>
                  <a:rPr lang="fr-FR" sz="4000" dirty="0">
                    <a:latin typeface="Times New Roman" panose="02020603050405020304" pitchFamily="18" charset="0"/>
                    <a:ea typeface="Calibri" panose="020F0502020204030204" pitchFamily="34" charset="0"/>
                    <a:cs typeface="Times New Roman" panose="02020603050405020304" pitchFamily="18" charset="0"/>
                  </a:rPr>
                  <a:t> 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giảm</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đi</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bao</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nhiêu</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lần</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thì</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vận</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tốc</a:t>
                </a:r>
                <a:r>
                  <a:rPr lang="fr-FR" sz="4000" dirty="0">
                    <a:latin typeface="Times New Roman" panose="02020603050405020304" pitchFamily="18" charset="0"/>
                    <a:ea typeface="Calibri" panose="020F0502020204030204" pitchFamily="34" charset="0"/>
                    <a:cs typeface="Times New Roman" panose="02020603050405020304" pitchFamily="18" charset="0"/>
                  </a:rPr>
                  <a:t> v </a:t>
                </a:r>
              </a:p>
              <a:p>
                <a:pPr algn="just">
                  <a:lnSpc>
                    <a:spcPct val="150000"/>
                  </a:lnSpc>
                </a:pP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tăng</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lên</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bấy</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nhiêu</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ea typeface="Calibri" panose="020F0502020204030204" pitchFamily="34" charset="0"/>
                    <a:cs typeface="Times New Roman" panose="02020603050405020304" pitchFamily="18" charset="0"/>
                  </a:rPr>
                  <a:t>lần</a:t>
                </a:r>
                <a:r>
                  <a:rPr lang="fr-FR" sz="4000" dirty="0">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76401" y="3555225"/>
                <a:ext cx="16611600" cy="6555641"/>
              </a:xfrm>
              <a:prstGeom prst="rect">
                <a:avLst/>
              </a:prstGeom>
              <a:blipFill>
                <a:blip r:embed="rId5"/>
                <a:stretch>
                  <a:fillRect l="-1284" b="-1394"/>
                </a:stretch>
              </a:blipFill>
            </p:spPr>
            <p:txBody>
              <a:bodyPr/>
              <a:lstStyle/>
              <a:p>
                <a:r>
                  <a:rPr lang="en-US">
                    <a:noFill/>
                  </a:rPr>
                  <a:t> </a:t>
                </a:r>
              </a:p>
            </p:txBody>
          </p:sp>
        </mc:Fallback>
      </mc:AlternateContent>
      <p:pic>
        <p:nvPicPr>
          <p:cNvPr id="9" name="Picture 10">
            <a:extLst>
              <a:ext uri="{FF2B5EF4-FFF2-40B4-BE49-F238E27FC236}">
                <a16:creationId xmlns:a16="http://schemas.microsoft.com/office/drawing/2014/main" id="{2725DF14-39A4-40A9-B4ED-944581EE9DB2}"/>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7252">
            <a:off x="2076448" y="2544485"/>
            <a:ext cx="1123333" cy="825655"/>
          </a:xfrm>
          <a:prstGeom prst="rect">
            <a:avLst/>
          </a:prstGeom>
        </p:spPr>
      </p:pic>
      <p:pic>
        <p:nvPicPr>
          <p:cNvPr id="10" name="Picture 10">
            <a:extLst>
              <a:ext uri="{FF2B5EF4-FFF2-40B4-BE49-F238E27FC236}">
                <a16:creationId xmlns:a16="http://schemas.microsoft.com/office/drawing/2014/main" id="{365B6D50-CD15-4F10-AE6F-3111AA759E28}"/>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7252">
            <a:off x="12097939" y="4234031"/>
            <a:ext cx="1123333" cy="825655"/>
          </a:xfrm>
          <a:prstGeom prst="rect">
            <a:avLst/>
          </a:prstGeom>
        </p:spPr>
      </p:pic>
      <p:pic>
        <p:nvPicPr>
          <p:cNvPr id="14" name="Picture 10">
            <a:extLst>
              <a:ext uri="{FF2B5EF4-FFF2-40B4-BE49-F238E27FC236}">
                <a16:creationId xmlns:a16="http://schemas.microsoft.com/office/drawing/2014/main" id="{045B2D2E-ED7F-4847-8ACC-A8C43A64828C}"/>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7252">
            <a:off x="836437" y="9273170"/>
            <a:ext cx="1123333" cy="8256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3" dur="500"/>
                                        <p:tgtEl>
                                          <p:spTgt spid="3">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6" dur="500"/>
                                        <p:tgtEl>
                                          <p:spTgt spid="3">
                                            <p:txEl>
                                              <p:pRg st="5" end="5"/>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 grpId="0"/>
      <p:bldP spid="13"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1604</TotalTime>
  <Words>2717</Words>
  <Application>Microsoft Office PowerPoint</Application>
  <PresentationFormat>Custom</PresentationFormat>
  <Paragraphs>291</Paragraphs>
  <Slides>39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Calibri</vt:lpstr>
      <vt:lpstr>Cambria Math</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Triệu Thị Thanh Xuyên</dc:creator>
  <cp:keywords>Xuyên Triệu</cp:keywords>
  <cp:lastModifiedBy>Administrator</cp:lastModifiedBy>
  <cp:revision>26</cp:revision>
  <dcterms:created xsi:type="dcterms:W3CDTF">2006-08-16T00:00:00Z</dcterms:created>
  <dcterms:modified xsi:type="dcterms:W3CDTF">2026-01-29T02:30:28Z</dcterms:modified>
  <dc:identifier>DAFNsc4mcvs</dc:identifier>
</cp:coreProperties>
</file>