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0000500000000000000" pitchFamily="2" charset="-79"/>
      <p:regular r:id="rId45"/>
      <p:bold r:id="rId46"/>
    </p:embeddedFont>
    <p:embeddedFont>
      <p:font typeface="Autour One"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ali Light" panose="020B0604020202020204" charset="0"/>
      <p:regular r:id="rId53"/>
      <p:bold r:id="rId54"/>
      <p:italic r:id="rId55"/>
      <p:boldItalic r:id="rId56"/>
    </p:embeddedFont>
    <p:embeddedFont>
      <p:font typeface="Nunito" pitchFamily="2" charset="0"/>
      <p:regular r:id="rId57"/>
      <p:bold r:id="rId58"/>
      <p:italic r:id="rId59"/>
      <p:boldItalic r:id="rId60"/>
    </p:embeddedFont>
    <p:embeddedFont>
      <p:font typeface="Nunito SemiBold" pitchFamily="2" charset="0"/>
      <p:regular r:id="rId61"/>
      <p:bold r:id="rId62"/>
      <p:italic r:id="rId63"/>
      <p:boldItalic r:id="rId64"/>
    </p:embeddedFont>
    <p:embeddedFont>
      <p:font typeface="Roboto Condensed Light" panose="02000000000000000000" pitchFamily="2" charset="0"/>
      <p:regular r:id="rId65"/>
      <p: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5" d="100"/>
          <a:sy n="95"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1/26/2026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0.png"/><Relationship Id="rId7"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image" Target="../media/image24.svg"/><Relationship Id="rId4" Type="http://schemas.openxmlformats.org/officeDocument/2006/relationships/image" Target="../media/image2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7" Type="http://schemas.openxmlformats.org/officeDocument/2006/relationships/image" Target="../media/image46.svg"/><Relationship Id="rId2" Type="http://schemas.openxmlformats.org/officeDocument/2006/relationships/image" Target="../media/image43.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71.png"/><Relationship Id="rId4" Type="http://schemas.openxmlformats.org/officeDocument/2006/relationships/image" Target="../media/image70.jp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0.png"/></Relationships>
</file>

<file path=ppt/slides/_rels/slide3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81.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Times New Roman" panose="02020603050405020304" pitchFamily="18" charset="0"/>
                <a:cs typeface="Times New Roman" panose="02020603050405020304" pitchFamily="18" charset="0"/>
              </a:rPr>
              <a:t>CHÀO MỪNG CÁC EM ĐẾN VỚI TIẾT HỌC HÔM NAY!</a:t>
            </a:r>
            <a:endParaRPr sz="35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93620" y="562707"/>
            <a:ext cx="1147161" cy="498663"/>
          </a:xfrm>
          <a:prstGeom prst="rect">
            <a:avLst/>
          </a:prstGeom>
        </p:spPr>
        <p:txBody>
          <a:bodyPr wrap="square">
            <a:spAutoFit/>
          </a:bodyPr>
          <a:lstStyle/>
          <a:p>
            <a:pPr algn="just">
              <a:lnSpc>
                <a:spcPct val="150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CHÚ Ý</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034981" y="1256044"/>
                <a:ext cx="7201934" cy="1144518"/>
              </a:xfrm>
              <a:prstGeom prst="rect">
                <a:avLst/>
              </a:prstGeom>
            </p:spPr>
            <p:txBody>
              <a:bodyPr wrap="square">
                <a:spAutoFit/>
              </a:bodyPr>
              <a:lstStyle/>
              <a:p>
                <a:pPr algn="just">
                  <a:lnSpc>
                    <a:spcPct val="150000"/>
                  </a:lnSpc>
                  <a:spcAft>
                    <a:spcPts val="800"/>
                  </a:spcAft>
                </a:pPr>
                <a:r>
                  <a:rPr lang="fr-FR" sz="200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2000" dirty="0">
                    <a:latin typeface="Times New Roman" panose="02020603050405020304" pitchFamily="18" charset="0"/>
                    <a:ea typeface="Calibri" panose="020F0502020204030204" pitchFamily="34" charset="0"/>
                    <a:cs typeface="Times New Roman" panose="02020603050405020304" pitchFamily="18" charset="0"/>
                  </a:rPr>
                  <a:t> y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2000" dirty="0">
                    <a:latin typeface="Times New Roman" panose="02020603050405020304" pitchFamily="18" charset="0"/>
                    <a:ea typeface="Calibri" panose="020F0502020204030204" pitchFamily="34" charset="0"/>
                    <a:cs typeface="Times New Roman" panose="02020603050405020304" pitchFamily="18" charset="0"/>
                  </a:rPr>
                  <a:t> x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số</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000" dirty="0">
                    <a:latin typeface="Times New Roman" panose="02020603050405020304" pitchFamily="18" charset="0"/>
                    <a:ea typeface="Calibri" panose="020F0502020204030204" pitchFamily="34" charset="0"/>
                    <a:cs typeface="Times New Roman" panose="02020603050405020304" pitchFamily="18" charset="0"/>
                  </a:rPr>
                  <a:t> a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000" dirty="0">
                    <a:latin typeface="Times New Roman" panose="02020603050405020304" pitchFamily="18" charset="0"/>
                    <a:ea typeface="Calibri" panose="020F0502020204030204" pitchFamily="34" charset="0"/>
                    <a:cs typeface="Times New Roman" panose="02020603050405020304" pitchFamily="18" charset="0"/>
                  </a:rPr>
                  <a:t> x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2000" dirty="0">
                    <a:latin typeface="Times New Roman" panose="02020603050405020304" pitchFamily="18" charset="0"/>
                    <a:ea typeface="Calibri" panose="020F0502020204030204" pitchFamily="34" charset="0"/>
                    <a:cs typeface="Times New Roman" panose="02020603050405020304" pitchFamily="18" charset="0"/>
                  </a:rPr>
                  <a:t> y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hệ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số</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Times New Roman" panose="02020603050405020304" pitchFamily="18" charset="0"/>
                    <a:ea typeface="Calibri" panose="020F0502020204030204" pitchFamily="34" charset="0"/>
                    <a:cs typeface="Times New Roman" panose="02020603050405020304" pitchFamily="18" charset="0"/>
                  </a:rPr>
                  <a:t>. Khi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2000" dirty="0">
                    <a:latin typeface="Times New Roman" panose="02020603050405020304" pitchFamily="18" charset="0"/>
                    <a:ea typeface="Calibri" panose="020F0502020204030204" pitchFamily="34" charset="0"/>
                    <a:cs typeface="Times New Roman" panose="02020603050405020304" pitchFamily="18" charset="0"/>
                  </a:rPr>
                  <a:t> ta </a:t>
                </a:r>
                <a:r>
                  <a:rPr lang="fr-FR" sz="2000" dirty="0" err="1">
                    <a:latin typeface="Times New Roman" panose="02020603050405020304" pitchFamily="18" charset="0"/>
                    <a:ea typeface="Calibri" panose="020F0502020204030204" pitchFamily="34" charset="0"/>
                    <a:cs typeface="Times New Roman" panose="02020603050405020304" pitchFamily="18" charset="0"/>
                  </a:rPr>
                  <a:t>nói</a:t>
                </a:r>
                <a:r>
                  <a:rPr lang="fr-FR" sz="2000" dirty="0">
                    <a:latin typeface="Times New Roman" panose="02020603050405020304" pitchFamily="18" charset="0"/>
                    <a:ea typeface="Calibri" panose="020F0502020204030204" pitchFamily="34" charset="0"/>
                    <a:cs typeface="Times New Roman" panose="02020603050405020304" pitchFamily="18" charset="0"/>
                  </a:rPr>
                  <a:t> x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000" dirty="0">
                    <a:latin typeface="Times New Roman" panose="02020603050405020304" pitchFamily="18" charset="0"/>
                    <a:ea typeface="Calibri" panose="020F0502020204030204" pitchFamily="34" charset="0"/>
                    <a:cs typeface="Times New Roman" panose="02020603050405020304" pitchFamily="18" charset="0"/>
                  </a:rPr>
                  <a:t> y là </a:t>
                </a:r>
                <a:r>
                  <a:rPr lang="fr-FR" sz="2000" dirty="0" err="1">
                    <a:latin typeface="Times New Roman" panose="02020603050405020304" pitchFamily="18" charset="0"/>
                    <a:ea typeface="Calibri" panose="020F0502020204030204" pitchFamily="34" charset="0"/>
                    <a:cs typeface="Times New Roman" panose="02020603050405020304" pitchFamily="18" charset="0"/>
                  </a:rPr>
                  <a:t>hai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fr-FR"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34981" y="1256044"/>
                <a:ext cx="7201934" cy="1144518"/>
              </a:xfrm>
              <a:prstGeom prst="rect">
                <a:avLst/>
              </a:prstGeom>
              <a:blipFill>
                <a:blip r:embed="rId3"/>
                <a:stretch>
                  <a:fillRect l="-931" r="-847" b="-31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354761" y="2400562"/>
                <a:ext cx="2390590" cy="703719"/>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354761" y="2400562"/>
                <a:ext cx="2390590" cy="703719"/>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Ví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nl-NL" sz="2000" b="1" dirty="0">
                <a:latin typeface="Times New Roman" panose="02020603050405020304" pitchFamily="18" charset="0"/>
                <a:ea typeface="Calibri" panose="020F0502020204030204" pitchFamily="34" charset="0"/>
                <a:cs typeface="Times New Roman" panose="02020603050405020304" pitchFamily="18" charset="0"/>
              </a:rPr>
              <a:t>(SGK – tr.12)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mc:Choice xmlns:a14="http://schemas.microsoft.com/office/drawing/2010/main" Requires="a14">
          <p:sp>
            <p:nvSpPr>
              <p:cNvPr id="2" name="Rectangle 1"/>
              <p:cNvSpPr/>
              <p:nvPr/>
            </p:nvSpPr>
            <p:spPr>
              <a:xfrm>
                <a:off x="793821" y="1195754"/>
                <a:ext cx="7512560" cy="498663"/>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Biết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793821" y="1195754"/>
                <a:ext cx="7512560" cy="498663"/>
              </a:xfrm>
              <a:prstGeom prst="rect">
                <a:avLst/>
              </a:prstGeom>
              <a:blipFill>
                <a:blip r:embed="rId3"/>
                <a:stretch>
                  <a:fillRect l="-811" b="-2073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y = ax.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x;</a:t>
            </a:r>
          </a:p>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x = 3;</a:t>
            </a:r>
          </a:p>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y = 0,8.</a:t>
            </a: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latin typeface="Times New Roman" panose="02020603050405020304" pitchFamily="18" charset="0"/>
                <a:cs typeface="Times New Roman" panose="02020603050405020304" pitchFamily="18" charset="0"/>
              </a:rPr>
              <a:t>Giải</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37591" y="1210668"/>
            <a:ext cx="1192176" cy="496996"/>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837591" y="2346561"/>
                <a:ext cx="3624023" cy="496996"/>
              </a:xfrm>
              <a:prstGeom prst="rect">
                <a:avLst/>
              </a:prstGeom>
            </p:spPr>
            <p:txBody>
              <a:bodyPr wrap="square">
                <a:spAutoFit/>
              </a:bodyPr>
              <a:lstStyle/>
              <a:p>
                <a:pPr lvl="0" algn="just">
                  <a:lnSpc>
                    <a:spcPct val="150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7591" y="2346561"/>
                <a:ext cx="3624023" cy="496996"/>
              </a:xfrm>
              <a:prstGeom prst="rect">
                <a:avLst/>
              </a:prstGeom>
              <a:blipFill>
                <a:blip r:embed="rId3"/>
                <a:stretch>
                  <a:fillRect l="-168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3853321" cy="496996"/>
          </a:xfrm>
          <a:prstGeom prst="rect">
            <a:avLst/>
          </a:prstGeom>
        </p:spPr>
        <p:txBody>
          <a:bodyPr wrap="square">
            <a:spAutoFit/>
          </a:bodyPr>
          <a:lstStyle/>
          <a:p>
            <a:pPr lvl="0" algn="just">
              <a:lnSpc>
                <a:spcPct val="150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200051" y="3662926"/>
                <a:ext cx="4622484" cy="689932"/>
              </a:xfrm>
              <a:prstGeom prst="rect">
                <a:avLst/>
              </a:prstGeom>
            </p:spPr>
            <p:txBody>
              <a:bodyPr wrap="none">
                <a:spAutoFit/>
              </a:bodyPr>
              <a:lstStyle/>
              <a:p>
                <a:pPr lvl="0" algn="just">
                  <a:lnSpc>
                    <a:spcPct val="150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00051" y="3662926"/>
                <a:ext cx="4622484" cy="689932"/>
              </a:xfrm>
              <a:prstGeom prst="rect">
                <a:avLst/>
              </a:prstGeom>
              <a:blipFill>
                <a:blip r:embed="rId6"/>
                <a:stretch>
                  <a:fillRect l="-1451" b="-5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Ví</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000" b="0"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nl-NL" sz="2000" b="1"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tr.12)</a:t>
            </a:r>
            <a:endParaRPr kumimoji="0" lang="en-US" sz="2000" b="0"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Cho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 = 5</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837560" y="1732800"/>
            <a:ext cx="6905549" cy="498663"/>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424479694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a:effectLst/>
                          <a:latin typeface="Times New Roman" panose="02020603050405020304" pitchFamily="18" charset="0"/>
                          <a:ea typeface="Calibri" panose="020F0502020204030204" pitchFamily="34" charset="0"/>
                          <a:cs typeface="Times New Roman" panose="02020603050405020304" pitchFamily="18" charset="0"/>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aseline="-2500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a:effectLst/>
                          <a:latin typeface="Times New Roman" panose="02020603050405020304" pitchFamily="18" charset="0"/>
                          <a:ea typeface="Calibri" panose="020F0502020204030204" pitchFamily="34" charset="0"/>
                          <a:cs typeface="Times New Roman" panose="02020603050405020304" pitchFamily="18" charset="0"/>
                        </a:rPr>
                        <a:t>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27384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Ví</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000" b="0"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nl-NL" sz="2000" b="1"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tr.12)</a:t>
            </a:r>
            <a:endParaRPr kumimoji="0" lang="en-US" sz="2000" b="0"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5011947"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Cho y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tỉ</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thuận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x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theo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số</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tỉ</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 = 5</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498663"/>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4" name="Rectangle 33"/>
          <p:cNvSpPr/>
          <p:nvPr/>
        </p:nvSpPr>
        <p:spPr>
          <a:xfrm>
            <a:off x="2436400" y="3908427"/>
            <a:ext cx="3552418" cy="496996"/>
          </a:xfrm>
          <a:prstGeom prst="rect">
            <a:avLst/>
          </a:prstGeom>
        </p:spPr>
        <p:txBody>
          <a:bodyPr wrap="square">
            <a:spAutoFit/>
          </a:bodyPr>
          <a:lstStyle/>
          <a:p>
            <a:pPr lvl="0"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498663"/>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5512" y="2381459"/>
            <a:ext cx="933368" cy="41297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latin typeface="Times New Roman" panose="02020603050405020304" pitchFamily="18" charset="0"/>
                <a:cs typeface="Times New Roman" panose="02020603050405020304" pitchFamily="18" charset="0"/>
              </a:rPr>
              <a:t>NHẬN XÉT</a:t>
            </a:r>
          </a:p>
        </p:txBody>
      </p:sp>
      <p:sp>
        <p:nvSpPr>
          <p:cNvPr id="2" name="Rectangle 1"/>
          <p:cNvSpPr/>
          <p:nvPr/>
        </p:nvSpPr>
        <p:spPr>
          <a:xfrm>
            <a:off x="693335" y="864158"/>
            <a:ext cx="7602101" cy="1420325"/>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kia</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Times New Roman" panose="02020603050405020304" pitchFamily="18" charset="0"/>
                <a:cs typeface="Times New Roman" panose="02020603050405020304" pitchFamily="18"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mj-lt"/>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mj-lt"/>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dẫn</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Times New Roman" panose="02020603050405020304" pitchFamily="18" charset="0"/>
                <a:ea typeface="Calibri" panose="020F0502020204030204" pitchFamily="34" charset="0"/>
                <a:cs typeface="Times New Roman" panose="02020603050405020304" pitchFamily="18"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Times New Roman" panose="02020603050405020304" pitchFamily="18" charset="0"/>
                <a:ea typeface="Calibri" panose="020F0502020204030204" pitchFamily="34" charset="0"/>
                <a:cs typeface="Times New Roman" panose="02020603050405020304" pitchFamily="18" charset="0"/>
              </a:rPr>
              <a:t>Nếu khối lượng protein tỉ lệ thuận với khối lượng đậu tương, ta suy ra được công thức nào?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96324"/>
            <a:ext cx="184003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Times New Roman" panose="02020603050405020304" pitchFamily="18" charset="0"/>
                <a:cs typeface="Times New Roman" panose="02020603050405020304" pitchFamily="18"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Theo viện Dinh dưỡng Quốc gia, cứ trong 100g đậu tương (đậu nành) thì có 34g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221006" y="2901131"/>
            <a:ext cx="7163109" cy="958660"/>
          </a:xfrm>
          <a:prstGeom prst="rect">
            <a:avLst/>
          </a:prstGeom>
        </p:spPr>
        <p:txBody>
          <a:bodyPr wrap="square">
            <a:spAutoFit/>
          </a:bodyPr>
          <a:lstStyle/>
          <a:p>
            <a:pPr algn="just">
              <a:lnSpc>
                <a:spcPct val="15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protein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đậu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đậu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5" name="Rectangle 4"/>
              <p:cNvSpPr/>
              <p:nvPr/>
            </p:nvSpPr>
            <p:spPr>
              <a:xfrm>
                <a:off x="3571728" y="3533257"/>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571728" y="3533257"/>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874207" y="622998"/>
            <a:ext cx="1841387" cy="418542"/>
          </a:xfrm>
        </p:spPr>
        <p:txBody>
          <a:bodyPr/>
          <a:lstStyle/>
          <a:p>
            <a:r>
              <a:rPr lang="en-US" sz="2200" dirty="0">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653143" y="1155560"/>
            <a:ext cx="7826241" cy="1900135"/>
          </a:xfrm>
          <a:prstGeom prst="rect">
            <a:avLst/>
          </a:prstGeom>
        </p:spPr>
        <p:txBody>
          <a:bodyPr wrap="square">
            <a:spAutoFit/>
          </a:bodyPr>
          <a:lstStyle/>
          <a:p>
            <a:pPr marL="30480" marR="30480" algn="just">
              <a:lnSpc>
                <a:spcPct val="150000"/>
              </a:lnSpc>
            </a:pPr>
            <a:r>
              <a:rPr lang="vi-VN" sz="2000" dirty="0">
                <a:latin typeface="+mj-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84088" y="3346101"/>
            <a:ext cx="1855088" cy="1334407"/>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Times New Roman" panose="02020603050405020304" pitchFamily="18" charset="0"/>
                <a:cs typeface="Times New Roman" panose="02020603050405020304" pitchFamily="18" charset="0"/>
              </a:rPr>
              <a:t>Thảo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nhóm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đôi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54370" y="476202"/>
            <a:ext cx="3865802" cy="579967"/>
          </a:xfrm>
          <a:prstGeom prst="rect">
            <a:avLst/>
          </a:prstGeom>
        </p:spPr>
        <p:txBody>
          <a:bodyPr wrap="none">
            <a:spAutoFit/>
          </a:bodyPr>
          <a:lstStyle/>
          <a:p>
            <a:pPr marL="30480" marR="30480" lvl="0" algn="just">
              <a:lnSpc>
                <a:spcPct val="150000"/>
              </a:lnSpc>
            </a:pPr>
            <a:r>
              <a:rPr lang="vi-VN" sz="2400" dirty="0">
                <a:latin typeface="+mj-lt"/>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89679" y="693336"/>
            <a:ext cx="884656" cy="528303"/>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cs typeface="Times New Roman" panose="02020603050405020304" pitchFamily="18" charset="0"/>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713433" y="1215851"/>
            <a:ext cx="7629205" cy="1944780"/>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kilogam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2000" dirty="0">
                <a:latin typeface="Times New Roman" panose="02020603050405020304" pitchFamily="18" charset="0"/>
                <a:ea typeface="Calibri" panose="020F0502020204030204" pitchFamily="34" charset="0"/>
                <a:cs typeface="Times New Roman" panose="02020603050405020304" pitchFamily="18" charset="0"/>
              </a:rPr>
              <a:t> = 300 kg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x (kg, x, y &gt; 0)</a:t>
            </a:r>
          </a:p>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713434" y="3923395"/>
            <a:ext cx="5767754" cy="496996"/>
          </a:xfrm>
          <a:prstGeom prst="rect">
            <a:avLst/>
          </a:prstGeom>
        </p:spPr>
        <p:txBody>
          <a:bodyPr wrap="square">
            <a:spAutoFit/>
          </a:bodyPr>
          <a:lstStyle/>
          <a:p>
            <a:pPr lvl="0"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000" dirty="0">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latin typeface="Times New Roman" panose="02020603050405020304" pitchFamily="18" charset="0"/>
                <a:ea typeface="Calibri" panose="020F0502020204030204" pitchFamily="34" charset="0"/>
                <a:cs typeface="Times New Roman" panose="02020603050405020304" pitchFamily="18" charset="0"/>
              </a:rPr>
              <a:t> 67 kg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6" name="Rectangle 5"/>
              <p:cNvSpPr/>
              <p:nvPr/>
            </p:nvSpPr>
            <p:spPr>
              <a:xfrm>
                <a:off x="2712795" y="2983624"/>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712795" y="2983624"/>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3978629" y="2991005"/>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3978629" y="2991005"/>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j-lt"/>
                <a:ea typeface="Arial" panose="020B0604020202020204" pitchFamily="34" charset="0"/>
                <a:cs typeface="Times New Roman" panose="02020603050405020304" pitchFamily="18" charset="0"/>
              </a:rPr>
              <a:t>B</a:t>
            </a:r>
            <a:r>
              <a:rPr lang="en-US" sz="2000" dirty="0" err="1">
                <a:latin typeface="+mj-lt"/>
                <a:ea typeface="Arial" panose="020B0604020202020204" pitchFamily="34" charset="0"/>
                <a:cs typeface="Times New Roman" panose="02020603050405020304" pitchFamily="18" charset="0"/>
              </a:rPr>
              <a:t>ột</a:t>
            </a:r>
            <a:r>
              <a:rPr lang="vi-VN" sz="2000" dirty="0">
                <a:latin typeface="+mj-lt"/>
                <a:ea typeface="Arial" panose="020B0604020202020204" pitchFamily="34" charset="0"/>
                <a:cs typeface="Times New Roman" panose="02020603050405020304" pitchFamily="18" charset="0"/>
              </a:rPr>
              <a:t>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906756" y="773617"/>
            <a:ext cx="5162448"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gn="l">
              <a:lnSpc>
                <a:spcPct val="150000"/>
              </a:lnSpc>
            </a:pPr>
            <a:r>
              <a:rPr lang="vi-VN" b="1" dirty="0">
                <a:solidFill>
                  <a:srgbClr val="FF0000"/>
                </a:solidFill>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1883336"/>
          </a:xfrm>
          <a:prstGeom prst="rect">
            <a:avLst/>
          </a:prstGeom>
        </p:spPr>
        <p:txBody>
          <a:bodyPr wrap="square">
            <a:spAutoFit/>
          </a:bodyPr>
          <a:lstStyle/>
          <a:p>
            <a:pPr lvl="0" algn="just">
              <a:lnSpc>
                <a:spcPct val="150000"/>
              </a:lnSpc>
            </a:pPr>
            <a:r>
              <a:rPr lang="vi-VN" sz="2000" b="1" dirty="0">
                <a:latin typeface="+mj-lt"/>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mj-lt"/>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4"/>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2999" y="1286189"/>
            <a:ext cx="7789482" cy="1421671"/>
          </a:xfrm>
          <a:prstGeom prst="rect">
            <a:avLst/>
          </a:prstGeom>
        </p:spPr>
        <p:txBody>
          <a:bodyPr wrap="square">
            <a:spAutoFit/>
          </a:bodyPr>
          <a:lstStyle/>
          <a:p>
            <a:pPr marL="30480" marR="30480" algn="just">
              <a:lnSpc>
                <a:spcPct val="150000"/>
              </a:lnSpc>
              <a:spcAft>
                <a:spcPts val="1200"/>
              </a:spcAft>
            </a:pPr>
            <a:r>
              <a:rPr lang="vi-VN" sz="2000" dirty="0">
                <a:latin typeface="+mj-lt"/>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mj-lt"/>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Ví</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r>
              <a:rPr kumimoji="0" lang="en-US" sz="2000" b="0"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nl-NL" sz="2000" b="1"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tr.13)</a:t>
            </a:r>
            <a:endParaRPr kumimoji="0" lang="en-US" sz="2000" b="0"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96931" y="2651793"/>
            <a:ext cx="2421653" cy="1779529"/>
          </a:xfrm>
          <a:prstGeom prst="rect">
            <a:avLst/>
          </a:prstGeom>
        </p:spPr>
      </p:pic>
      <p:sp>
        <p:nvSpPr>
          <p:cNvPr id="4" name="Rectangle 3"/>
          <p:cNvSpPr/>
          <p:nvPr/>
        </p:nvSpPr>
        <p:spPr>
          <a:xfrm>
            <a:off x="622999" y="2707860"/>
            <a:ext cx="4788683" cy="1472133"/>
          </a:xfrm>
          <a:prstGeom prst="rect">
            <a:avLst/>
          </a:prstGeom>
        </p:spPr>
        <p:txBody>
          <a:bodyPr wrap="square">
            <a:spAutoFit/>
          </a:bodyPr>
          <a:lstStyle/>
          <a:p>
            <a:pPr marL="30480" marR="30480" lvl="0" algn="just">
              <a:lnSpc>
                <a:spcPct val="150000"/>
              </a:lnSpc>
              <a:spcAft>
                <a:spcPts val="1200"/>
              </a:spcAft>
            </a:pPr>
            <a:r>
              <a:rPr lang="vi-VN" sz="2000" dirty="0">
                <a:latin typeface="+mj-lt"/>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mj-lt"/>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Ta có: y – x = 20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Vì năng suất của mỗi công nhân là như nhau </a:t>
            </a: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Nên s</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ố bộ quần áo may được tỉ lệ thuận với số công nhân</a:t>
            </a:r>
          </a:p>
          <a:p>
            <a:pPr algn="just">
              <a:lnSpc>
                <a:spcPct val="150000"/>
              </a:lnSpc>
            </a:pPr>
            <a:r>
              <a:rPr lang="nl-NL" sz="2000" dirty="0">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6016474" y="1836624"/>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016474" y="1836624"/>
                <a:ext cx="2038437" cy="88306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60947" y="4055965"/>
            <a:ext cx="8626931" cy="960328"/>
          </a:xfrm>
          <a:prstGeom prst="rect">
            <a:avLst/>
          </a:prstGeom>
        </p:spPr>
        <p:txBody>
          <a:bodyPr wrap="square">
            <a:spAutoFit/>
          </a:bodyPr>
          <a:lstStyle/>
          <a:p>
            <a:pPr lvl="0" algn="just">
              <a:lnSpc>
                <a:spcPct val="150000"/>
              </a:lnSpc>
            </a:pPr>
            <a:r>
              <a:rPr lang="nl-NL" sz="2000" dirty="0">
                <a:latin typeface="Times New Roman" panose="02020603050405020304" pitchFamily="18" charset="0"/>
                <a:ea typeface="Times New Roman" panose="02020603050405020304" pitchFamily="18" charset="0"/>
                <a:cs typeface="Times New Roman" panose="02020603050405020304" pitchFamily="18" charset="0"/>
              </a:rPr>
              <a:t>Vậy mỗi ngày xưởng thứ nhất may được 100 bộ quần áo và xưởng thứ hai may được 120 bộ quần áo.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247241" y="104866"/>
            <a:ext cx="7648041" cy="960328"/>
          </a:xfrm>
          <a:prstGeom prst="rect">
            <a:avLst/>
          </a:prstGeom>
        </p:spPr>
        <p:txBody>
          <a:bodyPr wrap="square">
            <a:spAutoFit/>
          </a:bodyPr>
          <a:lstStyle/>
          <a:p>
            <a:pPr lvl="0"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Gọi số bộ quần áo may được trong một ngày của xưởng thứ nhất và xưởng thứ hai lần lượt là x, y (bộ)</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3014449" y="3635646"/>
                <a:ext cx="4290085" cy="498342"/>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Times New Roman" panose="02020603050405020304" pitchFamily="18" charset="0"/>
                    <a:ea typeface="Times New Roman" panose="02020603050405020304" pitchFamily="18" charset="0"/>
                    <a:cs typeface="Times New Roman" panose="02020603050405020304" pitchFamily="18"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014449" y="3635646"/>
                <a:ext cx="4290085" cy="498342"/>
              </a:xfrm>
              <a:prstGeom prst="rect">
                <a:avLst/>
              </a:prstGeom>
              <a:blipFill>
                <a:blip r:embed="rId5"/>
                <a:stretch>
                  <a:fillRect b="-20732"/>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Times New Roman" panose="02020603050405020304" pitchFamily="18" charset="0"/>
                <a:cs typeface="Times New Roman" panose="02020603050405020304" pitchFamily="18"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10cm</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15cm</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000" dirty="0">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000" dirty="0">
                <a:latin typeface="Times New Roman" panose="02020603050405020304" pitchFamily="18" charset="0"/>
                <a:ea typeface="Calibri" panose="020F0502020204030204" pitchFamily="34" charset="0"/>
                <a:cs typeface="Times New Roman" panose="02020603050405020304" pitchFamily="18" charset="0"/>
              </a:rPr>
              <a:t> gam,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kia 40g?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Callout 8"/>
          <p:cNvSpPr/>
          <p:nvPr/>
        </p:nvSpPr>
        <p:spPr>
          <a:xfrm>
            <a:off x="3349378" y="2263588"/>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36668" y="2755332"/>
            <a:ext cx="7495501" cy="1477328"/>
          </a:xfrm>
          <a:prstGeom prst="rect">
            <a:avLst/>
          </a:prstGeom>
        </p:spPr>
        <p:txBody>
          <a:bodyPr wrap="square">
            <a:spAutoFit/>
          </a:bodyPr>
          <a:lstStyle/>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Gọi khối lượng của hai thanh kim loại đồng chất lần lượt là x, y </a:t>
            </a: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(gam; x, y &gt; 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Theo đề bài ta có: y – x = 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Khối lượng của một vật đồng chất tỉ lệ thuận với thể tích của nó, vì vậy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Times New Roman" panose="02020603050405020304" pitchFamily="18" charset="0"/>
                <a:ea typeface="Calibri" panose="020F0502020204030204" pitchFamily="34" charset="0"/>
                <a:cs typeface="Times New Roman" panose="02020603050405020304" pitchFamily="18" charset="0"/>
              </a:rPr>
              <a:t>Theo tính chất của dãy tỉ số bằng nhau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05307" y="3819498"/>
            <a:ext cx="7899283" cy="1133965"/>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Lưu ý: </a:t>
            </a:r>
            <a:r>
              <a:rPr kumimoji="0" lang="nl-NL" sz="2400" b="0" i="0" u="none" strike="noStrike" kern="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Khối lượng của một vật đồng chất tỉ lệ thuận với thể tích của nó.</a:t>
            </a:r>
            <a:endParaRPr kumimoji="0" lang="en-US" sz="2400" b="0" i="0" u="none" strike="noStrike" kern="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Rectangle 16"/>
              <p:cNvSpPr/>
              <p:nvPr/>
            </p:nvSpPr>
            <p:spPr>
              <a:xfrm>
                <a:off x="406603" y="2792380"/>
                <a:ext cx="8488681" cy="958660"/>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và</a:t>
                </a:r>
                <a:r>
                  <a:rPr lang="nl-NL" sz="2000" dirty="0">
                    <a:latin typeface="Arial" panose="020B0604020202020204" pitchFamily="34" charset="0"/>
                    <a:ea typeface="Times New Roman" panose="02020603050405020304" pitchFamily="18" charset="0"/>
                    <a:cs typeface="Arial" panose="020B0604020202020204" pitchFamily="34" charset="0"/>
                  </a:rPr>
                  <a:t>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Times New Roman" panose="02020603050405020304" pitchFamily="18" charset="0"/>
                    <a:ea typeface="Calibri" panose="020F0502020204030204" pitchFamily="34" charset="0"/>
                    <a:cs typeface="Times New Roman" panose="02020603050405020304" pitchFamily="18" charset="0"/>
                  </a:rPr>
                  <a:t>Vậy hai thanh kim loại có khối lượng tương ứng là 80g và 120g.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406603" y="2792380"/>
                <a:ext cx="8488681" cy="958660"/>
              </a:xfrm>
              <a:prstGeom prst="rect">
                <a:avLst/>
              </a:prstGeom>
              <a:blipFill>
                <a:blip r:embed="rId3"/>
                <a:stretch>
                  <a:fillRect l="-790"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Ví</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000" b="1"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4:</a:t>
            </a:r>
            <a:r>
              <a:rPr kumimoji="0" lang="en-US" sz="2000" b="0" i="0"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nl-NL" sz="2000" b="1"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tr.13)</a:t>
            </a:r>
            <a:endParaRPr kumimoji="0" lang="en-US" sz="2000" b="0" i="0"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đợt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tặng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635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7A, 7B, 7C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tặng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7A, 7B, 7C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40; 42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45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863780" y="2915266"/>
            <a:ext cx="3098109" cy="1629536"/>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803868" y="710559"/>
            <a:ext cx="899618" cy="40274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mc:Choice xmlns:a14="http://schemas.microsoft.com/office/drawing/2010/main"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7A, 7B, 7C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tặng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654925"/>
            <a:ext cx="5890616" cy="619465"/>
            <a:chOff x="961949" y="1593656"/>
            <a:chExt cx="5890616" cy="619465"/>
          </a:xfrm>
        </p:grpSpPr>
        <mc:AlternateContent xmlns:mc="http://schemas.openxmlformats.org/markup-compatibility/2006">
          <mc:Choice xmlns:a14="http://schemas.microsoft.com/office/drawing/2010/main" Requires="a14">
            <p:sp>
              <p:nvSpPr>
                <p:cNvPr id="4" name="Rectangle 3"/>
                <p:cNvSpPr/>
                <p:nvPr/>
              </p:nvSpPr>
              <p:spPr>
                <a:xfrm>
                  <a:off x="961949" y="1681290"/>
                  <a:ext cx="4572000" cy="400110"/>
                </a:xfrm>
                <a:prstGeom prst="rect">
                  <a:avLst/>
                </a:prstGeom>
              </p:spPr>
              <p:txBody>
                <a:bodyPr>
                  <a:sp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Theo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và</a:t>
                  </a:r>
                  <a:endParaRPr lang="en-US"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5071693" y="1593656"/>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071693" y="1593656"/>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592331" y="2377717"/>
            <a:ext cx="6280719" cy="496996"/>
          </a:xfrm>
          <a:prstGeom prst="rect">
            <a:avLst/>
          </a:prstGeom>
        </p:spPr>
        <p:txBody>
          <a:bodyPr wrap="square">
            <a:spAutoFit/>
          </a:bodyPr>
          <a:lstStyle/>
          <a:p>
            <a:pPr lvl="0" algn="just">
              <a:lnSpc>
                <a:spcPct val="150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dãy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1063186" y="2681122"/>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63186" y="2681122"/>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33427" y="3648159"/>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33427" y="3648159"/>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latin typeface="Times New Roman" panose="02020603050405020304" pitchFamily="18" charset="0"/>
                    <a:ea typeface="Cambria Math" panose="02040503050406030204" pitchFamily="18" charset="0"/>
                    <a:cs typeface="Times New Roman" panose="02020603050405020304" pitchFamily="18"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Chia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635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40; 42; 45.</a:t>
                </a:r>
              </a:p>
            </p:txBody>
          </p:sp>
        </mc:Choice>
        <mc:Fallback>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Times New Roman" panose="02020603050405020304" pitchFamily="18" charset="0"/>
                <a:cs typeface="Times New Roman" panose="02020603050405020304" pitchFamily="18"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5" y="522670"/>
            <a:ext cx="7487339" cy="504625"/>
          </a:xfrm>
          <a:prstGeom prst="rect">
            <a:avLst/>
          </a:prstGeom>
        </p:spPr>
        <p:txBody>
          <a:bodyPr wrap="square">
            <a:spAutoFit/>
          </a:bodyPr>
          <a:lstStyle/>
          <a:p>
            <a:pPr algn="just">
              <a:lnSpc>
                <a:spcPct val="150000"/>
              </a:lnSpc>
              <a:spcBef>
                <a:spcPts val="600"/>
              </a:spcBef>
              <a:spcAft>
                <a:spcPts val="800"/>
              </a:spcAft>
            </a:pPr>
            <a:r>
              <a:rPr lang="vi-VN" sz="2000" dirty="0">
                <a:latin typeface="+mj-lt"/>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mj-lt"/>
              <a:ea typeface="Calibri" panose="020F0502020204030204" pitchFamily="34" charset="0"/>
              <a:cs typeface="Arial" panose="020B0604020202020204" pitchFamily="34" charset="0"/>
            </a:endParaRPr>
          </a:p>
        </p:txBody>
      </p:sp>
      <p:sp>
        <p:nvSpPr>
          <p:cNvPr id="15" name="Oval Callout 14"/>
          <p:cNvSpPr/>
          <p:nvPr/>
        </p:nvSpPr>
        <p:spPr>
          <a:xfrm>
            <a:off x="3877851" y="1075715"/>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000" dirty="0">
                <a:latin typeface="Times New Roman" panose="02020603050405020304" pitchFamily="18" charset="0"/>
                <a:ea typeface="Calibri" panose="020F0502020204030204" pitchFamily="34" charset="0"/>
                <a:cs typeface="Times New Roman" panose="02020603050405020304" pitchFamily="18" charset="0"/>
              </a:rPr>
              <a:t> x, y, z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2000" dirty="0">
                <a:latin typeface="Times New Roman" panose="02020603050405020304" pitchFamily="18" charset="0"/>
                <a:ea typeface="Calibri" panose="020F0502020204030204" pitchFamily="34" charset="0"/>
                <a:cs typeface="Times New Roman" panose="02020603050405020304" pitchFamily="18" charset="0"/>
              </a:rPr>
              <a:t>, x, y, z &gt; 0)</a:t>
            </a:r>
          </a:p>
        </p:txBody>
      </p:sp>
      <p:sp>
        <p:nvSpPr>
          <p:cNvPr id="9" name="Rectangle 8"/>
          <p:cNvSpPr/>
          <p:nvPr/>
        </p:nvSpPr>
        <p:spPr>
          <a:xfrm>
            <a:off x="376732" y="2689588"/>
            <a:ext cx="5359038" cy="496996"/>
          </a:xfrm>
          <a:prstGeom prst="rect">
            <a:avLst/>
          </a:prstGeom>
        </p:spPr>
        <p:txBody>
          <a:bodyPr wrap="square">
            <a:spAutoFit/>
          </a:bodyPr>
          <a:lstStyle/>
          <a:p>
            <a:pPr lvl="0"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Áp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dãy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20" name="Group 19"/>
          <p:cNvGrpSpPr/>
          <p:nvPr/>
        </p:nvGrpSpPr>
        <p:grpSpPr>
          <a:xfrm>
            <a:off x="376731" y="2111279"/>
            <a:ext cx="5359038" cy="622217"/>
            <a:chOff x="292376" y="2411992"/>
            <a:chExt cx="5359038" cy="622217"/>
          </a:xfrm>
        </p:grpSpPr>
        <mc:AlternateContent xmlns:mc="http://schemas.openxmlformats.org/markup-compatibility/2006">
          <mc:Choice xmlns:a14="http://schemas.microsoft.com/office/drawing/2010/main" Requires="a14">
            <p:sp>
              <p:nvSpPr>
                <p:cNvPr id="6" name="Rectangle 5"/>
                <p:cNvSpPr/>
                <p:nvPr/>
              </p:nvSpPr>
              <p:spPr>
                <a:xfrm>
                  <a:off x="4291234" y="241474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4291234" y="2414744"/>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92376" y="2411992"/>
                  <a:ext cx="4021294" cy="498663"/>
                </a:xfrm>
                <a:prstGeom prst="rect">
                  <a:avLst/>
                </a:prstGeom>
              </p:spPr>
              <p:txBody>
                <a:bodyPr wrap="none">
                  <a:spAutoFit/>
                </a:bodyPr>
                <a:lstStyle/>
                <a:p>
                  <a:pPr lvl="0"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Theo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và</a:t>
                  </a:r>
                </a:p>
              </p:txBody>
            </p:sp>
          </mc:Choice>
          <mc:Fallback>
            <p:sp>
              <p:nvSpPr>
                <p:cNvPr id="14" name="Rectangle 13"/>
                <p:cNvSpPr>
                  <a:spLocks noRot="1" noChangeAspect="1" noMove="1" noResize="1" noEditPoints="1" noAdjustHandles="1" noChangeArrowheads="1" noChangeShapeType="1" noTextEdit="1"/>
                </p:cNvSpPr>
                <p:nvPr/>
              </p:nvSpPr>
              <p:spPr>
                <a:xfrm>
                  <a:off x="292376" y="2411992"/>
                  <a:ext cx="4021294" cy="498663"/>
                </a:xfrm>
                <a:prstGeom prst="rect">
                  <a:avLst/>
                </a:prstGeom>
                <a:blipFill>
                  <a:blip r:embed="rId5"/>
                  <a:stretch>
                    <a:fillRect l="-1669" r="-607" b="-2073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8" name="Rectangle 17"/>
              <p:cNvSpPr/>
              <p:nvPr/>
            </p:nvSpPr>
            <p:spPr>
              <a:xfrm>
                <a:off x="1519033" y="3955970"/>
                <a:ext cx="3205232" cy="496996"/>
              </a:xfrm>
              <a:prstGeom prst="rect">
                <a:avLst/>
              </a:prstGeom>
            </p:spPr>
            <p:txBody>
              <a:bodyPr wrap="square">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x = 0,2; y = 0,3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z = 0,5.</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519033" y="3955970"/>
                <a:ext cx="3205232" cy="496996"/>
              </a:xfrm>
              <a:prstGeom prst="rect">
                <a:avLst/>
              </a:prstGeom>
              <a:blipFill>
                <a:blip r:embed="rId6"/>
                <a:stretch>
                  <a:fillRect r="-95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519033" y="301105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519033" y="301105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369679"/>
            <a:ext cx="7501177" cy="498663"/>
          </a:xfrm>
          <a:prstGeom prst="rect">
            <a:avLst/>
          </a:prstGeom>
        </p:spPr>
        <p:txBody>
          <a:bodyPr wrap="square">
            <a:spAutoFit/>
          </a:bodyPr>
          <a:lstStyle/>
          <a:p>
            <a:pPr algn="just">
              <a:lnSpc>
                <a:spcPct val="15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dirty="0">
                <a:latin typeface="Times New Roman" panose="02020603050405020304" pitchFamily="18" charset="0"/>
                <a:ea typeface="Calibri" panose="020F0502020204030204" pitchFamily="34" charset="0"/>
                <a:cs typeface="Times New Roman" panose="02020603050405020304" pitchFamily="18" charset="0"/>
              </a:rPr>
              <a:t> chia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0,2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2000" dirty="0">
                <a:latin typeface="Times New Roman" panose="02020603050405020304" pitchFamily="18" charset="0"/>
                <a:ea typeface="Calibri" panose="020F0502020204030204" pitchFamily="34" charset="0"/>
                <a:cs typeface="Times New Roman" panose="02020603050405020304" pitchFamily="18" charset="0"/>
              </a:rPr>
              <a:t>, 0,3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0,5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2030647" cy="396300"/>
          </a:xfrm>
        </p:spPr>
        <p:txBody>
          <a:bodyPr/>
          <a:lstStyle/>
          <a:p>
            <a:r>
              <a:rPr lang="vi-VN" sz="2500" dirty="0">
                <a:latin typeface="+mj-lt"/>
              </a:rPr>
              <a:t>LUYỆN TẬP</a:t>
            </a:r>
            <a:endParaRPr lang="en-US" sz="2500" dirty="0">
              <a:latin typeface="+mj-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latin typeface="Times New Roman" panose="02020603050405020304" pitchFamily="18" charset="0"/>
                <a:cs typeface="Times New Roman" panose="02020603050405020304" pitchFamily="18" charset="0"/>
              </a:rPr>
              <a:t>Bài 6.17 (SGK-Tr14)</a:t>
            </a:r>
            <a:endParaRPr lang="en-US" sz="2000" b="1" kern="0" dirty="0">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821515" y="1800459"/>
            <a:ext cx="7641414" cy="960006"/>
          </a:xfrm>
          <a:prstGeom prst="rect">
            <a:avLst/>
          </a:prstGeom>
        </p:spPr>
        <p:txBody>
          <a:bodyPr wrap="square">
            <a:spAutoFit/>
          </a:bodyPr>
          <a:lstStyle/>
          <a:p>
            <a:pPr marL="30480" marR="30480" algn="just">
              <a:lnSpc>
                <a:spcPct val="150000"/>
              </a:lnSpc>
            </a:pPr>
            <a:r>
              <a:rPr lang="vi-VN" sz="2000" dirty="0">
                <a:latin typeface="+mj-lt"/>
                <a:ea typeface="Times New Roman" panose="02020603050405020304" pitchFamily="18" charset="0"/>
              </a:rPr>
              <a:t>Cho biết x và y là hai đại lượng tỉ lệ thuận. Thay mỗi dấu “?</a:t>
            </a:r>
            <a:r>
              <a:rPr lang="en-US" sz="2000" dirty="0">
                <a:latin typeface="+mj-lt"/>
                <a:ea typeface="Times New Roman" panose="02020603050405020304" pitchFamily="18" charset="0"/>
              </a:rPr>
              <a:t>”</a:t>
            </a:r>
            <a:r>
              <a:rPr lang="vi-VN" sz="2000" dirty="0">
                <a:latin typeface="+mj-lt"/>
                <a:ea typeface="Times New Roman" panose="02020603050405020304" pitchFamily="18" charset="0"/>
              </a:rPr>
              <a:t> trong bảng sau bằng số thích hợp.</a:t>
            </a:r>
            <a:endParaRPr lang="en-US" sz="2000" dirty="0">
              <a:effectLst/>
              <a:latin typeface="+mj-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62098604"/>
              </p:ext>
            </p:extLst>
          </p:nvPr>
        </p:nvGraphicFramePr>
        <p:xfrm>
          <a:off x="1284460" y="3318311"/>
          <a:ext cx="6403817" cy="9953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x</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3487308" y="2280462"/>
            <a:ext cx="2933590"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mc:Choice xmlns:a14="http://schemas.microsoft.com/office/drawing/2010/main" Requires="a14">
              <p:sp>
                <p:nvSpPr>
                  <p:cNvPr id="4" name="Rectangle 3"/>
                  <p:cNvSpPr/>
                  <p:nvPr/>
                </p:nvSpPr>
                <p:spPr>
                  <a:xfrm>
                    <a:off x="5489581" y="2337321"/>
                    <a:ext cx="2030444" cy="498663"/>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489581" y="2337321"/>
                    <a:ext cx="2030444" cy="498663"/>
                  </a:xfrm>
                  <a:prstGeom prst="rect">
                    <a:avLst/>
                  </a:prstGeom>
                  <a:blipFill>
                    <a:blip r:embed="rId5"/>
                    <a:stretch>
                      <a:fillRect b="-7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89126" y="2289902"/>
                    <a:ext cx="113994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89126" y="2289902"/>
                    <a:ext cx="1139941" cy="723147"/>
                  </a:xfrm>
                  <a:prstGeom prst="rect">
                    <a:avLst/>
                  </a:prstGeom>
                  <a:blipFill>
                    <a:blip r:embed="rId6"/>
                    <a:stretch>
                      <a:fillRect/>
                    </a:stretch>
                  </a:blipFill>
                </p:spPr>
                <p:txBody>
                  <a:bodyPr/>
                  <a:lstStyle/>
                  <a:p>
                    <a:r>
                      <a:rPr lang="en-US">
                        <a:noFill/>
                      </a:rPr>
                      <a:t> </a:t>
                    </a:r>
                  </a:p>
                </p:txBody>
              </p:sp>
            </mc:Fallback>
          </mc:AlternateContent>
        </p:grpSp>
      </p:grpSp>
      <p:sp>
        <p:nvSpPr>
          <p:cNvPr id="11" name="Rectangle 10"/>
          <p:cNvSpPr/>
          <p:nvPr/>
        </p:nvSpPr>
        <p:spPr>
          <a:xfrm>
            <a:off x="3305712" y="3882082"/>
            <a:ext cx="526106" cy="400110"/>
          </a:xfrm>
          <a:prstGeom prst="rect">
            <a:avLst/>
          </a:prstGeom>
          <a:solidFill>
            <a:schemeClr val="bg1"/>
          </a:solidFill>
        </p:spPr>
        <p:txBody>
          <a:bodyPr wrap="none">
            <a:spAutoFit/>
          </a:bodyPr>
          <a:lstStyle/>
          <a:p>
            <a:r>
              <a:rPr lang="fr-F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223315" y="3882082"/>
            <a:ext cx="526106" cy="400110"/>
          </a:xfrm>
          <a:prstGeom prst="rect">
            <a:avLst/>
          </a:prstGeom>
          <a:solidFill>
            <a:schemeClr val="bg1"/>
          </a:solidFill>
        </p:spPr>
        <p:txBody>
          <a:bodyPr wrap="none">
            <a:spAutoFit/>
          </a:bodyPr>
          <a:lstStyle/>
          <a:p>
            <a:r>
              <a:rPr lang="fr-F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079253" y="3356149"/>
            <a:ext cx="437266" cy="415418"/>
          </a:xfrm>
          <a:prstGeom prst="rect">
            <a:avLst/>
          </a:prstGeom>
          <a:solidFill>
            <a:schemeClr val="bg1"/>
          </a:solidFill>
        </p:spPr>
        <p:txBody>
          <a:bodyPr wrap="square">
            <a:spAutoFit/>
          </a:bodyPr>
          <a:lstStyle/>
          <a:p>
            <a:r>
              <a:rPr lang="fr-F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889010" y="3394578"/>
            <a:ext cx="590226" cy="400110"/>
          </a:xfrm>
          <a:prstGeom prst="rect">
            <a:avLst/>
          </a:prstGeom>
          <a:solidFill>
            <a:schemeClr val="bg1"/>
          </a:solidFill>
        </p:spPr>
        <p:txBody>
          <a:bodyPr wrap="square">
            <a:spAutoFit/>
          </a:bodyPr>
          <a:lstStyle/>
          <a:p>
            <a:r>
              <a:rPr lang="fr-F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-0,5</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j-lt"/>
              </a:rPr>
              <a:t>LUYỆN TẬP</a:t>
            </a:r>
            <a:endParaRPr lang="en-US" sz="2500" b="1" dirty="0">
              <a:latin typeface="+mj-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6.18 (SGK-Tr14)</a:t>
            </a:r>
            <a:endParaRPr lang="en-US" sz="2000" b="1" kern="0" dirty="0">
              <a:latin typeface="Times New Roman" panose="02020603050405020304" pitchFamily="18" charset="0"/>
              <a:cs typeface="Times New Roman" panose="02020603050405020304" pitchFamily="18" charset="0"/>
              <a:sym typeface="Arial"/>
            </a:endParaRPr>
          </a:p>
        </p:txBody>
      </p:sp>
      <p:sp>
        <p:nvSpPr>
          <p:cNvPr id="4" name="Rectangle 3"/>
          <p:cNvSpPr/>
          <p:nvPr/>
        </p:nvSpPr>
        <p:spPr>
          <a:xfrm>
            <a:off x="772011" y="1066980"/>
            <a:ext cx="7463405" cy="960328"/>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670860149"/>
              </p:ext>
            </p:extLst>
          </p:nvPr>
        </p:nvGraphicFramePr>
        <p:xfrm>
          <a:off x="1795542" y="2227759"/>
          <a:ext cx="5487049" cy="9953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9</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27</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72</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69586850"/>
              </p:ext>
            </p:extLst>
          </p:nvPr>
        </p:nvGraphicFramePr>
        <p:xfrm>
          <a:off x="1795543" y="3487632"/>
          <a:ext cx="5485130" cy="9953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383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j-lt"/>
              </a:rPr>
              <a:t>TỈ LỆ THỨC VÀ ĐẠI LƯỢNG TỈ LỆ</a:t>
            </a:r>
          </a:p>
        </p:txBody>
      </p:sp>
      <p:sp>
        <p:nvSpPr>
          <p:cNvPr id="17" name="Rectangle 16"/>
          <p:cNvSpPr/>
          <p:nvPr/>
        </p:nvSpPr>
        <p:spPr>
          <a:xfrm>
            <a:off x="1436914" y="1477108"/>
            <a:ext cx="2588666" cy="538609"/>
          </a:xfrm>
          <a:prstGeom prst="rect">
            <a:avLst/>
          </a:prstGeom>
        </p:spPr>
        <p:txBody>
          <a:bodyPr wrap="square">
            <a:spAutoFit/>
          </a:bodyPr>
          <a:lstStyle/>
          <a:p>
            <a:r>
              <a:rPr lang="vi-VN" sz="2900" b="1" dirty="0">
                <a:solidFill>
                  <a:schemeClr val="tx1"/>
                </a:solidFill>
                <a:latin typeface="+mj-lt"/>
              </a:rPr>
              <a:t>CHƯƠNG </a:t>
            </a:r>
            <a:r>
              <a:rPr lang="en-US" sz="2900" b="1" dirty="0">
                <a:solidFill>
                  <a:schemeClr val="tx1"/>
                </a:solidFill>
                <a:latin typeface="Times New Roman" panose="02020603050405020304" pitchFamily="18" charset="0"/>
                <a:cs typeface="Times New Roman" panose="02020603050405020304" pitchFamily="18" charset="0"/>
              </a:rPr>
              <a:t>VI:</a:t>
            </a:r>
            <a:r>
              <a:rPr lang="en-US" sz="2900" b="1" dirty="0">
                <a:solidFill>
                  <a:schemeClr val="tx1"/>
                </a:solidFill>
                <a:latin typeface="+mj-lt"/>
              </a:rPr>
              <a:t> </a:t>
            </a:r>
          </a:p>
        </p:txBody>
      </p:sp>
      <p:sp>
        <p:nvSpPr>
          <p:cNvPr id="18" name="TextBox 17"/>
          <p:cNvSpPr txBox="1"/>
          <p:nvPr/>
        </p:nvSpPr>
        <p:spPr>
          <a:xfrm>
            <a:off x="1331321" y="2994992"/>
            <a:ext cx="6377272" cy="701346"/>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latin typeface="+mj-l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07973" y="3135822"/>
            <a:ext cx="7074281" cy="498663"/>
          </a:xfrm>
          <a:prstGeom prst="rect">
            <a:avLst/>
          </a:prstGeom>
        </p:spPr>
        <p:txBody>
          <a:bodyPr wrap="square">
            <a:spAutoFit/>
          </a:bodyPr>
          <a:lstStyle/>
          <a:p>
            <a:pPr algn="just">
              <a:lnSpc>
                <a:spcPct val="150000"/>
              </a:lnSpc>
              <a:spcAft>
                <a:spcPts val="6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dirty="0">
                <a:latin typeface="Times New Roman" panose="02020603050405020304" pitchFamily="18" charset="0"/>
                <a:ea typeface="Calibri" panose="020F0502020204030204" pitchFamily="34" charset="0"/>
                <a:cs typeface="Times New Roman" panose="02020603050405020304" pitchFamily="18" charset="0"/>
              </a:rPr>
              <a:t> y = 3x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1837366641"/>
              </p:ext>
            </p:extLst>
          </p:nvPr>
        </p:nvGraphicFramePr>
        <p:xfrm>
          <a:off x="1979525" y="1896831"/>
          <a:ext cx="5456686" cy="995300"/>
        </p:xfrm>
        <a:graphic>
          <a:graphicData uri="http://schemas.openxmlformats.org/drawingml/2006/table">
            <a:tbl>
              <a:tblPr firstRow="1" firstCol="1" bandRow="1"/>
              <a:tblGrid>
                <a:gridCol w="1053626">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27</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72</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107973" y="1441641"/>
            <a:ext cx="383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000" b="0" i="0" u="none" strike="noStrike" kern="0" cap="none" spc="0" normalizeH="0" baseline="0" noProof="0" dirty="0">
                <a:ln>
                  <a:noFill/>
                </a:ln>
                <a:solidFill>
                  <a:srgbClr val="2B3547"/>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altLang="en-US" sz="2000" b="0" i="0" u="none" strike="noStrike" kern="0" cap="none" spc="0" normalizeH="0" baseline="0" noProof="0" dirty="0">
              <a:ln>
                <a:noFill/>
              </a:ln>
              <a:solidFill>
                <a:srgbClr val="2B3547"/>
              </a:solidFill>
              <a:effectLst/>
              <a:uLnTx/>
              <a:uFillTx/>
              <a:latin typeface="Times New Roman" panose="02020603050405020304" pitchFamily="18" charset="0"/>
              <a:cs typeface="Times New Roman" panose="02020603050405020304" pitchFamily="18" charset="0"/>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713986385"/>
              </p:ext>
            </p:extLst>
          </p:nvPr>
        </p:nvGraphicFramePr>
        <p:xfrm>
          <a:off x="1843429" y="1635967"/>
          <a:ext cx="5485130" cy="9953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1002880" y="3754457"/>
            <a:ext cx="6664013" cy="496996"/>
          </a:xfrm>
          <a:prstGeom prst="rect">
            <a:avLst/>
          </a:prstGeom>
        </p:spPr>
        <p:txBody>
          <a:bodyPr wrap="square">
            <a:spAutoFit/>
          </a:bodyPr>
          <a:lstStyle/>
          <a:p>
            <a:pPr lvl="0" algn="just">
              <a:lnSpc>
                <a:spcPct val="150000"/>
              </a:lnSpc>
              <a:spcAft>
                <a:spcPts val="600"/>
              </a:spcAft>
              <a:defRP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x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2" name="Group 11"/>
          <p:cNvGrpSpPr/>
          <p:nvPr/>
        </p:nvGrpSpPr>
        <p:grpSpPr>
          <a:xfrm>
            <a:off x="1268746" y="2789018"/>
            <a:ext cx="4339256" cy="1036630"/>
            <a:chOff x="1064789" y="2827510"/>
            <a:chExt cx="4339256" cy="1036630"/>
          </a:xfrm>
        </p:grpSpPr>
        <mc:AlternateContent xmlns:mc="http://schemas.openxmlformats.org/markup-compatibility/2006">
          <mc:Choice xmlns:a14="http://schemas.microsoft.com/office/drawing/2010/main" Requires="a14">
            <p:sp>
              <p:nvSpPr>
                <p:cNvPr id="5" name="Rectangle 4"/>
                <p:cNvSpPr/>
                <p:nvPr/>
              </p:nvSpPr>
              <p:spPr>
                <a:xfrm>
                  <a:off x="3765840"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765840"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1064789" y="3079908"/>
              <a:ext cx="2823209" cy="498663"/>
            </a:xfrm>
            <a:prstGeom prst="rect">
              <a:avLst/>
            </a:prstGeom>
          </p:spPr>
          <p:txBody>
            <a:bodyPr wrap="none">
              <a:spAutoFit/>
            </a:bodyPr>
            <a:lstStyle/>
            <a:p>
              <a:pPr lvl="0" algn="just">
                <a:lnSpc>
                  <a:spcPct val="150000"/>
                </a:lnSpc>
                <a:spcAft>
                  <a:spcPts val="600"/>
                </a:spcAf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Theo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dirty="0">
                <a:ln>
                  <a:noFill/>
                </a:ln>
                <a:solidFill>
                  <a:srgbClr val="2B3547"/>
                </a:solidFill>
                <a:effectLst/>
                <a:uLnTx/>
                <a:uFillTx/>
                <a:latin typeface="+mj-lt"/>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mj-lt"/>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Times New Roman" panose="02020603050405020304" pitchFamily="18" charset="0"/>
                <a:ea typeface="+mn-ea"/>
                <a:cs typeface="Times New Roman" panose="02020603050405020304" pitchFamily="18" charset="0"/>
              </a:rPr>
              <a:t>Bài</a:t>
            </a:r>
            <a:r>
              <a:rPr kumimoji="0" lang="en-US" sz="2000" b="1" i="0" u="none" strike="noStrike" kern="0" cap="none" spc="0" normalizeH="0" baseline="0" noProof="0" dirty="0">
                <a:ln>
                  <a:noFill/>
                </a:ln>
                <a:solidFill>
                  <a:srgbClr val="2B3547"/>
                </a:solidFill>
                <a:effectLst/>
                <a:uLnTx/>
                <a:uFillTx/>
                <a:latin typeface="Times New Roman" panose="02020603050405020304" pitchFamily="18" charset="0"/>
                <a:ea typeface="+mn-ea"/>
                <a:cs typeface="Times New Roman" panose="02020603050405020304" pitchFamily="18" charset="0"/>
              </a:rPr>
              <a:t> 6.19 (SGK-Tr14)</a:t>
            </a:r>
          </a:p>
        </p:txBody>
      </p:sp>
      <p:sp>
        <p:nvSpPr>
          <p:cNvPr id="18" name="Rectangle 17"/>
          <p:cNvSpPr/>
          <p:nvPr/>
        </p:nvSpPr>
        <p:spPr>
          <a:xfrm>
            <a:off x="522515" y="799140"/>
            <a:ext cx="8028632" cy="960328"/>
          </a:xfrm>
          <a:prstGeom prst="rect">
            <a:avLst/>
          </a:prstGeom>
        </p:spPr>
        <p:txBody>
          <a:bodyPr wrap="square">
            <a:spAutoFit/>
          </a:bodyPr>
          <a:lstStyle/>
          <a:p>
            <a:pPr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Cho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z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b.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z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Oval Callout 18"/>
          <p:cNvSpPr/>
          <p:nvPr/>
        </p:nvSpPr>
        <p:spPr>
          <a:xfrm>
            <a:off x="3629332" y="1920015"/>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Rectangle 19"/>
              <p:cNvSpPr/>
              <p:nvPr/>
            </p:nvSpPr>
            <p:spPr>
              <a:xfrm>
                <a:off x="858285" y="2533695"/>
                <a:ext cx="7130427" cy="1938992"/>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Vì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y = ax (1)</a:t>
                </a:r>
              </a:p>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z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x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bz</a:t>
                </a:r>
                <a:r>
                  <a:rPr lang="en-US" sz="2000" dirty="0">
                    <a:latin typeface="Times New Roman" panose="02020603050405020304" pitchFamily="18" charset="0"/>
                    <a:ea typeface="Calibri" panose="020F0502020204030204" pitchFamily="34" charset="0"/>
                    <a:cs typeface="Times New Roman" panose="02020603050405020304" pitchFamily="18" charset="0"/>
                  </a:rPr>
                  <a:t>  (2)</a:t>
                </a:r>
              </a:p>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(1)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y = a.(</a:t>
                </a:r>
                <a:r>
                  <a:rPr lang="en-US" sz="2000" dirty="0" err="1">
                    <a:latin typeface="Times New Roman" panose="02020603050405020304" pitchFamily="18" charset="0"/>
                    <a:ea typeface="Calibri" panose="020F0502020204030204" pitchFamily="34" charset="0"/>
                    <a:cs typeface="Times New Roman" panose="02020603050405020304" pitchFamily="18" charset="0"/>
                  </a:rPr>
                  <a:t>bz</a:t>
                </a:r>
                <a:r>
                  <a:rPr lang="en-US" sz="2000" dirty="0">
                    <a:latin typeface="Times New Roman" panose="02020603050405020304" pitchFamily="18" charset="0"/>
                    <a:ea typeface="Calibri" panose="020F0502020204030204" pitchFamily="34" charset="0"/>
                    <a:cs typeface="Times New Roman" panose="02020603050405020304" pitchFamily="18" charset="0"/>
                  </a:rPr>
                  <a:t>) = (ab).z. </a:t>
                </a:r>
              </a:p>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z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ab.</a:t>
                </a:r>
              </a:p>
            </p:txBody>
          </p:sp>
        </mc:Choice>
        <mc:Fallback>
          <p:sp>
            <p:nvSpPr>
              <p:cNvPr id="20" name="Rectangle 19"/>
              <p:cNvSpPr>
                <a:spLocks noRot="1" noChangeAspect="1" noMove="1" noResize="1" noEditPoints="1" noAdjustHandles="1" noChangeArrowheads="1" noChangeShapeType="1" noTextEdit="1"/>
              </p:cNvSpPr>
              <p:nvPr/>
            </p:nvSpPr>
            <p:spPr>
              <a:xfrm>
                <a:off x="858285" y="2533695"/>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Times New Roman" panose="02020603050405020304" pitchFamily="18" charset="0"/>
                <a:cs typeface="Times New Roman" panose="02020603050405020304" pitchFamily="18" charset="0"/>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1889620"/>
          </a:xfrm>
          <a:prstGeom prst="rect">
            <a:avLst/>
          </a:prstGeom>
        </p:spPr>
        <p:txBody>
          <a:bodyPr wrap="square">
            <a:spAutoFit/>
          </a:bodyPr>
          <a:lstStyle/>
          <a:p>
            <a:pPr marL="30480" marR="30480" algn="just">
              <a:lnSpc>
                <a:spcPct val="150000"/>
              </a:lnSpc>
              <a:spcAft>
                <a:spcPts val="1200"/>
              </a:spcAft>
            </a:pPr>
            <a:r>
              <a:rPr lang="vi-VN" sz="2000" dirty="0">
                <a:latin typeface="+mj-lt"/>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mj-lt"/>
                <a:ea typeface="Times New Roman" panose="02020603050405020304" pitchFamily="18" charset="0"/>
                <a:cs typeface="Arial" panose="020B0604020202020204" pitchFamily="34" charset="0"/>
              </a:rPr>
              <a:t>     </a:t>
            </a:r>
            <a:r>
              <a:rPr lang="vi-VN" sz="2000" dirty="0">
                <a:latin typeface="+mj-lt"/>
                <a:ea typeface="Times New Roman" panose="02020603050405020304" pitchFamily="18" charset="0"/>
                <a:cs typeface="Arial" panose="020B0604020202020204" pitchFamily="34" charset="0"/>
              </a:rPr>
              <a:t>chiều cao của bể thứ hai. Để bơm đầy nước vào bể thứ nhất mất 4,5 giờ. Hỏi phải mất bao nh</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êu</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latin typeface="+mj-lt"/>
                <a:ea typeface="Times New Roman" panose="02020603050405020304" pitchFamily="18" charset="0"/>
                <a:cs typeface="Arial" panose="020B0604020202020204" pitchFamily="34" charset="0"/>
              </a:rPr>
              <a:t>thời gian để bơm đầy nước vào bể thứ hai (nếu dùng máy bơm có công suất)?</a:t>
            </a:r>
            <a:endParaRPr lang="en-US" sz="2000" dirty="0">
              <a:effectLst/>
              <a:latin typeface="+mj-lt"/>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Times New Roman" panose="02020603050405020304" pitchFamily="18" charset="0"/>
                <a:ea typeface="+mn-ea"/>
                <a:cs typeface="Times New Roman" panose="02020603050405020304" pitchFamily="18" charset="0"/>
              </a:rPr>
              <a:t>Bài</a:t>
            </a:r>
            <a:r>
              <a:rPr kumimoji="0" lang="en-US" sz="2000" b="1" i="0" u="none" strike="noStrike" kern="0" cap="none" spc="0" normalizeH="0" baseline="0" noProof="0" dirty="0">
                <a:ln>
                  <a:noFill/>
                </a:ln>
                <a:solidFill>
                  <a:srgbClr val="2B3547"/>
                </a:solidFill>
                <a:effectLst/>
                <a:uLnTx/>
                <a:uFillTx/>
                <a:latin typeface="Times New Roman" panose="02020603050405020304" pitchFamily="18" charset="0"/>
                <a:ea typeface="+mn-ea"/>
                <a:cs typeface="Times New Roman" panose="02020603050405020304" pitchFamily="18" charset="0"/>
              </a:rPr>
              <a:t> 6.20 (SGK-Tr14)</a:t>
            </a:r>
          </a:p>
        </p:txBody>
      </p:sp>
      <mc:AlternateContent xmlns:mc="http://schemas.openxmlformats.org/markup-compatibility/2006">
        <mc:Choice xmlns:a14="http://schemas.microsoft.com/office/drawing/2010/main" Requires="a14">
          <p:sp>
            <p:nvSpPr>
              <p:cNvPr id="3" name="Rectangle 2"/>
              <p:cNvSpPr/>
              <p:nvPr/>
            </p:nvSpPr>
            <p:spPr>
              <a:xfrm>
                <a:off x="5251841"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p:sp>
            <p:nvSpPr>
              <p:cNvPr id="3" name="Rectangle 2"/>
              <p:cNvSpPr>
                <a:spLocks noRot="1" noChangeAspect="1" noMove="1" noResize="1" noEditPoints="1" noAdjustHandles="1" noChangeArrowheads="1" noChangeShapeType="1" noTextEdit="1"/>
              </p:cNvSpPr>
              <p:nvPr/>
            </p:nvSpPr>
            <p:spPr>
              <a:xfrm>
                <a:off x="5251841"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633046" y="974690"/>
            <a:ext cx="7626589" cy="1421992"/>
          </a:xfrm>
          <a:prstGeom prst="rect">
            <a:avLst/>
          </a:prstGeom>
        </p:spPr>
        <p:txBody>
          <a:bodyPr wrap="square">
            <a:spAutoFit/>
          </a:bodyPr>
          <a:lstStyle/>
          <a:p>
            <a:pPr algn="just">
              <a:lnSpc>
                <a:spcPct val="150000"/>
              </a:lnSpc>
            </a:pP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bơm</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&gt; 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bơm</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33046" y="2484191"/>
            <a:ext cx="2176273" cy="498663"/>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Rectangle 6"/>
          <p:cNvSpPr/>
          <p:nvPr/>
        </p:nvSpPr>
        <p:spPr>
          <a:xfrm>
            <a:off x="648730" y="3174741"/>
            <a:ext cx="6901892" cy="498663"/>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bơm</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2307174" y="2460111"/>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307174" y="2460111"/>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401948" y="2210967"/>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Times New Roman" panose="02020603050405020304" pitchFamily="18"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2B3547"/>
                </a:solidFill>
                <a:effectLst/>
                <a:uLnTx/>
                <a:uFillTx/>
                <a:latin typeface="Times New Roman" panose="02020603050405020304" pitchFamily="18" charset="0"/>
                <a:cs typeface="Times New Roman" panose="02020603050405020304" pitchFamily="18" charset="0"/>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mj-lt"/>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lọ</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y, z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0 &lt; x, y, z &lt; 1,5)</a:t>
                </a:r>
              </a:p>
              <a:p>
                <a:pPr marL="342900" indent="-342900" algn="just">
                  <a:lnSpc>
                    <a:spcPct val="150000"/>
                  </a:lnSpc>
                  <a:buFontTx/>
                  <a:buChar char="-"/>
                </a:pP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Rectangle 123"/>
              <p:cNvSpPr/>
              <p:nvPr/>
            </p:nvSpPr>
            <p:spPr>
              <a:xfrm>
                <a:off x="2029633" y="3130535"/>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4" name="Rectangle 123"/>
              <p:cNvSpPr>
                <a:spLocks noRot="1" noChangeAspect="1" noMove="1" noResize="1" noEditPoints="1" noAdjustHandles="1" noChangeArrowheads="1" noChangeShapeType="1" noTextEdit="1"/>
              </p:cNvSpPr>
              <p:nvPr/>
            </p:nvSpPr>
            <p:spPr>
              <a:xfrm>
                <a:off x="2029633" y="3130535"/>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122267" y="2169855"/>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3122267" y="2169855"/>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498342"/>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dãy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908694" y="1377338"/>
                <a:ext cx="3064747"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Suy</a:t>
                </a:r>
                <a:r>
                  <a:rPr kumimoji="0" lang="en-US" sz="20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ra</a:t>
                </a:r>
                <a:r>
                  <a:rPr kumimoji="0" lang="en-US" sz="20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908694" y="1377338"/>
                <a:ext cx="3064747" cy="496996"/>
              </a:xfrm>
              <a:prstGeom prst="rect">
                <a:avLst/>
              </a:prstGeom>
              <a:blipFill>
                <a:blip r:embed="rId3"/>
                <a:stretch>
                  <a:fillRect l="-1988" b="-22222"/>
                </a:stretch>
              </a:blipFill>
            </p:spPr>
            <p:txBody>
              <a:bodyPr/>
              <a:lstStyle/>
              <a:p>
                <a:r>
                  <a:rPr lang="en-US">
                    <a:noFill/>
                  </a:rPr>
                  <a:t> </a:t>
                </a:r>
              </a:p>
            </p:txBody>
          </p:sp>
        </mc:Fallback>
      </mc:AlternateContent>
      <p:sp>
        <p:nvSpPr>
          <p:cNvPr id="2" name="Rectangle 1"/>
          <p:cNvSpPr/>
          <p:nvPr/>
        </p:nvSpPr>
        <p:spPr>
          <a:xfrm>
            <a:off x="749876" y="3107536"/>
            <a:ext cx="7644248" cy="498663"/>
          </a:xfrm>
          <a:prstGeom prst="rect">
            <a:avLst/>
          </a:prstGeom>
        </p:spPr>
        <p:txBody>
          <a:bodyPr wrap="square">
            <a:spAutoFit/>
          </a:bodyPr>
          <a:lstStyle/>
          <a:p>
            <a:pPr lvl="0" algn="just">
              <a:lnSpc>
                <a:spcPct val="150000"/>
              </a:lnSpc>
              <a:defRPr/>
            </a:pP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lọ</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0,4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0,5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0,6 </a:t>
            </a:r>
            <a:r>
              <a:rPr lang="en-US"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762963" y="1931336"/>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62963" y="1931336"/>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472" y="1326759"/>
            <a:ext cx="2425901" cy="1645569"/>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HƯỚNG DẪN VỀ NHÀ</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Times New Roman" panose="02020603050405020304" pitchFamily="18" charset="0"/>
                <a:ea typeface="Calibri" panose="020F0502020204030204" pitchFamily="34" charset="0"/>
                <a:cs typeface="Times New Roman" panose="02020603050405020304" pitchFamily="18" charset="0"/>
              </a:rPr>
              <a:t>Ghi nhớ kiến thức trong bài.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latin typeface="Times New Roman" panose="02020603050405020304" pitchFamily="18" charset="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"Bài 23: Đại lượng tỉ lệ nghịch"</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6" name="Rectangle 5">
            <a:extLst>
              <a:ext uri="{FF2B5EF4-FFF2-40B4-BE49-F238E27FC236}">
                <a16:creationId xmlns:a16="http://schemas.microsoft.com/office/drawing/2014/main" id="{955F6ACF-E98D-4010-A4BE-95C68E87A8A8}"/>
              </a:ext>
            </a:extLst>
          </p:cNvPr>
          <p:cNvSpPr/>
          <p:nvPr/>
        </p:nvSpPr>
        <p:spPr>
          <a:xfrm>
            <a:off x="1756008" y="2285683"/>
            <a:ext cx="482321" cy="486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20767F-606C-4E83-963E-C3A789EA0FE6}"/>
              </a:ext>
            </a:extLst>
          </p:cNvPr>
          <p:cNvSpPr/>
          <p:nvPr/>
        </p:nvSpPr>
        <p:spPr>
          <a:xfrm>
            <a:off x="1776521" y="1559842"/>
            <a:ext cx="482321" cy="5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235569" y="797295"/>
            <a:ext cx="2268065" cy="461665"/>
          </a:xfrm>
          <a:prstGeom prst="rect">
            <a:avLst/>
          </a:prstGeom>
        </p:spPr>
        <p:txBody>
          <a:bodyPr wrap="square">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NỘI DUNG</a:t>
            </a:r>
          </a:p>
        </p:txBody>
      </p:sp>
      <p:sp>
        <p:nvSpPr>
          <p:cNvPr id="3" name="Rectangle 2"/>
          <p:cNvSpPr/>
          <p:nvPr/>
        </p:nvSpPr>
        <p:spPr>
          <a:xfrm>
            <a:off x="2440288" y="1442451"/>
            <a:ext cx="2945115" cy="579582"/>
          </a:xfrm>
          <a:prstGeom prst="rect">
            <a:avLst/>
          </a:prstGeom>
        </p:spPr>
        <p:txBody>
          <a:bodyPr wrap="square">
            <a:spAutoFit/>
          </a:bodyPr>
          <a:lstStyle/>
          <a:p>
            <a:pPr>
              <a:lnSpc>
                <a:spcPct val="150000"/>
              </a:lnSpc>
            </a:pPr>
            <a:r>
              <a:rPr lang="vi-VN" sz="2400" b="1" dirty="0">
                <a:latin typeface="+mj-lt"/>
                <a:ea typeface="Calibri" panose="020F0502020204030204" pitchFamily="34" charset="0"/>
              </a:rPr>
              <a:t>Đại lượng tỉ lệ thuận</a:t>
            </a:r>
            <a:endParaRPr lang="en-US" sz="2400" dirty="0">
              <a:latin typeface="+mj-lt"/>
            </a:endParaRPr>
          </a:p>
        </p:txBody>
      </p:sp>
      <p:sp>
        <p:nvSpPr>
          <p:cNvPr id="7" name="Google Shape;657;p38"/>
          <p:cNvSpPr txBox="1">
            <a:spLocks/>
          </p:cNvSpPr>
          <p:nvPr/>
        </p:nvSpPr>
        <p:spPr>
          <a:xfrm rot="3110">
            <a:off x="1510413" y="1612599"/>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Times New Roman" panose="02020603050405020304" pitchFamily="18" charset="0"/>
                <a:cs typeface="Times New Roman" panose="02020603050405020304" pitchFamily="18" charset="0"/>
              </a:rPr>
              <a:t>01</a:t>
            </a:r>
          </a:p>
        </p:txBody>
      </p:sp>
      <p:sp>
        <p:nvSpPr>
          <p:cNvPr id="4" name="Rectangle 3"/>
          <p:cNvSpPr/>
          <p:nvPr/>
        </p:nvSpPr>
        <p:spPr>
          <a:xfrm>
            <a:off x="2366431" y="2173634"/>
            <a:ext cx="6037944" cy="579582"/>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400" b="1" dirty="0">
                <a:latin typeface="+mj-lt"/>
                <a:ea typeface="Calibri" panose="020F0502020204030204" pitchFamily="34" charset="0"/>
                <a:cs typeface="Times New Roman" panose="02020603050405020304" pitchFamily="18" charset="0"/>
              </a:rPr>
              <a:t>Một số bài toán về đại lượng tỉ lệ thuận</a:t>
            </a:r>
            <a:endParaRPr lang="en-US" sz="2400" dirty="0">
              <a:effectLst/>
              <a:latin typeface="+mj-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Times New Roman" panose="02020603050405020304" pitchFamily="18" charset="0"/>
                <a:cs typeface="Times New Roman" panose="02020603050405020304" pitchFamily="18" charset="0"/>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1990353"/>
          </a:xfrm>
          <a:prstGeom prst="rect">
            <a:avLst/>
          </a:prstGeom>
        </p:spPr>
        <p:txBody>
          <a:bodyPr wrap="square" lIns="0" tIns="0" rIns="0" bIns="0" rtlCol="0" anchor="t">
            <a:spAutoFit/>
          </a:bodyPr>
          <a:lstStyle/>
          <a:p>
            <a:pPr algn="ctr">
              <a:lnSpc>
                <a:spcPct val="200000"/>
              </a:lnSpc>
            </a:pPr>
            <a:r>
              <a:rPr lang="en-US" sz="3500" b="1" dirty="0">
                <a:solidFill>
                  <a:srgbClr val="2F1932"/>
                </a:solidFill>
                <a:latin typeface="Times New Roman" panose="02020603050405020304" pitchFamily="18" charset="0"/>
                <a:cs typeface="Times New Roman" panose="02020603050405020304" pitchFamily="18" charset="0"/>
              </a:rPr>
              <a:t>HẸN GẶP LẠI CÁC EM Ở TIẾT HỌC SAU!</a:t>
            </a: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1078105" y="196799"/>
            <a:ext cx="3103324" cy="429466"/>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1.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5" y="3230440"/>
            <a:ext cx="792158" cy="400110"/>
          </a:xfrm>
          <a:prstGeom prst="rect">
            <a:avLst/>
          </a:prstGeom>
          <a:noFill/>
        </p:spPr>
        <p:txBody>
          <a:bodyPr wrap="square" rtlCol="0">
            <a:spAutoFit/>
          </a:bodyPr>
          <a:lstStyle/>
          <a:p>
            <a:r>
              <a:rPr lang="nl-NL" sz="2000" b="1" dirty="0">
                <a:latin typeface="Times New Roman" panose="02020603050405020304" pitchFamily="18" charset="0"/>
                <a:cs typeface="Times New Roman" panose="02020603050405020304" pitchFamily="18" charset="0"/>
              </a:rPr>
              <a:t>HĐ1:</a:t>
            </a:r>
            <a:endParaRPr lang="en-US" sz="2000" dirty="0">
              <a:latin typeface="Times New Roman" panose="02020603050405020304" pitchFamily="18" charset="0"/>
              <a:cs typeface="Times New Roman" panose="02020603050405020304" pitchFamily="18" charset="0"/>
            </a:endParaRPr>
          </a:p>
        </p:txBody>
      </p:sp>
      <p:sp>
        <p:nvSpPr>
          <p:cNvPr id="20" name="Rectangle 19"/>
          <p:cNvSpPr/>
          <p:nvPr/>
        </p:nvSpPr>
        <p:spPr>
          <a:xfrm>
            <a:off x="1070484" y="612091"/>
            <a:ext cx="7265572" cy="1421992"/>
          </a:xfrm>
          <a:prstGeom prst="rect">
            <a:avLst/>
          </a:prstGeom>
        </p:spPr>
        <p:txBody>
          <a:bodyPr wrap="square">
            <a:spAutoFit/>
          </a:bodyPr>
          <a:lstStyle/>
          <a:p>
            <a:pPr lvl="0" algn="just">
              <a:lnSpc>
                <a:spcPct val="150000"/>
              </a:lnSpc>
            </a:pPr>
            <a:r>
              <a:rPr lang="nl-NL" sz="2000" b="1" dirty="0">
                <a:latin typeface="Times New Roman" panose="02020603050405020304" pitchFamily="18" charset="0"/>
                <a:ea typeface="Calibri" panose="020F0502020204030204" pitchFamily="34" charset="0"/>
                <a:cs typeface="Times New Roman" panose="02020603050405020304" pitchFamily="18" charset="0"/>
              </a:rPr>
              <a:t>Nhận biết đại lượng tỉ lệ thuận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Một xe ô tô di chuyển với vận tốc không đổi 60km/h. Gọi s(km) là quãng đường ô tô đi được trong khoảng thời gian t(h).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latin typeface="Times New Roman" panose="02020603050405020304" pitchFamily="18" charset="0"/>
                <a:cs typeface="Times New Roman" panose="02020603050405020304" pitchFamily="18" charset="0"/>
              </a:rPr>
              <a:t>THẢO LUẬN NHÓM</a:t>
            </a:r>
          </a:p>
        </p:txBody>
      </p:sp>
      <p:pic>
        <p:nvPicPr>
          <p:cNvPr id="23" name="Picture 4"/>
          <p:cNvPicPr>
            <a:picLocks noChangeAspect="1"/>
          </p:cNvPicPr>
          <p:nvPr/>
        </p:nvPicPr>
        <p:blipFill>
          <a:blip r:embed="rId5"/>
          <a:srcRect/>
          <a:stretch>
            <a:fillRect/>
          </a:stretch>
        </p:blipFill>
        <p:spPr>
          <a:xfrm>
            <a:off x="5768433" y="2134406"/>
            <a:ext cx="1099860" cy="983000"/>
          </a:xfrm>
          <a:prstGeom prst="rect">
            <a:avLst/>
          </a:prstGeom>
        </p:spPr>
      </p:pic>
      <p:sp>
        <p:nvSpPr>
          <p:cNvPr id="28" name="Rectangle 27"/>
          <p:cNvSpPr/>
          <p:nvPr/>
        </p:nvSpPr>
        <p:spPr>
          <a:xfrm>
            <a:off x="1735059" y="3132036"/>
            <a:ext cx="6122863" cy="498663"/>
          </a:xfrm>
          <a:prstGeom prst="rect">
            <a:avLst/>
          </a:prstGeom>
        </p:spPr>
        <p:txBody>
          <a:bodyPr wrap="square">
            <a:spAutoFit/>
          </a:bodyPr>
          <a:lstStyle/>
          <a:p>
            <a:pPr algn="just">
              <a:lnSpc>
                <a:spcPct val="150000"/>
              </a:lnSpc>
              <a:spcAft>
                <a:spcPts val="800"/>
              </a:spcAft>
            </a:pPr>
            <a:r>
              <a:rPr lang="nl-NL" sz="2000" dirty="0">
                <a:latin typeface="Times New Roman" panose="02020603050405020304" pitchFamily="18" charset="0"/>
                <a:ea typeface="Calibri" panose="020F0502020204030204" pitchFamily="34" charset="0"/>
                <a:cs typeface="Times New Roman" panose="02020603050405020304" pitchFamily="18" charset="0"/>
              </a:rPr>
              <a:t>Thay mỗi dấu "?" trong bảng sau bằng số thích hợp.</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73570213"/>
              </p:ext>
            </p:extLst>
          </p:nvPr>
        </p:nvGraphicFramePr>
        <p:xfrm>
          <a:off x="2160396" y="3798277"/>
          <a:ext cx="4685950" cy="987082"/>
        </p:xfrm>
        <a:graphic>
          <a:graphicData uri="http://schemas.openxmlformats.org/drawingml/2006/table">
            <a:tbl>
              <a:tblPr firstRow="1" firstCol="1" bandRow="1"/>
              <a:tblGrid>
                <a:gridCol w="964778">
                  <a:extLst>
                    <a:ext uri="{9D8B030D-6E8A-4147-A177-3AD203B41FA5}">
                      <a16:colId xmlns:a16="http://schemas.microsoft.com/office/drawing/2014/main" val="4179722582"/>
                    </a:ext>
                  </a:extLst>
                </a:gridCol>
                <a:gridCol w="930293">
                  <a:extLst>
                    <a:ext uri="{9D8B030D-6E8A-4147-A177-3AD203B41FA5}">
                      <a16:colId xmlns:a16="http://schemas.microsoft.com/office/drawing/2014/main" val="2627577544"/>
                    </a:ext>
                  </a:extLst>
                </a:gridCol>
                <a:gridCol w="930293">
                  <a:extLst>
                    <a:ext uri="{9D8B030D-6E8A-4147-A177-3AD203B41FA5}">
                      <a16:colId xmlns:a16="http://schemas.microsoft.com/office/drawing/2014/main" val="322807333"/>
                    </a:ext>
                  </a:extLst>
                </a:gridCol>
                <a:gridCol w="930293">
                  <a:extLst>
                    <a:ext uri="{9D8B030D-6E8A-4147-A177-3AD203B41FA5}">
                      <a16:colId xmlns:a16="http://schemas.microsoft.com/office/drawing/2014/main" val="1058602601"/>
                    </a:ext>
                  </a:extLst>
                </a:gridCol>
                <a:gridCol w="930293">
                  <a:extLst>
                    <a:ext uri="{9D8B030D-6E8A-4147-A177-3AD203B41FA5}">
                      <a16:colId xmlns:a16="http://schemas.microsoft.com/office/drawing/2014/main" val="2015327092"/>
                    </a:ext>
                  </a:extLst>
                </a:gridCol>
              </a:tblGrid>
              <a:tr h="493541">
                <a:tc>
                  <a:txBody>
                    <a:bodyPr/>
                    <a:lstStyle/>
                    <a:p>
                      <a:pPr algn="ctr">
                        <a:lnSpc>
                          <a:spcPct val="150000"/>
                        </a:lnSpc>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3541">
                <a:tc>
                  <a:txBody>
                    <a:bodyPr/>
                    <a:lstStyle/>
                    <a:p>
                      <a:pPr algn="ctr">
                        <a:lnSpc>
                          <a:spcPct val="150000"/>
                        </a:lnSpc>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s(km)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41146" cy="400110"/>
          </a:xfrm>
          <a:prstGeom prst="rect">
            <a:avLst/>
          </a:prstGeom>
          <a:solidFill>
            <a:schemeClr val="bg1"/>
          </a:solidFill>
        </p:spPr>
        <p:txBody>
          <a:bodyPr wrap="none">
            <a:spAutoFit/>
          </a:bodyPr>
          <a:lstStyle/>
          <a:p>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60</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319175" y="4331708"/>
            <a:ext cx="441146" cy="400110"/>
          </a:xfrm>
          <a:prstGeom prst="rect">
            <a:avLst/>
          </a:prstGeom>
          <a:solidFill>
            <a:schemeClr val="bg1"/>
          </a:solidFill>
        </p:spPr>
        <p:txBody>
          <a:bodyPr wrap="none">
            <a:spAutoFit/>
          </a:bodyPr>
          <a:lstStyle/>
          <a:p>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90</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48450" y="4324393"/>
            <a:ext cx="569387" cy="400110"/>
          </a:xfrm>
          <a:prstGeom prst="rect">
            <a:avLst/>
          </a:prstGeom>
          <a:solidFill>
            <a:schemeClr val="bg1"/>
          </a:solidFill>
        </p:spPr>
        <p:txBody>
          <a:bodyPr wrap="none">
            <a:spAutoFit/>
          </a:bodyPr>
          <a:lstStyle/>
          <a:p>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120</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095188" y="4324393"/>
            <a:ext cx="569387" cy="400110"/>
          </a:xfrm>
          <a:prstGeom prst="rect">
            <a:avLst/>
          </a:prstGeom>
          <a:solidFill>
            <a:schemeClr val="bg1"/>
          </a:solidFill>
        </p:spPr>
        <p:txBody>
          <a:bodyPr wrap="none">
            <a:spAutoFit/>
          </a:bodyPr>
          <a:lstStyle/>
          <a:p>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180</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Times New Roman" panose="02020603050405020304" pitchFamily="18" charset="0"/>
                <a:cs typeface="Times New Roman" panose="02020603050405020304" pitchFamily="18" charset="0"/>
              </a:rPr>
              <a:t>HĐ2:</a:t>
            </a:r>
            <a:endParaRPr lang="en-US" sz="2000" dirty="0">
              <a:latin typeface="Times New Roman" panose="02020603050405020304" pitchFamily="18" charset="0"/>
              <a:cs typeface="Times New Roman" panose="02020603050405020304" pitchFamily="18" charset="0"/>
            </a:endParaRPr>
          </a:p>
        </p:txBody>
      </p:sp>
      <p:sp>
        <p:nvSpPr>
          <p:cNvPr id="15" name="Rectangle 14"/>
          <p:cNvSpPr/>
          <p:nvPr/>
        </p:nvSpPr>
        <p:spPr>
          <a:xfrm>
            <a:off x="902956" y="1186558"/>
            <a:ext cx="7288416" cy="1133965"/>
          </a:xfrm>
          <a:prstGeom prst="rect">
            <a:avLst/>
          </a:prstGeom>
        </p:spPr>
        <p:txBody>
          <a:bodyPr wrap="square">
            <a:spAutoFit/>
          </a:bodyPr>
          <a:lstStyle/>
          <a:p>
            <a:pPr algn="just">
              <a:lnSpc>
                <a:spcPct val="150000"/>
              </a:lnSpc>
              <a:spcAft>
                <a:spcPts val="8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Viết công thức tính quãng đường s theo thời gian di chuyển tương ứng 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687963"/>
          </a:xfrm>
          <a:prstGeom prst="rect">
            <a:avLst/>
          </a:prstGeom>
        </p:spPr>
        <p:txBody>
          <a:bodyPr wrap="square">
            <a:spAutoFit/>
          </a:bodyPr>
          <a:lstStyle/>
          <a:p>
            <a:pPr algn="just">
              <a:lnSpc>
                <a:spcPct val="15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t:</a:t>
            </a:r>
          </a:p>
          <a:p>
            <a:pPr algn="ctr">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s = v.t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88897" cy="430887"/>
          </a:xfrm>
          <a:prstGeom prst="rect">
            <a:avLst/>
          </a:prstGeom>
          <a:noFill/>
          <a:ln>
            <a:noFill/>
          </a:ln>
        </p:spPr>
        <p:txBody>
          <a:bodyPr wrap="none">
            <a:spAutoFit/>
          </a:bodyPr>
          <a:lstStyle/>
          <a:p>
            <a:r>
              <a:rPr lang="en-US" sz="2200" dirty="0">
                <a:highlight>
                  <a:schemeClr val="accent1"/>
                </a:highlight>
                <a:latin typeface="Times New Roman" panose="02020603050405020304" pitchFamily="18" charset="0"/>
                <a:cs typeface="Times New Roman" panose="02020603050405020304" pitchFamily="18" charset="0"/>
              </a:rPr>
              <a:t>K</a:t>
            </a:r>
            <a:r>
              <a:rPr lang="en" sz="2200" dirty="0">
                <a:highlight>
                  <a:schemeClr val="accent1"/>
                </a:highlight>
                <a:latin typeface="Times New Roman" panose="02020603050405020304" pitchFamily="18" charset="0"/>
                <a:cs typeface="Times New Roman" panose="02020603050405020304" pitchFamily="18" charset="0"/>
              </a:rPr>
              <a:t>ẾT LUẬN</a:t>
            </a:r>
          </a:p>
        </p:txBody>
      </p:sp>
      <p:sp>
        <p:nvSpPr>
          <p:cNvPr id="12" name="Rectangle 11"/>
          <p:cNvSpPr/>
          <p:nvPr/>
        </p:nvSpPr>
        <p:spPr>
          <a:xfrm>
            <a:off x="832286" y="1358579"/>
            <a:ext cx="7287586" cy="2241960"/>
          </a:xfrm>
          <a:prstGeom prst="rect">
            <a:avLst/>
          </a:prstGeom>
        </p:spPr>
        <p:txBody>
          <a:bodyPr wrap="square">
            <a:spAutoFit/>
          </a:bodyPr>
          <a:lstStyle/>
          <a:p>
            <a:pPr algn="just">
              <a:lnSpc>
                <a:spcPct val="150000"/>
              </a:lnSpc>
            </a:pPr>
            <a:r>
              <a:rPr lang="vi-VN" sz="2400" dirty="0">
                <a:latin typeface="+mj-lt"/>
                <a:ea typeface="Calibri" panose="020F0502020204030204" pitchFamily="34" charset="0"/>
                <a:cs typeface="Times New Roman" panose="02020603050405020304" pitchFamily="18" charset="0"/>
              </a:rPr>
              <a:t>Nếu đại lượng y liên hệ với đại lượng x theo công thức </a:t>
            </a:r>
            <a:endParaRPr lang="en-US" sz="2400" dirty="0">
              <a:latin typeface="+mj-lt"/>
              <a:ea typeface="Calibri" panose="020F0502020204030204" pitchFamily="34" charset="0"/>
              <a:cs typeface="Times New Roman" panose="02020603050405020304" pitchFamily="18" charset="0"/>
            </a:endParaRPr>
          </a:p>
          <a:p>
            <a:pPr algn="just">
              <a:lnSpc>
                <a:spcPct val="150000"/>
              </a:lnSpc>
            </a:pPr>
            <a:r>
              <a:rPr lang="vi-VN" sz="2400" dirty="0">
                <a:latin typeface="+mj-lt"/>
                <a:ea typeface="Calibri" panose="020F0502020204030204" pitchFamily="34" charset="0"/>
                <a:cs typeface="Times New Roman" panose="02020603050405020304" pitchFamily="18" charset="0"/>
              </a:rPr>
              <a:t>y = ax (a là hằng số khác 0) thì ta nói y tỉ lệ thuận với x theo hệ số</a:t>
            </a:r>
            <a:r>
              <a:rPr lang="en-US" sz="2400" dirty="0">
                <a:latin typeface="+mj-lt"/>
                <a:ea typeface="Calibri" panose="020F0502020204030204" pitchFamily="34" charset="0"/>
                <a:cs typeface="Times New Roman" panose="02020603050405020304" pitchFamily="18" charset="0"/>
              </a:rPr>
              <a:t> </a:t>
            </a:r>
            <a:r>
              <a:rPr lang="vi-VN" sz="2400" dirty="0">
                <a:latin typeface="+mj-lt"/>
                <a:ea typeface="Calibri" panose="020F0502020204030204" pitchFamily="34" charset="0"/>
                <a:cs typeface="Times New Roman" panose="02020603050405020304" pitchFamily="18" charset="0"/>
              </a:rPr>
              <a:t>tỉ lệ a.</a:t>
            </a:r>
          </a:p>
          <a:p>
            <a:pPr algn="just">
              <a:lnSpc>
                <a:spcPct val="150000"/>
              </a:lnSpc>
            </a:pPr>
            <a:r>
              <a:rPr lang="vi-VN" sz="2400" dirty="0">
                <a:latin typeface="+mj-lt"/>
                <a:ea typeface="Calibri" panose="020F0502020204030204" pitchFamily="34" charset="0"/>
                <a:cs typeface="Times New Roman" panose="02020603050405020304" pitchFamily="18" charset="0"/>
              </a:rPr>
              <a:t>(Giả thiết các tỉ số đ</a:t>
            </a:r>
            <a:r>
              <a:rPr lang="en-US" sz="2400" dirty="0">
                <a:latin typeface="Times New Roman" panose="02020603050405020304" pitchFamily="18" charset="0"/>
                <a:ea typeface="Calibri" panose="020F0502020204030204" pitchFamily="34" charset="0"/>
                <a:cs typeface="Times New Roman" panose="02020603050405020304" pitchFamily="18" charset="0"/>
              </a:rPr>
              <a:t>ề</a:t>
            </a:r>
            <a:r>
              <a:rPr lang="vi-VN" sz="2400" dirty="0">
                <a:latin typeface="+mj-lt"/>
                <a:ea typeface="Calibri" panose="020F0502020204030204" pitchFamily="34" charset="0"/>
                <a:cs typeface="Times New Roman" panose="02020603050405020304" pitchFamily="18" charset="0"/>
              </a:rPr>
              <a:t>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Times New Roman" panose="02020603050405020304" pitchFamily="18" charset="0"/>
                <a:ea typeface="Calibri" panose="020F0502020204030204" pitchFamily="34" charset="0"/>
                <a:cs typeface="Times New Roman" panose="02020603050405020304" pitchFamily="18" charset="0"/>
              </a:rPr>
              <a:t>(SGK – tr.11)</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latin typeface="Times New Roman" panose="02020603050405020304" pitchFamily="18" charset="0"/>
                <a:cs typeface="Times New Roman" panose="02020603050405020304" pitchFamily="18" charset="0"/>
              </a:rPr>
              <a:t>Giải</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HĐ2:</a:t>
            </a:r>
          </a:p>
          <a:p>
            <a:pPr marL="342900" indent="-342900" algn="just">
              <a:lnSpc>
                <a:spcPct val="150000"/>
              </a:lnSpc>
              <a:buFontTx/>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dirty="0">
                <a:latin typeface="Times New Roman" panose="02020603050405020304" pitchFamily="18" charset="0"/>
                <a:ea typeface="Calibri" panose="020F0502020204030204" pitchFamily="34" charset="0"/>
                <a:cs typeface="Times New Roman" panose="02020603050405020304" pitchFamily="18" charset="0"/>
              </a:rPr>
              <a:t> 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dirty="0">
                <a:latin typeface="Times New Roman" panose="02020603050405020304" pitchFamily="18" charset="0"/>
                <a:ea typeface="Calibri" panose="020F0502020204030204" pitchFamily="34" charset="0"/>
                <a:cs typeface="Times New Roman" panose="02020603050405020304" pitchFamily="18" charset="0"/>
              </a:rPr>
              <a:t> 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5" name="Rectangle 4"/>
              <p:cNvSpPr/>
              <p:nvPr/>
            </p:nvSpPr>
            <p:spPr>
              <a:xfrm>
                <a:off x="4618668" y="1366487"/>
                <a:ext cx="3821705" cy="2345322"/>
              </a:xfrm>
              <a:prstGeom prst="rect">
                <a:avLst/>
              </a:prstGeom>
            </p:spPr>
            <p:txBody>
              <a:bodyPr wrap="square">
                <a:spAutoFit/>
              </a:bodyPr>
              <a:lstStyle/>
              <a:p>
                <a:pPr algn="just">
                  <a:lnSpc>
                    <a:spcPct val="150000"/>
                  </a:lnSpc>
                </a:pPr>
                <a:r>
                  <a:rPr lang="fr-FR" sz="2000" dirty="0">
                    <a:latin typeface="Times New Roman" panose="02020603050405020304" pitchFamily="18" charset="0"/>
                    <a:ea typeface="Calibri" panose="020F0502020204030204" pitchFamily="34" charset="0"/>
                    <a:cs typeface="Times New Roman" panose="02020603050405020304" pitchFamily="18" charset="0"/>
                  </a:rPr>
                  <a:t>Trong HĐ2: </a:t>
                </a:r>
                <a:r>
                  <a:rPr lang="fr-FR" sz="2000" dirty="0" err="1">
                    <a:latin typeface="Times New Roman" panose="02020603050405020304" pitchFamily="18" charset="0"/>
                    <a:ea typeface="Calibri" panose="020F0502020204030204" pitchFamily="34" charset="0"/>
                    <a:cs typeface="Times New Roman" panose="02020603050405020304" pitchFamily="18" charset="0"/>
                  </a:rPr>
                  <a:t>Quãng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2000" dirty="0">
                    <a:latin typeface="Times New Roman" panose="02020603050405020304" pitchFamily="18" charset="0"/>
                    <a:ea typeface="Calibri" panose="020F0502020204030204" pitchFamily="34" charset="0"/>
                    <a:cs typeface="Times New Roman" panose="02020603050405020304" pitchFamily="18" charset="0"/>
                  </a:rPr>
                  <a:t> s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thuận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2000" dirty="0">
                    <a:latin typeface="Times New Roman" panose="02020603050405020304" pitchFamily="18" charset="0"/>
                    <a:ea typeface="Calibri" panose="020F0502020204030204" pitchFamily="34" charset="0"/>
                    <a:cs typeface="Times New Roman" panose="02020603050405020304" pitchFamily="18" charset="0"/>
                  </a:rPr>
                  <a:t> t.</a:t>
                </a:r>
              </a:p>
              <a:p>
                <a:pPr algn="just">
                  <a:lnSpc>
                    <a:spcPct val="150000"/>
                  </a:lnSpc>
                </a:pP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Vì</a:t>
                </a:r>
                <a:r>
                  <a:rPr lang="fr-FR" sz="2000" dirty="0">
                    <a:latin typeface="Times New Roman" panose="02020603050405020304" pitchFamily="18" charset="0"/>
                    <a:ea typeface="Calibri" panose="020F0502020204030204" pitchFamily="34" charset="0"/>
                    <a:cs typeface="Times New Roman" panose="02020603050405020304" pitchFamily="18" charset="0"/>
                  </a:rPr>
                  <a:t> khi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2000" dirty="0">
                    <a:latin typeface="Times New Roman" panose="02020603050405020304" pitchFamily="18" charset="0"/>
                    <a:ea typeface="Calibri" panose="020F0502020204030204" pitchFamily="34" charset="0"/>
                    <a:cs typeface="Times New Roman" panose="02020603050405020304" pitchFamily="18" charset="0"/>
                  </a:rPr>
                  <a:t> di </a:t>
                </a:r>
                <a:r>
                  <a:rPr lang="fr-FR"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tăng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bao</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quãng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đi</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tăng</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bấy</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618668" y="1366487"/>
                <a:ext cx="3821705" cy="2345322"/>
              </a:xfrm>
              <a:prstGeom prst="rect">
                <a:avLst/>
              </a:prstGeom>
              <a:blipFill>
                <a:blip r:embed="rId3"/>
                <a:stretch>
                  <a:fillRect l="-1754" r="-1595" b="-3636"/>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Times New Roman" panose="02020603050405020304" pitchFamily="18" charset="0"/>
                <a:cs typeface="Times New Roman" panose="02020603050405020304" pitchFamily="18" charset="0"/>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Trong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Quãng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s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tỉ</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thuận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thời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không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Thời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tỉ</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thuận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quãng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s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không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p>
        </p:txBody>
      </p:sp>
      <mc:AlternateContent xmlns:mc="http://schemas.openxmlformats.org/markup-compatibility/2006">
        <mc:Choice xmlns:a14="http://schemas.microsoft.com/office/drawing/2010/main"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Trong HĐ2:</a:t>
                </a:r>
                <a:r>
                  <a:rPr kumimoji="0" lang="fr-FR" sz="2000" b="0"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Thời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tỉ</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lệ</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thuận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với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quãng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đường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s.</a:t>
                </a:r>
              </a:p>
              <a:p>
                <a:pPr lvl="0" algn="just">
                  <a:lnSpc>
                    <a:spcPct val="150000"/>
                  </a:lnSpc>
                  <a:defRPr/>
                </a:pPr>
                <a14:m>
                  <m:oMath xmlns:m="http://schemas.openxmlformats.org/officeDocument/2006/math">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latin typeface="Times New Roman" panose="02020603050405020304" pitchFamily="18" charset="0"/>
                    <a:ea typeface="Calibri" panose="020F0502020204030204" pitchFamily="34" charset="0"/>
                    <a:cs typeface="Times New Roman" panose="02020603050405020304" pitchFamily="18" charset="0"/>
                  </a:rPr>
                  <a:t>Vì</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khi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đại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lượng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quãng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đường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s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tăng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lên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bao</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nhiêu</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lần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thì</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thời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gian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tăng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lên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bấy</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nhiêu</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lần</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2660</Words>
  <Application>Microsoft Office PowerPoint</Application>
  <PresentationFormat>On-screen Show (16:9)</PresentationFormat>
  <Paragraphs>296</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Times New Roman</vt:lpstr>
      <vt:lpstr>Nunito SemiBold</vt:lpstr>
      <vt:lpstr>Symbol</vt:lpstr>
      <vt:lpstr>Amatic SC</vt:lpstr>
      <vt:lpstr>Mali Light</vt:lpstr>
      <vt:lpstr>Calibri</vt:lpstr>
      <vt:lpstr>Nunito</vt:lpstr>
      <vt:lpstr>Autour One</vt:lpstr>
      <vt:lpstr>Cambria Math</vt:lpstr>
      <vt:lpstr>Arial</vt:lpstr>
      <vt:lpstr>Roboto Condensed Light</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Triệu Thị Thanh Xuyên</dc:creator>
  <cp:keywords>Xuyên Triệu</cp:keywords>
  <cp:lastModifiedBy>Administrator</cp:lastModifiedBy>
  <cp:revision>16</cp:revision>
  <dcterms:modified xsi:type="dcterms:W3CDTF">2026-01-26T03:45:41Z</dcterms:modified>
</cp:coreProperties>
</file>