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318" r:id="rId7"/>
    <p:sldId id="319" r:id="rId8"/>
    <p:sldId id="261" r:id="rId9"/>
    <p:sldId id="265" r:id="rId10"/>
    <p:sldId id="273" r:id="rId11"/>
    <p:sldId id="259" r:id="rId12"/>
    <p:sldId id="276" r:id="rId13"/>
    <p:sldId id="302" r:id="rId14"/>
    <p:sldId id="320" r:id="rId15"/>
    <p:sldId id="316" r:id="rId16"/>
    <p:sldId id="298" r:id="rId17"/>
    <p:sldId id="294" r:id="rId18"/>
    <p:sldId id="336" r:id="rId19"/>
    <p:sldId id="337" r:id="rId20"/>
    <p:sldId id="338" r:id="rId21"/>
    <p:sldId id="339" r:id="rId22"/>
    <p:sldId id="340" r:id="rId23"/>
    <p:sldId id="341" r:id="rId24"/>
    <p:sldId id="317" r:id="rId25"/>
    <p:sldId id="269" r:id="rId26"/>
    <p:sldId id="321" r:id="rId27"/>
    <p:sldId id="322" r:id="rId28"/>
    <p:sldId id="323" r:id="rId29"/>
    <p:sldId id="324" r:id="rId30"/>
    <p:sldId id="279" r:id="rId31"/>
    <p:sldId id="325" r:id="rId32"/>
    <p:sldId id="268" r:id="rId33"/>
    <p:sldId id="270" r:id="rId34"/>
  </p:sldIdLst>
  <p:sldSz cx="18288000" cy="10287000"/>
  <p:notesSz cx="6858000" cy="9144000"/>
  <p:embeddedFontLst>
    <p:embeddedFont>
      <p:font typeface=".VnTime" panose="020B7200000000000000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3974" autoAdjust="0"/>
  </p:normalViewPr>
  <p:slideViewPr>
    <p:cSldViewPr>
      <p:cViewPr varScale="1">
        <p:scale>
          <a:sx n="45" d="100"/>
          <a:sy n="45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71.svg"/><Relationship Id="rId7" Type="http://schemas.openxmlformats.org/officeDocument/2006/relationships/image" Target="../media/image4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37.svg"/><Relationship Id="rId10" Type="http://schemas.openxmlformats.org/officeDocument/2006/relationships/image" Target="../media/image21.svg"/><Relationship Id="rId4" Type="http://schemas.openxmlformats.org/officeDocument/2006/relationships/image" Target="../media/image49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7.svg"/><Relationship Id="rId7" Type="http://schemas.openxmlformats.org/officeDocument/2006/relationships/image" Target="../media/image7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8.svg"/><Relationship Id="rId7" Type="http://schemas.openxmlformats.org/officeDocument/2006/relationships/image" Target="../media/image53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7.svg"/><Relationship Id="rId4" Type="http://schemas.openxmlformats.org/officeDocument/2006/relationships/image" Target="../media/image49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svg"/><Relationship Id="rId7" Type="http://schemas.openxmlformats.org/officeDocument/2006/relationships/image" Target="../media/image71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80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svg"/><Relationship Id="rId7" Type="http://schemas.openxmlformats.org/officeDocument/2006/relationships/image" Target="../media/image71.svg"/><Relationship Id="rId12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83.png"/><Relationship Id="rId5" Type="http://schemas.openxmlformats.org/officeDocument/2006/relationships/image" Target="../media/image69.svg"/><Relationship Id="rId10" Type="http://schemas.microsoft.com/office/2007/relationships/hdphoto" Target="../media/hdphoto3.wdp"/><Relationship Id="rId4" Type="http://schemas.openxmlformats.org/officeDocument/2006/relationships/image" Target="../media/image80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8.svg"/><Relationship Id="rId7" Type="http://schemas.openxmlformats.org/officeDocument/2006/relationships/image" Target="../media/image37.svg"/><Relationship Id="rId12" Type="http://schemas.openxmlformats.org/officeDocument/2006/relationships/image" Target="../media/image8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7.png"/><Relationship Id="rId5" Type="http://schemas.openxmlformats.org/officeDocument/2006/relationships/image" Target="../media/image71.svg"/><Relationship Id="rId10" Type="http://schemas.openxmlformats.org/officeDocument/2006/relationships/image" Target="../media/image86.png"/><Relationship Id="rId4" Type="http://schemas.openxmlformats.org/officeDocument/2006/relationships/image" Target="../media/image70.png"/><Relationship Id="rId9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svg"/><Relationship Id="rId7" Type="http://schemas.openxmlformats.org/officeDocument/2006/relationships/image" Target="../media/image53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7.svg"/><Relationship Id="rId10" Type="http://schemas.openxmlformats.org/officeDocument/2006/relationships/image" Target="../media/image89.png"/><Relationship Id="rId4" Type="http://schemas.openxmlformats.org/officeDocument/2006/relationships/image" Target="../media/image49.png"/><Relationship Id="rId9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93.png"/><Relationship Id="rId4" Type="http://schemas.openxmlformats.org/officeDocument/2006/relationships/audio" Target="../media/audio3.wav"/><Relationship Id="rId9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openxmlformats.org/officeDocument/2006/relationships/image" Target="../media/image99.svg"/><Relationship Id="rId12" Type="http://schemas.openxmlformats.org/officeDocument/2006/relationships/image" Target="../media/image51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5" Type="http://schemas.openxmlformats.org/officeDocument/2006/relationships/image" Target="../media/image39.svg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image" Target="../media/image2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2.png"/><Relationship Id="rId3" Type="http://schemas.microsoft.com/office/2007/relationships/hdphoto" Target="../media/hdphoto5.wdp"/><Relationship Id="rId7" Type="http://schemas.openxmlformats.org/officeDocument/2006/relationships/image" Target="../media/image99.svg"/><Relationship Id="rId12" Type="http://schemas.openxmlformats.org/officeDocument/2006/relationships/image" Target="../media/image51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5" Type="http://schemas.openxmlformats.org/officeDocument/2006/relationships/image" Target="../media/image39.svg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image" Target="../media/image25.svg"/><Relationship Id="rId1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svg"/><Relationship Id="rId7" Type="http://schemas.openxmlformats.org/officeDocument/2006/relationships/image" Target="../media/image51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9.svg"/><Relationship Id="rId7" Type="http://schemas.openxmlformats.org/officeDocument/2006/relationships/image" Target="../media/image51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39.svg"/><Relationship Id="rId5" Type="http://schemas.openxmlformats.org/officeDocument/2006/relationships/image" Target="../media/image25.svg"/><Relationship Id="rId10" Type="http://schemas.openxmlformats.org/officeDocument/2006/relationships/image" Target="../media/image97.png"/><Relationship Id="rId4" Type="http://schemas.openxmlformats.org/officeDocument/2006/relationships/image" Target="../media/image24.png"/><Relationship Id="rId9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9.svg"/><Relationship Id="rId7" Type="http://schemas.openxmlformats.org/officeDocument/2006/relationships/image" Target="../media/image51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8.png"/><Relationship Id="rId5" Type="http://schemas.openxmlformats.org/officeDocument/2006/relationships/image" Target="../media/image25.svg"/><Relationship Id="rId10" Type="http://schemas.openxmlformats.org/officeDocument/2006/relationships/image" Target="../media/image107.png"/><Relationship Id="rId4" Type="http://schemas.openxmlformats.org/officeDocument/2006/relationships/image" Target="../media/image24.png"/><Relationship Id="rId9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48.svg"/><Relationship Id="rId7" Type="http://schemas.openxmlformats.org/officeDocument/2006/relationships/image" Target="../media/image51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svg"/><Relationship Id="rId10" Type="http://schemas.openxmlformats.org/officeDocument/2006/relationships/image" Target="../media/image109.png"/><Relationship Id="rId4" Type="http://schemas.openxmlformats.org/officeDocument/2006/relationships/image" Target="../media/image49.png"/><Relationship Id="rId9" Type="http://schemas.openxmlformats.org/officeDocument/2006/relationships/image" Target="../media/image3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48.svg"/><Relationship Id="rId7" Type="http://schemas.openxmlformats.org/officeDocument/2006/relationships/image" Target="../media/image51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svg"/><Relationship Id="rId4" Type="http://schemas.openxmlformats.org/officeDocument/2006/relationships/image" Target="../media/image49.png"/><Relationship Id="rId9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59.svg"/><Relationship Id="rId7" Type="http://schemas.openxmlformats.org/officeDocument/2006/relationships/image" Target="../media/image51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7.svg"/><Relationship Id="rId5" Type="http://schemas.openxmlformats.org/officeDocument/2006/relationships/image" Target="../media/image112.svg"/><Relationship Id="rId10" Type="http://schemas.openxmlformats.org/officeDocument/2006/relationships/image" Target="../media/image26.png"/><Relationship Id="rId4" Type="http://schemas.openxmlformats.org/officeDocument/2006/relationships/image" Target="../media/image111.png"/><Relationship Id="rId9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17.sv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15.svg"/><Relationship Id="rId5" Type="http://schemas.openxmlformats.org/officeDocument/2006/relationships/image" Target="../media/image4.svg"/><Relationship Id="rId15" Type="http://schemas.openxmlformats.org/officeDocument/2006/relationships/image" Target="../media/image51.svg"/><Relationship Id="rId10" Type="http://schemas.openxmlformats.org/officeDocument/2006/relationships/image" Target="../media/image114.png"/><Relationship Id="rId4" Type="http://schemas.openxmlformats.org/officeDocument/2006/relationships/image" Target="../media/image3.png"/><Relationship Id="rId9" Type="http://schemas.openxmlformats.org/officeDocument/2006/relationships/image" Target="../media/image27.sv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svg"/><Relationship Id="rId7" Type="http://schemas.openxmlformats.org/officeDocument/2006/relationships/image" Target="../media/image51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37.svg"/><Relationship Id="rId10" Type="http://schemas.openxmlformats.org/officeDocument/2006/relationships/image" Target="../media/image46.png"/><Relationship Id="rId4" Type="http://schemas.openxmlformats.org/officeDocument/2006/relationships/image" Target="../media/image49.png"/><Relationship Id="rId9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3" Type="http://schemas.microsoft.com/office/2007/relationships/hdphoto" Target="../media/hdphoto1.wdp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21.svg"/><Relationship Id="rId2" Type="http://schemas.openxmlformats.org/officeDocument/2006/relationships/image" Target="../media/image5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3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9.svg"/><Relationship Id="rId3" Type="http://schemas.openxmlformats.org/officeDocument/2006/relationships/image" Target="../media/image31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2" Type="http://schemas.openxmlformats.org/officeDocument/2006/relationships/image" Target="../media/image30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1.svg"/><Relationship Id="rId5" Type="http://schemas.microsoft.com/office/2007/relationships/hdphoto" Target="../media/hdphoto2.wdp"/><Relationship Id="rId15" Type="http://schemas.openxmlformats.org/officeDocument/2006/relationships/image" Target="../media/image34.png"/><Relationship Id="rId10" Type="http://schemas.openxmlformats.org/officeDocument/2006/relationships/image" Target="../media/image50.png"/><Relationship Id="rId4" Type="http://schemas.openxmlformats.org/officeDocument/2006/relationships/image" Target="../media/image67.png"/><Relationship Id="rId9" Type="http://schemas.openxmlformats.org/officeDocument/2006/relationships/image" Target="../media/image69.sv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5127">
            <a:off x="2316592" y="1474108"/>
            <a:ext cx="13958440" cy="7272452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73782">
            <a:off x="14524732" y="1102460"/>
            <a:ext cx="3692381" cy="624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76741">
            <a:off x="253721" y="1010253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05649">
            <a:off x="-46516" y="6682035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9707587">
            <a:off x="14841192" y="8878142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005068">
            <a:off x="905869" y="541788"/>
            <a:ext cx="3229617" cy="405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 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 flipH="1">
            <a:off x="1134761" y="868629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1" y="457702"/>
            <a:ext cx="4648199" cy="1006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599" y="1682658"/>
            <a:ext cx="16408358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2cm. 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9.10.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4441779"/>
            <a:ext cx="4549752" cy="4570044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556752" flipH="1" flipV="1">
            <a:off x="17097195" y="9443313"/>
            <a:ext cx="1041443" cy="77196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810335" y="7836848"/>
            <a:ext cx="1313529" cy="22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72142">
            <a:off x="15870111" y="8396110"/>
            <a:ext cx="1332761" cy="11761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469139" y="290771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  <a:latin typeface="+mj-lt"/>
              </a:rPr>
              <a:t>Giải</a:t>
            </a:r>
            <a:endParaRPr lang="en-US" sz="40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4775" y="9339476"/>
            <a:ext cx="1968850" cy="912831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72142">
            <a:off x="136283" y="274619"/>
            <a:ext cx="766234" cy="676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8779" y="1155032"/>
            <a:ext cx="1184126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AB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4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AM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48" y="1072282"/>
            <a:ext cx="4549752" cy="457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8779" y="6126256"/>
                <a:ext cx="13932568" cy="2796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CB ⊥ AB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CB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CB = AD = 2cm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cm.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79" y="6126256"/>
                <a:ext cx="13932568" cy="2796048"/>
              </a:xfrm>
              <a:prstGeom prst="rect">
                <a:avLst/>
              </a:prstGeom>
              <a:blipFill>
                <a:blip r:embed="rId8"/>
                <a:stretch>
                  <a:fillRect l="-1575" b="-6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3177719"/>
                <a:ext cx="11680848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&lt;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AMti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77719"/>
                <a:ext cx="11680848" cy="2748253"/>
              </a:xfrm>
              <a:prstGeom prst="rect">
                <a:avLst/>
              </a:prstGeom>
              <a:blipFill>
                <a:blip r:embed="rId9"/>
                <a:stretch>
                  <a:fillRect l="-1879" r="-1827" b="-8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13280" y="9307055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825" y="385225"/>
            <a:ext cx="4610099" cy="1006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6705" y="419100"/>
            <a:ext cx="12172668" cy="9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+mj-lt"/>
              </a:rPr>
              <a:t>Em hãy trả lời câu hỏi trong tình huống mở đầu:</a:t>
            </a:r>
            <a:endParaRPr lang="en-US" sz="4000" dirty="0">
              <a:latin typeface="+mj-lt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4825" y="8287102"/>
            <a:ext cx="1130649" cy="168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3" y="2623605"/>
            <a:ext cx="4218142" cy="5073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71907" y="2472478"/>
                <a:ext cx="119818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vuông ABO có: 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là đường vuông góc, OB là đường xiên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OA &lt; OB (1)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vuông ACO có: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là đường vuông góc, OC là đường xiên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OA &lt; OC (2)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Bạn Nam nên chọn đường bơi OA.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907" y="2472478"/>
                <a:ext cx="11981821" cy="6555641"/>
              </a:xfrm>
              <a:prstGeom prst="rect">
                <a:avLst/>
              </a:prstGeom>
              <a:blipFill>
                <a:blip r:embed="rId9"/>
                <a:stretch>
                  <a:fillRect l="-1780" b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9448800" y="1318189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  <a:latin typeface="+mj-lt"/>
              </a:rPr>
              <a:t>Giải</a:t>
            </a:r>
            <a:endParaRPr lang="en-US" sz="40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7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53200" y="441666"/>
            <a:ext cx="5562599" cy="905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235617"/>
            <a:ext cx="15272084" cy="582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9.11, ta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M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HM&lt;HN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AM&lt; AN.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009222"/>
            <a:ext cx="5257800" cy="33285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74393" y="7272756"/>
            <a:ext cx="1532021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-1" y="1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95865" y="266475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  <a:latin typeface="+mj-lt"/>
              </a:rPr>
              <a:t>Giải</a:t>
            </a:r>
            <a:endParaRPr lang="en-US" sz="4000" b="1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03598" y="1340627"/>
                <a:ext cx="9753600" cy="1930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AMN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98" y="1340627"/>
                <a:ext cx="9753600" cy="1930978"/>
              </a:xfrm>
              <a:prstGeom prst="rect">
                <a:avLst/>
              </a:prstGeom>
              <a:blipFill>
                <a:blip r:embed="rId8"/>
                <a:stretch>
                  <a:fillRect l="-2250" b="-1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55" y="1340627"/>
            <a:ext cx="5902278" cy="3736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6748" y="5119724"/>
                <a:ext cx="15163800" cy="399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M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ABCD,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thì độ dài AM bằng độ dài AC là lớn nhất.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48" y="5119724"/>
                <a:ext cx="15163800" cy="3990836"/>
              </a:xfrm>
              <a:prstGeom prst="rect">
                <a:avLst/>
              </a:prstGeom>
              <a:blipFill>
                <a:blip r:embed="rId11"/>
                <a:stretch>
                  <a:fillRect l="-1448" r="-1407" b="-2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561984" y="2409124"/>
                <a:ext cx="3489484" cy="905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&lt; AN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984" y="2409124"/>
                <a:ext cx="3489484" cy="905056"/>
              </a:xfrm>
              <a:prstGeom prst="rect">
                <a:avLst/>
              </a:prstGeom>
              <a:blipFill>
                <a:blip r:embed="rId12"/>
                <a:stretch>
                  <a:fillRect b="-28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86400" y="4055302"/>
            <a:ext cx="8077200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vi-VN" sz="75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6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1200" y="607738"/>
            <a:ext cx="4554850" cy="905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9.6 (Tr65)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7133" y="607738"/>
                <a:ext cx="10538679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133" y="607738"/>
                <a:ext cx="10538679" cy="2893677"/>
              </a:xfrm>
              <a:prstGeom prst="rect">
                <a:avLst/>
              </a:prstGeom>
              <a:blipFill>
                <a:blip r:embed="rId10"/>
                <a:stretch>
                  <a:fillRect l="-2024" b="-4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866141"/>
            <a:ext cx="6263861" cy="468298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1430000" y="384810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  <a:latin typeface="+mj-lt"/>
              </a:rPr>
              <a:t>Giải</a:t>
            </a:r>
            <a:endParaRPr lang="en-US" sz="4000" b="1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 AH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⊥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  <a:blipFill>
                <a:blip r:embed="rId12"/>
                <a:stretch>
                  <a:fillRect l="-2090" r="-2149" b="-2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285527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489916"/>
            <a:ext cx="1332761" cy="117616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1235" y="307799"/>
            <a:ext cx="1219200" cy="181723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05601">
            <a:off x="-741758" y="9240236"/>
            <a:ext cx="1968850" cy="9128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87925" y="708586"/>
            <a:ext cx="4554850" cy="905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9.7 (Tr65)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789670"/>
            <a:ext cx="138684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40" y="5681015"/>
            <a:ext cx="4248550" cy="4205417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5260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  <a:latin typeface="+mj-lt"/>
              </a:rPr>
              <a:t>Giải</a:t>
            </a:r>
            <a:endParaRPr lang="en-US" sz="4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2776" y="6515100"/>
            <a:ext cx="10628160" cy="29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Hai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A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83442" y="8888819"/>
            <a:ext cx="1664532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14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66065" y="6955365"/>
            <a:ext cx="364933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765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1" y="1976378"/>
            <a:ext cx="12077308" cy="276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latin typeface="+mj-lt"/>
                <a:cs typeface="Arial"/>
                <a:sym typeface="Arial"/>
              </a:rPr>
              <a:t>Cho ba điểm a, b, c thẳng hàng và B nằm giữa A và C. Trên đường thẳng vuông góc với AC tại B ta lấy điểm H. Khi đó:</a:t>
            </a:r>
            <a:endParaRPr lang="en-US" altLang="en-US" sz="4000" b="0" dirty="0">
              <a:latin typeface="+mj-lt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4991100"/>
            <a:ext cx="9144000" cy="3008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AH &lt; BH			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AH &lt;  AB</a:t>
            </a: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AH  &gt; BH		        D. AH = BH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608133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99312" y="8931349"/>
            <a:ext cx="134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865762" y="6684575"/>
            <a:ext cx="6049638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612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1" y="1976378"/>
            <a:ext cx="12172064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Cho ba điểm a, b, c thẳng hàng và B nằm giữa A và C. Trên đường thẳng vuông góc với AC tại B ta lấy điểm M. So sánh MB và MC, MB và MA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4305" y="4686300"/>
            <a:ext cx="12831401" cy="300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&lt; MB, MC &gt; MB		B. MA &gt; MB, MC &lt; MB</a:t>
            </a: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MA &gt; MB. MC  &gt; MB		D. MA &lt;  MB, MC &lt; MB</a:t>
            </a:r>
          </a:p>
        </p:txBody>
      </p:sp>
    </p:spTree>
    <p:extLst>
      <p:ext uri="{BB962C8B-B14F-4D97-AF65-F5344CB8AC3E}">
        <p14:creationId xmlns:p14="http://schemas.microsoft.com/office/powerpoint/2010/main" val="11253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527" y="3101745"/>
            <a:ext cx="1378068" cy="12884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754319" y="226599"/>
            <a:ext cx="924499" cy="1373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49864-5408-4AC2-9B57-402B61D49B2C}"/>
              </a:ext>
            </a:extLst>
          </p:cNvPr>
          <p:cNvSpPr txBox="1"/>
          <p:nvPr/>
        </p:nvSpPr>
        <p:spPr>
          <a:xfrm>
            <a:off x="7315200" y="342900"/>
            <a:ext cx="542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33500"/>
            <a:ext cx="15620999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Nam tập bơi ở một bể bơi hình chữ nhật, trong đó có ba đường bơi OA, OB và OC. Biết rằng OA vuông góc với cạnh của bể bơi (H9.8).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xuất phát từ điểm O và bơi cùng tốc độ, để bơi sang bờ bên kia nhanh nhất thì bạn Nam nên chọn đường bơi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646455"/>
            <a:ext cx="8002055" cy="35622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439400" y="5060426"/>
            <a:ext cx="7139919" cy="4000500"/>
            <a:chOff x="10516040" y="6012690"/>
            <a:chExt cx="7139919" cy="40005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483759" y="6012690"/>
              <a:ext cx="6172200" cy="4000500"/>
              <a:chOff x="11032164" y="5948524"/>
              <a:chExt cx="6172200" cy="4000500"/>
            </a:xfrm>
          </p:grpSpPr>
          <p:sp>
            <p:nvSpPr>
              <p:cNvPr id="10" name="Oval Callout 9"/>
              <p:cNvSpPr/>
              <p:nvPr/>
            </p:nvSpPr>
            <p:spPr>
              <a:xfrm>
                <a:off x="11032164" y="5948524"/>
                <a:ext cx="6172200" cy="4000500"/>
              </a:xfrm>
              <a:prstGeom prst="wedgeEllipse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745046" y="6534553"/>
                <a:ext cx="5021361" cy="261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nhắc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10516040" y="7505700"/>
              <a:ext cx="1313529" cy="22596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608133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486900" y="6965281"/>
            <a:ext cx="3695700" cy="106673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460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9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pic>
        <p:nvPicPr>
          <p:cNvPr id="47" name="Picture 46" descr="Trắc nghiệm Quan hệ giữa đường vuông góc và đường xiên, đường xiên và hình chiếu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59" y="1882573"/>
            <a:ext cx="4892628" cy="30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083981" y="3189766"/>
            <a:ext cx="797441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8688" y="4954773"/>
            <a:ext cx="9203346" cy="300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MA &gt; MH		B. HB &lt; HC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MA = MB			D. MC &lt; MA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525000" y="6970328"/>
            <a:ext cx="4073387" cy="114433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62601" y="734373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4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9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13716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8112279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837462"/>
            <a:ext cx="4976813" cy="3273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31017" y="4961436"/>
                <a:ext cx="9144000" cy="3045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OM &gt; OH		      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ON &gt;  OH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ON &gt; OM</a:t>
                </a:r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𝑂𝑀𝑁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𝑀𝑁𝑂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17" y="4961436"/>
                <a:ext cx="9144000" cy="3045770"/>
              </a:xfrm>
              <a:prstGeom prst="rect">
                <a:avLst/>
              </a:prstGeom>
              <a:blipFill>
                <a:blip r:embed="rId10"/>
                <a:stretch>
                  <a:fillRect l="-2333" b="-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4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19647" y="8846288"/>
            <a:ext cx="1728327" cy="664765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3062177" y="4593265"/>
            <a:ext cx="5548422" cy="118609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460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86711" y="224778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520311" y="2137708"/>
            <a:ext cx="11329289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ABC có CE và BD là đường cao. </a:t>
            </a:r>
            <a:endParaRPr lang="en-US" altLang="en-US" sz="4000" b="0" dirty="0">
              <a:solidFill>
                <a:prstClr val="black"/>
              </a:solidFill>
              <a:latin typeface="+mj-lt"/>
              <a:cs typeface="Arial"/>
              <a:sym typeface="Arial"/>
            </a:endParaRPr>
          </a:p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So sánh BD + CE và AB + AC?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40913" y="4167963"/>
                <a:ext cx="12536210" cy="3116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+ CE &lt; AB + AC		B. BD + CE &gt; AB + AC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 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+ AC		D.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+ AC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13" y="4167963"/>
                <a:ext cx="12536210" cy="3116395"/>
              </a:xfrm>
              <a:prstGeom prst="rect">
                <a:avLst/>
              </a:prstGeom>
              <a:blipFill>
                <a:blip r:embed="rId9"/>
                <a:stretch>
                  <a:fillRect l="-1751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9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608133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144000" y="4838700"/>
            <a:ext cx="4495800" cy="9241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43601" y="734373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91511" y="224776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825111" y="2137685"/>
            <a:ext cx="10795889" cy="18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ABC có CE và BD là đường vuông góc </a:t>
            </a:r>
            <a:endParaRPr lang="en-US" altLang="en-US" sz="4000" b="0" dirty="0">
              <a:solidFill>
                <a:prstClr val="black"/>
              </a:solidFill>
              <a:latin typeface="+mj-lt"/>
              <a:cs typeface="Arial"/>
              <a:sym typeface="Arial"/>
            </a:endParaRPr>
          </a:p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latin typeface="+mj-lt"/>
                <a:cs typeface="Arial"/>
                <a:sym typeface="Arial"/>
              </a:rPr>
              <a:t>(E ∈ AB, D ∈ AC). So sánh BD + CE và 2BC?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86200" y="4305300"/>
                <a:ext cx="11862689" cy="3008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BD + CE &gt; 2BC		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BD + CE &lt; 2BC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2BC		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BD + CE = 2BC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05300"/>
                <a:ext cx="11862689" cy="3008196"/>
              </a:xfrm>
              <a:prstGeom prst="rect">
                <a:avLst/>
              </a:prstGeom>
              <a:blipFill>
                <a:blip r:embed="rId9"/>
                <a:stretch>
                  <a:fillRect l="-185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28359" y="4152900"/>
            <a:ext cx="8017978" cy="161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8585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48" y="1183203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3600" y="2366308"/>
            <a:ext cx="14004156" cy="193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ABC, AB = AC.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(H.9.12)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62438" y="6134100"/>
            <a:ext cx="1706335" cy="3841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45096" y="938897"/>
            <a:ext cx="4554850" cy="905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9.8 (Tr65)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95204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019317">
            <a:off x="-127161" y="9343568"/>
            <a:ext cx="1594663" cy="739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4282388"/>
            <a:ext cx="92964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&lt; AB.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082" y="899735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45648" y="7123311"/>
            <a:ext cx="1405439" cy="3163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3" y="2905113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93733" y="77871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  <a:latin typeface="+mj-lt"/>
              </a:rPr>
              <a:t>Giải</a:t>
            </a:r>
            <a:endParaRPr lang="en-US" sz="4000" b="1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28391" y="2530549"/>
                <a:ext cx="10464209" cy="4803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2530549"/>
                <a:ext cx="10464209" cy="4803559"/>
              </a:xfrm>
              <a:prstGeom prst="rect">
                <a:avLst/>
              </a:prstGeom>
              <a:blipFill>
                <a:blip r:embed="rId13"/>
                <a:stretch>
                  <a:fillRect l="-2097" r="-1980" b="-4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74400" y="4457700"/>
                <a:ext cx="600211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400" y="4457700"/>
                <a:ext cx="6002110" cy="901593"/>
              </a:xfrm>
              <a:prstGeom prst="rect">
                <a:avLst/>
              </a:prstGeom>
              <a:blipFill>
                <a:blip r:embed="rId14"/>
                <a:stretch>
                  <a:fillRect b="-29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7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001000" y="72390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4279" y="1956391"/>
                <a:ext cx="15486321" cy="6506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b="1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b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M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AM &lt; AB = AC.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AM &lt; AB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&gt; AM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79" y="1956391"/>
                <a:ext cx="15486321" cy="6506974"/>
              </a:xfrm>
              <a:prstGeom prst="rect">
                <a:avLst/>
              </a:prstGeom>
              <a:blipFill>
                <a:blip r:embed="rId8"/>
                <a:stretch>
                  <a:fillRect l="-1377" b="-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602" y="73995"/>
            <a:ext cx="4925917" cy="47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458200" y="850229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4058" y="2476500"/>
            <a:ext cx="38862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&gt; AM.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  <a:blipFill>
                <a:blip r:embed="rId8"/>
                <a:stretch>
                  <a:fillRect l="-1860" b="-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307" y="2984331"/>
            <a:ext cx="4925917" cy="4764705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000" y="7908999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19317">
            <a:off x="279399" y="9418876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181100"/>
            <a:ext cx="4572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75" y="73995"/>
            <a:ext cx="4925917" cy="4764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0132" y="2196763"/>
                <a:ext cx="15382068" cy="6743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3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&lt; MC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AB &gt; AM</a:t>
                </a:r>
                <a:endParaRPr lang="en-US" sz="3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&gt; MC 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AC &gt; AM</a:t>
                </a:r>
                <a:endParaRPr lang="en-US" sz="3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&gt; AM</a:t>
                </a:r>
                <a:endParaRPr lang="en-US" sz="3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&lt; AB.</a:t>
                </a:r>
                <a:endParaRPr lang="en-US" sz="3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32" y="2196763"/>
                <a:ext cx="15382068" cy="6743000"/>
              </a:xfrm>
              <a:prstGeom prst="rect">
                <a:avLst/>
              </a:prstGeom>
              <a:blipFill>
                <a:blip r:embed="rId9"/>
                <a:stretch>
                  <a:fillRect l="-1307" b="-2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3661" y="3175671"/>
                <a:ext cx="3827651" cy="1873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3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61" y="3175671"/>
                <a:ext cx="3827651" cy="1873590"/>
              </a:xfrm>
              <a:prstGeom prst="rect">
                <a:avLst/>
              </a:prstGeom>
              <a:blipFill>
                <a:blip r:embed="rId10"/>
                <a:stretch>
                  <a:fillRect r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83809" y="5073498"/>
                <a:ext cx="3927357" cy="885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09" y="5073498"/>
                <a:ext cx="3927357" cy="885371"/>
              </a:xfrm>
              <a:prstGeom prst="rect">
                <a:avLst/>
              </a:prstGeom>
              <a:blipFill>
                <a:blip r:embed="rId11"/>
                <a:stretch>
                  <a:fillRect r="-1242" b="-26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5127">
            <a:off x="1088257" y="791667"/>
            <a:ext cx="16062306" cy="8492418"/>
            <a:chOff x="3349171" y="2091585"/>
            <a:chExt cx="11589658" cy="512052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786838">
            <a:off x="226627" y="625536"/>
            <a:ext cx="2419236" cy="1250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72341" y="4780030"/>
            <a:ext cx="1860582" cy="49918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68109">
            <a:off x="-416958" y="8665790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38990">
            <a:off x="14813526" y="935589"/>
            <a:ext cx="2509116" cy="12503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1823978"/>
            <a:ext cx="13691141" cy="271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CHƯƠNG IX. QUAN HỆ GIỮA CÁC YẾU TỐ TRONG MỘT TAM GIÁC</a:t>
            </a:r>
            <a:endParaRPr lang="en-US" sz="6000" b="1" kern="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6015" y="4804024"/>
            <a:ext cx="12374274" cy="27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200" b="1" kern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BÀI 32: QUAN HỆ GIỮA ĐƯỜNG VUÔNG GÓC VÀ ĐƯỜNG XIÊN </a:t>
            </a:r>
            <a:endParaRPr kumimoji="0" lang="en-US" sz="6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4524" flipV="1">
            <a:off x="111275" y="9206781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93" y="381385"/>
            <a:ext cx="1968850" cy="912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3598" y="1867352"/>
            <a:ext cx="15855776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Hai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AC ( M,N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(H.9.13).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&lt; BC. (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So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NB, NB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BC).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4061" y="811372"/>
            <a:ext cx="4554850" cy="905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9.9 (Tr65)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1125200" y="6134100"/>
            <a:ext cx="3158186" cy="3171383"/>
            <a:chOff x="1339725" y="238075"/>
            <a:chExt cx="2758000" cy="2769525"/>
          </a:xfrm>
        </p:grpSpPr>
        <p:sp>
          <p:nvSpPr>
            <p:cNvPr id="18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1744">
            <a:off x="16816576" y="8747643"/>
            <a:ext cx="1138475" cy="12649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0661" y="5372100"/>
            <a:ext cx="4002539" cy="4407464"/>
            <a:chOff x="2550661" y="5372100"/>
            <a:chExt cx="4002539" cy="4407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661" y="5372100"/>
              <a:ext cx="4002539" cy="44074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470510">
              <a:off x="3161268" y="6969353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470510">
              <a:off x="3684499" y="735163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470510">
              <a:off x="4053116" y="787537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470510">
              <a:off x="4415856" y="828955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470510">
              <a:off x="4789930" y="8502554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470510" flipV="1">
              <a:off x="5509049" y="9065578"/>
              <a:ext cx="696304" cy="86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2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4524" flipV="1">
            <a:off x="-248605" y="9361461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71205" y="894643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703" y="727078"/>
            <a:ext cx="3848385" cy="423771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077200" y="250554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03593" y="831642"/>
                <a:ext cx="13347214" cy="8266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𝑁𝐴𝑀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180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𝑁𝑀𝐵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MN &lt; BN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𝐵𝐴𝑁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BN &lt; BC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MN &lt;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93" y="831642"/>
                <a:ext cx="13347214" cy="8266302"/>
              </a:xfrm>
              <a:prstGeom prst="rect">
                <a:avLst/>
              </a:prstGeom>
              <a:blipFill>
                <a:blip r:embed="rId9"/>
                <a:stretch>
                  <a:fillRect l="-1598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3722">
            <a:off x="15005670" y="8811594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26056" flipH="1">
            <a:off x="42230" y="7613209"/>
            <a:ext cx="2807669" cy="20478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-256021" y="100131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55521" y="511402"/>
            <a:ext cx="753277" cy="70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93722">
            <a:off x="15057021" y="8983044"/>
            <a:ext cx="3059459" cy="78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A879D1-2CAF-427A-810E-13C8AED4DBF1}"/>
              </a:ext>
            </a:extLst>
          </p:cNvPr>
          <p:cNvSpPr txBox="1"/>
          <p:nvPr/>
        </p:nvSpPr>
        <p:spPr>
          <a:xfrm>
            <a:off x="5413188" y="1111702"/>
            <a:ext cx="78285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5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4"/>
          <p:cNvGrpSpPr/>
          <p:nvPr/>
        </p:nvGrpSpPr>
        <p:grpSpPr>
          <a:xfrm>
            <a:off x="381000" y="3390900"/>
            <a:ext cx="5518232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36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7" name="Rectangle 36"/>
          <p:cNvSpPr/>
          <p:nvPr/>
        </p:nvSpPr>
        <p:spPr>
          <a:xfrm>
            <a:off x="685800" y="4067539"/>
            <a:ext cx="4727388" cy="198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thức trong bài. </a:t>
            </a:r>
          </a:p>
        </p:txBody>
      </p:sp>
      <p:grpSp>
        <p:nvGrpSpPr>
          <p:cNvPr id="39" name="Group 4"/>
          <p:cNvGrpSpPr/>
          <p:nvPr/>
        </p:nvGrpSpPr>
        <p:grpSpPr>
          <a:xfrm>
            <a:off x="635643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0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2" name="Rectangle 41"/>
          <p:cNvSpPr/>
          <p:nvPr/>
        </p:nvSpPr>
        <p:spPr>
          <a:xfrm>
            <a:off x="6661230" y="4067539"/>
            <a:ext cx="4727388" cy="198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pt-BR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pt-BR" sz="40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tập trong SBT. </a:t>
            </a:r>
          </a:p>
        </p:txBody>
      </p:sp>
      <p:grpSp>
        <p:nvGrpSpPr>
          <p:cNvPr id="44" name="Group 4"/>
          <p:cNvGrpSpPr/>
          <p:nvPr/>
        </p:nvGrpSpPr>
        <p:grpSpPr>
          <a:xfrm>
            <a:off x="1233186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5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6" name="Rectangle 45"/>
          <p:cNvSpPr/>
          <p:nvPr/>
        </p:nvSpPr>
        <p:spPr>
          <a:xfrm>
            <a:off x="12429123" y="3314700"/>
            <a:ext cx="5401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bị trước </a:t>
            </a:r>
            <a:endParaRPr lang="en-US" sz="40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33. Quan hệ giữa ba cạnh của một tam giác”</a:t>
            </a:r>
            <a:r>
              <a:rPr lang="en-US" sz="4000" b="1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pt-BR" sz="40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42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9241" y="1758012"/>
            <a:ext cx="13516559" cy="7195488"/>
            <a:chOff x="3552241" y="1899255"/>
            <a:chExt cx="11183518" cy="49410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2241" y="1899255"/>
              <a:ext cx="11183518" cy="494108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23537" y="2063301"/>
              <a:ext cx="10440926" cy="46129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1856">
            <a:off x="1209268" y="1806593"/>
            <a:ext cx="2419236" cy="1250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68109">
            <a:off x="375021" y="8322442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9199">
            <a:off x="15798598" y="889708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21824" flipV="1">
            <a:off x="15445139" y="8357205"/>
            <a:ext cx="2541042" cy="6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-325177" y="786086"/>
            <a:ext cx="1968850" cy="912831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222793" y="3330987"/>
            <a:ext cx="1163620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62339" y="3529343"/>
            <a:ext cx="11466100" cy="295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Quan hệ giữa đường vuông góc và đường xiên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379483"/>
            <a:ext cx="15930000" cy="788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một điểm A không nằm trên đường thẳng d, kẻ đường thẳng vuông góc với d tại H (H.9.9).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thẳng AH gọi là đoạn vuông góc hay đường vuông góc kẻ từ điểm A đến đường thẳng d. Ta gọi H là chân đường vuông góc hạ từ A xuống d.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00" y="217592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4372" y="195534"/>
            <a:ext cx="11245386" cy="1006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lang="en-US" sz="45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5" y="2324100"/>
            <a:ext cx="6550617" cy="5029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6984" y="1224278"/>
            <a:ext cx="16014032" cy="80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một điểm A không nằm trên đường thẳng d, kẻ đường thẳng vuông góc với d tại H (H.9.9).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 một điểm M trên d (M khác H), kẻ đoạn thẳng AM.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thẳng AM gọi là một đường xiên kẻ từ A đến đường thẳng d.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56025" y="209571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4372" y="195534"/>
            <a:ext cx="11245386" cy="1006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552700"/>
            <a:ext cx="6550617" cy="50291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927596" y="3101598"/>
            <a:ext cx="2895600" cy="3596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650633" y="8978834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313900">
            <a:off x="88550" y="355284"/>
            <a:ext cx="1968850" cy="912831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61" y="8441804"/>
            <a:ext cx="1130649" cy="16852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39290" y="98984"/>
            <a:ext cx="11033790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4500" b="1" dirty="0">
                <a:solidFill>
                  <a:srgbClr val="4BACC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 sánh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3495" y="1130968"/>
            <a:ext cx="15300007" cy="2953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động.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&lt; AM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69" y="4255247"/>
            <a:ext cx="6550617" cy="502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266901" y="4692241"/>
                <a:ext cx="8325813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𝐴𝐻𝑀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&lt; AM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901" y="4692241"/>
                <a:ext cx="8325813" cy="4739952"/>
              </a:xfrm>
              <a:prstGeom prst="rect">
                <a:avLst/>
              </a:prstGeom>
              <a:blipFill>
                <a:blip r:embed="rId11"/>
                <a:stretch>
                  <a:fillRect l="-2562" b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12831558" y="3818253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  <a:latin typeface="+mj-lt"/>
              </a:rPr>
              <a:t>Giải</a:t>
            </a:r>
            <a:endParaRPr lang="en-US" sz="40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05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994183"/>
            <a:ext cx="18536106" cy="64446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2638" flipV="1">
            <a:off x="635267" y="8773683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37264">
            <a:off x="14804499" y="8951698"/>
            <a:ext cx="3331289" cy="6695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006355" y="358559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006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8797" y="3182183"/>
            <a:ext cx="156662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</a:p>
          <a:p>
            <a:pPr algn="just">
              <a:lnSpc>
                <a:spcPct val="150000"/>
              </a:lnSpc>
            </a:pPr>
            <a:r>
              <a:rPr lang="vi-VN" sz="45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Trong các đường xiên và đường vuông góc kẻ từ một điểm nằm ngoài một đường thẳng đến đường thẳng đó thì đường vuông góc là đường ngắn nhất.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44634" y="6666946"/>
            <a:ext cx="2057400" cy="327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1160614"/>
            <a:ext cx="16687800" cy="8215531"/>
            <a:chOff x="2757183" y="1606800"/>
            <a:chExt cx="12773635" cy="707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743" y="7776220"/>
            <a:ext cx="1713711" cy="2372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14732601">
            <a:off x="16164244" y="-107427"/>
            <a:ext cx="1726754" cy="17234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587885">
            <a:off x="7425372" y="8197181"/>
            <a:ext cx="1968850" cy="9128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65684" y="1900989"/>
            <a:ext cx="13869048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360045" algn="l"/>
                <a:tab pos="720090" algn="l"/>
              </a:tabLst>
            </a:pPr>
            <a:r>
              <a:rPr lang="vi-VN" sz="40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Vì độ dài đoạn thẳng AH là ngắn nhất trong các đoạn thẳng kẻ từ A đến d nên độ dài đoạn thẳng AH được gọi là khoảng cách từ điểm A đến đường thẳng d (H.9.9)</a:t>
            </a:r>
            <a:endParaRPr lang="en-US" sz="40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754305"/>
            <a:ext cx="3733800" cy="1002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537264">
            <a:off x="-248986" y="330025"/>
            <a:ext cx="3570227" cy="915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527" y="4509161"/>
            <a:ext cx="4410969" cy="3386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5684" y="5473217"/>
            <a:ext cx="9452463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điểm A nằm trên đường thẳng d, người ta coi khoảng cách từ A đến d bằng 0.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078684" y="8164212"/>
            <a:ext cx="1146522" cy="1146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1996</Words>
  <Application>Microsoft Office PowerPoint</Application>
  <PresentationFormat>Custom</PresentationFormat>
  <Paragraphs>251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Times New Roman</vt:lpstr>
      <vt:lpstr>.VnTime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Triệu Thị Thanh Xuyên</dc:creator>
  <cp:keywords>Xuyên Triệu</cp:keywords>
  <cp:lastModifiedBy>Administrator</cp:lastModifiedBy>
  <cp:revision>15</cp:revision>
  <dcterms:created xsi:type="dcterms:W3CDTF">2006-08-16T00:00:00Z</dcterms:created>
  <dcterms:modified xsi:type="dcterms:W3CDTF">2026-02-22T13:28:09Z</dcterms:modified>
  <dc:identifier>DAFOaXjSG44</dc:identifier>
</cp:coreProperties>
</file>