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309" r:id="rId20"/>
    <p:sldId id="30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310" r:id="rId33"/>
    <p:sldId id="311" r:id="rId34"/>
    <p:sldId id="294" r:id="rId35"/>
    <p:sldId id="295" r:id="rId36"/>
    <p:sldId id="296" r:id="rId37"/>
    <p:sldId id="297" r:id="rId38"/>
    <p:sldId id="298" r:id="rId39"/>
    <p:sldId id="299" r:id="rId40"/>
    <p:sldId id="312" r:id="rId41"/>
    <p:sldId id="313" r:id="rId42"/>
    <p:sldId id="303" r:id="rId43"/>
    <p:sldId id="25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8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9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0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868D-826C-49C8-A5EC-EBE49ADBFC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1D97-2663-43A9-AA24-81FC9D08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29.sv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6.png"/><Relationship Id="rId4" Type="http://schemas.openxmlformats.org/officeDocument/2006/relationships/image" Target="../media/image29.sv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9.svg"/><Relationship Id="rId7" Type="http://schemas.openxmlformats.org/officeDocument/2006/relationships/image" Target="../media/image4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9.svg"/><Relationship Id="rId7" Type="http://schemas.openxmlformats.org/officeDocument/2006/relationships/image" Target="../media/image4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9.svg"/><Relationship Id="rId7" Type="http://schemas.openxmlformats.org/officeDocument/2006/relationships/image" Target="../media/image4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9.svg"/><Relationship Id="rId7" Type="http://schemas.openxmlformats.org/officeDocument/2006/relationships/image" Target="../media/image4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6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6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6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29.sv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29.sv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23380" flipH="1">
            <a:off x="9933886" y="3631613"/>
            <a:ext cx="2840109" cy="4327785"/>
          </a:xfrm>
          <a:custGeom>
            <a:avLst/>
            <a:gdLst/>
            <a:ahLst/>
            <a:cxnLst/>
            <a:rect l="l" t="t" r="r" b="b"/>
            <a:pathLst>
              <a:path w="4260163" h="6491677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 rot="-3294344">
            <a:off x="10038857" y="4841510"/>
            <a:ext cx="1490920" cy="3727301"/>
          </a:xfrm>
          <a:custGeom>
            <a:avLst/>
            <a:gdLst/>
            <a:ahLst/>
            <a:cxnLst/>
            <a:rect l="l" t="t" r="r" b="b"/>
            <a:pathLst>
              <a:path w="2236380" h="5590951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2568384" flipH="1">
            <a:off x="1144210" y="5657974"/>
            <a:ext cx="1115204" cy="1504086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 rot="-1141099">
            <a:off x="10818255" y="5043089"/>
            <a:ext cx="845425" cy="2902748"/>
          </a:xfrm>
          <a:custGeom>
            <a:avLst/>
            <a:gdLst/>
            <a:ahLst/>
            <a:cxnLst/>
            <a:rect l="l" t="t" r="r" b="b"/>
            <a:pathLst>
              <a:path w="1268138" h="4354122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-153484" y="5542273"/>
            <a:ext cx="642719" cy="1622004"/>
          </a:xfrm>
          <a:custGeom>
            <a:avLst/>
            <a:gdLst/>
            <a:ahLst/>
            <a:cxnLst/>
            <a:rect l="l" t="t" r="r" b="b"/>
            <a:pathLst>
              <a:path w="964079" h="2433006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rot="954738">
            <a:off x="-24508" y="5741855"/>
            <a:ext cx="1027485" cy="2552759"/>
          </a:xfrm>
          <a:custGeom>
            <a:avLst/>
            <a:gdLst/>
            <a:ahLst/>
            <a:cxnLst/>
            <a:rect l="l" t="t" r="r" b="b"/>
            <a:pathLst>
              <a:path w="1541228" h="3829139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extBox 18"/>
          <p:cNvSpPr txBox="1"/>
          <p:nvPr/>
        </p:nvSpPr>
        <p:spPr>
          <a:xfrm>
            <a:off x="557677" y="1461140"/>
            <a:ext cx="1107664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pc="234">
                <a:solidFill>
                  <a:srgbClr val="677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en-US" sz="5000" b="1" spc="234">
                <a:solidFill>
                  <a:srgbClr val="677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MÔN CÔNG NGHỆ!</a:t>
            </a: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2B3B8541-CE7C-81E5-CE20-F916FF82D0E8}"/>
              </a:ext>
            </a:extLst>
          </p:cNvPr>
          <p:cNvSpPr/>
          <p:nvPr/>
        </p:nvSpPr>
        <p:spPr>
          <a:xfrm>
            <a:off x="252976" y="228601"/>
            <a:ext cx="1423425" cy="1181091"/>
          </a:xfrm>
          <a:custGeom>
            <a:avLst/>
            <a:gdLst/>
            <a:ahLst/>
            <a:cxnLst/>
            <a:rect l="l" t="t" r="r" b="b"/>
            <a:pathLst>
              <a:path w="1613035" h="1338421">
                <a:moveTo>
                  <a:pt x="0" y="0"/>
                </a:moveTo>
                <a:lnTo>
                  <a:pt x="1613036" y="0"/>
                </a:lnTo>
                <a:lnTo>
                  <a:pt x="1613036" y="1338420"/>
                </a:lnTo>
                <a:lnTo>
                  <a:pt x="0" y="1338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44305" b="-3396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2E2C71F5-64E7-BDDF-F54A-C9A1AACCF1C6}"/>
              </a:ext>
            </a:extLst>
          </p:cNvPr>
          <p:cNvSpPr/>
          <p:nvPr/>
        </p:nvSpPr>
        <p:spPr>
          <a:xfrm rot="16200000" flipH="1" flipV="1">
            <a:off x="10586197" y="349997"/>
            <a:ext cx="1423424" cy="1280182"/>
          </a:xfrm>
          <a:custGeom>
            <a:avLst/>
            <a:gdLst/>
            <a:ahLst/>
            <a:cxnLst/>
            <a:rect l="l" t="t" r="r" b="b"/>
            <a:pathLst>
              <a:path w="1613035" h="1338421">
                <a:moveTo>
                  <a:pt x="0" y="0"/>
                </a:moveTo>
                <a:lnTo>
                  <a:pt x="1613036" y="0"/>
                </a:lnTo>
                <a:lnTo>
                  <a:pt x="1613036" y="1338420"/>
                </a:lnTo>
                <a:lnTo>
                  <a:pt x="0" y="1338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44305" b="-33966"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04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372" y="55324"/>
            <a:ext cx="1516956" cy="1104943"/>
          </a:xfrm>
          <a:prstGeom prst="rect">
            <a:avLst/>
          </a:prstGeom>
        </p:spPr>
      </p:pic>
      <p:sp>
        <p:nvSpPr>
          <p:cNvPr id="46" name="Freeform 21"/>
          <p:cNvSpPr/>
          <p:nvPr/>
        </p:nvSpPr>
        <p:spPr>
          <a:xfrm rot="10344784" flipV="1">
            <a:off x="148777" y="598046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13"/>
          <p:cNvSpPr/>
          <p:nvPr/>
        </p:nvSpPr>
        <p:spPr>
          <a:xfrm rot="6313390">
            <a:off x="10568543" y="5621095"/>
            <a:ext cx="2756985" cy="27432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15007607">
            <a:off x="11011982" y="5498575"/>
            <a:ext cx="612608" cy="1528611"/>
          </a:xfrm>
          <a:custGeom>
            <a:avLst/>
            <a:gdLst/>
            <a:ahLst/>
            <a:cxnLst/>
            <a:rect l="l" t="t" r="r" b="b"/>
            <a:pathLst>
              <a:path w="2824388" h="2347772">
                <a:moveTo>
                  <a:pt x="0" y="0"/>
                </a:moveTo>
                <a:lnTo>
                  <a:pt x="2824388" y="0"/>
                </a:lnTo>
                <a:lnTo>
                  <a:pt x="2824388" y="2347772"/>
                </a:lnTo>
                <a:lnTo>
                  <a:pt x="0" y="2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4394" y="378680"/>
            <a:ext cx="294943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Hoa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221" y="1505717"/>
            <a:ext cx="6096000" cy="4293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Hoa chuối thuộc loại hoa chùm.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Gồm 3 loại: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Hoa cái.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Hoa lưỡng tính.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Hoa đực.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Chỉ hoa cái có khả năng phát triển thành quả.</a:t>
            </a:r>
          </a:p>
        </p:txBody>
      </p:sp>
      <p:pic>
        <p:nvPicPr>
          <p:cNvPr id="10" name="Picture 9" descr="Công nghệ 9, Hoa chuối.ol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33" y="1368046"/>
            <a:ext cx="4189964" cy="421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0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372" y="55324"/>
            <a:ext cx="1516956" cy="1104943"/>
          </a:xfrm>
          <a:prstGeom prst="rect">
            <a:avLst/>
          </a:prstGeom>
        </p:spPr>
      </p:pic>
      <p:sp>
        <p:nvSpPr>
          <p:cNvPr id="46" name="Freeform 21"/>
          <p:cNvSpPr/>
          <p:nvPr/>
        </p:nvSpPr>
        <p:spPr>
          <a:xfrm rot="10344784" flipV="1">
            <a:off x="148777" y="598046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13"/>
          <p:cNvSpPr/>
          <p:nvPr/>
        </p:nvSpPr>
        <p:spPr>
          <a:xfrm rot="6313390">
            <a:off x="10568543" y="5621095"/>
            <a:ext cx="2756985" cy="27432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15007607">
            <a:off x="11011982" y="5498575"/>
            <a:ext cx="612608" cy="1528611"/>
          </a:xfrm>
          <a:custGeom>
            <a:avLst/>
            <a:gdLst/>
            <a:ahLst/>
            <a:cxnLst/>
            <a:rect l="l" t="t" r="r" b="b"/>
            <a:pathLst>
              <a:path w="2824388" h="2347772">
                <a:moveTo>
                  <a:pt x="0" y="0"/>
                </a:moveTo>
                <a:lnTo>
                  <a:pt x="2824388" y="0"/>
                </a:lnTo>
                <a:lnTo>
                  <a:pt x="2824388" y="2347772"/>
                </a:lnTo>
                <a:lnTo>
                  <a:pt x="0" y="2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4394" y="378680"/>
            <a:ext cx="294943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e)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Quả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221" y="1505717"/>
            <a:ext cx="6096000" cy="39860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Quả chuối ra thành nải trên trục hoa tạo thành buồng chuối.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Số quả của mỗi nải và số nải của mỗi buồng tùy thuộc vào từng giống chuối.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quả chín thường có màu vàng, thịt quả mềm và vị ngọt.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7447" y="3848099"/>
            <a:ext cx="2447925" cy="1866900"/>
          </a:xfrm>
          <a:prstGeom prst="rect">
            <a:avLst/>
          </a:prstGeom>
        </p:spPr>
      </p:pic>
      <p:pic>
        <p:nvPicPr>
          <p:cNvPr id="15" name="Picture 14" descr="Công nghệ 9, Buồng chuối.ol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73" y="1628749"/>
            <a:ext cx="2924175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9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1"/>
          <p:cNvSpPr/>
          <p:nvPr/>
        </p:nvSpPr>
        <p:spPr>
          <a:xfrm rot="10344784" flipV="1">
            <a:off x="148777" y="598046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13"/>
          <p:cNvSpPr/>
          <p:nvPr/>
        </p:nvSpPr>
        <p:spPr>
          <a:xfrm rot="6313390">
            <a:off x="10568543" y="5621095"/>
            <a:ext cx="2756985" cy="27432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15007607">
            <a:off x="11011982" y="5498575"/>
            <a:ext cx="612608" cy="1528611"/>
          </a:xfrm>
          <a:custGeom>
            <a:avLst/>
            <a:gdLst/>
            <a:ahLst/>
            <a:cxnLst/>
            <a:rect l="l" t="t" r="r" b="b"/>
            <a:pathLst>
              <a:path w="2824388" h="2347772">
                <a:moveTo>
                  <a:pt x="0" y="0"/>
                </a:moveTo>
                <a:lnTo>
                  <a:pt x="2824388" y="0"/>
                </a:lnTo>
                <a:lnTo>
                  <a:pt x="2824388" y="2347772"/>
                </a:lnTo>
                <a:lnTo>
                  <a:pt x="0" y="2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4393" y="994403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độ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393" y="1862589"/>
            <a:ext cx="11042555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Nhiệt độ thích hợp: 25°C - 35°C.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Chuối sinh trưởng, phát triển tốt.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Nhiệt độ dưới 16°C: Cây chuối sinh trưởng chậm.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Nhiệt độ dưới 12°C: Cây chuối ngừng sinh trưởng.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1600" y="-127030"/>
            <a:ext cx="6604001" cy="1986785"/>
            <a:chOff x="4495800" y="288505"/>
            <a:chExt cx="9906001" cy="2980178"/>
          </a:xfrm>
        </p:grpSpPr>
        <p:grpSp>
          <p:nvGrpSpPr>
            <p:cNvPr id="10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5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071947" y="440391"/>
              <a:ext cx="6917470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YÊU CẦU NGOẠI CẢNH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7235" y="106494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1"/>
          <p:cNvSpPr/>
          <p:nvPr/>
        </p:nvSpPr>
        <p:spPr>
          <a:xfrm rot="10344784" flipV="1">
            <a:off x="148777" y="598046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13"/>
          <p:cNvSpPr/>
          <p:nvPr/>
        </p:nvSpPr>
        <p:spPr>
          <a:xfrm rot="6313390">
            <a:off x="10568543" y="5621095"/>
            <a:ext cx="2756985" cy="27432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15007607">
            <a:off x="11011982" y="5498575"/>
            <a:ext cx="612608" cy="1528611"/>
          </a:xfrm>
          <a:custGeom>
            <a:avLst/>
            <a:gdLst/>
            <a:ahLst/>
            <a:cxnLst/>
            <a:rect l="l" t="t" r="r" b="b"/>
            <a:pathLst>
              <a:path w="2824388" h="2347772">
                <a:moveTo>
                  <a:pt x="0" y="0"/>
                </a:moveTo>
                <a:lnTo>
                  <a:pt x="2824388" y="0"/>
                </a:lnTo>
                <a:lnTo>
                  <a:pt x="2824388" y="2347772"/>
                </a:lnTo>
                <a:lnTo>
                  <a:pt x="0" y="2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4394" y="378680"/>
            <a:ext cx="6061122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ẩm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393" y="1530751"/>
            <a:ext cx="11042555" cy="240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Cây chuối cần nhiều nước nhưng không chịu được ngập úng.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Lượng mưa phù hợp: 1 200 - 2 400 mm/năm, phân bố đều trong các tháng.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Độ ẩm không khí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0% -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0%.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450" y="2914883"/>
            <a:ext cx="3738299" cy="2800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8215" y="3936025"/>
            <a:ext cx="2301337" cy="27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1"/>
          <p:cNvSpPr/>
          <p:nvPr/>
        </p:nvSpPr>
        <p:spPr>
          <a:xfrm rot="10344784" flipV="1">
            <a:off x="148777" y="598046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13"/>
          <p:cNvSpPr/>
          <p:nvPr/>
        </p:nvSpPr>
        <p:spPr>
          <a:xfrm rot="6313390">
            <a:off x="10568543" y="5621095"/>
            <a:ext cx="2756985" cy="27432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15007607">
            <a:off x="11011982" y="5498575"/>
            <a:ext cx="612608" cy="1528611"/>
          </a:xfrm>
          <a:custGeom>
            <a:avLst/>
            <a:gdLst/>
            <a:ahLst/>
            <a:cxnLst/>
            <a:rect l="l" t="t" r="r" b="b"/>
            <a:pathLst>
              <a:path w="2824388" h="2347772">
                <a:moveTo>
                  <a:pt x="0" y="0"/>
                </a:moveTo>
                <a:lnTo>
                  <a:pt x="2824388" y="0"/>
                </a:lnTo>
                <a:lnTo>
                  <a:pt x="2824388" y="2347772"/>
                </a:lnTo>
                <a:lnTo>
                  <a:pt x="0" y="2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4394" y="378680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sáng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563" y="2915226"/>
            <a:ext cx="11042555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Cây chuối thích hợp với cường độ ánh sáng rộng, thích hợp trong khoảng 1 000 - 10 000 Lux.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Để đạt năng suất và chất lượng quả tốt, cần nhiều ánh sáng vào thời kì ra hoa và mang quả.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2547" y="116026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1"/>
          <p:cNvSpPr/>
          <p:nvPr/>
        </p:nvSpPr>
        <p:spPr>
          <a:xfrm rot="10344784" flipV="1">
            <a:off x="148777" y="598046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4394" y="378680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trồng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394" y="1530751"/>
            <a:ext cx="8340300" cy="293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Chuối là cây dễ trồng, thích hợp với nhiều loại đất: đất thịt nhẹ, đất pha cát, đất phù sa,...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Bộ rễ chuối khá mềm, dễ bị tổn thương khi gặp điều kiện bất lợi (đặc biệt là ngập úng).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Đất phải thoát nước tốt, độ pH: 6,0 - 7,4.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674" y="3913169"/>
            <a:ext cx="2333625" cy="250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242" y="1195580"/>
            <a:ext cx="24098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1"/>
          <p:cNvSpPr/>
          <p:nvPr/>
        </p:nvSpPr>
        <p:spPr>
          <a:xfrm rot="10344784" flipV="1">
            <a:off x="148777" y="598046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13"/>
          <p:cNvSpPr/>
          <p:nvPr/>
        </p:nvSpPr>
        <p:spPr>
          <a:xfrm rot="6313390">
            <a:off x="10568543" y="5621095"/>
            <a:ext cx="2756985" cy="27432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15007607">
            <a:off x="11011982" y="5498575"/>
            <a:ext cx="612608" cy="1528611"/>
          </a:xfrm>
          <a:custGeom>
            <a:avLst/>
            <a:gdLst/>
            <a:ahLst/>
            <a:cxnLst/>
            <a:rect l="l" t="t" r="r" b="b"/>
            <a:pathLst>
              <a:path w="2824388" h="2347772">
                <a:moveTo>
                  <a:pt x="0" y="0"/>
                </a:moveTo>
                <a:lnTo>
                  <a:pt x="2824388" y="0"/>
                </a:lnTo>
                <a:lnTo>
                  <a:pt x="2824388" y="2347772"/>
                </a:lnTo>
                <a:lnTo>
                  <a:pt x="0" y="2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4394" y="378680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e)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Gió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393" y="1530751"/>
            <a:ext cx="7439547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Cây chuối dễ bị ảnh hưởng bởi gió mạnh.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Gió mạnh: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Tạo ra sự thoát hơi nước bất thường.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Gây rách lá và gãy đổ cây.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3910" y="0"/>
            <a:ext cx="2143125" cy="2143125"/>
          </a:xfrm>
          <a:prstGeom prst="rect">
            <a:avLst/>
          </a:prstGeom>
        </p:spPr>
      </p:pic>
      <p:pic>
        <p:nvPicPr>
          <p:cNvPr id="9" name="Picture 8" descr="Công nghệ 9, Cây chuối bị đổ gãy do gió.ol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40" y="2496851"/>
            <a:ext cx="3657600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2" name="Freeform 12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5" name="Freeform 15"/>
          <p:cNvSpPr/>
          <p:nvPr/>
        </p:nvSpPr>
        <p:spPr>
          <a:xfrm rot="-2774507" flipH="1">
            <a:off x="1911029" y="1347288"/>
            <a:ext cx="1871786" cy="857122"/>
          </a:xfrm>
          <a:custGeom>
            <a:avLst/>
            <a:gdLst/>
            <a:ahLst/>
            <a:cxnLst/>
            <a:rect l="l" t="t" r="r" b="b"/>
            <a:pathLst>
              <a:path w="2807679" h="1285683">
                <a:moveTo>
                  <a:pt x="2807678" y="0"/>
                </a:moveTo>
                <a:lnTo>
                  <a:pt x="0" y="0"/>
                </a:lnTo>
                <a:lnTo>
                  <a:pt x="0" y="1285683"/>
                </a:lnTo>
                <a:lnTo>
                  <a:pt x="2807678" y="1285683"/>
                </a:lnTo>
                <a:lnTo>
                  <a:pt x="280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70464" y="5691666"/>
            <a:ext cx="667505" cy="961068"/>
          </a:xfrm>
          <a:custGeom>
            <a:avLst/>
            <a:gdLst/>
            <a:ahLst/>
            <a:cxnLst/>
            <a:rect l="l" t="t" r="r" b="b"/>
            <a:pathLst>
              <a:path w="1001258" h="1441602">
                <a:moveTo>
                  <a:pt x="0" y="0"/>
                </a:moveTo>
                <a:lnTo>
                  <a:pt x="1001258" y="0"/>
                </a:lnTo>
                <a:lnTo>
                  <a:pt x="1001258" y="1441602"/>
                </a:lnTo>
                <a:lnTo>
                  <a:pt x="0" y="1441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 rot="-3741713" flipV="1">
            <a:off x="10873172" y="539608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2" name="Freeform 22"/>
          <p:cNvSpPr/>
          <p:nvPr/>
        </p:nvSpPr>
        <p:spPr>
          <a:xfrm rot="-5400000">
            <a:off x="5765229" y="4731863"/>
            <a:ext cx="572643" cy="2743200"/>
          </a:xfrm>
          <a:custGeom>
            <a:avLst/>
            <a:gdLst/>
            <a:ahLst/>
            <a:cxnLst/>
            <a:rect l="l" t="t" r="r" b="b"/>
            <a:pathLst>
              <a:path w="858964" h="4114800">
                <a:moveTo>
                  <a:pt x="0" y="0"/>
                </a:moveTo>
                <a:lnTo>
                  <a:pt x="858964" y="0"/>
                </a:lnTo>
                <a:lnTo>
                  <a:pt x="8589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3" name="Freeform 23"/>
          <p:cNvSpPr/>
          <p:nvPr/>
        </p:nvSpPr>
        <p:spPr>
          <a:xfrm rot="8387412" flipV="1">
            <a:off x="231153" y="332408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7"/>
                </a:moveTo>
                <a:lnTo>
                  <a:pt x="2041000" y="1005657"/>
                </a:lnTo>
                <a:lnTo>
                  <a:pt x="2041000" y="0"/>
                </a:lnTo>
                <a:lnTo>
                  <a:pt x="0" y="0"/>
                </a:lnTo>
                <a:lnTo>
                  <a:pt x="0" y="100565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197912" y="396790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60272" y="520314"/>
            <a:ext cx="9395269" cy="4758855"/>
            <a:chOff x="4354085" y="1526225"/>
            <a:chExt cx="9446480" cy="4173627"/>
          </a:xfrm>
        </p:grpSpPr>
        <p:sp>
          <p:nvSpPr>
            <p:cNvPr id="28" name="Freeform 5"/>
            <p:cNvSpPr/>
            <p:nvPr/>
          </p:nvSpPr>
          <p:spPr>
            <a:xfrm>
              <a:off x="4354085" y="1526225"/>
              <a:ext cx="9446480" cy="4173627"/>
            </a:xfrm>
            <a:custGeom>
              <a:avLst/>
              <a:gdLst/>
              <a:ahLst/>
              <a:cxnLst/>
              <a:rect l="l" t="t" r="r" b="b"/>
              <a:pathLst>
                <a:path w="9446480" h="4173627">
                  <a:moveTo>
                    <a:pt x="0" y="0"/>
                  </a:moveTo>
                  <a:lnTo>
                    <a:pt x="9446480" y="0"/>
                  </a:lnTo>
                  <a:lnTo>
                    <a:pt x="9446480" y="4173627"/>
                  </a:lnTo>
                  <a:lnTo>
                    <a:pt x="0" y="417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  <p:sp>
          <p:nvSpPr>
            <p:cNvPr id="29" name="Freeform 6"/>
            <p:cNvSpPr/>
            <p:nvPr/>
          </p:nvSpPr>
          <p:spPr>
            <a:xfrm>
              <a:off x="4560315" y="1617341"/>
              <a:ext cx="9034021" cy="3882321"/>
            </a:xfrm>
            <a:custGeom>
              <a:avLst/>
              <a:gdLst/>
              <a:ahLst/>
              <a:cxnLst/>
              <a:rect l="l" t="t" r="r" b="b"/>
              <a:pathLst>
                <a:path w="9034021" h="3991395">
                  <a:moveTo>
                    <a:pt x="0" y="0"/>
                  </a:moveTo>
                  <a:lnTo>
                    <a:pt x="9034020" y="0"/>
                  </a:lnTo>
                  <a:lnTo>
                    <a:pt x="9034020" y="3991395"/>
                  </a:lnTo>
                  <a:lnTo>
                    <a:pt x="0" y="399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93447" y="1052360"/>
            <a:ext cx="7858478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TRÌNH KĨ THUẬT TRỒNG VÀ CHĂM SÓC</a:t>
            </a:r>
            <a:endParaRPr lang="vi-VN" sz="4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1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44967" y="440391"/>
              <a:ext cx="5571430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TRỒNG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10173" y="5134759"/>
            <a:ext cx="893653" cy="153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397276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vụ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050" y="2374762"/>
            <a:ext cx="7858408" cy="419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Miền Nam: Trồng từ đầu đến giữa mùa mưa (tháng 5 đến tháng 8).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Cây chuối sau khi trồng được sinh trưởng trong điều kiện mưa nhiều.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Miền Bắc: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Vụ xuân (tháng 2 đến tháng 4).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Vụ thu (tháng 8 đến tháng 10).</a:t>
            </a:r>
          </a:p>
        </p:txBody>
      </p:sp>
      <p:pic>
        <p:nvPicPr>
          <p:cNvPr id="21" name="Picture 20" descr="Công nghệ 9, Cây chuối con.ol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77" y="1308518"/>
            <a:ext cx="3190875" cy="393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8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44967" y="440391"/>
              <a:ext cx="5571430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TRỒNG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10173" y="5134759"/>
            <a:ext cx="893653" cy="153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397276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cách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050" y="2374762"/>
            <a:ext cx="7858408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Chuối tiêu: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Cây cách cây 2 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Hàng cách hàng 2 - 2,5 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Mật độ 2 000 - 2 500 cây/ha.</a:t>
            </a:r>
          </a:p>
        </p:txBody>
      </p:sp>
      <p:pic>
        <p:nvPicPr>
          <p:cNvPr id="21" name="Picture 20" descr="Công nghệ 9, Chuối tiêu.ol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26" y="2026608"/>
            <a:ext cx="3614944" cy="417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2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3DE8F-09C7-D7F9-A71B-292B0AA223E2}"/>
              </a:ext>
            </a:extLst>
          </p:cNvPr>
          <p:cNvSpPr txBox="1"/>
          <p:nvPr/>
        </p:nvSpPr>
        <p:spPr>
          <a:xfrm>
            <a:off x="2050774" y="392549"/>
            <a:ext cx="777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9" y="1825487"/>
            <a:ext cx="3307246" cy="3112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04" y="1722575"/>
            <a:ext cx="4251671" cy="2829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1502" y="4815256"/>
            <a:ext cx="5790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9774" y="5923722"/>
            <a:ext cx="950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38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44967" y="440391"/>
              <a:ext cx="5571430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TRỒNG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10173" y="5134759"/>
            <a:ext cx="893653" cy="153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397276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cách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050" y="2374762"/>
            <a:ext cx="7858408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Chuối tây: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Cây cách cây 2 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Hàng cách hàng 2 - 2,8 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Mật độ 1 800 - 2 000 cây/ha.</a:t>
            </a:r>
          </a:p>
        </p:txBody>
      </p:sp>
      <p:pic>
        <p:nvPicPr>
          <p:cNvPr id="22" name="Picture 21" descr="Công nghệ 9, Chuối tây.ol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49" y="1753637"/>
            <a:ext cx="3227294" cy="387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4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14487" y="14909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44967" y="440391"/>
              <a:ext cx="5571430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TRỒNG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121693" y="-453681"/>
            <a:ext cx="540355" cy="93717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431986" y="985970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trồng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986" y="1767557"/>
            <a:ext cx="10427977" cy="429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Đào hố trồng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 thước hố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cm x 40 cm x 40 cm.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Bón phân lót: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Mỗi hố khoảng 15 kg phân hữu cơ và 380 g - 410 g super lân.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Trộn đều phần đất đã đào với toàn bộ phân bón lót.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Lấp trở lại hố trồng.</a:t>
            </a:r>
          </a:p>
        </p:txBody>
      </p:sp>
    </p:spTree>
    <p:extLst>
      <p:ext uri="{BB962C8B-B14F-4D97-AF65-F5344CB8AC3E}">
        <p14:creationId xmlns:p14="http://schemas.microsoft.com/office/powerpoint/2010/main" val="24410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44967" y="440391"/>
              <a:ext cx="5571430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TRỒNG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10173" y="5134759"/>
            <a:ext cx="893653" cy="153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397276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cây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196" y="2230520"/>
            <a:ext cx="10427977" cy="429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Tạo hố nhỏ ở giữa hố trồng.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Xé bỏ túi bầu.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Đặt cây xuống hố trồng.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Lấp đất và nén chặt đất xung quanh bầu (đất cao hơn mặt bầu 5 cm).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Dùng nylon che phủ đất.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Ngăn cỏ dại và giữ ẩm.</a:t>
            </a:r>
          </a:p>
        </p:txBody>
      </p:sp>
    </p:spTree>
    <p:extLst>
      <p:ext uri="{BB962C8B-B14F-4D97-AF65-F5344CB8AC3E}">
        <p14:creationId xmlns:p14="http://schemas.microsoft.com/office/powerpoint/2010/main" val="30206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9531" y="177258"/>
            <a:ext cx="9250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53" y="177258"/>
            <a:ext cx="1098314" cy="723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44" y="877865"/>
            <a:ext cx="7699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158" y="3207360"/>
            <a:ext cx="7037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163" y="1375515"/>
            <a:ext cx="4105275" cy="2581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4515" y="5023242"/>
            <a:ext cx="7037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163" y="4062377"/>
            <a:ext cx="40290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253201" y="440391"/>
              <a:ext cx="655496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CHĂM SÓC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10173" y="5134759"/>
            <a:ext cx="893653" cy="153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397276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vun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xới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195" y="2563846"/>
            <a:ext cx="10427977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Tiến hành làm cỏ, vun xới quanh gốc cây.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Tác dụng: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Trừ cỏ dại, hạn chế nơi ẩn nấp của sâu bệnh.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Làm cho đất tơi xốp.</a:t>
            </a:r>
          </a:p>
        </p:txBody>
      </p:sp>
    </p:spTree>
    <p:extLst>
      <p:ext uri="{BB962C8B-B14F-4D97-AF65-F5344CB8AC3E}">
        <p14:creationId xmlns:p14="http://schemas.microsoft.com/office/powerpoint/2010/main" val="20652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253198" y="440391"/>
              <a:ext cx="6554968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CHĂM SÓC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397276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thúc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499" y="2208637"/>
            <a:ext cx="1042797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05974"/>
              </p:ext>
            </p:extLst>
          </p:nvPr>
        </p:nvGraphicFramePr>
        <p:xfrm>
          <a:off x="681875" y="4293684"/>
          <a:ext cx="10932370" cy="2093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2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hữu cơ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đạm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lân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kali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 vụ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bón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0,5 - 0,6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0,4 - 0,5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0,8 - 0,9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 vụ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10,0 - 15,0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0,4 - 0,5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0,5 - 0,8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0,8 - 0,9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1499" y="2654099"/>
            <a:ext cx="10484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207847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253198" y="440391"/>
              <a:ext cx="6554968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CHĂM SÓC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201206" y="-260743"/>
            <a:ext cx="540355" cy="93717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178908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thúc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499" y="1990269"/>
            <a:ext cx="10427977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Thời điểm bón phân: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Vụ 1: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Toàn bộ lượng phân được chia làm 7 lần bón.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Lần 1 sau khi trồng một tháng.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lần tiếp theo cách nhau 1,5 tháng.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Vụ 2: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Lượng phân được chia làm 5 lần bón.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Lần 1 sau khi thu hoạch vụ 1.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lần tiếp theo cách nhau 1 tháng.</a:t>
            </a:r>
          </a:p>
        </p:txBody>
      </p:sp>
    </p:spTree>
    <p:extLst>
      <p:ext uri="{BB962C8B-B14F-4D97-AF65-F5344CB8AC3E}">
        <p14:creationId xmlns:p14="http://schemas.microsoft.com/office/powerpoint/2010/main" val="253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27739" y="1214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253198" y="440391"/>
              <a:ext cx="6554968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CHĂM SÓC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81938" y="-80535"/>
            <a:ext cx="540355" cy="93717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445238" y="1092476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thúc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238" y="1903837"/>
            <a:ext cx="10427977" cy="429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Cách bón: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Cây con nhỏ: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 phân cách gốc từ 25 cm - 30 cm.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Cây lớn: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 cách gốc từ 30 cm - 60 cm.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Lần 1 và 2: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Rạch đất tạo rãnh nông, rải phân và lấp đất.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Lần 3 trở đi: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cần rải phân trên mặt đất, sau đó tưới nước.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Lưu ý: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 đất dốc, bắt buộc phải xới rãnh nông ở phía trên của cây rồi mới rải phân, lấp đất và tưới giữ ẩm.</a:t>
            </a:r>
          </a:p>
        </p:txBody>
      </p:sp>
    </p:spTree>
    <p:extLst>
      <p:ext uri="{BB962C8B-B14F-4D97-AF65-F5344CB8AC3E}">
        <p14:creationId xmlns:p14="http://schemas.microsoft.com/office/powerpoint/2010/main" val="27814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253198" y="440391"/>
              <a:ext cx="6554968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CHĂM SÓC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397276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Tưới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nước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499" y="2208637"/>
            <a:ext cx="104279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Giai đoạn từ sau trồng đến 1 tháng: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ngày tưới một lần.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Mỗi lần từ 4 lít - 5 lít/cây.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Giai đoạn từ 1 tháng tuổi đến khi trổ hoa: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Bảy ngày tưới một lần.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Mỗi lần từ 5 lít - 10 lít/cây.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Giai đoạn trổ hoa, hình thành và phát triển quả: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Tưới từ 20 lít - 25 lít/cây.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 ngày tưới một lần.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Giai đoạn 30 ngày trước khi thu hoạch: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 chế tưới nước.</a:t>
            </a:r>
          </a:p>
        </p:txBody>
      </p:sp>
    </p:spTree>
    <p:extLst>
      <p:ext uri="{BB962C8B-B14F-4D97-AF65-F5344CB8AC3E}">
        <p14:creationId xmlns:p14="http://schemas.microsoft.com/office/powerpoint/2010/main" val="18674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253198" y="440391"/>
              <a:ext cx="6554968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CHĂM SÓC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397276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Tưới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nước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499" y="2208637"/>
            <a:ext cx="10427977" cy="408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Thời kì kinh doanh: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Giai đoạn phân hóa mầm hoa cần hạn chế nước tưới, tưới từ 25 - 40 lít/cây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Giai đoạn thành thục và chín: chỉ tưới khi nắng nóng kéo dài, tưới 25 - 40 lít/cây.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Giai đoạn còn lại: Định kỳ 15 ngày tưới một lần, tưới 50 lít đến 80 lít/cây.</a:t>
            </a:r>
            <a:endParaRPr lang="vi-VN" sz="32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ông nghệ 9 - Trồng cây ăn quả kết nối tri thức: Giáo án điện tử kì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8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121419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253198" y="440391"/>
              <a:ext cx="6554968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CHĂM SÓC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241322" y="34832"/>
            <a:ext cx="540355" cy="93717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9" y="1092480"/>
            <a:ext cx="3781946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Tưới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nước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8099" y="1874067"/>
            <a:ext cx="6316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9" y="2463126"/>
            <a:ext cx="3838684" cy="3670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1649" y="6262787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8971" y="6327398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370" y="2516983"/>
            <a:ext cx="3697887" cy="36704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91492" y="6272738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444" y="2445955"/>
            <a:ext cx="3029151" cy="38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/>
          <p:cNvSpPr/>
          <p:nvPr/>
        </p:nvSpPr>
        <p:spPr>
          <a:xfrm>
            <a:off x="339220" y="270841"/>
            <a:ext cx="956015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trừ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21" y="1082202"/>
            <a:ext cx="10427977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Một số loại sâu hại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Odoiporus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longicollis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Olivier):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219" y="2371104"/>
            <a:ext cx="7665093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 descr="Công nghệ 9, Sâu đục thân chuối.ol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3" y="2331005"/>
            <a:ext cx="3473105" cy="2869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4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/>
          <p:cNvSpPr/>
          <p:nvPr/>
        </p:nvSpPr>
        <p:spPr>
          <a:xfrm>
            <a:off x="339220" y="270841"/>
            <a:ext cx="956015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trừ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21" y="1082202"/>
            <a:ext cx="10427977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Một số loại sâu hại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nẹt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sinensis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219" y="2371104"/>
            <a:ext cx="7665093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Trưởng thành đẻ trứng thành từng ổ trên lá.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Sâu non nở ra ăn hết toàn bộ phiến lá.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Gây hại nghiêm trọng cho cây.</a:t>
            </a:r>
          </a:p>
        </p:txBody>
      </p:sp>
      <p:pic>
        <p:nvPicPr>
          <p:cNvPr id="6" name="Picture 5" descr="Công nghệ 9, Bọ nẹt hại chuối.ol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8" y="2331005"/>
            <a:ext cx="3137245" cy="3620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6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/>
          <p:cNvSpPr/>
          <p:nvPr/>
        </p:nvSpPr>
        <p:spPr>
          <a:xfrm>
            <a:off x="339220" y="270841"/>
            <a:ext cx="956015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trừ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21" y="1082202"/>
            <a:ext cx="10427977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Một số loại sâu hại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trĩ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Chysannoptera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thripidae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219" y="2371104"/>
            <a:ext cx="7665093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Trưởng thành rất nhỏ, màu nâu hay đen.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Tập trung ở các lá bắc.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Hút chích quả non, làm quả bị ghẻ (có những chấm màu nâu đen).</a:t>
            </a:r>
          </a:p>
        </p:txBody>
      </p:sp>
      <p:pic>
        <p:nvPicPr>
          <p:cNvPr id="7" name="Picture 6" descr="Công nghệ 9, Bọ trĩ hại quả chuối.ol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15" y="2066924"/>
            <a:ext cx="3733593" cy="343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4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253198" y="440391"/>
              <a:ext cx="6554968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KĨ THUẬT CHĂM SÓC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511498" y="1397276"/>
            <a:ext cx="956015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trừ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499" y="2208637"/>
            <a:ext cx="10427977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Một số loại sâu hại</a:t>
            </a:r>
          </a:p>
        </p:txBody>
      </p:sp>
      <p:sp>
        <p:nvSpPr>
          <p:cNvPr id="12" name="Curved Right Arrow 11"/>
          <p:cNvSpPr/>
          <p:nvPr/>
        </p:nvSpPr>
        <p:spPr>
          <a:xfrm>
            <a:off x="1643269" y="2849225"/>
            <a:ext cx="1789043" cy="10450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2066" y="3094073"/>
            <a:ext cx="72641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PHÒNG NGỪA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7738" y="4195978"/>
            <a:ext cx="10084905" cy="240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Vệ sinh đồng ruộng.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Bắt bẫy tay (nếu ít) hoặc bẫy bả để diệt trưởng thành.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Sử dụng các loại thuốc bảo vệ thực vật trong danh mục được phép sử dụng (ưu tiên thuốc có nguồn gốc sinh học).</a:t>
            </a:r>
          </a:p>
        </p:txBody>
      </p:sp>
    </p:spTree>
    <p:extLst>
      <p:ext uri="{BB962C8B-B14F-4D97-AF65-F5344CB8AC3E}">
        <p14:creationId xmlns:p14="http://schemas.microsoft.com/office/powerpoint/2010/main" val="40301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95188" y="-1985968"/>
            <a:ext cx="540355" cy="937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481" y="265044"/>
            <a:ext cx="10427977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Một số loại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Sigatoka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480" y="1414121"/>
            <a:ext cx="6096000" cy="10469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Do nấm Mycosphaerella musicola và Mycosphaerella fijiensis gây ra.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480" y="2800444"/>
            <a:ext cx="114552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Gây hại trên lá, tạo ra:</a:t>
            </a:r>
          </a:p>
          <a:p>
            <a:pPr>
              <a:spcAft>
                <a:spcPts val="800"/>
              </a:spcAft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vết bệnh hình bầu dục màu nâu với nền vàng ở mặt trên của lá.</a:t>
            </a:r>
          </a:p>
          <a:p>
            <a:pPr>
              <a:spcAft>
                <a:spcPts val="800"/>
              </a:spcAft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Vết bệnh màu đen ở mặt dưới của lá.</a:t>
            </a:r>
          </a:p>
          <a:p>
            <a:pPr>
              <a:spcAft>
                <a:spcPts val="800"/>
              </a:spcAft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Cây bị bệnh nặng:</a:t>
            </a:r>
          </a:p>
          <a:p>
            <a:pPr>
              <a:spcAft>
                <a:spcPts val="800"/>
              </a:spcAft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phát triển được.</a:t>
            </a:r>
          </a:p>
          <a:p>
            <a:pPr>
              <a:spcAft>
                <a:spcPts val="800"/>
              </a:spcAft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 nhỏ, lâu chín.</a:t>
            </a:r>
          </a:p>
          <a:p>
            <a:pPr>
              <a:spcAft>
                <a:spcPts val="800"/>
              </a:spcAft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Ruột quả màu vàng nhạt, ăn có vị chát.</a:t>
            </a:r>
          </a:p>
        </p:txBody>
      </p:sp>
      <p:pic>
        <p:nvPicPr>
          <p:cNvPr id="7" name="Picture 6" descr="Công nghệ 9, Bệnh đốm lá Sigatoka trên chuối.ol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65" y="388390"/>
            <a:ext cx="4452731" cy="2831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3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95188" y="-1985968"/>
            <a:ext cx="540355" cy="937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481" y="265044"/>
            <a:ext cx="10427977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Một số loại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479" y="1414121"/>
            <a:ext cx="6922973" cy="492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Do nấm Fusarium oxysporum gây ra.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Lá bị bệnh: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Vàng dần từ mép lá vào.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Cuống lá bị gãy gập xuống.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Cây bị bệnh: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Có thể bị chết.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Không cho buồng hoặc cho buồng nhưng quả nhỏ.</a:t>
            </a:r>
          </a:p>
        </p:txBody>
      </p:sp>
      <p:pic>
        <p:nvPicPr>
          <p:cNvPr id="7" name="Picture 6" descr="Công nghệ 9, Bệnh héo vàng lá chuối.ol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3" y="265044"/>
            <a:ext cx="4422292" cy="6122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6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95188" y="-1985968"/>
            <a:ext cx="540355" cy="937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481" y="265044"/>
            <a:ext cx="10427977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Một số loại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đọt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BBTV (Banana Bunchy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TopVirus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723" y="1347860"/>
            <a:ext cx="6096000" cy="52451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Do virus Banana Bunchy Top Virus (BBTV) gây ra.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Khi bị bệnh: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Lá chuối hẹp lại, vươn thẳng và bó xít vào nhau.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Cuống lá ngắn lại, lá bị giòn, dễ rách.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Cây không cho thu hoạch nếu bị nặng.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23" y="2169495"/>
            <a:ext cx="5490842" cy="33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95188" y="-1985968"/>
            <a:ext cx="540355" cy="937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481" y="265044"/>
            <a:ext cx="10427977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Một số loại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Bệnh thán thư trên quả:</a:t>
            </a: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173" y="1513847"/>
            <a:ext cx="6096000" cy="34591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Do nấm Colletotrichum musae xâm nhập qua vết thương của quả non.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Tồn tại trên vỏ quả.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Tạo ra đốm trứng cuốc khi quả chín.</a:t>
            </a:r>
          </a:p>
        </p:txBody>
      </p:sp>
      <p:pic>
        <p:nvPicPr>
          <p:cNvPr id="8" name="Picture 7" descr="Công nghệ 9, Bệnh thán thư.ol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34" y="779600"/>
            <a:ext cx="3718271" cy="2480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3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sp>
        <p:nvSpPr>
          <p:cNvPr id="12" name="Curved Right Arrow 11"/>
          <p:cNvSpPr/>
          <p:nvPr/>
        </p:nvSpPr>
        <p:spPr>
          <a:xfrm>
            <a:off x="1285460" y="677192"/>
            <a:ext cx="1789043" cy="10450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4257" y="922040"/>
            <a:ext cx="72641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PHÒNG NGỪA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8794" y="1876848"/>
            <a:ext cx="10084905" cy="482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Sử dụng giống chống chịu.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Tiêu thoát nước.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Bón phân cân đối.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Vệ sinh vườn.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Bao buồng quả,...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Sử dụng các loại thuốc bảo vệ thực vật có gốc đồng hay gốc lưu huỳnh (ưu tiên thuốc có nguồn gốc sinh học để phun phòng, trừ).</a:t>
            </a:r>
          </a:p>
        </p:txBody>
      </p:sp>
    </p:spTree>
    <p:extLst>
      <p:ext uri="{BB962C8B-B14F-4D97-AF65-F5344CB8AC3E}">
        <p14:creationId xmlns:p14="http://schemas.microsoft.com/office/powerpoint/2010/main" val="6837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54800" y="490741"/>
            <a:ext cx="6848000" cy="2582659"/>
            <a:chOff x="4033548" y="287531"/>
            <a:chExt cx="10272000" cy="3873989"/>
          </a:xfrm>
        </p:grpSpPr>
        <p:grpSp>
          <p:nvGrpSpPr>
            <p:cNvPr id="16" name="Group 2"/>
            <p:cNvGrpSpPr/>
            <p:nvPr/>
          </p:nvGrpSpPr>
          <p:grpSpPr>
            <a:xfrm>
              <a:off x="5289364" y="287531"/>
              <a:ext cx="7772401" cy="3873989"/>
              <a:chOff x="-160593" y="-28575"/>
              <a:chExt cx="2932533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160593" y="29859"/>
                <a:ext cx="2932533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  <a:defRPr/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Google Shape;7771;p33"/>
            <p:cNvSpPr txBox="1">
              <a:spLocks/>
            </p:cNvSpPr>
            <p:nvPr/>
          </p:nvSpPr>
          <p:spPr>
            <a:xfrm>
              <a:off x="4033548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  <a:defRPr/>
              </a:pPr>
              <a:r>
                <a:rPr lang="en-US" sz="40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HỌC</a:t>
              </a:r>
              <a:endParaRPr lang="vi-VN" sz="4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8123" y="1885531"/>
            <a:ext cx="824624" cy="770649"/>
            <a:chOff x="2315060" y="3149849"/>
            <a:chExt cx="1236936" cy="11559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22" name="TextBox 15"/>
            <p:cNvSpPr txBox="1"/>
            <p:nvPr/>
          </p:nvSpPr>
          <p:spPr>
            <a:xfrm>
              <a:off x="2411832" y="3543300"/>
              <a:ext cx="1043391" cy="57467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  <a:defRPr/>
              </a:pPr>
              <a:r>
                <a:rPr lang="en-US" sz="3467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036517" y="1603822"/>
            <a:ext cx="6369329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03800" y="3239099"/>
            <a:ext cx="824624" cy="770649"/>
            <a:chOff x="2315060" y="3149849"/>
            <a:chExt cx="1236936" cy="11559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26" name="TextBox 15"/>
            <p:cNvSpPr txBox="1"/>
            <p:nvPr/>
          </p:nvSpPr>
          <p:spPr>
            <a:xfrm>
              <a:off x="2411832" y="3543300"/>
              <a:ext cx="1043391" cy="57467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  <a:defRPr/>
              </a:pPr>
              <a:r>
                <a:rPr lang="en-US" sz="3467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19800" y="3226983"/>
            <a:ext cx="6369329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Freeform 8"/>
          <p:cNvSpPr/>
          <p:nvPr/>
        </p:nvSpPr>
        <p:spPr>
          <a:xfrm rot="-4410574">
            <a:off x="5942785" y="5354861"/>
            <a:ext cx="445947" cy="1602863"/>
          </a:xfrm>
          <a:custGeom>
            <a:avLst/>
            <a:gdLst/>
            <a:ahLst/>
            <a:cxnLst/>
            <a:rect l="l" t="t" r="r" b="b"/>
            <a:pathLst>
              <a:path w="1231199" h="2404294">
                <a:moveTo>
                  <a:pt x="0" y="0"/>
                </a:moveTo>
                <a:lnTo>
                  <a:pt x="1231198" y="0"/>
                </a:lnTo>
                <a:lnTo>
                  <a:pt x="1231198" y="2404294"/>
                </a:lnTo>
                <a:lnTo>
                  <a:pt x="0" y="2404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836322" y="4695119"/>
            <a:ext cx="1159370" cy="20049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6" y="-79190"/>
            <a:ext cx="2259780" cy="24629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7877" y="-1029794"/>
            <a:ext cx="2755631" cy="2743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601" y="4166403"/>
            <a:ext cx="1809750" cy="253365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103800" y="4331823"/>
            <a:ext cx="824624" cy="770649"/>
            <a:chOff x="2315060" y="3149849"/>
            <a:chExt cx="1236936" cy="11559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9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31" name="TextBox 15"/>
            <p:cNvSpPr txBox="1"/>
            <p:nvPr/>
          </p:nvSpPr>
          <p:spPr>
            <a:xfrm>
              <a:off x="2411832" y="3543300"/>
              <a:ext cx="1043391" cy="57467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  <a:defRPr/>
              </a:pPr>
              <a:r>
                <a:rPr lang="en-US" sz="3467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197708" y="4393268"/>
            <a:ext cx="63693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096" y="2077723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/>
          <p:cNvSpPr/>
          <p:nvPr/>
        </p:nvSpPr>
        <p:spPr>
          <a:xfrm>
            <a:off x="339220" y="270841"/>
            <a:ext cx="956015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e)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chuối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21" y="1082202"/>
            <a:ext cx="10427977" cy="419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Cắt tỉa lá: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Cắt tỉa lá già, lá bị sâu, bệnh có diện tích quang hợp dưới 50%.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Việc cắt tỉa lá được tiến hành sớm và thường xuyên.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gom và chuyển ra khỏi vườn những lá bị bệnh để hạn chế lây nhiễm.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Giữ lại lá già hoặc lá bị tổn thương cơ giới để che phủ đất.</a:t>
            </a:r>
          </a:p>
        </p:txBody>
      </p:sp>
    </p:spTree>
    <p:extLst>
      <p:ext uri="{BB962C8B-B14F-4D97-AF65-F5344CB8AC3E}">
        <p14:creationId xmlns:p14="http://schemas.microsoft.com/office/powerpoint/2010/main" val="5555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/>
          <p:cNvSpPr/>
          <p:nvPr/>
        </p:nvSpPr>
        <p:spPr>
          <a:xfrm>
            <a:off x="339220" y="270841"/>
            <a:ext cx="956015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e)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chuối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21" y="1082202"/>
            <a:ext cx="7294031" cy="539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Chằng chống đổ ngã: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Cây chuối dễ đổ ngã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Một số biện pháp hạn chế đổ ngã: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Phát hiện, dựng lại những cây bị nghiêng và vun gốc càng sớm càng tốt.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Khi ra buồng, dùng nọc hoặc cọc để đỡ lấy cổ buồng chuối.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Dùng dây nylon: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Một đầu buộc vào thân giả sát cổ buồng chuối.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Đầu kia buộc vào cọc.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Giữ cho cây đứng thẳng.</a:t>
            </a:r>
          </a:p>
        </p:txBody>
      </p:sp>
      <p:pic>
        <p:nvPicPr>
          <p:cNvPr id="4" name="Picture 3" descr="Công nghệ 9, Biện pháp chống đổ ngã cây chuối.ol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16" y="1278628"/>
            <a:ext cx="3867150" cy="265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8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2" name="Freeform 12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5" name="Freeform 15"/>
          <p:cNvSpPr/>
          <p:nvPr/>
        </p:nvSpPr>
        <p:spPr>
          <a:xfrm rot="-2774507" flipH="1">
            <a:off x="1911029" y="1347288"/>
            <a:ext cx="1871786" cy="857122"/>
          </a:xfrm>
          <a:custGeom>
            <a:avLst/>
            <a:gdLst/>
            <a:ahLst/>
            <a:cxnLst/>
            <a:rect l="l" t="t" r="r" b="b"/>
            <a:pathLst>
              <a:path w="2807679" h="1285683">
                <a:moveTo>
                  <a:pt x="2807678" y="0"/>
                </a:moveTo>
                <a:lnTo>
                  <a:pt x="0" y="0"/>
                </a:lnTo>
                <a:lnTo>
                  <a:pt x="0" y="1285683"/>
                </a:lnTo>
                <a:lnTo>
                  <a:pt x="2807678" y="1285683"/>
                </a:lnTo>
                <a:lnTo>
                  <a:pt x="280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70464" y="5691666"/>
            <a:ext cx="667505" cy="961068"/>
          </a:xfrm>
          <a:custGeom>
            <a:avLst/>
            <a:gdLst/>
            <a:ahLst/>
            <a:cxnLst/>
            <a:rect l="l" t="t" r="r" b="b"/>
            <a:pathLst>
              <a:path w="1001258" h="1441602">
                <a:moveTo>
                  <a:pt x="0" y="0"/>
                </a:moveTo>
                <a:lnTo>
                  <a:pt x="1001258" y="0"/>
                </a:lnTo>
                <a:lnTo>
                  <a:pt x="1001258" y="1441602"/>
                </a:lnTo>
                <a:lnTo>
                  <a:pt x="0" y="1441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 rot="-3741713" flipV="1">
            <a:off x="10873172" y="539608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2" name="Freeform 22"/>
          <p:cNvSpPr/>
          <p:nvPr/>
        </p:nvSpPr>
        <p:spPr>
          <a:xfrm rot="-5400000">
            <a:off x="5765229" y="4731863"/>
            <a:ext cx="572643" cy="2743200"/>
          </a:xfrm>
          <a:custGeom>
            <a:avLst/>
            <a:gdLst/>
            <a:ahLst/>
            <a:cxnLst/>
            <a:rect l="l" t="t" r="r" b="b"/>
            <a:pathLst>
              <a:path w="858964" h="4114800">
                <a:moveTo>
                  <a:pt x="0" y="0"/>
                </a:moveTo>
                <a:lnTo>
                  <a:pt x="858964" y="0"/>
                </a:lnTo>
                <a:lnTo>
                  <a:pt x="8589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3" name="Freeform 23"/>
          <p:cNvSpPr/>
          <p:nvPr/>
        </p:nvSpPr>
        <p:spPr>
          <a:xfrm rot="8387412" flipV="1">
            <a:off x="231153" y="332408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7"/>
                </a:moveTo>
                <a:lnTo>
                  <a:pt x="2041000" y="1005657"/>
                </a:lnTo>
                <a:lnTo>
                  <a:pt x="2041000" y="0"/>
                </a:lnTo>
                <a:lnTo>
                  <a:pt x="0" y="0"/>
                </a:lnTo>
                <a:lnTo>
                  <a:pt x="0" y="100565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197912" y="396790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60272" y="520314"/>
            <a:ext cx="9395269" cy="4758855"/>
            <a:chOff x="4354085" y="1526225"/>
            <a:chExt cx="9446480" cy="4173627"/>
          </a:xfrm>
        </p:grpSpPr>
        <p:sp>
          <p:nvSpPr>
            <p:cNvPr id="28" name="Freeform 5"/>
            <p:cNvSpPr/>
            <p:nvPr/>
          </p:nvSpPr>
          <p:spPr>
            <a:xfrm>
              <a:off x="4354085" y="1526225"/>
              <a:ext cx="9446480" cy="4173627"/>
            </a:xfrm>
            <a:custGeom>
              <a:avLst/>
              <a:gdLst/>
              <a:ahLst/>
              <a:cxnLst/>
              <a:rect l="l" t="t" r="r" b="b"/>
              <a:pathLst>
                <a:path w="9446480" h="4173627">
                  <a:moveTo>
                    <a:pt x="0" y="0"/>
                  </a:moveTo>
                  <a:lnTo>
                    <a:pt x="9446480" y="0"/>
                  </a:lnTo>
                  <a:lnTo>
                    <a:pt x="9446480" y="4173627"/>
                  </a:lnTo>
                  <a:lnTo>
                    <a:pt x="0" y="417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  <p:sp>
          <p:nvSpPr>
            <p:cNvPr id="29" name="Freeform 6"/>
            <p:cNvSpPr/>
            <p:nvPr/>
          </p:nvSpPr>
          <p:spPr>
            <a:xfrm>
              <a:off x="4560315" y="1617341"/>
              <a:ext cx="9034021" cy="3882321"/>
            </a:xfrm>
            <a:custGeom>
              <a:avLst/>
              <a:gdLst/>
              <a:ahLst/>
              <a:cxnLst/>
              <a:rect l="l" t="t" r="r" b="b"/>
              <a:pathLst>
                <a:path w="9034021" h="3991395">
                  <a:moveTo>
                    <a:pt x="0" y="0"/>
                  </a:moveTo>
                  <a:lnTo>
                    <a:pt x="9034020" y="0"/>
                  </a:lnTo>
                  <a:lnTo>
                    <a:pt x="9034020" y="3991395"/>
                  </a:lnTo>
                  <a:lnTo>
                    <a:pt x="0" y="399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93447" y="1052360"/>
            <a:ext cx="78584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 THUẬT ĐIỀU KHIỂN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HOA, ĐẬU QUẢ</a:t>
            </a:r>
            <a:endParaRPr lang="vi-VN" sz="4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7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608" y="442387"/>
            <a:ext cx="11039061" cy="650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10 - 12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NPK (18-10-14)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250 kg - 300 kg/ha.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chuối đã trổ buồng: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Sử dụng cytokinin với liều lượng thích hợp.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Kích thích quả lớn, giúp quả đồng đều về kích thước và tránh những dị tật của quả.</a:t>
            </a:r>
          </a:p>
        </p:txBody>
      </p:sp>
    </p:spTree>
    <p:extLst>
      <p:ext uri="{BB962C8B-B14F-4D97-AF65-F5344CB8AC3E}">
        <p14:creationId xmlns:p14="http://schemas.microsoft.com/office/powerpoint/2010/main" val="23760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2" name="Freeform 12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15" name="Freeform 15"/>
          <p:cNvSpPr/>
          <p:nvPr/>
        </p:nvSpPr>
        <p:spPr>
          <a:xfrm rot="-2774507" flipH="1">
            <a:off x="1911029" y="1347288"/>
            <a:ext cx="1871786" cy="857122"/>
          </a:xfrm>
          <a:custGeom>
            <a:avLst/>
            <a:gdLst/>
            <a:ahLst/>
            <a:cxnLst/>
            <a:rect l="l" t="t" r="r" b="b"/>
            <a:pathLst>
              <a:path w="2807679" h="1285683">
                <a:moveTo>
                  <a:pt x="2807678" y="0"/>
                </a:moveTo>
                <a:lnTo>
                  <a:pt x="0" y="0"/>
                </a:lnTo>
                <a:lnTo>
                  <a:pt x="0" y="1285683"/>
                </a:lnTo>
                <a:lnTo>
                  <a:pt x="2807678" y="1285683"/>
                </a:lnTo>
                <a:lnTo>
                  <a:pt x="280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70464" y="5691666"/>
            <a:ext cx="667505" cy="961068"/>
          </a:xfrm>
          <a:custGeom>
            <a:avLst/>
            <a:gdLst/>
            <a:ahLst/>
            <a:cxnLst/>
            <a:rect l="l" t="t" r="r" b="b"/>
            <a:pathLst>
              <a:path w="1001258" h="1441602">
                <a:moveTo>
                  <a:pt x="0" y="0"/>
                </a:moveTo>
                <a:lnTo>
                  <a:pt x="1001258" y="0"/>
                </a:lnTo>
                <a:lnTo>
                  <a:pt x="1001258" y="1441602"/>
                </a:lnTo>
                <a:lnTo>
                  <a:pt x="0" y="1441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 rot="-3741713" flipV="1">
            <a:off x="10873172" y="539608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2" name="Freeform 22"/>
          <p:cNvSpPr/>
          <p:nvPr/>
        </p:nvSpPr>
        <p:spPr>
          <a:xfrm rot="-5400000">
            <a:off x="5765229" y="4731863"/>
            <a:ext cx="572643" cy="2743200"/>
          </a:xfrm>
          <a:custGeom>
            <a:avLst/>
            <a:gdLst/>
            <a:ahLst/>
            <a:cxnLst/>
            <a:rect l="l" t="t" r="r" b="b"/>
            <a:pathLst>
              <a:path w="858964" h="4114800">
                <a:moveTo>
                  <a:pt x="0" y="0"/>
                </a:moveTo>
                <a:lnTo>
                  <a:pt x="858964" y="0"/>
                </a:lnTo>
                <a:lnTo>
                  <a:pt x="8589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3" name="Freeform 23"/>
          <p:cNvSpPr/>
          <p:nvPr/>
        </p:nvSpPr>
        <p:spPr>
          <a:xfrm rot="8387412" flipV="1">
            <a:off x="231153" y="332408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7"/>
                </a:moveTo>
                <a:lnTo>
                  <a:pt x="2041000" y="1005657"/>
                </a:lnTo>
                <a:lnTo>
                  <a:pt x="2041000" y="0"/>
                </a:lnTo>
                <a:lnTo>
                  <a:pt x="0" y="0"/>
                </a:lnTo>
                <a:lnTo>
                  <a:pt x="0" y="100565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197912" y="396790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60272" y="520314"/>
            <a:ext cx="9395269" cy="4758855"/>
            <a:chOff x="4354085" y="1526225"/>
            <a:chExt cx="9446480" cy="4173627"/>
          </a:xfrm>
        </p:grpSpPr>
        <p:sp>
          <p:nvSpPr>
            <p:cNvPr id="28" name="Freeform 5"/>
            <p:cNvSpPr/>
            <p:nvPr/>
          </p:nvSpPr>
          <p:spPr>
            <a:xfrm>
              <a:off x="4354085" y="1526225"/>
              <a:ext cx="9446480" cy="4173627"/>
            </a:xfrm>
            <a:custGeom>
              <a:avLst/>
              <a:gdLst/>
              <a:ahLst/>
              <a:cxnLst/>
              <a:rect l="l" t="t" r="r" b="b"/>
              <a:pathLst>
                <a:path w="9446480" h="4173627">
                  <a:moveTo>
                    <a:pt x="0" y="0"/>
                  </a:moveTo>
                  <a:lnTo>
                    <a:pt x="9446480" y="0"/>
                  </a:lnTo>
                  <a:lnTo>
                    <a:pt x="9446480" y="4173627"/>
                  </a:lnTo>
                  <a:lnTo>
                    <a:pt x="0" y="417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  <p:sp>
          <p:nvSpPr>
            <p:cNvPr id="29" name="Freeform 6"/>
            <p:cNvSpPr/>
            <p:nvPr/>
          </p:nvSpPr>
          <p:spPr>
            <a:xfrm>
              <a:off x="4560315" y="1617341"/>
              <a:ext cx="9034021" cy="3882321"/>
            </a:xfrm>
            <a:custGeom>
              <a:avLst/>
              <a:gdLst/>
              <a:ahLst/>
              <a:cxnLst/>
              <a:rect l="l" t="t" r="r" b="b"/>
              <a:pathLst>
                <a:path w="9034021" h="3991395">
                  <a:moveTo>
                    <a:pt x="0" y="0"/>
                  </a:moveTo>
                  <a:lnTo>
                    <a:pt x="9034020" y="0"/>
                  </a:lnTo>
                  <a:lnTo>
                    <a:pt x="9034020" y="3991395"/>
                  </a:lnTo>
                  <a:lnTo>
                    <a:pt x="0" y="399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93447" y="1052360"/>
            <a:ext cx="78584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THỰC VẬT HỌC VÀ YÊU CẦU NGOẠI CẢNH</a:t>
            </a:r>
            <a:endParaRPr lang="vi-VN" sz="4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4000" y="426215"/>
            <a:ext cx="6604001" cy="1986785"/>
            <a:chOff x="4495800" y="288505"/>
            <a:chExt cx="9906001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495800" y="288505"/>
              <a:ext cx="9906001" cy="2980178"/>
              <a:chOff x="-540382" y="-28575"/>
              <a:chExt cx="3697354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540382" y="0"/>
                <a:ext cx="3697354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572768" y="440391"/>
              <a:ext cx="7915821" cy="99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ĐẶC ĐIỂM THỰC VẬT HỌC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>
                <a:solidFill>
                  <a:prstClr val="black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11349">
            <a:off x="201206" y="-42375"/>
            <a:ext cx="540355" cy="9371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10173" y="5134759"/>
            <a:ext cx="893653" cy="153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1383" y="1531164"/>
            <a:ext cx="603543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Cây chuối có tên khoa học là Musa sp.</a:t>
            </a:r>
          </a:p>
          <a:p>
            <a:pPr lvl="1"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Là loại cây ăn quả phổ biến ở Việt Nam và nhiều nước trên thế giới.</a:t>
            </a:r>
          </a:p>
        </p:txBody>
      </p:sp>
      <p:pic>
        <p:nvPicPr>
          <p:cNvPr id="21" name="Picture 20" descr="Công nghệ 9, Cây chuối.ol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99" y="1342754"/>
            <a:ext cx="3238500" cy="367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8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372" y="55324"/>
            <a:ext cx="1516956" cy="1104943"/>
          </a:xfrm>
          <a:prstGeom prst="rect">
            <a:avLst/>
          </a:prstGeom>
        </p:spPr>
      </p:pic>
      <p:sp>
        <p:nvSpPr>
          <p:cNvPr id="46" name="Freeform 21"/>
          <p:cNvSpPr/>
          <p:nvPr/>
        </p:nvSpPr>
        <p:spPr>
          <a:xfrm rot="10344784" flipV="1">
            <a:off x="9210320" y="6090795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13"/>
          <p:cNvSpPr/>
          <p:nvPr/>
        </p:nvSpPr>
        <p:spPr>
          <a:xfrm rot="6313390">
            <a:off x="10568543" y="5621095"/>
            <a:ext cx="2756985" cy="27432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15007607">
            <a:off x="11011982" y="5498575"/>
            <a:ext cx="612608" cy="1528611"/>
          </a:xfrm>
          <a:custGeom>
            <a:avLst/>
            <a:gdLst/>
            <a:ahLst/>
            <a:cxnLst/>
            <a:rect l="l" t="t" r="r" b="b"/>
            <a:pathLst>
              <a:path w="2824388" h="2347772">
                <a:moveTo>
                  <a:pt x="0" y="0"/>
                </a:moveTo>
                <a:lnTo>
                  <a:pt x="2824388" y="0"/>
                </a:lnTo>
                <a:lnTo>
                  <a:pt x="2824388" y="2347772"/>
                </a:lnTo>
                <a:lnTo>
                  <a:pt x="0" y="2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21564" y="75974"/>
            <a:ext cx="1775725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rễ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8842" y="1442829"/>
            <a:ext cx="782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chuối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054" y="2310166"/>
            <a:ext cx="4574183" cy="3793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4394" y="1039291"/>
            <a:ext cx="7221182" cy="581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372" y="14380"/>
            <a:ext cx="1516956" cy="1104943"/>
          </a:xfrm>
          <a:prstGeom prst="rect">
            <a:avLst/>
          </a:prstGeom>
        </p:spPr>
      </p:pic>
      <p:sp>
        <p:nvSpPr>
          <p:cNvPr id="11" name="Freeform 13"/>
          <p:cNvSpPr/>
          <p:nvPr/>
        </p:nvSpPr>
        <p:spPr>
          <a:xfrm rot="6313390">
            <a:off x="10568543" y="5580151"/>
            <a:ext cx="2756985" cy="27432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15007607">
            <a:off x="11011982" y="5457631"/>
            <a:ext cx="612608" cy="1528611"/>
          </a:xfrm>
          <a:custGeom>
            <a:avLst/>
            <a:gdLst/>
            <a:ahLst/>
            <a:cxnLst/>
            <a:rect l="l" t="t" r="r" b="b"/>
            <a:pathLst>
              <a:path w="2824388" h="2347772">
                <a:moveTo>
                  <a:pt x="0" y="0"/>
                </a:moveTo>
                <a:lnTo>
                  <a:pt x="2824388" y="0"/>
                </a:lnTo>
                <a:lnTo>
                  <a:pt x="2824388" y="2347772"/>
                </a:lnTo>
                <a:lnTo>
                  <a:pt x="0" y="2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4394" y="242200"/>
            <a:ext cx="294943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cành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175" y="1023787"/>
            <a:ext cx="8710209" cy="586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Thân chuối là thân củ, nằm dưới mặt đất (thân thật).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Phần thân trên mặt đất: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Là thân giả, có hình trụ.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Được hình thành bởi các bẹ lá xếp chồng lên nhau.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Cao từ 3 - 4 m.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Đường kính khoảng 20 – 30 cm tùy loài.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Thân giả chứa 90% nước.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Cây chuối cần rất nhiều nước trong quá trình sinh trưởng, phát triển.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0060" y="1342549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6020" y="3421586"/>
            <a:ext cx="2286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372" y="55324"/>
            <a:ext cx="1516956" cy="1104943"/>
          </a:xfrm>
          <a:prstGeom prst="rect">
            <a:avLst/>
          </a:prstGeom>
        </p:spPr>
      </p:pic>
      <p:sp>
        <p:nvSpPr>
          <p:cNvPr id="46" name="Freeform 21"/>
          <p:cNvSpPr/>
          <p:nvPr/>
        </p:nvSpPr>
        <p:spPr>
          <a:xfrm rot="10344784" flipV="1">
            <a:off x="148777" y="598046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13"/>
          <p:cNvSpPr/>
          <p:nvPr/>
        </p:nvSpPr>
        <p:spPr>
          <a:xfrm rot="6313390">
            <a:off x="10568543" y="5621095"/>
            <a:ext cx="2756985" cy="27432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15007607">
            <a:off x="11011982" y="5498575"/>
            <a:ext cx="612608" cy="1528611"/>
          </a:xfrm>
          <a:custGeom>
            <a:avLst/>
            <a:gdLst/>
            <a:ahLst/>
            <a:cxnLst/>
            <a:rect l="l" t="t" r="r" b="b"/>
            <a:pathLst>
              <a:path w="2824388" h="2347772">
                <a:moveTo>
                  <a:pt x="0" y="0"/>
                </a:moveTo>
                <a:lnTo>
                  <a:pt x="2824388" y="0"/>
                </a:lnTo>
                <a:lnTo>
                  <a:pt x="2824388" y="2347772"/>
                </a:lnTo>
                <a:lnTo>
                  <a:pt x="0" y="2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4394" y="378680"/>
            <a:ext cx="2949433" cy="781587"/>
          </a:xfrm>
          <a:custGeom>
            <a:avLst/>
            <a:gdLst/>
            <a:ahLst/>
            <a:cxnLst/>
            <a:rect l="l" t="t" r="r" b="b"/>
            <a:pathLst>
              <a:path w="2645030" h="330991">
                <a:moveTo>
                  <a:pt x="39315" y="0"/>
                </a:moveTo>
                <a:lnTo>
                  <a:pt x="2605715" y="0"/>
                </a:lnTo>
                <a:cubicBezTo>
                  <a:pt x="2616142" y="0"/>
                  <a:pt x="2626142" y="4142"/>
                  <a:pt x="2633515" y="11515"/>
                </a:cubicBezTo>
                <a:cubicBezTo>
                  <a:pt x="2640888" y="18888"/>
                  <a:pt x="2645030" y="28888"/>
                  <a:pt x="2645030" y="39315"/>
                </a:cubicBezTo>
                <a:lnTo>
                  <a:pt x="2645030" y="291676"/>
                </a:lnTo>
                <a:cubicBezTo>
                  <a:pt x="2645030" y="313389"/>
                  <a:pt x="2627428" y="330991"/>
                  <a:pt x="2605715" y="330991"/>
                </a:cubicBezTo>
                <a:lnTo>
                  <a:pt x="39315" y="330991"/>
                </a:lnTo>
                <a:cubicBezTo>
                  <a:pt x="28888" y="330991"/>
                  <a:pt x="18888" y="326849"/>
                  <a:pt x="11515" y="319476"/>
                </a:cubicBezTo>
                <a:cubicBezTo>
                  <a:pt x="4142" y="312103"/>
                  <a:pt x="0" y="302103"/>
                  <a:pt x="0" y="291676"/>
                </a:cubicBezTo>
                <a:lnTo>
                  <a:pt x="0" y="39315"/>
                </a:lnTo>
                <a:cubicBezTo>
                  <a:pt x="0" y="17602"/>
                  <a:pt x="17602" y="0"/>
                  <a:pt x="3931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Lá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220" y="1505717"/>
            <a:ext cx="7480197" cy="303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Cây chuối trưởng thành có từ 10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lá tùy giống.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Lá chuối có diện tích tương đối lớn: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Phiến lá có thể dài tới 3 m, rộng tới 0,6 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Dễ bị thoát hơi nước qua lá.</a:t>
            </a:r>
          </a:p>
        </p:txBody>
      </p:sp>
      <p:pic>
        <p:nvPicPr>
          <p:cNvPr id="10" name="Picture 9" descr="Công nghệ 9, Lá chuối.ol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141" y="1505717"/>
            <a:ext cx="3450894" cy="2692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3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2618</Words>
  <Application>Microsoft Office PowerPoint</Application>
  <PresentationFormat>Widescreen</PresentationFormat>
  <Paragraphs>278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Kavoon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Triệu Thị Thanh Xuyên</dc:creator>
  <cp:lastModifiedBy>Administrator</cp:lastModifiedBy>
  <cp:revision>11</cp:revision>
  <dcterms:created xsi:type="dcterms:W3CDTF">2024-11-28T22:14:31Z</dcterms:created>
  <dcterms:modified xsi:type="dcterms:W3CDTF">2025-12-09T07:57:11Z</dcterms:modified>
</cp:coreProperties>
</file>