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3" r:id="rId1"/>
    <p:sldMasterId id="2147483674" r:id="rId2"/>
  </p:sldMasterIdLst>
  <p:notesMasterIdLst>
    <p:notesMasterId r:id="rId21"/>
  </p:notesMasterIdLst>
  <p:sldIdLst>
    <p:sldId id="256" r:id="rId3"/>
    <p:sldId id="257" r:id="rId4"/>
    <p:sldId id="304" r:id="rId5"/>
    <p:sldId id="262" r:id="rId6"/>
    <p:sldId id="258" r:id="rId7"/>
    <p:sldId id="265" r:id="rId8"/>
    <p:sldId id="260" r:id="rId9"/>
    <p:sldId id="309" r:id="rId10"/>
    <p:sldId id="310" r:id="rId11"/>
    <p:sldId id="311" r:id="rId12"/>
    <p:sldId id="267" r:id="rId13"/>
    <p:sldId id="312" r:id="rId14"/>
    <p:sldId id="314" r:id="rId15"/>
    <p:sldId id="313" r:id="rId16"/>
    <p:sldId id="315" r:id="rId17"/>
    <p:sldId id="316" r:id="rId18"/>
    <p:sldId id="317" r:id="rId19"/>
    <p:sldId id="327" r:id="rId20"/>
  </p:sldIdLst>
  <p:sldSz cx="9144000" cy="5143500" type="screen16x9"/>
  <p:notesSz cx="6858000" cy="9144000"/>
  <p:embeddedFontLst>
    <p:embeddedFont>
      <p:font typeface="Chelsea Market" panose="020B0604020202020204" charset="0"/>
      <p:regular r:id="rId22"/>
    </p:embeddedFont>
    <p:embeddedFont>
      <p:font typeface="Coiny" panose="020B0604020202020204" charset="0"/>
      <p:regular r:id="rId23"/>
    </p:embeddedFont>
    <p:embeddedFont>
      <p:font typeface="Montserrat" panose="00000500000000000000" pitchFamily="2" charset="0"/>
      <p:regular r:id="rId24"/>
      <p:bold r:id="rId25"/>
      <p:italic r:id="rId26"/>
      <p:boldItalic r:id="rId27"/>
    </p:embeddedFont>
    <p:embeddedFont>
      <p:font typeface="Work Sans" pitchFamily="2" charset="0"/>
      <p:regular r:id="rId28"/>
      <p:bold r:id="rId29"/>
      <p:italic r:id="rId30"/>
      <p:boldItalic r:id="rId3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E6D1E9"/>
    <a:srgbClr val="6E5F06"/>
    <a:srgbClr val="AE950A"/>
    <a:srgbClr val="FEFFFA"/>
    <a:srgbClr val="B6DF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624E146-206E-4635-A40D-AD812398071F}">
  <a:tblStyle styleId="{F624E146-206E-4635-A40D-AD812398071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26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10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5.fntdata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4.fntdata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3.fntdata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0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ddac993e9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ddac993e9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7" name="Google Shape;10657;g12a18e15535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58" name="Google Shape;10658;g12a18e15535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022502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af5f55f87b_0_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Google Shape;314;gaf5f55f87b_0_1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af5f55f87b_0_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Google Shape;314;gaf5f55f87b_0_1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028277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af5f55f87b_0_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Google Shape;314;gaf5f55f87b_0_1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250232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af5f55f87b_0_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Google Shape;314;gaf5f55f87b_0_1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109891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af5f55f87b_0_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Google Shape;314;gaf5f55f87b_0_1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39034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af5f55f87b_0_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Google Shape;314;gaf5f55f87b_0_1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516013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af5f55f87b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af5f55f87b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af5f55f87b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af5f55f87b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186004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af5f55f87b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af5f55f87b_0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afead7cb4c_2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afead7cb4c_2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e0f17af828_1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e0f17af828_1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afead7cb4c_0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afead7cb4c_0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7" name="Google Shape;10657;g12a18e15535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58" name="Google Shape;10658;g12a18e15535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7" name="Google Shape;10657;g12a18e15535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58" name="Google Shape;10658;g12a18e15535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619628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3622"/>
            <a:ext cx="9144001" cy="5136257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716550" y="960800"/>
            <a:ext cx="5617500" cy="225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Chelsea Market"/>
              <a:buNone/>
              <a:defRPr sz="5200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Font typeface="Coiny"/>
              <a:buNone/>
              <a:defRPr sz="5200">
                <a:latin typeface="Coiny"/>
                <a:ea typeface="Coiny"/>
                <a:cs typeface="Coiny"/>
                <a:sym typeface="Coin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Font typeface="Coiny"/>
              <a:buNone/>
              <a:defRPr sz="5200">
                <a:latin typeface="Coiny"/>
                <a:ea typeface="Coiny"/>
                <a:cs typeface="Coiny"/>
                <a:sym typeface="Coin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Font typeface="Coiny"/>
              <a:buNone/>
              <a:defRPr sz="5200">
                <a:latin typeface="Coiny"/>
                <a:ea typeface="Coiny"/>
                <a:cs typeface="Coiny"/>
                <a:sym typeface="Coin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Font typeface="Coiny"/>
              <a:buNone/>
              <a:defRPr sz="5200">
                <a:latin typeface="Coiny"/>
                <a:ea typeface="Coiny"/>
                <a:cs typeface="Coiny"/>
                <a:sym typeface="Coin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Font typeface="Coiny"/>
              <a:buNone/>
              <a:defRPr sz="5200">
                <a:latin typeface="Coiny"/>
                <a:ea typeface="Coiny"/>
                <a:cs typeface="Coiny"/>
                <a:sym typeface="Coin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Font typeface="Coiny"/>
              <a:buNone/>
              <a:defRPr sz="5200">
                <a:latin typeface="Coiny"/>
                <a:ea typeface="Coiny"/>
                <a:cs typeface="Coiny"/>
                <a:sym typeface="Coin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Font typeface="Coiny"/>
              <a:buNone/>
              <a:defRPr sz="5200">
                <a:latin typeface="Coiny"/>
                <a:ea typeface="Coiny"/>
                <a:cs typeface="Coiny"/>
                <a:sym typeface="Coin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Font typeface="Coiny"/>
              <a:buNone/>
              <a:defRPr sz="5200">
                <a:latin typeface="Coiny"/>
                <a:ea typeface="Coiny"/>
                <a:cs typeface="Coiny"/>
                <a:sym typeface="Coiny"/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716550" y="3371000"/>
            <a:ext cx="52413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Work Sans"/>
              <a:buNone/>
              <a:defRPr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  <a:defRPr sz="18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  <a:defRPr sz="18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  <a:defRPr sz="18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  <a:defRPr sz="18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  <a:defRPr sz="18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  <a:defRPr sz="18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  <a:defRPr sz="18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  <a:defRPr sz="18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pic>
        <p:nvPicPr>
          <p:cNvPr id="12" name="Google Shape;12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23834" flipH="1">
            <a:off x="6586272" y="-108063"/>
            <a:ext cx="2925350" cy="26927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3813" flipH="1">
            <a:off x="6132773" y="1217138"/>
            <a:ext cx="1584924" cy="1364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639034">
            <a:off x="6443673" y="2487138"/>
            <a:ext cx="2707029" cy="2437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1436890">
            <a:off x="5566832" y="2018073"/>
            <a:ext cx="1357212" cy="15910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6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Google Shape;182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3622"/>
            <a:ext cx="9144001" cy="5136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25"/>
          <p:cNvPicPr preferRelativeResize="0"/>
          <p:nvPr/>
        </p:nvPicPr>
        <p:blipFill rotWithShape="1">
          <a:blip r:embed="rId3">
            <a:alphaModFix/>
          </a:blip>
          <a:srcRect t="8833" r="24891"/>
          <a:stretch/>
        </p:blipFill>
        <p:spPr>
          <a:xfrm rot="-31">
            <a:off x="7451309" y="2856832"/>
            <a:ext cx="1692691" cy="2408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25"/>
          <p:cNvPicPr preferRelativeResize="0"/>
          <p:nvPr/>
        </p:nvPicPr>
        <p:blipFill rotWithShape="1">
          <a:blip r:embed="rId4">
            <a:alphaModFix/>
          </a:blip>
          <a:srcRect l="27936" t="22112" r="-7459" b="26148"/>
          <a:stretch/>
        </p:blipFill>
        <p:spPr>
          <a:xfrm flipH="1">
            <a:off x="6713350" y="2945553"/>
            <a:ext cx="1197116" cy="10109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834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2198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3168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6813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087438"/>
            <a:ext cx="2020094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767556"/>
            <a:ext cx="2020888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087438"/>
            <a:ext cx="2020888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5778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1599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842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5" y="136525"/>
            <a:ext cx="2555875" cy="2926557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7550"/>
            <a:ext cx="1504157" cy="2345532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0553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306388"/>
            <a:ext cx="2743200" cy="2057400"/>
          </a:xfr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2683669"/>
            <a:ext cx="2743200" cy="402431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6056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oogle Shape;17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3622"/>
            <a:ext cx="9144001" cy="5136257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720000" y="1976000"/>
            <a:ext cx="4166400" cy="151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 idx="2" hasCustomPrompt="1"/>
          </p:nvPr>
        </p:nvSpPr>
        <p:spPr>
          <a:xfrm>
            <a:off x="720000" y="579675"/>
            <a:ext cx="3378600" cy="132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500"/>
              <a:buNone/>
              <a:defRPr sz="11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500"/>
              <a:buNone/>
              <a:defRPr sz="11500"/>
            </a:lvl2pPr>
            <a:lvl3pPr lvl="2" rtl="0">
              <a:spcBef>
                <a:spcPts val="0"/>
              </a:spcBef>
              <a:spcAft>
                <a:spcPts val="0"/>
              </a:spcAft>
              <a:buSzPts val="11500"/>
              <a:buNone/>
              <a:defRPr sz="11500"/>
            </a:lvl3pPr>
            <a:lvl4pPr lvl="3" rtl="0">
              <a:spcBef>
                <a:spcPts val="0"/>
              </a:spcBef>
              <a:spcAft>
                <a:spcPts val="0"/>
              </a:spcAft>
              <a:buSzPts val="11500"/>
              <a:buNone/>
              <a:defRPr sz="11500"/>
            </a:lvl4pPr>
            <a:lvl5pPr lvl="4" rtl="0">
              <a:spcBef>
                <a:spcPts val="0"/>
              </a:spcBef>
              <a:spcAft>
                <a:spcPts val="0"/>
              </a:spcAft>
              <a:buSzPts val="11500"/>
              <a:buNone/>
              <a:defRPr sz="11500"/>
            </a:lvl5pPr>
            <a:lvl6pPr lvl="5" rtl="0">
              <a:spcBef>
                <a:spcPts val="0"/>
              </a:spcBef>
              <a:spcAft>
                <a:spcPts val="0"/>
              </a:spcAft>
              <a:buSzPts val="11500"/>
              <a:buNone/>
              <a:defRPr sz="11500"/>
            </a:lvl6pPr>
            <a:lvl7pPr lvl="6" rtl="0">
              <a:spcBef>
                <a:spcPts val="0"/>
              </a:spcBef>
              <a:spcAft>
                <a:spcPts val="0"/>
              </a:spcAft>
              <a:buSzPts val="11500"/>
              <a:buNone/>
              <a:defRPr sz="11500"/>
            </a:lvl7pPr>
            <a:lvl8pPr lvl="7" rtl="0">
              <a:spcBef>
                <a:spcPts val="0"/>
              </a:spcBef>
              <a:spcAft>
                <a:spcPts val="0"/>
              </a:spcAft>
              <a:buSzPts val="11500"/>
              <a:buNone/>
              <a:defRPr sz="11500"/>
            </a:lvl8pPr>
            <a:lvl9pPr lvl="8" rtl="0">
              <a:spcBef>
                <a:spcPts val="0"/>
              </a:spcBef>
              <a:spcAft>
                <a:spcPts val="0"/>
              </a:spcAft>
              <a:buSzPts val="11500"/>
              <a:buNone/>
              <a:defRPr sz="11500"/>
            </a:lvl9pPr>
          </a:lstStyle>
          <a:p>
            <a:r>
              <a:t>xx%</a:t>
            </a:r>
          </a:p>
        </p:txBody>
      </p:sp>
      <p:sp>
        <p:nvSpPr>
          <p:cNvPr id="20" name="Google Shape;20;p3"/>
          <p:cNvSpPr txBox="1">
            <a:spLocks noGrp="1"/>
          </p:cNvSpPr>
          <p:nvPr>
            <p:ph type="subTitle" idx="1"/>
          </p:nvPr>
        </p:nvSpPr>
        <p:spPr>
          <a:xfrm>
            <a:off x="720000" y="3561875"/>
            <a:ext cx="3613200" cy="6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1" name="Google Shape;21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283670">
            <a:off x="6895995" y="917571"/>
            <a:ext cx="2184968" cy="260753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Freeform 30">
            <a:extLst>
              <a:ext uri="{FF2B5EF4-FFF2-40B4-BE49-F238E27FC236}">
                <a16:creationId xmlns:a16="http://schemas.microsoft.com/office/drawing/2014/main" id="{116BC9A8-919C-D06C-EF7D-BE2EFF9F0A5A}"/>
              </a:ext>
            </a:extLst>
          </p:cNvPr>
          <p:cNvSpPr/>
          <p:nvPr userDrawn="1"/>
        </p:nvSpPr>
        <p:spPr>
          <a:xfrm>
            <a:off x="5110430" y="1433078"/>
            <a:ext cx="3324314" cy="2662570"/>
          </a:xfrm>
          <a:custGeom>
            <a:avLst/>
            <a:gdLst/>
            <a:ahLst/>
            <a:cxnLst/>
            <a:rect l="l" t="t" r="r" b="b"/>
            <a:pathLst>
              <a:path w="2103190" h="1684525">
                <a:moveTo>
                  <a:pt x="0" y="0"/>
                </a:moveTo>
                <a:lnTo>
                  <a:pt x="2103189" y="0"/>
                </a:lnTo>
                <a:lnTo>
                  <a:pt x="2103189" y="1684525"/>
                </a:lnTo>
                <a:lnTo>
                  <a:pt x="0" y="168452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4467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37319"/>
            <a:ext cx="1028700" cy="2925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319"/>
            <a:ext cx="3009900" cy="2925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2802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oogle Shape;24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3622"/>
            <a:ext cx="9144001" cy="5136257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25;p4"/>
          <p:cNvSpPr txBox="1">
            <a:spLocks noGrp="1"/>
          </p:cNvSpPr>
          <p:nvPr>
            <p:ph type="title"/>
          </p:nvPr>
        </p:nvSpPr>
        <p:spPr>
          <a:xfrm>
            <a:off x="720000" y="381000"/>
            <a:ext cx="7711200" cy="484200"/>
          </a:xfrm>
          <a:prstGeom prst="rect">
            <a:avLst/>
          </a:prstGeom>
        </p:spPr>
        <p:txBody>
          <a:bodyPr spcFirstLastPara="1" wrap="square" lIns="91425" tIns="91425" rIns="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ubTitle" idx="1"/>
          </p:nvPr>
        </p:nvSpPr>
        <p:spPr>
          <a:xfrm>
            <a:off x="721200" y="962575"/>
            <a:ext cx="7711200" cy="3570000"/>
          </a:xfrm>
          <a:prstGeom prst="rect">
            <a:avLst/>
          </a:prstGeom>
        </p:spPr>
        <p:txBody>
          <a:bodyPr spcFirstLastPara="1" wrap="square" lIns="91425" tIns="91425" rIns="0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" name="Freeform 7">
            <a:extLst>
              <a:ext uri="{FF2B5EF4-FFF2-40B4-BE49-F238E27FC236}">
                <a16:creationId xmlns:a16="http://schemas.microsoft.com/office/drawing/2014/main" id="{934FCEF1-9890-06A4-4D65-F803F6236BE9}"/>
              </a:ext>
            </a:extLst>
          </p:cNvPr>
          <p:cNvSpPr/>
          <p:nvPr userDrawn="1"/>
        </p:nvSpPr>
        <p:spPr>
          <a:xfrm>
            <a:off x="7675247" y="-178523"/>
            <a:ext cx="1511906" cy="1355046"/>
          </a:xfrm>
          <a:custGeom>
            <a:avLst/>
            <a:gdLst/>
            <a:ahLst/>
            <a:cxnLst/>
            <a:rect l="l" t="t" r="r" b="b"/>
            <a:pathLst>
              <a:path w="3151323" h="2824373">
                <a:moveTo>
                  <a:pt x="0" y="0"/>
                </a:moveTo>
                <a:lnTo>
                  <a:pt x="3151323" y="0"/>
                </a:lnTo>
                <a:lnTo>
                  <a:pt x="3151323" y="2824373"/>
                </a:lnTo>
                <a:lnTo>
                  <a:pt x="0" y="282437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Google Shape;42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3622"/>
            <a:ext cx="9144001" cy="5136257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Google Shape;43;p7"/>
          <p:cNvSpPr txBox="1">
            <a:spLocks noGrp="1"/>
          </p:cNvSpPr>
          <p:nvPr>
            <p:ph type="title"/>
          </p:nvPr>
        </p:nvSpPr>
        <p:spPr>
          <a:xfrm>
            <a:off x="713225" y="406181"/>
            <a:ext cx="3033900" cy="9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8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subTitle" idx="1"/>
          </p:nvPr>
        </p:nvSpPr>
        <p:spPr>
          <a:xfrm>
            <a:off x="721200" y="1391325"/>
            <a:ext cx="4000500" cy="321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" name="Freeform 26">
            <a:extLst>
              <a:ext uri="{FF2B5EF4-FFF2-40B4-BE49-F238E27FC236}">
                <a16:creationId xmlns:a16="http://schemas.microsoft.com/office/drawing/2014/main" id="{C7FD6DAF-6AD6-D7BD-6CD0-06A7D72C6B8D}"/>
              </a:ext>
            </a:extLst>
          </p:cNvPr>
          <p:cNvSpPr/>
          <p:nvPr userDrawn="1"/>
        </p:nvSpPr>
        <p:spPr>
          <a:xfrm>
            <a:off x="8343611" y="-6509"/>
            <a:ext cx="888559" cy="714179"/>
          </a:xfrm>
          <a:custGeom>
            <a:avLst/>
            <a:gdLst/>
            <a:ahLst/>
            <a:cxnLst/>
            <a:rect l="l" t="t" r="r" b="b"/>
            <a:pathLst>
              <a:path w="1196355" h="961570">
                <a:moveTo>
                  <a:pt x="0" y="0"/>
                </a:moveTo>
                <a:lnTo>
                  <a:pt x="1196355" y="0"/>
                </a:lnTo>
                <a:lnTo>
                  <a:pt x="1196355" y="961571"/>
                </a:lnTo>
                <a:lnTo>
                  <a:pt x="0" y="96157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18">
            <a:extLst>
              <a:ext uri="{FF2B5EF4-FFF2-40B4-BE49-F238E27FC236}">
                <a16:creationId xmlns:a16="http://schemas.microsoft.com/office/drawing/2014/main" id="{692E80F9-3C42-4A5C-15EF-7A87985F6159}"/>
              </a:ext>
            </a:extLst>
          </p:cNvPr>
          <p:cNvSpPr/>
          <p:nvPr userDrawn="1"/>
        </p:nvSpPr>
        <p:spPr>
          <a:xfrm>
            <a:off x="124384" y="78103"/>
            <a:ext cx="583551" cy="574068"/>
          </a:xfrm>
          <a:custGeom>
            <a:avLst/>
            <a:gdLst/>
            <a:ahLst/>
            <a:cxnLst/>
            <a:rect l="l" t="t" r="r" b="b"/>
            <a:pathLst>
              <a:path w="1218030" h="1198237">
                <a:moveTo>
                  <a:pt x="0" y="0"/>
                </a:moveTo>
                <a:lnTo>
                  <a:pt x="1218030" y="0"/>
                </a:lnTo>
                <a:lnTo>
                  <a:pt x="1218030" y="1198236"/>
                </a:lnTo>
                <a:lnTo>
                  <a:pt x="0" y="119823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2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3622"/>
            <a:ext cx="9144001" cy="5136257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15"/>
          <p:cNvSpPr txBox="1">
            <a:spLocks noGrp="1"/>
          </p:cNvSpPr>
          <p:nvPr>
            <p:ph type="title"/>
          </p:nvPr>
        </p:nvSpPr>
        <p:spPr>
          <a:xfrm>
            <a:off x="713225" y="1550375"/>
            <a:ext cx="2212800" cy="42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01" name="Google Shape;101;p15"/>
          <p:cNvSpPr txBox="1">
            <a:spLocks noGrp="1"/>
          </p:cNvSpPr>
          <p:nvPr>
            <p:ph type="subTitle" idx="1"/>
          </p:nvPr>
        </p:nvSpPr>
        <p:spPr>
          <a:xfrm>
            <a:off x="713225" y="1910375"/>
            <a:ext cx="2212800" cy="87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02" name="Google Shape;102;p15"/>
          <p:cNvSpPr txBox="1">
            <a:spLocks noGrp="1"/>
          </p:cNvSpPr>
          <p:nvPr>
            <p:ph type="title" idx="2"/>
          </p:nvPr>
        </p:nvSpPr>
        <p:spPr>
          <a:xfrm>
            <a:off x="713352" y="3066575"/>
            <a:ext cx="2212800" cy="42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03" name="Google Shape;103;p15"/>
          <p:cNvSpPr txBox="1">
            <a:spLocks noGrp="1"/>
          </p:cNvSpPr>
          <p:nvPr>
            <p:ph type="subTitle" idx="3"/>
          </p:nvPr>
        </p:nvSpPr>
        <p:spPr>
          <a:xfrm>
            <a:off x="713225" y="3426575"/>
            <a:ext cx="2212800" cy="87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04" name="Google Shape;104;p15"/>
          <p:cNvSpPr txBox="1">
            <a:spLocks noGrp="1"/>
          </p:cNvSpPr>
          <p:nvPr>
            <p:ph type="title" idx="4"/>
          </p:nvPr>
        </p:nvSpPr>
        <p:spPr>
          <a:xfrm>
            <a:off x="6215625" y="1550375"/>
            <a:ext cx="2215800" cy="42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05" name="Google Shape;105;p15"/>
          <p:cNvSpPr txBox="1">
            <a:spLocks noGrp="1"/>
          </p:cNvSpPr>
          <p:nvPr>
            <p:ph type="subTitle" idx="5"/>
          </p:nvPr>
        </p:nvSpPr>
        <p:spPr>
          <a:xfrm>
            <a:off x="6215625" y="1910375"/>
            <a:ext cx="2215800" cy="87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06" name="Google Shape;106;p15"/>
          <p:cNvSpPr txBox="1">
            <a:spLocks noGrp="1"/>
          </p:cNvSpPr>
          <p:nvPr>
            <p:ph type="title" idx="6"/>
          </p:nvPr>
        </p:nvSpPr>
        <p:spPr>
          <a:xfrm>
            <a:off x="6215625" y="3066575"/>
            <a:ext cx="2215800" cy="42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  <a:defRPr sz="23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  <a:defRPr sz="23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  <a:defRPr sz="23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  <a:defRPr sz="23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  <a:defRPr sz="23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  <a:defRPr sz="23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  <a:defRPr sz="23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  <a:defRPr sz="23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07" name="Google Shape;107;p15"/>
          <p:cNvSpPr txBox="1">
            <a:spLocks noGrp="1"/>
          </p:cNvSpPr>
          <p:nvPr>
            <p:ph type="subTitle" idx="7"/>
          </p:nvPr>
        </p:nvSpPr>
        <p:spPr>
          <a:xfrm>
            <a:off x="6215625" y="3426575"/>
            <a:ext cx="2215800" cy="87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08" name="Google Shape;108;p15"/>
          <p:cNvSpPr txBox="1">
            <a:spLocks noGrp="1"/>
          </p:cNvSpPr>
          <p:nvPr>
            <p:ph type="title" idx="8"/>
          </p:nvPr>
        </p:nvSpPr>
        <p:spPr>
          <a:xfrm>
            <a:off x="720000" y="381000"/>
            <a:ext cx="7711200" cy="48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pic>
        <p:nvPicPr>
          <p:cNvPr id="109" name="Google Shape;109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326" y="690597"/>
            <a:ext cx="909975" cy="870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4023" y="-81300"/>
            <a:ext cx="1210650" cy="1159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 preferRelativeResize="0"/>
          <p:nvPr/>
        </p:nvPicPr>
        <p:blipFill rotWithShape="1">
          <a:blip r:embed="rId5">
            <a:alphaModFix/>
          </a:blip>
          <a:srcRect l="27936" t="22112" r="-7459" b="26148"/>
          <a:stretch/>
        </p:blipFill>
        <p:spPr>
          <a:xfrm flipH="1">
            <a:off x="7836746" y="370816"/>
            <a:ext cx="918333" cy="7754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3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3622"/>
            <a:ext cx="9144001" cy="5136257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17"/>
          <p:cNvSpPr txBox="1">
            <a:spLocks noGrp="1"/>
          </p:cNvSpPr>
          <p:nvPr>
            <p:ph type="title"/>
          </p:nvPr>
        </p:nvSpPr>
        <p:spPr>
          <a:xfrm>
            <a:off x="710950" y="3163806"/>
            <a:ext cx="2320800" cy="42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0" name="Google Shape;130;p17"/>
          <p:cNvSpPr txBox="1">
            <a:spLocks noGrp="1"/>
          </p:cNvSpPr>
          <p:nvPr>
            <p:ph type="subTitle" idx="1"/>
          </p:nvPr>
        </p:nvSpPr>
        <p:spPr>
          <a:xfrm>
            <a:off x="776200" y="3600000"/>
            <a:ext cx="2190300" cy="86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17"/>
          <p:cNvSpPr txBox="1">
            <a:spLocks noGrp="1"/>
          </p:cNvSpPr>
          <p:nvPr>
            <p:ph type="title" idx="2"/>
          </p:nvPr>
        </p:nvSpPr>
        <p:spPr>
          <a:xfrm>
            <a:off x="6114989" y="3163800"/>
            <a:ext cx="2320800" cy="42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2" name="Google Shape;132;p17"/>
          <p:cNvSpPr txBox="1">
            <a:spLocks noGrp="1"/>
          </p:cNvSpPr>
          <p:nvPr>
            <p:ph type="subTitle" idx="3"/>
          </p:nvPr>
        </p:nvSpPr>
        <p:spPr>
          <a:xfrm>
            <a:off x="6180250" y="3600000"/>
            <a:ext cx="2190300" cy="86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17"/>
          <p:cNvSpPr txBox="1">
            <a:spLocks noGrp="1"/>
          </p:cNvSpPr>
          <p:nvPr>
            <p:ph type="title" idx="4"/>
          </p:nvPr>
        </p:nvSpPr>
        <p:spPr>
          <a:xfrm>
            <a:off x="3412658" y="3163817"/>
            <a:ext cx="2320800" cy="42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4" name="Google Shape;134;p17"/>
          <p:cNvSpPr txBox="1">
            <a:spLocks noGrp="1"/>
          </p:cNvSpPr>
          <p:nvPr>
            <p:ph type="subTitle" idx="5"/>
          </p:nvPr>
        </p:nvSpPr>
        <p:spPr>
          <a:xfrm>
            <a:off x="3476316" y="3600000"/>
            <a:ext cx="2190300" cy="86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17"/>
          <p:cNvSpPr txBox="1">
            <a:spLocks noGrp="1"/>
          </p:cNvSpPr>
          <p:nvPr>
            <p:ph type="title" idx="6"/>
          </p:nvPr>
        </p:nvSpPr>
        <p:spPr>
          <a:xfrm>
            <a:off x="720000" y="381000"/>
            <a:ext cx="7711200" cy="48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pic>
        <p:nvPicPr>
          <p:cNvPr id="2" name="Picture 4" descr="Hình ảnh Rễ Cây Màu Nâu,rễ Clipart,clip Nghệ Thuật,cầy PNG Miễn Phí Tải Về  - Lovepik">
            <a:extLst>
              <a:ext uri="{FF2B5EF4-FFF2-40B4-BE49-F238E27FC236}">
                <a16:creationId xmlns:a16="http://schemas.microsoft.com/office/drawing/2014/main" id="{C4D6A065-2ED3-CDA6-8ECA-D8F7B285BAB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73" t="16255" r="11073" b="16255"/>
          <a:stretch/>
        </p:blipFill>
        <p:spPr bwMode="auto">
          <a:xfrm>
            <a:off x="1" y="4541151"/>
            <a:ext cx="855406" cy="741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s">
  <p:cSld name="CUSTOM_9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37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3622"/>
            <a:ext cx="9144001" cy="5136257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18"/>
          <p:cNvSpPr txBox="1">
            <a:spLocks noGrp="1"/>
          </p:cNvSpPr>
          <p:nvPr>
            <p:ph type="title"/>
          </p:nvPr>
        </p:nvSpPr>
        <p:spPr>
          <a:xfrm>
            <a:off x="720000" y="381000"/>
            <a:ext cx="7711200" cy="48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18"/>
          <p:cNvSpPr txBox="1">
            <a:spLocks noGrp="1"/>
          </p:cNvSpPr>
          <p:nvPr>
            <p:ph type="title" idx="2" hasCustomPrompt="1"/>
          </p:nvPr>
        </p:nvSpPr>
        <p:spPr>
          <a:xfrm>
            <a:off x="897488" y="3054100"/>
            <a:ext cx="2056500" cy="864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100"/>
              <a:buNone/>
              <a:defRPr sz="5100" b="1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100"/>
              <a:buNone/>
              <a:defRPr sz="5100" b="1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100"/>
              <a:buNone/>
              <a:defRPr sz="5100" b="1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100"/>
              <a:buNone/>
              <a:defRPr sz="5100" b="1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100"/>
              <a:buNone/>
              <a:defRPr sz="5100" b="1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100"/>
              <a:buNone/>
              <a:defRPr sz="5100" b="1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100"/>
              <a:buNone/>
              <a:defRPr sz="5100" b="1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100"/>
              <a:buNone/>
              <a:defRPr sz="5100" b="1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100"/>
              <a:buNone/>
              <a:defRPr sz="5100" b="1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0" name="Google Shape;140;p18"/>
          <p:cNvSpPr txBox="1">
            <a:spLocks noGrp="1"/>
          </p:cNvSpPr>
          <p:nvPr>
            <p:ph type="title" idx="3" hasCustomPrompt="1"/>
          </p:nvPr>
        </p:nvSpPr>
        <p:spPr>
          <a:xfrm>
            <a:off x="3549298" y="3054100"/>
            <a:ext cx="2056500" cy="864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100"/>
              <a:buNone/>
              <a:defRPr sz="5100" b="1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100"/>
              <a:buNone/>
              <a:defRPr sz="5100" b="1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100"/>
              <a:buNone/>
              <a:defRPr sz="5100" b="1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100"/>
              <a:buNone/>
              <a:defRPr sz="5100" b="1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100"/>
              <a:buNone/>
              <a:defRPr sz="5100" b="1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100"/>
              <a:buNone/>
              <a:defRPr sz="5100" b="1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100"/>
              <a:buNone/>
              <a:defRPr sz="5100" b="1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100"/>
              <a:buNone/>
              <a:defRPr sz="5100" b="1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100"/>
              <a:buNone/>
              <a:defRPr sz="5100" b="1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1" name="Google Shape;141;p18"/>
          <p:cNvSpPr txBox="1">
            <a:spLocks noGrp="1"/>
          </p:cNvSpPr>
          <p:nvPr>
            <p:ph type="title" idx="4" hasCustomPrompt="1"/>
          </p:nvPr>
        </p:nvSpPr>
        <p:spPr>
          <a:xfrm>
            <a:off x="6200766" y="3054100"/>
            <a:ext cx="2057100" cy="864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100"/>
              <a:buNone/>
              <a:defRPr sz="5100" b="1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100"/>
              <a:buNone/>
              <a:defRPr sz="5100" b="1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100"/>
              <a:buNone/>
              <a:defRPr sz="5100" b="1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100"/>
              <a:buNone/>
              <a:defRPr sz="5100" b="1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100"/>
              <a:buNone/>
              <a:defRPr sz="5100" b="1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100"/>
              <a:buNone/>
              <a:defRPr sz="5100" b="1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100"/>
              <a:buNone/>
              <a:defRPr sz="5100" b="1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100"/>
              <a:buNone/>
              <a:defRPr sz="5100" b="1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100"/>
              <a:buNone/>
              <a:defRPr sz="5100" b="1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2" name="Google Shape;142;p18"/>
          <p:cNvSpPr txBox="1">
            <a:spLocks noGrp="1"/>
          </p:cNvSpPr>
          <p:nvPr>
            <p:ph type="subTitle" idx="1"/>
          </p:nvPr>
        </p:nvSpPr>
        <p:spPr>
          <a:xfrm>
            <a:off x="720050" y="3841575"/>
            <a:ext cx="2411400" cy="76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43" name="Google Shape;143;p18"/>
          <p:cNvSpPr txBox="1">
            <a:spLocks noGrp="1"/>
          </p:cNvSpPr>
          <p:nvPr>
            <p:ph type="subTitle" idx="5"/>
          </p:nvPr>
        </p:nvSpPr>
        <p:spPr>
          <a:xfrm>
            <a:off x="6023626" y="3841575"/>
            <a:ext cx="2411400" cy="76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44" name="Google Shape;144;p18"/>
          <p:cNvSpPr txBox="1">
            <a:spLocks noGrp="1"/>
          </p:cNvSpPr>
          <p:nvPr>
            <p:ph type="subTitle" idx="6"/>
          </p:nvPr>
        </p:nvSpPr>
        <p:spPr>
          <a:xfrm>
            <a:off x="3371859" y="3841575"/>
            <a:ext cx="2411400" cy="76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8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3622"/>
            <a:ext cx="9144001" cy="5136257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19"/>
          <p:cNvSpPr txBox="1">
            <a:spLocks noGrp="1"/>
          </p:cNvSpPr>
          <p:nvPr>
            <p:ph type="title"/>
          </p:nvPr>
        </p:nvSpPr>
        <p:spPr>
          <a:xfrm>
            <a:off x="4463525" y="1152144"/>
            <a:ext cx="3488400" cy="1097400"/>
          </a:xfrm>
          <a:prstGeom prst="rect">
            <a:avLst/>
          </a:prstGeom>
        </p:spPr>
        <p:txBody>
          <a:bodyPr spcFirstLastPara="1" wrap="square" lIns="91425" tIns="0" rIns="0" bIns="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>
            <a:endParaRPr dirty="0"/>
          </a:p>
        </p:txBody>
      </p:sp>
      <p:sp>
        <p:nvSpPr>
          <p:cNvPr id="148" name="Google Shape;148;p19"/>
          <p:cNvSpPr txBox="1">
            <a:spLocks noGrp="1"/>
          </p:cNvSpPr>
          <p:nvPr>
            <p:ph type="subTitle" idx="1"/>
          </p:nvPr>
        </p:nvSpPr>
        <p:spPr>
          <a:xfrm>
            <a:off x="5025725" y="2353900"/>
            <a:ext cx="2926200" cy="217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" name="Freeform 5">
            <a:extLst>
              <a:ext uri="{FF2B5EF4-FFF2-40B4-BE49-F238E27FC236}">
                <a16:creationId xmlns:a16="http://schemas.microsoft.com/office/drawing/2014/main" id="{91BC5ED3-84ED-8C7F-8303-37BB7DD06828}"/>
              </a:ext>
            </a:extLst>
          </p:cNvPr>
          <p:cNvSpPr/>
          <p:nvPr userDrawn="1"/>
        </p:nvSpPr>
        <p:spPr>
          <a:xfrm rot="3730616">
            <a:off x="-66742" y="3697031"/>
            <a:ext cx="1735970" cy="1280278"/>
          </a:xfrm>
          <a:custGeom>
            <a:avLst/>
            <a:gdLst/>
            <a:ahLst/>
            <a:cxnLst/>
            <a:rect l="l" t="t" r="r" b="b"/>
            <a:pathLst>
              <a:path w="1735970" h="1280278">
                <a:moveTo>
                  <a:pt x="0" y="0"/>
                </a:moveTo>
                <a:lnTo>
                  <a:pt x="1735969" y="0"/>
                </a:lnTo>
                <a:lnTo>
                  <a:pt x="1735969" y="1280278"/>
                </a:lnTo>
                <a:lnTo>
                  <a:pt x="0" y="128027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A75FC385-9500-8BAC-62F5-048E4AEB1556}"/>
              </a:ext>
            </a:extLst>
          </p:cNvPr>
          <p:cNvSpPr/>
          <p:nvPr userDrawn="1"/>
        </p:nvSpPr>
        <p:spPr>
          <a:xfrm rot="1473701">
            <a:off x="8656997" y="365367"/>
            <a:ext cx="442660" cy="473481"/>
          </a:xfrm>
          <a:custGeom>
            <a:avLst/>
            <a:gdLst/>
            <a:ahLst/>
            <a:cxnLst/>
            <a:rect l="l" t="t" r="r" b="b"/>
            <a:pathLst>
              <a:path w="1542956" h="1572440">
                <a:moveTo>
                  <a:pt x="0" y="0"/>
                </a:moveTo>
                <a:lnTo>
                  <a:pt x="1542957" y="0"/>
                </a:lnTo>
                <a:lnTo>
                  <a:pt x="1542957" y="1572440"/>
                </a:lnTo>
                <a:lnTo>
                  <a:pt x="0" y="15724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2D8837F7-D9A1-1406-ED8B-3046F4FDF276}"/>
              </a:ext>
            </a:extLst>
          </p:cNvPr>
          <p:cNvSpPr/>
          <p:nvPr userDrawn="1"/>
        </p:nvSpPr>
        <p:spPr>
          <a:xfrm rot="1473701" flipH="1">
            <a:off x="7951925" y="0"/>
            <a:ext cx="823119" cy="838848"/>
          </a:xfrm>
          <a:custGeom>
            <a:avLst/>
            <a:gdLst/>
            <a:ahLst/>
            <a:cxnLst/>
            <a:rect l="l" t="t" r="r" b="b"/>
            <a:pathLst>
              <a:path w="1542956" h="1572440">
                <a:moveTo>
                  <a:pt x="0" y="0"/>
                </a:moveTo>
                <a:lnTo>
                  <a:pt x="1542957" y="0"/>
                </a:lnTo>
                <a:lnTo>
                  <a:pt x="1542957" y="1572440"/>
                </a:lnTo>
                <a:lnTo>
                  <a:pt x="0" y="15724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5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Google Shape;176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3622"/>
            <a:ext cx="9144001" cy="5136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24"/>
          <p:cNvPicPr preferRelativeResize="0"/>
          <p:nvPr/>
        </p:nvPicPr>
        <p:blipFill rotWithShape="1">
          <a:blip r:embed="rId3">
            <a:alphaModFix/>
          </a:blip>
          <a:srcRect l="11308"/>
          <a:stretch/>
        </p:blipFill>
        <p:spPr>
          <a:xfrm rot="2468696" flipH="1">
            <a:off x="-416063" y="-788200"/>
            <a:ext cx="2116878" cy="2149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4606219">
            <a:off x="-385492" y="3771144"/>
            <a:ext cx="1919085" cy="21722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7646201" y="3430800"/>
            <a:ext cx="1995200" cy="2206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2700000">
            <a:off x="7746832" y="-503063"/>
            <a:ext cx="1681259" cy="19559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381000"/>
            <a:ext cx="7711200" cy="4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Chelsea Market"/>
              <a:buNone/>
              <a:defRPr sz="3000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Coiny"/>
              <a:buNone/>
              <a:defRPr sz="3000">
                <a:solidFill>
                  <a:schemeClr val="dk2"/>
                </a:solidFill>
                <a:latin typeface="Coiny"/>
                <a:ea typeface="Coiny"/>
                <a:cs typeface="Coiny"/>
                <a:sym typeface="Coin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Coiny"/>
              <a:buNone/>
              <a:defRPr sz="3000">
                <a:solidFill>
                  <a:schemeClr val="dk2"/>
                </a:solidFill>
                <a:latin typeface="Coiny"/>
                <a:ea typeface="Coiny"/>
                <a:cs typeface="Coiny"/>
                <a:sym typeface="Coin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Coiny"/>
              <a:buNone/>
              <a:defRPr sz="3000">
                <a:solidFill>
                  <a:schemeClr val="dk2"/>
                </a:solidFill>
                <a:latin typeface="Coiny"/>
                <a:ea typeface="Coiny"/>
                <a:cs typeface="Coiny"/>
                <a:sym typeface="Coin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Coiny"/>
              <a:buNone/>
              <a:defRPr sz="3000">
                <a:solidFill>
                  <a:schemeClr val="dk2"/>
                </a:solidFill>
                <a:latin typeface="Coiny"/>
                <a:ea typeface="Coiny"/>
                <a:cs typeface="Coiny"/>
                <a:sym typeface="Coin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Coiny"/>
              <a:buNone/>
              <a:defRPr sz="3000">
                <a:solidFill>
                  <a:schemeClr val="dk2"/>
                </a:solidFill>
                <a:latin typeface="Coiny"/>
                <a:ea typeface="Coiny"/>
                <a:cs typeface="Coiny"/>
                <a:sym typeface="Coin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Coiny"/>
              <a:buNone/>
              <a:defRPr sz="3000">
                <a:solidFill>
                  <a:schemeClr val="dk2"/>
                </a:solidFill>
                <a:latin typeface="Coiny"/>
                <a:ea typeface="Coiny"/>
                <a:cs typeface="Coiny"/>
                <a:sym typeface="Coin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Coiny"/>
              <a:buNone/>
              <a:defRPr sz="3000">
                <a:solidFill>
                  <a:schemeClr val="dk2"/>
                </a:solidFill>
                <a:latin typeface="Coiny"/>
                <a:ea typeface="Coiny"/>
                <a:cs typeface="Coiny"/>
                <a:sym typeface="Coin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Coiny"/>
              <a:buNone/>
              <a:defRPr sz="3000">
                <a:solidFill>
                  <a:schemeClr val="dk2"/>
                </a:solidFill>
                <a:latin typeface="Coiny"/>
                <a:ea typeface="Coiny"/>
                <a:cs typeface="Coiny"/>
                <a:sym typeface="Coin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11200" cy="34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Work Sans"/>
              <a:buChar char="●"/>
              <a:defRPr sz="1800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ork Sans"/>
              <a:buChar char="○"/>
              <a:defRPr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ork Sans"/>
              <a:buChar char="■"/>
              <a:defRPr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ork Sans"/>
              <a:buChar char="●"/>
              <a:defRPr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ork Sans"/>
              <a:buChar char="○"/>
              <a:defRPr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ork Sans"/>
              <a:buChar char="■"/>
              <a:defRPr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ork Sans"/>
              <a:buChar char="●"/>
              <a:defRPr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ork Sans"/>
              <a:buChar char="○"/>
              <a:defRPr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Work Sans"/>
              <a:buChar char="■"/>
              <a:defRPr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3" r:id="rId4"/>
    <p:sldLayoutId id="2147483661" r:id="rId5"/>
    <p:sldLayoutId id="2147483663" r:id="rId6"/>
    <p:sldLayoutId id="2147483664" r:id="rId7"/>
    <p:sldLayoutId id="2147483665" r:id="rId8"/>
    <p:sldLayoutId id="2147483670" r:id="rId9"/>
    <p:sldLayoutId id="2147483671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50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37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5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s://tailieugiaovien.edu.vn/subject_lesson/cong-nghe-9/" TargetMode="External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308943C-FEE9-EC60-6FED-D8D0A519BE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1598" y="960800"/>
            <a:ext cx="5053629" cy="3217062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vi-VN" sz="4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</a:t>
            </a:r>
            <a:br>
              <a:rPr lang="vi-VN" sz="4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vi-VN" sz="4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EM ĐẾN VỚI BÀI HỌC MỚI!</a:t>
            </a:r>
            <a:endParaRPr lang="vi-VN" sz="44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85E094-18C8-55C8-F403-323E1F3E06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0366" y="3875314"/>
            <a:ext cx="1107681" cy="12681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85B4C7B-3D87-639B-9371-5FFD0B935A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en-US" sz="2800" b="1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800" b="1" dirty="0" err="1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2800" b="1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800" b="1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800" b="1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b="1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endParaRPr lang="vi-VN" sz="2800" b="1" dirty="0">
              <a:solidFill>
                <a:schemeClr val="bg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reeform 37">
            <a:extLst>
              <a:ext uri="{FF2B5EF4-FFF2-40B4-BE49-F238E27FC236}">
                <a16:creationId xmlns:a16="http://schemas.microsoft.com/office/drawing/2014/main" id="{DEF2EDEB-F9C9-C1E9-5571-F95C50505E53}"/>
              </a:ext>
            </a:extLst>
          </p:cNvPr>
          <p:cNvSpPr/>
          <p:nvPr/>
        </p:nvSpPr>
        <p:spPr>
          <a:xfrm>
            <a:off x="662360" y="2482246"/>
            <a:ext cx="3670697" cy="2661254"/>
          </a:xfrm>
          <a:custGeom>
            <a:avLst/>
            <a:gdLst/>
            <a:ahLst/>
            <a:cxnLst/>
            <a:rect l="l" t="t" r="r" b="b"/>
            <a:pathLst>
              <a:path w="1557937" h="1129504">
                <a:moveTo>
                  <a:pt x="0" y="0"/>
                </a:moveTo>
                <a:lnTo>
                  <a:pt x="1557937" y="0"/>
                </a:lnTo>
                <a:lnTo>
                  <a:pt x="1557937" y="1129504"/>
                </a:lnTo>
                <a:lnTo>
                  <a:pt x="0" y="11295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1E53732-2341-8827-C111-F9AC4777CAAF}"/>
              </a:ext>
            </a:extLst>
          </p:cNvPr>
          <p:cNvGrpSpPr/>
          <p:nvPr/>
        </p:nvGrpSpPr>
        <p:grpSpPr>
          <a:xfrm>
            <a:off x="4572000" y="1295475"/>
            <a:ext cx="4122683" cy="3076676"/>
            <a:chOff x="4572000" y="1358537"/>
            <a:chExt cx="4119331" cy="3076676"/>
          </a:xfrm>
        </p:grpSpPr>
        <p:pic>
          <p:nvPicPr>
            <p:cNvPr id="7" name="Picture 7">
              <a:extLst>
                <a:ext uri="{FF2B5EF4-FFF2-40B4-BE49-F238E27FC236}">
                  <a16:creationId xmlns:a16="http://schemas.microsoft.com/office/drawing/2014/main" id="{6E995A83-A6F4-14A0-6C4B-414ABA6A7E8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4572000" y="1358537"/>
              <a:ext cx="4119331" cy="3076676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CB79967-1FB4-12A0-8388-B8D61F958445}"/>
                </a:ext>
              </a:extLst>
            </p:cNvPr>
            <p:cNvSpPr txBox="1"/>
            <p:nvPr/>
          </p:nvSpPr>
          <p:spPr>
            <a:xfrm>
              <a:off x="5049496" y="1833342"/>
              <a:ext cx="3164338" cy="18819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000" dirty="0"/>
                <a:t>Đọc thông tin mục I.1 tr.45 và n</a:t>
              </a:r>
              <a:r>
                <a:rPr lang="en-US" sz="2000" dirty="0" err="1"/>
                <a:t>êu</a:t>
              </a:r>
              <a:r>
                <a:rPr lang="en-US" sz="2000" dirty="0"/>
                <a:t> </a:t>
              </a:r>
              <a:r>
                <a:rPr lang="en-US" sz="2000" dirty="0" err="1"/>
                <a:t>các</a:t>
              </a:r>
              <a:r>
                <a:rPr lang="en-US" sz="2000" dirty="0"/>
                <a:t> </a:t>
              </a:r>
              <a:r>
                <a:rPr lang="en-US" sz="2000" dirty="0" err="1"/>
                <a:t>đặc</a:t>
              </a:r>
              <a:r>
                <a:rPr lang="en-US" sz="2000" dirty="0"/>
                <a:t> </a:t>
              </a:r>
              <a:r>
                <a:rPr lang="en-US" sz="2000" dirty="0" err="1"/>
                <a:t>điểm</a:t>
              </a:r>
              <a:r>
                <a:rPr lang="vi-VN" sz="2000" dirty="0"/>
                <a:t> (bộ rễ, thân, cành, lá, hoa,...)</a:t>
              </a:r>
              <a:r>
                <a:rPr lang="en-US" sz="2000" dirty="0"/>
                <a:t> </a:t>
              </a:r>
              <a:r>
                <a:rPr lang="en-US" sz="2000" dirty="0" err="1"/>
                <a:t>của</a:t>
              </a:r>
              <a:r>
                <a:rPr lang="en-US" sz="2000" dirty="0"/>
                <a:t> </a:t>
              </a:r>
              <a:r>
                <a:rPr lang="vi-VN" sz="2000" dirty="0"/>
                <a:t>cây sầu riêng.</a:t>
              </a:r>
              <a:endParaRPr lang="vi-VN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74515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D761525-505D-5171-B17A-E3CD0B85F648}"/>
              </a:ext>
            </a:extLst>
          </p:cNvPr>
          <p:cNvSpPr>
            <a:spLocks noGrp="1"/>
          </p:cNvSpPr>
          <p:nvPr>
            <p:ph type="title" idx="6"/>
          </p:nvPr>
        </p:nvSpPr>
        <p:spPr>
          <a:xfrm>
            <a:off x="-84041" y="262758"/>
            <a:ext cx="2007434" cy="564931"/>
          </a:xfrm>
          <a:prstGeom prst="round2DiagRect">
            <a:avLst/>
          </a:prstGeom>
          <a:solidFill>
            <a:schemeClr val="bg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r>
              <a:rPr lang="vi-VN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Bộ rễ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54C9289-8F0E-C71F-CE88-9B9D460693B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670" r="2670"/>
          <a:stretch/>
        </p:blipFill>
        <p:spPr>
          <a:xfrm>
            <a:off x="315310" y="1281116"/>
            <a:ext cx="3216166" cy="3397602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6DB7422C-0B80-117C-6BFF-E9509739E46F}"/>
              </a:ext>
            </a:extLst>
          </p:cNvPr>
          <p:cNvGrpSpPr/>
          <p:nvPr/>
        </p:nvGrpSpPr>
        <p:grpSpPr>
          <a:xfrm flipH="1">
            <a:off x="2128203" y="3471878"/>
            <a:ext cx="2286002" cy="1187434"/>
            <a:chOff x="2445458" y="2794571"/>
            <a:chExt cx="1999364" cy="1007284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800F4439-5132-AE06-B3C4-7BCC29CCCE38}"/>
                </a:ext>
              </a:extLst>
            </p:cNvPr>
            <p:cNvCxnSpPr>
              <a:cxnSpLocks/>
              <a:endCxn id="20" idx="7"/>
            </p:cNvCxnSpPr>
            <p:nvPr/>
          </p:nvCxnSpPr>
          <p:spPr>
            <a:xfrm flipH="1" flipV="1">
              <a:off x="3357727" y="2942085"/>
              <a:ext cx="1087095" cy="361649"/>
            </a:xfrm>
            <a:prstGeom prst="line">
              <a:avLst/>
            </a:prstGeom>
            <a:ln w="12700">
              <a:solidFill>
                <a:schemeClr val="accent1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DAE59BAB-C8D4-DB14-8EBD-67AF721BB40D}"/>
                </a:ext>
              </a:extLst>
            </p:cNvPr>
            <p:cNvCxnSpPr>
              <a:cxnSpLocks/>
              <a:endCxn id="20" idx="5"/>
            </p:cNvCxnSpPr>
            <p:nvPr/>
          </p:nvCxnSpPr>
          <p:spPr>
            <a:xfrm flipH="1">
              <a:off x="3357727" y="3303734"/>
              <a:ext cx="1087095" cy="350608"/>
            </a:xfrm>
            <a:prstGeom prst="line">
              <a:avLst/>
            </a:prstGeom>
            <a:ln w="12700">
              <a:solidFill>
                <a:schemeClr val="accent1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F9BF0185-0B1D-31AF-CCAF-14462957393F}"/>
                </a:ext>
              </a:extLst>
            </p:cNvPr>
            <p:cNvSpPr/>
            <p:nvPr/>
          </p:nvSpPr>
          <p:spPr>
            <a:xfrm>
              <a:off x="2445458" y="2794571"/>
              <a:ext cx="1068790" cy="1007284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accent1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 b="1" dirty="0">
                <a:solidFill>
                  <a:schemeClr val="tx1"/>
                </a:solidFill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6178936-D633-F05E-82F0-987B772743F6}"/>
                </a:ext>
              </a:extLst>
            </p:cNvPr>
            <p:cNvSpPr txBox="1"/>
            <p:nvPr/>
          </p:nvSpPr>
          <p:spPr>
            <a:xfrm>
              <a:off x="2445458" y="2971861"/>
              <a:ext cx="1068790" cy="65270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vi-VN" sz="2200" b="1" dirty="0">
                  <a:solidFill>
                    <a:srgbClr val="FF0000"/>
                  </a:solidFill>
                </a:rPr>
                <a:t>Hệ </a:t>
              </a:r>
            </a:p>
            <a:p>
              <a:pPr algn="ctr"/>
              <a:r>
                <a:rPr lang="vi-VN" sz="2200" b="1" dirty="0">
                  <a:solidFill>
                    <a:srgbClr val="FF0000"/>
                  </a:solidFill>
                </a:rPr>
                <a:t>rễ cọc</a:t>
              </a:r>
              <a:endParaRPr lang="en-US" sz="22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00ADDAD6-5E59-E619-FADC-3F497AE64278}"/>
              </a:ext>
            </a:extLst>
          </p:cNvPr>
          <p:cNvSpPr/>
          <p:nvPr/>
        </p:nvSpPr>
        <p:spPr>
          <a:xfrm>
            <a:off x="3972910" y="836049"/>
            <a:ext cx="4768930" cy="1113292"/>
          </a:xfrm>
          <a:prstGeom prst="roundRect">
            <a:avLst>
              <a:gd name="adj" fmla="val 11334"/>
            </a:avLst>
          </a:prstGeom>
          <a:ln w="12700">
            <a:solidFill>
              <a:srgbClr val="AE950A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nl-NL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ộ rễ có thể ăn sâu và lan rộng từ 6 m đến 8 </a:t>
            </a:r>
            <a:r>
              <a:rPr lang="vi-VN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988108E-7B37-F141-4516-23E6CA86BDF2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0169" y="2468628"/>
            <a:ext cx="818457" cy="69296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CDB5D85D-F284-B497-D864-CEAF09293CF2}"/>
              </a:ext>
            </a:extLst>
          </p:cNvPr>
          <p:cNvSpPr txBox="1"/>
          <p:nvPr/>
        </p:nvSpPr>
        <p:spPr>
          <a:xfrm>
            <a:off x="5055949" y="2295311"/>
            <a:ext cx="3685891" cy="2155006"/>
          </a:xfrm>
          <a:prstGeom prst="roundRect">
            <a:avLst>
              <a:gd name="adj" fmla="val 21851"/>
            </a:avLst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anchor="ctr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nl-NL" sz="2000" dirty="0"/>
              <a:t>Tuỳ vào cây giống được nhân bằng phương pháp (chiết cành, ghép </a:t>
            </a:r>
            <a:r>
              <a:rPr lang="vi-VN" sz="2000" dirty="0"/>
              <a:t>cà</a:t>
            </a:r>
            <a:r>
              <a:rPr lang="nl-NL" sz="2000" dirty="0"/>
              <a:t>nh, trồng bằng hạt,...). </a:t>
            </a:r>
            <a:endParaRPr lang="vi-VN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D761525-505D-5171-B17A-E3CD0B85F648}"/>
              </a:ext>
            </a:extLst>
          </p:cNvPr>
          <p:cNvSpPr>
            <a:spLocks noGrp="1"/>
          </p:cNvSpPr>
          <p:nvPr>
            <p:ph type="title" idx="6"/>
          </p:nvPr>
        </p:nvSpPr>
        <p:spPr>
          <a:xfrm>
            <a:off x="-84041" y="262758"/>
            <a:ext cx="2007434" cy="564931"/>
          </a:xfrm>
          <a:prstGeom prst="round2DiagRect">
            <a:avLst/>
          </a:prstGeom>
          <a:solidFill>
            <a:schemeClr val="bg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r>
              <a:rPr lang="vi-VN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Bộ rễ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54C9289-8F0E-C71F-CE88-9B9D460693B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4503" r="14503"/>
          <a:stretch/>
        </p:blipFill>
        <p:spPr>
          <a:xfrm>
            <a:off x="315310" y="1281116"/>
            <a:ext cx="3216166" cy="3397602"/>
          </a:xfrm>
          <a:prstGeom prst="roundRect">
            <a:avLst>
              <a:gd name="adj" fmla="val 4657"/>
            </a:avLst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287C2E85-10CC-7941-02AC-97A4CE524885}"/>
              </a:ext>
            </a:extLst>
          </p:cNvPr>
          <p:cNvSpPr/>
          <p:nvPr/>
        </p:nvSpPr>
        <p:spPr>
          <a:xfrm>
            <a:off x="3828395" y="1471360"/>
            <a:ext cx="2427889" cy="613437"/>
          </a:xfrm>
          <a:prstGeom prst="roundRect">
            <a:avLst>
              <a:gd name="adj" fmla="val 22335"/>
            </a:avLst>
          </a:prstGeom>
          <a:ln w="12700">
            <a:solidFill>
              <a:srgbClr val="AE950A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nl-NL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ực nước ngầm</a:t>
            </a:r>
            <a:endParaRPr lang="vi-VN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47953FC-73EA-C097-A6CC-614C02DCE25E}"/>
              </a:ext>
            </a:extLst>
          </p:cNvPr>
          <p:cNvSpPr/>
          <p:nvPr/>
        </p:nvSpPr>
        <p:spPr>
          <a:xfrm>
            <a:off x="3828395" y="2366481"/>
            <a:ext cx="2427889" cy="613436"/>
          </a:xfrm>
          <a:prstGeom prst="roundRect">
            <a:avLst>
              <a:gd name="adj" fmla="val 22335"/>
            </a:avLst>
          </a:prstGeom>
          <a:ln w="12700">
            <a:solidFill>
              <a:srgbClr val="AE950A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 chất đất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AB1B87E-203E-30F4-66A1-36C9BDB302AE}"/>
              </a:ext>
            </a:extLst>
          </p:cNvPr>
          <p:cNvSpPr/>
          <p:nvPr/>
        </p:nvSpPr>
        <p:spPr>
          <a:xfrm>
            <a:off x="6400801" y="1931187"/>
            <a:ext cx="2427889" cy="613437"/>
          </a:xfrm>
          <a:prstGeom prst="roundRect">
            <a:avLst>
              <a:gd name="adj" fmla="val 22335"/>
            </a:avLst>
          </a:prstGeom>
          <a:ln w="12700">
            <a:solidFill>
              <a:srgbClr val="AE950A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Kĩ thuật chăm sóc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CBC6FA-01ED-E43B-A9D0-AEFE2960A9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808" y="3513039"/>
            <a:ext cx="818457" cy="69296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6AF1DF6-9CC6-4058-181A-E57200FA3779}"/>
              </a:ext>
            </a:extLst>
          </p:cNvPr>
          <p:cNvSpPr txBox="1"/>
          <p:nvPr/>
        </p:nvSpPr>
        <p:spPr>
          <a:xfrm>
            <a:off x="5268112" y="3349381"/>
            <a:ext cx="3216166" cy="1097731"/>
          </a:xfrm>
          <a:prstGeom prst="roundRect">
            <a:avLst>
              <a:gd name="adj" fmla="val 21851"/>
            </a:avLst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000" dirty="0"/>
              <a:t>Ả</a:t>
            </a:r>
            <a:r>
              <a:rPr lang="nl-NL" sz="2000" dirty="0"/>
              <a:t>nh hưởng đến bộ rễ của cây sầu riêng</a:t>
            </a:r>
            <a:endParaRPr lang="vi-VN" sz="2000" dirty="0"/>
          </a:p>
        </p:txBody>
      </p:sp>
    </p:spTree>
    <p:extLst>
      <p:ext uri="{BB962C8B-B14F-4D97-AF65-F5344CB8AC3E}">
        <p14:creationId xmlns:p14="http://schemas.microsoft.com/office/powerpoint/2010/main" val="3547630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" grpId="0" animBg="1"/>
      <p:bldP spid="4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D761525-505D-5171-B17A-E3CD0B85F6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78635" y="380999"/>
            <a:ext cx="3166200" cy="588579"/>
          </a:xfrm>
          <a:prstGeom prst="round2DiagRect">
            <a:avLst/>
          </a:prstGeom>
          <a:solidFill>
            <a:schemeClr val="bg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r>
              <a:rPr lang="vi-VN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Thân, cành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00ADDAD6-5E59-E619-FADC-3F497AE64278}"/>
              </a:ext>
            </a:extLst>
          </p:cNvPr>
          <p:cNvSpPr/>
          <p:nvPr/>
        </p:nvSpPr>
        <p:spPr>
          <a:xfrm>
            <a:off x="551792" y="1631728"/>
            <a:ext cx="2435773" cy="1253359"/>
          </a:xfrm>
          <a:prstGeom prst="roundRect">
            <a:avLst>
              <a:gd name="adj" fmla="val 11334"/>
            </a:avLst>
          </a:prstGeom>
          <a:ln w="12700">
            <a:solidFill>
              <a:srgbClr val="AE950A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nl-NL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ây thân gỗ lớn, cây trưởng </a:t>
            </a:r>
            <a:r>
              <a:rPr lang="vi-VN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5C84760-1608-C12D-A6F0-BE3C031BB9FF}"/>
              </a:ext>
            </a:extLst>
          </p:cNvPr>
          <p:cNvSpPr/>
          <p:nvPr/>
        </p:nvSpPr>
        <p:spPr>
          <a:xfrm>
            <a:off x="551792" y="3231927"/>
            <a:ext cx="2435773" cy="1253359"/>
          </a:xfrm>
          <a:prstGeom prst="roundRect">
            <a:avLst>
              <a:gd name="adj" fmla="val 11334"/>
            </a:avLst>
          </a:prstGeom>
          <a:ln w="12700">
            <a:solidFill>
              <a:srgbClr val="AE950A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nl-NL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ó thể cao từ </a:t>
            </a:r>
            <a:endParaRPr lang="vi-VN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nl-NL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m đến 30 m. </a:t>
            </a:r>
            <a:endParaRPr lang="vi-VN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42EA40F0-BAEA-B2F2-0D51-C97DE96220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556" r="5556"/>
          <a:stretch/>
        </p:blipFill>
        <p:spPr bwMode="auto">
          <a:xfrm>
            <a:off x="3272854" y="462198"/>
            <a:ext cx="2598291" cy="3897436"/>
          </a:xfrm>
          <a:prstGeom prst="roundRect">
            <a:avLst>
              <a:gd name="adj" fmla="val 13633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BB2EEE7-C44F-08D4-F1C5-4B21FBD81B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 l="16667" r="16667"/>
          <a:stretch/>
        </p:blipFill>
        <p:spPr bwMode="auto">
          <a:xfrm>
            <a:off x="6135797" y="1958467"/>
            <a:ext cx="2857968" cy="2857968"/>
          </a:xfrm>
          <a:prstGeom prst="roundRect">
            <a:avLst>
              <a:gd name="adj" fmla="val 8701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Freeform 19">
            <a:extLst>
              <a:ext uri="{FF2B5EF4-FFF2-40B4-BE49-F238E27FC236}">
                <a16:creationId xmlns:a16="http://schemas.microsoft.com/office/drawing/2014/main" id="{F80B81B3-E7A3-F778-F1F6-B7F46DFDAEE8}"/>
              </a:ext>
            </a:extLst>
          </p:cNvPr>
          <p:cNvSpPr/>
          <p:nvPr/>
        </p:nvSpPr>
        <p:spPr>
          <a:xfrm rot="21073335">
            <a:off x="7747554" y="-8347"/>
            <a:ext cx="1438531" cy="1375680"/>
          </a:xfrm>
          <a:custGeom>
            <a:avLst/>
            <a:gdLst/>
            <a:ahLst/>
            <a:cxnLst/>
            <a:rect l="l" t="t" r="r" b="b"/>
            <a:pathLst>
              <a:path w="1299538" h="1345709">
                <a:moveTo>
                  <a:pt x="0" y="0"/>
                </a:moveTo>
                <a:lnTo>
                  <a:pt x="1299538" y="0"/>
                </a:lnTo>
                <a:lnTo>
                  <a:pt x="1299538" y="1345709"/>
                </a:lnTo>
                <a:lnTo>
                  <a:pt x="0" y="134570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877731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D761525-505D-5171-B17A-E3CD0B85F6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78635" y="380999"/>
            <a:ext cx="3166200" cy="588579"/>
          </a:xfrm>
          <a:prstGeom prst="round2DiagRect">
            <a:avLst/>
          </a:prstGeom>
          <a:solidFill>
            <a:schemeClr val="bg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r>
              <a:rPr lang="vi-VN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Thân, cành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00ADDAD6-5E59-E619-FADC-3F497AE64278}"/>
              </a:ext>
            </a:extLst>
          </p:cNvPr>
          <p:cNvSpPr/>
          <p:nvPr/>
        </p:nvSpPr>
        <p:spPr>
          <a:xfrm>
            <a:off x="442088" y="1361088"/>
            <a:ext cx="2396359" cy="1156795"/>
          </a:xfrm>
          <a:prstGeom prst="roundRect">
            <a:avLst>
              <a:gd name="adj" fmla="val 11334"/>
            </a:avLst>
          </a:prstGeom>
          <a:ln w="12700">
            <a:solidFill>
              <a:srgbClr val="AE950A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nl-NL" sz="2000" dirty="0">
                <a:solidFill>
                  <a:srgbClr val="000000"/>
                </a:solidFill>
              </a:rPr>
              <a:t>Cành mọc ngang, phân cành thấp</a:t>
            </a:r>
            <a:endParaRPr lang="vi-VN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5C84760-1608-C12D-A6F0-BE3C031BB9FF}"/>
              </a:ext>
            </a:extLst>
          </p:cNvPr>
          <p:cNvSpPr/>
          <p:nvPr/>
        </p:nvSpPr>
        <p:spPr>
          <a:xfrm>
            <a:off x="6156437" y="317936"/>
            <a:ext cx="2712321" cy="1723698"/>
          </a:xfrm>
          <a:prstGeom prst="roundRect">
            <a:avLst>
              <a:gd name="adj" fmla="val 11334"/>
            </a:avLst>
          </a:prstGeom>
          <a:ln w="12700">
            <a:solidFill>
              <a:srgbClr val="AE950A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000">
                <a:solidFill>
                  <a:srgbClr val="000000"/>
                </a:solidFill>
              </a:rPr>
              <a:t>T</a:t>
            </a:r>
            <a:r>
              <a:rPr lang="nl-NL" sz="2000" dirty="0">
                <a:solidFill>
                  <a:srgbClr val="000000"/>
                </a:solidFill>
              </a:rPr>
              <a:t>hu hẹp dần lên phần ngọn cây tạo thành dạng hình tháp </a:t>
            </a:r>
            <a:endParaRPr lang="vi-VN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D98CC99A-D4F5-B54D-07F8-11630BEC54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1686" t="1" r="11686" b="22698"/>
          <a:stretch/>
        </p:blipFill>
        <p:spPr>
          <a:xfrm>
            <a:off x="2632840" y="1040273"/>
            <a:ext cx="4067506" cy="4103227"/>
          </a:xfrm>
          <a:prstGeom prst="rect">
            <a:avLst/>
          </a:prstGeom>
        </p:spPr>
      </p:pic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60B5CF0F-96CC-F708-D169-D724CB04DF20}"/>
              </a:ext>
            </a:extLst>
          </p:cNvPr>
          <p:cNvSpPr/>
          <p:nvPr/>
        </p:nvSpPr>
        <p:spPr>
          <a:xfrm>
            <a:off x="6915144" y="3463820"/>
            <a:ext cx="1950983" cy="1156795"/>
          </a:xfrm>
          <a:prstGeom prst="roundRect">
            <a:avLst>
              <a:gd name="adj" fmla="val 11334"/>
            </a:avLst>
          </a:prstGeom>
          <a:ln w="12700">
            <a:solidFill>
              <a:srgbClr val="AE950A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000" dirty="0">
                <a:solidFill>
                  <a:srgbClr val="000000"/>
                </a:solidFill>
              </a:rPr>
              <a:t>R</a:t>
            </a:r>
            <a:r>
              <a:rPr lang="nl-NL" sz="2000" dirty="0">
                <a:solidFill>
                  <a:srgbClr val="000000"/>
                </a:solidFill>
              </a:rPr>
              <a:t>ộng nhất ở phần gốc cây</a:t>
            </a:r>
            <a:endParaRPr lang="vi-VN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6747942B-3BA8-1A0F-0845-A24E36076843}"/>
              </a:ext>
            </a:extLst>
          </p:cNvPr>
          <p:cNvSpPr/>
          <p:nvPr/>
        </p:nvSpPr>
        <p:spPr>
          <a:xfrm>
            <a:off x="444719" y="3064789"/>
            <a:ext cx="1700046" cy="1489107"/>
          </a:xfrm>
          <a:prstGeom prst="roundRect">
            <a:avLst>
              <a:gd name="adj" fmla="val 11334"/>
            </a:avLst>
          </a:prstGeom>
          <a:ln w="12700">
            <a:solidFill>
              <a:srgbClr val="AE950A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nl-NL" sz="2000" dirty="0">
                <a:solidFill>
                  <a:srgbClr val="000000"/>
                </a:solidFill>
              </a:rPr>
              <a:t>Tán cây </a:t>
            </a:r>
            <a:endParaRPr lang="vi-VN" sz="2000" dirty="0">
              <a:solidFill>
                <a:srgbClr val="00000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nl-NL" sz="2000" dirty="0">
                <a:solidFill>
                  <a:srgbClr val="000000"/>
                </a:solidFill>
              </a:rPr>
              <a:t>phát triển mạnh</a:t>
            </a:r>
            <a:endParaRPr lang="vi-VN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4023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" grpId="0" animBg="1"/>
      <p:bldP spid="30" grpId="0" animBg="1"/>
      <p:bldP spid="3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D761525-505D-5171-B17A-E3CD0B85F6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78635" y="380999"/>
            <a:ext cx="1550235" cy="588579"/>
          </a:xfrm>
          <a:prstGeom prst="round2DiagRect">
            <a:avLst/>
          </a:prstGeom>
          <a:solidFill>
            <a:schemeClr val="bg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r>
              <a:rPr lang="vi-VN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vi-VN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00ADDAD6-5E59-E619-FADC-3F497AE64278}"/>
              </a:ext>
            </a:extLst>
          </p:cNvPr>
          <p:cNvSpPr/>
          <p:nvPr/>
        </p:nvSpPr>
        <p:spPr>
          <a:xfrm>
            <a:off x="3055555" y="472565"/>
            <a:ext cx="3032892" cy="588580"/>
          </a:xfrm>
          <a:prstGeom prst="roundRect">
            <a:avLst>
              <a:gd name="adj" fmla="val 15352"/>
            </a:avLst>
          </a:prstGeom>
          <a:ln w="12700">
            <a:solidFill>
              <a:srgbClr val="AE950A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 đơn, mọc so le</a:t>
            </a:r>
            <a:endParaRPr lang="vi-VN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5C84760-1608-C12D-A6F0-BE3C031BB9FF}"/>
              </a:ext>
            </a:extLst>
          </p:cNvPr>
          <p:cNvSpPr/>
          <p:nvPr/>
        </p:nvSpPr>
        <p:spPr>
          <a:xfrm>
            <a:off x="3055554" y="2583557"/>
            <a:ext cx="3032892" cy="977829"/>
          </a:xfrm>
          <a:prstGeom prst="roundRect">
            <a:avLst>
              <a:gd name="adj" fmla="val 11334"/>
            </a:avLst>
          </a:prstGeom>
          <a:ln w="12700">
            <a:solidFill>
              <a:srgbClr val="AE950A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bIns="108000" rtlCol="0" anchor="ctr"/>
          <a:lstStyle/>
          <a:p>
            <a:pPr algn="ctr">
              <a:lnSpc>
                <a:spcPct val="150000"/>
              </a:lnSpc>
            </a:pPr>
            <a:r>
              <a:rPr lang="nl-NL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 có màu đồng </a:t>
            </a:r>
            <a:endParaRPr lang="vi-VN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nl-NL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 còn non</a:t>
            </a:r>
            <a:endParaRPr lang="vi-VN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60B5CF0F-96CC-F708-D169-D724CB04DF20}"/>
              </a:ext>
            </a:extLst>
          </p:cNvPr>
          <p:cNvSpPr/>
          <p:nvPr/>
        </p:nvSpPr>
        <p:spPr>
          <a:xfrm>
            <a:off x="3055554" y="3833678"/>
            <a:ext cx="3032892" cy="977829"/>
          </a:xfrm>
          <a:prstGeom prst="roundRect">
            <a:avLst>
              <a:gd name="adj" fmla="val 11334"/>
            </a:avLst>
          </a:prstGeom>
          <a:ln w="12700">
            <a:solidFill>
              <a:srgbClr val="AE950A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bIns="108000" rtlCol="0" anchor="ctr"/>
          <a:lstStyle/>
          <a:p>
            <a:pPr algn="ctr">
              <a:lnSpc>
                <a:spcPct val="150000"/>
              </a:lnSpc>
            </a:pPr>
            <a:r>
              <a:rPr lang="nl-NL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Chuyển sang màu xanh khi lá trưởng thành</a:t>
            </a:r>
            <a:endParaRPr lang="vi-VN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6747942B-3BA8-1A0F-0845-A24E36076843}"/>
              </a:ext>
            </a:extLst>
          </p:cNvPr>
          <p:cNvSpPr/>
          <p:nvPr/>
        </p:nvSpPr>
        <p:spPr>
          <a:xfrm>
            <a:off x="3058186" y="1333437"/>
            <a:ext cx="3029950" cy="977829"/>
          </a:xfrm>
          <a:prstGeom prst="roundRect">
            <a:avLst>
              <a:gd name="adj" fmla="val 11334"/>
            </a:avLst>
          </a:prstGeom>
          <a:ln w="12700">
            <a:solidFill>
              <a:srgbClr val="AE950A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bIns="108000" rtlCol="0" anchor="ctr"/>
          <a:lstStyle/>
          <a:p>
            <a:pPr algn="ctr">
              <a:lnSpc>
                <a:spcPct val="150000"/>
              </a:lnSpc>
            </a:pPr>
            <a:r>
              <a:rPr lang="vi-VN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nl-NL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hiến lá dày hình </a:t>
            </a:r>
            <a:endParaRPr lang="vi-VN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nl-NL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trứng thuôn dài</a:t>
            </a:r>
            <a:endParaRPr lang="vi-VN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8BE925B1-A2DE-06C3-B548-758BD39230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t="359" b="359"/>
          <a:stretch/>
        </p:blipFill>
        <p:spPr bwMode="auto">
          <a:xfrm>
            <a:off x="6613634" y="1189896"/>
            <a:ext cx="2140077" cy="3447758"/>
          </a:xfrm>
          <a:prstGeom prst="roundRect">
            <a:avLst>
              <a:gd name="adj" fmla="val 13633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3B30E167-8AB0-5900-FDF2-08E90B37AF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359" b="359"/>
          <a:stretch/>
        </p:blipFill>
        <p:spPr bwMode="auto">
          <a:xfrm>
            <a:off x="390289" y="1189896"/>
            <a:ext cx="2140077" cy="3447758"/>
          </a:xfrm>
          <a:prstGeom prst="roundRect">
            <a:avLst>
              <a:gd name="adj" fmla="val 13633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2689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" grpId="0" animBg="1"/>
      <p:bldP spid="30" grpId="0" animBg="1"/>
      <p:bldP spid="3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D761525-505D-5171-B17A-E3CD0B85F6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78635" y="380999"/>
            <a:ext cx="1904959" cy="588579"/>
          </a:xfrm>
          <a:prstGeom prst="round2DiagRect">
            <a:avLst/>
          </a:prstGeom>
          <a:solidFill>
            <a:schemeClr val="bg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r>
              <a:rPr lang="vi-VN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vi-VN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FCB9A24-D2DD-DACB-D6EE-41627E12E1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741124" y="0"/>
            <a:ext cx="2402875" cy="1663262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0CE7515-7DBB-8509-C8DE-B4EDF4E7257D}"/>
              </a:ext>
            </a:extLst>
          </p:cNvPr>
          <p:cNvSpPr/>
          <p:nvPr/>
        </p:nvSpPr>
        <p:spPr>
          <a:xfrm>
            <a:off x="528144" y="1321674"/>
            <a:ext cx="3255580" cy="588579"/>
          </a:xfrm>
          <a:prstGeom prst="roundRect">
            <a:avLst>
              <a:gd name="adj" fmla="val 22048"/>
            </a:avLst>
          </a:prstGeom>
          <a:ln w="12700">
            <a:solidFill>
              <a:srgbClr val="AE950A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 lưỡng tính</a:t>
            </a:r>
            <a:endParaRPr lang="vi-VN" sz="3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80BB7BE-2B81-6BAC-2D5F-71212296B956}"/>
              </a:ext>
            </a:extLst>
          </p:cNvPr>
          <p:cNvSpPr/>
          <p:nvPr/>
        </p:nvSpPr>
        <p:spPr>
          <a:xfrm>
            <a:off x="528144" y="2196004"/>
            <a:ext cx="3255580" cy="588579"/>
          </a:xfrm>
          <a:prstGeom prst="roundRect">
            <a:avLst>
              <a:gd name="adj" fmla="val 22048"/>
            </a:avLst>
          </a:prstGeom>
          <a:ln w="12700">
            <a:solidFill>
              <a:srgbClr val="AE950A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2000" dirty="0">
                <a:solidFill>
                  <a:srgbClr val="000000"/>
                </a:solidFill>
              </a:rPr>
              <a:t>Cánh hoa có màu trắng</a:t>
            </a:r>
            <a:endParaRPr lang="vi-VN" sz="4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837A24E-BA82-AA4A-95F0-3D0BA9B85CE0}"/>
              </a:ext>
            </a:extLst>
          </p:cNvPr>
          <p:cNvSpPr/>
          <p:nvPr/>
        </p:nvSpPr>
        <p:spPr>
          <a:xfrm>
            <a:off x="528144" y="3070335"/>
            <a:ext cx="3255580" cy="1692166"/>
          </a:xfrm>
          <a:prstGeom prst="roundRect">
            <a:avLst>
              <a:gd name="adj" fmla="val 9004"/>
            </a:avLst>
          </a:prstGeom>
          <a:ln w="12700">
            <a:solidFill>
              <a:srgbClr val="AE950A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nl-NL" sz="2000" dirty="0">
                <a:solidFill>
                  <a:srgbClr val="000000"/>
                </a:solidFill>
              </a:rPr>
              <a:t>Hoa mọc thành chùm trên những cành lớn và trên thân chính </a:t>
            </a:r>
            <a:endParaRPr lang="vi-VN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261E1645-99C9-B96B-DA58-153B1C04F26C}"/>
              </a:ext>
            </a:extLst>
          </p:cNvPr>
          <p:cNvSpPr/>
          <p:nvPr/>
        </p:nvSpPr>
        <p:spPr>
          <a:xfrm>
            <a:off x="4242794" y="1743509"/>
            <a:ext cx="4522834" cy="3018992"/>
          </a:xfrm>
          <a:prstGeom prst="roundRect">
            <a:avLst>
              <a:gd name="adj" fmla="val 9356"/>
            </a:avLst>
          </a:prstGeom>
          <a:blipFill>
            <a:blip r:embed="rId4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849399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F8C0AD4-1ED5-2390-32B6-942E3DF72C20}"/>
              </a:ext>
            </a:extLst>
          </p:cNvPr>
          <p:cNvSpPr txBox="1"/>
          <p:nvPr/>
        </p:nvSpPr>
        <p:spPr>
          <a:xfrm>
            <a:off x="1264920" y="807637"/>
            <a:ext cx="608076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vi-VN" sz="4500" kern="1200">
                <a:solidFill>
                  <a:srgbClr val="FF0000"/>
                </a:solidFill>
                <a:latin typeface="Arial" panose="020B0604020202020204" pitchFamily="34" charset="0"/>
                <a:ea typeface="+mn-ea"/>
              </a:rPr>
              <a:t>Còn nữa….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7B08A3-ACF2-9C05-FBCB-714D8C3B9FF3}"/>
              </a:ext>
            </a:extLst>
          </p:cNvPr>
          <p:cNvSpPr txBox="1"/>
          <p:nvPr/>
        </p:nvSpPr>
        <p:spPr>
          <a:xfrm>
            <a:off x="1524000" y="1846384"/>
            <a:ext cx="6621780" cy="2241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lnSpc>
                <a:spcPct val="150000"/>
              </a:lnSpc>
              <a:buClrTx/>
              <a:defRPr/>
            </a:pPr>
            <a:r>
              <a:rPr lang="vi-VN" sz="2400" b="1" i="1" kern="1200">
                <a:solidFill>
                  <a:prstClr val="black"/>
                </a:solidFill>
                <a:latin typeface="Times New Roman" panose="02020603050405020304" pitchFamily="18" charset="0"/>
                <a:ea typeface="+mn-ea"/>
              </a:rPr>
              <a:t>Có đủ bộ word và powerpoint cả năm tất cả các bài môn: </a:t>
            </a:r>
            <a:r>
              <a:rPr lang="en-US" sz="2400" b="1" i="1" kern="1200">
                <a:solidFill>
                  <a:prstClr val="black"/>
                </a:solidFill>
                <a:latin typeface="Times New Roman" panose="02020603050405020304" pitchFamily="18" charset="0"/>
                <a:ea typeface="+mn-ea"/>
              </a:rPr>
              <a:t>Công nghệ 9 Kết nối tri thức</a:t>
            </a:r>
          </a:p>
          <a:p>
            <a:pPr defTabSz="685800">
              <a:lnSpc>
                <a:spcPct val="150000"/>
              </a:lnSpc>
              <a:buClrTx/>
              <a:defRPr/>
            </a:pPr>
            <a:r>
              <a:rPr lang="en-US" sz="2400" b="1" i="1" kern="1200">
                <a:solidFill>
                  <a:prstClr val="black"/>
                </a:solidFill>
                <a:latin typeface="Times New Roman" panose="02020603050405020304" pitchFamily="18" charset="0"/>
                <a:ea typeface="+mn-ea"/>
              </a:rPr>
              <a:t>LH </a:t>
            </a:r>
            <a:r>
              <a:rPr lang="en-US" sz="2400" b="1" i="1" kern="1200">
                <a:solidFill>
                  <a:srgbClr val="FF0000"/>
                </a:solidFill>
                <a:latin typeface="Times New Roman" panose="02020603050405020304" pitchFamily="18" charset="0"/>
                <a:ea typeface="+mn-ea"/>
              </a:rPr>
              <a:t>Zalo 0969 325 896</a:t>
            </a:r>
          </a:p>
          <a:p>
            <a:pPr defTabSz="685800">
              <a:lnSpc>
                <a:spcPct val="150000"/>
              </a:lnSpc>
              <a:buClrTx/>
              <a:defRPr/>
            </a:pPr>
            <a:r>
              <a:rPr lang="en-US" sz="2400" b="1" i="1" kern="1200">
                <a:solidFill>
                  <a:srgbClr val="0070C0"/>
                </a:solidFill>
                <a:latin typeface="Times New Roman" panose="02020603050405020304" pitchFamily="18" charset="0"/>
                <a:ea typeface="+mn-ea"/>
              </a:rPr>
              <a:t>Tailieugiaovien.edu.vn</a:t>
            </a:r>
            <a:endParaRPr lang="vi-VN" sz="2400" b="1" i="1" kern="1200">
              <a:solidFill>
                <a:srgbClr val="0070C0"/>
              </a:solidFill>
              <a:latin typeface="Times New Roman" panose="02020603050405020304" pitchFamily="18" charset="0"/>
              <a:ea typeface="+mn-ea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FB37552-E15A-E5D9-DF03-6C92DCC9E600}"/>
              </a:ext>
            </a:extLst>
          </p:cNvPr>
          <p:cNvSpPr txBox="1"/>
          <p:nvPr/>
        </p:nvSpPr>
        <p:spPr>
          <a:xfrm>
            <a:off x="1513609" y="4335863"/>
            <a:ext cx="724939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buClrTx/>
            </a:pPr>
            <a:r>
              <a:rPr lang="en-US" sz="2200" kern="1200">
                <a:solidFill>
                  <a:prstClr val="black"/>
                </a:solidFill>
                <a:latin typeface="Calibri"/>
                <a:ea typeface="+mn-ea"/>
                <a:cs typeface="+mn-cs"/>
                <a:hlinkClick r:id="rId2"/>
              </a:rPr>
              <a:t>https://tailieugiaovien.edu.vn/subject_lesson/cong-nghe-9/</a:t>
            </a:r>
            <a:endParaRPr lang="en-US" sz="22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defTabSz="457200">
              <a:buClrTx/>
            </a:pPr>
            <a:endParaRPr lang="en-US" sz="22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35666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6C8BE4A-693B-AE26-8B54-2C6F29835B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264" y="77508"/>
            <a:ext cx="8303472" cy="4988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3528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783573D-DBFA-5F35-E0FE-A4A5B99676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6400" y="332433"/>
            <a:ext cx="7711200" cy="651641"/>
          </a:xfrm>
        </p:spPr>
        <p:txBody>
          <a:bodyPr anchor="ctr"/>
          <a:lstStyle/>
          <a:p>
            <a:pPr algn="ctr"/>
            <a:r>
              <a:rPr lang="vi-VN" sz="3200" b="1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842313F-25CF-2923-DCF8-8942340B501D}"/>
              </a:ext>
            </a:extLst>
          </p:cNvPr>
          <p:cNvGrpSpPr/>
          <p:nvPr/>
        </p:nvGrpSpPr>
        <p:grpSpPr>
          <a:xfrm>
            <a:off x="291664" y="1185383"/>
            <a:ext cx="8560673" cy="3625684"/>
            <a:chOff x="291664" y="1094239"/>
            <a:chExt cx="8560673" cy="3625684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C645630D-661A-566F-7C32-639A0D65D1F9}"/>
                </a:ext>
              </a:extLst>
            </p:cNvPr>
            <p:cNvSpPr/>
            <p:nvPr/>
          </p:nvSpPr>
          <p:spPr>
            <a:xfrm>
              <a:off x="291665" y="1314569"/>
              <a:ext cx="8560672" cy="3405354"/>
            </a:xfrm>
            <a:prstGeom prst="roundRect">
              <a:avLst>
                <a:gd name="adj" fmla="val 11883"/>
              </a:avLst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</a:pPr>
              <a:r>
                <a:rPr lang="vi-VN" sz="2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Trung Quốc đã chi hơn 4 tỷ USD mỗi năm để nhập khẩu sầu riêng tươi kể từ năm 2021. Xét về giá trị, sầu riêng đã và đang đứng </a:t>
              </a:r>
              <a:r>
                <a:rPr lang="vi-VN" sz="2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top</a:t>
              </a:r>
              <a:r>
                <a:rPr lang="vi-VN" sz="2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1 trong các loại trái cây nhập khẩu vào Trung Quốc, vượt xa </a:t>
              </a:r>
              <a:r>
                <a:rPr lang="vi-VN" sz="2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cherry</a:t>
              </a:r>
              <a:r>
                <a:rPr lang="vi-VN" sz="2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 Để giảm nhập khẩu và giá thành, Trung Quốc đã tiến hành trồng thử nghiệm sầu riêng trên đảo Hải Nam. Tuy nhiên vụ thu hoạch đầu tiên chỉ đạt 2% sản lượng so với dự tính. </a:t>
              </a:r>
              <a:endParaRPr lang="vi-VN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8" name="Freeform 13">
              <a:extLst>
                <a:ext uri="{FF2B5EF4-FFF2-40B4-BE49-F238E27FC236}">
                  <a16:creationId xmlns:a16="http://schemas.microsoft.com/office/drawing/2014/main" id="{31E3A7F6-7C82-57C1-98C9-9B4DBC70004E}"/>
                </a:ext>
              </a:extLst>
            </p:cNvPr>
            <p:cNvSpPr/>
            <p:nvPr/>
          </p:nvSpPr>
          <p:spPr>
            <a:xfrm>
              <a:off x="291664" y="1094239"/>
              <a:ext cx="2189601" cy="440657"/>
            </a:xfrm>
            <a:custGeom>
              <a:avLst/>
              <a:gdLst/>
              <a:ahLst/>
              <a:cxnLst/>
              <a:rect l="l" t="t" r="r" b="b"/>
              <a:pathLst>
                <a:path w="2788593" h="561204">
                  <a:moveTo>
                    <a:pt x="0" y="0"/>
                  </a:moveTo>
                  <a:lnTo>
                    <a:pt x="2788593" y="0"/>
                  </a:lnTo>
                  <a:lnTo>
                    <a:pt x="2788593" y="561204"/>
                  </a:lnTo>
                  <a:lnTo>
                    <a:pt x="0" y="5612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645630D-661A-566F-7C32-639A0D65D1F9}"/>
              </a:ext>
            </a:extLst>
          </p:cNvPr>
          <p:cNvSpPr/>
          <p:nvPr/>
        </p:nvSpPr>
        <p:spPr>
          <a:xfrm>
            <a:off x="-283776" y="1631731"/>
            <a:ext cx="9656376" cy="2887552"/>
          </a:xfrm>
          <a:prstGeom prst="roundRect">
            <a:avLst>
              <a:gd name="adj" fmla="val 11883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endParaRPr lang="vi-VN" sz="2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783573D-DBFA-5F35-E0FE-A4A5B99676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6400" y="442914"/>
            <a:ext cx="7711200" cy="651641"/>
          </a:xfrm>
        </p:spPr>
        <p:txBody>
          <a:bodyPr anchor="ctr"/>
          <a:lstStyle/>
          <a:p>
            <a:pPr algn="ctr"/>
            <a:r>
              <a:rPr lang="vi-VN" sz="3200" b="1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A1C831F-9E1C-79F5-592B-270E3FA7E5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554" y="1462892"/>
            <a:ext cx="5160560" cy="322523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002B2F7-BA4B-5621-D9F2-0365B9A2B1F9}"/>
              </a:ext>
            </a:extLst>
          </p:cNvPr>
          <p:cNvSpPr txBox="1"/>
          <p:nvPr/>
        </p:nvSpPr>
        <p:spPr>
          <a:xfrm>
            <a:off x="5887604" y="2134512"/>
            <a:ext cx="2967842" cy="1881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Nguyên nhân do đâu mà Trung Quốc hay miền Bắc nước ta không trồng được sầu riêng?</a:t>
            </a:r>
            <a:endParaRPr lang="vi-VN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Freeform 21">
            <a:extLst>
              <a:ext uri="{FF2B5EF4-FFF2-40B4-BE49-F238E27FC236}">
                <a16:creationId xmlns:a16="http://schemas.microsoft.com/office/drawing/2014/main" id="{6729F92F-D00F-762E-D74E-9E5C6BF26C79}"/>
              </a:ext>
            </a:extLst>
          </p:cNvPr>
          <p:cNvSpPr/>
          <p:nvPr/>
        </p:nvSpPr>
        <p:spPr>
          <a:xfrm>
            <a:off x="5133865" y="3949262"/>
            <a:ext cx="889287" cy="1008451"/>
          </a:xfrm>
          <a:custGeom>
            <a:avLst/>
            <a:gdLst/>
            <a:ahLst/>
            <a:cxnLst/>
            <a:rect l="l" t="t" r="r" b="b"/>
            <a:pathLst>
              <a:path w="1179972" h="1338088">
                <a:moveTo>
                  <a:pt x="0" y="0"/>
                </a:moveTo>
                <a:lnTo>
                  <a:pt x="1179972" y="0"/>
                </a:lnTo>
                <a:lnTo>
                  <a:pt x="1179972" y="1338088"/>
                </a:lnTo>
                <a:lnTo>
                  <a:pt x="0" y="13380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530201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AFACEF2-20D0-053E-766C-8CE2F12686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965" y="446434"/>
            <a:ext cx="8338070" cy="1257081"/>
          </a:xfrm>
          <a:prstGeom prst="roundRect">
            <a:avLst/>
          </a:prstGeom>
          <a:ln w="12700">
            <a:solidFill>
              <a:srgbClr val="AE950A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just">
              <a:lnSpc>
                <a:spcPct val="150000"/>
              </a:lnSpc>
            </a:pPr>
            <a:r>
              <a:rPr lang="vi-VN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Sầu riêng là một giống cây trồng thích hợp nhất tại các vùng có khí hậu nhiệt đới nóng ẩm, k</a:t>
            </a:r>
            <a:r>
              <a:rPr lang="vi-VN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hông có khả năng chịu lạnh và nắng nóng.</a:t>
            </a:r>
            <a:endParaRPr lang="vi-VN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BC55F3EC-0E18-9EB3-BD76-08A6BD4EC763}"/>
              </a:ext>
            </a:extLst>
          </p:cNvPr>
          <p:cNvSpPr/>
          <p:nvPr/>
        </p:nvSpPr>
        <p:spPr>
          <a:xfrm>
            <a:off x="6036144" y="2092066"/>
            <a:ext cx="2864734" cy="2742982"/>
          </a:xfrm>
          <a:custGeom>
            <a:avLst/>
            <a:gdLst/>
            <a:ahLst/>
            <a:cxnLst/>
            <a:rect l="l" t="t" r="r" b="b"/>
            <a:pathLst>
              <a:path w="2866588" h="2744758">
                <a:moveTo>
                  <a:pt x="0" y="0"/>
                </a:moveTo>
                <a:lnTo>
                  <a:pt x="2866588" y="0"/>
                </a:lnTo>
                <a:lnTo>
                  <a:pt x="2866588" y="2744759"/>
                </a:lnTo>
                <a:lnTo>
                  <a:pt x="0" y="274475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A8E6631-AAEE-5A8D-DE04-5F0EECF86082}"/>
              </a:ext>
            </a:extLst>
          </p:cNvPr>
          <p:cNvGrpSpPr/>
          <p:nvPr/>
        </p:nvGrpSpPr>
        <p:grpSpPr>
          <a:xfrm>
            <a:off x="402965" y="2092066"/>
            <a:ext cx="5516987" cy="643788"/>
            <a:chOff x="402965" y="1610890"/>
            <a:chExt cx="5607343" cy="646385"/>
          </a:xfrm>
        </p:grpSpPr>
        <p:pic>
          <p:nvPicPr>
            <p:cNvPr id="13" name="Picture 30">
              <a:extLst>
                <a:ext uri="{FF2B5EF4-FFF2-40B4-BE49-F238E27FC236}">
                  <a16:creationId xmlns:a16="http://schemas.microsoft.com/office/drawing/2014/main" id="{B63A4B7E-93E9-036F-C672-8D5FAE5ABE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402965" y="1682891"/>
              <a:ext cx="491708" cy="502384"/>
            </a:xfrm>
            <a:prstGeom prst="rect">
              <a:avLst/>
            </a:prstGeom>
          </p:spPr>
        </p:pic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973CBED7-BDD7-D993-6DA5-DD86D86BE498}"/>
                </a:ext>
              </a:extLst>
            </p:cNvPr>
            <p:cNvSpPr/>
            <p:nvPr/>
          </p:nvSpPr>
          <p:spPr>
            <a:xfrm>
              <a:off x="1012768" y="1610890"/>
              <a:ext cx="4997540" cy="646385"/>
            </a:xfrm>
            <a:prstGeom prst="roundRect">
              <a:avLst>
                <a:gd name="adj" fmla="val 18746"/>
              </a:avLst>
            </a:prstGeom>
            <a:ln w="12700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2000" dirty="0">
                  <a:solidFill>
                    <a:srgbClr val="000000"/>
                  </a:solidFill>
                </a:rPr>
                <a:t>Khí hậu ở Trung Quốc có mùa đông lạnh </a:t>
              </a:r>
              <a:endParaRPr lang="en-US" sz="3200" dirty="0">
                <a:solidFill>
                  <a:srgbClr val="000000"/>
                </a:solidFill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3EBD0A61-A2A1-6D34-09EA-45903813B2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965" y="4083773"/>
            <a:ext cx="818457" cy="69296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E38AEF09-EFEE-9883-BDD4-F9AA8216E512}"/>
              </a:ext>
            </a:extLst>
          </p:cNvPr>
          <p:cNvGrpSpPr/>
          <p:nvPr/>
        </p:nvGrpSpPr>
        <p:grpSpPr>
          <a:xfrm>
            <a:off x="402965" y="3051434"/>
            <a:ext cx="5516987" cy="643788"/>
            <a:chOff x="402965" y="1610890"/>
            <a:chExt cx="5607343" cy="646385"/>
          </a:xfrm>
        </p:grpSpPr>
        <p:pic>
          <p:nvPicPr>
            <p:cNvPr id="21" name="Picture 30">
              <a:extLst>
                <a:ext uri="{FF2B5EF4-FFF2-40B4-BE49-F238E27FC236}">
                  <a16:creationId xmlns:a16="http://schemas.microsoft.com/office/drawing/2014/main" id="{A24180B1-46A4-26F4-C8AD-142DA8515C0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402965" y="1682891"/>
              <a:ext cx="491708" cy="502384"/>
            </a:xfrm>
            <a:prstGeom prst="rect">
              <a:avLst/>
            </a:prstGeom>
          </p:spPr>
        </p:pic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07B0B12F-EC56-F900-B0C8-CEEA0DCDD4F2}"/>
                </a:ext>
              </a:extLst>
            </p:cNvPr>
            <p:cNvSpPr/>
            <p:nvPr/>
          </p:nvSpPr>
          <p:spPr>
            <a:xfrm>
              <a:off x="1012768" y="1610890"/>
              <a:ext cx="4997540" cy="646385"/>
            </a:xfrm>
            <a:prstGeom prst="roundRect">
              <a:avLst>
                <a:gd name="adj" fmla="val 18746"/>
              </a:avLst>
            </a:prstGeom>
            <a:ln w="12700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2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Khí hậu miền Bắc nóng lạnh bất thường </a:t>
              </a:r>
              <a:endParaRPr lang="vi-VN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A1A2B742-96E2-94AF-D8DB-364B3A3BC429}"/>
              </a:ext>
            </a:extLst>
          </p:cNvPr>
          <p:cNvSpPr txBox="1"/>
          <p:nvPr/>
        </p:nvSpPr>
        <p:spPr>
          <a:xfrm>
            <a:off x="1311778" y="4127299"/>
            <a:ext cx="4608174" cy="605909"/>
          </a:xfrm>
          <a:prstGeom prst="roundRect">
            <a:avLst>
              <a:gd name="adj" fmla="val 50000"/>
            </a:avLst>
          </a:prstGeom>
          <a:solidFill>
            <a:schemeClr val="bg2">
              <a:lumMod val="40000"/>
              <a:lumOff val="60000"/>
            </a:schemeClr>
          </a:solidFill>
        </p:spPr>
        <p:txBody>
          <a:bodyPr wrap="square" anchor="ctr">
            <a:spAutoFit/>
          </a:bodyPr>
          <a:lstStyle/>
          <a:p>
            <a:pPr algn="ctr"/>
            <a:r>
              <a:rPr lang="vi-VN" sz="22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Không trồng được sầu riêng</a:t>
            </a:r>
            <a:endParaRPr lang="vi-VN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5CB0696-875D-F411-9FCD-8ED785C94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3139" y="952473"/>
            <a:ext cx="7217721" cy="3080898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en-US" b="1" dirty="0">
                <a:solidFill>
                  <a:schemeClr val="bg2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BÀI 6:</a:t>
            </a:r>
            <a:br>
              <a:rPr lang="en-US" b="1" dirty="0">
                <a:solidFill>
                  <a:schemeClr val="bg2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b="1" dirty="0">
                <a:solidFill>
                  <a:schemeClr val="bg2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KĨ</a:t>
            </a:r>
            <a:r>
              <a:rPr lang="vi-VN" b="1" dirty="0">
                <a:solidFill>
                  <a:schemeClr val="bg2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THUẬT TRỒNG VÀ </a:t>
            </a:r>
            <a:br>
              <a:rPr lang="vi-VN" b="1" dirty="0">
                <a:solidFill>
                  <a:schemeClr val="bg2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vi-VN" b="1" dirty="0">
                <a:solidFill>
                  <a:schemeClr val="bg2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CHĂM SÓC CÂY SẦU RIÊNG</a:t>
            </a:r>
            <a:endParaRPr lang="vi-VN" dirty="0">
              <a:solidFill>
                <a:schemeClr val="bg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Google Shape;896;p63">
            <a:extLst>
              <a:ext uri="{FF2B5EF4-FFF2-40B4-BE49-F238E27FC236}">
                <a16:creationId xmlns:a16="http://schemas.microsoft.com/office/drawing/2014/main" id="{0BB63229-F93F-CAB8-44F1-591A658950A8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462852">
            <a:off x="-167754" y="-210448"/>
            <a:ext cx="1003779" cy="1197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896;p63">
            <a:extLst>
              <a:ext uri="{FF2B5EF4-FFF2-40B4-BE49-F238E27FC236}">
                <a16:creationId xmlns:a16="http://schemas.microsoft.com/office/drawing/2014/main" id="{219ABC1A-C7DA-0E90-A655-8EA940A1FEE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9556049">
            <a:off x="8261091" y="4117126"/>
            <a:ext cx="1003779" cy="11978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37"/>
          <p:cNvSpPr/>
          <p:nvPr/>
        </p:nvSpPr>
        <p:spPr>
          <a:xfrm>
            <a:off x="3311070" y="1765250"/>
            <a:ext cx="2645698" cy="2628870"/>
          </a:xfrm>
          <a:custGeom>
            <a:avLst/>
            <a:gdLst/>
            <a:ahLst/>
            <a:cxnLst/>
            <a:rect l="l" t="t" r="r" b="b"/>
            <a:pathLst>
              <a:path w="27170" h="28899" extrusionOk="0">
                <a:moveTo>
                  <a:pt x="13630" y="1"/>
                </a:moveTo>
                <a:cubicBezTo>
                  <a:pt x="13385" y="1"/>
                  <a:pt x="13153" y="27"/>
                  <a:pt x="12908" y="78"/>
                </a:cubicBezTo>
                <a:cubicBezTo>
                  <a:pt x="12689" y="143"/>
                  <a:pt x="12470" y="220"/>
                  <a:pt x="12251" y="284"/>
                </a:cubicBezTo>
                <a:cubicBezTo>
                  <a:pt x="12032" y="362"/>
                  <a:pt x="11825" y="426"/>
                  <a:pt x="11606" y="478"/>
                </a:cubicBezTo>
                <a:cubicBezTo>
                  <a:pt x="11387" y="542"/>
                  <a:pt x="11168" y="581"/>
                  <a:pt x="10936" y="594"/>
                </a:cubicBezTo>
                <a:cubicBezTo>
                  <a:pt x="10755" y="710"/>
                  <a:pt x="10562" y="800"/>
                  <a:pt x="10368" y="878"/>
                </a:cubicBezTo>
                <a:cubicBezTo>
                  <a:pt x="10175" y="955"/>
                  <a:pt x="9968" y="1032"/>
                  <a:pt x="9749" y="1110"/>
                </a:cubicBezTo>
                <a:cubicBezTo>
                  <a:pt x="9530" y="1174"/>
                  <a:pt x="9298" y="1239"/>
                  <a:pt x="9066" y="1303"/>
                </a:cubicBezTo>
                <a:cubicBezTo>
                  <a:pt x="8834" y="1368"/>
                  <a:pt x="8602" y="1458"/>
                  <a:pt x="8370" y="1535"/>
                </a:cubicBezTo>
                <a:cubicBezTo>
                  <a:pt x="8357" y="1742"/>
                  <a:pt x="8331" y="1909"/>
                  <a:pt x="8331" y="2103"/>
                </a:cubicBezTo>
                <a:cubicBezTo>
                  <a:pt x="8176" y="2180"/>
                  <a:pt x="8008" y="2244"/>
                  <a:pt x="7854" y="2335"/>
                </a:cubicBezTo>
                <a:cubicBezTo>
                  <a:pt x="7660" y="2167"/>
                  <a:pt x="7441" y="2232"/>
                  <a:pt x="7441" y="2090"/>
                </a:cubicBezTo>
                <a:cubicBezTo>
                  <a:pt x="7170" y="2257"/>
                  <a:pt x="6900" y="2399"/>
                  <a:pt x="6603" y="2580"/>
                </a:cubicBezTo>
                <a:cubicBezTo>
                  <a:pt x="6203" y="2722"/>
                  <a:pt x="5546" y="2838"/>
                  <a:pt x="5391" y="3224"/>
                </a:cubicBezTo>
                <a:cubicBezTo>
                  <a:pt x="5404" y="3676"/>
                  <a:pt x="4553" y="3921"/>
                  <a:pt x="4643" y="4411"/>
                </a:cubicBezTo>
                <a:lnTo>
                  <a:pt x="4450" y="4617"/>
                </a:lnTo>
                <a:cubicBezTo>
                  <a:pt x="4089" y="4643"/>
                  <a:pt x="3805" y="4952"/>
                  <a:pt x="3521" y="5262"/>
                </a:cubicBezTo>
                <a:cubicBezTo>
                  <a:pt x="3237" y="5558"/>
                  <a:pt x="3005" y="5907"/>
                  <a:pt x="2657" y="5932"/>
                </a:cubicBezTo>
                <a:cubicBezTo>
                  <a:pt x="2454" y="6059"/>
                  <a:pt x="1739" y="6823"/>
                  <a:pt x="2220" y="6823"/>
                </a:cubicBezTo>
                <a:cubicBezTo>
                  <a:pt x="2228" y="6823"/>
                  <a:pt x="2236" y="6822"/>
                  <a:pt x="2245" y="6822"/>
                </a:cubicBezTo>
                <a:lnTo>
                  <a:pt x="2245" y="6822"/>
                </a:lnTo>
                <a:cubicBezTo>
                  <a:pt x="2129" y="7067"/>
                  <a:pt x="2012" y="7286"/>
                  <a:pt x="1922" y="7493"/>
                </a:cubicBezTo>
                <a:cubicBezTo>
                  <a:pt x="1832" y="7712"/>
                  <a:pt x="1716" y="7905"/>
                  <a:pt x="1613" y="8111"/>
                </a:cubicBezTo>
                <a:cubicBezTo>
                  <a:pt x="1510" y="8318"/>
                  <a:pt x="1406" y="8511"/>
                  <a:pt x="1290" y="8730"/>
                </a:cubicBezTo>
                <a:cubicBezTo>
                  <a:pt x="1187" y="8950"/>
                  <a:pt x="1110" y="9195"/>
                  <a:pt x="1007" y="9465"/>
                </a:cubicBezTo>
                <a:cubicBezTo>
                  <a:pt x="1110" y="9569"/>
                  <a:pt x="1071" y="9749"/>
                  <a:pt x="994" y="9943"/>
                </a:cubicBezTo>
                <a:cubicBezTo>
                  <a:pt x="916" y="10149"/>
                  <a:pt x="813" y="10368"/>
                  <a:pt x="736" y="10549"/>
                </a:cubicBezTo>
                <a:cubicBezTo>
                  <a:pt x="697" y="10755"/>
                  <a:pt x="659" y="10987"/>
                  <a:pt x="607" y="11219"/>
                </a:cubicBezTo>
                <a:cubicBezTo>
                  <a:pt x="568" y="11464"/>
                  <a:pt x="542" y="11709"/>
                  <a:pt x="491" y="11967"/>
                </a:cubicBezTo>
                <a:cubicBezTo>
                  <a:pt x="439" y="12225"/>
                  <a:pt x="388" y="12483"/>
                  <a:pt x="336" y="12741"/>
                </a:cubicBezTo>
                <a:cubicBezTo>
                  <a:pt x="285" y="12999"/>
                  <a:pt x="207" y="13256"/>
                  <a:pt x="130" y="13514"/>
                </a:cubicBezTo>
                <a:cubicBezTo>
                  <a:pt x="414" y="13979"/>
                  <a:pt x="426" y="14133"/>
                  <a:pt x="1" y="14198"/>
                </a:cubicBezTo>
                <a:cubicBezTo>
                  <a:pt x="207" y="14842"/>
                  <a:pt x="285" y="14920"/>
                  <a:pt x="194" y="15449"/>
                </a:cubicBezTo>
                <a:cubicBezTo>
                  <a:pt x="336" y="15810"/>
                  <a:pt x="426" y="16467"/>
                  <a:pt x="362" y="16828"/>
                </a:cubicBezTo>
                <a:cubicBezTo>
                  <a:pt x="813" y="16828"/>
                  <a:pt x="594" y="17628"/>
                  <a:pt x="710" y="18053"/>
                </a:cubicBezTo>
                <a:cubicBezTo>
                  <a:pt x="633" y="18247"/>
                  <a:pt x="568" y="18479"/>
                  <a:pt x="517" y="18672"/>
                </a:cubicBezTo>
                <a:cubicBezTo>
                  <a:pt x="646" y="19188"/>
                  <a:pt x="994" y="18646"/>
                  <a:pt x="1071" y="19252"/>
                </a:cubicBezTo>
                <a:cubicBezTo>
                  <a:pt x="1161" y="19459"/>
                  <a:pt x="1265" y="19678"/>
                  <a:pt x="1368" y="19884"/>
                </a:cubicBezTo>
                <a:cubicBezTo>
                  <a:pt x="1561" y="20052"/>
                  <a:pt x="1651" y="20323"/>
                  <a:pt x="1742" y="21071"/>
                </a:cubicBezTo>
                <a:lnTo>
                  <a:pt x="2025" y="21561"/>
                </a:lnTo>
                <a:cubicBezTo>
                  <a:pt x="2180" y="21999"/>
                  <a:pt x="2386" y="22424"/>
                  <a:pt x="2619" y="22837"/>
                </a:cubicBezTo>
                <a:cubicBezTo>
                  <a:pt x="2722" y="22914"/>
                  <a:pt x="2786" y="22979"/>
                  <a:pt x="2864" y="23031"/>
                </a:cubicBezTo>
                <a:cubicBezTo>
                  <a:pt x="3186" y="23533"/>
                  <a:pt x="3547" y="23998"/>
                  <a:pt x="3921" y="24449"/>
                </a:cubicBezTo>
                <a:cubicBezTo>
                  <a:pt x="4114" y="24681"/>
                  <a:pt x="4321" y="24887"/>
                  <a:pt x="4527" y="25107"/>
                </a:cubicBezTo>
                <a:cubicBezTo>
                  <a:pt x="4720" y="25326"/>
                  <a:pt x="4927" y="25558"/>
                  <a:pt x="5159" y="25751"/>
                </a:cubicBezTo>
                <a:lnTo>
                  <a:pt x="5842" y="26293"/>
                </a:lnTo>
                <a:cubicBezTo>
                  <a:pt x="6165" y="26512"/>
                  <a:pt x="6487" y="26822"/>
                  <a:pt x="6835" y="26860"/>
                </a:cubicBezTo>
                <a:cubicBezTo>
                  <a:pt x="7145" y="27015"/>
                  <a:pt x="7467" y="27131"/>
                  <a:pt x="7802" y="27234"/>
                </a:cubicBezTo>
                <a:cubicBezTo>
                  <a:pt x="8008" y="27415"/>
                  <a:pt x="8241" y="27569"/>
                  <a:pt x="8498" y="27685"/>
                </a:cubicBezTo>
                <a:cubicBezTo>
                  <a:pt x="8808" y="27750"/>
                  <a:pt x="9130" y="27763"/>
                  <a:pt x="9401" y="27802"/>
                </a:cubicBezTo>
                <a:lnTo>
                  <a:pt x="10123" y="28111"/>
                </a:lnTo>
                <a:cubicBezTo>
                  <a:pt x="10355" y="28201"/>
                  <a:pt x="10600" y="28279"/>
                  <a:pt x="10858" y="28369"/>
                </a:cubicBezTo>
                <a:cubicBezTo>
                  <a:pt x="11542" y="28601"/>
                  <a:pt x="12238" y="28769"/>
                  <a:pt x="12947" y="28885"/>
                </a:cubicBezTo>
                <a:cubicBezTo>
                  <a:pt x="13024" y="28807"/>
                  <a:pt x="13063" y="28743"/>
                  <a:pt x="13128" y="28665"/>
                </a:cubicBezTo>
                <a:cubicBezTo>
                  <a:pt x="13340" y="28809"/>
                  <a:pt x="13679" y="28898"/>
                  <a:pt x="13997" y="28898"/>
                </a:cubicBezTo>
                <a:cubicBezTo>
                  <a:pt x="14278" y="28898"/>
                  <a:pt x="14543" y="28829"/>
                  <a:pt x="14688" y="28665"/>
                </a:cubicBezTo>
                <a:cubicBezTo>
                  <a:pt x="14920" y="28640"/>
                  <a:pt x="15152" y="28601"/>
                  <a:pt x="15397" y="28562"/>
                </a:cubicBezTo>
                <a:lnTo>
                  <a:pt x="15874" y="28537"/>
                </a:lnTo>
                <a:cubicBezTo>
                  <a:pt x="16042" y="28524"/>
                  <a:pt x="16197" y="28511"/>
                  <a:pt x="16364" y="28485"/>
                </a:cubicBezTo>
                <a:cubicBezTo>
                  <a:pt x="16687" y="28446"/>
                  <a:pt x="17009" y="28408"/>
                  <a:pt x="17344" y="28356"/>
                </a:cubicBezTo>
                <a:cubicBezTo>
                  <a:pt x="17757" y="28266"/>
                  <a:pt x="18169" y="28175"/>
                  <a:pt x="18569" y="28072"/>
                </a:cubicBezTo>
                <a:cubicBezTo>
                  <a:pt x="18982" y="27969"/>
                  <a:pt x="19381" y="27827"/>
                  <a:pt x="19781" y="27685"/>
                </a:cubicBezTo>
                <a:cubicBezTo>
                  <a:pt x="20091" y="27608"/>
                  <a:pt x="20400" y="27466"/>
                  <a:pt x="20658" y="27286"/>
                </a:cubicBezTo>
                <a:cubicBezTo>
                  <a:pt x="20993" y="27079"/>
                  <a:pt x="21303" y="26847"/>
                  <a:pt x="21599" y="26589"/>
                </a:cubicBezTo>
                <a:cubicBezTo>
                  <a:pt x="21793" y="26448"/>
                  <a:pt x="21986" y="26319"/>
                  <a:pt x="22167" y="26164"/>
                </a:cubicBezTo>
                <a:cubicBezTo>
                  <a:pt x="22412" y="26022"/>
                  <a:pt x="22644" y="25880"/>
                  <a:pt x="22863" y="25713"/>
                </a:cubicBezTo>
                <a:lnTo>
                  <a:pt x="23379" y="25236"/>
                </a:lnTo>
                <a:cubicBezTo>
                  <a:pt x="23546" y="25081"/>
                  <a:pt x="23714" y="24900"/>
                  <a:pt x="23856" y="24733"/>
                </a:cubicBezTo>
                <a:cubicBezTo>
                  <a:pt x="24165" y="24462"/>
                  <a:pt x="24488" y="24191"/>
                  <a:pt x="24655" y="23778"/>
                </a:cubicBezTo>
                <a:cubicBezTo>
                  <a:pt x="24810" y="23572"/>
                  <a:pt x="24965" y="23379"/>
                  <a:pt x="25120" y="23172"/>
                </a:cubicBezTo>
                <a:cubicBezTo>
                  <a:pt x="25261" y="22979"/>
                  <a:pt x="25390" y="22760"/>
                  <a:pt x="25519" y="22528"/>
                </a:cubicBezTo>
                <a:cubicBezTo>
                  <a:pt x="25661" y="22308"/>
                  <a:pt x="25829" y="22141"/>
                  <a:pt x="25971" y="21947"/>
                </a:cubicBezTo>
                <a:lnTo>
                  <a:pt x="26383" y="21316"/>
                </a:lnTo>
                <a:cubicBezTo>
                  <a:pt x="26473" y="21161"/>
                  <a:pt x="26615" y="20967"/>
                  <a:pt x="26718" y="20800"/>
                </a:cubicBezTo>
                <a:cubicBezTo>
                  <a:pt x="26822" y="20619"/>
                  <a:pt x="26886" y="20452"/>
                  <a:pt x="26847" y="20348"/>
                </a:cubicBezTo>
                <a:cubicBezTo>
                  <a:pt x="26938" y="20039"/>
                  <a:pt x="27054" y="19730"/>
                  <a:pt x="27131" y="19420"/>
                </a:cubicBezTo>
                <a:cubicBezTo>
                  <a:pt x="27144" y="19252"/>
                  <a:pt x="27170" y="19046"/>
                  <a:pt x="27170" y="18866"/>
                </a:cubicBezTo>
                <a:cubicBezTo>
                  <a:pt x="27015" y="18621"/>
                  <a:pt x="26899" y="18376"/>
                  <a:pt x="26744" y="18143"/>
                </a:cubicBezTo>
                <a:cubicBezTo>
                  <a:pt x="26693" y="18066"/>
                  <a:pt x="26628" y="17989"/>
                  <a:pt x="26551" y="17924"/>
                </a:cubicBezTo>
                <a:cubicBezTo>
                  <a:pt x="26293" y="17770"/>
                  <a:pt x="26009" y="17641"/>
                  <a:pt x="25739" y="17499"/>
                </a:cubicBezTo>
                <a:cubicBezTo>
                  <a:pt x="25777" y="17383"/>
                  <a:pt x="25803" y="17292"/>
                  <a:pt x="25842" y="17176"/>
                </a:cubicBezTo>
                <a:lnTo>
                  <a:pt x="26164" y="16609"/>
                </a:lnTo>
                <a:cubicBezTo>
                  <a:pt x="26267" y="16416"/>
                  <a:pt x="26357" y="16222"/>
                  <a:pt x="26448" y="16016"/>
                </a:cubicBezTo>
                <a:cubicBezTo>
                  <a:pt x="26345" y="15913"/>
                  <a:pt x="26254" y="15810"/>
                  <a:pt x="26164" y="15706"/>
                </a:cubicBezTo>
                <a:cubicBezTo>
                  <a:pt x="26357" y="15500"/>
                  <a:pt x="26486" y="15100"/>
                  <a:pt x="26345" y="14817"/>
                </a:cubicBezTo>
                <a:cubicBezTo>
                  <a:pt x="26276" y="14799"/>
                  <a:pt x="26207" y="14788"/>
                  <a:pt x="26141" y="14788"/>
                </a:cubicBezTo>
                <a:cubicBezTo>
                  <a:pt x="25960" y="14788"/>
                  <a:pt x="25793" y="14876"/>
                  <a:pt x="25661" y="15178"/>
                </a:cubicBezTo>
                <a:cubicBezTo>
                  <a:pt x="25571" y="15023"/>
                  <a:pt x="25455" y="14855"/>
                  <a:pt x="25365" y="14714"/>
                </a:cubicBezTo>
                <a:cubicBezTo>
                  <a:pt x="25349" y="14715"/>
                  <a:pt x="25334" y="14715"/>
                  <a:pt x="25318" y="14715"/>
                </a:cubicBezTo>
                <a:cubicBezTo>
                  <a:pt x="25164" y="14715"/>
                  <a:pt x="24998" y="14659"/>
                  <a:pt x="24840" y="14659"/>
                </a:cubicBezTo>
                <a:cubicBezTo>
                  <a:pt x="24691" y="14659"/>
                  <a:pt x="24550" y="14710"/>
                  <a:pt x="24436" y="14907"/>
                </a:cubicBezTo>
                <a:lnTo>
                  <a:pt x="23804" y="14649"/>
                </a:lnTo>
                <a:cubicBezTo>
                  <a:pt x="23804" y="14494"/>
                  <a:pt x="23817" y="14352"/>
                  <a:pt x="23817" y="14198"/>
                </a:cubicBezTo>
                <a:cubicBezTo>
                  <a:pt x="23817" y="10239"/>
                  <a:pt x="21329" y="6706"/>
                  <a:pt x="17602" y="5365"/>
                </a:cubicBezTo>
                <a:lnTo>
                  <a:pt x="17718" y="5262"/>
                </a:lnTo>
                <a:cubicBezTo>
                  <a:pt x="17731" y="5223"/>
                  <a:pt x="17731" y="5210"/>
                  <a:pt x="17744" y="5172"/>
                </a:cubicBezTo>
                <a:cubicBezTo>
                  <a:pt x="17777" y="5161"/>
                  <a:pt x="17810" y="5157"/>
                  <a:pt x="17841" y="5157"/>
                </a:cubicBezTo>
                <a:cubicBezTo>
                  <a:pt x="17974" y="5157"/>
                  <a:pt x="18086" y="5237"/>
                  <a:pt x="18197" y="5237"/>
                </a:cubicBezTo>
                <a:cubicBezTo>
                  <a:pt x="18247" y="5237"/>
                  <a:pt x="18298" y="5220"/>
                  <a:pt x="18350" y="5172"/>
                </a:cubicBezTo>
                <a:cubicBezTo>
                  <a:pt x="18672" y="4965"/>
                  <a:pt x="18182" y="4630"/>
                  <a:pt x="18724" y="4243"/>
                </a:cubicBezTo>
                <a:cubicBezTo>
                  <a:pt x="18879" y="4385"/>
                  <a:pt x="19046" y="4514"/>
                  <a:pt x="19240" y="4617"/>
                </a:cubicBezTo>
                <a:cubicBezTo>
                  <a:pt x="19407" y="4707"/>
                  <a:pt x="19588" y="4772"/>
                  <a:pt x="19768" y="4875"/>
                </a:cubicBezTo>
                <a:cubicBezTo>
                  <a:pt x="20116" y="5043"/>
                  <a:pt x="20478" y="5197"/>
                  <a:pt x="20761" y="5507"/>
                </a:cubicBezTo>
                <a:cubicBezTo>
                  <a:pt x="20875" y="5507"/>
                  <a:pt x="20980" y="5523"/>
                  <a:pt x="21083" y="5523"/>
                </a:cubicBezTo>
                <a:cubicBezTo>
                  <a:pt x="21109" y="5523"/>
                  <a:pt x="21135" y="5522"/>
                  <a:pt x="21161" y="5520"/>
                </a:cubicBezTo>
                <a:lnTo>
                  <a:pt x="21483" y="5146"/>
                </a:lnTo>
                <a:cubicBezTo>
                  <a:pt x="21535" y="5236"/>
                  <a:pt x="21599" y="5313"/>
                  <a:pt x="21677" y="5391"/>
                </a:cubicBezTo>
                <a:cubicBezTo>
                  <a:pt x="21718" y="5441"/>
                  <a:pt x="21787" y="5469"/>
                  <a:pt x="21854" y="5469"/>
                </a:cubicBezTo>
                <a:cubicBezTo>
                  <a:pt x="21892" y="5469"/>
                  <a:pt x="21928" y="5461"/>
                  <a:pt x="21960" y="5442"/>
                </a:cubicBezTo>
                <a:cubicBezTo>
                  <a:pt x="22089" y="5610"/>
                  <a:pt x="22192" y="5739"/>
                  <a:pt x="22296" y="5894"/>
                </a:cubicBezTo>
                <a:cubicBezTo>
                  <a:pt x="22270" y="6139"/>
                  <a:pt x="22089" y="6280"/>
                  <a:pt x="22180" y="6616"/>
                </a:cubicBezTo>
                <a:cubicBezTo>
                  <a:pt x="22298" y="6876"/>
                  <a:pt x="22404" y="6955"/>
                  <a:pt x="22513" y="6955"/>
                </a:cubicBezTo>
                <a:cubicBezTo>
                  <a:pt x="22687" y="6955"/>
                  <a:pt x="22868" y="6753"/>
                  <a:pt x="23119" y="6753"/>
                </a:cubicBezTo>
                <a:cubicBezTo>
                  <a:pt x="23141" y="6753"/>
                  <a:pt x="23163" y="6754"/>
                  <a:pt x="23185" y="6758"/>
                </a:cubicBezTo>
                <a:cubicBezTo>
                  <a:pt x="23005" y="6925"/>
                  <a:pt x="23443" y="7415"/>
                  <a:pt x="23727" y="7493"/>
                </a:cubicBezTo>
                <a:lnTo>
                  <a:pt x="23843" y="7660"/>
                </a:lnTo>
                <a:cubicBezTo>
                  <a:pt x="23907" y="7892"/>
                  <a:pt x="23920" y="8124"/>
                  <a:pt x="23959" y="8356"/>
                </a:cubicBezTo>
                <a:lnTo>
                  <a:pt x="24230" y="8834"/>
                </a:lnTo>
                <a:cubicBezTo>
                  <a:pt x="24501" y="9143"/>
                  <a:pt x="24346" y="9259"/>
                  <a:pt x="24256" y="9388"/>
                </a:cubicBezTo>
                <a:cubicBezTo>
                  <a:pt x="24178" y="9517"/>
                  <a:pt x="24140" y="9659"/>
                  <a:pt x="24604" y="10084"/>
                </a:cubicBezTo>
                <a:lnTo>
                  <a:pt x="25132" y="10123"/>
                </a:lnTo>
                <a:lnTo>
                  <a:pt x="25249" y="10458"/>
                </a:lnTo>
                <a:cubicBezTo>
                  <a:pt x="25403" y="10716"/>
                  <a:pt x="25558" y="10974"/>
                  <a:pt x="25713" y="11258"/>
                </a:cubicBezTo>
                <a:cubicBezTo>
                  <a:pt x="25816" y="11567"/>
                  <a:pt x="25867" y="11903"/>
                  <a:pt x="25880" y="12225"/>
                </a:cubicBezTo>
                <a:cubicBezTo>
                  <a:pt x="25906" y="12547"/>
                  <a:pt x="26061" y="12844"/>
                  <a:pt x="26306" y="13037"/>
                </a:cubicBezTo>
                <a:cubicBezTo>
                  <a:pt x="26345" y="12354"/>
                  <a:pt x="26332" y="11683"/>
                  <a:pt x="26254" y="11013"/>
                </a:cubicBezTo>
                <a:lnTo>
                  <a:pt x="26151" y="10561"/>
                </a:lnTo>
                <a:cubicBezTo>
                  <a:pt x="25816" y="8872"/>
                  <a:pt x="25145" y="7273"/>
                  <a:pt x="24165" y="5855"/>
                </a:cubicBezTo>
                <a:cubicBezTo>
                  <a:pt x="24539" y="5571"/>
                  <a:pt x="24011" y="5236"/>
                  <a:pt x="23572" y="5055"/>
                </a:cubicBezTo>
                <a:cubicBezTo>
                  <a:pt x="23250" y="4746"/>
                  <a:pt x="22940" y="4437"/>
                  <a:pt x="22618" y="4153"/>
                </a:cubicBezTo>
                <a:cubicBezTo>
                  <a:pt x="22283" y="3856"/>
                  <a:pt x="21935" y="3598"/>
                  <a:pt x="21574" y="3341"/>
                </a:cubicBezTo>
                <a:cubicBezTo>
                  <a:pt x="21651" y="2979"/>
                  <a:pt x="21303" y="2657"/>
                  <a:pt x="21535" y="2515"/>
                </a:cubicBezTo>
                <a:cubicBezTo>
                  <a:pt x="21303" y="2361"/>
                  <a:pt x="21032" y="2270"/>
                  <a:pt x="20761" y="2244"/>
                </a:cubicBezTo>
                <a:cubicBezTo>
                  <a:pt x="20864" y="1703"/>
                  <a:pt x="19936" y="1716"/>
                  <a:pt x="19485" y="1522"/>
                </a:cubicBezTo>
                <a:cubicBezTo>
                  <a:pt x="19227" y="1381"/>
                  <a:pt x="18943" y="1252"/>
                  <a:pt x="18672" y="1110"/>
                </a:cubicBezTo>
                <a:cubicBezTo>
                  <a:pt x="18608" y="1019"/>
                  <a:pt x="18543" y="942"/>
                  <a:pt x="18466" y="865"/>
                </a:cubicBezTo>
                <a:cubicBezTo>
                  <a:pt x="18182" y="710"/>
                  <a:pt x="17899" y="581"/>
                  <a:pt x="17615" y="452"/>
                </a:cubicBezTo>
                <a:cubicBezTo>
                  <a:pt x="17425" y="430"/>
                  <a:pt x="17240" y="424"/>
                  <a:pt x="17056" y="424"/>
                </a:cubicBezTo>
                <a:cubicBezTo>
                  <a:pt x="16883" y="424"/>
                  <a:pt x="16710" y="429"/>
                  <a:pt x="16535" y="429"/>
                </a:cubicBezTo>
                <a:cubicBezTo>
                  <a:pt x="16465" y="429"/>
                  <a:pt x="16396" y="428"/>
                  <a:pt x="16325" y="426"/>
                </a:cubicBezTo>
                <a:cubicBezTo>
                  <a:pt x="16197" y="259"/>
                  <a:pt x="16003" y="143"/>
                  <a:pt x="15784" y="104"/>
                </a:cubicBezTo>
                <a:cubicBezTo>
                  <a:pt x="15714" y="96"/>
                  <a:pt x="15645" y="92"/>
                  <a:pt x="15576" y="92"/>
                </a:cubicBezTo>
                <a:cubicBezTo>
                  <a:pt x="15427" y="92"/>
                  <a:pt x="15280" y="111"/>
                  <a:pt x="15139" y="156"/>
                </a:cubicBezTo>
                <a:lnTo>
                  <a:pt x="14456" y="310"/>
                </a:lnTo>
                <a:cubicBezTo>
                  <a:pt x="14237" y="375"/>
                  <a:pt x="14004" y="413"/>
                  <a:pt x="13772" y="413"/>
                </a:cubicBezTo>
                <a:cubicBezTo>
                  <a:pt x="13540" y="336"/>
                  <a:pt x="13682" y="143"/>
                  <a:pt x="1363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95" name="Google Shape;295;p37"/>
          <p:cNvCxnSpPr>
            <a:cxnSpLocks/>
            <a:stCxn id="25" idx="1"/>
          </p:cNvCxnSpPr>
          <p:nvPr/>
        </p:nvCxnSpPr>
        <p:spPr>
          <a:xfrm flipH="1">
            <a:off x="5492350" y="2237235"/>
            <a:ext cx="848566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oval" w="med" len="med"/>
            <a:tailEnd type="oval" w="med" len="med"/>
          </a:ln>
        </p:spPr>
      </p:cxnSp>
      <p:cxnSp>
        <p:nvCxnSpPr>
          <p:cNvPr id="296" name="Google Shape;296;p37"/>
          <p:cNvCxnSpPr>
            <a:cxnSpLocks/>
            <a:endCxn id="21" idx="3"/>
          </p:cNvCxnSpPr>
          <p:nvPr/>
        </p:nvCxnSpPr>
        <p:spPr>
          <a:xfrm flipH="1">
            <a:off x="2926024" y="2237235"/>
            <a:ext cx="817501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oval" w="med" len="med"/>
            <a:tailEnd type="oval" w="med" len="med"/>
          </a:ln>
        </p:spPr>
      </p:cxnSp>
      <p:cxnSp>
        <p:nvCxnSpPr>
          <p:cNvPr id="297" name="Google Shape;297;p37"/>
          <p:cNvCxnSpPr>
            <a:cxnSpLocks/>
            <a:stCxn id="26" idx="1"/>
          </p:cNvCxnSpPr>
          <p:nvPr/>
        </p:nvCxnSpPr>
        <p:spPr>
          <a:xfrm flipH="1">
            <a:off x="5485193" y="3922614"/>
            <a:ext cx="855723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oval" w="med" len="med"/>
            <a:tailEnd type="oval" w="med" len="med"/>
          </a:ln>
        </p:spPr>
      </p:cxnSp>
      <p:cxnSp>
        <p:nvCxnSpPr>
          <p:cNvPr id="298" name="Google Shape;298;p37"/>
          <p:cNvCxnSpPr>
            <a:cxnSpLocks/>
            <a:endCxn id="24" idx="3"/>
          </p:cNvCxnSpPr>
          <p:nvPr/>
        </p:nvCxnSpPr>
        <p:spPr>
          <a:xfrm flipH="1" flipV="1">
            <a:off x="2926024" y="3922615"/>
            <a:ext cx="817501" cy="1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2" name="Freeform 27">
            <a:extLst>
              <a:ext uri="{FF2B5EF4-FFF2-40B4-BE49-F238E27FC236}">
                <a16:creationId xmlns:a16="http://schemas.microsoft.com/office/drawing/2014/main" id="{1C81C5C0-781D-47F3-1D2F-92CD1A82EB55}"/>
              </a:ext>
            </a:extLst>
          </p:cNvPr>
          <p:cNvSpPr/>
          <p:nvPr/>
        </p:nvSpPr>
        <p:spPr>
          <a:xfrm>
            <a:off x="3632129" y="2088041"/>
            <a:ext cx="2003579" cy="1793089"/>
          </a:xfrm>
          <a:custGeom>
            <a:avLst/>
            <a:gdLst/>
            <a:ahLst/>
            <a:cxnLst/>
            <a:rect l="l" t="t" r="r" b="b"/>
            <a:pathLst>
              <a:path w="1919692" h="1767421">
                <a:moveTo>
                  <a:pt x="0" y="0"/>
                </a:moveTo>
                <a:lnTo>
                  <a:pt x="1919692" y="0"/>
                </a:lnTo>
                <a:lnTo>
                  <a:pt x="1919692" y="1767421"/>
                </a:lnTo>
                <a:lnTo>
                  <a:pt x="0" y="176742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888" t="-18314" r="-8417" b="1"/>
            </a:stretch>
          </a:blipFill>
        </p:spPr>
      </p:sp>
      <p:sp>
        <p:nvSpPr>
          <p:cNvPr id="20" name="Title 19">
            <a:extLst>
              <a:ext uri="{FF2B5EF4-FFF2-40B4-BE49-F238E27FC236}">
                <a16:creationId xmlns:a16="http://schemas.microsoft.com/office/drawing/2014/main" id="{673E1D5D-1D9C-35BF-FA0E-9BA9EC282DC8}"/>
              </a:ext>
            </a:extLst>
          </p:cNvPr>
          <p:cNvSpPr>
            <a:spLocks noGrp="1"/>
          </p:cNvSpPr>
          <p:nvPr>
            <p:ph type="title" idx="8"/>
          </p:nvPr>
        </p:nvSpPr>
        <p:spPr>
          <a:xfrm>
            <a:off x="716400" y="581730"/>
            <a:ext cx="7711200" cy="709438"/>
          </a:xfrm>
        </p:spPr>
        <p:txBody>
          <a:bodyPr anchor="ctr"/>
          <a:lstStyle/>
          <a:p>
            <a:r>
              <a:rPr lang="vi-VN" sz="3200" b="1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  <a:endParaRPr lang="vi-VN" sz="32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0D08CA7-C7D1-D90D-4F6D-4671123E1E90}"/>
              </a:ext>
            </a:extLst>
          </p:cNvPr>
          <p:cNvSpPr txBox="1"/>
          <p:nvPr/>
        </p:nvSpPr>
        <p:spPr>
          <a:xfrm>
            <a:off x="366855" y="1527072"/>
            <a:ext cx="2559169" cy="142032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r">
              <a:lnSpc>
                <a:spcPct val="150000"/>
              </a:lnSpc>
            </a:pPr>
            <a:r>
              <a:rPr lang="vi-VN" sz="2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01</a:t>
            </a:r>
          </a:p>
          <a:p>
            <a:pPr algn="r">
              <a:lnSpc>
                <a:spcPct val="150000"/>
              </a:lnSpc>
            </a:pPr>
            <a:r>
              <a:rPr lang="nl-NL" sz="2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Thực vật học và yêu cầu ngoại cảnh</a:t>
            </a:r>
            <a:endParaRPr lang="vi-VN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1CE990D-6E82-EAE8-DF5E-88621F07C02B}"/>
              </a:ext>
            </a:extLst>
          </p:cNvPr>
          <p:cNvSpPr txBox="1"/>
          <p:nvPr/>
        </p:nvSpPr>
        <p:spPr>
          <a:xfrm>
            <a:off x="366855" y="3212452"/>
            <a:ext cx="2559169" cy="142032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r">
              <a:lnSpc>
                <a:spcPct val="150000"/>
              </a:lnSpc>
            </a:pPr>
            <a:r>
              <a:rPr lang="vi-VN" sz="2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02</a:t>
            </a:r>
          </a:p>
          <a:p>
            <a:pPr algn="r">
              <a:lnSpc>
                <a:spcPct val="150000"/>
              </a:lnSpc>
            </a:pPr>
            <a:r>
              <a:rPr lang="nl-NL" sz="2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Quy trình kĩ thuật trồng và chăm sóc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D4BCA21-36F4-E94F-4233-1EF9CF383A24}"/>
              </a:ext>
            </a:extLst>
          </p:cNvPr>
          <p:cNvSpPr txBox="1"/>
          <p:nvPr/>
        </p:nvSpPr>
        <p:spPr>
          <a:xfrm>
            <a:off x="6340916" y="1527072"/>
            <a:ext cx="2086684" cy="142032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03</a:t>
            </a:r>
          </a:p>
          <a:p>
            <a:pPr>
              <a:lnSpc>
                <a:spcPct val="150000"/>
              </a:lnSpc>
            </a:pPr>
            <a:r>
              <a:rPr lang="nl-NL" sz="2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Kĩ thuật cắt tỉa, tạo tán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25B1ECF-A543-52E4-9150-09FDA88A2F0E}"/>
              </a:ext>
            </a:extLst>
          </p:cNvPr>
          <p:cNvSpPr txBox="1"/>
          <p:nvPr/>
        </p:nvSpPr>
        <p:spPr>
          <a:xfrm>
            <a:off x="6340916" y="3212451"/>
            <a:ext cx="2559169" cy="142032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04</a:t>
            </a:r>
          </a:p>
          <a:p>
            <a:pPr>
              <a:lnSpc>
                <a:spcPct val="150000"/>
              </a:lnSpc>
            </a:pPr>
            <a:r>
              <a:rPr lang="nl-NL" sz="2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Kĩ thuật điều khiển ra hoa, đậu quả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4" grpId="0" animBg="1"/>
      <p:bldP spid="21" grpId="0"/>
      <p:bldP spid="24" grpId="0"/>
      <p:bldP spid="25" grpId="0"/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84;p37">
            <a:extLst>
              <a:ext uri="{FF2B5EF4-FFF2-40B4-BE49-F238E27FC236}">
                <a16:creationId xmlns:a16="http://schemas.microsoft.com/office/drawing/2014/main" id="{B9887820-3124-F9A7-6968-26F96C91E178}"/>
              </a:ext>
            </a:extLst>
          </p:cNvPr>
          <p:cNvSpPr/>
          <p:nvPr/>
        </p:nvSpPr>
        <p:spPr>
          <a:xfrm>
            <a:off x="720000" y="645130"/>
            <a:ext cx="992916" cy="986601"/>
          </a:xfrm>
          <a:custGeom>
            <a:avLst/>
            <a:gdLst/>
            <a:ahLst/>
            <a:cxnLst/>
            <a:rect l="l" t="t" r="r" b="b"/>
            <a:pathLst>
              <a:path w="27170" h="28899" extrusionOk="0">
                <a:moveTo>
                  <a:pt x="13630" y="1"/>
                </a:moveTo>
                <a:cubicBezTo>
                  <a:pt x="13385" y="1"/>
                  <a:pt x="13153" y="27"/>
                  <a:pt x="12908" y="78"/>
                </a:cubicBezTo>
                <a:cubicBezTo>
                  <a:pt x="12689" y="143"/>
                  <a:pt x="12470" y="220"/>
                  <a:pt x="12251" y="284"/>
                </a:cubicBezTo>
                <a:cubicBezTo>
                  <a:pt x="12032" y="362"/>
                  <a:pt x="11825" y="426"/>
                  <a:pt x="11606" y="478"/>
                </a:cubicBezTo>
                <a:cubicBezTo>
                  <a:pt x="11387" y="542"/>
                  <a:pt x="11168" y="581"/>
                  <a:pt x="10936" y="594"/>
                </a:cubicBezTo>
                <a:cubicBezTo>
                  <a:pt x="10755" y="710"/>
                  <a:pt x="10562" y="800"/>
                  <a:pt x="10368" y="878"/>
                </a:cubicBezTo>
                <a:cubicBezTo>
                  <a:pt x="10175" y="955"/>
                  <a:pt x="9968" y="1032"/>
                  <a:pt x="9749" y="1110"/>
                </a:cubicBezTo>
                <a:cubicBezTo>
                  <a:pt x="9530" y="1174"/>
                  <a:pt x="9298" y="1239"/>
                  <a:pt x="9066" y="1303"/>
                </a:cubicBezTo>
                <a:cubicBezTo>
                  <a:pt x="8834" y="1368"/>
                  <a:pt x="8602" y="1458"/>
                  <a:pt x="8370" y="1535"/>
                </a:cubicBezTo>
                <a:cubicBezTo>
                  <a:pt x="8357" y="1742"/>
                  <a:pt x="8331" y="1909"/>
                  <a:pt x="8331" y="2103"/>
                </a:cubicBezTo>
                <a:cubicBezTo>
                  <a:pt x="8176" y="2180"/>
                  <a:pt x="8008" y="2244"/>
                  <a:pt x="7854" y="2335"/>
                </a:cubicBezTo>
                <a:cubicBezTo>
                  <a:pt x="7660" y="2167"/>
                  <a:pt x="7441" y="2232"/>
                  <a:pt x="7441" y="2090"/>
                </a:cubicBezTo>
                <a:cubicBezTo>
                  <a:pt x="7170" y="2257"/>
                  <a:pt x="6900" y="2399"/>
                  <a:pt x="6603" y="2580"/>
                </a:cubicBezTo>
                <a:cubicBezTo>
                  <a:pt x="6203" y="2722"/>
                  <a:pt x="5546" y="2838"/>
                  <a:pt x="5391" y="3224"/>
                </a:cubicBezTo>
                <a:cubicBezTo>
                  <a:pt x="5404" y="3676"/>
                  <a:pt x="4553" y="3921"/>
                  <a:pt x="4643" y="4411"/>
                </a:cubicBezTo>
                <a:lnTo>
                  <a:pt x="4450" y="4617"/>
                </a:lnTo>
                <a:cubicBezTo>
                  <a:pt x="4089" y="4643"/>
                  <a:pt x="3805" y="4952"/>
                  <a:pt x="3521" y="5262"/>
                </a:cubicBezTo>
                <a:cubicBezTo>
                  <a:pt x="3237" y="5558"/>
                  <a:pt x="3005" y="5907"/>
                  <a:pt x="2657" y="5932"/>
                </a:cubicBezTo>
                <a:cubicBezTo>
                  <a:pt x="2454" y="6059"/>
                  <a:pt x="1739" y="6823"/>
                  <a:pt x="2220" y="6823"/>
                </a:cubicBezTo>
                <a:cubicBezTo>
                  <a:pt x="2228" y="6823"/>
                  <a:pt x="2236" y="6822"/>
                  <a:pt x="2245" y="6822"/>
                </a:cubicBezTo>
                <a:lnTo>
                  <a:pt x="2245" y="6822"/>
                </a:lnTo>
                <a:cubicBezTo>
                  <a:pt x="2129" y="7067"/>
                  <a:pt x="2012" y="7286"/>
                  <a:pt x="1922" y="7493"/>
                </a:cubicBezTo>
                <a:cubicBezTo>
                  <a:pt x="1832" y="7712"/>
                  <a:pt x="1716" y="7905"/>
                  <a:pt x="1613" y="8111"/>
                </a:cubicBezTo>
                <a:cubicBezTo>
                  <a:pt x="1510" y="8318"/>
                  <a:pt x="1406" y="8511"/>
                  <a:pt x="1290" y="8730"/>
                </a:cubicBezTo>
                <a:cubicBezTo>
                  <a:pt x="1187" y="8950"/>
                  <a:pt x="1110" y="9195"/>
                  <a:pt x="1007" y="9465"/>
                </a:cubicBezTo>
                <a:cubicBezTo>
                  <a:pt x="1110" y="9569"/>
                  <a:pt x="1071" y="9749"/>
                  <a:pt x="994" y="9943"/>
                </a:cubicBezTo>
                <a:cubicBezTo>
                  <a:pt x="916" y="10149"/>
                  <a:pt x="813" y="10368"/>
                  <a:pt x="736" y="10549"/>
                </a:cubicBezTo>
                <a:cubicBezTo>
                  <a:pt x="697" y="10755"/>
                  <a:pt x="659" y="10987"/>
                  <a:pt x="607" y="11219"/>
                </a:cubicBezTo>
                <a:cubicBezTo>
                  <a:pt x="568" y="11464"/>
                  <a:pt x="542" y="11709"/>
                  <a:pt x="491" y="11967"/>
                </a:cubicBezTo>
                <a:cubicBezTo>
                  <a:pt x="439" y="12225"/>
                  <a:pt x="388" y="12483"/>
                  <a:pt x="336" y="12741"/>
                </a:cubicBezTo>
                <a:cubicBezTo>
                  <a:pt x="285" y="12999"/>
                  <a:pt x="207" y="13256"/>
                  <a:pt x="130" y="13514"/>
                </a:cubicBezTo>
                <a:cubicBezTo>
                  <a:pt x="414" y="13979"/>
                  <a:pt x="426" y="14133"/>
                  <a:pt x="1" y="14198"/>
                </a:cubicBezTo>
                <a:cubicBezTo>
                  <a:pt x="207" y="14842"/>
                  <a:pt x="285" y="14920"/>
                  <a:pt x="194" y="15449"/>
                </a:cubicBezTo>
                <a:cubicBezTo>
                  <a:pt x="336" y="15810"/>
                  <a:pt x="426" y="16467"/>
                  <a:pt x="362" y="16828"/>
                </a:cubicBezTo>
                <a:cubicBezTo>
                  <a:pt x="813" y="16828"/>
                  <a:pt x="594" y="17628"/>
                  <a:pt x="710" y="18053"/>
                </a:cubicBezTo>
                <a:cubicBezTo>
                  <a:pt x="633" y="18247"/>
                  <a:pt x="568" y="18479"/>
                  <a:pt x="517" y="18672"/>
                </a:cubicBezTo>
                <a:cubicBezTo>
                  <a:pt x="646" y="19188"/>
                  <a:pt x="994" y="18646"/>
                  <a:pt x="1071" y="19252"/>
                </a:cubicBezTo>
                <a:cubicBezTo>
                  <a:pt x="1161" y="19459"/>
                  <a:pt x="1265" y="19678"/>
                  <a:pt x="1368" y="19884"/>
                </a:cubicBezTo>
                <a:cubicBezTo>
                  <a:pt x="1561" y="20052"/>
                  <a:pt x="1651" y="20323"/>
                  <a:pt x="1742" y="21071"/>
                </a:cubicBezTo>
                <a:lnTo>
                  <a:pt x="2025" y="21561"/>
                </a:lnTo>
                <a:cubicBezTo>
                  <a:pt x="2180" y="21999"/>
                  <a:pt x="2386" y="22424"/>
                  <a:pt x="2619" y="22837"/>
                </a:cubicBezTo>
                <a:cubicBezTo>
                  <a:pt x="2722" y="22914"/>
                  <a:pt x="2786" y="22979"/>
                  <a:pt x="2864" y="23031"/>
                </a:cubicBezTo>
                <a:cubicBezTo>
                  <a:pt x="3186" y="23533"/>
                  <a:pt x="3547" y="23998"/>
                  <a:pt x="3921" y="24449"/>
                </a:cubicBezTo>
                <a:cubicBezTo>
                  <a:pt x="4114" y="24681"/>
                  <a:pt x="4321" y="24887"/>
                  <a:pt x="4527" y="25107"/>
                </a:cubicBezTo>
                <a:cubicBezTo>
                  <a:pt x="4720" y="25326"/>
                  <a:pt x="4927" y="25558"/>
                  <a:pt x="5159" y="25751"/>
                </a:cubicBezTo>
                <a:lnTo>
                  <a:pt x="5842" y="26293"/>
                </a:lnTo>
                <a:cubicBezTo>
                  <a:pt x="6165" y="26512"/>
                  <a:pt x="6487" y="26822"/>
                  <a:pt x="6835" y="26860"/>
                </a:cubicBezTo>
                <a:cubicBezTo>
                  <a:pt x="7145" y="27015"/>
                  <a:pt x="7467" y="27131"/>
                  <a:pt x="7802" y="27234"/>
                </a:cubicBezTo>
                <a:cubicBezTo>
                  <a:pt x="8008" y="27415"/>
                  <a:pt x="8241" y="27569"/>
                  <a:pt x="8498" y="27685"/>
                </a:cubicBezTo>
                <a:cubicBezTo>
                  <a:pt x="8808" y="27750"/>
                  <a:pt x="9130" y="27763"/>
                  <a:pt x="9401" y="27802"/>
                </a:cubicBezTo>
                <a:lnTo>
                  <a:pt x="10123" y="28111"/>
                </a:lnTo>
                <a:cubicBezTo>
                  <a:pt x="10355" y="28201"/>
                  <a:pt x="10600" y="28279"/>
                  <a:pt x="10858" y="28369"/>
                </a:cubicBezTo>
                <a:cubicBezTo>
                  <a:pt x="11542" y="28601"/>
                  <a:pt x="12238" y="28769"/>
                  <a:pt x="12947" y="28885"/>
                </a:cubicBezTo>
                <a:cubicBezTo>
                  <a:pt x="13024" y="28807"/>
                  <a:pt x="13063" y="28743"/>
                  <a:pt x="13128" y="28665"/>
                </a:cubicBezTo>
                <a:cubicBezTo>
                  <a:pt x="13340" y="28809"/>
                  <a:pt x="13679" y="28898"/>
                  <a:pt x="13997" y="28898"/>
                </a:cubicBezTo>
                <a:cubicBezTo>
                  <a:pt x="14278" y="28898"/>
                  <a:pt x="14543" y="28829"/>
                  <a:pt x="14688" y="28665"/>
                </a:cubicBezTo>
                <a:cubicBezTo>
                  <a:pt x="14920" y="28640"/>
                  <a:pt x="15152" y="28601"/>
                  <a:pt x="15397" y="28562"/>
                </a:cubicBezTo>
                <a:lnTo>
                  <a:pt x="15874" y="28537"/>
                </a:lnTo>
                <a:cubicBezTo>
                  <a:pt x="16042" y="28524"/>
                  <a:pt x="16197" y="28511"/>
                  <a:pt x="16364" y="28485"/>
                </a:cubicBezTo>
                <a:cubicBezTo>
                  <a:pt x="16687" y="28446"/>
                  <a:pt x="17009" y="28408"/>
                  <a:pt x="17344" y="28356"/>
                </a:cubicBezTo>
                <a:cubicBezTo>
                  <a:pt x="17757" y="28266"/>
                  <a:pt x="18169" y="28175"/>
                  <a:pt x="18569" y="28072"/>
                </a:cubicBezTo>
                <a:cubicBezTo>
                  <a:pt x="18982" y="27969"/>
                  <a:pt x="19381" y="27827"/>
                  <a:pt x="19781" y="27685"/>
                </a:cubicBezTo>
                <a:cubicBezTo>
                  <a:pt x="20091" y="27608"/>
                  <a:pt x="20400" y="27466"/>
                  <a:pt x="20658" y="27286"/>
                </a:cubicBezTo>
                <a:cubicBezTo>
                  <a:pt x="20993" y="27079"/>
                  <a:pt x="21303" y="26847"/>
                  <a:pt x="21599" y="26589"/>
                </a:cubicBezTo>
                <a:cubicBezTo>
                  <a:pt x="21793" y="26448"/>
                  <a:pt x="21986" y="26319"/>
                  <a:pt x="22167" y="26164"/>
                </a:cubicBezTo>
                <a:cubicBezTo>
                  <a:pt x="22412" y="26022"/>
                  <a:pt x="22644" y="25880"/>
                  <a:pt x="22863" y="25713"/>
                </a:cubicBezTo>
                <a:lnTo>
                  <a:pt x="23379" y="25236"/>
                </a:lnTo>
                <a:cubicBezTo>
                  <a:pt x="23546" y="25081"/>
                  <a:pt x="23714" y="24900"/>
                  <a:pt x="23856" y="24733"/>
                </a:cubicBezTo>
                <a:cubicBezTo>
                  <a:pt x="24165" y="24462"/>
                  <a:pt x="24488" y="24191"/>
                  <a:pt x="24655" y="23778"/>
                </a:cubicBezTo>
                <a:cubicBezTo>
                  <a:pt x="24810" y="23572"/>
                  <a:pt x="24965" y="23379"/>
                  <a:pt x="25120" y="23172"/>
                </a:cubicBezTo>
                <a:cubicBezTo>
                  <a:pt x="25261" y="22979"/>
                  <a:pt x="25390" y="22760"/>
                  <a:pt x="25519" y="22528"/>
                </a:cubicBezTo>
                <a:cubicBezTo>
                  <a:pt x="25661" y="22308"/>
                  <a:pt x="25829" y="22141"/>
                  <a:pt x="25971" y="21947"/>
                </a:cubicBezTo>
                <a:lnTo>
                  <a:pt x="26383" y="21316"/>
                </a:lnTo>
                <a:cubicBezTo>
                  <a:pt x="26473" y="21161"/>
                  <a:pt x="26615" y="20967"/>
                  <a:pt x="26718" y="20800"/>
                </a:cubicBezTo>
                <a:cubicBezTo>
                  <a:pt x="26822" y="20619"/>
                  <a:pt x="26886" y="20452"/>
                  <a:pt x="26847" y="20348"/>
                </a:cubicBezTo>
                <a:cubicBezTo>
                  <a:pt x="26938" y="20039"/>
                  <a:pt x="27054" y="19730"/>
                  <a:pt x="27131" y="19420"/>
                </a:cubicBezTo>
                <a:cubicBezTo>
                  <a:pt x="27144" y="19252"/>
                  <a:pt x="27170" y="19046"/>
                  <a:pt x="27170" y="18866"/>
                </a:cubicBezTo>
                <a:cubicBezTo>
                  <a:pt x="27015" y="18621"/>
                  <a:pt x="26899" y="18376"/>
                  <a:pt x="26744" y="18143"/>
                </a:cubicBezTo>
                <a:cubicBezTo>
                  <a:pt x="26693" y="18066"/>
                  <a:pt x="26628" y="17989"/>
                  <a:pt x="26551" y="17924"/>
                </a:cubicBezTo>
                <a:cubicBezTo>
                  <a:pt x="26293" y="17770"/>
                  <a:pt x="26009" y="17641"/>
                  <a:pt x="25739" y="17499"/>
                </a:cubicBezTo>
                <a:cubicBezTo>
                  <a:pt x="25777" y="17383"/>
                  <a:pt x="25803" y="17292"/>
                  <a:pt x="25842" y="17176"/>
                </a:cubicBezTo>
                <a:lnTo>
                  <a:pt x="26164" y="16609"/>
                </a:lnTo>
                <a:cubicBezTo>
                  <a:pt x="26267" y="16416"/>
                  <a:pt x="26357" y="16222"/>
                  <a:pt x="26448" y="16016"/>
                </a:cubicBezTo>
                <a:cubicBezTo>
                  <a:pt x="26345" y="15913"/>
                  <a:pt x="26254" y="15810"/>
                  <a:pt x="26164" y="15706"/>
                </a:cubicBezTo>
                <a:cubicBezTo>
                  <a:pt x="26357" y="15500"/>
                  <a:pt x="26486" y="15100"/>
                  <a:pt x="26345" y="14817"/>
                </a:cubicBezTo>
                <a:cubicBezTo>
                  <a:pt x="26276" y="14799"/>
                  <a:pt x="26207" y="14788"/>
                  <a:pt x="26141" y="14788"/>
                </a:cubicBezTo>
                <a:cubicBezTo>
                  <a:pt x="25960" y="14788"/>
                  <a:pt x="25793" y="14876"/>
                  <a:pt x="25661" y="15178"/>
                </a:cubicBezTo>
                <a:cubicBezTo>
                  <a:pt x="25571" y="15023"/>
                  <a:pt x="25455" y="14855"/>
                  <a:pt x="25365" y="14714"/>
                </a:cubicBezTo>
                <a:cubicBezTo>
                  <a:pt x="25349" y="14715"/>
                  <a:pt x="25334" y="14715"/>
                  <a:pt x="25318" y="14715"/>
                </a:cubicBezTo>
                <a:cubicBezTo>
                  <a:pt x="25164" y="14715"/>
                  <a:pt x="24998" y="14659"/>
                  <a:pt x="24840" y="14659"/>
                </a:cubicBezTo>
                <a:cubicBezTo>
                  <a:pt x="24691" y="14659"/>
                  <a:pt x="24550" y="14710"/>
                  <a:pt x="24436" y="14907"/>
                </a:cubicBezTo>
                <a:lnTo>
                  <a:pt x="23804" y="14649"/>
                </a:lnTo>
                <a:cubicBezTo>
                  <a:pt x="23804" y="14494"/>
                  <a:pt x="23817" y="14352"/>
                  <a:pt x="23817" y="14198"/>
                </a:cubicBezTo>
                <a:cubicBezTo>
                  <a:pt x="23817" y="10239"/>
                  <a:pt x="21329" y="6706"/>
                  <a:pt x="17602" y="5365"/>
                </a:cubicBezTo>
                <a:lnTo>
                  <a:pt x="17718" y="5262"/>
                </a:lnTo>
                <a:cubicBezTo>
                  <a:pt x="17731" y="5223"/>
                  <a:pt x="17731" y="5210"/>
                  <a:pt x="17744" y="5172"/>
                </a:cubicBezTo>
                <a:cubicBezTo>
                  <a:pt x="17777" y="5161"/>
                  <a:pt x="17810" y="5157"/>
                  <a:pt x="17841" y="5157"/>
                </a:cubicBezTo>
                <a:cubicBezTo>
                  <a:pt x="17974" y="5157"/>
                  <a:pt x="18086" y="5237"/>
                  <a:pt x="18197" y="5237"/>
                </a:cubicBezTo>
                <a:cubicBezTo>
                  <a:pt x="18247" y="5237"/>
                  <a:pt x="18298" y="5220"/>
                  <a:pt x="18350" y="5172"/>
                </a:cubicBezTo>
                <a:cubicBezTo>
                  <a:pt x="18672" y="4965"/>
                  <a:pt x="18182" y="4630"/>
                  <a:pt x="18724" y="4243"/>
                </a:cubicBezTo>
                <a:cubicBezTo>
                  <a:pt x="18879" y="4385"/>
                  <a:pt x="19046" y="4514"/>
                  <a:pt x="19240" y="4617"/>
                </a:cubicBezTo>
                <a:cubicBezTo>
                  <a:pt x="19407" y="4707"/>
                  <a:pt x="19588" y="4772"/>
                  <a:pt x="19768" y="4875"/>
                </a:cubicBezTo>
                <a:cubicBezTo>
                  <a:pt x="20116" y="5043"/>
                  <a:pt x="20478" y="5197"/>
                  <a:pt x="20761" y="5507"/>
                </a:cubicBezTo>
                <a:cubicBezTo>
                  <a:pt x="20875" y="5507"/>
                  <a:pt x="20980" y="5523"/>
                  <a:pt x="21083" y="5523"/>
                </a:cubicBezTo>
                <a:cubicBezTo>
                  <a:pt x="21109" y="5523"/>
                  <a:pt x="21135" y="5522"/>
                  <a:pt x="21161" y="5520"/>
                </a:cubicBezTo>
                <a:lnTo>
                  <a:pt x="21483" y="5146"/>
                </a:lnTo>
                <a:cubicBezTo>
                  <a:pt x="21535" y="5236"/>
                  <a:pt x="21599" y="5313"/>
                  <a:pt x="21677" y="5391"/>
                </a:cubicBezTo>
                <a:cubicBezTo>
                  <a:pt x="21718" y="5441"/>
                  <a:pt x="21787" y="5469"/>
                  <a:pt x="21854" y="5469"/>
                </a:cubicBezTo>
                <a:cubicBezTo>
                  <a:pt x="21892" y="5469"/>
                  <a:pt x="21928" y="5461"/>
                  <a:pt x="21960" y="5442"/>
                </a:cubicBezTo>
                <a:cubicBezTo>
                  <a:pt x="22089" y="5610"/>
                  <a:pt x="22192" y="5739"/>
                  <a:pt x="22296" y="5894"/>
                </a:cubicBezTo>
                <a:cubicBezTo>
                  <a:pt x="22270" y="6139"/>
                  <a:pt x="22089" y="6280"/>
                  <a:pt x="22180" y="6616"/>
                </a:cubicBezTo>
                <a:cubicBezTo>
                  <a:pt x="22298" y="6876"/>
                  <a:pt x="22404" y="6955"/>
                  <a:pt x="22513" y="6955"/>
                </a:cubicBezTo>
                <a:cubicBezTo>
                  <a:pt x="22687" y="6955"/>
                  <a:pt x="22868" y="6753"/>
                  <a:pt x="23119" y="6753"/>
                </a:cubicBezTo>
                <a:cubicBezTo>
                  <a:pt x="23141" y="6753"/>
                  <a:pt x="23163" y="6754"/>
                  <a:pt x="23185" y="6758"/>
                </a:cubicBezTo>
                <a:cubicBezTo>
                  <a:pt x="23005" y="6925"/>
                  <a:pt x="23443" y="7415"/>
                  <a:pt x="23727" y="7493"/>
                </a:cubicBezTo>
                <a:lnTo>
                  <a:pt x="23843" y="7660"/>
                </a:lnTo>
                <a:cubicBezTo>
                  <a:pt x="23907" y="7892"/>
                  <a:pt x="23920" y="8124"/>
                  <a:pt x="23959" y="8356"/>
                </a:cubicBezTo>
                <a:lnTo>
                  <a:pt x="24230" y="8834"/>
                </a:lnTo>
                <a:cubicBezTo>
                  <a:pt x="24501" y="9143"/>
                  <a:pt x="24346" y="9259"/>
                  <a:pt x="24256" y="9388"/>
                </a:cubicBezTo>
                <a:cubicBezTo>
                  <a:pt x="24178" y="9517"/>
                  <a:pt x="24140" y="9659"/>
                  <a:pt x="24604" y="10084"/>
                </a:cubicBezTo>
                <a:lnTo>
                  <a:pt x="25132" y="10123"/>
                </a:lnTo>
                <a:lnTo>
                  <a:pt x="25249" y="10458"/>
                </a:lnTo>
                <a:cubicBezTo>
                  <a:pt x="25403" y="10716"/>
                  <a:pt x="25558" y="10974"/>
                  <a:pt x="25713" y="11258"/>
                </a:cubicBezTo>
                <a:cubicBezTo>
                  <a:pt x="25816" y="11567"/>
                  <a:pt x="25867" y="11903"/>
                  <a:pt x="25880" y="12225"/>
                </a:cubicBezTo>
                <a:cubicBezTo>
                  <a:pt x="25906" y="12547"/>
                  <a:pt x="26061" y="12844"/>
                  <a:pt x="26306" y="13037"/>
                </a:cubicBezTo>
                <a:cubicBezTo>
                  <a:pt x="26345" y="12354"/>
                  <a:pt x="26332" y="11683"/>
                  <a:pt x="26254" y="11013"/>
                </a:cubicBezTo>
                <a:lnTo>
                  <a:pt x="26151" y="10561"/>
                </a:lnTo>
                <a:cubicBezTo>
                  <a:pt x="25816" y="8872"/>
                  <a:pt x="25145" y="7273"/>
                  <a:pt x="24165" y="5855"/>
                </a:cubicBezTo>
                <a:cubicBezTo>
                  <a:pt x="24539" y="5571"/>
                  <a:pt x="24011" y="5236"/>
                  <a:pt x="23572" y="5055"/>
                </a:cubicBezTo>
                <a:cubicBezTo>
                  <a:pt x="23250" y="4746"/>
                  <a:pt x="22940" y="4437"/>
                  <a:pt x="22618" y="4153"/>
                </a:cubicBezTo>
                <a:cubicBezTo>
                  <a:pt x="22283" y="3856"/>
                  <a:pt x="21935" y="3598"/>
                  <a:pt x="21574" y="3341"/>
                </a:cubicBezTo>
                <a:cubicBezTo>
                  <a:pt x="21651" y="2979"/>
                  <a:pt x="21303" y="2657"/>
                  <a:pt x="21535" y="2515"/>
                </a:cubicBezTo>
                <a:cubicBezTo>
                  <a:pt x="21303" y="2361"/>
                  <a:pt x="21032" y="2270"/>
                  <a:pt x="20761" y="2244"/>
                </a:cubicBezTo>
                <a:cubicBezTo>
                  <a:pt x="20864" y="1703"/>
                  <a:pt x="19936" y="1716"/>
                  <a:pt x="19485" y="1522"/>
                </a:cubicBezTo>
                <a:cubicBezTo>
                  <a:pt x="19227" y="1381"/>
                  <a:pt x="18943" y="1252"/>
                  <a:pt x="18672" y="1110"/>
                </a:cubicBezTo>
                <a:cubicBezTo>
                  <a:pt x="18608" y="1019"/>
                  <a:pt x="18543" y="942"/>
                  <a:pt x="18466" y="865"/>
                </a:cubicBezTo>
                <a:cubicBezTo>
                  <a:pt x="18182" y="710"/>
                  <a:pt x="17899" y="581"/>
                  <a:pt x="17615" y="452"/>
                </a:cubicBezTo>
                <a:cubicBezTo>
                  <a:pt x="17425" y="430"/>
                  <a:pt x="17240" y="424"/>
                  <a:pt x="17056" y="424"/>
                </a:cubicBezTo>
                <a:cubicBezTo>
                  <a:pt x="16883" y="424"/>
                  <a:pt x="16710" y="429"/>
                  <a:pt x="16535" y="429"/>
                </a:cubicBezTo>
                <a:cubicBezTo>
                  <a:pt x="16465" y="429"/>
                  <a:pt x="16396" y="428"/>
                  <a:pt x="16325" y="426"/>
                </a:cubicBezTo>
                <a:cubicBezTo>
                  <a:pt x="16197" y="259"/>
                  <a:pt x="16003" y="143"/>
                  <a:pt x="15784" y="104"/>
                </a:cubicBezTo>
                <a:cubicBezTo>
                  <a:pt x="15714" y="96"/>
                  <a:pt x="15645" y="92"/>
                  <a:pt x="15576" y="92"/>
                </a:cubicBezTo>
                <a:cubicBezTo>
                  <a:pt x="15427" y="92"/>
                  <a:pt x="15280" y="111"/>
                  <a:pt x="15139" y="156"/>
                </a:cubicBezTo>
                <a:lnTo>
                  <a:pt x="14456" y="310"/>
                </a:lnTo>
                <a:cubicBezTo>
                  <a:pt x="14237" y="375"/>
                  <a:pt x="14004" y="413"/>
                  <a:pt x="13772" y="413"/>
                </a:cubicBezTo>
                <a:cubicBezTo>
                  <a:pt x="13540" y="336"/>
                  <a:pt x="13682" y="143"/>
                  <a:pt x="1363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32"/>
          <p:cNvSpPr txBox="1">
            <a:spLocks noGrp="1"/>
          </p:cNvSpPr>
          <p:nvPr>
            <p:ph type="title" idx="2"/>
          </p:nvPr>
        </p:nvSpPr>
        <p:spPr>
          <a:xfrm>
            <a:off x="756651" y="686624"/>
            <a:ext cx="919614" cy="90361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600" b="1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" sz="3600" b="1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sz="3600" b="1" dirty="0">
              <a:solidFill>
                <a:schemeClr val="bg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6E30F92-53FC-31AB-5ACB-A99DA7AC6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737325"/>
            <a:ext cx="3938710" cy="2719551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nl-NL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THỰC VẬT HỌC VÀ YÊU CẦU NGOẠI CẢNH</a:t>
            </a:r>
            <a:endParaRPr lang="vi-VN" sz="36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85B4C7B-3D87-639B-9371-5FFD0B935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8263" y="545486"/>
            <a:ext cx="5567474" cy="658679"/>
          </a:xfrm>
        </p:spPr>
        <p:txBody>
          <a:bodyPr/>
          <a:lstStyle/>
          <a:p>
            <a:pPr algn="ctr"/>
            <a:r>
              <a:rPr lang="en-US" sz="2800" b="1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 LUẬN NHÓM</a:t>
            </a:r>
            <a:endParaRPr lang="vi-VN" sz="2800" b="1" dirty="0">
              <a:solidFill>
                <a:schemeClr val="bg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5BFF63E-8077-7CEF-CAA7-EEEB9BA285C0}"/>
              </a:ext>
            </a:extLst>
          </p:cNvPr>
          <p:cNvSpPr/>
          <p:nvPr/>
        </p:nvSpPr>
        <p:spPr>
          <a:xfrm>
            <a:off x="-256188" y="1600472"/>
            <a:ext cx="9656376" cy="1308538"/>
          </a:xfrm>
          <a:prstGeom prst="roundRect">
            <a:avLst>
              <a:gd name="adj" fmla="val 11883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endParaRPr lang="vi-VN" sz="2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53D4423-F46C-4CE3-3F05-0900DB42814A}"/>
              </a:ext>
            </a:extLst>
          </p:cNvPr>
          <p:cNvSpPr txBox="1"/>
          <p:nvPr/>
        </p:nvSpPr>
        <p:spPr>
          <a:xfrm>
            <a:off x="1382068" y="1708390"/>
            <a:ext cx="7412901" cy="1045223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nl-NL" sz="22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Nhóm 1, 2:</a:t>
            </a:r>
            <a:r>
              <a:rPr lang="nl-NL" sz="2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Trình bày các đặc điểm thực vật học của cây </a:t>
            </a:r>
            <a:r>
              <a:rPr lang="en-US" sz="2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sầu</a:t>
            </a:r>
            <a:r>
              <a:rPr lang="en-US" sz="2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riêng</a:t>
            </a:r>
            <a:r>
              <a:rPr lang="en-US" sz="2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2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vào bảng nhóm.</a:t>
            </a:r>
            <a:endParaRPr lang="vi-VN" sz="22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1" name="Freeform 21">
            <a:extLst>
              <a:ext uri="{FF2B5EF4-FFF2-40B4-BE49-F238E27FC236}">
                <a16:creationId xmlns:a16="http://schemas.microsoft.com/office/drawing/2014/main" id="{5C599498-03DB-EA7C-554A-9109333A0C27}"/>
              </a:ext>
            </a:extLst>
          </p:cNvPr>
          <p:cNvSpPr/>
          <p:nvPr/>
        </p:nvSpPr>
        <p:spPr>
          <a:xfrm>
            <a:off x="349031" y="1980560"/>
            <a:ext cx="889287" cy="1008451"/>
          </a:xfrm>
          <a:custGeom>
            <a:avLst/>
            <a:gdLst/>
            <a:ahLst/>
            <a:cxnLst/>
            <a:rect l="l" t="t" r="r" b="b"/>
            <a:pathLst>
              <a:path w="1179972" h="1338088">
                <a:moveTo>
                  <a:pt x="0" y="0"/>
                </a:moveTo>
                <a:lnTo>
                  <a:pt x="1179972" y="0"/>
                </a:lnTo>
                <a:lnTo>
                  <a:pt x="1179972" y="1338088"/>
                </a:lnTo>
                <a:lnTo>
                  <a:pt x="0" y="133808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20E5AA0-83DA-112E-FA70-E8BB996FFE11}"/>
              </a:ext>
            </a:extLst>
          </p:cNvPr>
          <p:cNvSpPr/>
          <p:nvPr/>
        </p:nvSpPr>
        <p:spPr>
          <a:xfrm>
            <a:off x="-256188" y="3413235"/>
            <a:ext cx="9656376" cy="1308538"/>
          </a:xfrm>
          <a:prstGeom prst="roundRect">
            <a:avLst>
              <a:gd name="adj" fmla="val 11883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endParaRPr lang="vi-VN" sz="2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287A3C8-1F3D-DD36-4DD4-AD57B78A3540}"/>
              </a:ext>
            </a:extLst>
          </p:cNvPr>
          <p:cNvSpPr txBox="1"/>
          <p:nvPr/>
        </p:nvSpPr>
        <p:spPr>
          <a:xfrm>
            <a:off x="1382068" y="3521153"/>
            <a:ext cx="7412901" cy="1045223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nl-NL" sz="22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Nhóm 3, 4: </a:t>
            </a:r>
            <a:r>
              <a:rPr lang="nl-NL" sz="2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Trình bày các yêu cầu ngoại cảnh của cây </a:t>
            </a:r>
            <a:r>
              <a:rPr lang="en-US" sz="2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sầu</a:t>
            </a:r>
            <a:r>
              <a:rPr lang="en-US" sz="2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riêng</a:t>
            </a:r>
            <a:r>
              <a:rPr lang="nl-NL" sz="2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vào bảng nhóm.</a:t>
            </a:r>
            <a:endParaRPr lang="vi-VN" sz="22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5" name="Freeform 21">
            <a:extLst>
              <a:ext uri="{FF2B5EF4-FFF2-40B4-BE49-F238E27FC236}">
                <a16:creationId xmlns:a16="http://schemas.microsoft.com/office/drawing/2014/main" id="{93441CF8-BA00-611C-746E-3BF833B59332}"/>
              </a:ext>
            </a:extLst>
          </p:cNvPr>
          <p:cNvSpPr/>
          <p:nvPr/>
        </p:nvSpPr>
        <p:spPr>
          <a:xfrm>
            <a:off x="349031" y="3793323"/>
            <a:ext cx="889287" cy="1008451"/>
          </a:xfrm>
          <a:custGeom>
            <a:avLst/>
            <a:gdLst/>
            <a:ahLst/>
            <a:cxnLst/>
            <a:rect l="l" t="t" r="r" b="b"/>
            <a:pathLst>
              <a:path w="1179972" h="1338088">
                <a:moveTo>
                  <a:pt x="0" y="0"/>
                </a:moveTo>
                <a:lnTo>
                  <a:pt x="1179972" y="0"/>
                </a:lnTo>
                <a:lnTo>
                  <a:pt x="1179972" y="1338088"/>
                </a:lnTo>
                <a:lnTo>
                  <a:pt x="0" y="133808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85B4C7B-3D87-639B-9371-5FFD0B935A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en-US" sz="2800" b="1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800" b="1" dirty="0" err="1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2800" b="1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800" b="1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800" b="1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b="1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endParaRPr lang="vi-VN" sz="2800" b="1" dirty="0">
              <a:solidFill>
                <a:schemeClr val="bg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9F9D60F-10DA-218E-7487-448AB3B61765}"/>
              </a:ext>
            </a:extLst>
          </p:cNvPr>
          <p:cNvGrpSpPr/>
          <p:nvPr/>
        </p:nvGrpSpPr>
        <p:grpSpPr>
          <a:xfrm>
            <a:off x="243730" y="1340071"/>
            <a:ext cx="8656541" cy="3365084"/>
            <a:chOff x="-11056" y="752756"/>
            <a:chExt cx="5984387" cy="232633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95F60E29-B1AB-6A73-7792-BFD3F0D18D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5" r="398"/>
            <a:stretch/>
          </p:blipFill>
          <p:spPr>
            <a:xfrm>
              <a:off x="-11055" y="752756"/>
              <a:ext cx="2920912" cy="1356916"/>
            </a:xfrm>
            <a:prstGeom prst="roundRect">
              <a:avLst>
                <a:gd name="adj" fmla="val 7303"/>
              </a:avLst>
            </a:prstGeom>
            <a:ln w="9525">
              <a:solidFill>
                <a:srgbClr val="7030A0"/>
              </a:solidFill>
            </a:ln>
            <a:effectLst/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58923E0-96E1-B100-C776-D12E52F07595}"/>
                </a:ext>
              </a:extLst>
            </p:cNvPr>
            <p:cNvSpPr txBox="1"/>
            <p:nvPr/>
          </p:nvSpPr>
          <p:spPr>
            <a:xfrm>
              <a:off x="-11055" y="2786722"/>
              <a:ext cx="5984386" cy="292364"/>
            </a:xfrm>
            <a:prstGeom prst="roundRect">
              <a:avLst>
                <a:gd name="adj" fmla="val 22454"/>
              </a:avLst>
            </a:prstGeom>
            <a:ln w="9525">
              <a:solidFill>
                <a:srgbClr val="7030A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vi-VN" sz="1800" i="1" dirty="0">
                  <a:solidFill>
                    <a:srgbClr val="000000"/>
                  </a:solidFill>
                </a:rPr>
                <a:t>Hình 5.2. Một số bộ phận của cây sầu riêng</a:t>
              </a: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5BF6678A-3D7B-C32F-7E38-9A6B68D001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54" b="54"/>
            <a:stretch/>
          </p:blipFill>
          <p:spPr>
            <a:xfrm>
              <a:off x="3052419" y="1117870"/>
              <a:ext cx="2920912" cy="1425943"/>
            </a:xfrm>
            <a:prstGeom prst="roundRect">
              <a:avLst>
                <a:gd name="adj" fmla="val 7303"/>
              </a:avLst>
            </a:prstGeom>
            <a:ln w="9525">
              <a:solidFill>
                <a:srgbClr val="7030A0"/>
              </a:solidFill>
            </a:ln>
            <a:effectLst/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76D56FB-6CEB-CD04-5C78-F695CD7F19CA}"/>
                </a:ext>
              </a:extLst>
            </p:cNvPr>
            <p:cNvSpPr txBox="1"/>
            <p:nvPr/>
          </p:nvSpPr>
          <p:spPr>
            <a:xfrm>
              <a:off x="-11056" y="1963489"/>
              <a:ext cx="788857" cy="292364"/>
            </a:xfrm>
            <a:prstGeom prst="roundRect">
              <a:avLst>
                <a:gd name="adj" fmla="val 22454"/>
              </a:avLst>
            </a:prstGeom>
            <a:ln w="9525"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vi-VN" sz="1800" dirty="0">
                  <a:solidFill>
                    <a:srgbClr val="000000"/>
                  </a:solidFill>
                </a:rPr>
                <a:t>Cây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4F2A83D-5B7B-AA24-06CD-82DF3381E145}"/>
                </a:ext>
              </a:extLst>
            </p:cNvPr>
            <p:cNvSpPr txBox="1"/>
            <p:nvPr/>
          </p:nvSpPr>
          <p:spPr>
            <a:xfrm>
              <a:off x="1520681" y="1963489"/>
              <a:ext cx="788857" cy="292364"/>
            </a:xfrm>
            <a:prstGeom prst="roundRect">
              <a:avLst>
                <a:gd name="adj" fmla="val 22454"/>
              </a:avLst>
            </a:prstGeom>
            <a:ln w="9525"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vi-VN" sz="1800" dirty="0">
                  <a:solidFill>
                    <a:srgbClr val="000000"/>
                  </a:solidFill>
                </a:rPr>
                <a:t>Hoa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DC2DE0A-C239-350E-1DD6-E843935A3F0A}"/>
                </a:ext>
              </a:extLst>
            </p:cNvPr>
            <p:cNvSpPr txBox="1"/>
            <p:nvPr/>
          </p:nvSpPr>
          <p:spPr>
            <a:xfrm>
              <a:off x="3052419" y="2397630"/>
              <a:ext cx="788857" cy="292364"/>
            </a:xfrm>
            <a:prstGeom prst="roundRect">
              <a:avLst>
                <a:gd name="adj" fmla="val 22454"/>
              </a:avLst>
            </a:prstGeom>
            <a:ln w="9525"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vi-VN" sz="1800" dirty="0">
                  <a:solidFill>
                    <a:srgbClr val="000000"/>
                  </a:solidFill>
                </a:rPr>
                <a:t>Quả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6FFA183-3605-3738-19D8-A1773E971A84}"/>
                </a:ext>
              </a:extLst>
            </p:cNvPr>
            <p:cNvSpPr txBox="1"/>
            <p:nvPr/>
          </p:nvSpPr>
          <p:spPr>
            <a:xfrm>
              <a:off x="4584157" y="2397629"/>
              <a:ext cx="788857" cy="292364"/>
            </a:xfrm>
            <a:prstGeom prst="roundRect">
              <a:avLst>
                <a:gd name="adj" fmla="val 22454"/>
              </a:avLst>
            </a:prstGeom>
            <a:ln w="9525"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vi-VN" sz="1800" dirty="0">
                  <a:solidFill>
                    <a:srgbClr val="000000"/>
                  </a:solidFill>
                </a:rPr>
                <a:t>Thịt quả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92389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Watercolor Fruits for Marketing by Slidesgo">
  <a:themeElements>
    <a:clrScheme name="Simple Light">
      <a:dk1>
        <a:srgbClr val="513E6B"/>
      </a:dk1>
      <a:lt1>
        <a:srgbClr val="FFFFFF"/>
      </a:lt1>
      <a:dk2>
        <a:srgbClr val="E95D68"/>
      </a:dk2>
      <a:lt2>
        <a:srgbClr val="F7D248"/>
      </a:lt2>
      <a:accent1>
        <a:srgbClr val="FFEDAA"/>
      </a:accent1>
      <a:accent2>
        <a:srgbClr val="89C75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513E6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486</TotalTime>
  <Words>582</Words>
  <Application>Microsoft Office PowerPoint</Application>
  <PresentationFormat>On-screen Show (16:9)</PresentationFormat>
  <Paragraphs>68</Paragraphs>
  <Slides>18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Montserrat</vt:lpstr>
      <vt:lpstr>Coiny</vt:lpstr>
      <vt:lpstr>Arial</vt:lpstr>
      <vt:lpstr>Work Sans</vt:lpstr>
      <vt:lpstr>Chelsea Market</vt:lpstr>
      <vt:lpstr>Times New Roman</vt:lpstr>
      <vt:lpstr>Calibri</vt:lpstr>
      <vt:lpstr>Watercolor Fruits for Marketing by Slidesgo</vt:lpstr>
      <vt:lpstr>Office Theme</vt:lpstr>
      <vt:lpstr>CHÀO MỪNG  CÁC EM ĐẾN VỚI BÀI HỌC MỚI!</vt:lpstr>
      <vt:lpstr>KHỞI ĐỘNG</vt:lpstr>
      <vt:lpstr>KHỞI ĐỘNG</vt:lpstr>
      <vt:lpstr>Sầu riêng là một giống cây trồng thích hợp nhất tại các vùng có khí hậu nhiệt đới nóng ẩm, không có khả năng chịu lạnh và nắng nóng.</vt:lpstr>
      <vt:lpstr>BÀI 6: KĨ THUẬT TRỒNG VÀ  CHĂM SÓC CÂY SẦU RIÊNG</vt:lpstr>
      <vt:lpstr>NỘI DUNG BÀI HỌC</vt:lpstr>
      <vt:lpstr>I.</vt:lpstr>
      <vt:lpstr>THẢO LUẬN NHÓM</vt:lpstr>
      <vt:lpstr>1. Đặc điểm thực vật học</vt:lpstr>
      <vt:lpstr>1. Đặc điểm thực vật học</vt:lpstr>
      <vt:lpstr>a. Bộ rễ</vt:lpstr>
      <vt:lpstr>a. Bộ rễ</vt:lpstr>
      <vt:lpstr>b. Thân, cành</vt:lpstr>
      <vt:lpstr>b. Thân, cành</vt:lpstr>
      <vt:lpstr>c. Lá</vt:lpstr>
      <vt:lpstr>d. Hoa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Triệu Thị Thanh Xuyên</dc:creator>
  <cp:lastModifiedBy>Office</cp:lastModifiedBy>
  <cp:revision>3</cp:revision>
  <dcterms:modified xsi:type="dcterms:W3CDTF">2025-03-05T11:06:54Z</dcterms:modified>
</cp:coreProperties>
</file>