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90" r:id="rId5"/>
    <p:sldId id="261" r:id="rId6"/>
    <p:sldId id="258" r:id="rId7"/>
    <p:sldId id="259" r:id="rId8"/>
    <p:sldId id="279" r:id="rId9"/>
    <p:sldId id="265" r:id="rId10"/>
    <p:sldId id="306" r:id="rId11"/>
    <p:sldId id="303" r:id="rId12"/>
    <p:sldId id="264" r:id="rId13"/>
    <p:sldId id="304" r:id="rId14"/>
    <p:sldId id="305" r:id="rId15"/>
    <p:sldId id="307" r:id="rId16"/>
    <p:sldId id="308" r:id="rId17"/>
    <p:sldId id="309" r:id="rId18"/>
    <p:sldId id="327" r:id="rId19"/>
  </p:sldIdLst>
  <p:sldSz cx="9144000" cy="5143500" type="screen16x9"/>
  <p:notesSz cx="6858000" cy="9144000"/>
  <p:embeddedFontLst>
    <p:embeddedFont>
      <p:font typeface="Livvic" pitchFamily="2" charset="0"/>
      <p:regular r:id="rId22"/>
      <p:bold r:id="rId23"/>
      <p:italic r:id="rId24"/>
      <p:boldItalic r:id="rId25"/>
    </p:embeddedFont>
    <p:embeddedFont>
      <p:font typeface="Macondo Swash Caps" panose="020B0604020202020204" charset="0"/>
      <p:regular r:id="rId26"/>
    </p:embeddedFont>
    <p:embeddedFont>
      <p:font typeface="Nunito Light" pitchFamily="2" charset="0"/>
      <p:regular r:id="rId27"/>
      <p:italic r:id="rId28"/>
    </p:embeddedFont>
    <p:embeddedFont>
      <p:font typeface="Roboto Condensed Light" panose="02000000000000000000" pitchFamily="2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CD69"/>
    <a:srgbClr val="F5CBCB"/>
    <a:srgbClr val="EEE2F6"/>
    <a:srgbClr val="AB6DD0"/>
    <a:srgbClr val="815D3F"/>
    <a:srgbClr val="22B573"/>
    <a:srgbClr val="4EC48F"/>
    <a:srgbClr val="7C8C40"/>
    <a:srgbClr val="485125"/>
    <a:srgbClr val="FEE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7DB2E5-BC10-4CE9-867B-D9FD82D876F2}">
  <a:tblStyle styleId="{B37DB2E5-BC10-4CE9-867B-D9FD82D876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9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1EC69D-4A64-589A-9566-1182519018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9C98B-1CF8-9C7E-8BFB-F023D478C2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FF6F0-0FCA-4E06-9EFB-D0E5D4505FE9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77027-27E7-5E29-F146-13FA9D298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B67D3-1595-F8E9-07EB-9C47C7CBE3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1E7C7-FBE4-4316-A974-03ACED3EB9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851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9635d4b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9635d4b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328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531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6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472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12a18e155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12a18e1553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12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2" name="Google Shape;1065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3" name="Google Shape;1065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554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12a18e155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12a18e155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20;g12a18e1553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1" name="Google Shape;2821;g12a18e1553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" name="Google Shape;10657;g12a18e155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8" name="Google Shape;10658;g12a18e155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1" name="Google Shape;7371;g12a18e15535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2" name="Google Shape;7372;g12a18e15535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1" name="Google Shape;7371;g12a18e15535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2" name="Google Shape;7372;g12a18e15535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15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218468"/>
            <a:ext cx="7717500" cy="22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38" y="3559332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13374" y="3949682"/>
            <a:ext cx="1773198" cy="163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86645">
            <a:off x="-90790" y="-553604"/>
            <a:ext cx="1296983" cy="196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86645" flipH="1">
            <a:off x="7938202" y="-517009"/>
            <a:ext cx="1263842" cy="191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724219" y="3881190"/>
            <a:ext cx="1804929" cy="166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2485053" y="1542870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2485053" y="1912701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 idx="2"/>
          </p:nvPr>
        </p:nvSpPr>
        <p:spPr>
          <a:xfrm>
            <a:off x="5917593" y="1542870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3"/>
          </p:nvPr>
        </p:nvSpPr>
        <p:spPr>
          <a:xfrm>
            <a:off x="5917593" y="1912701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4"/>
          </p:nvPr>
        </p:nvSpPr>
        <p:spPr>
          <a:xfrm>
            <a:off x="2490196" y="3066860"/>
            <a:ext cx="197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5"/>
          </p:nvPr>
        </p:nvSpPr>
        <p:spPr>
          <a:xfrm>
            <a:off x="2490196" y="3436691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title" idx="6"/>
          </p:nvPr>
        </p:nvSpPr>
        <p:spPr>
          <a:xfrm>
            <a:off x="5917593" y="3066860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7"/>
          </p:nvPr>
        </p:nvSpPr>
        <p:spPr>
          <a:xfrm>
            <a:off x="5917593" y="3436691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8290262" y="4390111"/>
            <a:ext cx="964774" cy="89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86645">
            <a:off x="-448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86645" flipH="1">
            <a:off x="76894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426381" y="3625963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378957" y="3707462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04850" y="-381000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52275" y="3886200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0775" y="-381000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786350" y="3886200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28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8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36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02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7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041000" y="2612101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79336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370000" y="3495914"/>
            <a:ext cx="4404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26381" y="3625963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86645">
            <a:off x="-448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378957" y="3707462"/>
            <a:ext cx="2109925" cy="19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86645" flipH="1">
            <a:off x="76894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97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0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2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3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16900" y="12042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1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" y="-15075"/>
            <a:ext cx="924540" cy="140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7938750" y="4038600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7" name="Google Shape;4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1167" y="-225970"/>
            <a:ext cx="1283314" cy="118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76600" y="-225971"/>
            <a:ext cx="1283315" cy="118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58250" y="1669800"/>
            <a:ext cx="46887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86645">
            <a:off x="-448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378957" y="3707462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713225" y="431104"/>
            <a:ext cx="4556100" cy="11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1826778" y="1509329"/>
            <a:ext cx="27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826778" y="1875465"/>
            <a:ext cx="27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 flipH="1">
            <a:off x="1826851" y="3102250"/>
            <a:ext cx="27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"/>
          </p:nvPr>
        </p:nvSpPr>
        <p:spPr>
          <a:xfrm flipH="1">
            <a:off x="1826866" y="3468389"/>
            <a:ext cx="272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4" hasCustomPrompt="1"/>
          </p:nvPr>
        </p:nvSpPr>
        <p:spPr>
          <a:xfrm>
            <a:off x="949535" y="178388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949533" y="3376813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7"/>
          </p:nvPr>
        </p:nvSpPr>
        <p:spPr>
          <a:xfrm>
            <a:off x="5679709" y="1508725"/>
            <a:ext cx="27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8"/>
          </p:nvPr>
        </p:nvSpPr>
        <p:spPr>
          <a:xfrm>
            <a:off x="5679709" y="1876100"/>
            <a:ext cx="27294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/>
          </p:nvPr>
        </p:nvSpPr>
        <p:spPr>
          <a:xfrm flipH="1">
            <a:off x="5679784" y="3101629"/>
            <a:ext cx="27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3"/>
          </p:nvPr>
        </p:nvSpPr>
        <p:spPr>
          <a:xfrm flipH="1">
            <a:off x="5679799" y="3469003"/>
            <a:ext cx="2728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4" hasCustomPrompt="1"/>
          </p:nvPr>
        </p:nvSpPr>
        <p:spPr>
          <a:xfrm>
            <a:off x="4799230" y="178388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799230" y="3376813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04850" y="-381000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1446900" y="3482775"/>
            <a:ext cx="62502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>
          <a:xfrm>
            <a:off x="1448200" y="1295025"/>
            <a:ext cx="6247500" cy="21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86645">
            <a:off x="-44850" y="-596899"/>
            <a:ext cx="1499400" cy="22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378957" y="3707462"/>
            <a:ext cx="2109925" cy="19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acondo Swash Caps"/>
              <a:buNone/>
              <a:defRPr sz="3500" b="1">
                <a:solidFill>
                  <a:schemeClr val="accent2"/>
                </a:solidFill>
                <a:latin typeface="Macondo Swash Caps"/>
                <a:ea typeface="Macondo Swash Caps"/>
                <a:cs typeface="Macondo Swash Caps"/>
                <a:sym typeface="Macondo Swash Cap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●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○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■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●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○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■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●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○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ivvic"/>
              <a:buChar char="■"/>
              <a:defRPr sz="15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6" r:id="rId6"/>
    <p:sldLayoutId id="2147483658" r:id="rId7"/>
    <p:sldLayoutId id="2147483659" r:id="rId8"/>
    <p:sldLayoutId id="2147483660" r:id="rId9"/>
    <p:sldLayoutId id="2147483666" r:id="rId10"/>
    <p:sldLayoutId id="2147483670" r:id="rId11"/>
    <p:sldLayoutId id="2147483671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cong-nghe-9/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453892-1F5D-7EDD-C4D2-3AE8A986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699" y="1433250"/>
            <a:ext cx="8434602" cy="2277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CHÀO MỪNG </a:t>
            </a:r>
            <a:b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BÀI HỌC MỚI!</a:t>
            </a:r>
            <a:endParaRPr lang="vi-VN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42B603-2BDE-6F52-BF16-99D228BE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388" y="3577770"/>
            <a:ext cx="1109568" cy="70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2527696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Bộ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468995-098B-B82C-DBD8-897C0E80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4" r="5766" b="3359"/>
          <a:stretch/>
        </p:blipFill>
        <p:spPr>
          <a:xfrm>
            <a:off x="402160" y="1367826"/>
            <a:ext cx="3216166" cy="33976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E7A9A9E-823F-25F5-7094-9DA55BE3FF69}"/>
              </a:ext>
            </a:extLst>
          </p:cNvPr>
          <p:cNvGrpSpPr/>
          <p:nvPr/>
        </p:nvGrpSpPr>
        <p:grpSpPr>
          <a:xfrm flipH="1">
            <a:off x="2215053" y="3640699"/>
            <a:ext cx="2286002" cy="1187434"/>
            <a:chOff x="2445458" y="2794571"/>
            <a:chExt cx="1999364" cy="10072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7C1C5E4-A4D7-E2A6-2EB3-5BAD9ACF877C}"/>
                </a:ext>
              </a:extLst>
            </p:cNvPr>
            <p:cNvCxnSpPr>
              <a:cxnSpLocks/>
              <a:endCxn id="24" idx="7"/>
            </p:cNvCxnSpPr>
            <p:nvPr/>
          </p:nvCxnSpPr>
          <p:spPr>
            <a:xfrm flipH="1" flipV="1">
              <a:off x="3357727" y="2942085"/>
              <a:ext cx="1087095" cy="361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2C6749-AF6C-0687-37C1-0E8434E3200C}"/>
                </a:ext>
              </a:extLst>
            </p:cNvPr>
            <p:cNvCxnSpPr>
              <a:cxnSpLocks/>
              <a:endCxn id="24" idx="5"/>
            </p:cNvCxnSpPr>
            <p:nvPr/>
          </p:nvCxnSpPr>
          <p:spPr>
            <a:xfrm flipH="1">
              <a:off x="3357727" y="3303734"/>
              <a:ext cx="1087095" cy="3506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FB9A4A-9613-116C-0498-CE152DD7CD97}"/>
                </a:ext>
              </a:extLst>
            </p:cNvPr>
            <p:cNvSpPr/>
            <p:nvPr/>
          </p:nvSpPr>
          <p:spPr>
            <a:xfrm>
              <a:off x="2445458" y="2794571"/>
              <a:ext cx="1068790" cy="10072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34EDB7-0930-E733-FEF0-78C415A43A2D}"/>
                </a:ext>
              </a:extLst>
            </p:cNvPr>
            <p:cNvSpPr txBox="1"/>
            <p:nvPr/>
          </p:nvSpPr>
          <p:spPr>
            <a:xfrm>
              <a:off x="2445458" y="3115456"/>
              <a:ext cx="1068790" cy="3655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FF0000"/>
                  </a:solidFill>
                </a:rPr>
                <a:t>Rễ cọc</a:t>
              </a:r>
              <a:endParaRPr lang="en-US" sz="2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76FF6C-37FB-6B8E-D5F6-2793AEBA2E83}"/>
              </a:ext>
            </a:extLst>
          </p:cNvPr>
          <p:cNvSpPr/>
          <p:nvPr/>
        </p:nvSpPr>
        <p:spPr>
          <a:xfrm>
            <a:off x="3548755" y="1016877"/>
            <a:ext cx="5193085" cy="782142"/>
          </a:xfrm>
          <a:prstGeom prst="roundRect">
            <a:avLst>
              <a:gd name="adj" fmla="val 1466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</a:t>
            </a:r>
            <a:r>
              <a:rPr lang="nl-NL" sz="2000" dirty="0"/>
              <a:t>ộ rễ rất phát triển, mọc sâu và lan rộng.</a:t>
            </a:r>
            <a:endParaRPr lang="vi-VN" sz="20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C08DC5-D465-AB40-E829-ACEB5AB2B4EE}"/>
              </a:ext>
            </a:extLst>
          </p:cNvPr>
          <p:cNvSpPr/>
          <p:nvPr/>
        </p:nvSpPr>
        <p:spPr>
          <a:xfrm>
            <a:off x="4974344" y="2028207"/>
            <a:ext cx="3767495" cy="2342968"/>
          </a:xfrm>
          <a:prstGeom prst="roundRect">
            <a:avLst>
              <a:gd name="adj" fmla="val 8898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/>
              <a:t>Chức năng chính là hút nước và các chất dinh dưỡng cho cây </a:t>
            </a:r>
            <a:r>
              <a:rPr lang="nl-NL" sz="2000" dirty="0"/>
              <a:t>phục vụ cho sinh trưởng, phát triển của cây.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2668037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2669586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76FF6C-37FB-6B8E-D5F6-2793AEBA2E83}"/>
              </a:ext>
            </a:extLst>
          </p:cNvPr>
          <p:cNvSpPr/>
          <p:nvPr/>
        </p:nvSpPr>
        <p:spPr>
          <a:xfrm>
            <a:off x="441897" y="1246064"/>
            <a:ext cx="2711206" cy="1325685"/>
          </a:xfrm>
          <a:prstGeom prst="roundRect">
            <a:avLst>
              <a:gd name="adj" fmla="val 1466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ây thân gỗ lớn, 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cây trưởng thành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C08DC5-D465-AB40-E829-ACEB5AB2B4EE}"/>
              </a:ext>
            </a:extLst>
          </p:cNvPr>
          <p:cNvSpPr/>
          <p:nvPr/>
        </p:nvSpPr>
        <p:spPr>
          <a:xfrm>
            <a:off x="441897" y="2793303"/>
            <a:ext cx="2711206" cy="1976234"/>
          </a:xfrm>
          <a:prstGeom prst="roundRect">
            <a:avLst>
              <a:gd name="adj" fmla="val 11291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ao từ 5m đến 10m, đường kính tán rộng từ 8m đến 10m. 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20 cây xoài Đá Trắng được công nhận là Cây di sản">
            <a:extLst>
              <a:ext uri="{FF2B5EF4-FFF2-40B4-BE49-F238E27FC236}">
                <a16:creationId xmlns:a16="http://schemas.microsoft.com/office/drawing/2014/main" id="{8EDB7918-5D3E-0DCF-1D71-9A4CB2F4C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16" y="462198"/>
            <a:ext cx="2598291" cy="3897436"/>
          </a:xfrm>
          <a:prstGeom prst="roundRect">
            <a:avLst>
              <a:gd name="adj" fmla="val 136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ây Xoài | Cây Ăn Trái | Dữ Liệu Xanh">
            <a:extLst>
              <a:ext uri="{FF2B5EF4-FFF2-40B4-BE49-F238E27FC236}">
                <a16:creationId xmlns:a16="http://schemas.microsoft.com/office/drawing/2014/main" id="{CB1B7A8C-7099-9FF8-3897-1720E826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35" y="1958467"/>
            <a:ext cx="2857968" cy="2857968"/>
          </a:xfrm>
          <a:prstGeom prst="roundRect">
            <a:avLst>
              <a:gd name="adj" fmla="val 87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2669586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76FF6C-37FB-6B8E-D5F6-2793AEBA2E83}"/>
              </a:ext>
            </a:extLst>
          </p:cNvPr>
          <p:cNvSpPr/>
          <p:nvPr/>
        </p:nvSpPr>
        <p:spPr>
          <a:xfrm>
            <a:off x="615799" y="1276795"/>
            <a:ext cx="3128993" cy="1449839"/>
          </a:xfrm>
          <a:prstGeom prst="roundRect">
            <a:avLst>
              <a:gd name="adj" fmla="val 1466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000" dirty="0"/>
              <a:t>Một năm xoài có thể ra từ 3 đợt đến 4 đợt lộc 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B1B7A8C-7099-9FF8-3897-1720E8269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384" r="928"/>
          <a:stretch/>
        </p:blipFill>
        <p:spPr bwMode="auto">
          <a:xfrm>
            <a:off x="4301181" y="608607"/>
            <a:ext cx="4109260" cy="2040000"/>
          </a:xfrm>
          <a:prstGeom prst="roundRect">
            <a:avLst>
              <a:gd name="adj" fmla="val 87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567838-15E1-1E82-F6EA-AE044610D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" y="3453257"/>
            <a:ext cx="818457" cy="692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8BB88-1929-ADDE-721D-D683B493E3E4}"/>
              </a:ext>
            </a:extLst>
          </p:cNvPr>
          <p:cNvSpPr txBox="1"/>
          <p:nvPr/>
        </p:nvSpPr>
        <p:spPr>
          <a:xfrm>
            <a:off x="1524611" y="3064860"/>
            <a:ext cx="3685891" cy="1626369"/>
          </a:xfrm>
          <a:prstGeom prst="roundRect">
            <a:avLst>
              <a:gd name="adj" fmla="val 21851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/>
              <a:t>Bộ tán phát triển nhanh tạo khả năng quang hợp và tích luỹ vật chất rất lớn. </a:t>
            </a:r>
            <a:endParaRPr lang="vi-V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B2428-775B-B2FC-49EC-D273C695F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7121" t="1497" r="2339" b="1497"/>
          <a:stretch/>
        </p:blipFill>
        <p:spPr bwMode="auto">
          <a:xfrm>
            <a:off x="5903261" y="2963667"/>
            <a:ext cx="2507180" cy="1836260"/>
          </a:xfrm>
          <a:prstGeom prst="roundRect">
            <a:avLst>
              <a:gd name="adj" fmla="val 87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3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1668475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76FF6C-37FB-6B8E-D5F6-2793AEBA2E83}"/>
              </a:ext>
            </a:extLst>
          </p:cNvPr>
          <p:cNvSpPr/>
          <p:nvPr/>
        </p:nvSpPr>
        <p:spPr>
          <a:xfrm>
            <a:off x="4974344" y="1016877"/>
            <a:ext cx="3767496" cy="782142"/>
          </a:xfrm>
          <a:prstGeom prst="roundRect">
            <a:avLst>
              <a:gd name="adj" fmla="val 1466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á đơn, nguyên, mọc so le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C08DC5-D465-AB40-E829-ACEB5AB2B4EE}"/>
              </a:ext>
            </a:extLst>
          </p:cNvPr>
          <p:cNvSpPr/>
          <p:nvPr/>
        </p:nvSpPr>
        <p:spPr>
          <a:xfrm>
            <a:off x="4974344" y="3066627"/>
            <a:ext cx="3767495" cy="1180076"/>
          </a:xfrm>
          <a:prstGeom prst="roundRect">
            <a:avLst>
              <a:gd name="adj" fmla="val 8898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hiến lá thuôn hình mũi mác, nhẵn, bản lá khá to.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DD288-F7F4-6B82-C48C-338D69AB7AD6}"/>
              </a:ext>
            </a:extLst>
          </p:cNvPr>
          <p:cNvSpPr/>
          <p:nvPr/>
        </p:nvSpPr>
        <p:spPr>
          <a:xfrm>
            <a:off x="4974343" y="1996205"/>
            <a:ext cx="3767496" cy="782142"/>
          </a:xfrm>
          <a:prstGeom prst="roundRect">
            <a:avLst>
              <a:gd name="adj" fmla="val 1466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á có mùi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DF6FB-1EC3-0F6C-F73D-E81C1FBAC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9" r="-529"/>
          <a:stretch/>
        </p:blipFill>
        <p:spPr>
          <a:xfrm>
            <a:off x="402160" y="1337669"/>
            <a:ext cx="2652547" cy="1911175"/>
          </a:xfrm>
          <a:prstGeom prst="roundRect">
            <a:avLst>
              <a:gd name="adj" fmla="val 7303"/>
            </a:avLst>
          </a:prstGeom>
          <a:ln w="9525">
            <a:solidFill>
              <a:srgbClr val="7030A0"/>
            </a:solidFill>
          </a:ln>
          <a:effectLst/>
        </p:spPr>
      </p:pic>
      <p:pic>
        <p:nvPicPr>
          <p:cNvPr id="3074" name="Picture 2" descr="Lá của cây xoài: Công dụng, lợi ích sức khỏe và cách sử dụng hiệu quả">
            <a:extLst>
              <a:ext uri="{FF2B5EF4-FFF2-40B4-BE49-F238E27FC236}">
                <a16:creationId xmlns:a16="http://schemas.microsoft.com/office/drawing/2014/main" id="{9650CC8B-9267-7DC8-49E8-F1EA9A94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35" y="2661959"/>
            <a:ext cx="2652548" cy="1989411"/>
          </a:xfrm>
          <a:prstGeom prst="roundRect">
            <a:avLst>
              <a:gd name="adj" fmla="val 1354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27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1668475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DF6FB-1EC3-0F6C-F73D-E81C1FBAC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" b="281"/>
          <a:stretch/>
        </p:blipFill>
        <p:spPr>
          <a:xfrm>
            <a:off x="402160" y="1371405"/>
            <a:ext cx="2522343" cy="1817362"/>
          </a:xfrm>
          <a:prstGeom prst="roundRect">
            <a:avLst>
              <a:gd name="adj" fmla="val 7303"/>
            </a:avLst>
          </a:prstGeom>
          <a:ln w="9525">
            <a:solidFill>
              <a:srgbClr val="7030A0"/>
            </a:solidFill>
          </a:ln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650CC8B-9267-7DC8-49E8-F1EA9A94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556" r="5556"/>
          <a:stretch/>
        </p:blipFill>
        <p:spPr bwMode="auto">
          <a:xfrm>
            <a:off x="1592317" y="2930441"/>
            <a:ext cx="2452128" cy="1839096"/>
          </a:xfrm>
          <a:prstGeom prst="roundRect">
            <a:avLst>
              <a:gd name="adj" fmla="val 1354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2572BC-05E7-3C57-59AE-8033DA2E9092}"/>
              </a:ext>
            </a:extLst>
          </p:cNvPr>
          <p:cNvSpPr/>
          <p:nvPr/>
        </p:nvSpPr>
        <p:spPr>
          <a:xfrm>
            <a:off x="4264568" y="1028892"/>
            <a:ext cx="4556100" cy="1142240"/>
          </a:xfrm>
          <a:prstGeom prst="roundRect">
            <a:avLst>
              <a:gd name="adj" fmla="val 12743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 thước nhỏ, màu vàng, mọc thành chùm ở đầu cành. </a:t>
            </a:r>
            <a:endParaRPr lang="vi-VN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A159A6-2B8A-933B-38B9-7B7B1E8A6BB2}"/>
              </a:ext>
            </a:extLst>
          </p:cNvPr>
          <p:cNvSpPr/>
          <p:nvPr/>
        </p:nvSpPr>
        <p:spPr>
          <a:xfrm>
            <a:off x="4264568" y="2486345"/>
            <a:ext cx="4556100" cy="646385"/>
          </a:xfrm>
          <a:prstGeom prst="roundRect">
            <a:avLst>
              <a:gd name="adj" fmla="val 17527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Chùm hoa dài khoảng 20 – 30cm.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20B3E-1051-7A4C-96E6-CBCE9243BA77}"/>
              </a:ext>
            </a:extLst>
          </p:cNvPr>
          <p:cNvSpPr/>
          <p:nvPr/>
        </p:nvSpPr>
        <p:spPr>
          <a:xfrm>
            <a:off x="4264568" y="3447944"/>
            <a:ext cx="4556100" cy="646386"/>
          </a:xfrm>
          <a:prstGeom prst="roundRect">
            <a:avLst>
              <a:gd name="adj" fmla="val 21185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lvl="0" algn="ctr"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loại: hoa đực và hoa lưỡng tính.</a:t>
            </a:r>
          </a:p>
        </p:txBody>
      </p:sp>
    </p:spTree>
    <p:extLst>
      <p:ext uri="{BB962C8B-B14F-4D97-AF65-F5344CB8AC3E}">
        <p14:creationId xmlns:p14="http://schemas.microsoft.com/office/powerpoint/2010/main" val="397604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B4A07A-8E43-D113-8D3C-D0D90FA58B6F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-76158" y="373963"/>
            <a:ext cx="1668475" cy="642914"/>
          </a:xfrm>
          <a:prstGeom prst="round2DiagRect">
            <a:avLst/>
          </a:prstGeom>
          <a:solidFill>
            <a:srgbClr val="7C8C40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50CC8B-9267-7DC8-49E8-F1EA9A94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62421" y="1691124"/>
            <a:ext cx="3574141" cy="2680606"/>
          </a:xfrm>
          <a:prstGeom prst="roundRect">
            <a:avLst>
              <a:gd name="adj" fmla="val 1354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2572BC-05E7-3C57-59AE-8033DA2E9092}"/>
              </a:ext>
            </a:extLst>
          </p:cNvPr>
          <p:cNvSpPr/>
          <p:nvPr/>
        </p:nvSpPr>
        <p:spPr>
          <a:xfrm>
            <a:off x="4311865" y="1186544"/>
            <a:ext cx="4122687" cy="1509360"/>
          </a:xfrm>
          <a:prstGeom prst="roundRect">
            <a:avLst>
              <a:gd name="adj" fmla="val 12743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just">
              <a:lnSpc>
                <a:spcPct val="150000"/>
              </a:lnSpc>
            </a:pPr>
            <a:r>
              <a:rPr lang="nl-NL" sz="2000" dirty="0"/>
              <a:t>Hoa lưỡng tính có tuyến mật nên có khả năng thu hút côn </a:t>
            </a:r>
            <a:r>
              <a:rPr lang="vi-VN" sz="2000" dirty="0"/>
              <a:t>trùng.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7E04B1-83B4-FCDA-F415-CC0A33989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6" y="3303484"/>
            <a:ext cx="818457" cy="692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9FD8B9-6B5F-8103-B6C8-680FA4668956}"/>
              </a:ext>
            </a:extLst>
          </p:cNvPr>
          <p:cNvSpPr txBox="1"/>
          <p:nvPr/>
        </p:nvSpPr>
        <p:spPr>
          <a:xfrm>
            <a:off x="5592115" y="3179406"/>
            <a:ext cx="2842437" cy="1097731"/>
          </a:xfrm>
          <a:prstGeom prst="roundRect">
            <a:avLst>
              <a:gd name="adj" fmla="val 21851"/>
            </a:avLst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/>
              <a:t>Tạo điều kiện cho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nl-NL" sz="2000" dirty="0"/>
              <a:t>quá trình thụ phấn.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2596215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1264920" y="807637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45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Có đủ bộ word và powerpoint cả năm tất cả các bài môn: </a:t>
            </a: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Công nghệ 9 Kết nối tri thức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en-US" sz="24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LH </a:t>
            </a:r>
            <a:r>
              <a:rPr lang="en-US" sz="2400" b="1" i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Zalo 0969 325 896</a:t>
            </a:r>
          </a:p>
          <a:p>
            <a:pPr defTabSz="685800">
              <a:lnSpc>
                <a:spcPct val="150000"/>
              </a:lnSpc>
              <a:buClrTx/>
              <a:defRPr/>
            </a:pPr>
            <a:r>
              <a:rPr lang="en-US" sz="2400" b="1" i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</a:rPr>
              <a:t>Tailieugiaovien.edu.vn</a:t>
            </a:r>
            <a:endParaRPr lang="vi-VN" sz="2400" b="1" i="1" kern="1200">
              <a:solidFill>
                <a:srgbClr val="0070C0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37552-E15A-E5D9-DF03-6C92DCC9E600}"/>
              </a:ext>
            </a:extLst>
          </p:cNvPr>
          <p:cNvSpPr txBox="1"/>
          <p:nvPr/>
        </p:nvSpPr>
        <p:spPr>
          <a:xfrm>
            <a:off x="1513609" y="4335863"/>
            <a:ext cx="7249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</a:pPr>
            <a:r>
              <a:rPr lang="en-US" sz="2200" kern="120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https://tailieugiaovien.edu.vn/subject_lesson/cong-nghe-9/</a:t>
            </a:r>
            <a:endParaRPr lang="en-US" sz="2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</a:pPr>
            <a:endParaRPr lang="en-US" sz="2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57D063-6C2A-CBD7-5F8E-1BB71DB4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1556"/>
            <a:ext cx="7704000" cy="674445"/>
          </a:xfrm>
        </p:spPr>
        <p:txBody>
          <a:bodyPr/>
          <a:lstStyle/>
          <a:p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1CCA4-C719-542B-1D00-EB8A1E15BDBF}"/>
              </a:ext>
            </a:extLst>
          </p:cNvPr>
          <p:cNvGrpSpPr/>
          <p:nvPr/>
        </p:nvGrpSpPr>
        <p:grpSpPr>
          <a:xfrm>
            <a:off x="722318" y="1307291"/>
            <a:ext cx="3741642" cy="3397681"/>
            <a:chOff x="318198" y="1198749"/>
            <a:chExt cx="2586648" cy="23488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ACF4B0-FEDC-E9EB-C834-9AC067C33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3" r="853"/>
            <a:stretch/>
          </p:blipFill>
          <p:spPr>
            <a:xfrm>
              <a:off x="318198" y="1198749"/>
              <a:ext cx="2586648" cy="1973632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1CB77E-4D54-99B0-FC43-F396D900A1E5}"/>
                </a:ext>
              </a:extLst>
            </p:cNvPr>
            <p:cNvSpPr txBox="1"/>
            <p:nvPr/>
          </p:nvSpPr>
          <p:spPr>
            <a:xfrm>
              <a:off x="318198" y="3255249"/>
              <a:ext cx="2586648" cy="292364"/>
            </a:xfrm>
            <a:prstGeom prst="roundRect">
              <a:avLst>
                <a:gd name="adj" fmla="val 22454"/>
              </a:avLst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i="1" dirty="0"/>
                <a:t>Hình 5.1. Cây xoài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A697D-593C-F484-9DFA-4584E5013623}"/>
              </a:ext>
            </a:extLst>
          </p:cNvPr>
          <p:cNvGrpSpPr/>
          <p:nvPr/>
        </p:nvGrpSpPr>
        <p:grpSpPr>
          <a:xfrm>
            <a:off x="4769071" y="1450427"/>
            <a:ext cx="3746054" cy="3113690"/>
            <a:chOff x="4682360" y="1458310"/>
            <a:chExt cx="3546897" cy="29481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E0AB30-7521-4004-66A2-D6DD58E7B787}"/>
                </a:ext>
              </a:extLst>
            </p:cNvPr>
            <p:cNvSpPr/>
            <p:nvPr/>
          </p:nvSpPr>
          <p:spPr>
            <a:xfrm>
              <a:off x="5273850" y="1458310"/>
              <a:ext cx="2955407" cy="2948152"/>
            </a:xfrm>
            <a:prstGeom prst="roundRect">
              <a:avLst>
                <a:gd name="adj" fmla="val 7223"/>
              </a:avLst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hình 5.1 và kết hợp với kinh nghiệm bản thân, em hãy nếu đặc điểm của hoa cây xoài.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31A71DFD-F065-E897-3A36-6D3B5E0A178B}"/>
                </a:ext>
              </a:extLst>
            </p:cNvPr>
            <p:cNvSpPr/>
            <p:nvPr/>
          </p:nvSpPr>
          <p:spPr>
            <a:xfrm flipH="1">
              <a:off x="4682360" y="1458310"/>
              <a:ext cx="591490" cy="888344"/>
            </a:xfrm>
            <a:custGeom>
              <a:avLst/>
              <a:gdLst/>
              <a:ahLst/>
              <a:cxnLst/>
              <a:rect l="l" t="t" r="r" b="b"/>
              <a:pathLst>
                <a:path w="1369886" h="2057400">
                  <a:moveTo>
                    <a:pt x="0" y="0"/>
                  </a:moveTo>
                  <a:lnTo>
                    <a:pt x="1369886" y="0"/>
                  </a:lnTo>
                  <a:lnTo>
                    <a:pt x="1369886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0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184611-4F76-F17E-523A-741A05176B98}"/>
              </a:ext>
            </a:extLst>
          </p:cNvPr>
          <p:cNvSpPr/>
          <p:nvPr/>
        </p:nvSpPr>
        <p:spPr>
          <a:xfrm>
            <a:off x="0" y="0"/>
            <a:ext cx="4961897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10000"/>
                  <a:alpha val="97000"/>
                </a:schemeClr>
              </a:gs>
              <a:gs pos="40000">
                <a:srgbClr val="485125">
                  <a:alpha val="82000"/>
                </a:srgbClr>
              </a:gs>
              <a:gs pos="91000">
                <a:srgbClr val="48512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55" name="Google Shape;10655;p51"/>
          <p:cNvSpPr txBox="1">
            <a:spLocks noGrp="1"/>
          </p:cNvSpPr>
          <p:nvPr>
            <p:ph type="title"/>
          </p:nvPr>
        </p:nvSpPr>
        <p:spPr>
          <a:xfrm>
            <a:off x="350617" y="685800"/>
            <a:ext cx="4556100" cy="6463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hoa của cây xoài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E380FB-EC1C-C5E0-20C3-E9BB556425F8}"/>
              </a:ext>
            </a:extLst>
          </p:cNvPr>
          <p:cNvSpPr/>
          <p:nvPr/>
        </p:nvSpPr>
        <p:spPr>
          <a:xfrm>
            <a:off x="350617" y="1631730"/>
            <a:ext cx="4556100" cy="1142240"/>
          </a:xfrm>
          <a:prstGeom prst="roundRect">
            <a:avLst>
              <a:gd name="adj" fmla="val 7223"/>
            </a:avLst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 thước nhỏ, màu vàng, mọc thành chùm ở đầu cành. </a:t>
            </a:r>
            <a:endParaRPr lang="vi-VN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B2EC3E-C190-4CC0-62F5-FFD9D422B150}"/>
              </a:ext>
            </a:extLst>
          </p:cNvPr>
          <p:cNvSpPr/>
          <p:nvPr/>
        </p:nvSpPr>
        <p:spPr>
          <a:xfrm>
            <a:off x="350617" y="2939507"/>
            <a:ext cx="4556100" cy="646385"/>
          </a:xfrm>
          <a:prstGeom prst="roundRect">
            <a:avLst>
              <a:gd name="adj" fmla="val 12649"/>
            </a:avLst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Chùm hoa dài khoảng 20 – 30cm.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8D839A-F76F-D710-E17D-00D872E03441}"/>
              </a:ext>
            </a:extLst>
          </p:cNvPr>
          <p:cNvSpPr/>
          <p:nvPr/>
        </p:nvSpPr>
        <p:spPr>
          <a:xfrm>
            <a:off x="350617" y="3751429"/>
            <a:ext cx="4556100" cy="646386"/>
          </a:xfrm>
          <a:prstGeom prst="roundRect">
            <a:avLst>
              <a:gd name="adj" fmla="val 12649"/>
            </a:avLst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lvl="0" algn="ctr"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loại: hoa đực và hoa lưỡng tính.</a:t>
            </a:r>
          </a:p>
        </p:txBody>
      </p:sp>
    </p:spTree>
    <p:extLst>
      <p:ext uri="{BB962C8B-B14F-4D97-AF65-F5344CB8AC3E}">
        <p14:creationId xmlns:p14="http://schemas.microsoft.com/office/powerpoint/2010/main" val="224513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5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A72B1A-7297-9EF0-FEDD-2541C403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00" y="1100913"/>
            <a:ext cx="6250200" cy="29416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5: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THUẬT TRỒNG VÀ CHĂM SÓC CÂY XOÀI</a:t>
            </a:r>
            <a:endParaRPr lang="vi-VN" sz="4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Google Shape;2135;p31"/>
          <p:cNvSpPr/>
          <p:nvPr/>
        </p:nvSpPr>
        <p:spPr>
          <a:xfrm rot="-2700000">
            <a:off x="826527" y="1902043"/>
            <a:ext cx="823072" cy="823072"/>
          </a:xfrm>
          <a:prstGeom prst="roundRect">
            <a:avLst>
              <a:gd name="adj" fmla="val 26615"/>
            </a:avLst>
          </a:prstGeom>
          <a:solidFill>
            <a:schemeClr val="bg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31"/>
          <p:cNvSpPr txBox="1">
            <a:spLocks noGrp="1"/>
          </p:cNvSpPr>
          <p:nvPr>
            <p:ph type="title" idx="4"/>
          </p:nvPr>
        </p:nvSpPr>
        <p:spPr>
          <a:xfrm>
            <a:off x="870707" y="213073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7" name="Google Shape;2137;p31"/>
          <p:cNvSpPr/>
          <p:nvPr/>
        </p:nvSpPr>
        <p:spPr>
          <a:xfrm rot="-2700000">
            <a:off x="826527" y="3494968"/>
            <a:ext cx="823072" cy="823072"/>
          </a:xfrm>
          <a:prstGeom prst="roundRect">
            <a:avLst>
              <a:gd name="adj" fmla="val 26615"/>
            </a:avLst>
          </a:prstGeom>
          <a:solidFill>
            <a:schemeClr val="bg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31"/>
          <p:cNvSpPr txBox="1">
            <a:spLocks noGrp="1"/>
          </p:cNvSpPr>
          <p:nvPr>
            <p:ph type="title" idx="5"/>
          </p:nvPr>
        </p:nvSpPr>
        <p:spPr>
          <a:xfrm flipH="1">
            <a:off x="870705" y="372365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9" name="Google Shape;2139;p31"/>
          <p:cNvSpPr/>
          <p:nvPr/>
        </p:nvSpPr>
        <p:spPr>
          <a:xfrm rot="-2700000">
            <a:off x="4871974" y="1902043"/>
            <a:ext cx="823072" cy="823072"/>
          </a:xfrm>
          <a:prstGeom prst="roundRect">
            <a:avLst>
              <a:gd name="adj" fmla="val 26615"/>
            </a:avLst>
          </a:prstGeom>
          <a:solidFill>
            <a:schemeClr val="bg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31"/>
          <p:cNvSpPr/>
          <p:nvPr/>
        </p:nvSpPr>
        <p:spPr>
          <a:xfrm rot="-2700000">
            <a:off x="4871974" y="3494968"/>
            <a:ext cx="823072" cy="823072"/>
          </a:xfrm>
          <a:prstGeom prst="roundRect">
            <a:avLst>
              <a:gd name="adj" fmla="val 26615"/>
            </a:avLst>
          </a:prstGeom>
          <a:solidFill>
            <a:schemeClr val="bg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31"/>
          <p:cNvSpPr txBox="1">
            <a:spLocks noGrp="1"/>
          </p:cNvSpPr>
          <p:nvPr>
            <p:ph type="title" idx="14"/>
          </p:nvPr>
        </p:nvSpPr>
        <p:spPr>
          <a:xfrm>
            <a:off x="4916160" y="213073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2" name="Google Shape;2142;p31"/>
          <p:cNvSpPr txBox="1">
            <a:spLocks noGrp="1"/>
          </p:cNvSpPr>
          <p:nvPr>
            <p:ph type="title" idx="15"/>
          </p:nvPr>
        </p:nvSpPr>
        <p:spPr>
          <a:xfrm flipH="1">
            <a:off x="4916160" y="372365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7917B26-85CD-0315-5571-1CEFDBA5FAA2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513579"/>
            <a:ext cx="7704000" cy="789075"/>
          </a:xfrm>
        </p:spPr>
        <p:txBody>
          <a:bodyPr/>
          <a:lstStyle/>
          <a:p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1D169-1C02-0731-8DC5-801D002FDC7C}"/>
              </a:ext>
            </a:extLst>
          </p:cNvPr>
          <p:cNvSpPr txBox="1"/>
          <p:nvPr/>
        </p:nvSpPr>
        <p:spPr>
          <a:xfrm>
            <a:off x="1883323" y="1834249"/>
            <a:ext cx="2559169" cy="958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yêu cầu ngoại cảnh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38871-A0B5-58E1-6F1E-10B561D972BD}"/>
              </a:ext>
            </a:extLst>
          </p:cNvPr>
          <p:cNvSpPr txBox="1"/>
          <p:nvPr/>
        </p:nvSpPr>
        <p:spPr>
          <a:xfrm>
            <a:off x="1883322" y="3427174"/>
            <a:ext cx="2559169" cy="958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trình kĩ thuật trồng và chăm sóc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4B71F0-C0AC-C269-5BE6-EA344E93F257}"/>
              </a:ext>
            </a:extLst>
          </p:cNvPr>
          <p:cNvSpPr txBox="1"/>
          <p:nvPr/>
        </p:nvSpPr>
        <p:spPr>
          <a:xfrm>
            <a:off x="5928771" y="1834249"/>
            <a:ext cx="2086684" cy="958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cắt tỉa, tạo tán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75CD8-6900-72C7-1950-3E199C302A59}"/>
              </a:ext>
            </a:extLst>
          </p:cNvPr>
          <p:cNvSpPr txBox="1"/>
          <p:nvPr/>
        </p:nvSpPr>
        <p:spPr>
          <a:xfrm>
            <a:off x="5928769" y="3427174"/>
            <a:ext cx="2559169" cy="958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 thuật điều khiển ra hoa, đậu quả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5" grpId="0" animBg="1"/>
      <p:bldP spid="2136" grpId="0"/>
      <p:bldP spid="2137" grpId="0" animBg="1"/>
      <p:bldP spid="2138" grpId="0"/>
      <p:bldP spid="2139" grpId="0" animBg="1"/>
      <p:bldP spid="2140" grpId="0" animBg="1"/>
      <p:bldP spid="2141" grpId="0"/>
      <p:bldP spid="2142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32"/>
          <p:cNvSpPr/>
          <p:nvPr/>
        </p:nvSpPr>
        <p:spPr>
          <a:xfrm rot="-2700000">
            <a:off x="4117401" y="1106643"/>
            <a:ext cx="909198" cy="909198"/>
          </a:xfrm>
          <a:prstGeom prst="roundRect">
            <a:avLst>
              <a:gd name="adj" fmla="val 26615"/>
            </a:avLst>
          </a:prstGeom>
          <a:solidFill>
            <a:schemeClr val="bg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5F3DCB-E343-DFBA-8A71-BC35D96F877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248807" y="1215791"/>
            <a:ext cx="646386" cy="69090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8639F3-5602-934E-5200-AF25107F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497" y="2204141"/>
            <a:ext cx="5849006" cy="18287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VẬT HỌC VÀ </a:t>
            </a:r>
            <a:br>
              <a:rPr lang="nl-NL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l-NL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 CẦU NGOẠI CẢNH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B4C7B-3D87-639B-9371-5FFD0B935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005" y="610589"/>
            <a:ext cx="5567474" cy="65867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36">
            <a:extLst>
              <a:ext uri="{FF2B5EF4-FFF2-40B4-BE49-F238E27FC236}">
                <a16:creationId xmlns:a16="http://schemas.microsoft.com/office/drawing/2014/main" id="{70B193B6-7B1A-70B5-8DA4-82B5842B6895}"/>
              </a:ext>
            </a:extLst>
          </p:cNvPr>
          <p:cNvSpPr/>
          <p:nvPr/>
        </p:nvSpPr>
        <p:spPr>
          <a:xfrm>
            <a:off x="416160" y="2690792"/>
            <a:ext cx="2351532" cy="2452708"/>
          </a:xfrm>
          <a:custGeom>
            <a:avLst/>
            <a:gdLst/>
            <a:ahLst/>
            <a:cxnLst/>
            <a:rect l="l" t="t" r="r" b="b"/>
            <a:pathLst>
              <a:path w="993666" h="1036419">
                <a:moveTo>
                  <a:pt x="0" y="0"/>
                </a:moveTo>
                <a:lnTo>
                  <a:pt x="993666" y="0"/>
                </a:lnTo>
                <a:lnTo>
                  <a:pt x="993666" y="1036419"/>
                </a:lnTo>
                <a:lnTo>
                  <a:pt x="0" y="103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0A9E20D5-0261-1DD8-1DEE-1DEC3E891B6B}"/>
              </a:ext>
            </a:extLst>
          </p:cNvPr>
          <p:cNvSpPr/>
          <p:nvPr/>
        </p:nvSpPr>
        <p:spPr>
          <a:xfrm>
            <a:off x="3050006" y="1624318"/>
            <a:ext cx="5567474" cy="1200481"/>
          </a:xfrm>
          <a:prstGeom prst="round2Diag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1, 2: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Trình bày các đặc điểm thực vật học của cây xoài vào bảng nhóm.</a:t>
            </a: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476317C-A308-5894-AA92-373BCB4DFE43}"/>
              </a:ext>
            </a:extLst>
          </p:cNvPr>
          <p:cNvSpPr/>
          <p:nvPr/>
        </p:nvSpPr>
        <p:spPr>
          <a:xfrm>
            <a:off x="3050005" y="3179849"/>
            <a:ext cx="5567475" cy="1200481"/>
          </a:xfrm>
          <a:prstGeom prst="round2Diag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 3, 4: 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 bày các yêu cầu ngoại cảnh của cây xoài vào bảng nhóm.</a:t>
            </a:r>
            <a:endParaRPr lang="vi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4E658-CF70-C052-20D5-F039A0FA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1029"/>
            <a:ext cx="7704000" cy="650797"/>
          </a:xfrm>
        </p:spPr>
        <p:txBody>
          <a:bodyPr/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9BA7E-5377-6AB2-2FFE-6392036670EE}"/>
              </a:ext>
            </a:extLst>
          </p:cNvPr>
          <p:cNvGrpSpPr/>
          <p:nvPr/>
        </p:nvGrpSpPr>
        <p:grpSpPr>
          <a:xfrm>
            <a:off x="404688" y="1782444"/>
            <a:ext cx="3943251" cy="2679668"/>
            <a:chOff x="4682360" y="1458310"/>
            <a:chExt cx="3546897" cy="241032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7D06202-4E3E-9391-1B3D-A36F2C4B211F}"/>
                </a:ext>
              </a:extLst>
            </p:cNvPr>
            <p:cNvSpPr/>
            <p:nvPr/>
          </p:nvSpPr>
          <p:spPr>
            <a:xfrm>
              <a:off x="5273850" y="1458310"/>
              <a:ext cx="2955407" cy="2410322"/>
            </a:xfrm>
            <a:prstGeom prst="roundRect">
              <a:avLst>
                <a:gd name="adj" fmla="val 7223"/>
              </a:avLst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Quan sát một số hình sau và n</a:t>
              </a:r>
              <a:r>
                <a:rPr lang="en-US" sz="2000" dirty="0" err="1"/>
                <a:t>êu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đặc</a:t>
              </a:r>
              <a:r>
                <a:rPr lang="en-US" sz="2000" dirty="0"/>
                <a:t> </a:t>
              </a:r>
              <a:r>
                <a:rPr lang="en-US" sz="2000" dirty="0" err="1"/>
                <a:t>điểm</a:t>
              </a:r>
              <a:r>
                <a:rPr lang="vi-VN" sz="2000" dirty="0"/>
                <a:t> (bộ rễ, thân, cành, lá, hoa,...)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cây</a:t>
              </a:r>
              <a:r>
                <a:rPr lang="vi-VN" sz="2000" dirty="0"/>
                <a:t> xoài.</a:t>
              </a:r>
              <a:endPara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EDB8F94-C0BE-843C-0756-3CA6DC3B1AEF}"/>
                </a:ext>
              </a:extLst>
            </p:cNvPr>
            <p:cNvSpPr/>
            <p:nvPr/>
          </p:nvSpPr>
          <p:spPr>
            <a:xfrm flipH="1">
              <a:off x="4682360" y="1458310"/>
              <a:ext cx="591490" cy="888344"/>
            </a:xfrm>
            <a:custGeom>
              <a:avLst/>
              <a:gdLst/>
              <a:ahLst/>
              <a:cxnLst/>
              <a:rect l="l" t="t" r="r" b="b"/>
              <a:pathLst>
                <a:path w="1369886" h="2057400">
                  <a:moveTo>
                    <a:pt x="0" y="0"/>
                  </a:moveTo>
                  <a:lnTo>
                    <a:pt x="1369886" y="0"/>
                  </a:lnTo>
                  <a:lnTo>
                    <a:pt x="1369886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8" name="Picture 4" descr="Chăm Sóc Cây Xoài Để Ra Hoa Và Đậu Quả Nhiều">
            <a:extLst>
              <a:ext uri="{FF2B5EF4-FFF2-40B4-BE49-F238E27FC236}">
                <a16:creationId xmlns:a16="http://schemas.microsoft.com/office/drawing/2014/main" id="{536411A3-2867-23DB-4D91-DC763067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0624"/>
            <a:ext cx="3205663" cy="2051421"/>
          </a:xfrm>
          <a:prstGeom prst="roundRect">
            <a:avLst>
              <a:gd name="adj" fmla="val 275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CDD75C6-ABA6-0B65-3D8D-4B5EEE66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029" b="2029"/>
          <a:stretch/>
        </p:blipFill>
        <p:spPr bwMode="auto">
          <a:xfrm>
            <a:off x="5833797" y="2838454"/>
            <a:ext cx="2976508" cy="1904777"/>
          </a:xfrm>
          <a:prstGeom prst="roundRect">
            <a:avLst>
              <a:gd name="adj" fmla="val 2586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4E658-CF70-C052-20D5-F039A0FA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4607"/>
            <a:ext cx="7704000" cy="650797"/>
          </a:xfrm>
        </p:spPr>
        <p:txBody>
          <a:bodyPr/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28CCF1-4355-9212-0D1B-BBEDB82AEB7E}"/>
              </a:ext>
            </a:extLst>
          </p:cNvPr>
          <p:cNvGrpSpPr/>
          <p:nvPr/>
        </p:nvGrpSpPr>
        <p:grpSpPr>
          <a:xfrm>
            <a:off x="171427" y="1671142"/>
            <a:ext cx="8801145" cy="2710634"/>
            <a:chOff x="-61039" y="1303150"/>
            <a:chExt cx="6084353" cy="18738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D26B8A-1746-DBCF-CF0E-17E4DD01E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29" r="-529"/>
            <a:stretch/>
          </p:blipFill>
          <p:spPr>
            <a:xfrm>
              <a:off x="-61038" y="1303151"/>
              <a:ext cx="1974044" cy="1422310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352F11-2593-AC78-F36A-FCA7BEFF5E37}"/>
                </a:ext>
              </a:extLst>
            </p:cNvPr>
            <p:cNvSpPr txBox="1"/>
            <p:nvPr/>
          </p:nvSpPr>
          <p:spPr>
            <a:xfrm>
              <a:off x="-61039" y="2884685"/>
              <a:ext cx="6084353" cy="292364"/>
            </a:xfrm>
            <a:prstGeom prst="roundRect">
              <a:avLst>
                <a:gd name="adj" fmla="val 22454"/>
              </a:avLst>
            </a:prstGeom>
            <a:ln w="9525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i="1" dirty="0"/>
                <a:t>Hình 5.2. Một số bộ phận của cây xoài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873A6A-4798-B3C2-E525-FE795A3EC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4" b="214"/>
            <a:stretch/>
          </p:blipFill>
          <p:spPr>
            <a:xfrm>
              <a:off x="1994116" y="1303151"/>
              <a:ext cx="1974044" cy="1422310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167192-216A-09F5-10BA-9A0412A0A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94" b="694"/>
            <a:stretch/>
          </p:blipFill>
          <p:spPr>
            <a:xfrm>
              <a:off x="4049270" y="1303150"/>
              <a:ext cx="1974044" cy="1422310"/>
            </a:xfrm>
            <a:prstGeom prst="roundRect">
              <a:avLst>
                <a:gd name="adj" fmla="val 7303"/>
              </a:avLst>
            </a:prstGeom>
            <a:ln w="9525">
              <a:solidFill>
                <a:srgbClr val="7030A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986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ngo Recipes Workshop to Celebrate Indian National Mango Day by Slidesgo">
  <a:themeElements>
    <a:clrScheme name="Simple Light">
      <a:dk1>
        <a:srgbClr val="000000"/>
      </a:dk1>
      <a:lt1>
        <a:srgbClr val="FFFFFF"/>
      </a:lt1>
      <a:dk2>
        <a:srgbClr val="FFF9B6"/>
      </a:dk2>
      <a:lt2>
        <a:srgbClr val="FFEFBC"/>
      </a:lt2>
      <a:accent1>
        <a:srgbClr val="87B35B"/>
      </a:accent1>
      <a:accent2>
        <a:srgbClr val="D05B3B"/>
      </a:accent2>
      <a:accent3>
        <a:srgbClr val="734F39"/>
      </a:accent3>
      <a:accent4>
        <a:srgbClr val="AB6DD0"/>
      </a:accent4>
      <a:accent5>
        <a:srgbClr val="859B5A"/>
      </a:accent5>
      <a:accent6>
        <a:srgbClr val="E9CF8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496</Words>
  <Application>Microsoft Office PowerPoint</Application>
  <PresentationFormat>On-screen Show (16:9)</PresentationFormat>
  <Paragraphs>55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Loved by the King</vt:lpstr>
      <vt:lpstr>Mulish SemiBold</vt:lpstr>
      <vt:lpstr>Nunito Light</vt:lpstr>
      <vt:lpstr>Roboto Condensed Light</vt:lpstr>
      <vt:lpstr>Arial</vt:lpstr>
      <vt:lpstr>Times New Roman</vt:lpstr>
      <vt:lpstr>Livvic</vt:lpstr>
      <vt:lpstr>Calibri</vt:lpstr>
      <vt:lpstr>Macondo Swash Caps</vt:lpstr>
      <vt:lpstr>Mango Recipes Workshop to Celebrate Indian National Mango Day by Slidesgo</vt:lpstr>
      <vt:lpstr>Office Theme</vt:lpstr>
      <vt:lpstr>THÂN MẾN CHÀO MỪNG  CÁC EM ĐẾN VỚI BÀI HỌC MỚI!</vt:lpstr>
      <vt:lpstr>KHỞI ĐỘNG</vt:lpstr>
      <vt:lpstr>Đặc điểm hoa của cây xoài</vt:lpstr>
      <vt:lpstr>BÀI 5: KĨ THUẬT TRỒNG VÀ CHĂM SÓC CÂY XOÀI</vt:lpstr>
      <vt:lpstr>I.</vt:lpstr>
      <vt:lpstr>I.</vt:lpstr>
      <vt:lpstr>THẢO LUẬN NHÓM</vt:lpstr>
      <vt:lpstr>1. Đặc điểm thực vật học</vt:lpstr>
      <vt:lpstr>1. Đặc điểm thực vật học</vt:lpstr>
      <vt:lpstr>a. Bộ rễ</vt:lpstr>
      <vt:lpstr>b. Thân, cành</vt:lpstr>
      <vt:lpstr>b. Thân, cành</vt:lpstr>
      <vt:lpstr>c. Lá</vt:lpstr>
      <vt:lpstr>d. Hoa</vt:lpstr>
      <vt:lpstr>d. Hoa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Triệu Thị Thanh Xuyên</dc:creator>
  <cp:lastModifiedBy>Office</cp:lastModifiedBy>
  <cp:revision>2</cp:revision>
  <dcterms:modified xsi:type="dcterms:W3CDTF">2025-03-05T11:08:33Z</dcterms:modified>
</cp:coreProperties>
</file>