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440" r:id="rId4"/>
    <p:sldId id="353" r:id="rId5"/>
    <p:sldId id="398" r:id="rId6"/>
    <p:sldId id="414" r:id="rId7"/>
    <p:sldId id="400" r:id="rId8"/>
    <p:sldId id="370" r:id="rId9"/>
    <p:sldId id="441" r:id="rId10"/>
    <p:sldId id="442" r:id="rId11"/>
    <p:sldId id="443" r:id="rId12"/>
    <p:sldId id="416" r:id="rId13"/>
    <p:sldId id="401" r:id="rId14"/>
    <p:sldId id="444" r:id="rId15"/>
    <p:sldId id="448" r:id="rId16"/>
    <p:sldId id="371" r:id="rId17"/>
    <p:sldId id="445" r:id="rId18"/>
    <p:sldId id="455" r:id="rId19"/>
    <p:sldId id="402" r:id="rId20"/>
    <p:sldId id="446" r:id="rId21"/>
    <p:sldId id="447" r:id="rId22"/>
    <p:sldId id="449" r:id="rId23"/>
    <p:sldId id="372" r:id="rId24"/>
    <p:sldId id="450" r:id="rId25"/>
    <p:sldId id="424" r:id="rId26"/>
    <p:sldId id="451" r:id="rId27"/>
    <p:sldId id="373" r:id="rId28"/>
    <p:sldId id="453" r:id="rId29"/>
    <p:sldId id="452" r:id="rId30"/>
    <p:sldId id="454" r:id="rId31"/>
    <p:sldId id="374" r:id="rId32"/>
    <p:sldId id="403" r:id="rId33"/>
    <p:sldId id="456" r:id="rId34"/>
    <p:sldId id="406" r:id="rId35"/>
    <p:sldId id="407" r:id="rId36"/>
    <p:sldId id="457" r:id="rId37"/>
    <p:sldId id="458" r:id="rId38"/>
    <p:sldId id="435" r:id="rId39"/>
    <p:sldId id="459" r:id="rId40"/>
    <p:sldId id="460" r:id="rId41"/>
    <p:sldId id="271" r:id="rId42"/>
    <p:sldId id="438" r:id="rId43"/>
    <p:sldId id="411" r:id="rId44"/>
    <p:sldId id="276" r:id="rId45"/>
    <p:sldId id="439"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2" d="100"/>
          <a:sy n="72"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2/11/2026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8281" y="68046"/>
            <a:ext cx="7930661"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4. KỸ THUẬT TRỒNG VÀ CHĂM SÓC CÂY NHÃN</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938" y="529711"/>
            <a:ext cx="10706099" cy="6117274"/>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49" y="1109657"/>
            <a:ext cx="5226340" cy="5042120"/>
          </a:xfrm>
          <a:prstGeom prst="rect">
            <a:avLst/>
          </a:prstGeom>
        </p:spPr>
      </p:pic>
      <p:sp>
        <p:nvSpPr>
          <p:cNvPr id="3" name="Rectangle 2"/>
          <p:cNvSpPr/>
          <p:nvPr/>
        </p:nvSpPr>
        <p:spPr>
          <a:xfrm>
            <a:off x="372026" y="194684"/>
            <a:ext cx="10255539"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Sử dụng internet, sách, báo…kể tên một số vùng trồng nhãn chính của Việt Nam.</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124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49" y="1109657"/>
            <a:ext cx="5226340" cy="5042120"/>
          </a:xfrm>
          <a:prstGeom prst="rect">
            <a:avLst/>
          </a:prstGeom>
        </p:spPr>
      </p:pic>
      <p:sp>
        <p:nvSpPr>
          <p:cNvPr id="3" name="Rectangle 2"/>
          <p:cNvSpPr/>
          <p:nvPr/>
        </p:nvSpPr>
        <p:spPr>
          <a:xfrm>
            <a:off x="602858" y="475390"/>
            <a:ext cx="10892322" cy="461665"/>
          </a:xfrm>
          <a:prstGeom prst="rect">
            <a:avLst/>
          </a:prstGeom>
        </p:spPr>
        <p:txBody>
          <a:bodyPr wrap="square">
            <a:spAutoFit/>
          </a:bodyPr>
          <a:lstStyle/>
          <a:p>
            <a:pPr>
              <a:spcAft>
                <a:spcPts val="0"/>
              </a:spcAft>
            </a:pPr>
            <a:r>
              <a:rPr lang="en-US" sz="2400" b="1" dirty="0" err="1">
                <a:solidFill>
                  <a:srgbClr val="0000FF"/>
                </a:solidFill>
                <a:latin typeface="Times New Roman" panose="02020603050405020304" pitchFamily="18" charset="0"/>
                <a:ea typeface="Times New Roman" panose="02020603050405020304" pitchFamily="18" charset="0"/>
              </a:rPr>
              <a:t>Sử</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dụng</a:t>
            </a:r>
            <a:r>
              <a:rPr lang="en-US" sz="2400" b="1" dirty="0">
                <a:solidFill>
                  <a:srgbClr val="0000FF"/>
                </a:solidFill>
                <a:latin typeface="Times New Roman" panose="02020603050405020304" pitchFamily="18" charset="0"/>
                <a:ea typeface="Times New Roman" panose="02020603050405020304" pitchFamily="18" charset="0"/>
              </a:rPr>
              <a:t> internet, </a:t>
            </a:r>
            <a:r>
              <a:rPr lang="en-US" sz="2400" b="1" dirty="0" err="1">
                <a:solidFill>
                  <a:srgbClr val="0000FF"/>
                </a:solidFill>
                <a:latin typeface="Times New Roman" panose="02020603050405020304" pitchFamily="18" charset="0"/>
                <a:ea typeface="Times New Roman" panose="02020603050405020304" pitchFamily="18" charset="0"/>
              </a:rPr>
              <a:t>sách</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báo</a:t>
            </a:r>
            <a:r>
              <a:rPr lang="en-US" sz="2400" b="1" dirty="0">
                <a:solidFill>
                  <a:srgbClr val="0000FF"/>
                </a:solidFill>
                <a:latin typeface="Times New Roman" panose="02020603050405020304" pitchFamily="18" charset="0"/>
                <a:ea typeface="Times New Roman" panose="02020603050405020304" pitchFamily="18" charset="0"/>
              </a:rPr>
              <a:t>…</a:t>
            </a:r>
            <a:r>
              <a:rPr lang="en-US" sz="2400" b="1" dirty="0" err="1">
                <a:solidFill>
                  <a:srgbClr val="0000FF"/>
                </a:solidFill>
                <a:latin typeface="Times New Roman" panose="02020603050405020304" pitchFamily="18" charset="0"/>
                <a:ea typeface="Times New Roman" panose="02020603050405020304" pitchFamily="18" charset="0"/>
              </a:rPr>
              <a:t>kể</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tên</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một</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số</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vùng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trồng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nhãn</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chính</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của</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Việt</a:t>
            </a:r>
            <a:r>
              <a:rPr lang="en-US" sz="2400" b="1" dirty="0">
                <a:solidFill>
                  <a:srgbClr val="0000FF"/>
                </a:solidFill>
                <a:latin typeface="Times New Roman" panose="02020603050405020304" pitchFamily="18" charset="0"/>
                <a:ea typeface="Times New Roman" panose="02020603050405020304" pitchFamily="18" charset="0"/>
              </a:rPr>
              <a:t> Nam.</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5856515" y="1025681"/>
            <a:ext cx="5963460" cy="3903184"/>
          </a:xfrm>
          <a:prstGeom prst="rect">
            <a:avLst/>
          </a:prstGeom>
        </p:spPr>
        <p:txBody>
          <a:bodyPr wrap="square">
            <a:spAutoFit/>
          </a:bodyPr>
          <a:lstStyle/>
          <a:p>
            <a:pPr algn="just">
              <a:lnSpc>
                <a:spcPct val="150000"/>
              </a:lnSpc>
            </a:pPr>
            <a:r>
              <a:rPr lang="en-US" sz="2400" dirty="0" err="1">
                <a:solidFill>
                  <a:srgbClr val="FF0000"/>
                </a:solidFill>
                <a:latin typeface="Times New Roman" panose="02020603050405020304" pitchFamily="18" charset="0"/>
                <a:ea typeface="Times New Roman" panose="02020603050405020304" pitchFamily="18" charset="0"/>
              </a:rPr>
              <a:t>Một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số</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vùng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trồng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nhãn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chính</a:t>
            </a:r>
            <a:r>
              <a:rPr lang="en-US" sz="2400" dirty="0">
                <a:solidFill>
                  <a:srgbClr val="FF0000"/>
                </a:solidFill>
                <a:latin typeface="Times New Roman" panose="02020603050405020304" pitchFamily="18" charset="0"/>
                <a:ea typeface="Times New Roman" panose="02020603050405020304" pitchFamily="18" charset="0"/>
              </a:rPr>
              <a:t> ở </a:t>
            </a:r>
            <a:r>
              <a:rPr lang="en-US" sz="2400" dirty="0" err="1">
                <a:solidFill>
                  <a:srgbClr val="FF0000"/>
                </a:solidFill>
                <a:latin typeface="Times New Roman" panose="02020603050405020304" pitchFamily="18" charset="0"/>
                <a:ea typeface="Times New Roman" panose="02020603050405020304" pitchFamily="18" charset="0"/>
              </a:rPr>
              <a:t>miền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Bắc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Việt</a:t>
            </a:r>
            <a:r>
              <a:rPr lang="en-US" sz="2400" dirty="0">
                <a:solidFill>
                  <a:srgbClr val="FF0000"/>
                </a:solidFill>
                <a:latin typeface="Times New Roman" panose="02020603050405020304" pitchFamily="18" charset="0"/>
                <a:ea typeface="Times New Roman" panose="02020603050405020304" pitchFamily="18" charset="0"/>
              </a:rPr>
              <a:t> Nam: </a:t>
            </a:r>
            <a:r>
              <a:rPr lang="en-US" sz="2400" dirty="0" err="1">
                <a:solidFill>
                  <a:srgbClr val="FF0000"/>
                </a:solidFill>
                <a:latin typeface="Times New Roman" panose="02020603050405020304" pitchFamily="18" charset="0"/>
                <a:ea typeface="Times New Roman" panose="02020603050405020304" pitchFamily="18" charset="0"/>
              </a:rPr>
              <a:t>Nhãn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trồng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nhiều</a:t>
            </a:r>
            <a:r>
              <a:rPr lang="en-US" sz="2400" dirty="0">
                <a:solidFill>
                  <a:srgbClr val="FF0000"/>
                </a:solidFill>
                <a:latin typeface="Times New Roman" panose="02020603050405020304" pitchFamily="18" charset="0"/>
                <a:ea typeface="Times New Roman" panose="02020603050405020304" pitchFamily="18" charset="0"/>
              </a:rPr>
              <a:t> ở </a:t>
            </a:r>
            <a:r>
              <a:rPr lang="en-US" sz="2400" dirty="0" err="1">
                <a:solidFill>
                  <a:srgbClr val="FF0000"/>
                </a:solidFill>
                <a:latin typeface="Times New Roman" panose="02020603050405020304" pitchFamily="18" charset="0"/>
                <a:ea typeface="Times New Roman" panose="02020603050405020304" pitchFamily="18" charset="0"/>
              </a:rPr>
              <a:t>các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tỉnh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như</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Sơn</a:t>
            </a:r>
            <a:r>
              <a:rPr lang="en-US" sz="2400" dirty="0">
                <a:solidFill>
                  <a:srgbClr val="FF0000"/>
                </a:solidFill>
                <a:latin typeface="Times New Roman" panose="02020603050405020304" pitchFamily="18" charset="0"/>
                <a:ea typeface="Times New Roman" panose="02020603050405020304" pitchFamily="18" charset="0"/>
              </a:rPr>
              <a:t> La (</a:t>
            </a:r>
            <a:r>
              <a:rPr lang="en-US" sz="2400" dirty="0" err="1">
                <a:solidFill>
                  <a:srgbClr val="FF0000"/>
                </a:solidFill>
                <a:latin typeface="Times New Roman" panose="02020603050405020304" pitchFamily="18" charset="0"/>
                <a:ea typeface="Times New Roman" panose="02020603050405020304" pitchFamily="18" charset="0"/>
              </a:rPr>
              <a:t>xã</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như</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Chiềng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Khương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Mường</a:t>
            </a:r>
            <a:r>
              <a:rPr lang="en-US" sz="2400" dirty="0">
                <a:solidFill>
                  <a:srgbClr val="FF0000"/>
                </a:solidFill>
                <a:latin typeface="Times New Roman" panose="02020603050405020304" pitchFamily="18" charset="0"/>
                <a:ea typeface="Times New Roman" panose="02020603050405020304" pitchFamily="18" charset="0"/>
              </a:rPr>
              <a:t> Hung, </a:t>
            </a:r>
            <a:r>
              <a:rPr lang="en-US" sz="2400" dirty="0" err="1">
                <a:solidFill>
                  <a:srgbClr val="FF0000"/>
                </a:solidFill>
                <a:latin typeface="Times New Roman" panose="02020603050405020304" pitchFamily="18" charset="0"/>
                <a:ea typeface="Times New Roman" panose="02020603050405020304" pitchFamily="18" charset="0"/>
              </a:rPr>
              <a:t>Chiềng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Cang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Chiềng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Khoong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Nà</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Nghịu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Hưng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Yên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phố</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Hưng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Yên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huyện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Khoái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Châu</a:t>
            </a:r>
            <a:r>
              <a:rPr lang="en-US" sz="2400" dirty="0">
                <a:solidFill>
                  <a:srgbClr val="FF0000"/>
                </a:solidFill>
                <a:latin typeface="Times New Roman" panose="02020603050405020304" pitchFamily="18" charset="0"/>
                <a:ea typeface="Times New Roman" panose="02020603050405020304" pitchFamily="18" charset="0"/>
              </a:rPr>
              <a:t>, Kim </a:t>
            </a:r>
            <a:r>
              <a:rPr lang="en-US" sz="2400" dirty="0" err="1">
                <a:solidFill>
                  <a:srgbClr val="FF0000"/>
                </a:solidFill>
                <a:latin typeface="Times New Roman" panose="02020603050405020304" pitchFamily="18" charset="0"/>
                <a:ea typeface="Times New Roman" panose="02020603050405020304" pitchFamily="18" charset="0"/>
              </a:rPr>
              <a:t>Động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Tiên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Lữ</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Bắc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Giang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Yên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Lục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Ngạn</a:t>
            </a:r>
            <a:r>
              <a:rPr lang="en-US" sz="2400" dirty="0">
                <a:solidFill>
                  <a:srgbClr val="FF0000"/>
                </a:solidFill>
                <a:latin typeface="Times New Roman" panose="02020603050405020304" pitchFamily="18" charset="0"/>
                <a:ea typeface="Times New Roman" panose="02020603050405020304" pitchFamily="18" charset="0"/>
              </a:rPr>
              <a:t>…), ...</a:t>
            </a:r>
            <a:endParaRPr lang="en-US" sz="2400" dirty="0">
              <a:solidFill>
                <a:srgbClr val="FF0000"/>
              </a:solidFill>
            </a:endParaRPr>
          </a:p>
        </p:txBody>
      </p:sp>
    </p:spTree>
    <p:extLst>
      <p:ext uri="{BB962C8B-B14F-4D97-AF65-F5344CB8AC3E}">
        <p14:creationId xmlns:p14="http://schemas.microsoft.com/office/powerpoint/2010/main" val="86887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1878" y="606367"/>
            <a:ext cx="10901840" cy="3872328"/>
          </a:xfrm>
          <a:prstGeom prst="rect">
            <a:avLst/>
          </a:prstGeom>
        </p:spPr>
      </p:pic>
    </p:spTree>
    <p:extLst>
      <p:ext uri="{BB962C8B-B14F-4D97-AF65-F5344CB8AC3E}">
        <p14:creationId xmlns:p14="http://schemas.microsoft.com/office/powerpoint/2010/main" val="35413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1878" y="0"/>
            <a:ext cx="10760765" cy="830997"/>
          </a:xfrm>
          <a:prstGeom prst="rect">
            <a:avLst/>
          </a:prstGeom>
        </p:spPr>
        <p:txBody>
          <a:bodyPr wrap="square">
            <a:spAutoFit/>
          </a:bodyPr>
          <a:lstStyle/>
          <a:p>
            <a:pPr>
              <a:spcAft>
                <a:spcPts val="0"/>
              </a:spcAft>
            </a:pPr>
            <a:r>
              <a:rPr lang="vi-VN" sz="2400" b="1" dirty="0">
                <a:solidFill>
                  <a:srgbClr val="0000FF"/>
                </a:solidFill>
                <a:latin typeface="Times New Roman" panose="02020603050405020304" pitchFamily="18" charset="0"/>
                <a:ea typeface="Times New Roman" panose="02020603050405020304" pitchFamily="18" charset="0"/>
              </a:rPr>
              <a:t>Em hãy nối một ý của cột A với một ý của cột B để được kĩ thuật trồng cây nhãn ở bảng 1.1 dưới đây</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85491616"/>
              </p:ext>
            </p:extLst>
          </p:nvPr>
        </p:nvGraphicFramePr>
        <p:xfrm>
          <a:off x="874643" y="977071"/>
          <a:ext cx="10668000" cy="4754880"/>
        </p:xfrm>
        <a:graphic>
          <a:graphicData uri="http://schemas.openxmlformats.org/drawingml/2006/table">
            <a:tbl>
              <a:tblPr firstRow="1" firstCol="1" bandRow="1"/>
              <a:tblGrid>
                <a:gridCol w="2109809">
                  <a:extLst>
                    <a:ext uri="{9D8B030D-6E8A-4147-A177-3AD203B41FA5}">
                      <a16:colId xmlns:a16="http://schemas.microsoft.com/office/drawing/2014/main" val="483325312"/>
                    </a:ext>
                  </a:extLst>
                </a:gridCol>
                <a:gridCol w="8558191">
                  <a:extLst>
                    <a:ext uri="{9D8B030D-6E8A-4147-A177-3AD203B41FA5}">
                      <a16:colId xmlns:a16="http://schemas.microsoft.com/office/drawing/2014/main" val="972005056"/>
                    </a:ext>
                  </a:extLst>
                </a:gridCol>
              </a:tblGrid>
              <a:tr h="0">
                <a:tc>
                  <a:txBody>
                    <a:bodyPr/>
                    <a:lstStyle/>
                    <a:p>
                      <a:pPr algn="ctr">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Cột A</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Cột B</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4361197"/>
                  </a:ext>
                </a:extLst>
              </a:tr>
              <a:tr h="0">
                <a:tc>
                  <a:txBody>
                    <a:bodyPr/>
                    <a:lstStyle/>
                    <a:p>
                      <a:pPr>
                        <a:spcAft>
                          <a:spcPts val="0"/>
                        </a:spcAft>
                      </a:pPr>
                      <a:r>
                        <a:rPr lang="vi-VN"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1.Thời vụ</a:t>
                      </a:r>
                      <a:endPar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Tạo 1 hố nhỏ chính giữa hố trồng,  xé bỏ túi bầu, đặt cây xuống,  lấp đất cao hơn mặt bầu từ 2-3cm, dùng tay nén chặt xung quanh gốc cây. Vun đất mặt quanh gốc cây, cắm cọc chống dây mềm cố định cây. Phủ gốc cây và tưới đẫm nước.</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4222860"/>
                  </a:ext>
                </a:extLst>
              </a:tr>
              <a:tr h="0">
                <a:tc>
                  <a:txBody>
                    <a:bodyPr/>
                    <a:lstStyle/>
                    <a:p>
                      <a:pPr>
                        <a:spcAft>
                          <a:spcPts val="0"/>
                        </a:spcAft>
                      </a:pPr>
                      <a:r>
                        <a:rPr lang="vi-VN"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2. Khoảng cách</a:t>
                      </a:r>
                      <a:endPar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Đào hố trồng với kích thước: Đất phù sa, đất đồng bằng: 80cmx40cmx60cm; đất đồi, đất bạc màu: 100cmx60cmx80cm</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Bón lót: Đất phù sa, đất đồng bằng: 20-30kg phân hữu cơ; 0,5-0,7kg phân phân; 0,5 kg vôi; đất đồi, đất bạc màu: 30-50kg phân hữu cơ; 0,7-1,0kg phân phân; 0,5 kg vôi</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6814431"/>
                  </a:ext>
                </a:extLst>
              </a:tr>
              <a:tr h="0">
                <a:tc>
                  <a:txBody>
                    <a:bodyPr/>
                    <a:lstStyle/>
                    <a:p>
                      <a:pPr>
                        <a:spcAft>
                          <a:spcPts val="0"/>
                        </a:spcAft>
                      </a:pPr>
                      <a:r>
                        <a:rPr lang="vi-VN"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3. Chuẩn bị hố trồng</a:t>
                      </a:r>
                      <a:endPar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 Vụ Xuân(từ tháng 2 đến tháng 4)  và vụ thu(tháng 8 đến tháng 10) ở Miền Bắc; miền Nam tốt nhất vào mùa mưa.</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430645"/>
                  </a:ext>
                </a:extLst>
              </a:tr>
              <a:tr h="0">
                <a:tc>
                  <a:txBody>
                    <a:bodyPr/>
                    <a:lstStyle/>
                    <a:p>
                      <a:pPr>
                        <a:spcAft>
                          <a:spcPts val="0"/>
                        </a:spcAft>
                      </a:pPr>
                      <a:r>
                        <a:rPr lang="vi-VN"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4. Trồng cây</a:t>
                      </a:r>
                      <a:endPar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 Cây cách cây và hàng cách hàng từ 6m đến 7m.</a:t>
                      </a:r>
                      <a:endPar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160019"/>
                  </a:ext>
                </a:extLst>
              </a:tr>
            </a:tbl>
          </a:graphicData>
        </a:graphic>
      </p:graphicFrame>
    </p:spTree>
    <p:extLst>
      <p:ext uri="{BB962C8B-B14F-4D97-AF65-F5344CB8AC3E}">
        <p14:creationId xmlns:p14="http://schemas.microsoft.com/office/powerpoint/2010/main" val="247433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738" y="0"/>
            <a:ext cx="10983914" cy="830997"/>
          </a:xfrm>
          <a:prstGeom prst="rect">
            <a:avLst/>
          </a:prstGeom>
        </p:spPr>
        <p:txBody>
          <a:bodyPr wrap="square">
            <a:spAutoFit/>
          </a:bodyPr>
          <a:lstStyle/>
          <a:p>
            <a:pPr>
              <a:spcAft>
                <a:spcPts val="0"/>
              </a:spcAft>
            </a:pPr>
            <a:r>
              <a:rPr lang="vi-VN" sz="2400" b="1" dirty="0">
                <a:solidFill>
                  <a:srgbClr val="0000FF"/>
                </a:solidFill>
                <a:latin typeface="Times New Roman" panose="02020603050405020304" pitchFamily="18" charset="0"/>
                <a:ea typeface="Times New Roman" panose="02020603050405020304" pitchFamily="18" charset="0"/>
              </a:rPr>
              <a:t>Em hãy nối một ý của cột A với một ý của cột B để được kĩ thuật trồng cây nhãn ở bảng 1.1 dưới đây</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91466583"/>
              </p:ext>
            </p:extLst>
          </p:nvPr>
        </p:nvGraphicFramePr>
        <p:xfrm>
          <a:off x="611738" y="977071"/>
          <a:ext cx="10983914" cy="4754880"/>
        </p:xfrm>
        <a:graphic>
          <a:graphicData uri="http://schemas.openxmlformats.org/drawingml/2006/table">
            <a:tbl>
              <a:tblPr firstRow="1" firstCol="1" bandRow="1"/>
              <a:tblGrid>
                <a:gridCol w="2172288">
                  <a:extLst>
                    <a:ext uri="{9D8B030D-6E8A-4147-A177-3AD203B41FA5}">
                      <a16:colId xmlns:a16="http://schemas.microsoft.com/office/drawing/2014/main" val="483325312"/>
                    </a:ext>
                  </a:extLst>
                </a:gridCol>
                <a:gridCol w="8811626">
                  <a:extLst>
                    <a:ext uri="{9D8B030D-6E8A-4147-A177-3AD203B41FA5}">
                      <a16:colId xmlns:a16="http://schemas.microsoft.com/office/drawing/2014/main" val="972005056"/>
                    </a:ext>
                  </a:extLst>
                </a:gridCol>
              </a:tblGrid>
              <a:tr h="0">
                <a:tc>
                  <a:txBody>
                    <a:bodyPr/>
                    <a:lstStyle/>
                    <a:p>
                      <a:pPr algn="ctr">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Cột A</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Cột B</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4361197"/>
                  </a:ext>
                </a:extLst>
              </a:tr>
              <a:tr h="0">
                <a:tc>
                  <a:txBody>
                    <a:bodyPr/>
                    <a:lstStyle/>
                    <a:p>
                      <a:pPr>
                        <a:spcAft>
                          <a:spcPts val="0"/>
                        </a:spcAft>
                      </a:pPr>
                      <a:r>
                        <a:rPr lang="vi-VN"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1.Thời vụ</a:t>
                      </a:r>
                      <a:endPar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Tạo 1 hố nhỏ chính giữa hố trồng,  xé bỏ túi bầu, đặt cây xuống,  lấp đất cao hơn mặt bầu từ 2-3cm, dùng tay nén chặt xung quanh gốc cây. Vun đất mặt quanh gốc cây, cắm cọc chống dây mềm cố định cây. Phủ gốc cây và tưới đẫm nước.</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4222860"/>
                  </a:ext>
                </a:extLst>
              </a:tr>
              <a:tr h="0">
                <a:tc>
                  <a:txBody>
                    <a:bodyPr/>
                    <a:lstStyle/>
                    <a:p>
                      <a:pPr>
                        <a:spcAft>
                          <a:spcPts val="0"/>
                        </a:spcAft>
                      </a:pPr>
                      <a:r>
                        <a:rPr lang="vi-VN"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2. Khoảng cách</a:t>
                      </a:r>
                      <a:endPar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Đào hố trồng với kích thước: Đất phù sa, đất đồng bằng: 80cmx40cmx60cm; đất đồi, đất bạc màu: 100cmx60cmx80cm</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Bón lót: Đất phù sa, đất đồng bằng: 20-30kg phân hữu cơ; 0,5-0,7kg phân phân; 0,5 kg vôi; đất đồi, đất bạc màu: 30-50kg phân hữu cơ; 0,7-1,0kg phân phân; 0,5 kg vôi</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6814431"/>
                  </a:ext>
                </a:extLst>
              </a:tr>
              <a:tr h="0">
                <a:tc>
                  <a:txBody>
                    <a:bodyPr/>
                    <a:lstStyle/>
                    <a:p>
                      <a:pPr>
                        <a:spcAft>
                          <a:spcPts val="0"/>
                        </a:spcAft>
                      </a:pPr>
                      <a:r>
                        <a:rPr lang="vi-VN"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3. Chuẩn bị hố trồng</a:t>
                      </a:r>
                      <a:endPar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 Vụ Xuân(từ tháng 2 đến tháng 4)  và vụ thu(tháng 8 đến tháng 10) ở Miền Bắc; miền Nam tốt nhất vào mùa mưa.</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430645"/>
                  </a:ext>
                </a:extLst>
              </a:tr>
              <a:tr h="0">
                <a:tc>
                  <a:txBody>
                    <a:bodyPr/>
                    <a:lstStyle/>
                    <a:p>
                      <a:pPr>
                        <a:spcAft>
                          <a:spcPts val="0"/>
                        </a:spcAft>
                      </a:pPr>
                      <a:r>
                        <a:rPr lang="vi-VN"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4. Trồng cây</a:t>
                      </a:r>
                      <a:endPar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 Cây cách cây và hàng cách hàng từ 6m đến 7m.</a:t>
                      </a:r>
                      <a:endPar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160019"/>
                  </a:ext>
                </a:extLst>
              </a:tr>
            </a:tbl>
          </a:graphicData>
        </a:graphic>
      </p:graphicFrame>
      <p:sp>
        <p:nvSpPr>
          <p:cNvPr id="6" name="Rectangle 5"/>
          <p:cNvSpPr/>
          <p:nvPr/>
        </p:nvSpPr>
        <p:spPr>
          <a:xfrm>
            <a:off x="3766911" y="5819583"/>
            <a:ext cx="3563796" cy="461665"/>
          </a:xfrm>
          <a:prstGeom prst="rect">
            <a:avLst/>
          </a:prstGeom>
        </p:spPr>
        <p:txBody>
          <a:bodyPr wrap="none">
            <a:spAutoFit/>
          </a:bodyPr>
          <a:lstStyle/>
          <a:p>
            <a:pPr>
              <a:spcAft>
                <a:spcPts val="0"/>
              </a:spcAft>
            </a:pPr>
            <a:r>
              <a:rPr lang="vi-VN" sz="2400" b="1">
                <a:solidFill>
                  <a:srgbClr val="FF0000"/>
                </a:solidFill>
                <a:latin typeface="Times New Roman" panose="02020603050405020304" pitchFamily="18" charset="0"/>
                <a:ea typeface="Times New Roman" panose="02020603050405020304" pitchFamily="18" charset="0"/>
              </a:rPr>
              <a:t>Đáp án: 1.c; 2. d; 3. b; 4.a</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5863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7078" y="371539"/>
            <a:ext cx="11411378" cy="6247864"/>
          </a:xfrm>
          <a:prstGeom prst="rect">
            <a:avLst/>
          </a:prstGeom>
        </p:spPr>
        <p:txBody>
          <a:bodyPr wrap="square">
            <a:spAutoFit/>
          </a:bodyPr>
          <a:lstStyle/>
          <a:p>
            <a:r>
              <a:rPr lang="vi-VN" sz="2000" b="1" dirty="0">
                <a:latin typeface="Times New Roman" panose="02020603050405020304" pitchFamily="18" charset="0"/>
                <a:cs typeface="Times New Roman" panose="02020603050405020304" pitchFamily="18" charset="0"/>
              </a:rPr>
              <a:t>II. Quy trình trồng và chăm sóc</a:t>
            </a:r>
            <a:endParaRPr lang="en-US" sz="2000" b="1"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1.Kĩ thuật trồng</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a.Thời vụ</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Tốt nhất vào mùa mưa.</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Vùng Đồng bằng sông Cửu Long, Đông Nam Bộ và Tây Nguyên: trồng từ tháng 6 đến tháng 7.</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Vùng duyên hải Nam Trung Bộ: tháng 8 đến tháng 9</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Miền Bắc: vụ xuân</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(tháng 2 đến tháng 4), vụ thu</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(tháng 8 đến tháng 10)</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b. Khoảng cách</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Hàng cách hàng 6</a:t>
            </a:r>
            <a:r>
              <a:rPr lang="en-US" sz="2000" dirty="0">
                <a:latin typeface="Times New Roman" panose="02020603050405020304" pitchFamily="18" charset="0"/>
                <a:cs typeface="Times New Roman" panose="02020603050405020304" pitchFamily="18" charset="0"/>
              </a:rPr>
              <a:t>m</a:t>
            </a:r>
            <a:r>
              <a:rPr lang="vi-VN" sz="2000" dirty="0">
                <a:latin typeface="Times New Roman" panose="02020603050405020304" pitchFamily="18" charset="0"/>
                <a:cs typeface="Times New Roman" panose="02020603050405020304" pitchFamily="18" charset="0"/>
              </a:rPr>
              <a:t> đến 7m</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 Cây cách cây 6</a:t>
            </a:r>
            <a:r>
              <a:rPr lang="en-US" sz="2000" dirty="0">
                <a:latin typeface="Times New Roman" panose="02020603050405020304" pitchFamily="18" charset="0"/>
                <a:cs typeface="Times New Roman" panose="02020603050405020304" pitchFamily="18" charset="0"/>
              </a:rPr>
              <a:t>m</a:t>
            </a:r>
            <a:r>
              <a:rPr lang="vi-VN" sz="2000" dirty="0">
                <a:latin typeface="Times New Roman" panose="02020603050405020304" pitchFamily="18" charset="0"/>
                <a:cs typeface="Times New Roman" panose="02020603050405020304" pitchFamily="18" charset="0"/>
              </a:rPr>
              <a:t> đến 7</a:t>
            </a:r>
            <a:r>
              <a:rPr lang="en-US" sz="2000" dirty="0">
                <a:latin typeface="Times New Roman" panose="02020603050405020304" pitchFamily="18" charset="0"/>
                <a:cs typeface="Times New Roman" panose="02020603050405020304" pitchFamily="18" charset="0"/>
              </a:rPr>
              <a:t>m</a:t>
            </a:r>
          </a:p>
          <a:p>
            <a:r>
              <a:rPr lang="vi-VN" sz="2000" dirty="0">
                <a:latin typeface="Times New Roman" panose="02020603050405020304" pitchFamily="18" charset="0"/>
                <a:cs typeface="Times New Roman" panose="02020603050405020304" pitchFamily="18" charset="0"/>
              </a:rPr>
              <a:t>c. Chuẩn bị hố trồng</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Đào hố trồng với kích thước </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Đất phù sa, đất đồng bằng: 80cm</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x</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40cm</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x</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60cm</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Đất đồi, đất bạc màu: 100cm</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x</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60cm</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x</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80cm</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Bón lót: </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Đất phù sa, đất đồng bằng: 20-30</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kg phân hữu cơ; 0,5-0,7</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kg phân phân; 0,5 kg vôi</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Đất đồi, đất bạc màu: 30-50</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kg phân hữu cơ; 0,7-1,0</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kg phân phân; 0,5 kg vôi</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d. Trồng cây</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Tạo 1 hố nhỏ chính giữa hố trồng</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xé bỏ túi bầu, đặt cây xuống,  lấp đất cao hơn mặt bầu từ 2-3cm, dùng tay nén chặt xung quanh gốc cây.</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Vun đất mặt quanh gốc cây, cắm cọc chống dây mềm cố định cây. Phủ gốc cây và tưới đẫm nước.</a:t>
            </a:r>
            <a:endParaRPr lang="en-US" sz="2000" dirty="0">
              <a:latin typeface="Times New Roman" panose="02020603050405020304" pitchFamily="18" charset="0"/>
              <a:cs typeface="Times New Roman" panose="02020603050405020304" pitchFamily="18" charset="0"/>
            </a:endParaRPr>
          </a:p>
        </p:txBody>
      </p:sp>
      <p:sp>
        <p:nvSpPr>
          <p:cNvPr id="14" name="Rectangle 13"/>
          <p:cNvSpPr/>
          <p:nvPr/>
        </p:nvSpPr>
        <p:spPr>
          <a:xfrm>
            <a:off x="2593372" y="63628"/>
            <a:ext cx="8435411"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4. KỸ THUẬT TRỒNG VÀ CHĂM SÓC CÂY NHÃN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65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4952" y="165232"/>
            <a:ext cx="10839063" cy="46166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Nêu thời vụ trồng nhãn thích hợp ở một số địa phương mà em biết.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898" y="829739"/>
            <a:ext cx="5226340" cy="5042120"/>
          </a:xfrm>
          <a:prstGeom prst="rect">
            <a:avLst/>
          </a:prstGeom>
        </p:spPr>
      </p:pic>
    </p:spTree>
    <p:extLst>
      <p:ext uri="{BB962C8B-B14F-4D97-AF65-F5344CB8AC3E}">
        <p14:creationId xmlns:p14="http://schemas.microsoft.com/office/powerpoint/2010/main" val="347740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9898" y="231493"/>
            <a:ext cx="10839063" cy="461665"/>
          </a:xfrm>
          <a:prstGeom prst="rect">
            <a:avLst/>
          </a:prstGeom>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Nêu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thời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vụ</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trồng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nhãn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thích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hợp</a:t>
            </a:r>
            <a:r>
              <a:rPr lang="en-US" sz="2400" b="1" dirty="0">
                <a:solidFill>
                  <a:srgbClr val="0000FF"/>
                </a:solidFill>
                <a:latin typeface="Times New Roman" panose="02020603050405020304" pitchFamily="18" charset="0"/>
                <a:cs typeface="Times New Roman" panose="02020603050405020304" pitchFamily="18" charset="0"/>
              </a:rPr>
              <a:t> ở </a:t>
            </a:r>
            <a:r>
              <a:rPr lang="en-US" sz="2400" b="1" dirty="0" err="1">
                <a:solidFill>
                  <a:srgbClr val="0000FF"/>
                </a:solidFill>
                <a:latin typeface="Times New Roman" panose="02020603050405020304" pitchFamily="18" charset="0"/>
                <a:cs typeface="Times New Roman" panose="02020603050405020304" pitchFamily="18" charset="0"/>
              </a:rPr>
              <a:t>một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địa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phương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em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biết</a:t>
            </a:r>
            <a:r>
              <a:rPr lang="en-US" sz="2400" b="1" dirty="0">
                <a:solidFill>
                  <a:srgbClr val="0000FF"/>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898" y="829739"/>
            <a:ext cx="5226340" cy="5042120"/>
          </a:xfrm>
          <a:prstGeom prst="rect">
            <a:avLst/>
          </a:prstGeom>
        </p:spPr>
      </p:pic>
      <p:sp>
        <p:nvSpPr>
          <p:cNvPr id="3" name="Rectangle 2"/>
          <p:cNvSpPr/>
          <p:nvPr/>
        </p:nvSpPr>
        <p:spPr>
          <a:xfrm>
            <a:off x="6173755" y="1068270"/>
            <a:ext cx="5470849" cy="4457952"/>
          </a:xfrm>
          <a:prstGeom prst="rect">
            <a:avLst/>
          </a:prstGeom>
        </p:spPr>
        <p:txBody>
          <a:bodyPr wrap="square">
            <a:spAutoFit/>
          </a:bodyPr>
          <a:lstStyle/>
          <a:p>
            <a:pPr>
              <a:lnSpc>
                <a:spcPct val="150000"/>
              </a:lnSpc>
              <a:spcAft>
                <a:spcPts val="0"/>
              </a:spcAft>
            </a:pPr>
            <a:r>
              <a:rPr lang="en-US" sz="2400" dirty="0" err="1">
                <a:solidFill>
                  <a:srgbClr val="FF0000"/>
                </a:solidFill>
                <a:latin typeface="Times New Roman" panose="02020603050405020304" pitchFamily="18" charset="0"/>
                <a:ea typeface="Times New Roman" panose="02020603050405020304" pitchFamily="18" charset="0"/>
              </a:rPr>
              <a:t>Thời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vụ</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trồng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nhãn</a:t>
            </a:r>
            <a:r>
              <a:rPr lang="en-US" sz="2400" dirty="0">
                <a:solidFill>
                  <a:srgbClr val="FF0000"/>
                </a:solidFill>
                <a:latin typeface="Times New Roman" panose="02020603050405020304" pitchFamily="18" charset="0"/>
                <a:ea typeface="Times New Roman" panose="02020603050405020304" pitchFamily="18" charset="0"/>
              </a:rPr>
              <a:t> ở </a:t>
            </a:r>
            <a:r>
              <a:rPr lang="en-US" sz="2400" dirty="0" err="1">
                <a:solidFill>
                  <a:srgbClr val="FF0000"/>
                </a:solidFill>
                <a:latin typeface="Times New Roman" panose="02020603050405020304" pitchFamily="18" charset="0"/>
                <a:ea typeface="Times New Roman" panose="02020603050405020304" pitchFamily="18" charset="0"/>
              </a:rPr>
              <a:t>một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số</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địa</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phương</a:t>
            </a:r>
            <a:r>
              <a:rPr lang="en-US" sz="2400" dirty="0">
                <a:solidFill>
                  <a:srgbClr val="FF0000"/>
                </a:solidFill>
                <a:latin typeface="Times New Roman" panose="02020603050405020304" pitchFamily="18" charset="0"/>
                <a:ea typeface="Times New Roman" panose="02020603050405020304" pitchFamily="18" charset="0"/>
              </a:rPr>
              <a:t>:</a:t>
            </a:r>
          </a:p>
          <a:p>
            <a:pPr>
              <a:lnSpc>
                <a:spcPct val="150000"/>
              </a:lnSpc>
              <a:spcAft>
                <a:spcPts val="0"/>
              </a:spcAft>
            </a:pP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Vùng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đồng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sông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Cửu</a:t>
            </a:r>
            <a:r>
              <a:rPr lang="en-US" sz="2400" dirty="0">
                <a:solidFill>
                  <a:srgbClr val="FF0000"/>
                </a:solidFill>
                <a:latin typeface="Times New Roman" panose="02020603050405020304" pitchFamily="18" charset="0"/>
                <a:ea typeface="Times New Roman" panose="02020603050405020304" pitchFamily="18" charset="0"/>
              </a:rPr>
              <a:t> Long, </a:t>
            </a:r>
            <a:r>
              <a:rPr lang="en-US" sz="2400" dirty="0" err="1">
                <a:solidFill>
                  <a:srgbClr val="FF0000"/>
                </a:solidFill>
                <a:latin typeface="Times New Roman" panose="02020603050405020304" pitchFamily="18" charset="0"/>
                <a:ea typeface="Times New Roman" panose="02020603050405020304" pitchFamily="18" charset="0"/>
              </a:rPr>
              <a:t>Đông</a:t>
            </a:r>
            <a:r>
              <a:rPr lang="en-US" sz="2400" dirty="0">
                <a:solidFill>
                  <a:srgbClr val="FF0000"/>
                </a:solidFill>
                <a:latin typeface="Times New Roman" panose="02020603050405020304" pitchFamily="18" charset="0"/>
                <a:ea typeface="Times New Roman" panose="02020603050405020304" pitchFamily="18" charset="0"/>
              </a:rPr>
              <a:t> Nam </a:t>
            </a:r>
            <a:r>
              <a:rPr lang="en-US" sz="2400" dirty="0" err="1">
                <a:solidFill>
                  <a:srgbClr val="FF0000"/>
                </a:solidFill>
                <a:latin typeface="Times New Roman" panose="02020603050405020304" pitchFamily="18" charset="0"/>
                <a:ea typeface="Times New Roman" panose="02020603050405020304" pitchFamily="18" charset="0"/>
              </a:rPr>
              <a:t>Bộ</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Tây</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Nguyên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trồng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tháng</a:t>
            </a:r>
            <a:r>
              <a:rPr lang="en-US" sz="2400" dirty="0">
                <a:solidFill>
                  <a:srgbClr val="FF0000"/>
                </a:solidFill>
                <a:latin typeface="Times New Roman" panose="02020603050405020304" pitchFamily="18" charset="0"/>
                <a:ea typeface="Times New Roman" panose="02020603050405020304" pitchFamily="18" charset="0"/>
              </a:rPr>
              <a:t> 6 </a:t>
            </a:r>
            <a:r>
              <a:rPr lang="en-US" sz="2400" dirty="0" err="1">
                <a:solidFill>
                  <a:srgbClr val="FF0000"/>
                </a:solidFill>
                <a:latin typeface="Times New Roman" panose="02020603050405020304" pitchFamily="18" charset="0"/>
                <a:ea typeface="Times New Roman" panose="02020603050405020304" pitchFamily="18" charset="0"/>
              </a:rPr>
              <a:t>đến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tháng</a:t>
            </a:r>
            <a:r>
              <a:rPr lang="en-US" sz="2400" dirty="0">
                <a:solidFill>
                  <a:srgbClr val="FF0000"/>
                </a:solidFill>
                <a:latin typeface="Times New Roman" panose="02020603050405020304" pitchFamily="18" charset="0"/>
                <a:ea typeface="Times New Roman" panose="02020603050405020304" pitchFamily="18" charset="0"/>
              </a:rPr>
              <a:t> 7.</a:t>
            </a:r>
          </a:p>
          <a:p>
            <a:pPr>
              <a:lnSpc>
                <a:spcPct val="150000"/>
              </a:lnSpc>
              <a:spcAft>
                <a:spcPts val="0"/>
              </a:spcAft>
            </a:pP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Vùng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Duyên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hải</a:t>
            </a:r>
            <a:r>
              <a:rPr lang="en-US" sz="2400" dirty="0">
                <a:solidFill>
                  <a:srgbClr val="FF0000"/>
                </a:solidFill>
                <a:latin typeface="Times New Roman" panose="02020603050405020304" pitchFamily="18" charset="0"/>
                <a:ea typeface="Times New Roman" panose="02020603050405020304" pitchFamily="18" charset="0"/>
              </a:rPr>
              <a:t> Nam </a:t>
            </a:r>
            <a:r>
              <a:rPr lang="en-US" sz="2400" dirty="0" err="1">
                <a:solidFill>
                  <a:srgbClr val="FF0000"/>
                </a:solidFill>
                <a:latin typeface="Times New Roman" panose="02020603050405020304" pitchFamily="18" charset="0"/>
                <a:ea typeface="Times New Roman" panose="02020603050405020304" pitchFamily="18" charset="0"/>
              </a:rPr>
              <a:t>Trung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Bộ</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trồng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tháng</a:t>
            </a:r>
            <a:r>
              <a:rPr lang="en-US" sz="2400" dirty="0">
                <a:solidFill>
                  <a:srgbClr val="FF0000"/>
                </a:solidFill>
                <a:latin typeface="Times New Roman" panose="02020603050405020304" pitchFamily="18" charset="0"/>
                <a:ea typeface="Times New Roman" panose="02020603050405020304" pitchFamily="18" charset="0"/>
              </a:rPr>
              <a:t> 8 </a:t>
            </a:r>
            <a:r>
              <a:rPr lang="en-US" sz="2400" dirty="0" err="1">
                <a:solidFill>
                  <a:srgbClr val="FF0000"/>
                </a:solidFill>
                <a:latin typeface="Times New Roman" panose="02020603050405020304" pitchFamily="18" charset="0"/>
                <a:ea typeface="Times New Roman" panose="02020603050405020304" pitchFamily="18" charset="0"/>
              </a:rPr>
              <a:t>đến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tháng</a:t>
            </a:r>
            <a:r>
              <a:rPr lang="en-US" sz="2400" dirty="0">
                <a:solidFill>
                  <a:srgbClr val="FF0000"/>
                </a:solidFill>
                <a:latin typeface="Times New Roman" panose="02020603050405020304" pitchFamily="18" charset="0"/>
                <a:ea typeface="Times New Roman" panose="02020603050405020304" pitchFamily="18" charset="0"/>
              </a:rPr>
              <a:t> 9.</a:t>
            </a:r>
          </a:p>
          <a:p>
            <a:pPr>
              <a:lnSpc>
                <a:spcPct val="150000"/>
              </a:lnSpc>
              <a:spcAft>
                <a:spcPts val="0"/>
              </a:spcAft>
            </a:pP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Miền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Bắc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trồng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vụ</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xuân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tháng</a:t>
            </a:r>
            <a:r>
              <a:rPr lang="en-US" sz="2400" dirty="0">
                <a:solidFill>
                  <a:srgbClr val="FF0000"/>
                </a:solidFill>
                <a:latin typeface="Times New Roman" panose="02020603050405020304" pitchFamily="18" charset="0"/>
                <a:ea typeface="Times New Roman" panose="02020603050405020304" pitchFamily="18" charset="0"/>
              </a:rPr>
              <a:t> 2 </a:t>
            </a:r>
            <a:r>
              <a:rPr lang="en-US" sz="2400" dirty="0" err="1">
                <a:solidFill>
                  <a:srgbClr val="FF0000"/>
                </a:solidFill>
                <a:latin typeface="Times New Roman" panose="02020603050405020304" pitchFamily="18" charset="0"/>
                <a:ea typeface="Times New Roman" panose="02020603050405020304" pitchFamily="18" charset="0"/>
              </a:rPr>
              <a:t>đến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tháng</a:t>
            </a:r>
            <a:r>
              <a:rPr lang="en-US" sz="2400" dirty="0">
                <a:solidFill>
                  <a:srgbClr val="FF0000"/>
                </a:solidFill>
                <a:latin typeface="Times New Roman" panose="02020603050405020304" pitchFamily="18" charset="0"/>
                <a:ea typeface="Times New Roman" panose="02020603050405020304" pitchFamily="18" charset="0"/>
              </a:rPr>
              <a:t> 4) </a:t>
            </a:r>
            <a:r>
              <a:rPr lang="en-US" sz="2400" dirty="0" err="1">
                <a:solidFill>
                  <a:srgbClr val="FF0000"/>
                </a:solidFill>
                <a:latin typeface="Times New Roman" panose="02020603050405020304" pitchFamily="18" charset="0"/>
                <a:ea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vụ</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tháng</a:t>
            </a:r>
            <a:r>
              <a:rPr lang="en-US" sz="2400" dirty="0">
                <a:solidFill>
                  <a:srgbClr val="FF0000"/>
                </a:solidFill>
                <a:latin typeface="Times New Roman" panose="02020603050405020304" pitchFamily="18" charset="0"/>
                <a:ea typeface="Times New Roman" panose="02020603050405020304" pitchFamily="18" charset="0"/>
              </a:rPr>
              <a:t> 8 </a:t>
            </a:r>
            <a:r>
              <a:rPr lang="en-US" sz="2400" dirty="0" err="1">
                <a:solidFill>
                  <a:srgbClr val="FF0000"/>
                </a:solidFill>
                <a:latin typeface="Times New Roman" panose="02020603050405020304" pitchFamily="18" charset="0"/>
                <a:ea typeface="Times New Roman" panose="02020603050405020304" pitchFamily="18" charset="0"/>
              </a:rPr>
              <a:t>đến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tháng</a:t>
            </a:r>
            <a:r>
              <a:rPr lang="en-US" sz="2400" dirty="0">
                <a:solidFill>
                  <a:srgbClr val="FF0000"/>
                </a:solidFill>
                <a:latin typeface="Times New Roman" panose="02020603050405020304" pitchFamily="18" charset="0"/>
                <a:ea typeface="Times New Roman" panose="02020603050405020304" pitchFamily="18" charset="0"/>
              </a:rPr>
              <a:t> 10).</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729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84446" y="1264696"/>
            <a:ext cx="10991461" cy="2838340"/>
          </a:xfrm>
          <a:prstGeom prst="rect">
            <a:avLst/>
          </a:prstGeom>
        </p:spPr>
      </p:pic>
    </p:spTree>
    <p:extLst>
      <p:ext uri="{BB962C8B-B14F-4D97-AF65-F5344CB8AC3E}">
        <p14:creationId xmlns:p14="http://schemas.microsoft.com/office/powerpoint/2010/main" val="370751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3566" y="389167"/>
            <a:ext cx="6691255" cy="461665"/>
          </a:xfrm>
          <a:prstGeom prst="rect">
            <a:avLst/>
          </a:prstGeom>
        </p:spPr>
        <p:txBody>
          <a:bodyPr wrap="non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Làm cỏ, vun xới cho cây nhãn nhằm mục đích gì?</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33741" y="987695"/>
            <a:ext cx="7498730" cy="5320340"/>
          </a:xfrm>
          <a:prstGeom prst="rect">
            <a:avLst/>
          </a:prstGeom>
        </p:spPr>
      </p:pic>
    </p:spTree>
    <p:extLst>
      <p:ext uri="{BB962C8B-B14F-4D97-AF65-F5344CB8AC3E}">
        <p14:creationId xmlns:p14="http://schemas.microsoft.com/office/powerpoint/2010/main" val="24321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684477" y="390293"/>
            <a:ext cx="3859823" cy="4484077"/>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00FF"/>
                </a:solidFill>
                <a:latin typeface="Times New Roman" panose="02020603050405020304" pitchFamily="18" charset="0"/>
                <a:cs typeface="Times New Roman" panose="02020603050405020304" pitchFamily="18" charset="0"/>
              </a:rPr>
              <a:t>Quan sát cây nhãn hình 4.1. </a:t>
            </a:r>
            <a:r>
              <a:rPr lang="en-US" sz="2400" b="1" dirty="0" err="1">
                <a:solidFill>
                  <a:srgbClr val="0000FF"/>
                </a:solidFill>
                <a:latin typeface="Times New Roman" panose="02020603050405020304" pitchFamily="18" charset="0"/>
                <a:cs typeface="Times New Roman" panose="02020603050405020304" pitchFamily="18" charset="0"/>
              </a:rPr>
              <a:t>và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mô</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một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đặc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điểm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thực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vật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học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của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nhẵn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Em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có</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biết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quả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nhãn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được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hoạch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vào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tháng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nào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trong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năm</a:t>
            </a:r>
            <a:r>
              <a:rPr lang="en-US" sz="2400" b="1" dirty="0">
                <a:solidFill>
                  <a:srgbClr val="0000FF"/>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2093844" y="6112059"/>
            <a:ext cx="2888974" cy="461665"/>
          </a:xfrm>
          <a:prstGeom prst="rect">
            <a:avLst/>
          </a:prstGeom>
          <a:noFill/>
        </p:spPr>
        <p:txBody>
          <a:bodyPr wrap="square" rtlCol="0">
            <a:spAutoFit/>
          </a:bodyPr>
          <a:lstStyle/>
          <a:p>
            <a:r>
              <a:rPr lang="vi-VN" sz="2400" b="1" i="1" dirty="0">
                <a:latin typeface="Times New Roman" panose="02020603050405020304" pitchFamily="18" charset="0"/>
                <a:cs typeface="Times New Roman" panose="02020603050405020304" pitchFamily="18" charset="0"/>
              </a:rPr>
              <a:t>Hình 4.1. Cây nhãn</a:t>
            </a:r>
            <a:endParaRPr lang="en-US" sz="2400" b="1" i="1" dirty="0">
              <a:latin typeface="Times New Roman" panose="02020603050405020304" pitchFamily="18" charset="0"/>
              <a:cs typeface="Times New Roman" panose="02020603050405020304" pitchFamily="18" charset="0"/>
            </a:endParaRPr>
          </a:p>
        </p:txBody>
      </p:sp>
      <p:pic>
        <p:nvPicPr>
          <p:cNvPr id="6" name="Picture 5" descr="C:\Users\DELL\Desktop\cay-nhan.jpg"/>
          <p:cNvPicPr/>
          <p:nvPr/>
        </p:nvPicPr>
        <p:blipFill>
          <a:blip r:embed="rId2">
            <a:extLst>
              <a:ext uri="{28A0092B-C50C-407E-A947-70E740481C1C}">
                <a14:useLocalDpi xmlns:a14="http://schemas.microsoft.com/office/drawing/2010/main" val="0"/>
              </a:ext>
            </a:extLst>
          </a:blip>
          <a:srcRect/>
          <a:stretch>
            <a:fillRect/>
          </a:stretch>
        </p:blipFill>
        <p:spPr bwMode="auto">
          <a:xfrm>
            <a:off x="410818" y="390293"/>
            <a:ext cx="5359128" cy="5571286"/>
          </a:xfrm>
          <a:prstGeom prst="rect">
            <a:avLst/>
          </a:prstGeom>
          <a:noFill/>
          <a:ln>
            <a:noFill/>
          </a:ln>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3566" y="389167"/>
            <a:ext cx="6691255" cy="461665"/>
          </a:xfrm>
          <a:prstGeom prst="rect">
            <a:avLst/>
          </a:prstGeom>
        </p:spPr>
        <p:txBody>
          <a:bodyPr wrap="non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Làm cỏ, vun xới cho cây nhãn nhằm mục đích gì?</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33741" y="987695"/>
            <a:ext cx="7498730" cy="4610672"/>
          </a:xfrm>
          <a:prstGeom prst="rect">
            <a:avLst/>
          </a:prstGeom>
        </p:spPr>
      </p:pic>
      <p:sp>
        <p:nvSpPr>
          <p:cNvPr id="2" name="Rectangle 1"/>
          <p:cNvSpPr/>
          <p:nvPr/>
        </p:nvSpPr>
        <p:spPr>
          <a:xfrm>
            <a:off x="8285583" y="987695"/>
            <a:ext cx="3713583" cy="2241960"/>
          </a:xfrm>
          <a:prstGeom prst="rect">
            <a:avLst/>
          </a:prstGeom>
        </p:spPr>
        <p:txBody>
          <a:bodyPr wrap="square">
            <a:spAutoFit/>
          </a:bodyPr>
          <a:lstStyle/>
          <a:p>
            <a:pPr algn="just">
              <a:lnSpc>
                <a:spcPct val="150000"/>
              </a:lnSpc>
              <a:spcAft>
                <a:spcPts val="0"/>
              </a:spcAft>
            </a:pPr>
            <a:r>
              <a:rPr lang="vi-VN" sz="2400" dirty="0">
                <a:solidFill>
                  <a:srgbClr val="FF0000"/>
                </a:solidFill>
                <a:latin typeface="Times New Roman" panose="02020603050405020304" pitchFamily="18" charset="0"/>
                <a:ea typeface="Times New Roman" panose="02020603050405020304" pitchFamily="18" charset="0"/>
              </a:rPr>
              <a:t>Làm cỏ, vun xới từ 2-3 lần/năm, có thể trồng xen cây họ Đậu để cải tạo đất và hạn chế cỏ dại.</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454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89473" y="1412240"/>
            <a:ext cx="9780105" cy="3349956"/>
          </a:xfrm>
          <a:prstGeom prst="rect">
            <a:avLst/>
          </a:prstGeom>
        </p:spPr>
        <p:txBody>
          <a:bodyPr wrap="square">
            <a:spAutoFit/>
          </a:bodyPr>
          <a:lstStyle/>
          <a:p>
            <a:pPr>
              <a:lnSpc>
                <a:spcPct val="150000"/>
              </a:lnSpc>
            </a:pPr>
            <a:r>
              <a:rPr lang="vi-VN" sz="2400" b="1" dirty="0">
                <a:latin typeface="Times New Roman" panose="02020603050405020304" pitchFamily="18" charset="0"/>
                <a:cs typeface="Times New Roman" panose="02020603050405020304" pitchFamily="18" charset="0"/>
              </a:rPr>
              <a:t>II. Quy trình trồng và chăm sóc</a:t>
            </a:r>
            <a:endParaRPr lang="en-US" sz="2400" b="1" dirty="0">
              <a:latin typeface="Times New Roman" panose="02020603050405020304" pitchFamily="18" charset="0"/>
              <a:cs typeface="Times New Roman" panose="02020603050405020304" pitchFamily="18" charset="0"/>
            </a:endParaRPr>
          </a:p>
          <a:p>
            <a:pPr>
              <a:lnSpc>
                <a:spcPct val="150000"/>
              </a:lnSpc>
            </a:pPr>
            <a:r>
              <a:rPr lang="vi-VN" sz="2400" b="1" dirty="0">
                <a:latin typeface="Times New Roman" panose="02020603050405020304" pitchFamily="18" charset="0"/>
                <a:cs typeface="Times New Roman" panose="02020603050405020304" pitchFamily="18" charset="0"/>
              </a:rPr>
              <a:t>1.</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Kĩ thuật trồng</a:t>
            </a:r>
            <a:endParaRPr lang="en-US" sz="2400" b="1" dirty="0">
              <a:latin typeface="Times New Roman" panose="02020603050405020304" pitchFamily="18" charset="0"/>
              <a:cs typeface="Times New Roman" panose="02020603050405020304" pitchFamily="18" charset="0"/>
            </a:endParaRPr>
          </a:p>
          <a:p>
            <a:pPr>
              <a:lnSpc>
                <a:spcPct val="150000"/>
              </a:lnSpc>
            </a:pPr>
            <a:r>
              <a:rPr lang="vi-VN" sz="2400" b="1" dirty="0">
                <a:latin typeface="Times New Roman" panose="02020603050405020304" pitchFamily="18" charset="0"/>
                <a:cs typeface="Times New Roman" panose="02020603050405020304" pitchFamily="18" charset="0"/>
              </a:rPr>
              <a:t>2. Kĩ thuật chăm sóc</a:t>
            </a:r>
            <a:endParaRPr lang="en-US" sz="2400" b="1" dirty="0">
              <a:latin typeface="Times New Roman" panose="02020603050405020304" pitchFamily="18" charset="0"/>
              <a:cs typeface="Times New Roman" panose="02020603050405020304" pitchFamily="18" charset="0"/>
            </a:endParaRPr>
          </a:p>
          <a:p>
            <a:pPr>
              <a:lnSpc>
                <a:spcPct val="150000"/>
              </a:lnSpc>
            </a:pPr>
            <a:r>
              <a:rPr lang="vi-VN" sz="2400" b="1" dirty="0">
                <a:latin typeface="Times New Roman" panose="02020603050405020304" pitchFamily="18" charset="0"/>
                <a:cs typeface="Times New Roman" panose="02020603050405020304" pitchFamily="18" charset="0"/>
              </a:rPr>
              <a:t>a. Làm cỏ, vun xới</a:t>
            </a:r>
            <a:endParaRPr lang="en-US" sz="2400" b="1" dirty="0">
              <a:latin typeface="Times New Roman" panose="02020603050405020304" pitchFamily="18" charset="0"/>
              <a:cs typeface="Times New Roman" panose="02020603050405020304" pitchFamily="18" charset="0"/>
            </a:endParaRPr>
          </a:p>
          <a:p>
            <a:pPr>
              <a:lnSpc>
                <a:spcPct val="150000"/>
              </a:lnSpc>
            </a:pPr>
            <a:r>
              <a:rPr lang="vi-VN" sz="2400" dirty="0">
                <a:latin typeface="Times New Roman" panose="02020603050405020304" pitchFamily="18" charset="0"/>
                <a:cs typeface="Times New Roman" panose="02020603050405020304" pitchFamily="18" charset="0"/>
              </a:rPr>
              <a:t>- Làm cỏ, vun xới từ 2-3 lần/năm, có thể trồng xen cây họ Đậu để cải tạo đất và hạn chế cỏ dại.</a:t>
            </a:r>
            <a:endParaRPr lang="en-US" sz="2400" dirty="0">
              <a:latin typeface="Times New Roman" panose="02020603050405020304" pitchFamily="18" charset="0"/>
              <a:cs typeface="Times New Roman" panose="02020603050405020304" pitchFamily="18" charset="0"/>
            </a:endParaRPr>
          </a:p>
        </p:txBody>
      </p:sp>
      <p:sp>
        <p:nvSpPr>
          <p:cNvPr id="14" name="Rectangle 13"/>
          <p:cNvSpPr/>
          <p:nvPr/>
        </p:nvSpPr>
        <p:spPr>
          <a:xfrm>
            <a:off x="2233558" y="495094"/>
            <a:ext cx="8183485"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4. KỸ THUẬT TRỒNG VÀ CHĂM SÓC CÂY NHÃN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40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5724" y="170179"/>
            <a:ext cx="10984156" cy="830997"/>
          </a:xfrm>
          <a:prstGeom prst="rect">
            <a:avLst/>
          </a:prstGeom>
        </p:spPr>
        <p:txBody>
          <a:bodyPr wrap="square">
            <a:spAutoFit/>
          </a:bodyPr>
          <a:lstStyle/>
          <a:p>
            <a:pPr>
              <a:spcAft>
                <a:spcPts val="0"/>
              </a:spcAft>
            </a:pPr>
            <a:r>
              <a:rPr lang="vi-VN" sz="2400" b="1" dirty="0">
                <a:solidFill>
                  <a:srgbClr val="0000FF"/>
                </a:solidFill>
                <a:latin typeface="Times New Roman" panose="02020603050405020304" pitchFamily="18" charset="0"/>
                <a:ea typeface="Times New Roman" panose="02020603050405020304" pitchFamily="18" charset="0"/>
              </a:rPr>
              <a:t>Quan sát bảng 4.2 và bảng 4.3 cho biết lượng phân bón hàng năm thay đổi như thế nào? Thời điểm bón phân thúc? Cách bón phân thúc</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121" y="971156"/>
            <a:ext cx="6118860" cy="2565145"/>
          </a:xfrm>
          <a:prstGeom prst="rect">
            <a:avLst/>
          </a:prstGeom>
          <a:noFill/>
          <a:ln>
            <a:noFill/>
          </a:ln>
        </p:spPr>
      </p:pic>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048" y="3648580"/>
            <a:ext cx="6118860" cy="3060130"/>
          </a:xfrm>
          <a:prstGeom prst="rect">
            <a:avLst/>
          </a:prstGeom>
          <a:noFill/>
          <a:ln>
            <a:noFill/>
          </a:ln>
        </p:spPr>
      </p:pic>
    </p:spTree>
    <p:extLst>
      <p:ext uri="{BB962C8B-B14F-4D97-AF65-F5344CB8AC3E}">
        <p14:creationId xmlns:p14="http://schemas.microsoft.com/office/powerpoint/2010/main" val="4106542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2121" y="140160"/>
            <a:ext cx="11190515" cy="830997"/>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Quan sát bảng 4.2 và bảng 4.3 cho biết lượng phân bón hàng năm thay đổi như thế nào? Thời điểm bón phân thúc? Cách bón phân thúc</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121" y="971156"/>
            <a:ext cx="6118860" cy="2565145"/>
          </a:xfrm>
          <a:prstGeom prst="rect">
            <a:avLst/>
          </a:prstGeom>
          <a:noFill/>
          <a:ln>
            <a:noFill/>
          </a:ln>
        </p:spPr>
      </p:pic>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120" y="3648580"/>
            <a:ext cx="6032787" cy="3060130"/>
          </a:xfrm>
          <a:prstGeom prst="rect">
            <a:avLst/>
          </a:prstGeom>
          <a:noFill/>
          <a:ln>
            <a:noFill/>
          </a:ln>
        </p:spPr>
      </p:pic>
      <p:sp>
        <p:nvSpPr>
          <p:cNvPr id="2" name="Rectangle 1"/>
          <p:cNvSpPr/>
          <p:nvPr/>
        </p:nvSpPr>
        <p:spPr>
          <a:xfrm>
            <a:off x="6460981" y="971155"/>
            <a:ext cx="5388898" cy="5632311"/>
          </a:xfrm>
          <a:prstGeom prst="rect">
            <a:avLst/>
          </a:prstGeom>
        </p:spPr>
        <p:txBody>
          <a:bodyPr wrap="square">
            <a:spAutoFit/>
          </a:bodyPr>
          <a:lstStyle/>
          <a:p>
            <a:pPr algn="just">
              <a:spcAft>
                <a:spcPts val="0"/>
              </a:spcAft>
            </a:pPr>
            <a:r>
              <a:rPr lang="vi-VN" dirty="0">
                <a:solidFill>
                  <a:srgbClr val="FF0000"/>
                </a:solidFill>
                <a:latin typeface="Times New Roman" panose="02020603050405020304" pitchFamily="18" charset="0"/>
                <a:ea typeface="Times New Roman" panose="02020603050405020304" pitchFamily="18" charset="0"/>
              </a:rPr>
              <a:t>*Lượng bón</a:t>
            </a:r>
            <a:endParaRPr lang="en-US" sz="16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dirty="0">
                <a:solidFill>
                  <a:srgbClr val="FF0000"/>
                </a:solidFill>
                <a:latin typeface="Times New Roman" panose="02020603050405020304" pitchFamily="18" charset="0"/>
                <a:ea typeface="Times New Roman" panose="02020603050405020304" pitchFamily="18" charset="0"/>
              </a:rPr>
              <a:t>- Lượng phân bón hàng năm thay đổi theo loại cây và tuổi cây.</a:t>
            </a:r>
            <a:endParaRPr lang="en-US" sz="16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dirty="0">
                <a:solidFill>
                  <a:srgbClr val="FF0000"/>
                </a:solidFill>
                <a:latin typeface="Times New Roman" panose="02020603050405020304" pitchFamily="18" charset="0"/>
                <a:ea typeface="Times New Roman" panose="02020603050405020304" pitchFamily="18" charset="0"/>
              </a:rPr>
              <a:t>*Thời điểm và mục đích bón phân</a:t>
            </a:r>
            <a:endParaRPr lang="en-US" sz="16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dirty="0">
                <a:solidFill>
                  <a:srgbClr val="FF0000"/>
                </a:solidFill>
                <a:latin typeface="Times New Roman" panose="02020603050405020304" pitchFamily="18" charset="0"/>
                <a:ea typeface="Times New Roman" panose="02020603050405020304" pitchFamily="18" charset="0"/>
              </a:rPr>
              <a:t>- Thời kì kiến thiết cơ bản: chia làm 4 đến 5 lần, bón từ tháng 3 đến tháng 8. Toàn bộ lượng phân hữu cơ bón vào cuối năm.</a:t>
            </a:r>
            <a:endParaRPr lang="en-US" sz="16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dirty="0">
                <a:solidFill>
                  <a:srgbClr val="FF0000"/>
                </a:solidFill>
                <a:latin typeface="Times New Roman" panose="02020603050405020304" pitchFamily="18" charset="0"/>
                <a:ea typeface="Times New Roman" panose="02020603050405020304" pitchFamily="18" charset="0"/>
              </a:rPr>
              <a:t>- Thời kì kinh doanh: 4 lần</a:t>
            </a:r>
            <a:endParaRPr lang="en-US" sz="16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dirty="0">
                <a:solidFill>
                  <a:srgbClr val="FF0000"/>
                </a:solidFill>
                <a:latin typeface="Times New Roman" panose="02020603050405020304" pitchFamily="18" charset="0"/>
                <a:ea typeface="Times New Roman" panose="02020603050405020304" pitchFamily="18" charset="0"/>
              </a:rPr>
              <a:t>+ Lần 1: sau thu hoạch quả khoảng </a:t>
            </a:r>
            <a:endParaRPr lang="en-US" sz="16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dirty="0">
                <a:solidFill>
                  <a:srgbClr val="FF0000"/>
                </a:solidFill>
                <a:latin typeface="Times New Roman" panose="02020603050405020304" pitchFamily="18" charset="0"/>
                <a:ea typeface="Times New Roman" panose="02020603050405020304" pitchFamily="18" charset="0"/>
              </a:rPr>
              <a:t>+ Lần 2: Khi cây bắt đầu ra hoa</a:t>
            </a:r>
            <a:endParaRPr lang="en-US" sz="16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dirty="0">
                <a:solidFill>
                  <a:srgbClr val="FF0000"/>
                </a:solidFill>
                <a:latin typeface="Times New Roman" panose="02020603050405020304" pitchFamily="18" charset="0"/>
                <a:ea typeface="Times New Roman" panose="02020603050405020304" pitchFamily="18" charset="0"/>
              </a:rPr>
              <a:t>+ Lần 3: Khi cây đậu quả</a:t>
            </a:r>
            <a:endParaRPr lang="en-US" sz="16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dirty="0">
                <a:solidFill>
                  <a:srgbClr val="FF0000"/>
                </a:solidFill>
                <a:latin typeface="Times New Roman" panose="02020603050405020304" pitchFamily="18" charset="0"/>
                <a:ea typeface="Times New Roman" panose="02020603050405020304" pitchFamily="18" charset="0"/>
              </a:rPr>
              <a:t>+ Lần 4: Sau lần 3 từ 1 tháng.</a:t>
            </a:r>
            <a:endParaRPr lang="en-US" sz="16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dirty="0">
                <a:solidFill>
                  <a:srgbClr val="FF0000"/>
                </a:solidFill>
                <a:latin typeface="Times New Roman" panose="02020603050405020304" pitchFamily="18" charset="0"/>
                <a:ea typeface="Times New Roman" panose="02020603050405020304" pitchFamily="18" charset="0"/>
              </a:rPr>
              <a:t>*Cách bón: </a:t>
            </a:r>
            <a:endParaRPr lang="en-US" sz="16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dirty="0">
                <a:solidFill>
                  <a:srgbClr val="FF0000"/>
                </a:solidFill>
                <a:latin typeface="Times New Roman" panose="02020603050405020304" pitchFamily="18" charset="0"/>
                <a:ea typeface="Times New Roman" panose="02020603050405020304" pitchFamily="18" charset="0"/>
              </a:rPr>
              <a:t>- Bón lần 1(sau khi thu hoạch quả): Kết hợp bón phân vô cơ với hữu cơ bằng cách đào rãnh khoảng 20-30cm, sâu 15-20cm xung quanh gốc cây theo hình chiếu tái, rải phân hưu cơ, sau đến vô cơ, lấp đất và tưới nước.</a:t>
            </a:r>
            <a:endParaRPr lang="en-US" sz="16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dirty="0">
                <a:solidFill>
                  <a:srgbClr val="FF0000"/>
                </a:solidFill>
                <a:latin typeface="Times New Roman" panose="02020603050405020304" pitchFamily="18" charset="0"/>
                <a:ea typeface="Times New Roman" panose="02020603050405020304" pitchFamily="18" charset="0"/>
              </a:rPr>
              <a:t>- Các lần bón sau: Hòa tan phân vào nước để tưới hoặc rải đều phân theo hình chiếu tán, tưới nước, tưới giữ ấm thường xuyên.</a:t>
            </a:r>
            <a:endParaRPr lang="en-US" sz="16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419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barn(inVertical)">
                                      <p:cBhvr>
                                        <p:cTn id="21" dur="500"/>
                                        <p:tgtEl>
                                          <p:spTgt spid="2">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barn(inVertical)">
                                      <p:cBhvr>
                                        <p:cTn id="24" dur="500"/>
                                        <p:tgtEl>
                                          <p:spTgt spid="2">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barn(inVertical)">
                                      <p:cBhvr>
                                        <p:cTn id="30" dur="500"/>
                                        <p:tgtEl>
                                          <p:spTgt spid="2">
                                            <p:txEl>
                                              <p:pRg st="3" end="3"/>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barn(inVertical)">
                                      <p:cBhvr>
                                        <p:cTn id="33" dur="500"/>
                                        <p:tgtEl>
                                          <p:spTgt spid="2">
                                            <p:txEl>
                                              <p:pRg st="4" end="4"/>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barn(inVertical)">
                                      <p:cBhvr>
                                        <p:cTn id="36" dur="500"/>
                                        <p:tgtEl>
                                          <p:spTgt spid="2">
                                            <p:txEl>
                                              <p:pRg st="5" end="5"/>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barn(inVertical)">
                                      <p:cBhvr>
                                        <p:cTn id="39" dur="500"/>
                                        <p:tgtEl>
                                          <p:spTgt spid="2">
                                            <p:txEl>
                                              <p:pRg st="6" end="6"/>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arn(inVertical)">
                                      <p:cBhvr>
                                        <p:cTn id="42" dur="500"/>
                                        <p:tgtEl>
                                          <p:spTgt spid="2">
                                            <p:txEl>
                                              <p:pRg st="7" end="7"/>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barn(inVertical)">
                                      <p:cBhvr>
                                        <p:cTn id="45" dur="500"/>
                                        <p:tgtEl>
                                          <p:spTgt spid="2">
                                            <p:txEl>
                                              <p:pRg st="8" end="8"/>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animEffect transition="in" filter="barn(inVertical)">
                                      <p:cBhvr>
                                        <p:cTn id="48" dur="500"/>
                                        <p:tgtEl>
                                          <p:spTgt spid="2">
                                            <p:txEl>
                                              <p:pRg st="9" end="9"/>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Effect transition="in" filter="barn(inVertical)">
                                      <p:cBhvr>
                                        <p:cTn id="51" dur="500"/>
                                        <p:tgtEl>
                                          <p:spTgt spid="2">
                                            <p:txEl>
                                              <p:pRg st="10" end="10"/>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2">
                                            <p:txEl>
                                              <p:pRg st="11" end="11"/>
                                            </p:txEl>
                                          </p:spTgt>
                                        </p:tgtEl>
                                        <p:attrNameLst>
                                          <p:attrName>style.visibility</p:attrName>
                                        </p:attrNameLst>
                                      </p:cBhvr>
                                      <p:to>
                                        <p:strVal val="visible"/>
                                      </p:to>
                                    </p:set>
                                    <p:animEffect transition="in" filter="barn(inVertical)">
                                      <p:cBhvr>
                                        <p:cTn id="54"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5861" y="670118"/>
            <a:ext cx="10972800" cy="5755422"/>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II. Quy trình trồng và chăm sóc</a:t>
            </a:r>
            <a:endParaRPr lang="en-US"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2. Kĩ thuật chăm sóc</a:t>
            </a:r>
            <a:endParaRPr lang="en-US" sz="2400" b="1"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b. Bón phân thúc</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*Lượng bón</a:t>
            </a:r>
            <a:r>
              <a:rPr lang="en-US" sz="2000"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Lượng phân bón hàng năm thay đổi theo loại cây và tuổi cây.</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*Thời điểm và mục đích bón phân</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Thời kì kiến thiết cơ bản: chia làm 4 đến 5 lần, bón từ tháng 3 đến tháng 8. Toàn bộ lượng phân hữu cơ bón vào cuối năm.</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Thời kì kinh doanh: 4 lần</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Lần 1: sau thu hoạch quả khoảng </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Lần 2: Khi cây bắt đầu ra hoa</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Lần 3: Khi cây đậu quả</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Lần 4: Sau lần 3 từ 1 tháng.</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*Cách bón: </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Bón lần 1</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(sau khi thu hoạch quả): Kết hợp bón phân vô cơ với hữu cơ bằng cách đào rãnh khoảng 20-30</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cm, sâu 15-20</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cm xung quanh gốc cây theo hình chiếu tá</a:t>
            </a:r>
            <a:r>
              <a:rPr lang="en-US" sz="2000" dirty="0">
                <a:latin typeface="Times New Roman" panose="02020603050405020304" pitchFamily="18" charset="0"/>
                <a:cs typeface="Times New Roman" panose="02020603050405020304" pitchFamily="18" charset="0"/>
              </a:rPr>
              <a:t>n</a:t>
            </a:r>
            <a:r>
              <a:rPr lang="vi-VN" sz="2000" dirty="0">
                <a:latin typeface="Times New Roman" panose="02020603050405020304" pitchFamily="18" charset="0"/>
                <a:cs typeface="Times New Roman" panose="02020603050405020304" pitchFamily="18" charset="0"/>
              </a:rPr>
              <a:t>, rải phân h</a:t>
            </a:r>
            <a:r>
              <a:rPr lang="en-US" sz="2000" dirty="0">
                <a:latin typeface="Times New Roman" panose="02020603050405020304" pitchFamily="18" charset="0"/>
                <a:cs typeface="Times New Roman" panose="02020603050405020304" pitchFamily="18" charset="0"/>
              </a:rPr>
              <a:t>ữ</a:t>
            </a:r>
            <a:r>
              <a:rPr lang="vi-VN" sz="2000" dirty="0">
                <a:latin typeface="Times New Roman" panose="02020603050405020304" pitchFamily="18" charset="0"/>
                <a:cs typeface="Times New Roman" panose="02020603050405020304" pitchFamily="18" charset="0"/>
              </a:rPr>
              <a:t>u cơ, sau đến vô cơ, lấp đất và tưới nước.</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Các lần bón sau: Hòa tan phân vào nước để tưới hoặc rải đều phân theo hình chiếu tán, tưới nước, tưới giữ ấm thường xuyên.</a:t>
            </a:r>
            <a:endParaRPr lang="en-US" sz="2000" dirty="0">
              <a:latin typeface="Times New Roman" panose="02020603050405020304" pitchFamily="18" charset="0"/>
              <a:cs typeface="Times New Roman" panose="02020603050405020304" pitchFamily="18" charset="0"/>
            </a:endParaRPr>
          </a:p>
        </p:txBody>
      </p:sp>
      <p:sp>
        <p:nvSpPr>
          <p:cNvPr id="14" name="Rectangle 13"/>
          <p:cNvSpPr/>
          <p:nvPr/>
        </p:nvSpPr>
        <p:spPr>
          <a:xfrm>
            <a:off x="2087784" y="97528"/>
            <a:ext cx="8183485"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4. KỸ THUẬT TRỒNG VÀ CHĂM SÓC CÂY NHÃN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198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2269" y="383622"/>
            <a:ext cx="10463920" cy="461665"/>
          </a:xfrm>
          <a:prstGeom prst="rect">
            <a:avLst/>
          </a:prstGeom>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Vì</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sao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bón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nhãn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bón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xung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quanh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gốc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theo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hình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chiếu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của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tán</a:t>
            </a:r>
            <a:r>
              <a:rPr lang="en-US" sz="2400" b="1" dirty="0">
                <a:solidFill>
                  <a:srgbClr val="0000FF"/>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2"/>
          <a:stretch>
            <a:fillRect/>
          </a:stretch>
        </p:blipFill>
        <p:spPr>
          <a:xfrm>
            <a:off x="602269" y="1097616"/>
            <a:ext cx="5817192" cy="3922253"/>
          </a:xfrm>
          <a:prstGeom prst="rect">
            <a:avLst/>
          </a:prstGeom>
        </p:spPr>
      </p:pic>
    </p:spTree>
    <p:extLst>
      <p:ext uri="{BB962C8B-B14F-4D97-AF65-F5344CB8AC3E}">
        <p14:creationId xmlns:p14="http://schemas.microsoft.com/office/powerpoint/2010/main" val="352007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3566" y="118579"/>
            <a:ext cx="10463920" cy="46166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Vì sao bón phân cho nhãn lại bón xung quanh gốc cây theo hình chiếu của tán?</a:t>
            </a:r>
          </a:p>
        </p:txBody>
      </p:sp>
      <p:pic>
        <p:nvPicPr>
          <p:cNvPr id="2" name="Picture 1"/>
          <p:cNvPicPr>
            <a:picLocks noChangeAspect="1"/>
          </p:cNvPicPr>
          <p:nvPr/>
        </p:nvPicPr>
        <p:blipFill>
          <a:blip r:embed="rId2"/>
          <a:stretch>
            <a:fillRect/>
          </a:stretch>
        </p:blipFill>
        <p:spPr>
          <a:xfrm>
            <a:off x="602269" y="1097616"/>
            <a:ext cx="5817192" cy="3922253"/>
          </a:xfrm>
          <a:prstGeom prst="rect">
            <a:avLst/>
          </a:prstGeom>
        </p:spPr>
      </p:pic>
      <p:sp>
        <p:nvSpPr>
          <p:cNvPr id="3" name="Rectangle 2"/>
          <p:cNvSpPr/>
          <p:nvPr/>
        </p:nvSpPr>
        <p:spPr>
          <a:xfrm>
            <a:off x="6556310" y="1097616"/>
            <a:ext cx="5238126" cy="3903184"/>
          </a:xfrm>
          <a:prstGeom prst="rect">
            <a:avLst/>
          </a:prstGeom>
        </p:spPr>
        <p:txBody>
          <a:bodyPr wrap="square">
            <a:spAutoFit/>
          </a:bodyPr>
          <a:lstStyle/>
          <a:p>
            <a:pPr algn="just">
              <a:lnSpc>
                <a:spcPct val="150000"/>
              </a:lnSpc>
            </a:pPr>
            <a:r>
              <a:rPr lang="en-US" sz="2400" dirty="0">
                <a:solidFill>
                  <a:srgbClr val="FF0000"/>
                </a:solidFill>
                <a:latin typeface="Times New Roman" panose="02020603050405020304" pitchFamily="18" charset="0"/>
                <a:ea typeface="Times New Roman" panose="02020603050405020304" pitchFamily="18" charset="0"/>
              </a:rPr>
              <a:t>Khi </a:t>
            </a:r>
            <a:r>
              <a:rPr lang="en-US" sz="2400" dirty="0" err="1">
                <a:solidFill>
                  <a:srgbClr val="FF0000"/>
                </a:solidFill>
                <a:latin typeface="Times New Roman" panose="02020603050405020304" pitchFamily="18" charset="0"/>
                <a:ea typeface="Times New Roman" panose="02020603050405020304" pitchFamily="18" charset="0"/>
              </a:rPr>
              <a:t>bón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phân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nhãn</a:t>
            </a:r>
            <a:r>
              <a:rPr lang="en-US" sz="2400" dirty="0">
                <a:solidFill>
                  <a:srgbClr val="FF0000"/>
                </a:solidFill>
                <a:latin typeface="Times New Roman" panose="02020603050405020304" pitchFamily="18" charset="0"/>
                <a:ea typeface="Times New Roman" panose="02020603050405020304" pitchFamily="18" charset="0"/>
              </a:rPr>
              <a:t>, ta </a:t>
            </a:r>
            <a:r>
              <a:rPr lang="en-US" sz="2400" dirty="0" err="1">
                <a:solidFill>
                  <a:srgbClr val="FF0000"/>
                </a:solidFill>
                <a:latin typeface="Times New Roman" panose="02020603050405020304" pitchFamily="18" charset="0"/>
                <a:ea typeface="Times New Roman" panose="02020603050405020304" pitchFamily="18" charset="0"/>
              </a:rPr>
              <a:t>bón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xung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quanh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gốc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cây</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theo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hình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chiếu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tán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bóng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cây</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chiếu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tới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đâu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lớp</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rễ</a:t>
            </a:r>
            <a:r>
              <a:rPr lang="en-US" sz="2400" dirty="0">
                <a:solidFill>
                  <a:srgbClr val="FF0000"/>
                </a:solidFill>
                <a:latin typeface="Times New Roman" panose="02020603050405020304" pitchFamily="18" charset="0"/>
                <a:ea typeface="Times New Roman" panose="02020603050405020304" pitchFamily="18" charset="0"/>
              </a:rPr>
              <a:t> con </a:t>
            </a:r>
            <a:r>
              <a:rPr lang="en-US" sz="2400" dirty="0" err="1">
                <a:solidFill>
                  <a:srgbClr val="FF0000"/>
                </a:solidFill>
                <a:latin typeface="Times New Roman" panose="02020603050405020304" pitchFamily="18" charset="0"/>
                <a:ea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cây</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lan</a:t>
            </a:r>
            <a:r>
              <a:rPr lang="en-US" sz="2400" dirty="0">
                <a:solidFill>
                  <a:srgbClr val="FF0000"/>
                </a:solidFill>
                <a:latin typeface="Times New Roman" panose="02020603050405020304" pitchFamily="18" charset="0"/>
                <a:ea typeface="Times New Roman" panose="02020603050405020304" pitchFamily="18" charset="0"/>
              </a:rPr>
              <a:t> ra </a:t>
            </a:r>
            <a:r>
              <a:rPr lang="en-US" sz="2400" dirty="0" err="1">
                <a:solidFill>
                  <a:srgbClr val="FF0000"/>
                </a:solidFill>
                <a:latin typeface="Times New Roman" panose="02020603050405020304" pitchFamily="18" charset="0"/>
                <a:ea typeface="Times New Roman" panose="02020603050405020304" pitchFamily="18" charset="0"/>
              </a:rPr>
              <a:t>đến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đó</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vậy</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phải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bón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theo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hình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chiếu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tán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cây</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cây</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hút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chất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dinh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dưỡng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phân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bón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hơn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đầy</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đủ</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hơn</a:t>
            </a:r>
            <a:r>
              <a:rPr lang="en-US" sz="2400" dirty="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endParaRPr>
          </a:p>
        </p:txBody>
      </p:sp>
    </p:spTree>
    <p:extLst>
      <p:ext uri="{BB962C8B-B14F-4D97-AF65-F5344CB8AC3E}">
        <p14:creationId xmlns:p14="http://schemas.microsoft.com/office/powerpoint/2010/main" val="246300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6766" y="250667"/>
            <a:ext cx="11554409" cy="461665"/>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Tưới nước vào thời kì nào của cây? Sử dụng biện pháp nào để tưới nước cho cây?</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67" y="902931"/>
            <a:ext cx="5553270" cy="3948987"/>
          </a:xfrm>
          <a:prstGeom prst="rect">
            <a:avLst/>
          </a:prstGeom>
        </p:spPr>
      </p:pic>
    </p:spTree>
    <p:extLst>
      <p:ext uri="{BB962C8B-B14F-4D97-AF65-F5344CB8AC3E}">
        <p14:creationId xmlns:p14="http://schemas.microsoft.com/office/powerpoint/2010/main" val="179125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6766" y="250667"/>
            <a:ext cx="11554409" cy="461665"/>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Tưới nước vào thời kì nào của cây? Sử dụng biện pháp nào để tưới nước cho cây?</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67" y="902931"/>
            <a:ext cx="5553270" cy="3948987"/>
          </a:xfrm>
          <a:prstGeom prst="rect">
            <a:avLst/>
          </a:prstGeom>
        </p:spPr>
      </p:pic>
    </p:spTree>
    <p:extLst>
      <p:ext uri="{BB962C8B-B14F-4D97-AF65-F5344CB8AC3E}">
        <p14:creationId xmlns:p14="http://schemas.microsoft.com/office/powerpoint/2010/main" val="410269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6766" y="250667"/>
            <a:ext cx="11554409" cy="461665"/>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Tưới nước vào thời kì nào của cây? Sử dụng biện pháp nào để tưới nước cho cây?</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67" y="902931"/>
            <a:ext cx="5553270" cy="3948987"/>
          </a:xfrm>
          <a:prstGeom prst="rect">
            <a:avLst/>
          </a:prstGeom>
        </p:spPr>
      </p:pic>
      <p:sp>
        <p:nvSpPr>
          <p:cNvPr id="2" name="Rectangle 1"/>
          <p:cNvSpPr/>
          <p:nvPr/>
        </p:nvSpPr>
        <p:spPr>
          <a:xfrm>
            <a:off x="6332375" y="902931"/>
            <a:ext cx="5638800" cy="4893647"/>
          </a:xfrm>
          <a:prstGeom prst="rect">
            <a:avLst/>
          </a:prstGeom>
        </p:spPr>
        <p:txBody>
          <a:bodyPr wrap="square">
            <a:spAutoFit/>
          </a:bodyPr>
          <a:lstStyle/>
          <a:p>
            <a:pPr>
              <a:spcAft>
                <a:spcPts val="0"/>
              </a:spcAft>
            </a:pPr>
            <a:r>
              <a:rPr lang="vi-VN" sz="2400" dirty="0">
                <a:solidFill>
                  <a:srgbClr val="FF0000"/>
                </a:solidFill>
                <a:latin typeface="Times New Roman" panose="02020603050405020304" pitchFamily="18" charset="0"/>
                <a:ea typeface="Times New Roman" panose="02020603050405020304" pitchFamily="18" charset="0"/>
              </a:rPr>
              <a:t>Tưới nước</a:t>
            </a:r>
            <a:r>
              <a:rPr lang="en-US" sz="2400" dirty="0">
                <a:solidFill>
                  <a:srgbClr val="FF0000"/>
                </a:solidFill>
                <a:latin typeface="Times New Roman" panose="02020603050405020304" pitchFamily="18" charset="0"/>
                <a:ea typeface="Times New Roman" panose="02020603050405020304" pitchFamily="18" charset="0"/>
              </a:rPr>
              <a:t>:</a:t>
            </a:r>
          </a:p>
          <a:p>
            <a:pPr>
              <a:spcAft>
                <a:spcPts val="0"/>
              </a:spcAft>
            </a:pPr>
            <a:r>
              <a:rPr lang="vi-VN" sz="2400" dirty="0">
                <a:solidFill>
                  <a:srgbClr val="FF0000"/>
                </a:solidFill>
                <a:latin typeface="Times New Roman" panose="02020603050405020304" pitchFamily="18" charset="0"/>
                <a:ea typeface="Times New Roman" panose="02020603050405020304" pitchFamily="18" charset="0"/>
              </a:rPr>
              <a:t> - Thời kì kiến thiết cơ bản: Tưới đủ nước, 1 tuần đến hai tuần tưới một lần, mỗi lần tưới 10 đến 30 lít/ cây.</a:t>
            </a:r>
            <a:endParaRPr lang="en-US" sz="2400" dirty="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dirty="0">
                <a:solidFill>
                  <a:srgbClr val="FF0000"/>
                </a:solidFill>
                <a:latin typeface="Times New Roman" panose="02020603050405020304" pitchFamily="18" charset="0"/>
                <a:ea typeface="Times New Roman" panose="02020603050405020304" pitchFamily="18" charset="0"/>
              </a:rPr>
              <a:t>- Thời kì kinh doanh:</a:t>
            </a:r>
            <a:endParaRPr lang="en-US" sz="2400" dirty="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dirty="0">
                <a:solidFill>
                  <a:srgbClr val="FF0000"/>
                </a:solidFill>
                <a:latin typeface="Times New Roman" panose="02020603050405020304" pitchFamily="18" charset="0"/>
                <a:ea typeface="Times New Roman" panose="02020603050405020304" pitchFamily="18" charset="0"/>
              </a:rPr>
              <a:t>+ Giai đoạn mầm hoa: chỉ tưới khi cây héo hoặc đất quá khô kéo dài, lượng nước từ 25 lít đến 40 lít/ cây.</a:t>
            </a:r>
            <a:endParaRPr lang="en-US" sz="2400" dirty="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dirty="0">
                <a:solidFill>
                  <a:srgbClr val="FF0000"/>
                </a:solidFill>
                <a:latin typeface="Times New Roman" panose="02020603050405020304" pitchFamily="18" charset="0"/>
                <a:ea typeface="Times New Roman" panose="02020603050405020304" pitchFamily="18" charset="0"/>
              </a:rPr>
              <a:t>+ Giai đoạn quả thành thục và chín: chỉ tưới cây khi nắng nóng kéo dài, lượng nước từ 25 lít đến 40 lít/ cây.</a:t>
            </a:r>
            <a:endParaRPr lang="en-US" sz="2400" dirty="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dirty="0">
                <a:solidFill>
                  <a:srgbClr val="FF0000"/>
                </a:solidFill>
                <a:latin typeface="Times New Roman" panose="02020603050405020304" pitchFamily="18" charset="0"/>
                <a:ea typeface="Times New Roman" panose="02020603050405020304" pitchFamily="18" charset="0"/>
              </a:rPr>
              <a:t>+ Giai đoạn còn lại: Định kì 15 ngày tưới 1 lần, lượng nước từ 50 lít đến 80 lít/ cây.</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8415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684477" y="390293"/>
            <a:ext cx="3859823" cy="5363736"/>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rgbClr val="0000FF"/>
                </a:solidFill>
                <a:latin typeface="Times New Roman" panose="02020603050405020304" pitchFamily="18" charset="0"/>
                <a:cs typeface="Times New Roman" panose="02020603050405020304" pitchFamily="18" charset="0"/>
              </a:rPr>
              <a:t>Quan sát cây nhãn hình 4.1. </a:t>
            </a:r>
            <a:r>
              <a:rPr lang="en-US" sz="2400" b="1">
                <a:solidFill>
                  <a:srgbClr val="0000FF"/>
                </a:solidFill>
                <a:latin typeface="Times New Roman" panose="02020603050405020304" pitchFamily="18" charset="0"/>
                <a:cs typeface="Times New Roman" panose="02020603050405020304" pitchFamily="18" charset="0"/>
              </a:rPr>
              <a:t>và mô tả một số đặc điểm thực vật học của cây nhẵn. Em có biết, quả nhãn được thu hoạch vào tháng nào trong năm?</a:t>
            </a:r>
          </a:p>
        </p:txBody>
      </p:sp>
      <p:sp>
        <p:nvSpPr>
          <p:cNvPr id="7" name="TextBox 6"/>
          <p:cNvSpPr txBox="1"/>
          <p:nvPr/>
        </p:nvSpPr>
        <p:spPr>
          <a:xfrm>
            <a:off x="2022231" y="4279275"/>
            <a:ext cx="2637692"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Hình 4.1. Cây nhãn</a:t>
            </a:r>
            <a:endParaRPr lang="en-US" sz="2000" b="1" i="1">
              <a:latin typeface="Times New Roman" panose="02020603050405020304" pitchFamily="18" charset="0"/>
              <a:cs typeface="Times New Roman" panose="02020603050405020304" pitchFamily="18" charset="0"/>
            </a:endParaRPr>
          </a:p>
        </p:txBody>
      </p:sp>
      <p:pic>
        <p:nvPicPr>
          <p:cNvPr id="6" name="Picture 5" descr="C:\Users\DELL\Desktop\cay-nhan.jpg"/>
          <p:cNvPicPr/>
          <p:nvPr/>
        </p:nvPicPr>
        <p:blipFill>
          <a:blip r:embed="rId2">
            <a:extLst>
              <a:ext uri="{28A0092B-C50C-407E-A947-70E740481C1C}">
                <a14:useLocalDpi xmlns:a14="http://schemas.microsoft.com/office/drawing/2010/main" val="0"/>
              </a:ext>
            </a:extLst>
          </a:blip>
          <a:srcRect/>
          <a:stretch>
            <a:fillRect/>
          </a:stretch>
        </p:blipFill>
        <p:spPr bwMode="auto">
          <a:xfrm>
            <a:off x="414997" y="298938"/>
            <a:ext cx="5852160" cy="3918500"/>
          </a:xfrm>
          <a:prstGeom prst="rect">
            <a:avLst/>
          </a:prstGeom>
          <a:noFill/>
          <a:ln>
            <a:noFill/>
          </a:ln>
        </p:spPr>
      </p:pic>
      <p:sp>
        <p:nvSpPr>
          <p:cNvPr id="3" name="Rectangle 2"/>
          <p:cNvSpPr/>
          <p:nvPr/>
        </p:nvSpPr>
        <p:spPr>
          <a:xfrm>
            <a:off x="76199" y="4604740"/>
            <a:ext cx="7836159" cy="2308324"/>
          </a:xfrm>
          <a:prstGeom prst="rect">
            <a:avLst/>
          </a:prstGeom>
        </p:spPr>
        <p:txBody>
          <a:bodyPr wrap="square">
            <a:spAutoFit/>
          </a:bodyPr>
          <a:lstStyle/>
          <a:p>
            <a:pPr>
              <a:spcAft>
                <a:spcPts val="0"/>
              </a:spcAft>
            </a:pPr>
            <a:r>
              <a:rPr lang="vi-VN" sz="2400">
                <a:solidFill>
                  <a:srgbClr val="FF0000"/>
                </a:solidFill>
                <a:latin typeface="Times New Roman" panose="02020603050405020304" pitchFamily="18" charset="0"/>
                <a:ea typeface="Times New Roman" panose="02020603050405020304" pitchFamily="18" charset="0"/>
              </a:rPr>
              <a:t>- </a:t>
            </a:r>
            <a:r>
              <a:rPr lang="en-US" sz="2400">
                <a:solidFill>
                  <a:srgbClr val="FF0000"/>
                </a:solidFill>
                <a:latin typeface="Times New Roman" panose="02020603050405020304" pitchFamily="18" charset="0"/>
                <a:ea typeface="Times New Roman" panose="02020603050405020304" pitchFamily="18" charset="0"/>
              </a:rPr>
              <a:t>Đặc điểm thực vật học của cây nhãn: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Bộ rễ: rễ cọc, ăn sâu và rộng.</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Thân, cành: cây thân gỗ, nhiều cành, tán rộng.</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Lá: lá kép lông chim, mọc sole, lá xanh quanh năm.</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Quả: Hình tròn, võ nhẵn, có màu vàng tươi đến xám.</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Nhãn thu hoạch vào tháng 7, tháng 9 và tháng 10.</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4828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74643" y="670118"/>
            <a:ext cx="10694505" cy="4524315"/>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II. Quy trình trồng và chăm sóc</a:t>
            </a:r>
            <a:endParaRPr lang="en-US"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2. Kĩ thuật chăm sóc</a:t>
            </a:r>
            <a:endParaRPr lang="en-US"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c. Tưới nước</a:t>
            </a:r>
            <a:endParaRPr lang="en-US" sz="2400" b="1"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Thời kì kiến thiết cơ bản: Tưới đủ nước, 1 tuần đến hai tuần tưới một lần, mỗi lần tưới 10 đến 30 lít/ cây.</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Thời kì kinh doanh:</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Giai đoạn mầm hoa: chỉ tưới khi cây héo hoặc đất quá khô kéo dài, lượng nước từ 25 lít đến 40 lít/ cây.</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Giai đoạn quả thành thục và chín: chỉ tưới cây khi nắng nóng kéo dài, lượng nước từ 25 lít đến 40 lít/ cây.</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Giai đoạn còn lại: Định kì 15 ngày tưới 1 lần, lượng nước từ 50 lít đến 80 lít/ cây.</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14" name="Rectangle 13"/>
          <p:cNvSpPr/>
          <p:nvPr/>
        </p:nvSpPr>
        <p:spPr>
          <a:xfrm>
            <a:off x="2087784" y="97528"/>
            <a:ext cx="8183485"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4. KỸ THUẬT TRỒNG VÀ CHĂM SÓC CÂY NHÃN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520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arn(inVertical)">
                                      <p:cBhvr>
                                        <p:cTn id="15" dur="500"/>
                                        <p:tgtEl>
                                          <p:spTgt spid="6">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barn(inVertical)">
                                      <p:cBhvr>
                                        <p:cTn id="18" dur="500"/>
                                        <p:tgtEl>
                                          <p:spTgt spid="6">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barn(inVertical)">
                                      <p:cBhvr>
                                        <p:cTn id="21" dur="500"/>
                                        <p:tgtEl>
                                          <p:spTgt spid="6">
                                            <p:txEl>
                                              <p:pRg st="5" end="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barn(inVertical)">
                                      <p:cBhvr>
                                        <p:cTn id="24" dur="500"/>
                                        <p:tgtEl>
                                          <p:spTgt spid="6">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barn(inVertical)">
                                      <p:cBhvr>
                                        <p:cTn id="27" dur="500"/>
                                        <p:tgtEl>
                                          <p:spTgt spid="6">
                                            <p:txEl>
                                              <p:pRg st="7" end="7"/>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animEffect transition="in" filter="barn(inVertical)">
                                      <p:cBhvr>
                                        <p:cTn id="30"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29728" y="0"/>
            <a:ext cx="2416111" cy="369332"/>
          </a:xfrm>
          <a:prstGeom prst="rect">
            <a:avLst/>
          </a:prstGeom>
        </p:spPr>
        <p:txBody>
          <a:bodyPr wrap="none">
            <a:spAutoFit/>
          </a:bodyPr>
          <a:lstStyle/>
          <a:p>
            <a:pPr algn="ctr">
              <a:spcAft>
                <a:spcPts val="0"/>
              </a:spcAft>
            </a:pPr>
            <a:r>
              <a:rPr lang="vi-VN">
                <a:solidFill>
                  <a:srgbClr val="000000"/>
                </a:solidFill>
                <a:latin typeface="Times New Roman" panose="02020603050405020304" pitchFamily="18" charset="0"/>
                <a:ea typeface="Times New Roman" panose="02020603050405020304" pitchFamily="18" charset="0"/>
              </a:rPr>
              <a:t>PHIẾU HỌC TẬP SỐ 3</a:t>
            </a:r>
            <a:endParaRPr lang="en-US" sz="160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624827802"/>
              </p:ext>
            </p:extLst>
          </p:nvPr>
        </p:nvGraphicFramePr>
        <p:xfrm>
          <a:off x="400930" y="543895"/>
          <a:ext cx="4273707" cy="5548158"/>
        </p:xfrm>
        <a:graphic>
          <a:graphicData uri="http://schemas.openxmlformats.org/drawingml/2006/table">
            <a:tbl>
              <a:tblPr firstRow="1" firstCol="1" bandRow="1"/>
              <a:tblGrid>
                <a:gridCol w="667732">
                  <a:extLst>
                    <a:ext uri="{9D8B030D-6E8A-4147-A177-3AD203B41FA5}">
                      <a16:colId xmlns:a16="http://schemas.microsoft.com/office/drawing/2014/main" val="2409586051"/>
                    </a:ext>
                  </a:extLst>
                </a:gridCol>
                <a:gridCol w="935851">
                  <a:extLst>
                    <a:ext uri="{9D8B030D-6E8A-4147-A177-3AD203B41FA5}">
                      <a16:colId xmlns:a16="http://schemas.microsoft.com/office/drawing/2014/main" val="3656949354"/>
                    </a:ext>
                  </a:extLst>
                </a:gridCol>
                <a:gridCol w="896586">
                  <a:extLst>
                    <a:ext uri="{9D8B030D-6E8A-4147-A177-3AD203B41FA5}">
                      <a16:colId xmlns:a16="http://schemas.microsoft.com/office/drawing/2014/main" val="673809918"/>
                    </a:ext>
                  </a:extLst>
                </a:gridCol>
                <a:gridCol w="1773538">
                  <a:extLst>
                    <a:ext uri="{9D8B030D-6E8A-4147-A177-3AD203B41FA5}">
                      <a16:colId xmlns:a16="http://schemas.microsoft.com/office/drawing/2014/main" val="464993510"/>
                    </a:ext>
                  </a:extLst>
                </a:gridCol>
              </a:tblGrid>
              <a:tr h="146255">
                <a:tc gridSpan="4">
                  <a:txBody>
                    <a:bodyPr/>
                    <a:lstStyle/>
                    <a:p>
                      <a:pPr>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a:latin typeface="Times New Roman" panose="02020603050405020304" pitchFamily="18" charset="0"/>
                        <a:cs typeface="Times New Roman" panose="02020603050405020304" pitchFamily="18" charset="0"/>
                      </a:endParaRPr>
                    </a:p>
                  </a:txBody>
                  <a:tcPr marL="31340" marR="31340" marT="15670" marB="15670">
                    <a:lnL w="12700" cap="flat" cmpd="sng" algn="ctr">
                      <a:solidFill>
                        <a:srgbClr val="000000"/>
                      </a:solidFill>
                      <a:prstDash val="solid"/>
                      <a:round/>
                      <a:headEnd type="none" w="med" len="med"/>
                      <a:tailEnd type="none" w="med" len="med"/>
                    </a:lnL>
                  </a:tcPr>
                </a:tc>
                <a:tc hMerge="1">
                  <a:txBody>
                    <a:bodyPr/>
                    <a:lstStyle/>
                    <a:p>
                      <a:endParaRPr lang="en-US" sz="1600">
                        <a:latin typeface="Times New Roman" panose="02020603050405020304" pitchFamily="18" charset="0"/>
                        <a:cs typeface="Times New Roman" panose="02020603050405020304" pitchFamily="18" charset="0"/>
                      </a:endParaRPr>
                    </a:p>
                  </a:txBody>
                  <a:tcPr marL="31340" marR="31340" marT="15670" marB="15670"/>
                </a:tc>
                <a:tc hMerge="1">
                  <a:txBody>
                    <a:bodyPr/>
                    <a:lstStyle/>
                    <a:p>
                      <a:endParaRPr lang="en-US" sz="1600">
                        <a:latin typeface="Times New Roman" panose="02020603050405020304" pitchFamily="18" charset="0"/>
                        <a:cs typeface="Times New Roman" panose="02020603050405020304" pitchFamily="18" charset="0"/>
                      </a:endParaRPr>
                    </a:p>
                  </a:txBody>
                  <a:tcPr marL="31340" marR="31340" marT="15670" marB="15670"/>
                </a:tc>
                <a:extLst>
                  <a:ext uri="{0D108BD9-81ED-4DB2-BD59-A6C34878D82A}">
                    <a16:rowId xmlns:a16="http://schemas.microsoft.com/office/drawing/2014/main" val="974385524"/>
                  </a:ext>
                </a:extLst>
              </a:tr>
              <a:tr h="467493">
                <a:tc gridSpan="4">
                  <a:txBody>
                    <a:bodyPr/>
                    <a:lstStyle/>
                    <a:p>
                      <a:r>
                        <a:rPr lang="vi-VN" sz="2000" kern="1200">
                          <a:solidFill>
                            <a:schemeClr val="tx1"/>
                          </a:solidFill>
                          <a:effectLst/>
                          <a:latin typeface="Times New Roman" panose="02020603050405020304" pitchFamily="18" charset="0"/>
                          <a:ea typeface="+mn-ea"/>
                          <a:cs typeface="Times New Roman" panose="02020603050405020304" pitchFamily="18" charset="0"/>
                        </a:rPr>
                        <a:t>Em hãy đọc thông tin trong SGK, quan sát hình 4.3, hình 4.4 và hoàn thành bảng dưới đây để được đặc điểm gây hại của sâu, bệnh hại  trên cây nhãn và biện pháp phòng trừ</a:t>
                      </a:r>
                      <a:endParaRPr lang="en-US" sz="2000" kern="1200">
                        <a:solidFill>
                          <a:schemeClr val="tx1"/>
                        </a:solidFill>
                        <a:effectLst/>
                        <a:latin typeface="Times New Roman" panose="02020603050405020304" pitchFamily="18" charset="0"/>
                        <a:ea typeface="+mn-ea"/>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a:latin typeface="Times New Roman" panose="02020603050405020304" pitchFamily="18" charset="0"/>
                        <a:cs typeface="Times New Roman" panose="02020603050405020304" pitchFamily="18" charset="0"/>
                      </a:endParaRPr>
                    </a:p>
                  </a:txBody>
                  <a:tcPr marL="31340" marR="31340" marT="15670" marB="15670">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sz="1600">
                        <a:latin typeface="Times New Roman" panose="02020603050405020304" pitchFamily="18" charset="0"/>
                        <a:cs typeface="Times New Roman" panose="02020603050405020304" pitchFamily="18" charset="0"/>
                      </a:endParaRPr>
                    </a:p>
                  </a:txBody>
                  <a:tcPr marL="31340" marR="31340" marT="15670" marB="15670">
                    <a:lnB w="12700" cap="flat" cmpd="sng" algn="ctr">
                      <a:solidFill>
                        <a:srgbClr val="000000"/>
                      </a:solidFill>
                      <a:prstDash val="solid"/>
                      <a:round/>
                      <a:headEnd type="none" w="med" len="med"/>
                      <a:tailEnd type="none" w="med" len="med"/>
                    </a:lnB>
                  </a:tcPr>
                </a:tc>
                <a:tc hMerge="1">
                  <a:txBody>
                    <a:bodyPr/>
                    <a:lstStyle/>
                    <a:p>
                      <a:endParaRPr lang="en-US" sz="1600">
                        <a:latin typeface="Times New Roman" panose="02020603050405020304" pitchFamily="18" charset="0"/>
                        <a:cs typeface="Times New Roman" panose="02020603050405020304" pitchFamily="18" charset="0"/>
                      </a:endParaRPr>
                    </a:p>
                  </a:txBody>
                  <a:tcPr marL="31340" marR="31340" marT="15670" marB="15670">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5945933"/>
                  </a:ext>
                </a:extLst>
              </a:tr>
              <a:tr h="467493">
                <a:tc gridSpan="3">
                  <a:txBody>
                    <a:bodyPr/>
                    <a:lstStyle/>
                    <a:p>
                      <a:pPr algn="ctr">
                        <a:spcAft>
                          <a:spcPts val="0"/>
                        </a:spcAft>
                      </a:pPr>
                      <a:r>
                        <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gây hại của sâu, bệnh hại trên cây nhãn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a:spcAft>
                          <a:spcPts val="0"/>
                        </a:spcAft>
                      </a:pPr>
                      <a:r>
                        <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thực vật cây nhãn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714918"/>
                  </a:ext>
                </a:extLst>
              </a:tr>
              <a:tr h="467493">
                <a:tc rowSpan="3">
                  <a:txBody>
                    <a:bodyPr/>
                    <a:lstStyle/>
                    <a:p>
                      <a:pPr algn="ctr">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 hại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82029"/>
                  </a:ext>
                </a:extLst>
              </a:tr>
              <a:tr h="467493">
                <a:tc vMerge="1">
                  <a:txBody>
                    <a:bodyPr/>
                    <a:lstStyle/>
                    <a:p>
                      <a:endParaRPr lang="en-US"/>
                    </a:p>
                  </a:txBody>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46374487"/>
                  </a:ext>
                </a:extLst>
              </a:tr>
              <a:tr h="467493">
                <a:tc vMerge="1">
                  <a:txBody>
                    <a:bodyPr/>
                    <a:lstStyle/>
                    <a:p>
                      <a:endParaRPr lang="en-US"/>
                    </a:p>
                  </a:txBody>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4243395721"/>
                  </a:ext>
                </a:extLst>
              </a:tr>
              <a:tr h="467493">
                <a:tc rowSpan="3">
                  <a:txBody>
                    <a:bodyPr/>
                    <a:lstStyle/>
                    <a:p>
                      <a:pPr algn="ctr">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 hại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8261824"/>
                  </a:ext>
                </a:extLst>
              </a:tr>
              <a:tr h="467493">
                <a:tc vMerge="1">
                  <a:txBody>
                    <a:bodyPr/>
                    <a:lstStyle/>
                    <a:p>
                      <a:endParaRPr lang="en-US"/>
                    </a:p>
                  </a:txBody>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587943110"/>
                  </a:ext>
                </a:extLst>
              </a:tr>
              <a:tr h="467493">
                <a:tc vMerge="1">
                  <a:txBody>
                    <a:bodyPr/>
                    <a:lstStyle/>
                    <a:p>
                      <a:endParaRPr lang="en-US"/>
                    </a:p>
                  </a:txBody>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505" marR="23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996090138"/>
                  </a:ext>
                </a:extLst>
              </a:tr>
            </a:tbl>
          </a:graphicData>
        </a:graphic>
      </p:graphicFrame>
      <p:pic>
        <p:nvPicPr>
          <p:cNvPr id="10" name="Picture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0685" y="184666"/>
            <a:ext cx="6947184" cy="3760006"/>
          </a:xfrm>
          <a:prstGeom prst="rect">
            <a:avLst/>
          </a:prstGeom>
          <a:noFill/>
          <a:ln>
            <a:noFill/>
          </a:ln>
        </p:spPr>
      </p:pic>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0685" y="3944672"/>
            <a:ext cx="6947184" cy="2682240"/>
          </a:xfrm>
          <a:prstGeom prst="rect">
            <a:avLst/>
          </a:prstGeom>
          <a:noFill/>
          <a:ln>
            <a:noFill/>
          </a:ln>
        </p:spPr>
      </p:pic>
    </p:spTree>
    <p:extLst>
      <p:ext uri="{BB962C8B-B14F-4D97-AF65-F5344CB8AC3E}">
        <p14:creationId xmlns:p14="http://schemas.microsoft.com/office/powerpoint/2010/main" val="329028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99927" y="0"/>
            <a:ext cx="6096000" cy="646331"/>
          </a:xfrm>
          <a:prstGeom prst="rect">
            <a:avLst/>
          </a:prstGeom>
        </p:spPr>
        <p:txBody>
          <a:bodyPr>
            <a:spAutoFit/>
          </a:bodyPr>
          <a:lstStyle/>
          <a:p>
            <a:pPr algn="ctr">
              <a:spcAft>
                <a:spcPts val="0"/>
              </a:spcAft>
            </a:pPr>
            <a:r>
              <a:rPr lang="vi-VN">
                <a:solidFill>
                  <a:srgbClr val="000000"/>
                </a:solidFill>
                <a:latin typeface="Times New Roman" panose="02020603050405020304" pitchFamily="18" charset="0"/>
                <a:ea typeface="Times New Roman" panose="02020603050405020304" pitchFamily="18" charset="0"/>
              </a:rPr>
              <a:t>HƯỚNG DẪN CHẤM PHIẾU HỌC TẬP</a:t>
            </a:r>
            <a:endParaRPr lang="en-US" sz="1600">
              <a:latin typeface="Times New Roman" panose="02020603050405020304" pitchFamily="18" charset="0"/>
              <a:ea typeface="Times New Roman" panose="02020603050405020304" pitchFamily="18" charset="0"/>
            </a:endParaRPr>
          </a:p>
          <a:p>
            <a:pPr algn="ctr">
              <a:spcAft>
                <a:spcPts val="0"/>
              </a:spcAft>
            </a:pPr>
            <a:r>
              <a:rPr lang="vi-VN">
                <a:solidFill>
                  <a:srgbClr val="000000"/>
                </a:solidFill>
                <a:latin typeface="Times New Roman" panose="02020603050405020304" pitchFamily="18" charset="0"/>
                <a:ea typeface="Times New Roman" panose="02020603050405020304" pitchFamily="18" charset="0"/>
              </a:rPr>
              <a:t>PHIẾU HỌC TẬP SỐ 3</a:t>
            </a:r>
            <a:endParaRPr lang="en-US" sz="1600">
              <a:effectLst/>
              <a:latin typeface="Times New Roman" panose="02020603050405020304" pitchFamily="18" charset="0"/>
              <a:ea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49870396"/>
              </p:ext>
            </p:extLst>
          </p:nvPr>
        </p:nvGraphicFramePr>
        <p:xfrm>
          <a:off x="149290" y="646331"/>
          <a:ext cx="11579291" cy="6082942"/>
        </p:xfrm>
        <a:graphic>
          <a:graphicData uri="http://schemas.openxmlformats.org/drawingml/2006/table">
            <a:tbl>
              <a:tblPr firstRow="1" firstCol="1" bandRow="1"/>
              <a:tblGrid>
                <a:gridCol w="1169600">
                  <a:extLst>
                    <a:ext uri="{9D8B030D-6E8A-4147-A177-3AD203B41FA5}">
                      <a16:colId xmlns:a16="http://schemas.microsoft.com/office/drawing/2014/main" val="2998059550"/>
                    </a:ext>
                  </a:extLst>
                </a:gridCol>
                <a:gridCol w="1487099">
                  <a:extLst>
                    <a:ext uri="{9D8B030D-6E8A-4147-A177-3AD203B41FA5}">
                      <a16:colId xmlns:a16="http://schemas.microsoft.com/office/drawing/2014/main" val="3449126576"/>
                    </a:ext>
                  </a:extLst>
                </a:gridCol>
                <a:gridCol w="5138116">
                  <a:extLst>
                    <a:ext uri="{9D8B030D-6E8A-4147-A177-3AD203B41FA5}">
                      <a16:colId xmlns:a16="http://schemas.microsoft.com/office/drawing/2014/main" val="2232544786"/>
                    </a:ext>
                  </a:extLst>
                </a:gridCol>
                <a:gridCol w="3784476">
                  <a:extLst>
                    <a:ext uri="{9D8B030D-6E8A-4147-A177-3AD203B41FA5}">
                      <a16:colId xmlns:a16="http://schemas.microsoft.com/office/drawing/2014/main" val="823005379"/>
                    </a:ext>
                  </a:extLst>
                </a:gridCol>
              </a:tblGrid>
              <a:tr h="98921">
                <a:tc gridSpan="4">
                  <a:txBody>
                    <a:bodyPr/>
                    <a:lstStyle/>
                    <a:p>
                      <a:pPr>
                        <a:spcAft>
                          <a:spcPts val="0"/>
                        </a:spcAft>
                      </a:pP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a:p>
                  </a:txBody>
                  <a:tcPr marL="21197" marR="21197" marT="10599" marB="10599">
                    <a:lnL w="12700" cap="flat" cmpd="sng" algn="ctr">
                      <a:solidFill>
                        <a:srgbClr val="000000"/>
                      </a:solidFill>
                      <a:prstDash val="solid"/>
                      <a:round/>
                      <a:headEnd type="none" w="med" len="med"/>
                      <a:tailEnd type="none" w="med" len="med"/>
                    </a:lnL>
                  </a:tcPr>
                </a:tc>
                <a:tc hMerge="1">
                  <a:txBody>
                    <a:bodyPr/>
                    <a:lstStyle/>
                    <a:p>
                      <a:endParaRPr lang="en-US" sz="1600"/>
                    </a:p>
                  </a:txBody>
                  <a:tcPr marL="21197" marR="21197" marT="10599" marB="10599"/>
                </a:tc>
                <a:tc hMerge="1">
                  <a:txBody>
                    <a:bodyPr/>
                    <a:lstStyle/>
                    <a:p>
                      <a:endParaRPr lang="en-US" sz="1600"/>
                    </a:p>
                  </a:txBody>
                  <a:tcPr marL="21197" marR="21197" marT="10599" marB="10599"/>
                </a:tc>
                <a:extLst>
                  <a:ext uri="{0D108BD9-81ED-4DB2-BD59-A6C34878D82A}">
                    <a16:rowId xmlns:a16="http://schemas.microsoft.com/office/drawing/2014/main" val="3768519982"/>
                  </a:ext>
                </a:extLst>
              </a:tr>
              <a:tr h="316195">
                <a:tc gridSpan="4">
                  <a:txBody>
                    <a:bodyPr/>
                    <a:lstStyle/>
                    <a:p>
                      <a:pPr>
                        <a:spcAft>
                          <a:spcPts val="0"/>
                        </a:spcAft>
                      </a:pP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đọc thông tin trong SGK, quan sát hình 4.3, hình 4.4 và hoàn thành bảng dưới đây để được đặc điểm gây hại của sâu, bệnh hại  trên cây nhãn và biện pháp phòng trừ</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a:latin typeface="Times New Roman" panose="02020603050405020304" pitchFamily="18" charset="0"/>
                        <a:cs typeface="Times New Roman" panose="02020603050405020304" pitchFamily="18" charset="0"/>
                      </a:endParaRPr>
                    </a:p>
                  </a:txBody>
                  <a:tcPr marL="21197" marR="21197" marT="10599" marB="10599">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sz="1600">
                        <a:latin typeface="Times New Roman" panose="02020603050405020304" pitchFamily="18" charset="0"/>
                        <a:cs typeface="Times New Roman" panose="02020603050405020304" pitchFamily="18" charset="0"/>
                      </a:endParaRPr>
                    </a:p>
                  </a:txBody>
                  <a:tcPr marL="21197" marR="21197" marT="10599" marB="10599">
                    <a:lnB w="12700" cap="flat" cmpd="sng" algn="ctr">
                      <a:solidFill>
                        <a:srgbClr val="000000"/>
                      </a:solidFill>
                      <a:prstDash val="solid"/>
                      <a:round/>
                      <a:headEnd type="none" w="med" len="med"/>
                      <a:tailEnd type="none" w="med" len="med"/>
                    </a:lnB>
                  </a:tcPr>
                </a:tc>
                <a:tc hMerge="1">
                  <a:txBody>
                    <a:bodyPr/>
                    <a:lstStyle/>
                    <a:p>
                      <a:endParaRPr lang="en-US" sz="1600">
                        <a:latin typeface="Times New Roman" panose="02020603050405020304" pitchFamily="18" charset="0"/>
                        <a:cs typeface="Times New Roman" panose="02020603050405020304" pitchFamily="18" charset="0"/>
                      </a:endParaRPr>
                    </a:p>
                  </a:txBody>
                  <a:tcPr marL="21197" marR="21197" marT="10599" marB="10599">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1179716"/>
                  </a:ext>
                </a:extLst>
              </a:tr>
              <a:tr h="316195">
                <a:tc gridSpan="3">
                  <a:txBody>
                    <a:bodyPr/>
                    <a:lstStyle/>
                    <a:p>
                      <a:pPr algn="ctr">
                        <a:spcAft>
                          <a:spcPts val="0"/>
                        </a:spcAft>
                      </a:pPr>
                      <a:r>
                        <a:rPr lang="vi-VN"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gây hại của sâu, bệnh hại trên cây nhãn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a:spcAft>
                          <a:spcPts val="0"/>
                        </a:spcAft>
                      </a:pPr>
                      <a:r>
                        <a:rPr lang="vi-VN"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thực vật cây nhãn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6975214"/>
                  </a:ext>
                </a:extLst>
              </a:tr>
              <a:tr h="316195">
                <a:tc rowSpan="4">
                  <a:txBody>
                    <a:bodyPr/>
                    <a:lstStyle/>
                    <a:p>
                      <a:pPr algn="ctr">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 hại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Bọ xít nâu</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 non chích hút các đợt lộc non, hoa, quả non, gây rụng hoa, rụng quả.</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l">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Thường xuyên cắt tỉa, quét vôi gốc cây, vệ sinh vườn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Tùy loại sâu mà áp dụng biện pháp phù hợp</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Sử dụng các loại thuốc bảo vệ thực vật trong danh mục được sử dụng.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0494970"/>
                  </a:ext>
                </a:extLst>
              </a:tr>
              <a:tr h="316195">
                <a:tc vMerge="1">
                  <a:txBody>
                    <a:bodyPr/>
                    <a:lstStyle/>
                    <a:p>
                      <a:endParaRPr lang="en-US"/>
                    </a:p>
                  </a:txBody>
                  <a:tcPr/>
                </a:tc>
                <a:tc>
                  <a:txBody>
                    <a:bodyPr/>
                    <a:lstStyle/>
                    <a:p>
                      <a:pPr algn="ctr">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 đục quả</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 rụng quả hoặc tạo điều kiện cho nấm, vi khuẩn xâm nhập.</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485227279"/>
                  </a:ext>
                </a:extLst>
              </a:tr>
              <a:tr h="445147">
                <a:tc vMerge="1">
                  <a:txBody>
                    <a:bodyPr/>
                    <a:lstStyle/>
                    <a:p>
                      <a:endParaRPr lang="en-US"/>
                    </a:p>
                  </a:txBody>
                  <a:tcPr/>
                </a:tc>
                <a:tc>
                  <a:txBody>
                    <a:bodyPr/>
                    <a:lstStyle/>
                    <a:p>
                      <a:pPr algn="ctr">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 đục thân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Trưởng thành đẻ trứng vào các kẽ nứt của vỏ cây, sâu non nở ra đục từ vỏ vào bên trong thân, cành lớn gây tổn thương cho cây.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990806561"/>
                  </a:ext>
                </a:extLst>
              </a:tr>
              <a:tr h="554667">
                <a:tc vMerge="1">
                  <a:txBody>
                    <a:bodyPr/>
                    <a:lstStyle/>
                    <a:p>
                      <a:endParaRPr lang="en-US"/>
                    </a:p>
                  </a:txBody>
                  <a:tcPr/>
                </a:tc>
                <a:tc>
                  <a:txBody>
                    <a:bodyPr/>
                    <a:lstStyle/>
                    <a:p>
                      <a:pPr algn="ctr">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 đục gốc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 non đục ở phần gốc, khi nặng vỏ gốc và một phần gỗ bị cắt đứt làm cho cây bị chết.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253207469"/>
                  </a:ext>
                </a:extLst>
              </a:tr>
              <a:tr h="494607">
                <a:tc rowSpan="4">
                  <a:txBody>
                    <a:bodyPr/>
                    <a:lstStyle/>
                    <a:p>
                      <a:pPr algn="ctr">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 hại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 chổi rồng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nhện lông nhung, chồi non bị bệnh mọc thành chùm với nhiều nhánh nhỏ, ngắn, biến dạng, nhánh hoa bị bệnh co cụm trông như bó chổi.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l">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Vệ sinh vườn, cắt tỉa cây, thu gom và tiêu hủy những bộ phận truyền bệnh.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5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Sử dụng thuốc bảo vệ thực vật có tác dụng trị nấm và tác nhân truyền bệnh.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1173107"/>
                  </a:ext>
                </a:extLst>
              </a:tr>
              <a:tr h="316195">
                <a:tc vMerge="1">
                  <a:txBody>
                    <a:bodyPr/>
                    <a:lstStyle/>
                    <a:p>
                      <a:endParaRPr lang="en-US"/>
                    </a:p>
                  </a:txBody>
                  <a:tcPr/>
                </a:tc>
                <a:tc>
                  <a:txBody>
                    <a:bodyPr/>
                    <a:lstStyle/>
                    <a:p>
                      <a:pPr algn="ctr">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 thối quả</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 do nấm gây ra, bệnh gây hại trên quả chín, làm quả bị nứt và thối.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852676911"/>
                  </a:ext>
                </a:extLst>
              </a:tr>
              <a:tr h="395686">
                <a:tc vMerge="1">
                  <a:txBody>
                    <a:bodyPr/>
                    <a:lstStyle/>
                    <a:p>
                      <a:endParaRPr lang="en-US"/>
                    </a:p>
                  </a:txBody>
                  <a:tcPr/>
                </a:tc>
                <a:tc>
                  <a:txBody>
                    <a:bodyPr/>
                    <a:lstStyle/>
                    <a:p>
                      <a:pPr algn="ctr">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 phấn trắng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 do nấm gây ra, bệnh gây hại làm cho hoa bị xoắn, khô cháy, quả non bị nhỏ, vỏ quả bị đóng phấn trắng.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193698659"/>
                  </a:ext>
                </a:extLst>
              </a:tr>
              <a:tr h="316195">
                <a:tc vMerge="1">
                  <a:txBody>
                    <a:bodyPr/>
                    <a:lstStyle/>
                    <a:p>
                      <a:endParaRPr lang="en-US"/>
                    </a:p>
                  </a:txBody>
                  <a:tcPr/>
                </a:tc>
                <a:tc>
                  <a:txBody>
                    <a:bodyPr/>
                    <a:lstStyle/>
                    <a:p>
                      <a:pPr algn="ctr">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 khô cháy hoa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 do nấm gây ra, bệnh làm hoa khô và rụng.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8" marR="15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938724001"/>
                  </a:ext>
                </a:extLst>
              </a:tr>
            </a:tbl>
          </a:graphicData>
        </a:graphic>
      </p:graphicFrame>
    </p:spTree>
    <p:extLst>
      <p:ext uri="{BB962C8B-B14F-4D97-AF65-F5344CB8AC3E}">
        <p14:creationId xmlns:p14="http://schemas.microsoft.com/office/powerpoint/2010/main" val="233298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9357" y="670118"/>
            <a:ext cx="10999304" cy="5786199"/>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II. Quy trình trồng và chăm sóc</a:t>
            </a:r>
            <a:endParaRPr lang="en-US"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2. Kĩ thuật chăm sóc</a:t>
            </a:r>
            <a:endParaRPr lang="en-US" sz="2400" b="1"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d</a:t>
            </a:r>
            <a:r>
              <a:rPr lang="vi-VN" sz="1600" dirty="0">
                <a:latin typeface="Times New Roman" panose="02020603050405020304" pitchFamily="18" charset="0"/>
                <a:cs typeface="Times New Roman" panose="02020603050405020304" pitchFamily="18" charset="0"/>
              </a:rPr>
              <a:t>. Một số sâu, bệnh hại và biện pháp phòng trừ</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Một số loại sâu hại</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Bọ xít nâu: sâu non chích hút các đợt lộc non, hoa, quả non, gây rụng hoa, rụng quả.</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Sâu đục quả: làm rụng quả hoặc tạo điều kiện cho nấm, vi khuẩn xâm nhập.</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Sâu đục thân: Trưởng thành đẻ trứng vào các kẽ nứt của vỏ cây, sâu non nở ra đục từ vỏ vào bên trong thân, cành lớn gây tổn thương cho cây.</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Sâu đục gốc: sâu non đục ở phần gốc, khi nặng vỏ gốc và một phần gỗ bị cắt đứt làm cho cây bị chết.</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Biện pháp phòng trừ</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Thường xuyên cắt tỉa, quét vôi gốc cây, vệ sinh vườn</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T</a:t>
            </a:r>
            <a:r>
              <a:rPr lang="en-US" sz="1600" dirty="0">
                <a:latin typeface="Times New Roman" panose="02020603050405020304" pitchFamily="18" charset="0"/>
                <a:cs typeface="Times New Roman" panose="02020603050405020304" pitchFamily="18" charset="0"/>
              </a:rPr>
              <a:t>ù</a:t>
            </a:r>
            <a:r>
              <a:rPr lang="vi-VN" sz="1600" dirty="0">
                <a:latin typeface="Times New Roman" panose="02020603050405020304" pitchFamily="18" charset="0"/>
                <a:cs typeface="Times New Roman" panose="02020603050405020304" pitchFamily="18" charset="0"/>
              </a:rPr>
              <a:t>y loại sâu mà áp dụng biện pháp phù hợp</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Sử dụng các loại thuốc bảo vệ thực vật trong danh mục được sử dụng.</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Một số loài bệnh hại</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Bệnh chổi rồng: do nhện lông nhung, chồi non bị bệnh mọc thành chùm với nhiều nhánh nhỏ, ngắn, biến dạng, nhánh hoa bị bệnh co cụm trông như bó chổi.</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Bệnh thối quả: Bệnh do nấm gây ra, bệnh gây hại trên quả chín, làm quả bị nứt và thối.</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Bệnh phấn trắng: bệnh do nấm gây ra, bệnh gây hại làm cho hoa bị xoắn, khô cháy, quả non bị nhỏ, vỏ quả bị đóng phấn trắng.</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Bệnh khô cháy hoa: bệnh do nấm gây ra, bệnh làm hoa khô và rụng.</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Biện pháp phòng trừ</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Vệ sinh vườn, cắt tỉa cây, thu gom và tiêu hủy những bộ phận truyền bệnh.</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Sử dụng thuốc bảo vệ thực vật có tác dụng trị nấm và tác nhân truyền bệnh. </a:t>
            </a:r>
            <a:endParaRPr lang="en-US" sz="1600" dirty="0">
              <a:latin typeface="Times New Roman" panose="02020603050405020304" pitchFamily="18" charset="0"/>
              <a:cs typeface="Times New Roman" panose="02020603050405020304" pitchFamily="18" charset="0"/>
            </a:endParaRPr>
          </a:p>
        </p:txBody>
      </p:sp>
      <p:sp>
        <p:nvSpPr>
          <p:cNvPr id="14" name="Rectangle 13"/>
          <p:cNvSpPr/>
          <p:nvPr/>
        </p:nvSpPr>
        <p:spPr>
          <a:xfrm>
            <a:off x="2087784" y="97528"/>
            <a:ext cx="8183485"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4. KỸ THUẬT TRỒNG VÀ CHĂM SÓC CÂY NHÃN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319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71600" y="597159"/>
            <a:ext cx="9871788" cy="5148180"/>
          </a:xfrm>
          <a:prstGeom prst="rect">
            <a:avLst/>
          </a:prstGeom>
        </p:spPr>
      </p:pic>
    </p:spTree>
    <p:extLst>
      <p:ext uri="{BB962C8B-B14F-4D97-AF65-F5344CB8AC3E}">
        <p14:creationId xmlns:p14="http://schemas.microsoft.com/office/powerpoint/2010/main" val="30930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0114" y="84176"/>
            <a:ext cx="11433109" cy="830997"/>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Để cây nhãn có bộ khung tán khỏe và phân bố đều thì chúng ta cần cắt tỉa, tạo tán vào thời kì nào của cây? Kĩ thuật cắt tỉa, tạo tán được tiến hành như thế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1119090"/>
            <a:ext cx="5243415" cy="4059400"/>
          </a:xfrm>
          <a:prstGeom prst="rect">
            <a:avLst/>
          </a:prstGeom>
        </p:spPr>
      </p:pic>
    </p:spTree>
    <p:extLst>
      <p:ext uri="{BB962C8B-B14F-4D97-AF65-F5344CB8AC3E}">
        <p14:creationId xmlns:p14="http://schemas.microsoft.com/office/powerpoint/2010/main" val="178296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0114" y="84176"/>
            <a:ext cx="11433109" cy="830997"/>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Để cây nhãn có bộ khung tán khỏe và phân bố đều thì chúng ta cần cắt tỉa, tạo tán vào thời kì nào của cây? Kĩ thuật cắt tỉa, tạo tán được tiến hành như thế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1119090"/>
            <a:ext cx="5243415" cy="4059400"/>
          </a:xfrm>
          <a:prstGeom prst="rect">
            <a:avLst/>
          </a:prstGeom>
        </p:spPr>
      </p:pic>
      <p:sp>
        <p:nvSpPr>
          <p:cNvPr id="2" name="Rectangle 1"/>
          <p:cNvSpPr/>
          <p:nvPr/>
        </p:nvSpPr>
        <p:spPr>
          <a:xfrm>
            <a:off x="5962261" y="1119090"/>
            <a:ext cx="5840962" cy="4893647"/>
          </a:xfrm>
          <a:prstGeom prst="rect">
            <a:avLst/>
          </a:prstGeom>
        </p:spPr>
        <p:txBody>
          <a:bodyPr wrap="square">
            <a:spAutoFit/>
          </a:bodyPr>
          <a:lstStyle/>
          <a:p>
            <a:pPr algn="just">
              <a:spcAft>
                <a:spcPts val="0"/>
              </a:spcAft>
            </a:pPr>
            <a:r>
              <a:rPr lang="vi-VN" sz="2400" dirty="0">
                <a:solidFill>
                  <a:srgbClr val="FF0000"/>
                </a:solidFill>
                <a:latin typeface="Times New Roman" panose="02020603050405020304" pitchFamily="18" charset="0"/>
                <a:ea typeface="Times New Roman" panose="02020603050405020304" pitchFamily="18" charset="0"/>
              </a:rPr>
              <a:t>Thời kì kiến thiết cơ bản</a:t>
            </a:r>
            <a:endParaRPr lang="en-US" sz="24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rgbClr val="FF0000"/>
                </a:solidFill>
                <a:latin typeface="Times New Roman" panose="02020603050405020304" pitchFamily="18" charset="0"/>
                <a:ea typeface="Times New Roman" panose="02020603050405020304" pitchFamily="18" charset="0"/>
              </a:rPr>
              <a:t>- Khi cây có chiều có khoảng 0,8-1m thì bấm ngọn tạo cành cấp 1.</a:t>
            </a:r>
            <a:endParaRPr lang="en-US" sz="24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rgbClr val="FF0000"/>
                </a:solidFill>
                <a:latin typeface="Times New Roman" panose="02020603050405020304" pitchFamily="18" charset="0"/>
                <a:ea typeface="Times New Roman" panose="02020603050405020304" pitchFamily="18" charset="0"/>
              </a:rPr>
              <a:t>- Khi cành cấp 1 dài khoảng 0,5-0,7m tiến hành bấm ngọn cành cấp 1 để tạo thành cành cấp 2, cứ như vậy khi cây có bộ khung, tán phân bố đều.</a:t>
            </a:r>
            <a:endParaRPr lang="en-US" sz="24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rgbClr val="FF0000"/>
                </a:solidFill>
                <a:latin typeface="Times New Roman" panose="02020603050405020304" pitchFamily="18" charset="0"/>
                <a:ea typeface="Times New Roman" panose="02020603050405020304" pitchFamily="18" charset="0"/>
              </a:rPr>
              <a:t>*Thời kì kinh doanh</a:t>
            </a:r>
            <a:endParaRPr lang="en-US" sz="24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rgbClr val="FF0000"/>
                </a:solidFill>
                <a:latin typeface="Times New Roman" panose="02020603050405020304" pitchFamily="18" charset="0"/>
                <a:ea typeface="Times New Roman" panose="02020603050405020304" pitchFamily="18" charset="0"/>
              </a:rPr>
              <a:t>- - Cắt tỉa cành tăm, cành bị sâu, bệnh, cành bị che sáng bên trong tán, cành vượt, cành sát mặt đất và cành đứng ở trung tâm tán cây.</a:t>
            </a:r>
            <a:endParaRPr lang="en-US" sz="24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rgbClr val="FF0000"/>
                </a:solidFill>
                <a:latin typeface="Times New Roman" panose="02020603050405020304" pitchFamily="18" charset="0"/>
                <a:ea typeface="Times New Roman" panose="02020603050405020304" pitchFamily="18" charset="0"/>
              </a:rPr>
              <a:t>- Cắt tỉa bỏ các chùm hoa, quả bị sâu, bệnh và các chùm hoa, quả nhỏ.</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792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9969" y="670118"/>
            <a:ext cx="11679116" cy="3416320"/>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III. Kĩ thuật cắt tỉa, tạo tán</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1.Thời kì kiến thiết cơ bản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Khi cây có chiều có khoảng 0,8-1m thì bấm ngọn tạo cành cấp 1.</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Khi cành cấp 1 dài khoảng 0,5-0,7m tiến hành bấm ngọn cành cấp 1 để tạo thành cành cấp 2, cứ như vậy khi cây có bộ khung, tán phân bố đều.</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2. Thời kì kinh doanh</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Cắt tỉa cành tăm, cành bị sâu, bệnh, cành bị che sáng bên trong tán, cành vượt, cành sát mặt đất và cành đứng ở trung tâm tán cây.</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Cắt tỉa bỏ các chùm hoa, quả bị sâu, bệnh và các chùm hoa, quả nhỏ.</a:t>
            </a:r>
            <a:endParaRPr lang="en-US" sz="2400">
              <a:latin typeface="Times New Roman" panose="02020603050405020304" pitchFamily="18" charset="0"/>
              <a:cs typeface="Times New Roman" panose="02020603050405020304" pitchFamily="18" charset="0"/>
            </a:endParaRPr>
          </a:p>
        </p:txBody>
      </p:sp>
      <p:sp>
        <p:nvSpPr>
          <p:cNvPr id="14" name="Rectangle 13"/>
          <p:cNvSpPr/>
          <p:nvPr/>
        </p:nvSpPr>
        <p:spPr>
          <a:xfrm>
            <a:off x="2087784" y="97528"/>
            <a:ext cx="8183485"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4. KỸ THUẬT TRỒNG VÀ CHĂM SÓC CÂY NHÃN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338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down)">
                                      <p:cBhvr>
                                        <p:cTn id="18" dur="500"/>
                                        <p:tgtEl>
                                          <p:spTgt spid="6">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down)">
                                      <p:cBhvr>
                                        <p:cTn id="21" dur="500"/>
                                        <p:tgtEl>
                                          <p:spTgt spid="6">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wipe(down)">
                                      <p:cBhvr>
                                        <p:cTn id="24" dur="500"/>
                                        <p:tgtEl>
                                          <p:spTgt spid="6">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wipe(down)">
                                      <p:cBhvr>
                                        <p:cTn id="3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758" y="141620"/>
            <a:ext cx="11386457" cy="830997"/>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1. Để thúc đẩy cây nhãn ra hoa thì tiến hành điều khiển như thế nào?</a:t>
            </a:r>
            <a:endParaRPr lang="en-US" sz="2400" b="1">
              <a:solidFill>
                <a:srgbClr val="0000FF"/>
              </a:solidFill>
              <a:latin typeface="Times New Roman" panose="02020603050405020304" pitchFamily="18" charset="0"/>
              <a:ea typeface="Times New Roman" panose="02020603050405020304" pitchFamily="18" charset="0"/>
            </a:endParaRP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2. Để tăng khả năng đậu quả của cây nhãn thì tiến hành điều khiển như thế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758" y="3909527"/>
            <a:ext cx="4724401" cy="2668555"/>
          </a:xfrm>
          <a:prstGeom prst="rect">
            <a:avLst/>
          </a:prstGeom>
        </p:spPr>
      </p:pic>
      <p:pic>
        <p:nvPicPr>
          <p:cNvPr id="3" name="Picture 2"/>
          <p:cNvPicPr>
            <a:picLocks noChangeAspect="1"/>
          </p:cNvPicPr>
          <p:nvPr/>
        </p:nvPicPr>
        <p:blipFill>
          <a:blip r:embed="rId3"/>
          <a:stretch>
            <a:fillRect/>
          </a:stretch>
        </p:blipFill>
        <p:spPr>
          <a:xfrm>
            <a:off x="444758" y="972617"/>
            <a:ext cx="4817707" cy="2689466"/>
          </a:xfrm>
          <a:prstGeom prst="rect">
            <a:avLst/>
          </a:prstGeom>
        </p:spPr>
      </p:pic>
    </p:spTree>
    <p:extLst>
      <p:ext uri="{BB962C8B-B14F-4D97-AF65-F5344CB8AC3E}">
        <p14:creationId xmlns:p14="http://schemas.microsoft.com/office/powerpoint/2010/main" val="351443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758" y="141620"/>
            <a:ext cx="11386457" cy="830997"/>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1. Để thúc đẩy cây nhãn ra hoa thì tiến hành điều khiển như thế nào?</a:t>
            </a:r>
            <a:endParaRPr lang="en-US" sz="2400" b="1">
              <a:solidFill>
                <a:srgbClr val="0000FF"/>
              </a:solidFill>
              <a:latin typeface="Times New Roman" panose="02020603050405020304" pitchFamily="18" charset="0"/>
              <a:ea typeface="Times New Roman" panose="02020603050405020304" pitchFamily="18" charset="0"/>
            </a:endParaRPr>
          </a:p>
          <a:p>
            <a:pPr>
              <a:spcAft>
                <a:spcPts val="0"/>
              </a:spcAft>
            </a:pPr>
            <a:r>
              <a:rPr lang="vi-VN" sz="2400" b="1">
                <a:solidFill>
                  <a:srgbClr val="0000FF"/>
                </a:solidFill>
                <a:latin typeface="Times New Roman" panose="02020603050405020304" pitchFamily="18" charset="0"/>
                <a:ea typeface="Times New Roman" panose="02020603050405020304" pitchFamily="18" charset="0"/>
              </a:rPr>
              <a:t>2. Để tăng khả năng đậu quả của cây nhãn thì tiến hành điều khiển như thế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758" y="3909527"/>
            <a:ext cx="4724401" cy="2668555"/>
          </a:xfrm>
          <a:prstGeom prst="rect">
            <a:avLst/>
          </a:prstGeom>
        </p:spPr>
      </p:pic>
      <p:pic>
        <p:nvPicPr>
          <p:cNvPr id="3" name="Picture 2"/>
          <p:cNvPicPr>
            <a:picLocks noChangeAspect="1"/>
          </p:cNvPicPr>
          <p:nvPr/>
        </p:nvPicPr>
        <p:blipFill>
          <a:blip r:embed="rId3"/>
          <a:stretch>
            <a:fillRect/>
          </a:stretch>
        </p:blipFill>
        <p:spPr>
          <a:xfrm>
            <a:off x="444758" y="972617"/>
            <a:ext cx="4817707" cy="2689466"/>
          </a:xfrm>
          <a:prstGeom prst="rect">
            <a:avLst/>
          </a:prstGeom>
        </p:spPr>
      </p:pic>
      <p:sp>
        <p:nvSpPr>
          <p:cNvPr id="4" name="Rectangle 3"/>
          <p:cNvSpPr/>
          <p:nvPr/>
        </p:nvSpPr>
        <p:spPr>
          <a:xfrm>
            <a:off x="5498840" y="876706"/>
            <a:ext cx="6096000" cy="5565947"/>
          </a:xfrm>
          <a:prstGeom prst="rect">
            <a:avLst/>
          </a:prstGeom>
        </p:spPr>
        <p:txBody>
          <a:bodyPr>
            <a:spAutoFit/>
          </a:bodyPr>
          <a:lstStyle/>
          <a:p>
            <a:pPr algn="just">
              <a:lnSpc>
                <a:spcPct val="150000"/>
              </a:lnSpc>
              <a:spcAft>
                <a:spcPts val="0"/>
              </a:spcAft>
            </a:pPr>
            <a:r>
              <a:rPr lang="vi-VN" sz="2400" dirty="0">
                <a:solidFill>
                  <a:srgbClr val="FF0000"/>
                </a:solidFill>
                <a:latin typeface="Times New Roman" panose="02020603050405020304" pitchFamily="18" charset="0"/>
                <a:ea typeface="Times New Roman" panose="02020603050405020304" pitchFamily="18" charset="0"/>
              </a:rPr>
              <a:t>1. Thúc đẩy khả năng ra hoa</a:t>
            </a:r>
            <a:endParaRPr lang="en-US" sz="2400" dirty="0">
              <a:solidFill>
                <a:srgbClr val="FF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dirty="0">
                <a:solidFill>
                  <a:srgbClr val="FF0000"/>
                </a:solidFill>
                <a:latin typeface="Times New Roman" panose="02020603050405020304" pitchFamily="18" charset="0"/>
                <a:ea typeface="Times New Roman" panose="02020603050405020304" pitchFamily="18" charset="0"/>
              </a:rPr>
              <a:t> - Biện pháp cơ giới</a:t>
            </a:r>
            <a:endParaRPr lang="en-US" sz="2400" dirty="0">
              <a:solidFill>
                <a:srgbClr val="FF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dirty="0">
                <a:solidFill>
                  <a:srgbClr val="FF0000"/>
                </a:solidFill>
                <a:latin typeface="Times New Roman" panose="02020603050405020304" pitchFamily="18" charset="0"/>
                <a:ea typeface="Times New Roman" panose="02020603050405020304" pitchFamily="18" charset="0"/>
              </a:rPr>
              <a:t>+ Khoanh vỏ</a:t>
            </a:r>
            <a:r>
              <a:rPr lang="en-US" sz="2400" dirty="0">
                <a:solidFill>
                  <a:srgbClr val="FF0000"/>
                </a:solidFill>
                <a:latin typeface="Times New Roman" panose="02020603050405020304" pitchFamily="18" charset="0"/>
                <a:ea typeface="Times New Roman" panose="02020603050405020304" pitchFamily="18" charset="0"/>
              </a:rPr>
              <a:t>;</a:t>
            </a:r>
            <a:r>
              <a:rPr lang="vi-VN" sz="2400" dirty="0">
                <a:solidFill>
                  <a:srgbClr val="FF0000"/>
                </a:solidFill>
                <a:latin typeface="Times New Roman" panose="02020603050405020304" pitchFamily="18" charset="0"/>
                <a:ea typeface="Times New Roman" panose="02020603050405020304" pitchFamily="18" charset="0"/>
              </a:rPr>
              <a:t> Chặn rễ</a:t>
            </a:r>
            <a:endParaRPr lang="en-US" sz="2400" dirty="0">
              <a:solidFill>
                <a:srgbClr val="FF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dirty="0">
                <a:solidFill>
                  <a:srgbClr val="FF0000"/>
                </a:solidFill>
                <a:latin typeface="Times New Roman" panose="02020603050405020304" pitchFamily="18" charset="0"/>
                <a:ea typeface="Times New Roman" panose="02020603050405020304" pitchFamily="18" charset="0"/>
              </a:rPr>
              <a:t>- Sử dụng hóa chất: Tưới KCL03 vào giai đoạn lộc thành thục, tưới nước và giữ ẩm liên tục từ 5-7 ngày.</a:t>
            </a:r>
            <a:endParaRPr lang="en-US" sz="2400" dirty="0">
              <a:solidFill>
                <a:srgbClr val="FF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dirty="0">
                <a:solidFill>
                  <a:srgbClr val="FF0000"/>
                </a:solidFill>
                <a:latin typeface="Times New Roman" panose="02020603050405020304" pitchFamily="18" charset="0"/>
                <a:ea typeface="Times New Roman" panose="02020603050405020304" pitchFamily="18" charset="0"/>
              </a:rPr>
              <a:t>2. Tăng khả năng đậu quả</a:t>
            </a:r>
            <a:endParaRPr lang="en-US" sz="2400" dirty="0">
              <a:solidFill>
                <a:srgbClr val="FF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dirty="0">
                <a:solidFill>
                  <a:srgbClr val="FF0000"/>
                </a:solidFill>
                <a:latin typeface="Times New Roman" panose="02020603050405020304" pitchFamily="18" charset="0"/>
                <a:ea typeface="Times New Roman" panose="02020603050405020304" pitchFamily="18" charset="0"/>
              </a:rPr>
              <a:t>- Bón bổ sung qua lá một số loại phân bón đa lượng, vi lượng và chất điều hòa sinh trưởng vào thời kì cây ra hoa, đậu quả.</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57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71560" y="174562"/>
            <a:ext cx="3163688" cy="461665"/>
          </a:xfrm>
          <a:prstGeom prst="rect">
            <a:avLst/>
          </a:prstGeom>
        </p:spPr>
        <p:txBody>
          <a:bodyPr wrap="none">
            <a:spAutoFit/>
          </a:bodyPr>
          <a:lstStyle/>
          <a:p>
            <a:pPr algn="ctr">
              <a:spcAft>
                <a:spcPts val="0"/>
              </a:spcAft>
            </a:pPr>
            <a:r>
              <a:rPr lang="vi-VN" sz="2400">
                <a:solidFill>
                  <a:srgbClr val="000000"/>
                </a:solidFill>
                <a:latin typeface="Times New Roman" panose="02020603050405020304" pitchFamily="18" charset="0"/>
                <a:ea typeface="Times New Roman" panose="02020603050405020304" pitchFamily="18" charset="0"/>
              </a:rPr>
              <a:t>PHIẾU HỌC TẬP SỐ 1</a:t>
            </a:r>
            <a:endParaRPr lang="en-US" sz="2400">
              <a:effectLst/>
              <a:latin typeface="Times New Roman" panose="02020603050405020304" pitchFamily="18" charset="0"/>
              <a:ea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951823450"/>
              </p:ext>
            </p:extLst>
          </p:nvPr>
        </p:nvGraphicFramePr>
        <p:xfrm>
          <a:off x="505269" y="636227"/>
          <a:ext cx="6175449" cy="6119137"/>
        </p:xfrm>
        <a:graphic>
          <a:graphicData uri="http://schemas.openxmlformats.org/drawingml/2006/table">
            <a:tbl>
              <a:tblPr firstRow="1" firstCol="1" bandRow="1"/>
              <a:tblGrid>
                <a:gridCol w="2750129">
                  <a:extLst>
                    <a:ext uri="{9D8B030D-6E8A-4147-A177-3AD203B41FA5}">
                      <a16:colId xmlns:a16="http://schemas.microsoft.com/office/drawing/2014/main" val="1718477176"/>
                    </a:ext>
                  </a:extLst>
                </a:gridCol>
                <a:gridCol w="3425320">
                  <a:extLst>
                    <a:ext uri="{9D8B030D-6E8A-4147-A177-3AD203B41FA5}">
                      <a16:colId xmlns:a16="http://schemas.microsoft.com/office/drawing/2014/main" val="373091386"/>
                    </a:ext>
                  </a:extLst>
                </a:gridCol>
              </a:tblGrid>
              <a:tr h="396911">
                <a:tc gridSpan="2">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73" marR="31173"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800"/>
                    </a:p>
                  </a:txBody>
                  <a:tcPr marL="41564" marR="41564" marT="20782" marB="20782">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841064016"/>
                  </a:ext>
                </a:extLst>
              </a:tr>
              <a:tr h="1564428">
                <a:tc gridSpan="2">
                  <a:txBody>
                    <a:bodyPr/>
                    <a:lstStyle/>
                    <a:p>
                      <a:r>
                        <a:rPr lang="en-US" sz="2400" kern="1200">
                          <a:solidFill>
                            <a:schemeClr val="tx1"/>
                          </a:solidFill>
                          <a:effectLst/>
                          <a:latin typeface="Times New Roman" panose="02020603050405020304" pitchFamily="18" charset="0"/>
                          <a:ea typeface="+mn-ea"/>
                          <a:cs typeface="Times New Roman" panose="02020603050405020304" pitchFamily="18" charset="0"/>
                        </a:rPr>
                        <a:t>Quan sát hình 4.2 và nêu đặc điểm thực vật học của cây nhãn tương ứng với các ảnh trong hình</a:t>
                      </a:r>
                      <a:r>
                        <a:rPr lang="vi-VN" sz="2400" kern="1200">
                          <a:solidFill>
                            <a:schemeClr val="tx1"/>
                          </a:solidFill>
                          <a:effectLst/>
                          <a:latin typeface="Times New Roman" panose="02020603050405020304" pitchFamily="18" charset="0"/>
                          <a:ea typeface="+mn-ea"/>
                          <a:cs typeface="Times New Roman" panose="02020603050405020304" pitchFamily="18" charset="0"/>
                        </a:rPr>
                        <a:t> và hoàn thành bảng dưới đây để được đặc điểm thực vật của cây nhãn</a:t>
                      </a:r>
                      <a:endParaRPr lang="en-US" sz="2400" kern="1200">
                        <a:solidFill>
                          <a:schemeClr val="tx1"/>
                        </a:solidFill>
                        <a:effectLst/>
                        <a:latin typeface="Times New Roman" panose="02020603050405020304" pitchFamily="18" charset="0"/>
                        <a:ea typeface="+mn-ea"/>
                        <a:cs typeface="Times New Roman" panose="02020603050405020304" pitchFamily="18" charset="0"/>
                      </a:endParaRPr>
                    </a:p>
                  </a:txBody>
                  <a:tcPr marL="31173" marR="31173"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800"/>
                    </a:p>
                  </a:txBody>
                  <a:tcPr marL="41564" marR="41564" marT="20782" marB="20782">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7698885"/>
                  </a:ext>
                </a:extLst>
              </a:tr>
              <a:tr h="793823">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bộ phận của cây ăn nhãn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73" marR="311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thực vật cây nhãn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73" marR="311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9579947"/>
                  </a:ext>
                </a:extLst>
              </a:tr>
              <a:tr h="67279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Rễ</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73" marR="311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73" marR="311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3480769"/>
                  </a:ext>
                </a:extLst>
              </a:tr>
              <a:tr h="67279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và cành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73" marR="311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73" marR="311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1189303"/>
                  </a:ext>
                </a:extLst>
              </a:tr>
              <a:tr h="67279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73" marR="311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73" marR="311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622086"/>
                  </a:ext>
                </a:extLst>
              </a:tr>
              <a:tr h="67279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73" marR="311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73" marR="311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3743405"/>
                  </a:ext>
                </a:extLst>
              </a:tr>
              <a:tr h="672795">
                <a:tc>
                  <a:txBody>
                    <a:bodyPr/>
                    <a:lstStyle/>
                    <a:p>
                      <a:pPr>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73" marR="311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173" marR="311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3102609"/>
                  </a:ext>
                </a:extLst>
              </a:tr>
            </a:tbl>
          </a:graphicData>
        </a:graphic>
      </p:graphicFrame>
      <p:pic>
        <p:nvPicPr>
          <p:cNvPr id="14" name="Picture 13" descr="C:\Users\DELL\Desktop\screenshot_5_34.png"/>
          <p:cNvPicPr/>
          <p:nvPr/>
        </p:nvPicPr>
        <p:blipFill>
          <a:blip r:embed="rId2">
            <a:extLst>
              <a:ext uri="{28A0092B-C50C-407E-A947-70E740481C1C}">
                <a14:useLocalDpi xmlns:a14="http://schemas.microsoft.com/office/drawing/2010/main" val="0"/>
              </a:ext>
            </a:extLst>
          </a:blip>
          <a:srcRect/>
          <a:stretch>
            <a:fillRect/>
          </a:stretch>
        </p:blipFill>
        <p:spPr bwMode="auto">
          <a:xfrm>
            <a:off x="6904652" y="636226"/>
            <a:ext cx="5004935" cy="5699260"/>
          </a:xfrm>
          <a:prstGeom prst="rect">
            <a:avLst/>
          </a:prstGeom>
          <a:noFill/>
          <a:ln>
            <a:noFill/>
          </a:ln>
        </p:spPr>
      </p:pic>
    </p:spTree>
    <p:extLst>
      <p:ext uri="{BB962C8B-B14F-4D97-AF65-F5344CB8AC3E}">
        <p14:creationId xmlns:p14="http://schemas.microsoft.com/office/powerpoint/2010/main" val="308091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1878" y="670118"/>
            <a:ext cx="10734262" cy="5565947"/>
          </a:xfrm>
          <a:prstGeom prst="rect">
            <a:avLst/>
          </a:prstGeom>
        </p:spPr>
        <p:txBody>
          <a:bodyPr wrap="square">
            <a:spAutoFit/>
          </a:bodyPr>
          <a:lstStyle/>
          <a:p>
            <a:pPr>
              <a:lnSpc>
                <a:spcPct val="150000"/>
              </a:lnSpc>
            </a:pPr>
            <a:r>
              <a:rPr lang="vi-VN" sz="2400" b="1" dirty="0">
                <a:latin typeface="Times New Roman" panose="02020603050405020304" pitchFamily="18" charset="0"/>
                <a:cs typeface="Times New Roman" panose="02020603050405020304" pitchFamily="18" charset="0"/>
              </a:rPr>
              <a:t>IV. Kĩ thuật điều khiển ra hoa, đậu quả</a:t>
            </a:r>
            <a:endParaRPr lang="en-US" sz="2400" b="1" dirty="0">
              <a:latin typeface="Times New Roman" panose="02020603050405020304" pitchFamily="18" charset="0"/>
              <a:cs typeface="Times New Roman" panose="02020603050405020304" pitchFamily="18" charset="0"/>
            </a:endParaRPr>
          </a:p>
          <a:p>
            <a:pPr>
              <a:lnSpc>
                <a:spcPct val="150000"/>
              </a:lnSpc>
            </a:pPr>
            <a:r>
              <a:rPr lang="vi-VN" sz="2400" dirty="0">
                <a:latin typeface="Times New Roman" panose="02020603050405020304" pitchFamily="18" charset="0"/>
                <a:cs typeface="Times New Roman" panose="02020603050405020304" pitchFamily="18" charset="0"/>
              </a:rPr>
              <a:t>1.Thúc đẩy khả năng ra hoa</a:t>
            </a:r>
            <a:endParaRPr lang="en-US" sz="2400" dirty="0">
              <a:latin typeface="Times New Roman" panose="02020603050405020304" pitchFamily="18" charset="0"/>
              <a:cs typeface="Times New Roman" panose="02020603050405020304" pitchFamily="18" charset="0"/>
            </a:endParaRPr>
          </a:p>
          <a:p>
            <a:pPr>
              <a:lnSpc>
                <a:spcPct val="150000"/>
              </a:lnSpc>
            </a:pPr>
            <a:r>
              <a:rPr lang="vi-VN" sz="2400" dirty="0">
                <a:latin typeface="Times New Roman" panose="02020603050405020304" pitchFamily="18" charset="0"/>
                <a:cs typeface="Times New Roman" panose="02020603050405020304" pitchFamily="18" charset="0"/>
              </a:rPr>
              <a:t>- Biện pháp cơ giới</a:t>
            </a:r>
            <a:endParaRPr lang="en-US" sz="2400" dirty="0">
              <a:latin typeface="Times New Roman" panose="02020603050405020304" pitchFamily="18" charset="0"/>
              <a:cs typeface="Times New Roman" panose="02020603050405020304" pitchFamily="18" charset="0"/>
            </a:endParaRPr>
          </a:p>
          <a:p>
            <a:pPr>
              <a:lnSpc>
                <a:spcPct val="150000"/>
              </a:lnSpc>
            </a:pPr>
            <a:r>
              <a:rPr lang="vi-VN" sz="2400" dirty="0">
                <a:latin typeface="Times New Roman" panose="02020603050405020304" pitchFamily="18" charset="0"/>
                <a:cs typeface="Times New Roman" panose="02020603050405020304" pitchFamily="18" charset="0"/>
              </a:rPr>
              <a:t>+ Khoanh vỏ</a:t>
            </a:r>
            <a:endParaRPr lang="en-US" sz="2400" dirty="0">
              <a:latin typeface="Times New Roman" panose="02020603050405020304" pitchFamily="18" charset="0"/>
              <a:cs typeface="Times New Roman" panose="02020603050405020304" pitchFamily="18" charset="0"/>
            </a:endParaRPr>
          </a:p>
          <a:p>
            <a:pPr>
              <a:lnSpc>
                <a:spcPct val="150000"/>
              </a:lnSpc>
            </a:pPr>
            <a:r>
              <a:rPr lang="vi-VN" sz="2400" dirty="0">
                <a:latin typeface="Times New Roman" panose="02020603050405020304" pitchFamily="18" charset="0"/>
                <a:cs typeface="Times New Roman" panose="02020603050405020304" pitchFamily="18" charset="0"/>
              </a:rPr>
              <a:t>+ Chặn rễ</a:t>
            </a:r>
            <a:endParaRPr lang="en-US" sz="2400" dirty="0">
              <a:latin typeface="Times New Roman" panose="02020603050405020304" pitchFamily="18" charset="0"/>
              <a:cs typeface="Times New Roman" panose="02020603050405020304" pitchFamily="18" charset="0"/>
            </a:endParaRPr>
          </a:p>
          <a:p>
            <a:pPr>
              <a:lnSpc>
                <a:spcPct val="150000"/>
              </a:lnSpc>
            </a:pPr>
            <a:r>
              <a:rPr lang="vi-VN" sz="2400" dirty="0">
                <a:latin typeface="Times New Roman" panose="02020603050405020304" pitchFamily="18" charset="0"/>
                <a:cs typeface="Times New Roman" panose="02020603050405020304" pitchFamily="18" charset="0"/>
              </a:rPr>
              <a:t>- Sử dụng hóa chất: Tưới KCL03 vào giai đoạn lộc thành thục, tưới nước và giữ ẩm liên tục từ 5-7 ngày.</a:t>
            </a:r>
            <a:endParaRPr lang="en-US" sz="2400" dirty="0">
              <a:latin typeface="Times New Roman" panose="02020603050405020304" pitchFamily="18" charset="0"/>
              <a:cs typeface="Times New Roman" panose="02020603050405020304" pitchFamily="18" charset="0"/>
            </a:endParaRPr>
          </a:p>
          <a:p>
            <a:pPr>
              <a:lnSpc>
                <a:spcPct val="150000"/>
              </a:lnSpc>
            </a:pPr>
            <a:r>
              <a:rPr lang="vi-VN" sz="2400" dirty="0">
                <a:latin typeface="Times New Roman" panose="02020603050405020304" pitchFamily="18" charset="0"/>
                <a:cs typeface="Times New Roman" panose="02020603050405020304" pitchFamily="18" charset="0"/>
              </a:rPr>
              <a:t>2. Tăng khả năng đậu quả</a:t>
            </a:r>
            <a:endParaRPr lang="en-US" sz="2400" dirty="0">
              <a:latin typeface="Times New Roman" panose="02020603050405020304" pitchFamily="18" charset="0"/>
              <a:cs typeface="Times New Roman" panose="02020603050405020304" pitchFamily="18" charset="0"/>
            </a:endParaRPr>
          </a:p>
          <a:p>
            <a:pPr>
              <a:lnSpc>
                <a:spcPct val="150000"/>
              </a:lnSpc>
            </a:pPr>
            <a:r>
              <a:rPr lang="vi-VN" sz="2400" dirty="0">
                <a:latin typeface="Times New Roman" panose="02020603050405020304" pitchFamily="18" charset="0"/>
                <a:cs typeface="Times New Roman" panose="02020603050405020304" pitchFamily="18" charset="0"/>
              </a:rPr>
              <a:t>- Bón bổ sung qua lá một số loại phân bón đa lượng, vi lượng và chất điều hòa sinh trưởng vào thời kì cây ra hoa, đậu quả.</a:t>
            </a:r>
            <a:endParaRPr lang="en-US" sz="2400" dirty="0">
              <a:latin typeface="Times New Roman" panose="02020603050405020304" pitchFamily="18" charset="0"/>
              <a:cs typeface="Times New Roman" panose="02020603050405020304" pitchFamily="18" charset="0"/>
            </a:endParaRPr>
          </a:p>
        </p:txBody>
      </p:sp>
      <p:sp>
        <p:nvSpPr>
          <p:cNvPr id="14" name="Rectangle 13"/>
          <p:cNvSpPr/>
          <p:nvPr/>
        </p:nvSpPr>
        <p:spPr>
          <a:xfrm>
            <a:off x="2087784" y="97528"/>
            <a:ext cx="8183485"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4. KỸ THUẬT TRỒNG VÀ CHĂM SÓC CÂY NHÃN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107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barn(inVertical)">
                                      <p:cBhvr>
                                        <p:cTn id="18" dur="500"/>
                                        <p:tgtEl>
                                          <p:spTgt spid="6">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barn(inVertical)">
                                      <p:cBhvr>
                                        <p:cTn id="21" dur="500"/>
                                        <p:tgtEl>
                                          <p:spTgt spid="6">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barn(inVertical)">
                                      <p:cBhvr>
                                        <p:cTn id="24" dur="500"/>
                                        <p:tgtEl>
                                          <p:spTgt spid="6">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arn(inVertical)">
                                      <p:cBhvr>
                                        <p:cTn id="27" dur="500"/>
                                        <p:tgtEl>
                                          <p:spTgt spid="6">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barn(inVertical)">
                                      <p:cBhvr>
                                        <p:cTn id="30" dur="500"/>
                                        <p:tgtEl>
                                          <p:spTgt spid="6">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wipe(down)">
                                      <p:cBhvr>
                                        <p:cTn id="35" dur="500"/>
                                        <p:tgtEl>
                                          <p:spTgt spid="6">
                                            <p:txEl>
                                              <p:pRg st="7" end="7"/>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7" end="7"/>
                                            </p:txEl>
                                          </p:spTgt>
                                        </p:tgtEl>
                                        <p:attrNameLst>
                                          <p:attrName>style.visibility</p:attrName>
                                        </p:attrNameLst>
                                      </p:cBhvr>
                                      <p:to>
                                        <p:strVal val="visible"/>
                                      </p:to>
                                    </p:set>
                                    <p:animEffect transition="in" filter="barn(inVertical)">
                                      <p:cBhvr>
                                        <p:cTn id="3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289249" y="466530"/>
            <a:ext cx="11756571" cy="461665"/>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cs typeface="Times New Roman" panose="02020603050405020304" pitchFamily="18" charset="0"/>
              </a:rPr>
              <a:t>Phân tích đặc điểm thực vật học và yêu cầu ngoại cảnh của </a:t>
            </a:r>
            <a:r>
              <a:rPr lang="vi-VN" sz="2400" b="1">
                <a:solidFill>
                  <a:srgbClr val="0000FF"/>
                </a:solidFill>
                <a:latin typeface="Times New Roman" panose="02020603050405020304" pitchFamily="18" charset="0"/>
                <a:cs typeface="Times New Roman" panose="02020603050405020304" pitchFamily="18" charset="0"/>
              </a:rPr>
              <a:t>cây nhãn</a:t>
            </a:r>
            <a:endParaRPr lang="en-US" sz="24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8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heel(1)">
                                      <p:cBhvr>
                                        <p:cTn id="1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689114" y="466530"/>
            <a:ext cx="9952362" cy="461665"/>
          </a:xfrm>
          <a:prstGeom prst="rect">
            <a:avLst/>
          </a:prstGeom>
        </p:spPr>
        <p:txBody>
          <a:bodyPr wrap="square">
            <a:spAutoFit/>
          </a:bodyPr>
          <a:lstStyle/>
          <a:p>
            <a:r>
              <a:rPr lang="vi-VN" sz="2400" b="1" dirty="0">
                <a:solidFill>
                  <a:srgbClr val="0000FF"/>
                </a:solidFill>
                <a:latin typeface="Times New Roman" panose="02020603050405020304" pitchFamily="18" charset="0"/>
                <a:cs typeface="Times New Roman" panose="02020603050405020304" pitchFamily="18" charset="0"/>
              </a:rPr>
              <a:t>1. </a:t>
            </a:r>
            <a:r>
              <a:rPr lang="en-US" sz="2400" b="1" dirty="0" err="1">
                <a:solidFill>
                  <a:srgbClr val="0000FF"/>
                </a:solidFill>
                <a:latin typeface="Times New Roman" panose="02020603050405020304" pitchFamily="18" charset="0"/>
                <a:cs typeface="Times New Roman" panose="02020603050405020304" pitchFamily="18" charset="0"/>
              </a:rPr>
              <a:t>Phân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tích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đặc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điểm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thực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vật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học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yêu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cầu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ngoại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cảnh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của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cây</a:t>
            </a:r>
            <a:r>
              <a:rPr lang="en-US" sz="2400" b="1" dirty="0">
                <a:solidFill>
                  <a:srgbClr val="0000FF"/>
                </a:solidFill>
                <a:latin typeface="Times New Roman" panose="02020603050405020304" pitchFamily="18" charset="0"/>
                <a:cs typeface="Times New Roman" panose="02020603050405020304" pitchFamily="18" charset="0"/>
              </a:rPr>
              <a:t> </a:t>
            </a:r>
            <a:r>
              <a:rPr lang="vi-VN" sz="2400" b="1" dirty="0">
                <a:solidFill>
                  <a:srgbClr val="0000FF"/>
                </a:solidFill>
                <a:latin typeface="Times New Roman" panose="02020603050405020304" pitchFamily="18" charset="0"/>
                <a:cs typeface="Times New Roman" panose="02020603050405020304" pitchFamily="18" charset="0"/>
              </a:rPr>
              <a:t>nhãn</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689113" y="928195"/>
            <a:ext cx="10999304" cy="5509200"/>
          </a:xfrm>
          <a:prstGeom prst="rect">
            <a:avLst/>
          </a:prstGeom>
        </p:spPr>
        <p:txBody>
          <a:bodyPr wrap="square">
            <a:spAutoFit/>
          </a:bodyPr>
          <a:lstStyle/>
          <a:p>
            <a:r>
              <a:rPr lang="vi-VN" sz="2200" dirty="0">
                <a:solidFill>
                  <a:srgbClr val="FF0000"/>
                </a:solidFill>
                <a:latin typeface="Times New Roman" panose="02020603050405020304" pitchFamily="18" charset="0"/>
                <a:cs typeface="Times New Roman" panose="02020603050405020304" pitchFamily="18" charset="0"/>
              </a:rPr>
              <a:t>1.</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Đặc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điểm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thực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vật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học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và</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yêu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cầu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ngoại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cảnh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của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cây</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nhãn</a:t>
            </a:r>
            <a:r>
              <a:rPr lang="en-US" sz="2200" dirty="0">
                <a:solidFill>
                  <a:srgbClr val="FF0000"/>
                </a:solidFill>
                <a:latin typeface="Times New Roman" panose="02020603050405020304" pitchFamily="18" charset="0"/>
                <a:cs typeface="Times New Roman" panose="02020603050405020304" pitchFamily="18" charset="0"/>
              </a:rPr>
              <a:t>:</a:t>
            </a:r>
          </a:p>
          <a:p>
            <a:r>
              <a:rPr lang="en-US" sz="2200" dirty="0" err="1">
                <a:solidFill>
                  <a:srgbClr val="FF0000"/>
                </a:solidFill>
                <a:latin typeface="Times New Roman" panose="02020603050405020304" pitchFamily="18" charset="0"/>
                <a:cs typeface="Times New Roman" panose="02020603050405020304" pitchFamily="18" charset="0"/>
              </a:rPr>
              <a:t>Đặc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điểm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thực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vật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học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và</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yêu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cầu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ngoại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cảnh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của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cây</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nhãn</a:t>
            </a:r>
            <a:r>
              <a:rPr lang="en-US" sz="2200" dirty="0">
                <a:solidFill>
                  <a:srgbClr val="FF0000"/>
                </a:solidFill>
                <a:latin typeface="Times New Roman" panose="02020603050405020304" pitchFamily="18" charset="0"/>
                <a:cs typeface="Times New Roman" panose="02020603050405020304" pitchFamily="18" charset="0"/>
              </a:rPr>
              <a:t>:</a:t>
            </a:r>
          </a:p>
          <a:p>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Đặc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điểm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thực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vật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học</a:t>
            </a:r>
            <a:r>
              <a:rPr lang="en-US" sz="2200" dirty="0">
                <a:solidFill>
                  <a:srgbClr val="FF0000"/>
                </a:solidFill>
                <a:latin typeface="Times New Roman" panose="02020603050405020304" pitchFamily="18" charset="0"/>
                <a:cs typeface="Times New Roman" panose="02020603050405020304" pitchFamily="18" charset="0"/>
              </a:rPr>
              <a:t>:</a:t>
            </a:r>
          </a:p>
          <a:p>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Rễ</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rễ</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cọc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ăn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rất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sâu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và</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rộng</a:t>
            </a:r>
            <a:r>
              <a:rPr lang="en-US" sz="2200" dirty="0">
                <a:solidFill>
                  <a:srgbClr val="FF0000"/>
                </a:solidFill>
                <a:latin typeface="Times New Roman" panose="02020603050405020304" pitchFamily="18" charset="0"/>
                <a:cs typeface="Times New Roman" panose="02020603050405020304" pitchFamily="18" charset="0"/>
              </a:rPr>
              <a:t>.</a:t>
            </a:r>
          </a:p>
          <a:p>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Thân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cành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Thân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gỗ</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nhiều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cành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và</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các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hệ</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cành</a:t>
            </a:r>
            <a:r>
              <a:rPr lang="en-US" sz="2200" dirty="0">
                <a:solidFill>
                  <a:srgbClr val="FF0000"/>
                </a:solidFill>
                <a:latin typeface="Times New Roman" panose="02020603050405020304" pitchFamily="18" charset="0"/>
                <a:cs typeface="Times New Roman" panose="02020603050405020304" pitchFamily="18" charset="0"/>
              </a:rPr>
              <a:t>.</a:t>
            </a:r>
          </a:p>
          <a:p>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Lá</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kép</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mọc</a:t>
            </a:r>
            <a:r>
              <a:rPr lang="en-US" sz="2200" dirty="0">
                <a:solidFill>
                  <a:srgbClr val="FF0000"/>
                </a:solidFill>
                <a:latin typeface="Times New Roman" panose="02020603050405020304" pitchFamily="18" charset="0"/>
                <a:cs typeface="Times New Roman" panose="02020603050405020304" pitchFamily="18" charset="0"/>
              </a:rPr>
              <a:t> sole. </a:t>
            </a:r>
            <a:r>
              <a:rPr lang="en-US" sz="2200" dirty="0" err="1">
                <a:solidFill>
                  <a:srgbClr val="FF0000"/>
                </a:solidFill>
                <a:latin typeface="Times New Roman" panose="02020603050405020304" pitchFamily="18" charset="0"/>
                <a:cs typeface="Times New Roman" panose="02020603050405020304" pitchFamily="18" charset="0"/>
              </a:rPr>
              <a:t>Lá</a:t>
            </a:r>
            <a:r>
              <a:rPr lang="en-US" sz="2200" dirty="0">
                <a:solidFill>
                  <a:srgbClr val="FF0000"/>
                </a:solidFill>
                <a:latin typeface="Times New Roman" panose="02020603050405020304" pitchFamily="18" charset="0"/>
                <a:cs typeface="Times New Roman" panose="02020603050405020304" pitchFamily="18" charset="0"/>
              </a:rPr>
              <a:t> non </a:t>
            </a:r>
            <a:r>
              <a:rPr lang="en-US" sz="2200" dirty="0" err="1">
                <a:solidFill>
                  <a:srgbClr val="FF0000"/>
                </a:solidFill>
                <a:latin typeface="Times New Roman" panose="02020603050405020304" pitchFamily="18" charset="0"/>
                <a:cs typeface="Times New Roman" panose="02020603050405020304" pitchFamily="18" charset="0"/>
              </a:rPr>
              <a:t>màu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đỏ</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tím</a:t>
            </a:r>
            <a:r>
              <a:rPr lang="en-US" sz="2200" dirty="0">
                <a:solidFill>
                  <a:srgbClr val="FF0000"/>
                </a:solidFill>
                <a:latin typeface="Times New Roman" panose="02020603050405020304" pitchFamily="18" charset="0"/>
                <a:cs typeface="Times New Roman" panose="02020603050405020304" pitchFamily="18" charset="0"/>
              </a:rPr>
              <a:t> hay </a:t>
            </a:r>
            <a:r>
              <a:rPr lang="en-US" sz="2200" dirty="0" err="1">
                <a:solidFill>
                  <a:srgbClr val="FF0000"/>
                </a:solidFill>
                <a:latin typeface="Times New Roman" panose="02020603050405020304" pitchFamily="18" charset="0"/>
                <a:cs typeface="Times New Roman" panose="02020603050405020304" pitchFamily="18" charset="0"/>
              </a:rPr>
              <a:t>đỏ</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nâu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chuyển</a:t>
            </a:r>
            <a:r>
              <a:rPr lang="en-US" sz="2200" dirty="0">
                <a:solidFill>
                  <a:srgbClr val="FF0000"/>
                </a:solidFill>
                <a:latin typeface="Times New Roman" panose="02020603050405020304" pitchFamily="18" charset="0"/>
                <a:cs typeface="Times New Roman" panose="02020603050405020304" pitchFamily="18" charset="0"/>
              </a:rPr>
              <a:t> sang </a:t>
            </a:r>
            <a:r>
              <a:rPr lang="en-US" sz="2200" dirty="0" err="1">
                <a:solidFill>
                  <a:srgbClr val="FF0000"/>
                </a:solidFill>
                <a:latin typeface="Times New Roman" panose="02020603050405020304" pitchFamily="18" charset="0"/>
                <a:cs typeface="Times New Roman" panose="02020603050405020304" pitchFamily="18" charset="0"/>
              </a:rPr>
              <a:t>màu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xanh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trưởng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thành</a:t>
            </a:r>
            <a:r>
              <a:rPr lang="en-US" sz="2200" dirty="0">
                <a:solidFill>
                  <a:srgbClr val="FF0000"/>
                </a:solidFill>
                <a:latin typeface="Times New Roman" panose="02020603050405020304" pitchFamily="18" charset="0"/>
                <a:cs typeface="Times New Roman" panose="02020603050405020304" pitchFamily="18" charset="0"/>
              </a:rPr>
              <a:t>.</a:t>
            </a:r>
          </a:p>
          <a:p>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Hoa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nhỏ</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màu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vàng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lục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mọc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từng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chùm</a:t>
            </a:r>
            <a:r>
              <a:rPr lang="en-US" sz="2200" dirty="0">
                <a:solidFill>
                  <a:srgbClr val="FF0000"/>
                </a:solidFill>
                <a:latin typeface="Times New Roman" panose="02020603050405020304" pitchFamily="18" charset="0"/>
                <a:cs typeface="Times New Roman" panose="02020603050405020304" pitchFamily="18" charset="0"/>
              </a:rPr>
              <a:t> ở </a:t>
            </a:r>
            <a:r>
              <a:rPr lang="en-US" sz="2200" dirty="0" err="1">
                <a:solidFill>
                  <a:srgbClr val="FF0000"/>
                </a:solidFill>
                <a:latin typeface="Times New Roman" panose="02020603050405020304" pitchFamily="18" charset="0"/>
                <a:cs typeface="Times New Roman" panose="02020603050405020304" pitchFamily="18" charset="0"/>
              </a:rPr>
              <a:t>đầu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cành</a:t>
            </a:r>
            <a:r>
              <a:rPr lang="en-US" sz="2200" dirty="0">
                <a:solidFill>
                  <a:srgbClr val="FF0000"/>
                </a:solidFill>
                <a:latin typeface="Times New Roman" panose="02020603050405020304" pitchFamily="18" charset="0"/>
                <a:cs typeface="Times New Roman" panose="02020603050405020304" pitchFamily="18" charset="0"/>
              </a:rPr>
              <a:t> hay </a:t>
            </a:r>
            <a:r>
              <a:rPr lang="en-US" sz="2200" dirty="0" err="1">
                <a:solidFill>
                  <a:srgbClr val="FF0000"/>
                </a:solidFill>
                <a:latin typeface="Times New Roman" panose="02020603050405020304" pitchFamily="18" charset="0"/>
                <a:cs typeface="Times New Roman" panose="02020603050405020304" pitchFamily="18" charset="0"/>
              </a:rPr>
              <a:t>nách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lá</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Hoa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nhãn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loại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hoa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đực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hoa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cái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hoa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lưỡng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tính</a:t>
            </a:r>
            <a:r>
              <a:rPr lang="en-US" sz="2200" dirty="0">
                <a:solidFill>
                  <a:srgbClr val="FF0000"/>
                </a:solidFill>
                <a:latin typeface="Times New Roman" panose="02020603050405020304" pitchFamily="18" charset="0"/>
                <a:cs typeface="Times New Roman" panose="02020603050405020304" pitchFamily="18" charset="0"/>
              </a:rPr>
              <a:t>.</a:t>
            </a:r>
          </a:p>
          <a:p>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Quả</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hạt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hình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tròn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vỏ</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nhẵn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màu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vàng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tươi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đến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vàng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xám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thịt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quả</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trắng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đục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hạt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đen</a:t>
            </a:r>
            <a:r>
              <a:rPr lang="en-US" sz="2200" dirty="0">
                <a:solidFill>
                  <a:srgbClr val="FF0000"/>
                </a:solidFill>
                <a:latin typeface="Times New Roman" panose="02020603050405020304" pitchFamily="18" charset="0"/>
                <a:cs typeface="Times New Roman" panose="02020603050405020304" pitchFamily="18" charset="0"/>
              </a:rPr>
              <a:t>.</a:t>
            </a:r>
          </a:p>
          <a:p>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Yêu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cầu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ngoại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cảnh</a:t>
            </a:r>
            <a:r>
              <a:rPr lang="en-US" sz="2200" dirty="0">
                <a:solidFill>
                  <a:srgbClr val="FF0000"/>
                </a:solidFill>
                <a:latin typeface="Times New Roman" panose="02020603050405020304" pitchFamily="18" charset="0"/>
                <a:cs typeface="Times New Roman" panose="02020603050405020304" pitchFamily="18" charset="0"/>
              </a:rPr>
              <a:t>:</a:t>
            </a:r>
          </a:p>
          <a:p>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Nhiệt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nhiệt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thích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hợp</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từ</a:t>
            </a:r>
            <a:r>
              <a:rPr lang="en-US" sz="2200" dirty="0">
                <a:solidFill>
                  <a:srgbClr val="FF0000"/>
                </a:solidFill>
                <a:latin typeface="Times New Roman" panose="02020603050405020304" pitchFamily="18" charset="0"/>
                <a:cs typeface="Times New Roman" panose="02020603050405020304" pitchFamily="18" charset="0"/>
              </a:rPr>
              <a:t> 21 – 27 </a:t>
            </a:r>
            <a:r>
              <a:rPr lang="en-US" sz="2200" dirty="0" err="1">
                <a:solidFill>
                  <a:srgbClr val="FF0000"/>
                </a:solidFill>
                <a:latin typeface="Times New Roman" panose="02020603050405020304" pitchFamily="18" charset="0"/>
                <a:cs typeface="Times New Roman" panose="02020603050405020304" pitchFamily="18" charset="0"/>
              </a:rPr>
              <a:t>độ</a:t>
            </a:r>
            <a:r>
              <a:rPr lang="en-US" sz="2200" dirty="0">
                <a:solidFill>
                  <a:srgbClr val="FF0000"/>
                </a:solidFill>
                <a:latin typeface="Times New Roman" panose="02020603050405020304" pitchFamily="18" charset="0"/>
                <a:cs typeface="Times New Roman" panose="02020603050405020304" pitchFamily="18" charset="0"/>
              </a:rPr>
              <a:t> C.</a:t>
            </a:r>
          </a:p>
          <a:p>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Lượng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mưa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và</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ẩm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Lượng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mưa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khoảng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từ</a:t>
            </a:r>
            <a:r>
              <a:rPr lang="en-US" sz="2200" dirty="0">
                <a:solidFill>
                  <a:srgbClr val="FF0000"/>
                </a:solidFill>
                <a:latin typeface="Times New Roman" panose="02020603050405020304" pitchFamily="18" charset="0"/>
                <a:cs typeface="Times New Roman" panose="02020603050405020304" pitchFamily="18" charset="0"/>
              </a:rPr>
              <a:t> 1200 – 1600ml/</a:t>
            </a:r>
            <a:r>
              <a:rPr lang="en-US" sz="2200" dirty="0" err="1">
                <a:solidFill>
                  <a:srgbClr val="FF0000"/>
                </a:solidFill>
                <a:latin typeface="Times New Roman" panose="02020603050405020304" pitchFamily="18" charset="0"/>
                <a:cs typeface="Times New Roman" panose="02020603050405020304" pitchFamily="18" charset="0"/>
              </a:rPr>
              <a:t>năm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và</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ẩm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không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khí</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từ</a:t>
            </a:r>
            <a:r>
              <a:rPr lang="en-US" sz="2200" dirty="0">
                <a:solidFill>
                  <a:srgbClr val="FF0000"/>
                </a:solidFill>
                <a:latin typeface="Times New Roman" panose="02020603050405020304" pitchFamily="18" charset="0"/>
                <a:cs typeface="Times New Roman" panose="02020603050405020304" pitchFamily="18" charset="0"/>
              </a:rPr>
              <a:t> 70 – 90% =&gt; </a:t>
            </a:r>
            <a:r>
              <a:rPr lang="en-US" sz="2200" dirty="0" err="1">
                <a:solidFill>
                  <a:srgbClr val="FF0000"/>
                </a:solidFill>
                <a:latin typeface="Times New Roman" panose="02020603050405020304" pitchFamily="18" charset="0"/>
                <a:cs typeface="Times New Roman" panose="02020603050405020304" pitchFamily="18" charset="0"/>
              </a:rPr>
              <a:t>Ưa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ẩm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nhưng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không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chịu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được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úng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rất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nhạy</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cảm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với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việc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ngập</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nước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kéo</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dài</a:t>
            </a:r>
            <a:r>
              <a:rPr lang="en-US" sz="2200" dirty="0">
                <a:solidFill>
                  <a:srgbClr val="FF0000"/>
                </a:solidFill>
                <a:latin typeface="Times New Roman" panose="02020603050405020304" pitchFamily="18" charset="0"/>
                <a:cs typeface="Times New Roman" panose="02020603050405020304" pitchFamily="18" charset="0"/>
              </a:rPr>
              <a:t>.</a:t>
            </a:r>
          </a:p>
          <a:p>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Ánh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ưa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ánh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chiếu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được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vào</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trong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tán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giúp</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cây</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sinh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trưởng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phát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triển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tốt</a:t>
            </a:r>
            <a:r>
              <a:rPr lang="en-US" sz="2200" dirty="0">
                <a:solidFill>
                  <a:srgbClr val="FF0000"/>
                </a:solidFill>
                <a:latin typeface="Times New Roman" panose="02020603050405020304" pitchFamily="18" charset="0"/>
                <a:cs typeface="Times New Roman" panose="02020603050405020304" pitchFamily="18" charset="0"/>
              </a:rPr>
              <a:t>.</a:t>
            </a:r>
          </a:p>
          <a:p>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trồng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thích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hợp</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là</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cát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pha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cát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và</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phù</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ven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sông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a:t>
            </a:r>
            <a:r>
              <a:rPr lang="en-US" sz="2200" dirty="0">
                <a:solidFill>
                  <a:srgbClr val="FF0000"/>
                </a:solidFill>
                <a:latin typeface="Times New Roman" panose="02020603050405020304" pitchFamily="18" charset="0"/>
                <a:cs typeface="Times New Roman" panose="02020603050405020304" pitchFamily="18" charset="0"/>
              </a:rPr>
              <a:t> pH </a:t>
            </a:r>
            <a:r>
              <a:rPr lang="en-US" sz="2200" dirty="0" err="1">
                <a:solidFill>
                  <a:srgbClr val="FF0000"/>
                </a:solidFill>
                <a:latin typeface="Times New Roman" panose="02020603050405020304" pitchFamily="18" charset="0"/>
                <a:cs typeface="Times New Roman" panose="02020603050405020304" pitchFamily="18" charset="0"/>
              </a:rPr>
              <a:t>từ</a:t>
            </a:r>
            <a:r>
              <a:rPr lang="en-US" sz="2200" dirty="0">
                <a:solidFill>
                  <a:srgbClr val="FF0000"/>
                </a:solidFill>
                <a:latin typeface="Times New Roman" panose="02020603050405020304" pitchFamily="18" charset="0"/>
                <a:cs typeface="Times New Roman" panose="02020603050405020304" pitchFamily="18" charset="0"/>
              </a:rPr>
              <a:t> 5,5 </a:t>
            </a:r>
            <a:r>
              <a:rPr lang="en-US" sz="2200" dirty="0" err="1">
                <a:solidFill>
                  <a:srgbClr val="FF0000"/>
                </a:solidFill>
                <a:latin typeface="Times New Roman" panose="02020603050405020304" pitchFamily="18" charset="0"/>
                <a:cs typeface="Times New Roman" panose="02020603050405020304" pitchFamily="18" charset="0"/>
              </a:rPr>
              <a:t>đến</a:t>
            </a:r>
            <a:r>
              <a:rPr lang="en-US" sz="2200" dirty="0">
                <a:solidFill>
                  <a:srgbClr val="FF0000"/>
                </a:solidFill>
                <a:latin typeface="Times New Roman" panose="02020603050405020304" pitchFamily="18" charset="0"/>
                <a:cs typeface="Times New Roman" panose="02020603050405020304" pitchFamily="18" charset="0"/>
              </a:rPr>
              <a:t> 6,4.</a:t>
            </a:r>
          </a:p>
          <a:p>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Gió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tốc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vừa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phải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để</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giúp</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cây</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nhãn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giao</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phấn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điều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hòa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ẩm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giảm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sâu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bệnh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hại</a:t>
            </a:r>
            <a:r>
              <a:rPr lang="en-US" sz="2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1897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2000"/>
                                        <p:tgtEl>
                                          <p:spTgt spid="4">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ircle(in)">
                                      <p:cBhvr>
                                        <p:cTn id="13" dur="2000"/>
                                        <p:tgtEl>
                                          <p:spTgt spid="4">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circle(in)">
                                      <p:cBhvr>
                                        <p:cTn id="16" dur="2000"/>
                                        <p:tgtEl>
                                          <p:spTgt spid="4">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circle(in)">
                                      <p:cBhvr>
                                        <p:cTn id="19" dur="2000"/>
                                        <p:tgtEl>
                                          <p:spTgt spid="4">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circle(in)">
                                      <p:cBhvr>
                                        <p:cTn id="22" dur="2000"/>
                                        <p:tgtEl>
                                          <p:spTgt spid="4">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circle(in)">
                                      <p:cBhvr>
                                        <p:cTn id="25" dur="2000"/>
                                        <p:tgtEl>
                                          <p:spTgt spid="4">
                                            <p:txEl>
                                              <p:pRg st="6" end="6"/>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circle(in)">
                                      <p:cBhvr>
                                        <p:cTn id="28" dur="2000"/>
                                        <p:tgtEl>
                                          <p:spTgt spid="4">
                                            <p:txEl>
                                              <p:pRg st="7" end="7"/>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circle(in)">
                                      <p:cBhvr>
                                        <p:cTn id="31" dur="2000"/>
                                        <p:tgtEl>
                                          <p:spTgt spid="4">
                                            <p:txEl>
                                              <p:pRg st="8" end="8"/>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circle(in)">
                                      <p:cBhvr>
                                        <p:cTn id="34" dur="2000"/>
                                        <p:tgtEl>
                                          <p:spTgt spid="4">
                                            <p:txEl>
                                              <p:pRg st="9" end="9"/>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circle(in)">
                                      <p:cBhvr>
                                        <p:cTn id="37" dur="2000"/>
                                        <p:tgtEl>
                                          <p:spTgt spid="4">
                                            <p:txEl>
                                              <p:pRg st="10" end="10"/>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4">
                                            <p:txEl>
                                              <p:pRg st="11" end="11"/>
                                            </p:txEl>
                                          </p:spTgt>
                                        </p:tgtEl>
                                        <p:attrNameLst>
                                          <p:attrName>style.visibility</p:attrName>
                                        </p:attrNameLst>
                                      </p:cBhvr>
                                      <p:to>
                                        <p:strVal val="visible"/>
                                      </p:to>
                                    </p:set>
                                    <p:animEffect transition="in" filter="circle(in)">
                                      <p:cBhvr>
                                        <p:cTn id="40" dur="2000"/>
                                        <p:tgtEl>
                                          <p:spTgt spid="4">
                                            <p:txEl>
                                              <p:pRg st="11" end="11"/>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animEffect transition="in" filter="circle(in)">
                                      <p:cBhvr>
                                        <p:cTn id="43" dur="2000"/>
                                        <p:tgtEl>
                                          <p:spTgt spid="4">
                                            <p:txEl>
                                              <p:pRg st="12" end="1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4">
                                            <p:txEl>
                                              <p:pRg st="13" end="13"/>
                                            </p:txEl>
                                          </p:spTgt>
                                        </p:tgtEl>
                                        <p:attrNameLst>
                                          <p:attrName>style.visibility</p:attrName>
                                        </p:attrNameLst>
                                      </p:cBhvr>
                                      <p:to>
                                        <p:strVal val="visible"/>
                                      </p:to>
                                    </p:set>
                                    <p:animEffect transition="in" filter="wipe(down)">
                                      <p:cBhvr>
                                        <p:cTn id="48" dur="500"/>
                                        <p:tgtEl>
                                          <p:spTgt spid="4">
                                            <p:txEl>
                                              <p:pRg st="13" end="13"/>
                                            </p:txEl>
                                          </p:spTgt>
                                        </p:tgtEl>
                                      </p:cBhvr>
                                    </p:animEffect>
                                  </p:childTnLst>
                                </p:cTn>
                              </p:par>
                              <p:par>
                                <p:cTn id="49" presetID="6" presetClass="entr" presetSubtype="16" fill="hold" nodeType="withEffect">
                                  <p:stCondLst>
                                    <p:cond delay="0"/>
                                  </p:stCondLst>
                                  <p:childTnLst>
                                    <p:set>
                                      <p:cBhvr>
                                        <p:cTn id="50" dur="1" fill="hold">
                                          <p:stCondLst>
                                            <p:cond delay="0"/>
                                          </p:stCondLst>
                                        </p:cTn>
                                        <p:tgtEl>
                                          <p:spTgt spid="4">
                                            <p:txEl>
                                              <p:pRg st="13" end="13"/>
                                            </p:txEl>
                                          </p:spTgt>
                                        </p:tgtEl>
                                        <p:attrNameLst>
                                          <p:attrName>style.visibility</p:attrName>
                                        </p:attrNameLst>
                                      </p:cBhvr>
                                      <p:to>
                                        <p:strVal val="visible"/>
                                      </p:to>
                                    </p:set>
                                    <p:animEffect transition="in" filter="circle(in)">
                                      <p:cBhvr>
                                        <p:cTn id="51" dur="20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289249" y="466530"/>
            <a:ext cx="11756571"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Trình bày kĩ thuật trồng, chăm sóc cây </a:t>
            </a:r>
            <a:r>
              <a:rPr lang="vi-VN" sz="2400" b="1">
                <a:solidFill>
                  <a:srgbClr val="0000FF"/>
                </a:solidFill>
                <a:latin typeface="Times New Roman" panose="02020603050405020304" pitchFamily="18" charset="0"/>
                <a:cs typeface="Times New Roman" panose="02020603050405020304" pitchFamily="18" charset="0"/>
              </a:rPr>
              <a:t>nhãn</a:t>
            </a:r>
            <a:r>
              <a:rPr lang="en-US" sz="2400" b="1">
                <a:solidFill>
                  <a:srgbClr val="0000FF"/>
                </a:solidFill>
                <a:latin typeface="Times New Roman" panose="02020603050405020304" pitchFamily="18" charset="0"/>
                <a:cs typeface="Times New Roman" panose="02020603050405020304" pitchFamily="18" charset="0"/>
              </a:rPr>
              <a:t>. Nêu một số biện pháp kĩ thuật tỉa cành, tạo tán cây </a:t>
            </a:r>
            <a:r>
              <a:rPr lang="vi-VN" sz="2400" b="1">
                <a:solidFill>
                  <a:srgbClr val="0000FF"/>
                </a:solidFill>
                <a:latin typeface="Times New Roman" panose="02020603050405020304" pitchFamily="18" charset="0"/>
                <a:cs typeface="Times New Roman" panose="02020603050405020304" pitchFamily="18" charset="0"/>
              </a:rPr>
              <a:t>nhãn</a:t>
            </a:r>
            <a:r>
              <a:rPr lang="en-US" sz="2400" b="1">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861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460916" y="584775"/>
            <a:ext cx="11537795"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Vận dụng kiến thức để thực hiện việc trồng và chăm sóc </a:t>
            </a:r>
            <a:r>
              <a:rPr lang="vi-VN" sz="2400" b="1">
                <a:solidFill>
                  <a:srgbClr val="0000FF"/>
                </a:solidFill>
                <a:latin typeface="Times New Roman" panose="02020603050405020304" pitchFamily="18" charset="0"/>
                <a:cs typeface="Times New Roman" panose="02020603050405020304" pitchFamily="18" charset="0"/>
              </a:rPr>
              <a:t>cây nhãn </a:t>
            </a:r>
            <a:r>
              <a:rPr lang="en-US" sz="2400" b="1">
                <a:solidFill>
                  <a:srgbClr val="0000FF"/>
                </a:solidFill>
                <a:latin typeface="Times New Roman" panose="02020603050405020304" pitchFamily="18" charset="0"/>
                <a:cs typeface="Times New Roman" panose="02020603050405020304" pitchFamily="18" charset="0"/>
              </a:rPr>
              <a:t>phù hợp với thực tiễn ở địa phương em.</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460916" y="584775"/>
            <a:ext cx="11537795"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Vận dụng kiến thức để thực hiện việc trồng và chăm sóc </a:t>
            </a:r>
            <a:r>
              <a:rPr lang="vi-VN" sz="2400" b="1">
                <a:solidFill>
                  <a:srgbClr val="0000FF"/>
                </a:solidFill>
                <a:latin typeface="Times New Roman" panose="02020603050405020304" pitchFamily="18" charset="0"/>
                <a:cs typeface="Times New Roman" panose="02020603050405020304" pitchFamily="18" charset="0"/>
              </a:rPr>
              <a:t>cây nhãn </a:t>
            </a:r>
            <a:r>
              <a:rPr lang="en-US" sz="2400" b="1">
                <a:solidFill>
                  <a:srgbClr val="0000FF"/>
                </a:solidFill>
                <a:latin typeface="Times New Roman" panose="02020603050405020304" pitchFamily="18" charset="0"/>
                <a:cs typeface="Times New Roman" panose="02020603050405020304" pitchFamily="18" charset="0"/>
              </a:rPr>
              <a:t>phù hợp với thực tiễn ở địa phương em.</a:t>
            </a:r>
          </a:p>
        </p:txBody>
      </p:sp>
      <p:sp>
        <p:nvSpPr>
          <p:cNvPr id="2" name="Rectangle 1"/>
          <p:cNvSpPr/>
          <p:nvPr/>
        </p:nvSpPr>
        <p:spPr>
          <a:xfrm>
            <a:off x="460916" y="1415772"/>
            <a:ext cx="11176121" cy="4893647"/>
          </a:xfrm>
          <a:prstGeom prst="rect">
            <a:avLst/>
          </a:prstGeom>
        </p:spPr>
        <p:txBody>
          <a:bodyPr wrap="square">
            <a:spAutoFit/>
          </a:bodyPr>
          <a:lstStyle/>
          <a:p>
            <a:pPr algn="just"/>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Học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sinh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vận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dụng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kiến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thức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đã</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được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học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để</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trồng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và</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chăm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sóc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cây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nhãn</a:t>
            </a:r>
            <a:r>
              <a:rPr lang="en-US" sz="2600" dirty="0">
                <a:solidFill>
                  <a:srgbClr val="FF0000"/>
                </a:solidFill>
                <a:latin typeface="Times New Roman" panose="02020603050405020304" pitchFamily="18" charset="0"/>
                <a:cs typeface="Times New Roman" panose="02020603050405020304" pitchFamily="18" charset="0"/>
              </a:rPr>
              <a:t>.</a:t>
            </a:r>
          </a:p>
          <a:p>
            <a:pPr algn="just"/>
            <a:r>
              <a:rPr lang="en-US" sz="2600" dirty="0">
                <a:solidFill>
                  <a:srgbClr val="FF0000"/>
                </a:solidFill>
                <a:latin typeface="Times New Roman" panose="02020603050405020304" pitchFamily="18" charset="0"/>
                <a:cs typeface="Times New Roman" panose="02020603050405020304" pitchFamily="18" charset="0"/>
              </a:rPr>
              <a:t>- </a:t>
            </a:r>
            <a:r>
              <a:rPr lang="en-US" sz="2600" b="1" i="1" u="sng" dirty="0" err="1">
                <a:solidFill>
                  <a:srgbClr val="FF0000"/>
                </a:solidFill>
                <a:latin typeface="Times New Roman" panose="02020603050405020304" pitchFamily="18" charset="0"/>
                <a:cs typeface="Times New Roman" panose="02020603050405020304" pitchFamily="18" charset="0"/>
              </a:rPr>
              <a:t>Thông</a:t>
            </a:r>
            <a:r>
              <a:rPr lang="en-US" sz="2600" b="1" i="1" u="sng" dirty="0">
                <a:solidFill>
                  <a:srgbClr val="FF0000"/>
                </a:solidFill>
                <a:latin typeface="Times New Roman" panose="02020603050405020304" pitchFamily="18" charset="0"/>
                <a:cs typeface="Times New Roman" panose="02020603050405020304" pitchFamily="18" charset="0"/>
              </a:rPr>
              <a:t> tin </a:t>
            </a:r>
            <a:r>
              <a:rPr lang="en-US" sz="2600" b="1" i="1" u="sng" dirty="0" err="1">
                <a:solidFill>
                  <a:srgbClr val="FF0000"/>
                </a:solidFill>
                <a:latin typeface="Times New Roman" panose="02020603050405020304" pitchFamily="18" charset="0"/>
                <a:cs typeface="Times New Roman" panose="02020603050405020304" pitchFamily="18" charset="0"/>
              </a:rPr>
              <a:t>bổ</a:t>
            </a:r>
            <a:r>
              <a:rPr lang="en-US" sz="2600" b="1" i="1" u="sng" dirty="0">
                <a:solidFill>
                  <a:srgbClr val="FF0000"/>
                </a:solidFill>
                <a:latin typeface="Times New Roman" panose="02020603050405020304" pitchFamily="18" charset="0"/>
                <a:cs typeface="Times New Roman" panose="02020603050405020304" pitchFamily="18" charset="0"/>
              </a:rPr>
              <a:t> sung</a:t>
            </a:r>
            <a:r>
              <a:rPr lang="en-US" sz="2600" b="1" i="1" dirty="0">
                <a:solidFill>
                  <a:srgbClr val="FF0000"/>
                </a:solidFill>
                <a:latin typeface="Times New Roman" panose="02020603050405020304" pitchFamily="18" charset="0"/>
                <a:cs typeface="Times New Roman" panose="02020603050405020304" pitchFamily="18" charset="0"/>
              </a:rPr>
              <a: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Một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số</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kĩ</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năng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xử</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lí</a:t>
            </a:r>
            <a:r>
              <a:rPr lang="en-US" sz="2600" dirty="0">
                <a:solidFill>
                  <a:srgbClr val="FF0000"/>
                </a:solidFill>
                <a:latin typeface="Times New Roman" panose="02020603050405020304" pitchFamily="18" charset="0"/>
                <a:cs typeface="Times New Roman" panose="02020603050405020304" pitchFamily="18" charset="0"/>
              </a:rPr>
              <a:t> ra </a:t>
            </a:r>
            <a:r>
              <a:rPr lang="en-US" sz="2600" dirty="0" err="1">
                <a:solidFill>
                  <a:srgbClr val="FF0000"/>
                </a:solidFill>
                <a:latin typeface="Times New Roman" panose="02020603050405020304" pitchFamily="18" charset="0"/>
                <a:cs typeface="Times New Roman" panose="02020603050405020304" pitchFamily="18" charset="0"/>
              </a:rPr>
              <a:t>hoa</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trong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điều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kiện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bất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thuận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hoặc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cây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bị</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ngập</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úng</a:t>
            </a:r>
            <a:r>
              <a:rPr lang="en-US" sz="2600" dirty="0">
                <a:solidFill>
                  <a:srgbClr val="FF0000"/>
                </a:solidFill>
                <a:latin typeface="Times New Roman" panose="02020603050405020304" pitchFamily="18" charset="0"/>
                <a:cs typeface="Times New Roman" panose="02020603050405020304" pitchFamily="18" charset="0"/>
              </a:rPr>
              <a:t>.</a:t>
            </a:r>
          </a:p>
          <a:p>
            <a:pPr algn="just"/>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Xử</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lí</a:t>
            </a:r>
            <a:r>
              <a:rPr lang="en-US" sz="2600" dirty="0">
                <a:solidFill>
                  <a:srgbClr val="FF0000"/>
                </a:solidFill>
                <a:latin typeface="Times New Roman" panose="02020603050405020304" pitchFamily="18" charset="0"/>
                <a:cs typeface="Times New Roman" panose="02020603050405020304" pitchFamily="18" charset="0"/>
              </a:rPr>
              <a:t> ra </a:t>
            </a:r>
            <a:r>
              <a:rPr lang="en-US" sz="2600" dirty="0" err="1">
                <a:solidFill>
                  <a:srgbClr val="FF0000"/>
                </a:solidFill>
                <a:latin typeface="Times New Roman" panose="02020603050405020304" pitchFamily="18" charset="0"/>
                <a:cs typeface="Times New Roman" panose="02020603050405020304" pitchFamily="18" charset="0"/>
              </a:rPr>
              <a:t>hoa</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trong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điều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kiện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bất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thuận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Khoanh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vỏ</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kết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hợp</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xử</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lí</a:t>
            </a:r>
            <a:endParaRPr lang="en-US" sz="2600" dirty="0">
              <a:solidFill>
                <a:srgbClr val="FF0000"/>
              </a:solidFill>
              <a:latin typeface="Times New Roman" panose="02020603050405020304" pitchFamily="18" charset="0"/>
              <a:cs typeface="Times New Roman" panose="02020603050405020304" pitchFamily="18" charset="0"/>
            </a:endParaRPr>
          </a:p>
          <a:p>
            <a:pPr algn="just"/>
            <a:r>
              <a:rPr lang="en-US" sz="2600" dirty="0">
                <a:solidFill>
                  <a:srgbClr val="FF0000"/>
                </a:solidFill>
                <a:latin typeface="Times New Roman" panose="02020603050405020304" pitchFamily="18" charset="0"/>
                <a:cs typeface="Times New Roman" panose="02020603050405020304" pitchFamily="18" charset="0"/>
              </a:rPr>
              <a:t>   Ở </a:t>
            </a:r>
            <a:r>
              <a:rPr lang="en-US" sz="2600" dirty="0" err="1">
                <a:solidFill>
                  <a:srgbClr val="FF0000"/>
                </a:solidFill>
                <a:latin typeface="Times New Roman" panose="02020603050405020304" pitchFamily="18" charset="0"/>
                <a:cs typeface="Times New Roman" panose="02020603050405020304" pitchFamily="18" charset="0"/>
              </a:rPr>
              <a:t>miền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Bắc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thực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hiện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từ</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đầu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tháng</a:t>
            </a:r>
            <a:r>
              <a:rPr lang="en-US" sz="2600" dirty="0">
                <a:solidFill>
                  <a:srgbClr val="FF0000"/>
                </a:solidFill>
                <a:latin typeface="Times New Roman" panose="02020603050405020304" pitchFamily="18" charset="0"/>
                <a:cs typeface="Times New Roman" panose="02020603050405020304" pitchFamily="18" charset="0"/>
              </a:rPr>
              <a:t> 12 </a:t>
            </a:r>
            <a:r>
              <a:rPr lang="en-US" sz="2600" dirty="0" err="1">
                <a:solidFill>
                  <a:srgbClr val="FF0000"/>
                </a:solidFill>
                <a:latin typeface="Times New Roman" panose="02020603050405020304" pitchFamily="18" charset="0"/>
                <a:cs typeface="Times New Roman" panose="02020603050405020304" pitchFamily="18" charset="0"/>
              </a:rPr>
              <a:t>đến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giữa</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tháng</a:t>
            </a:r>
            <a:r>
              <a:rPr lang="en-US" sz="2600" dirty="0">
                <a:solidFill>
                  <a:srgbClr val="FF0000"/>
                </a:solidFill>
                <a:latin typeface="Times New Roman" panose="02020603050405020304" pitchFamily="18" charset="0"/>
                <a:cs typeface="Times New Roman" panose="02020603050405020304" pitchFamily="18" charset="0"/>
              </a:rPr>
              <a:t> 12.</a:t>
            </a:r>
          </a:p>
          <a:p>
            <a:pPr algn="just"/>
            <a:r>
              <a:rPr lang="en-US" sz="2600" dirty="0">
                <a:solidFill>
                  <a:srgbClr val="FF0000"/>
                </a:solidFill>
                <a:latin typeface="Times New Roman" panose="02020603050405020304" pitchFamily="18" charset="0"/>
                <a:cs typeface="Times New Roman" panose="02020603050405020304" pitchFamily="18" charset="0"/>
              </a:rPr>
              <a:t>   Ở </a:t>
            </a:r>
            <a:r>
              <a:rPr lang="en-US" sz="2600" dirty="0" err="1">
                <a:solidFill>
                  <a:srgbClr val="FF0000"/>
                </a:solidFill>
                <a:latin typeface="Times New Roman" panose="02020603050405020304" pitchFamily="18" charset="0"/>
                <a:cs typeface="Times New Roman" panose="02020603050405020304" pitchFamily="18" charset="0"/>
              </a:rPr>
              <a:t>miền</a:t>
            </a:r>
            <a:r>
              <a:rPr lang="en-US" sz="2600" dirty="0">
                <a:solidFill>
                  <a:srgbClr val="FF0000"/>
                </a:solidFill>
                <a:latin typeface="Times New Roman" panose="02020603050405020304" pitchFamily="18" charset="0"/>
                <a:cs typeface="Times New Roman" panose="02020603050405020304" pitchFamily="18" charset="0"/>
              </a:rPr>
              <a:t> Nam: </a:t>
            </a:r>
            <a:r>
              <a:rPr lang="en-US" sz="2600" dirty="0" err="1">
                <a:solidFill>
                  <a:srgbClr val="FF0000"/>
                </a:solidFill>
                <a:latin typeface="Times New Roman" panose="02020603050405020304" pitchFamily="18" charset="0"/>
                <a:cs typeface="Times New Roman" panose="02020603050405020304" pitchFamily="18" charset="0"/>
              </a:rPr>
              <a:t>thực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hiện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lá</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của</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đợt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lộc</a:t>
            </a:r>
            <a:r>
              <a:rPr lang="en-US" sz="2600" dirty="0">
                <a:solidFill>
                  <a:srgbClr val="FF0000"/>
                </a:solidFill>
                <a:latin typeface="Times New Roman" panose="02020603050405020304" pitchFamily="18" charset="0"/>
                <a:cs typeface="Times New Roman" panose="02020603050405020304" pitchFamily="18" charset="0"/>
              </a:rPr>
              <a:t> 2 </a:t>
            </a:r>
            <a:r>
              <a:rPr lang="en-US" sz="2600" dirty="0" err="1">
                <a:solidFill>
                  <a:srgbClr val="FF0000"/>
                </a:solidFill>
                <a:latin typeface="Times New Roman" panose="02020603050405020304" pitchFamily="18" charset="0"/>
                <a:cs typeface="Times New Roman" panose="02020603050405020304" pitchFamily="18" charset="0"/>
              </a:rPr>
              <a:t>chuyển</a:t>
            </a:r>
            <a:r>
              <a:rPr lang="en-US" sz="2600" dirty="0">
                <a:solidFill>
                  <a:srgbClr val="FF0000"/>
                </a:solidFill>
                <a:latin typeface="Times New Roman" panose="02020603050405020304" pitchFamily="18" charset="0"/>
                <a:cs typeface="Times New Roman" panose="02020603050405020304" pitchFamily="18" charset="0"/>
              </a:rPr>
              <a:t> sang </a:t>
            </a:r>
            <a:r>
              <a:rPr lang="en-US" sz="2600" dirty="0" err="1">
                <a:solidFill>
                  <a:srgbClr val="FF0000"/>
                </a:solidFill>
                <a:latin typeface="Times New Roman" panose="02020603050405020304" pitchFamily="18" charset="0"/>
                <a:cs typeface="Times New Roman" panose="02020603050405020304" pitchFamily="18" charset="0"/>
              </a:rPr>
              <a:t>màu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xanh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nón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chuối</a:t>
            </a:r>
            <a:r>
              <a:rPr lang="en-US" sz="2600" dirty="0">
                <a:solidFill>
                  <a:srgbClr val="FF0000"/>
                </a:solidFill>
                <a:latin typeface="Times New Roman" panose="02020603050405020304" pitchFamily="18" charset="0"/>
                <a:cs typeface="Times New Roman" panose="02020603050405020304" pitchFamily="18" charset="0"/>
              </a:rPr>
              <a:t>.</a:t>
            </a:r>
          </a:p>
          <a:p>
            <a:pPr algn="just"/>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Xử</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lí</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cây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bị</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ngập</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úng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Bơm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chống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úng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sau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thoát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nước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xới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xáo</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làm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thoáng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tán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cây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tưới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lân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loãng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và</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sử</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dụng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các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chế</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phẩm</a:t>
            </a:r>
            <a:r>
              <a:rPr lang="en-US" sz="2600" dirty="0">
                <a:solidFill>
                  <a:srgbClr val="FF0000"/>
                </a:solidFill>
                <a:latin typeface="Times New Roman" panose="02020603050405020304" pitchFamily="18" charset="0"/>
                <a:cs typeface="Times New Roman" panose="02020603050405020304" pitchFamily="18" charset="0"/>
              </a:rPr>
              <a:t> vi </a:t>
            </a:r>
            <a:r>
              <a:rPr lang="en-US" sz="2600" dirty="0" err="1">
                <a:solidFill>
                  <a:srgbClr val="FF0000"/>
                </a:solidFill>
                <a:latin typeface="Times New Roman" panose="02020603050405020304" pitchFamily="18" charset="0"/>
                <a:cs typeface="Times New Roman" panose="02020603050405020304" pitchFamily="18" charset="0"/>
              </a:rPr>
              <a:t>sinh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như</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trichoderma</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hoặc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sản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phẩm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phân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hữu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cơ</a:t>
            </a:r>
            <a:r>
              <a:rPr lang="en-US" sz="2600" dirty="0">
                <a:solidFill>
                  <a:srgbClr val="FF0000"/>
                </a:solidFill>
                <a:latin typeface="Times New Roman" panose="02020603050405020304" pitchFamily="18" charset="0"/>
                <a:cs typeface="Times New Roman" panose="02020603050405020304" pitchFamily="18" charset="0"/>
              </a:rPr>
              <a:t> vi </a:t>
            </a:r>
            <a:r>
              <a:rPr lang="en-US" sz="2600" dirty="0" err="1">
                <a:solidFill>
                  <a:srgbClr val="FF0000"/>
                </a:solidFill>
                <a:latin typeface="Times New Roman" panose="02020603050405020304" pitchFamily="18" charset="0"/>
                <a:cs typeface="Times New Roman" panose="02020603050405020304" pitchFamily="18" charset="0"/>
              </a:rPr>
              <a:t>sinh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khác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để</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hạn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chế</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nấm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bệnh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khôi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phục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bộ</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rễ</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sau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ngập</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úng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Nếu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ngập</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úng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khá</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lâu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lá</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chuyển</a:t>
            </a:r>
            <a:r>
              <a:rPr lang="en-US" sz="2600" dirty="0">
                <a:solidFill>
                  <a:srgbClr val="FF0000"/>
                </a:solidFill>
                <a:latin typeface="Times New Roman" panose="02020603050405020304" pitchFamily="18" charset="0"/>
                <a:cs typeface="Times New Roman" panose="02020603050405020304" pitchFamily="18" charset="0"/>
              </a:rPr>
              <a:t> sang </a:t>
            </a:r>
            <a:r>
              <a:rPr lang="en-US" sz="2600" dirty="0" err="1">
                <a:solidFill>
                  <a:srgbClr val="FF0000"/>
                </a:solidFill>
                <a:latin typeface="Times New Roman" panose="02020603050405020304" pitchFamily="18" charset="0"/>
                <a:cs typeface="Times New Roman" panose="02020603050405020304" pitchFamily="18" charset="0"/>
              </a:rPr>
              <a:t>úa</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vàng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thì</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tuyệt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đối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không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bón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phân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hóa</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học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mà</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chỉ</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sử</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dụng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một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số</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phân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hữu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cơ</a:t>
            </a:r>
            <a:r>
              <a:rPr lang="en-US" sz="2600" dirty="0">
                <a:solidFill>
                  <a:srgbClr val="FF0000"/>
                </a:solidFill>
                <a:latin typeface="Times New Roman" panose="02020603050405020304" pitchFamily="18" charset="0"/>
                <a:cs typeface="Times New Roman" panose="02020603050405020304" pitchFamily="18" charset="0"/>
              </a:rPr>
              <a:t> vi </a:t>
            </a:r>
            <a:r>
              <a:rPr lang="en-US" sz="2600" dirty="0" err="1">
                <a:solidFill>
                  <a:srgbClr val="FF0000"/>
                </a:solidFill>
                <a:latin typeface="Times New Roman" panose="02020603050405020304" pitchFamily="18" charset="0"/>
                <a:cs typeface="Times New Roman" panose="02020603050405020304" pitchFamily="18" charset="0"/>
              </a:rPr>
              <a:t>sinh</a:t>
            </a:r>
            <a:r>
              <a:rPr lang="en-US" sz="2600" dirty="0">
                <a:solidFill>
                  <a:srgbClr val="FF0000"/>
                </a:solidFill>
                <a:latin typeface="Times New Roman" panose="02020603050405020304" pitchFamily="18" charset="0"/>
                <a:cs typeface="Times New Roman" panose="02020603050405020304" pitchFamily="18" charset="0"/>
              </a:rPr>
              <a:t> hay </a:t>
            </a:r>
            <a:r>
              <a:rPr lang="en-US" sz="2600" dirty="0" err="1">
                <a:solidFill>
                  <a:srgbClr val="FF0000"/>
                </a:solidFill>
                <a:latin typeface="Times New Roman" panose="02020603050405020304" pitchFamily="18" charset="0"/>
                <a:cs typeface="Times New Roman" panose="02020603050405020304" pitchFamily="18" charset="0"/>
              </a:rPr>
              <a:t>các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sản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phẩm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có</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chứa</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nấm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trichoderma</a:t>
            </a:r>
            <a:r>
              <a:rPr lang="en-US" sz="2600" dirty="0">
                <a:solidFill>
                  <a:srgbClr val="FF0000"/>
                </a:solidFill>
                <a:latin typeface="Times New Roman" panose="02020603050405020304" pitchFamily="18" charset="0"/>
                <a:cs typeface="Times New Roman" panose="02020603050405020304" pitchFamily="18" charset="0"/>
              </a:rPr>
              <a:t>.</a:t>
            </a:r>
            <a:endParaRPr lang="en-US" sz="2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820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71560" y="174562"/>
            <a:ext cx="4557851" cy="707886"/>
          </a:xfrm>
          <a:prstGeom prst="rect">
            <a:avLst/>
          </a:prstGeom>
        </p:spPr>
        <p:txBody>
          <a:bodyPr wrap="none">
            <a:spAutoFit/>
          </a:bodyPr>
          <a:lstStyle/>
          <a:p>
            <a:pPr algn="ctr"/>
            <a:r>
              <a:rPr lang="vi-VN" sz="2000">
                <a:latin typeface="Times New Roman" panose="02020603050405020304" pitchFamily="18" charset="0"/>
                <a:cs typeface="Times New Roman" panose="02020603050405020304" pitchFamily="18" charset="0"/>
              </a:rPr>
              <a:t>HƯỚNG DẪN CHẤM PHIẾU HỌC TẬP</a:t>
            </a:r>
            <a:endParaRPr lang="en-US" sz="2000">
              <a:latin typeface="Times New Roman" panose="02020603050405020304" pitchFamily="18" charset="0"/>
              <a:cs typeface="Times New Roman" panose="02020603050405020304" pitchFamily="18" charset="0"/>
            </a:endParaRPr>
          </a:p>
          <a:p>
            <a:pPr algn="ctr"/>
            <a:r>
              <a:rPr lang="vi-VN" sz="2000">
                <a:latin typeface="Times New Roman" panose="02020603050405020304" pitchFamily="18" charset="0"/>
                <a:cs typeface="Times New Roman" panose="02020603050405020304" pitchFamily="18" charset="0"/>
              </a:rPr>
              <a:t>PHIẾU HỌC TẬP SỐ 1</a:t>
            </a:r>
            <a:endParaRPr lang="en-US" sz="200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647954555"/>
              </p:ext>
            </p:extLst>
          </p:nvPr>
        </p:nvGraphicFramePr>
        <p:xfrm>
          <a:off x="702365" y="882448"/>
          <a:ext cx="11026573" cy="5618705"/>
        </p:xfrm>
        <a:graphic>
          <a:graphicData uri="http://schemas.openxmlformats.org/drawingml/2006/table">
            <a:tbl>
              <a:tblPr firstRow="1" firstCol="1" bandRow="1"/>
              <a:tblGrid>
                <a:gridCol w="2345635">
                  <a:extLst>
                    <a:ext uri="{9D8B030D-6E8A-4147-A177-3AD203B41FA5}">
                      <a16:colId xmlns:a16="http://schemas.microsoft.com/office/drawing/2014/main" val="3644983019"/>
                    </a:ext>
                  </a:extLst>
                </a:gridCol>
                <a:gridCol w="8680938">
                  <a:extLst>
                    <a:ext uri="{9D8B030D-6E8A-4147-A177-3AD203B41FA5}">
                      <a16:colId xmlns:a16="http://schemas.microsoft.com/office/drawing/2014/main" val="1351619834"/>
                    </a:ext>
                  </a:extLst>
                </a:gridCol>
              </a:tblGrid>
              <a:tr h="376802">
                <a:tc gridSpan="2">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69" marR="17669"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2000">
                        <a:latin typeface="Times New Roman" panose="02020603050405020304" pitchFamily="18" charset="0"/>
                        <a:cs typeface="Times New Roman" panose="02020603050405020304" pitchFamily="18" charset="0"/>
                      </a:endParaRPr>
                    </a:p>
                  </a:txBody>
                  <a:tcPr marL="23559" marR="23559" marT="11779" marB="11779">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813475774"/>
                  </a:ext>
                </a:extLst>
              </a:tr>
              <a:tr h="753603">
                <a:tc gridSpan="2">
                  <a:txBody>
                    <a:bodyPr/>
                    <a:lstStyle/>
                    <a:p>
                      <a:r>
                        <a:rPr lang="en-US" sz="2400" kern="1200">
                          <a:solidFill>
                            <a:schemeClr val="tx1"/>
                          </a:solidFill>
                          <a:effectLst/>
                          <a:latin typeface="Times New Roman" panose="02020603050405020304" pitchFamily="18" charset="0"/>
                          <a:ea typeface="+mn-ea"/>
                          <a:cs typeface="Times New Roman" panose="02020603050405020304" pitchFamily="18" charset="0"/>
                        </a:rPr>
                        <a:t>Quan sát hình 4.2 và nêu đặc điểm thực vật học của cây nhãn tương ứng với các ảnh trong hình</a:t>
                      </a:r>
                      <a:r>
                        <a:rPr lang="vi-VN" sz="2400" kern="1200">
                          <a:solidFill>
                            <a:schemeClr val="tx1"/>
                          </a:solidFill>
                          <a:effectLst/>
                          <a:latin typeface="Times New Roman" panose="02020603050405020304" pitchFamily="18" charset="0"/>
                          <a:ea typeface="+mn-ea"/>
                          <a:cs typeface="Times New Roman" panose="02020603050405020304" pitchFamily="18" charset="0"/>
                        </a:rPr>
                        <a:t> và hoàn thành bảng dưới đây để được đặc điểm thực vật của cây nhãn</a:t>
                      </a:r>
                      <a:endParaRPr lang="en-US" sz="2400" kern="1200">
                        <a:solidFill>
                          <a:schemeClr val="tx1"/>
                        </a:solidFill>
                        <a:effectLst/>
                        <a:latin typeface="Times New Roman" panose="02020603050405020304" pitchFamily="18" charset="0"/>
                        <a:ea typeface="+mn-ea"/>
                        <a:cs typeface="Times New Roman" panose="02020603050405020304" pitchFamily="18" charset="0"/>
                      </a:endParaRPr>
                    </a:p>
                  </a:txBody>
                  <a:tcPr marL="17669" marR="17669"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2000">
                        <a:latin typeface="Times New Roman" panose="02020603050405020304" pitchFamily="18" charset="0"/>
                        <a:cs typeface="Times New Roman" panose="02020603050405020304" pitchFamily="18" charset="0"/>
                      </a:endParaRPr>
                    </a:p>
                  </a:txBody>
                  <a:tcPr marL="23559" marR="23559" marT="11779" marB="11779">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8786949"/>
                  </a:ext>
                </a:extLst>
              </a:tr>
              <a:tr h="753603">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bộ phận của cây nhãn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69" marR="176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thực vật cây nhãn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69" marR="17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097583"/>
                  </a:ext>
                </a:extLst>
              </a:tr>
              <a:tr h="651073">
                <a:tc>
                  <a:txBody>
                    <a:bodyPr/>
                    <a:lstStyle/>
                    <a:p>
                      <a:pPr algn="ctr">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Rễ</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69" marR="17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0190196"/>
                  </a:ext>
                </a:extLst>
              </a:tr>
              <a:tr h="651073">
                <a:tc>
                  <a:txBody>
                    <a:bodyPr/>
                    <a:lstStyle/>
                    <a:p>
                      <a:pPr algn="ctr">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và cành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69" marR="17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259927"/>
                  </a:ext>
                </a:extLst>
              </a:tr>
              <a:tr h="651073">
                <a:tc>
                  <a:txBody>
                    <a:bodyPr/>
                    <a:lstStyle/>
                    <a:p>
                      <a:pPr algn="ctr">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69" marR="17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kép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sole,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997334"/>
                  </a:ext>
                </a:extLst>
              </a:tr>
              <a:tr h="1130405">
                <a:tc>
                  <a:txBody>
                    <a:bodyPr/>
                    <a:lstStyle/>
                    <a:p>
                      <a:pPr algn="ctr">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69" marR="17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Hoa nhãn nhỏ, màu vàng lục đến hơi lâu, mọc thành chùm đầu cành hay nách lá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Nhãn có 3 loại hoa: hoa đực, hoa cái, hoa lưỡng tính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9854450"/>
                  </a:ext>
                </a:extLst>
              </a:tr>
              <a:tr h="651073">
                <a:tc>
                  <a:txBody>
                    <a:bodyPr/>
                    <a:lstStyle/>
                    <a:p>
                      <a:pPr algn="ctr">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669" marR="17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Quả</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Hình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tròn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võ</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nhẵn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màu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vàng</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tươi</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đến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xám</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3833273"/>
                  </a:ext>
                </a:extLst>
              </a:tr>
            </a:tbl>
          </a:graphicData>
        </a:graphic>
      </p:graphicFrame>
    </p:spTree>
    <p:extLst>
      <p:ext uri="{BB962C8B-B14F-4D97-AF65-F5344CB8AC3E}">
        <p14:creationId xmlns:p14="http://schemas.microsoft.com/office/powerpoint/2010/main" val="29814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85461" y="670118"/>
            <a:ext cx="10124661" cy="5632311"/>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I. Đặc điểm thực vật học và yêu cầu ngoại cảnh</a:t>
            </a:r>
            <a:endParaRPr lang="en-US"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1. Đặc điểm thực vật</a:t>
            </a:r>
            <a:endParaRPr lang="en-US" sz="2400" b="1"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a. Bộ rễ</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 Chức năng hút nước và chất dinh dưỡng.</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b. Thân, cành</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c. Lá</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sole,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d. Hoa</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Hoa nhãn nhỏ, màu vàng lục đến hơi </a:t>
            </a:r>
            <a:r>
              <a:rPr lang="en-US" sz="2400" dirty="0">
                <a:latin typeface="Times New Roman" panose="02020603050405020304" pitchFamily="18" charset="0"/>
                <a:cs typeface="Times New Roman" panose="02020603050405020304" pitchFamily="18" charset="0"/>
              </a:rPr>
              <a:t>n</a:t>
            </a:r>
            <a:r>
              <a:rPr lang="vi-VN" sz="2400" dirty="0">
                <a:latin typeface="Times New Roman" panose="02020603050405020304" pitchFamily="18" charset="0"/>
                <a:cs typeface="Times New Roman" panose="02020603050405020304" pitchFamily="18" charset="0"/>
              </a:rPr>
              <a:t>âu, mọc thành chùm đầu cành hay nách lá</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Nhãn có 3 loại hoa: hoa đực, hoa cái, hoa lưỡng tính</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e. Quả</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nhẵn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xám</a:t>
            </a:r>
            <a:r>
              <a:rPr lang="en-US" sz="2400" dirty="0">
                <a:latin typeface="Times New Roman" panose="02020603050405020304" pitchFamily="18" charset="0"/>
                <a:cs typeface="Times New Roman" panose="02020603050405020304" pitchFamily="18" charset="0"/>
              </a:rPr>
              <a:t>.</a:t>
            </a:r>
          </a:p>
        </p:txBody>
      </p:sp>
      <p:sp>
        <p:nvSpPr>
          <p:cNvPr id="14" name="Rectangle 13"/>
          <p:cNvSpPr/>
          <p:nvPr/>
        </p:nvSpPr>
        <p:spPr>
          <a:xfrm>
            <a:off x="2593372" y="63628"/>
            <a:ext cx="8435411"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4. KỸ THUẬT TRỒNG VÀ CHĂM SÓC CÂY NHÃN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588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64866" y="99918"/>
            <a:ext cx="3163688" cy="461665"/>
          </a:xfrm>
          <a:prstGeom prst="rect">
            <a:avLst/>
          </a:prstGeom>
        </p:spPr>
        <p:txBody>
          <a:bodyPr wrap="none">
            <a:spAutoFit/>
          </a:bodyPr>
          <a:lstStyle/>
          <a:p>
            <a:pPr algn="ctr">
              <a:spcAft>
                <a:spcPts val="0"/>
              </a:spcAft>
            </a:pPr>
            <a:r>
              <a:rPr lang="vi-VN" sz="2400">
                <a:solidFill>
                  <a:srgbClr val="000000"/>
                </a:solidFill>
                <a:latin typeface="Times New Roman" panose="02020603050405020304" pitchFamily="18" charset="0"/>
                <a:ea typeface="Times New Roman" panose="02020603050405020304" pitchFamily="18" charset="0"/>
              </a:rPr>
              <a:t>PHIẾU HỌC TẬP SỐ 2</a:t>
            </a:r>
            <a:endParaRPr lang="en-US" sz="240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5423149"/>
              </p:ext>
            </p:extLst>
          </p:nvPr>
        </p:nvGraphicFramePr>
        <p:xfrm>
          <a:off x="687763" y="607749"/>
          <a:ext cx="11171445" cy="6325305"/>
        </p:xfrm>
        <a:graphic>
          <a:graphicData uri="http://schemas.openxmlformats.org/drawingml/2006/table">
            <a:tbl>
              <a:tblPr firstRow="1" firstCol="1" bandRow="1"/>
              <a:tblGrid>
                <a:gridCol w="7075495">
                  <a:extLst>
                    <a:ext uri="{9D8B030D-6E8A-4147-A177-3AD203B41FA5}">
                      <a16:colId xmlns:a16="http://schemas.microsoft.com/office/drawing/2014/main" val="3016353335"/>
                    </a:ext>
                  </a:extLst>
                </a:gridCol>
                <a:gridCol w="4095950">
                  <a:extLst>
                    <a:ext uri="{9D8B030D-6E8A-4147-A177-3AD203B41FA5}">
                      <a16:colId xmlns:a16="http://schemas.microsoft.com/office/drawing/2014/main" val="746267453"/>
                    </a:ext>
                  </a:extLst>
                </a:gridCol>
              </a:tblGrid>
              <a:tr h="126767">
                <a:tc gridSpan="2">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2000">
                        <a:latin typeface="Times New Roman" panose="02020603050405020304" pitchFamily="18" charset="0"/>
                        <a:cs typeface="Times New Roman" panose="02020603050405020304" pitchFamily="18" charset="0"/>
                      </a:endParaRPr>
                    </a:p>
                  </a:txBody>
                  <a:tcPr marL="31692" marR="31692" marT="15846" marB="15846">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615719457"/>
                  </a:ext>
                </a:extLst>
              </a:tr>
              <a:tr h="887369">
                <a:tc gridSpan="2">
                  <a:txBody>
                    <a:bodyPr/>
                    <a:lstStyle/>
                    <a:p>
                      <a:r>
                        <a:rPr lang="vi-VN" sz="1800" kern="1200">
                          <a:solidFill>
                            <a:schemeClr val="tx1"/>
                          </a:solidFill>
                          <a:effectLst/>
                          <a:latin typeface="Times New Roman" panose="02020603050405020304" pitchFamily="18" charset="0"/>
                          <a:ea typeface="+mn-ea"/>
                          <a:cs typeface="Times New Roman" panose="02020603050405020304" pitchFamily="18" charset="0"/>
                        </a:rPr>
                        <a:t>Cho các gợi ý dưới đây:</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p>
                      <a:r>
                        <a:rPr lang="vi-VN" sz="1800" kern="1200">
                          <a:solidFill>
                            <a:schemeClr val="tx1"/>
                          </a:solidFill>
                          <a:effectLst/>
                          <a:latin typeface="Times New Roman" panose="02020603050405020304" pitchFamily="18" charset="0"/>
                          <a:ea typeface="+mn-ea"/>
                          <a:cs typeface="Times New Roman" panose="02020603050405020304" pitchFamily="18" charset="0"/>
                        </a:rPr>
                        <a:t>1. Lượng mưa thích hợp là 1200mm đến 1600mm/năm </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p>
                      <a:r>
                        <a:rPr lang="vi-VN" sz="1800" kern="1200">
                          <a:solidFill>
                            <a:schemeClr val="tx1"/>
                          </a:solidFill>
                          <a:effectLst/>
                          <a:latin typeface="Times New Roman" panose="02020603050405020304" pitchFamily="18" charset="0"/>
                          <a:ea typeface="+mn-ea"/>
                          <a:cs typeface="Times New Roman" panose="02020603050405020304" pitchFamily="18" charset="0"/>
                        </a:rPr>
                        <a:t>2. Cây nhãn thích hợp ở nhiệt độ là 21 đến 27 độ C</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p>
                      <a:r>
                        <a:rPr lang="vi-VN" sz="1800" kern="1200">
                          <a:solidFill>
                            <a:schemeClr val="tx1"/>
                          </a:solidFill>
                          <a:effectLst/>
                          <a:latin typeface="Times New Roman" panose="02020603050405020304" pitchFamily="18" charset="0"/>
                          <a:ea typeface="+mn-ea"/>
                          <a:cs typeface="Times New Roman" panose="02020603050405020304" pitchFamily="18" charset="0"/>
                        </a:rPr>
                        <a:t>3. Độ ẩm không khí từ 70 đến 80%</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p>
                      <a:r>
                        <a:rPr lang="vi-VN" sz="1800" kern="1200">
                          <a:solidFill>
                            <a:schemeClr val="tx1"/>
                          </a:solidFill>
                          <a:effectLst/>
                          <a:latin typeface="Times New Roman" panose="02020603050405020304" pitchFamily="18" charset="0"/>
                          <a:ea typeface="+mn-ea"/>
                          <a:cs typeface="Times New Roman" panose="02020603050405020304" pitchFamily="18" charset="0"/>
                        </a:rPr>
                        <a:t>4. Thích hợp đất cát, đất cát pha, đất phù sa ven sông.</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p>
                      <a:r>
                        <a:rPr lang="vi-VN" sz="1800" kern="1200">
                          <a:solidFill>
                            <a:schemeClr val="tx1"/>
                          </a:solidFill>
                          <a:effectLst/>
                          <a:latin typeface="Times New Roman" panose="02020603050405020304" pitchFamily="18" charset="0"/>
                          <a:ea typeface="+mn-ea"/>
                          <a:cs typeface="Times New Roman" panose="02020603050405020304" pitchFamily="18" charset="0"/>
                        </a:rPr>
                        <a:t>5. Thích hợp với tốc độ gió vừa phải</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p>
                      <a:r>
                        <a:rPr lang="vi-VN" sz="1800" kern="1200">
                          <a:solidFill>
                            <a:schemeClr val="tx1"/>
                          </a:solidFill>
                          <a:effectLst/>
                          <a:latin typeface="Times New Roman" panose="02020603050405020304" pitchFamily="18" charset="0"/>
                          <a:ea typeface="+mn-ea"/>
                          <a:cs typeface="Times New Roman" panose="02020603050405020304" pitchFamily="18" charset="0"/>
                        </a:rPr>
                        <a:t>6. Ưa ánh sáng, miền Bắc không thích hợp với ánh sáng cường độ mạnh, miền Nam không ưa rợp bóng.</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p>
                      <a:r>
                        <a:rPr lang="vi-VN" sz="1800" kern="1200">
                          <a:solidFill>
                            <a:schemeClr val="tx1"/>
                          </a:solidFill>
                          <a:effectLst/>
                          <a:latin typeface="Times New Roman" panose="02020603050405020304" pitchFamily="18" charset="0"/>
                          <a:ea typeface="+mn-ea"/>
                          <a:cs typeface="Times New Roman" panose="02020603050405020304" pitchFamily="18" charset="0"/>
                        </a:rPr>
                        <a:t>7. Cây nhãn ở miền Bắc cần nhiệt độ thấp hơn 10 độ C trong thời gian từ tháng 12 đến tháng 1 năm sau.</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p>
                      <a:r>
                        <a:rPr lang="vi-VN" sz="1800" kern="1200">
                          <a:solidFill>
                            <a:schemeClr val="tx1"/>
                          </a:solidFill>
                          <a:effectLst/>
                          <a:latin typeface="Times New Roman" panose="02020603050405020304" pitchFamily="18" charset="0"/>
                          <a:ea typeface="+mn-ea"/>
                          <a:cs typeface="Times New Roman" panose="02020603050405020304" pitchFamily="18" charset="0"/>
                        </a:rPr>
                        <a:t>8. Nhãn ở miền Nam cần nhiệt độ từ 17 độ C đến 22 độ C trong thời gian từ 8 tuần đến 10 tuần.</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p>
                      <a:r>
                        <a:rPr lang="vi-VN" sz="1800" kern="1200">
                          <a:solidFill>
                            <a:schemeClr val="tx1"/>
                          </a:solidFill>
                          <a:effectLst/>
                          <a:latin typeface="Times New Roman" panose="02020603050405020304" pitchFamily="18" charset="0"/>
                          <a:ea typeface="+mn-ea"/>
                          <a:cs typeface="Times New Roman" panose="02020603050405020304" pitchFamily="18" charset="0"/>
                        </a:rPr>
                        <a:t>9. Cần nhiều nước trong thời kì ra hoa và thời kì sinh trưởng, cần ít nước trong thời kì quả chín.</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p>
                      <a:r>
                        <a:rPr lang="vi-VN" sz="1800" kern="1200">
                          <a:solidFill>
                            <a:schemeClr val="tx1"/>
                          </a:solidFill>
                          <a:effectLst/>
                          <a:latin typeface="Times New Roman" panose="02020603050405020304" pitchFamily="18" charset="0"/>
                          <a:ea typeface="+mn-ea"/>
                          <a:cs typeface="Times New Roman" panose="02020603050405020304" pitchFamily="18" charset="0"/>
                        </a:rPr>
                        <a:t>Em hãy dựa trên gợi ý và hoàn thành bảng dưới đây để được yêu cầu ngoại cảnh của cây nhãn</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txBody>
                  <a:tcPr marL="23769" marR="23769"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2000">
                        <a:latin typeface="Times New Roman" panose="02020603050405020304" pitchFamily="18" charset="0"/>
                        <a:cs typeface="Times New Roman" panose="02020603050405020304" pitchFamily="18" charset="0"/>
                      </a:endParaRPr>
                    </a:p>
                  </a:txBody>
                  <a:tcPr marL="31692" marR="31692" marT="15846" marB="15846">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782365"/>
                  </a:ext>
                </a:extLst>
              </a:tr>
              <a:tr h="478677">
                <a:tc>
                  <a:txBody>
                    <a:bodyPr/>
                    <a:lstStyle/>
                    <a:p>
                      <a:pPr algn="ctr">
                        <a:spcAft>
                          <a:spcPts val="0"/>
                        </a:spcAf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 ngoại cảnh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 cầu ngoại cảnh của cây ăn quả có múi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5665266"/>
                  </a:ext>
                </a:extLst>
              </a:tr>
              <a:tr h="478677">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 độ</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8281918"/>
                  </a:ext>
                </a:extLst>
              </a:tr>
              <a:tr h="478677">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 mưa và độ ẩm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6013738"/>
                  </a:ext>
                </a:extLst>
              </a:tr>
              <a:tr h="478677">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Ánh sáng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6532786"/>
                  </a:ext>
                </a:extLst>
              </a:tr>
              <a:tr h="478677">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 trồng và dinh dưỡng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4827633"/>
                  </a:ext>
                </a:extLst>
              </a:tr>
              <a:tr h="478677">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Gió</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2367703"/>
                  </a:ext>
                </a:extLst>
              </a:tr>
            </a:tbl>
          </a:graphicData>
        </a:graphic>
      </p:graphicFrame>
    </p:spTree>
    <p:extLst>
      <p:ext uri="{BB962C8B-B14F-4D97-AF65-F5344CB8AC3E}">
        <p14:creationId xmlns:p14="http://schemas.microsoft.com/office/powerpoint/2010/main" val="90564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85526" y="0"/>
            <a:ext cx="6096000" cy="646331"/>
          </a:xfrm>
          <a:prstGeom prst="rect">
            <a:avLst/>
          </a:prstGeom>
        </p:spPr>
        <p:txBody>
          <a:bodyPr>
            <a:spAutoFit/>
          </a:bodyPr>
          <a:lstStyle/>
          <a:p>
            <a:pPr algn="ctr">
              <a:spcAft>
                <a:spcPts val="0"/>
              </a:spcAft>
            </a:pPr>
            <a:r>
              <a:rPr lang="vi-VN">
                <a:solidFill>
                  <a:srgbClr val="000000"/>
                </a:solidFill>
                <a:latin typeface="Times New Roman" panose="02020603050405020304" pitchFamily="18" charset="0"/>
                <a:ea typeface="Times New Roman" panose="02020603050405020304" pitchFamily="18" charset="0"/>
              </a:rPr>
              <a:t>HƯỚNG DẪN CHẤM PHIẾU HỌC TẬP</a:t>
            </a:r>
            <a:endParaRPr lang="en-US" sz="1600">
              <a:latin typeface="Times New Roman" panose="02020603050405020304" pitchFamily="18" charset="0"/>
              <a:ea typeface="Times New Roman" panose="02020603050405020304" pitchFamily="18" charset="0"/>
            </a:endParaRPr>
          </a:p>
          <a:p>
            <a:pPr algn="ctr">
              <a:spcAft>
                <a:spcPts val="0"/>
              </a:spcAft>
            </a:pPr>
            <a:r>
              <a:rPr lang="vi-VN">
                <a:solidFill>
                  <a:srgbClr val="000000"/>
                </a:solidFill>
                <a:latin typeface="Times New Roman" panose="02020603050405020304" pitchFamily="18" charset="0"/>
                <a:ea typeface="Times New Roman" panose="02020603050405020304" pitchFamily="18" charset="0"/>
              </a:rPr>
              <a:t>PHIẾU HỌC TẬP SỐ 2</a:t>
            </a:r>
            <a:endParaRPr lang="en-US" sz="160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3652708"/>
              </p:ext>
            </p:extLst>
          </p:nvPr>
        </p:nvGraphicFramePr>
        <p:xfrm>
          <a:off x="463828" y="646331"/>
          <a:ext cx="11339396" cy="6231300"/>
        </p:xfrm>
        <a:graphic>
          <a:graphicData uri="http://schemas.openxmlformats.org/drawingml/2006/table">
            <a:tbl>
              <a:tblPr firstRow="1" firstCol="1" bandRow="1"/>
              <a:tblGrid>
                <a:gridCol w="2465984">
                  <a:extLst>
                    <a:ext uri="{9D8B030D-6E8A-4147-A177-3AD203B41FA5}">
                      <a16:colId xmlns:a16="http://schemas.microsoft.com/office/drawing/2014/main" val="3088713134"/>
                    </a:ext>
                  </a:extLst>
                </a:gridCol>
                <a:gridCol w="8873412">
                  <a:extLst>
                    <a:ext uri="{9D8B030D-6E8A-4147-A177-3AD203B41FA5}">
                      <a16:colId xmlns:a16="http://schemas.microsoft.com/office/drawing/2014/main" val="3770661448"/>
                    </a:ext>
                  </a:extLst>
                </a:gridCol>
              </a:tblGrid>
              <a:tr h="238084">
                <a:tc gridSpan="2">
                  <a:txBody>
                    <a:bodyPr/>
                    <a:lstStyle/>
                    <a:p>
                      <a:pPr>
                        <a:spcAft>
                          <a:spcPts val="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90593009"/>
                  </a:ext>
                </a:extLst>
              </a:tr>
              <a:tr h="2618925">
                <a:tc gridSpan="2">
                  <a:txBody>
                    <a:bodyPr/>
                    <a:lstStyle/>
                    <a:p>
                      <a:r>
                        <a:rPr lang="vi-VN" sz="1600" kern="1200">
                          <a:solidFill>
                            <a:schemeClr val="tx1"/>
                          </a:solidFill>
                          <a:effectLst/>
                          <a:latin typeface="Times New Roman" panose="02020603050405020304" pitchFamily="18" charset="0"/>
                          <a:ea typeface="+mn-ea"/>
                          <a:cs typeface="Times New Roman" panose="02020603050405020304" pitchFamily="18" charset="0"/>
                        </a:rPr>
                        <a:t>Cho các gợi ý dưới đây:</a:t>
                      </a:r>
                      <a:endParaRPr lang="en-US" sz="1600" kern="1200">
                        <a:solidFill>
                          <a:schemeClr val="tx1"/>
                        </a:solidFill>
                        <a:effectLst/>
                        <a:latin typeface="Times New Roman" panose="02020603050405020304" pitchFamily="18" charset="0"/>
                        <a:ea typeface="+mn-ea"/>
                        <a:cs typeface="Times New Roman" panose="02020603050405020304" pitchFamily="18" charset="0"/>
                      </a:endParaRPr>
                    </a:p>
                    <a:p>
                      <a:r>
                        <a:rPr lang="vi-VN" sz="1600" kern="1200">
                          <a:solidFill>
                            <a:schemeClr val="tx1"/>
                          </a:solidFill>
                          <a:effectLst/>
                          <a:latin typeface="Times New Roman" panose="02020603050405020304" pitchFamily="18" charset="0"/>
                          <a:ea typeface="+mn-ea"/>
                          <a:cs typeface="Times New Roman" panose="02020603050405020304" pitchFamily="18" charset="0"/>
                        </a:rPr>
                        <a:t>1. Lượng mưa thích hợp là 1200mm đến 1600mm/năm </a:t>
                      </a:r>
                      <a:endParaRPr lang="en-US" sz="1600" kern="1200">
                        <a:solidFill>
                          <a:schemeClr val="tx1"/>
                        </a:solidFill>
                        <a:effectLst/>
                        <a:latin typeface="Times New Roman" panose="02020603050405020304" pitchFamily="18" charset="0"/>
                        <a:ea typeface="+mn-ea"/>
                        <a:cs typeface="Times New Roman" panose="02020603050405020304" pitchFamily="18" charset="0"/>
                      </a:endParaRPr>
                    </a:p>
                    <a:p>
                      <a:r>
                        <a:rPr lang="vi-VN" sz="1600" kern="1200">
                          <a:solidFill>
                            <a:schemeClr val="tx1"/>
                          </a:solidFill>
                          <a:effectLst/>
                          <a:latin typeface="Times New Roman" panose="02020603050405020304" pitchFamily="18" charset="0"/>
                          <a:ea typeface="+mn-ea"/>
                          <a:cs typeface="Times New Roman" panose="02020603050405020304" pitchFamily="18" charset="0"/>
                        </a:rPr>
                        <a:t>2. Cây nhãn thích hợp ở nhiệt độ là 21 đến 27 độ C</a:t>
                      </a:r>
                      <a:endParaRPr lang="en-US" sz="1600" kern="1200">
                        <a:solidFill>
                          <a:schemeClr val="tx1"/>
                        </a:solidFill>
                        <a:effectLst/>
                        <a:latin typeface="Times New Roman" panose="02020603050405020304" pitchFamily="18" charset="0"/>
                        <a:ea typeface="+mn-ea"/>
                        <a:cs typeface="Times New Roman" panose="02020603050405020304" pitchFamily="18" charset="0"/>
                      </a:endParaRPr>
                    </a:p>
                    <a:p>
                      <a:r>
                        <a:rPr lang="vi-VN" sz="1600" kern="1200">
                          <a:solidFill>
                            <a:schemeClr val="tx1"/>
                          </a:solidFill>
                          <a:effectLst/>
                          <a:latin typeface="Times New Roman" panose="02020603050405020304" pitchFamily="18" charset="0"/>
                          <a:ea typeface="+mn-ea"/>
                          <a:cs typeface="Times New Roman" panose="02020603050405020304" pitchFamily="18" charset="0"/>
                        </a:rPr>
                        <a:t>3. Độ ẩm không khí từ 70 đến 80%</a:t>
                      </a:r>
                      <a:endParaRPr lang="en-US" sz="1600" kern="1200">
                        <a:solidFill>
                          <a:schemeClr val="tx1"/>
                        </a:solidFill>
                        <a:effectLst/>
                        <a:latin typeface="Times New Roman" panose="02020603050405020304" pitchFamily="18" charset="0"/>
                        <a:ea typeface="+mn-ea"/>
                        <a:cs typeface="Times New Roman" panose="02020603050405020304" pitchFamily="18" charset="0"/>
                      </a:endParaRPr>
                    </a:p>
                    <a:p>
                      <a:r>
                        <a:rPr lang="vi-VN" sz="1600" kern="1200">
                          <a:solidFill>
                            <a:schemeClr val="tx1"/>
                          </a:solidFill>
                          <a:effectLst/>
                          <a:latin typeface="Times New Roman" panose="02020603050405020304" pitchFamily="18" charset="0"/>
                          <a:ea typeface="+mn-ea"/>
                          <a:cs typeface="Times New Roman" panose="02020603050405020304" pitchFamily="18" charset="0"/>
                        </a:rPr>
                        <a:t>4. Thích hợp đất cát, đất cát pha, đất phù sa ven sông.</a:t>
                      </a:r>
                      <a:endParaRPr lang="en-US" sz="1600" kern="1200">
                        <a:solidFill>
                          <a:schemeClr val="tx1"/>
                        </a:solidFill>
                        <a:effectLst/>
                        <a:latin typeface="Times New Roman" panose="02020603050405020304" pitchFamily="18" charset="0"/>
                        <a:ea typeface="+mn-ea"/>
                        <a:cs typeface="Times New Roman" panose="02020603050405020304" pitchFamily="18" charset="0"/>
                      </a:endParaRPr>
                    </a:p>
                    <a:p>
                      <a:r>
                        <a:rPr lang="vi-VN" sz="1600" kern="1200">
                          <a:solidFill>
                            <a:schemeClr val="tx1"/>
                          </a:solidFill>
                          <a:effectLst/>
                          <a:latin typeface="Times New Roman" panose="02020603050405020304" pitchFamily="18" charset="0"/>
                          <a:ea typeface="+mn-ea"/>
                          <a:cs typeface="Times New Roman" panose="02020603050405020304" pitchFamily="18" charset="0"/>
                        </a:rPr>
                        <a:t>5. Thích hợp với tốc độ gió vừa phải</a:t>
                      </a:r>
                      <a:endParaRPr lang="en-US" sz="1600" kern="1200">
                        <a:solidFill>
                          <a:schemeClr val="tx1"/>
                        </a:solidFill>
                        <a:effectLst/>
                        <a:latin typeface="Times New Roman" panose="02020603050405020304" pitchFamily="18" charset="0"/>
                        <a:ea typeface="+mn-ea"/>
                        <a:cs typeface="Times New Roman" panose="02020603050405020304" pitchFamily="18" charset="0"/>
                      </a:endParaRPr>
                    </a:p>
                    <a:p>
                      <a:r>
                        <a:rPr lang="vi-VN" sz="1600" kern="1200">
                          <a:solidFill>
                            <a:schemeClr val="tx1"/>
                          </a:solidFill>
                          <a:effectLst/>
                          <a:latin typeface="Times New Roman" panose="02020603050405020304" pitchFamily="18" charset="0"/>
                          <a:ea typeface="+mn-ea"/>
                          <a:cs typeface="Times New Roman" panose="02020603050405020304" pitchFamily="18" charset="0"/>
                        </a:rPr>
                        <a:t>6. Ưa ánh sáng, miền Bắc không thích hợp với ánh sáng cường độ mạnh, miền Nam không ưa rợp bóng.</a:t>
                      </a:r>
                      <a:endParaRPr lang="en-US" sz="1600" kern="1200">
                        <a:solidFill>
                          <a:schemeClr val="tx1"/>
                        </a:solidFill>
                        <a:effectLst/>
                        <a:latin typeface="Times New Roman" panose="02020603050405020304" pitchFamily="18" charset="0"/>
                        <a:ea typeface="+mn-ea"/>
                        <a:cs typeface="Times New Roman" panose="02020603050405020304" pitchFamily="18" charset="0"/>
                      </a:endParaRPr>
                    </a:p>
                    <a:p>
                      <a:r>
                        <a:rPr lang="vi-VN" sz="1600" kern="1200">
                          <a:solidFill>
                            <a:schemeClr val="tx1"/>
                          </a:solidFill>
                          <a:effectLst/>
                          <a:latin typeface="Times New Roman" panose="02020603050405020304" pitchFamily="18" charset="0"/>
                          <a:ea typeface="+mn-ea"/>
                          <a:cs typeface="Times New Roman" panose="02020603050405020304" pitchFamily="18" charset="0"/>
                        </a:rPr>
                        <a:t>7. Cây nhãn ở miền Bắc cần nhiệt độ thấp hơn 10 độ C trong thời gian từ tháng 12 đến tháng 1 năm sau.</a:t>
                      </a:r>
                      <a:endParaRPr lang="en-US" sz="1600" kern="1200">
                        <a:solidFill>
                          <a:schemeClr val="tx1"/>
                        </a:solidFill>
                        <a:effectLst/>
                        <a:latin typeface="Times New Roman" panose="02020603050405020304" pitchFamily="18" charset="0"/>
                        <a:ea typeface="+mn-ea"/>
                        <a:cs typeface="Times New Roman" panose="02020603050405020304" pitchFamily="18" charset="0"/>
                      </a:endParaRPr>
                    </a:p>
                    <a:p>
                      <a:r>
                        <a:rPr lang="vi-VN" sz="1600" kern="1200">
                          <a:solidFill>
                            <a:schemeClr val="tx1"/>
                          </a:solidFill>
                          <a:effectLst/>
                          <a:latin typeface="Times New Roman" panose="02020603050405020304" pitchFamily="18" charset="0"/>
                          <a:ea typeface="+mn-ea"/>
                          <a:cs typeface="Times New Roman" panose="02020603050405020304" pitchFamily="18" charset="0"/>
                        </a:rPr>
                        <a:t>8. Nhãn ở miền Nam cần nhiệt độ từ 17 độ C đến 22 độ C trong thời gian từ 8 tuần đến 10 tuần.</a:t>
                      </a:r>
                      <a:endParaRPr lang="en-US" sz="1600" kern="1200">
                        <a:solidFill>
                          <a:schemeClr val="tx1"/>
                        </a:solidFill>
                        <a:effectLst/>
                        <a:latin typeface="Times New Roman" panose="02020603050405020304" pitchFamily="18" charset="0"/>
                        <a:ea typeface="+mn-ea"/>
                        <a:cs typeface="Times New Roman" panose="02020603050405020304" pitchFamily="18" charset="0"/>
                      </a:endParaRPr>
                    </a:p>
                    <a:p>
                      <a:r>
                        <a:rPr lang="vi-VN" sz="1600" kern="1200">
                          <a:solidFill>
                            <a:schemeClr val="tx1"/>
                          </a:solidFill>
                          <a:effectLst/>
                          <a:latin typeface="Times New Roman" panose="02020603050405020304" pitchFamily="18" charset="0"/>
                          <a:ea typeface="+mn-ea"/>
                          <a:cs typeface="Times New Roman" panose="02020603050405020304" pitchFamily="18" charset="0"/>
                        </a:rPr>
                        <a:t>9. Cần nhiều nước trong thời kì ra hoa và thời kì sinh trưởng, cần ít nước trong thời kì quả chín.</a:t>
                      </a:r>
                      <a:endParaRPr lang="en-US" sz="1600" kern="1200">
                        <a:solidFill>
                          <a:schemeClr val="tx1"/>
                        </a:solidFill>
                        <a:effectLst/>
                        <a:latin typeface="Times New Roman" panose="02020603050405020304" pitchFamily="18" charset="0"/>
                        <a:ea typeface="+mn-ea"/>
                        <a:cs typeface="Times New Roman" panose="02020603050405020304" pitchFamily="18" charset="0"/>
                      </a:endParaRPr>
                    </a:p>
                    <a:p>
                      <a:r>
                        <a:rPr lang="vi-VN" sz="1600" kern="1200">
                          <a:solidFill>
                            <a:schemeClr val="tx1"/>
                          </a:solidFill>
                          <a:effectLst/>
                          <a:latin typeface="Times New Roman" panose="02020603050405020304" pitchFamily="18" charset="0"/>
                          <a:ea typeface="+mn-ea"/>
                          <a:cs typeface="Times New Roman" panose="02020603050405020304" pitchFamily="18" charset="0"/>
                        </a:rPr>
                        <a:t>Em hãy dựa trên gợi ý và hoàn thành bảng dưới đây để được yêu cầu ngoại cảnh của cây nhãn</a:t>
                      </a:r>
                      <a:endParaRPr lang="en-US" sz="1600" kern="1200">
                        <a:solidFill>
                          <a:schemeClr val="tx1"/>
                        </a:solidFill>
                        <a:effectLst/>
                        <a:latin typeface="Times New Roman" panose="02020603050405020304" pitchFamily="18" charset="0"/>
                        <a:ea typeface="+mn-ea"/>
                        <a:cs typeface="Times New Roman" panose="02020603050405020304" pitchFamily="18" charset="0"/>
                      </a:endParaRPr>
                    </a:p>
                  </a:txBody>
                  <a:tcPr marL="23769" marR="23769"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143902259"/>
                  </a:ext>
                </a:extLst>
              </a:tr>
              <a:tr h="460545">
                <a:tc>
                  <a:txBody>
                    <a:bodyPr/>
                    <a:lstStyle/>
                    <a:p>
                      <a:pPr algn="ctr">
                        <a:spcAft>
                          <a:spcPts val="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 ngoại cảnh</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 cầu ngoại cảnh của cây nhãn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9518959"/>
                  </a:ext>
                </a:extLst>
              </a:tr>
              <a:tr h="714252">
                <a:tc>
                  <a:txBody>
                    <a:bodyPr/>
                    <a:lstStyle/>
                    <a:p>
                      <a:pPr>
                        <a:spcAft>
                          <a:spcPts val="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 độ</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Cây nhãn thích hợp ở nhiệt độ là 21 đến 27 độ 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Nhãn ở miền Nam cần nhiệt độ từ 17 độ C đến 22 độ C trong thời gian từ 8 tuần đến 10 tuần.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 Cần nhiều nước trong thời kì ra hoa và thời kì sinh trưởng, cần ít nước trong thời kì quả chín.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499149"/>
                  </a:ext>
                </a:extLst>
              </a:tr>
              <a:tr h="714252">
                <a:tc>
                  <a:txBody>
                    <a:bodyPr/>
                    <a:lstStyle/>
                    <a:p>
                      <a:pPr>
                        <a:spcAft>
                          <a:spcPts val="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 mưa và độ ẩm</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Lượng mưa thích hợp là 1200mm đến 1600mm/năm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Độ ẩm không khí từ 70 đến 80%</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 Cần nhiều nước trong thời kì ra hoa và thời kì sinh trưởng, cần ít nước trong thời kì quả chín.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1650268"/>
                  </a:ext>
                </a:extLst>
              </a:tr>
              <a:tr h="460545">
                <a:tc>
                  <a:txBody>
                    <a:bodyPr/>
                    <a:lstStyle/>
                    <a:p>
                      <a:pPr>
                        <a:spcAft>
                          <a:spcPts val="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Ánh sáng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 Ưa ánh sáng, miền Bắc không thích hợp với ánh sáng cường độ mạnh, miền Nam không ưa rợp bóng.</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7056862"/>
                  </a:ext>
                </a:extLst>
              </a:tr>
              <a:tr h="460545">
                <a:tc>
                  <a:txBody>
                    <a:bodyPr/>
                    <a:lstStyle/>
                    <a:p>
                      <a:pPr>
                        <a:spcAft>
                          <a:spcPts val="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 trồng và dinh dưỡng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Thích hợp đất cát, đất cát pha, đất phù sa ven sông.</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9633219"/>
                  </a:ext>
                </a:extLst>
              </a:tr>
              <a:tr h="460545">
                <a:tc>
                  <a:txBody>
                    <a:bodyPr/>
                    <a:lstStyle/>
                    <a:p>
                      <a:pPr>
                        <a:spcAft>
                          <a:spcPts val="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Gió</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69" marR="237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Thích hợp với tốc độ gió vừa phải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0983320"/>
                  </a:ext>
                </a:extLst>
              </a:tr>
            </a:tbl>
          </a:graphicData>
        </a:graphic>
      </p:graphicFrame>
    </p:spTree>
    <p:extLst>
      <p:ext uri="{BB962C8B-B14F-4D97-AF65-F5344CB8AC3E}">
        <p14:creationId xmlns:p14="http://schemas.microsoft.com/office/powerpoint/2010/main" val="21569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9969" y="670118"/>
            <a:ext cx="11679116" cy="6217087"/>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 Đặc điểm thực vật học và yêu cầu ngoại cảnh</a:t>
            </a:r>
            <a:endParaRPr lang="en-US" sz="2400" b="1">
              <a:latin typeface="Times New Roman" panose="02020603050405020304" pitchFamily="18" charset="0"/>
              <a:cs typeface="Times New Roman" panose="02020603050405020304" pitchFamily="18" charset="0"/>
            </a:endParaRPr>
          </a:p>
          <a:p>
            <a:r>
              <a:rPr lang="vi-VN" sz="2200" b="1">
                <a:latin typeface="Times New Roman" panose="02020603050405020304" pitchFamily="18" charset="0"/>
                <a:cs typeface="Times New Roman" panose="02020603050405020304" pitchFamily="18" charset="0"/>
              </a:rPr>
              <a:t>2. Yêu cầu ngoại cảnh</a:t>
            </a:r>
            <a:endParaRPr lang="en-US" sz="2200" b="1">
              <a:latin typeface="Times New Roman" panose="02020603050405020304" pitchFamily="18" charset="0"/>
              <a:cs typeface="Times New Roman" panose="02020603050405020304" pitchFamily="18" charset="0"/>
            </a:endParaRPr>
          </a:p>
          <a:p>
            <a:r>
              <a:rPr lang="vi-VN" sz="2200">
                <a:latin typeface="Times New Roman" panose="02020603050405020304" pitchFamily="18" charset="0"/>
                <a:cs typeface="Times New Roman" panose="02020603050405020304" pitchFamily="18" charset="0"/>
              </a:rPr>
              <a:t>a. Nhiệt độ</a:t>
            </a:r>
            <a:endParaRPr lang="en-US" sz="2200">
              <a:latin typeface="Times New Roman" panose="02020603050405020304" pitchFamily="18" charset="0"/>
              <a:cs typeface="Times New Roman" panose="02020603050405020304" pitchFamily="18" charset="0"/>
            </a:endParaRPr>
          </a:p>
          <a:p>
            <a:r>
              <a:rPr lang="vi-VN" sz="2200">
                <a:latin typeface="Times New Roman" panose="02020603050405020304" pitchFamily="18" charset="0"/>
                <a:cs typeface="Times New Roman" panose="02020603050405020304" pitchFamily="18" charset="0"/>
              </a:rPr>
              <a:t>- Cây nhãn thích hợp ở nhiệt độ là 21 đến 27 độ C</a:t>
            </a:r>
            <a:endParaRPr lang="en-US" sz="2200">
              <a:latin typeface="Times New Roman" panose="02020603050405020304" pitchFamily="18" charset="0"/>
              <a:cs typeface="Times New Roman" panose="02020603050405020304" pitchFamily="18" charset="0"/>
            </a:endParaRPr>
          </a:p>
          <a:p>
            <a:r>
              <a:rPr lang="vi-VN" sz="2200">
                <a:latin typeface="Times New Roman" panose="02020603050405020304" pitchFamily="18" charset="0"/>
                <a:cs typeface="Times New Roman" panose="02020603050405020304" pitchFamily="18" charset="0"/>
              </a:rPr>
              <a:t>- Cây nhãn ở miền Bắc cần nhiệt độ thấp hơn 10 độ C trong thời gian từ tháng 12 đến tháng 1 năm sau.</a:t>
            </a:r>
            <a:endParaRPr lang="en-US" sz="2200">
              <a:latin typeface="Times New Roman" panose="02020603050405020304" pitchFamily="18" charset="0"/>
              <a:cs typeface="Times New Roman" panose="02020603050405020304" pitchFamily="18" charset="0"/>
            </a:endParaRPr>
          </a:p>
          <a:p>
            <a:r>
              <a:rPr lang="vi-VN" sz="2200">
                <a:latin typeface="Times New Roman" panose="02020603050405020304" pitchFamily="18" charset="0"/>
                <a:cs typeface="Times New Roman" panose="02020603050405020304" pitchFamily="18" charset="0"/>
              </a:rPr>
              <a:t>- Nhãn ở miền Nam cần nhiệt độ từ 17 độ C đến 22 độ C trong thời gian từ 8 tuần đến 10 tuần.</a:t>
            </a:r>
            <a:endParaRPr lang="en-US" sz="2200">
              <a:latin typeface="Times New Roman" panose="02020603050405020304" pitchFamily="18" charset="0"/>
              <a:cs typeface="Times New Roman" panose="02020603050405020304" pitchFamily="18" charset="0"/>
            </a:endParaRPr>
          </a:p>
          <a:p>
            <a:r>
              <a:rPr lang="vi-VN" sz="2200">
                <a:latin typeface="Times New Roman" panose="02020603050405020304" pitchFamily="18" charset="0"/>
                <a:cs typeface="Times New Roman" panose="02020603050405020304" pitchFamily="18" charset="0"/>
              </a:rPr>
              <a:t>b. Lượng mưa và độ ẩm</a:t>
            </a:r>
            <a:endParaRPr lang="en-US" sz="2200">
              <a:latin typeface="Times New Roman" panose="02020603050405020304" pitchFamily="18" charset="0"/>
              <a:cs typeface="Times New Roman" panose="02020603050405020304" pitchFamily="18" charset="0"/>
            </a:endParaRPr>
          </a:p>
          <a:p>
            <a:r>
              <a:rPr lang="vi-VN" sz="2200">
                <a:latin typeface="Times New Roman" panose="02020603050405020304" pitchFamily="18" charset="0"/>
                <a:cs typeface="Times New Roman" panose="02020603050405020304" pitchFamily="18" charset="0"/>
              </a:rPr>
              <a:t>- Lượng mưa thích hợp là 1200mm đến 1600mm/năm; độ ẩm không khí từ 70 đến 80%, cần nhiều nước trong thời kì ra hoa và thời kì sinh trưởng, cần ít nước trong thời kì quả chín.</a:t>
            </a:r>
            <a:endParaRPr lang="en-US" sz="2200">
              <a:latin typeface="Times New Roman" panose="02020603050405020304" pitchFamily="18" charset="0"/>
              <a:cs typeface="Times New Roman" panose="02020603050405020304" pitchFamily="18" charset="0"/>
            </a:endParaRPr>
          </a:p>
          <a:p>
            <a:r>
              <a:rPr lang="vi-VN" sz="2200">
                <a:latin typeface="Times New Roman" panose="02020603050405020304" pitchFamily="18" charset="0"/>
                <a:cs typeface="Times New Roman" panose="02020603050405020304" pitchFamily="18" charset="0"/>
              </a:rPr>
              <a:t>c. Ánh sáng</a:t>
            </a:r>
            <a:endParaRPr lang="en-US" sz="2200">
              <a:latin typeface="Times New Roman" panose="02020603050405020304" pitchFamily="18" charset="0"/>
              <a:cs typeface="Times New Roman" panose="02020603050405020304" pitchFamily="18" charset="0"/>
            </a:endParaRPr>
          </a:p>
          <a:p>
            <a:r>
              <a:rPr lang="vi-VN" sz="2200">
                <a:latin typeface="Times New Roman" panose="02020603050405020304" pitchFamily="18" charset="0"/>
                <a:cs typeface="Times New Roman" panose="02020603050405020304" pitchFamily="18" charset="0"/>
              </a:rPr>
              <a:t>- Ưa ánh sáng </a:t>
            </a:r>
            <a:endParaRPr lang="en-US" sz="2200">
              <a:latin typeface="Times New Roman" panose="02020603050405020304" pitchFamily="18" charset="0"/>
              <a:cs typeface="Times New Roman" panose="02020603050405020304" pitchFamily="18" charset="0"/>
            </a:endParaRPr>
          </a:p>
          <a:p>
            <a:r>
              <a:rPr lang="vi-VN" sz="2200">
                <a:latin typeface="Times New Roman" panose="02020603050405020304" pitchFamily="18" charset="0"/>
                <a:cs typeface="Times New Roman" panose="02020603050405020304" pitchFamily="18" charset="0"/>
              </a:rPr>
              <a:t>- Miền Bắc không thích hợp với ánh sáng cường độ mạnh</a:t>
            </a:r>
            <a:endParaRPr lang="en-US" sz="2200">
              <a:latin typeface="Times New Roman" panose="02020603050405020304" pitchFamily="18" charset="0"/>
              <a:cs typeface="Times New Roman" panose="02020603050405020304" pitchFamily="18" charset="0"/>
            </a:endParaRPr>
          </a:p>
          <a:p>
            <a:r>
              <a:rPr lang="vi-VN" sz="2200">
                <a:latin typeface="Times New Roman" panose="02020603050405020304" pitchFamily="18" charset="0"/>
                <a:cs typeface="Times New Roman" panose="02020603050405020304" pitchFamily="18" charset="0"/>
              </a:rPr>
              <a:t>- Miền Nam không ưa rợp bóng.</a:t>
            </a:r>
            <a:endParaRPr lang="en-US" sz="2200">
              <a:latin typeface="Times New Roman" panose="02020603050405020304" pitchFamily="18" charset="0"/>
              <a:cs typeface="Times New Roman" panose="02020603050405020304" pitchFamily="18" charset="0"/>
            </a:endParaRPr>
          </a:p>
          <a:p>
            <a:r>
              <a:rPr lang="vi-VN" sz="2200">
                <a:latin typeface="Times New Roman" panose="02020603050405020304" pitchFamily="18" charset="0"/>
                <a:cs typeface="Times New Roman" panose="02020603050405020304" pitchFamily="18" charset="0"/>
              </a:rPr>
              <a:t>d. Đất trồng</a:t>
            </a:r>
            <a:endParaRPr lang="en-US" sz="2200">
              <a:latin typeface="Times New Roman" panose="02020603050405020304" pitchFamily="18" charset="0"/>
              <a:cs typeface="Times New Roman" panose="02020603050405020304" pitchFamily="18" charset="0"/>
            </a:endParaRPr>
          </a:p>
          <a:p>
            <a:r>
              <a:rPr lang="vi-VN" sz="2200">
                <a:latin typeface="Times New Roman" panose="02020603050405020304" pitchFamily="18" charset="0"/>
                <a:cs typeface="Times New Roman" panose="02020603050405020304" pitchFamily="18" charset="0"/>
              </a:rPr>
              <a:t>- Thích hợp đất cát, đất cát pha, đất phù sa ven sông.</a:t>
            </a:r>
            <a:endParaRPr lang="en-US" sz="2200">
              <a:latin typeface="Times New Roman" panose="02020603050405020304" pitchFamily="18" charset="0"/>
              <a:cs typeface="Times New Roman" panose="02020603050405020304" pitchFamily="18" charset="0"/>
            </a:endParaRPr>
          </a:p>
          <a:p>
            <a:r>
              <a:rPr lang="vi-VN" sz="2200">
                <a:latin typeface="Times New Roman" panose="02020603050405020304" pitchFamily="18" charset="0"/>
                <a:cs typeface="Times New Roman" panose="02020603050405020304" pitchFamily="18" charset="0"/>
              </a:rPr>
              <a:t>e. Gió</a:t>
            </a:r>
            <a:endParaRPr lang="en-US" sz="2200">
              <a:latin typeface="Times New Roman" panose="02020603050405020304" pitchFamily="18" charset="0"/>
              <a:cs typeface="Times New Roman" panose="02020603050405020304" pitchFamily="18" charset="0"/>
            </a:endParaRPr>
          </a:p>
          <a:p>
            <a:r>
              <a:rPr lang="vi-VN" sz="2200">
                <a:latin typeface="Times New Roman" panose="02020603050405020304" pitchFamily="18" charset="0"/>
                <a:cs typeface="Times New Roman" panose="02020603050405020304" pitchFamily="18" charset="0"/>
              </a:rPr>
              <a:t>- Thích hợp với tốc độ gió vừa phải</a:t>
            </a:r>
            <a:endParaRPr lang="en-US" sz="2200">
              <a:latin typeface="Times New Roman" panose="02020603050405020304" pitchFamily="18" charset="0"/>
              <a:cs typeface="Times New Roman" panose="02020603050405020304" pitchFamily="18" charset="0"/>
            </a:endParaRPr>
          </a:p>
        </p:txBody>
      </p:sp>
      <p:sp>
        <p:nvSpPr>
          <p:cNvPr id="14" name="Rectangle 13"/>
          <p:cNvSpPr/>
          <p:nvPr/>
        </p:nvSpPr>
        <p:spPr>
          <a:xfrm>
            <a:off x="2593372" y="63628"/>
            <a:ext cx="8435411"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4. KỸ THUẬT TRỒNG VÀ CHĂM SÓC CÂY NHÃN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352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596</TotalTime>
  <Words>5455</Words>
  <Application>Microsoft Office PowerPoint</Application>
  <PresentationFormat>Widescreen</PresentationFormat>
  <Paragraphs>378</Paragraphs>
  <Slides>45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Century Gothic</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Triệu Thị Thanh Xuyên</dc:creator>
  <cp:lastModifiedBy>Administrator</cp:lastModifiedBy>
  <cp:revision>198</cp:revision>
  <dcterms:created xsi:type="dcterms:W3CDTF">2023-06-21T22:05:51Z</dcterms:created>
  <dcterms:modified xsi:type="dcterms:W3CDTF">2026-02-11T13:52:27Z</dcterms:modified>
</cp:coreProperties>
</file>