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56" r:id="rId2"/>
    <p:sldId id="257" r:id="rId3"/>
    <p:sldId id="258" r:id="rId4"/>
    <p:sldId id="259" r:id="rId5"/>
    <p:sldId id="260" r:id="rId6"/>
    <p:sldId id="261" r:id="rId7"/>
    <p:sldId id="262" r:id="rId8"/>
    <p:sldId id="263" r:id="rId9"/>
    <p:sldId id="267" r:id="rId10"/>
    <p:sldId id="268" r:id="rId11"/>
    <p:sldId id="269" r:id="rId12"/>
    <p:sldId id="270"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6" r:id="rId27"/>
    <p:sldId id="287" r:id="rId28"/>
    <p:sldId id="288" r:id="rId29"/>
    <p:sldId id="289" r:id="rId30"/>
    <p:sldId id="290" r:id="rId31"/>
    <p:sldId id="291" r:id="rId32"/>
    <p:sldId id="292" r:id="rId33"/>
    <p:sldId id="293" r:id="rId34"/>
    <p:sldId id="294" r:id="rId35"/>
    <p:sldId id="295" r:id="rId36"/>
    <p:sldId id="29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E050F3-4F63-49DB-B768-0F34B5592477}"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8FDE871E-60DC-437B-B984-EAD4EE888D26}">
      <dgm:prSet phldrT="[Text]"/>
      <dgm:spPr/>
      <dgm:t>
        <a:bodyPr/>
        <a:lstStyle/>
        <a:p>
          <a:r>
            <a:rPr lang="en-US" b="1" dirty="0">
              <a:latin typeface="Times New Roman" panose="02020603050405020304" pitchFamily="18" charset="0"/>
              <a:cs typeface="Times New Roman" panose="02020603050405020304" pitchFamily="18" charset="0"/>
            </a:rPr>
            <a:t>I. </a:t>
          </a:r>
          <a:r>
            <a:rPr lang="en-US" b="1" dirty="0" err="1">
              <a:latin typeface="Times New Roman" panose="02020603050405020304" pitchFamily="18" charset="0"/>
              <a:cs typeface="Times New Roman" panose="02020603050405020304" pitchFamily="18" charset="0"/>
            </a:rPr>
            <a:t>Vai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trò</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nhà</a:t>
          </a:r>
          <a:r>
            <a:rPr lang="en-US" b="1" dirty="0">
              <a:latin typeface="Times New Roman" panose="02020603050405020304" pitchFamily="18" charset="0"/>
              <a:cs typeface="Times New Roman" panose="02020603050405020304" pitchFamily="18" charset="0"/>
            </a:rPr>
            <a:t> ở</a:t>
          </a:r>
          <a:endParaRPr lang="en-US" dirty="0"/>
        </a:p>
      </dgm:t>
    </dgm:pt>
    <dgm:pt modelId="{EF34B07F-466D-4CD2-BC02-228DB226E826}" type="parTrans" cxnId="{319E8CA4-34CB-4BE4-9A98-2A7F9A473759}">
      <dgm:prSet/>
      <dgm:spPr/>
      <dgm:t>
        <a:bodyPr/>
        <a:lstStyle/>
        <a:p>
          <a:endParaRPr lang="en-US"/>
        </a:p>
      </dgm:t>
    </dgm:pt>
    <dgm:pt modelId="{D1E4D633-DA84-41F2-9DC1-59C5D429306F}" type="sibTrans" cxnId="{319E8CA4-34CB-4BE4-9A98-2A7F9A473759}">
      <dgm:prSet/>
      <dgm:spPr/>
      <dgm:t>
        <a:bodyPr/>
        <a:lstStyle/>
        <a:p>
          <a:endParaRPr lang="en-US"/>
        </a:p>
      </dgm:t>
    </dgm:pt>
    <dgm:pt modelId="{BC68AB63-3B34-44FB-A9B1-BAEC6EB6E690}">
      <dgm:prSet phldrT="[Text]"/>
      <dgm:spPr/>
      <dgm:t>
        <a:bodyPr/>
        <a:lstStyle/>
        <a:p>
          <a:r>
            <a:rPr lang="en-US" b="1" dirty="0">
              <a:latin typeface="Times New Roman" panose="02020603050405020304" pitchFamily="18" charset="0"/>
              <a:cs typeface="Times New Roman" panose="02020603050405020304" pitchFamily="18" charset="0"/>
            </a:rPr>
            <a:t>II. </a:t>
          </a:r>
          <a:r>
            <a:rPr lang="en-US" b="1" dirty="0" err="1">
              <a:latin typeface="Times New Roman" panose="02020603050405020304" pitchFamily="18" charset="0"/>
              <a:cs typeface="Times New Roman" panose="02020603050405020304" pitchFamily="18" charset="0"/>
            </a:rPr>
            <a:t>Đặc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điểm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chung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nhà</a:t>
          </a:r>
          <a:r>
            <a:rPr lang="en-US" b="1" dirty="0">
              <a:latin typeface="Times New Roman" panose="02020603050405020304" pitchFamily="18" charset="0"/>
              <a:cs typeface="Times New Roman" panose="02020603050405020304" pitchFamily="18" charset="0"/>
            </a:rPr>
            <a:t> ở</a:t>
          </a:r>
          <a:endParaRPr lang="en-US" dirty="0"/>
        </a:p>
      </dgm:t>
    </dgm:pt>
    <dgm:pt modelId="{7886F2F8-5377-4E5D-B14B-A4F51DD4CE72}" type="parTrans" cxnId="{AAD08917-29E9-49DE-BD3A-75C538509AA8}">
      <dgm:prSet/>
      <dgm:spPr/>
      <dgm:t>
        <a:bodyPr/>
        <a:lstStyle/>
        <a:p>
          <a:endParaRPr lang="en-US"/>
        </a:p>
      </dgm:t>
    </dgm:pt>
    <dgm:pt modelId="{7E7C3248-EA0F-46B4-9908-B56942669F51}" type="sibTrans" cxnId="{AAD08917-29E9-49DE-BD3A-75C538509AA8}">
      <dgm:prSet/>
      <dgm:spPr/>
      <dgm:t>
        <a:bodyPr/>
        <a:lstStyle/>
        <a:p>
          <a:endParaRPr lang="en-US"/>
        </a:p>
      </dgm:t>
    </dgm:pt>
    <dgm:pt modelId="{B3B18497-3B54-4CE1-A162-275464BF6685}">
      <dgm:prSet phldrT="[Text]"/>
      <dgm:spPr/>
      <dgm:t>
        <a:bodyPr/>
        <a:lstStyle/>
        <a:p>
          <a:r>
            <a:rPr lang="en-US" b="1" dirty="0">
              <a:latin typeface="Times New Roman" panose="02020603050405020304" pitchFamily="18" charset="0"/>
              <a:cs typeface="Times New Roman" panose="02020603050405020304" pitchFamily="18" charset="0"/>
            </a:rPr>
            <a:t>III. </a:t>
          </a:r>
          <a:r>
            <a:rPr lang="en-US" b="1" dirty="0" err="1">
              <a:latin typeface="Times New Roman" panose="02020603050405020304" pitchFamily="18" charset="0"/>
              <a:cs typeface="Times New Roman" panose="02020603050405020304" pitchFamily="18" charset="0"/>
            </a:rPr>
            <a:t>Kiến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trúc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nhà</a:t>
          </a:r>
          <a:r>
            <a:rPr lang="en-US" b="1" dirty="0">
              <a:latin typeface="Times New Roman" panose="02020603050405020304" pitchFamily="18" charset="0"/>
              <a:cs typeface="Times New Roman" panose="02020603050405020304" pitchFamily="18" charset="0"/>
            </a:rPr>
            <a:t> ở </a:t>
          </a:r>
          <a:r>
            <a:rPr lang="en-US" b="1" dirty="0" err="1">
              <a:latin typeface="Times New Roman" panose="02020603050405020304" pitchFamily="18" charset="0"/>
              <a:cs typeface="Times New Roman" panose="02020603050405020304" pitchFamily="18" charset="0"/>
            </a:rPr>
            <a:t>đặc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trưng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Việt</a:t>
          </a:r>
          <a:r>
            <a:rPr lang="en-US" b="1" dirty="0">
              <a:latin typeface="Times New Roman" panose="02020603050405020304" pitchFamily="18" charset="0"/>
              <a:cs typeface="Times New Roman" panose="02020603050405020304" pitchFamily="18" charset="0"/>
            </a:rPr>
            <a:t> Nam</a:t>
          </a:r>
          <a:endParaRPr lang="en-US" dirty="0"/>
        </a:p>
      </dgm:t>
    </dgm:pt>
    <dgm:pt modelId="{C7D948B4-8E46-4DF3-9872-71E8CC1CF211}" type="parTrans" cxnId="{E26DF17C-D5A5-489C-88C9-B32E7273C6DE}">
      <dgm:prSet/>
      <dgm:spPr/>
      <dgm:t>
        <a:bodyPr/>
        <a:lstStyle/>
        <a:p>
          <a:endParaRPr lang="en-US"/>
        </a:p>
      </dgm:t>
    </dgm:pt>
    <dgm:pt modelId="{B4284E74-48FD-4CBB-888E-A245278836CC}" type="sibTrans" cxnId="{E26DF17C-D5A5-489C-88C9-B32E7273C6DE}">
      <dgm:prSet/>
      <dgm:spPr/>
      <dgm:t>
        <a:bodyPr/>
        <a:lstStyle/>
        <a:p>
          <a:endParaRPr lang="en-US"/>
        </a:p>
      </dgm:t>
    </dgm:pt>
    <dgm:pt modelId="{C49A38DD-BE3E-4EB2-B03B-5A7BCD40982C}" type="pres">
      <dgm:prSet presAssocID="{5FE050F3-4F63-49DB-B768-0F34B5592477}" presName="Name0" presStyleCnt="0">
        <dgm:presLayoutVars>
          <dgm:dir/>
          <dgm:resizeHandles val="exact"/>
        </dgm:presLayoutVars>
      </dgm:prSet>
      <dgm:spPr/>
    </dgm:pt>
    <dgm:pt modelId="{6DCDB27A-3DE5-408C-8F86-3568887D4F03}" type="pres">
      <dgm:prSet presAssocID="{5FE050F3-4F63-49DB-B768-0F34B5592477}" presName="bkgdShp" presStyleLbl="alignAccFollowNode1" presStyleIdx="0" presStyleCnt="1" custLinFactNeighborX="303" custLinFactNeighborY="-11095"/>
      <dgm:spPr/>
    </dgm:pt>
    <dgm:pt modelId="{C2D01F36-097B-44BA-9934-11133355DC63}" type="pres">
      <dgm:prSet presAssocID="{5FE050F3-4F63-49DB-B768-0F34B5592477}" presName="linComp" presStyleCnt="0"/>
      <dgm:spPr/>
    </dgm:pt>
    <dgm:pt modelId="{90335B2E-822E-4431-A037-F4B410E5A5AB}" type="pres">
      <dgm:prSet presAssocID="{8FDE871E-60DC-437B-B984-EAD4EE888D26}" presName="compNode" presStyleCnt="0"/>
      <dgm:spPr/>
    </dgm:pt>
    <dgm:pt modelId="{11139E04-E939-4FB3-8D04-1D977C394923}" type="pres">
      <dgm:prSet presAssocID="{8FDE871E-60DC-437B-B984-EAD4EE888D26}" presName="node" presStyleLbl="node1" presStyleIdx="0" presStyleCnt="3">
        <dgm:presLayoutVars>
          <dgm:bulletEnabled val="1"/>
        </dgm:presLayoutVars>
      </dgm:prSet>
      <dgm:spPr/>
    </dgm:pt>
    <dgm:pt modelId="{099846BB-B7A3-44B1-8F7A-AC2C61F15029}" type="pres">
      <dgm:prSet presAssocID="{8FDE871E-60DC-437B-B984-EAD4EE888D26}" presName="invisiNode" presStyleLbl="node1" presStyleIdx="0" presStyleCnt="3"/>
      <dgm:spPr/>
    </dgm:pt>
    <dgm:pt modelId="{ED96A411-3FEF-4504-A7ED-7BD4F60CAC6C}" type="pres">
      <dgm:prSet presAssocID="{8FDE871E-60DC-437B-B984-EAD4EE888D26}"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B5DBC01F-02D8-48D1-A895-8501E28402A0}" type="pres">
      <dgm:prSet presAssocID="{D1E4D633-DA84-41F2-9DC1-59C5D429306F}" presName="sibTrans" presStyleLbl="sibTrans2D1" presStyleIdx="0" presStyleCnt="0"/>
      <dgm:spPr/>
    </dgm:pt>
    <dgm:pt modelId="{609FD327-302E-4E6A-9745-E988F2641DAC}" type="pres">
      <dgm:prSet presAssocID="{BC68AB63-3B34-44FB-A9B1-BAEC6EB6E690}" presName="compNode" presStyleCnt="0"/>
      <dgm:spPr/>
    </dgm:pt>
    <dgm:pt modelId="{2B7A9335-7559-4E72-A880-1DEDEED51DA4}" type="pres">
      <dgm:prSet presAssocID="{BC68AB63-3B34-44FB-A9B1-BAEC6EB6E690}" presName="node" presStyleLbl="node1" presStyleIdx="1" presStyleCnt="3">
        <dgm:presLayoutVars>
          <dgm:bulletEnabled val="1"/>
        </dgm:presLayoutVars>
      </dgm:prSet>
      <dgm:spPr/>
    </dgm:pt>
    <dgm:pt modelId="{97E56825-9311-45FC-B6DC-CDB1425FD52B}" type="pres">
      <dgm:prSet presAssocID="{BC68AB63-3B34-44FB-A9B1-BAEC6EB6E690}" presName="invisiNode" presStyleLbl="node1" presStyleIdx="1" presStyleCnt="3"/>
      <dgm:spPr/>
    </dgm:pt>
    <dgm:pt modelId="{03105403-62D7-49F5-8BF7-9418E380422F}" type="pres">
      <dgm:prSet presAssocID="{BC68AB63-3B34-44FB-A9B1-BAEC6EB6E690}" presName="imagNode" presStyleLbl="fgImgPlace1" presStyleIdx="1"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043F6E6-D6D2-48D9-906A-E7C23666A4D5}" type="pres">
      <dgm:prSet presAssocID="{7E7C3248-EA0F-46B4-9908-B56942669F51}" presName="sibTrans" presStyleLbl="sibTrans2D1" presStyleIdx="0" presStyleCnt="0"/>
      <dgm:spPr/>
    </dgm:pt>
    <dgm:pt modelId="{360CFB68-13F6-43D0-B60C-6CB8B09DF8C9}" type="pres">
      <dgm:prSet presAssocID="{B3B18497-3B54-4CE1-A162-275464BF6685}" presName="compNode" presStyleCnt="0"/>
      <dgm:spPr/>
    </dgm:pt>
    <dgm:pt modelId="{02501AC7-0F5F-4A45-85B5-578948BCDF68}" type="pres">
      <dgm:prSet presAssocID="{B3B18497-3B54-4CE1-A162-275464BF6685}" presName="node" presStyleLbl="node1" presStyleIdx="2" presStyleCnt="3">
        <dgm:presLayoutVars>
          <dgm:bulletEnabled val="1"/>
        </dgm:presLayoutVars>
      </dgm:prSet>
      <dgm:spPr/>
    </dgm:pt>
    <dgm:pt modelId="{49B11494-E451-4815-944B-C19CA8DCDD89}" type="pres">
      <dgm:prSet presAssocID="{B3B18497-3B54-4CE1-A162-275464BF6685}" presName="invisiNode" presStyleLbl="node1" presStyleIdx="2" presStyleCnt="3"/>
      <dgm:spPr/>
    </dgm:pt>
    <dgm:pt modelId="{9E15267B-AC71-42AE-96E4-00D60FDA9402}" type="pres">
      <dgm:prSet presAssocID="{B3B18497-3B54-4CE1-A162-275464BF6685}" presName="imagNode" presStyleLbl="fgImgPlace1" presStyleIdx="2"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Lst>
  <dgm:cxnLst>
    <dgm:cxn modelId="{AAD08917-29E9-49DE-BD3A-75C538509AA8}" srcId="{5FE050F3-4F63-49DB-B768-0F34B5592477}" destId="{BC68AB63-3B34-44FB-A9B1-BAEC6EB6E690}" srcOrd="1" destOrd="0" parTransId="{7886F2F8-5377-4E5D-B14B-A4F51DD4CE72}" sibTransId="{7E7C3248-EA0F-46B4-9908-B56942669F51}"/>
    <dgm:cxn modelId="{AE16FA75-B28D-4038-BF54-9917A7EEACF4}" type="presOf" srcId="{5FE050F3-4F63-49DB-B768-0F34B5592477}" destId="{C49A38DD-BE3E-4EB2-B03B-5A7BCD40982C}" srcOrd="0" destOrd="0" presId="urn:microsoft.com/office/officeart/2005/8/layout/pList2"/>
    <dgm:cxn modelId="{E26DF17C-D5A5-489C-88C9-B32E7273C6DE}" srcId="{5FE050F3-4F63-49DB-B768-0F34B5592477}" destId="{B3B18497-3B54-4CE1-A162-275464BF6685}" srcOrd="2" destOrd="0" parTransId="{C7D948B4-8E46-4DF3-9872-71E8CC1CF211}" sibTransId="{B4284E74-48FD-4CBB-888E-A245278836CC}"/>
    <dgm:cxn modelId="{6E2F4E9E-D65A-4C5E-A620-74B17210170B}" type="presOf" srcId="{D1E4D633-DA84-41F2-9DC1-59C5D429306F}" destId="{B5DBC01F-02D8-48D1-A895-8501E28402A0}" srcOrd="0" destOrd="0" presId="urn:microsoft.com/office/officeart/2005/8/layout/pList2"/>
    <dgm:cxn modelId="{831265A4-1829-49DB-832B-6B8E6306D139}" type="presOf" srcId="{BC68AB63-3B34-44FB-A9B1-BAEC6EB6E690}" destId="{2B7A9335-7559-4E72-A880-1DEDEED51DA4}" srcOrd="0" destOrd="0" presId="urn:microsoft.com/office/officeart/2005/8/layout/pList2"/>
    <dgm:cxn modelId="{319E8CA4-34CB-4BE4-9A98-2A7F9A473759}" srcId="{5FE050F3-4F63-49DB-B768-0F34B5592477}" destId="{8FDE871E-60DC-437B-B984-EAD4EE888D26}" srcOrd="0" destOrd="0" parTransId="{EF34B07F-466D-4CD2-BC02-228DB226E826}" sibTransId="{D1E4D633-DA84-41F2-9DC1-59C5D429306F}"/>
    <dgm:cxn modelId="{9F3B1FDF-068C-4956-80BD-BB0FD31107DC}" type="presOf" srcId="{B3B18497-3B54-4CE1-A162-275464BF6685}" destId="{02501AC7-0F5F-4A45-85B5-578948BCDF68}" srcOrd="0" destOrd="0" presId="urn:microsoft.com/office/officeart/2005/8/layout/pList2"/>
    <dgm:cxn modelId="{3188DAE1-5EC5-4361-AF6B-F918578B25C1}" type="presOf" srcId="{8FDE871E-60DC-437B-B984-EAD4EE888D26}" destId="{11139E04-E939-4FB3-8D04-1D977C394923}" srcOrd="0" destOrd="0" presId="urn:microsoft.com/office/officeart/2005/8/layout/pList2"/>
    <dgm:cxn modelId="{5075AAE2-7135-4920-9051-5B75BCB59A16}" type="presOf" srcId="{7E7C3248-EA0F-46B4-9908-B56942669F51}" destId="{1043F6E6-D6D2-48D9-906A-E7C23666A4D5}" srcOrd="0" destOrd="0" presId="urn:microsoft.com/office/officeart/2005/8/layout/pList2"/>
    <dgm:cxn modelId="{6F8123E0-5DD4-4263-85E4-4343CFA86203}" type="presParOf" srcId="{C49A38DD-BE3E-4EB2-B03B-5A7BCD40982C}" destId="{6DCDB27A-3DE5-408C-8F86-3568887D4F03}" srcOrd="0" destOrd="0" presId="urn:microsoft.com/office/officeart/2005/8/layout/pList2"/>
    <dgm:cxn modelId="{A2254F18-9B11-4059-813A-BC0C13F2D361}" type="presParOf" srcId="{C49A38DD-BE3E-4EB2-B03B-5A7BCD40982C}" destId="{C2D01F36-097B-44BA-9934-11133355DC63}" srcOrd="1" destOrd="0" presId="urn:microsoft.com/office/officeart/2005/8/layout/pList2"/>
    <dgm:cxn modelId="{F80B4989-D3F6-4DB4-BEC4-475B47BB31AB}" type="presParOf" srcId="{C2D01F36-097B-44BA-9934-11133355DC63}" destId="{90335B2E-822E-4431-A037-F4B410E5A5AB}" srcOrd="0" destOrd="0" presId="urn:microsoft.com/office/officeart/2005/8/layout/pList2"/>
    <dgm:cxn modelId="{0837A96E-412A-4D44-842D-64EA406C7275}" type="presParOf" srcId="{90335B2E-822E-4431-A037-F4B410E5A5AB}" destId="{11139E04-E939-4FB3-8D04-1D977C394923}" srcOrd="0" destOrd="0" presId="urn:microsoft.com/office/officeart/2005/8/layout/pList2"/>
    <dgm:cxn modelId="{A92F813C-FB38-4E5B-8612-5858E727C710}" type="presParOf" srcId="{90335B2E-822E-4431-A037-F4B410E5A5AB}" destId="{099846BB-B7A3-44B1-8F7A-AC2C61F15029}" srcOrd="1" destOrd="0" presId="urn:microsoft.com/office/officeart/2005/8/layout/pList2"/>
    <dgm:cxn modelId="{604E9E9B-7A32-47E7-9487-7F66DE1A294C}" type="presParOf" srcId="{90335B2E-822E-4431-A037-F4B410E5A5AB}" destId="{ED96A411-3FEF-4504-A7ED-7BD4F60CAC6C}" srcOrd="2" destOrd="0" presId="urn:microsoft.com/office/officeart/2005/8/layout/pList2"/>
    <dgm:cxn modelId="{F7916F0A-EA91-4A65-945E-95A6EA8008BD}" type="presParOf" srcId="{C2D01F36-097B-44BA-9934-11133355DC63}" destId="{B5DBC01F-02D8-48D1-A895-8501E28402A0}" srcOrd="1" destOrd="0" presId="urn:microsoft.com/office/officeart/2005/8/layout/pList2"/>
    <dgm:cxn modelId="{65DCCB87-B243-4238-95CA-52688C942389}" type="presParOf" srcId="{C2D01F36-097B-44BA-9934-11133355DC63}" destId="{609FD327-302E-4E6A-9745-E988F2641DAC}" srcOrd="2" destOrd="0" presId="urn:microsoft.com/office/officeart/2005/8/layout/pList2"/>
    <dgm:cxn modelId="{0B691778-D076-4EBB-B60E-FC0B753F1E82}" type="presParOf" srcId="{609FD327-302E-4E6A-9745-E988F2641DAC}" destId="{2B7A9335-7559-4E72-A880-1DEDEED51DA4}" srcOrd="0" destOrd="0" presId="urn:microsoft.com/office/officeart/2005/8/layout/pList2"/>
    <dgm:cxn modelId="{CBB49792-CE0D-4CD7-9E84-6E6F53933346}" type="presParOf" srcId="{609FD327-302E-4E6A-9745-E988F2641DAC}" destId="{97E56825-9311-45FC-B6DC-CDB1425FD52B}" srcOrd="1" destOrd="0" presId="urn:microsoft.com/office/officeart/2005/8/layout/pList2"/>
    <dgm:cxn modelId="{6B676064-0387-4F95-AC31-0B02C77E34F6}" type="presParOf" srcId="{609FD327-302E-4E6A-9745-E988F2641DAC}" destId="{03105403-62D7-49F5-8BF7-9418E380422F}" srcOrd="2" destOrd="0" presId="urn:microsoft.com/office/officeart/2005/8/layout/pList2"/>
    <dgm:cxn modelId="{E149EB41-8AAF-4323-8C7C-834E81289E24}" type="presParOf" srcId="{C2D01F36-097B-44BA-9934-11133355DC63}" destId="{1043F6E6-D6D2-48D9-906A-E7C23666A4D5}" srcOrd="3" destOrd="0" presId="urn:microsoft.com/office/officeart/2005/8/layout/pList2"/>
    <dgm:cxn modelId="{DD24A6AD-2680-44FC-A984-B337F86712DB}" type="presParOf" srcId="{C2D01F36-097B-44BA-9934-11133355DC63}" destId="{360CFB68-13F6-43D0-B60C-6CB8B09DF8C9}" srcOrd="4" destOrd="0" presId="urn:microsoft.com/office/officeart/2005/8/layout/pList2"/>
    <dgm:cxn modelId="{4CF657B8-13D4-452B-9DB8-D85F167E32F2}" type="presParOf" srcId="{360CFB68-13F6-43D0-B60C-6CB8B09DF8C9}" destId="{02501AC7-0F5F-4A45-85B5-578948BCDF68}" srcOrd="0" destOrd="0" presId="urn:microsoft.com/office/officeart/2005/8/layout/pList2"/>
    <dgm:cxn modelId="{6AD8E5BD-8520-41F1-B9DA-22B66D6454C1}" type="presParOf" srcId="{360CFB68-13F6-43D0-B60C-6CB8B09DF8C9}" destId="{49B11494-E451-4815-944B-C19CA8DCDD89}" srcOrd="1" destOrd="0" presId="urn:microsoft.com/office/officeart/2005/8/layout/pList2"/>
    <dgm:cxn modelId="{612E9A8A-5F0C-445B-8B86-FBA90D75B304}" type="presParOf" srcId="{360CFB68-13F6-43D0-B60C-6CB8B09DF8C9}" destId="{9E15267B-AC71-42AE-96E4-00D60FDA9402}"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DB27A-3DE5-408C-8F86-3568887D4F03}">
      <dsp:nvSpPr>
        <dsp:cNvPr id="0" name=""/>
        <dsp:cNvSpPr/>
      </dsp:nvSpPr>
      <dsp:spPr>
        <a:xfrm>
          <a:off x="0" y="0"/>
          <a:ext cx="8500056" cy="2167513"/>
        </a:xfrm>
        <a:prstGeom prst="roundRect">
          <a:avLst>
            <a:gd name="adj" fmla="val 1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96A411-3FEF-4504-A7ED-7BD4F60CAC6C}">
      <dsp:nvSpPr>
        <dsp:cNvPr id="0" name=""/>
        <dsp:cNvSpPr/>
      </dsp:nvSpPr>
      <dsp:spPr>
        <a:xfrm>
          <a:off x="255001" y="289001"/>
          <a:ext cx="2496891" cy="158951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139E04-E939-4FB3-8D04-1D977C394923}">
      <dsp:nvSpPr>
        <dsp:cNvPr id="0" name=""/>
        <dsp:cNvSpPr/>
      </dsp:nvSpPr>
      <dsp:spPr>
        <a:xfrm rot="10800000">
          <a:off x="255001" y="2167513"/>
          <a:ext cx="2496891" cy="2649183"/>
        </a:xfrm>
        <a:prstGeom prst="round2SameRect">
          <a:avLst>
            <a:gd name="adj1" fmla="val 10500"/>
            <a:gd name="adj2" fmla="val 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t" anchorCtr="0">
          <a:noAutofit/>
        </a:bodyPr>
        <a:lstStyle/>
        <a:p>
          <a:pPr marL="0" lvl="0" indent="0" algn="ctr" defTabSz="1377950">
            <a:lnSpc>
              <a:spcPct val="90000"/>
            </a:lnSpc>
            <a:spcBef>
              <a:spcPct val="0"/>
            </a:spcBef>
            <a:spcAft>
              <a:spcPct val="35000"/>
            </a:spcAft>
            <a:buNone/>
          </a:pPr>
          <a:r>
            <a:rPr lang="en-US" sz="3100" b="1" kern="1200" dirty="0">
              <a:latin typeface="Times New Roman" panose="02020603050405020304" pitchFamily="18" charset="0"/>
              <a:cs typeface="Times New Roman" panose="02020603050405020304" pitchFamily="18" charset="0"/>
            </a:rPr>
            <a:t>I. </a:t>
          </a:r>
          <a:r>
            <a:rPr lang="en-US" sz="3100" b="1" kern="1200" dirty="0" err="1">
              <a:latin typeface="Times New Roman" panose="02020603050405020304" pitchFamily="18" charset="0"/>
              <a:cs typeface="Times New Roman" panose="02020603050405020304" pitchFamily="18" charset="0"/>
            </a:rPr>
            <a:t>Vai</a:t>
          </a:r>
          <a:r>
            <a:rPr lang="en-US" sz="3100" b="1" kern="1200" dirty="0">
              <a:latin typeface="Times New Roman" panose="02020603050405020304" pitchFamily="18" charset="0"/>
              <a:cs typeface="Times New Roman" panose="02020603050405020304" pitchFamily="18" charset="0"/>
            </a:rPr>
            <a:t> </a:t>
          </a:r>
          <a:r>
            <a:rPr lang="en-US" sz="3100" b="1" kern="1200" dirty="0" err="1">
              <a:latin typeface="Times New Roman" panose="02020603050405020304" pitchFamily="18" charset="0"/>
              <a:cs typeface="Times New Roman" panose="02020603050405020304" pitchFamily="18" charset="0"/>
            </a:rPr>
            <a:t>trò</a:t>
          </a:r>
          <a:r>
            <a:rPr lang="en-US" sz="3100" b="1" kern="1200" dirty="0">
              <a:latin typeface="Times New Roman" panose="02020603050405020304" pitchFamily="18" charset="0"/>
              <a:cs typeface="Times New Roman" panose="02020603050405020304" pitchFamily="18" charset="0"/>
            </a:rPr>
            <a:t> </a:t>
          </a:r>
          <a:r>
            <a:rPr lang="en-US" sz="3100" b="1" kern="1200" dirty="0" err="1">
              <a:latin typeface="Times New Roman" panose="02020603050405020304" pitchFamily="18" charset="0"/>
              <a:cs typeface="Times New Roman" panose="02020603050405020304" pitchFamily="18" charset="0"/>
            </a:rPr>
            <a:t>của</a:t>
          </a:r>
          <a:r>
            <a:rPr lang="en-US" sz="3100" b="1" kern="1200" dirty="0">
              <a:latin typeface="Times New Roman" panose="02020603050405020304" pitchFamily="18" charset="0"/>
              <a:cs typeface="Times New Roman" panose="02020603050405020304" pitchFamily="18" charset="0"/>
            </a:rPr>
            <a:t> </a:t>
          </a:r>
          <a:r>
            <a:rPr lang="en-US" sz="3100" b="1" kern="1200" dirty="0" err="1">
              <a:latin typeface="Times New Roman" panose="02020603050405020304" pitchFamily="18" charset="0"/>
              <a:cs typeface="Times New Roman" panose="02020603050405020304" pitchFamily="18" charset="0"/>
            </a:rPr>
            <a:t>nhà</a:t>
          </a:r>
          <a:r>
            <a:rPr lang="en-US" sz="3100" b="1" kern="1200" dirty="0">
              <a:latin typeface="Times New Roman" panose="02020603050405020304" pitchFamily="18" charset="0"/>
              <a:cs typeface="Times New Roman" panose="02020603050405020304" pitchFamily="18" charset="0"/>
            </a:rPr>
            <a:t> ở</a:t>
          </a:r>
          <a:endParaRPr lang="en-US" sz="3100" kern="1200" dirty="0"/>
        </a:p>
      </dsp:txBody>
      <dsp:txXfrm rot="10800000">
        <a:off x="331789" y="2167513"/>
        <a:ext cx="2343315" cy="2572395"/>
      </dsp:txXfrm>
    </dsp:sp>
    <dsp:sp modelId="{03105403-62D7-49F5-8BF7-9418E380422F}">
      <dsp:nvSpPr>
        <dsp:cNvPr id="0" name=""/>
        <dsp:cNvSpPr/>
      </dsp:nvSpPr>
      <dsp:spPr>
        <a:xfrm>
          <a:off x="3001582" y="289001"/>
          <a:ext cx="2496891" cy="158951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7A9335-7559-4E72-A880-1DEDEED51DA4}">
      <dsp:nvSpPr>
        <dsp:cNvPr id="0" name=""/>
        <dsp:cNvSpPr/>
      </dsp:nvSpPr>
      <dsp:spPr>
        <a:xfrm rot="10800000">
          <a:off x="3001582" y="2167513"/>
          <a:ext cx="2496891" cy="2649183"/>
        </a:xfrm>
        <a:prstGeom prst="round2SameRect">
          <a:avLst>
            <a:gd name="adj1" fmla="val 10500"/>
            <a:gd name="adj2" fmla="val 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t" anchorCtr="0">
          <a:noAutofit/>
        </a:bodyPr>
        <a:lstStyle/>
        <a:p>
          <a:pPr marL="0" lvl="0" indent="0" algn="ctr" defTabSz="1377950">
            <a:lnSpc>
              <a:spcPct val="90000"/>
            </a:lnSpc>
            <a:spcBef>
              <a:spcPct val="0"/>
            </a:spcBef>
            <a:spcAft>
              <a:spcPct val="35000"/>
            </a:spcAft>
            <a:buNone/>
          </a:pPr>
          <a:r>
            <a:rPr lang="en-US" sz="3100" b="1" kern="1200" dirty="0">
              <a:latin typeface="Times New Roman" panose="02020603050405020304" pitchFamily="18" charset="0"/>
              <a:cs typeface="Times New Roman" panose="02020603050405020304" pitchFamily="18" charset="0"/>
            </a:rPr>
            <a:t>II. </a:t>
          </a:r>
          <a:r>
            <a:rPr lang="en-US" sz="3100" b="1" kern="1200" dirty="0" err="1">
              <a:latin typeface="Times New Roman" panose="02020603050405020304" pitchFamily="18" charset="0"/>
              <a:cs typeface="Times New Roman" panose="02020603050405020304" pitchFamily="18" charset="0"/>
            </a:rPr>
            <a:t>Đặc</a:t>
          </a:r>
          <a:r>
            <a:rPr lang="en-US" sz="3100" b="1" kern="1200" dirty="0">
              <a:latin typeface="Times New Roman" panose="02020603050405020304" pitchFamily="18" charset="0"/>
              <a:cs typeface="Times New Roman" panose="02020603050405020304" pitchFamily="18" charset="0"/>
            </a:rPr>
            <a:t> </a:t>
          </a:r>
          <a:r>
            <a:rPr lang="en-US" sz="3100" b="1" kern="1200" dirty="0" err="1">
              <a:latin typeface="Times New Roman" panose="02020603050405020304" pitchFamily="18" charset="0"/>
              <a:cs typeface="Times New Roman" panose="02020603050405020304" pitchFamily="18" charset="0"/>
            </a:rPr>
            <a:t>điểm</a:t>
          </a:r>
          <a:r>
            <a:rPr lang="en-US" sz="3100" b="1" kern="1200" dirty="0">
              <a:latin typeface="Times New Roman" panose="02020603050405020304" pitchFamily="18" charset="0"/>
              <a:cs typeface="Times New Roman" panose="02020603050405020304" pitchFamily="18" charset="0"/>
            </a:rPr>
            <a:t> </a:t>
          </a:r>
          <a:r>
            <a:rPr lang="en-US" sz="3100" b="1" kern="1200" dirty="0" err="1">
              <a:latin typeface="Times New Roman" panose="02020603050405020304" pitchFamily="18" charset="0"/>
              <a:cs typeface="Times New Roman" panose="02020603050405020304" pitchFamily="18" charset="0"/>
            </a:rPr>
            <a:t>chung</a:t>
          </a:r>
          <a:r>
            <a:rPr lang="en-US" sz="3100" b="1" kern="1200" dirty="0">
              <a:latin typeface="Times New Roman" panose="02020603050405020304" pitchFamily="18" charset="0"/>
              <a:cs typeface="Times New Roman" panose="02020603050405020304" pitchFamily="18" charset="0"/>
            </a:rPr>
            <a:t> </a:t>
          </a:r>
          <a:r>
            <a:rPr lang="en-US" sz="3100" b="1" kern="1200" dirty="0" err="1">
              <a:latin typeface="Times New Roman" panose="02020603050405020304" pitchFamily="18" charset="0"/>
              <a:cs typeface="Times New Roman" panose="02020603050405020304" pitchFamily="18" charset="0"/>
            </a:rPr>
            <a:t>của</a:t>
          </a:r>
          <a:r>
            <a:rPr lang="en-US" sz="3100" b="1" kern="1200" dirty="0">
              <a:latin typeface="Times New Roman" panose="02020603050405020304" pitchFamily="18" charset="0"/>
              <a:cs typeface="Times New Roman" panose="02020603050405020304" pitchFamily="18" charset="0"/>
            </a:rPr>
            <a:t> </a:t>
          </a:r>
          <a:r>
            <a:rPr lang="en-US" sz="3100" b="1" kern="1200" dirty="0" err="1">
              <a:latin typeface="Times New Roman" panose="02020603050405020304" pitchFamily="18" charset="0"/>
              <a:cs typeface="Times New Roman" panose="02020603050405020304" pitchFamily="18" charset="0"/>
            </a:rPr>
            <a:t>nhà</a:t>
          </a:r>
          <a:r>
            <a:rPr lang="en-US" sz="3100" b="1" kern="1200" dirty="0">
              <a:latin typeface="Times New Roman" panose="02020603050405020304" pitchFamily="18" charset="0"/>
              <a:cs typeface="Times New Roman" panose="02020603050405020304" pitchFamily="18" charset="0"/>
            </a:rPr>
            <a:t> ở</a:t>
          </a:r>
          <a:endParaRPr lang="en-US" sz="3100" kern="1200" dirty="0"/>
        </a:p>
      </dsp:txBody>
      <dsp:txXfrm rot="10800000">
        <a:off x="3078370" y="2167513"/>
        <a:ext cx="2343315" cy="2572395"/>
      </dsp:txXfrm>
    </dsp:sp>
    <dsp:sp modelId="{9E15267B-AC71-42AE-96E4-00D60FDA9402}">
      <dsp:nvSpPr>
        <dsp:cNvPr id="0" name=""/>
        <dsp:cNvSpPr/>
      </dsp:nvSpPr>
      <dsp:spPr>
        <a:xfrm>
          <a:off x="5748162" y="289001"/>
          <a:ext cx="2496891" cy="158951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501AC7-0F5F-4A45-85B5-578948BCDF68}">
      <dsp:nvSpPr>
        <dsp:cNvPr id="0" name=""/>
        <dsp:cNvSpPr/>
      </dsp:nvSpPr>
      <dsp:spPr>
        <a:xfrm rot="10800000">
          <a:off x="5748162" y="2167513"/>
          <a:ext cx="2496891" cy="2649183"/>
        </a:xfrm>
        <a:prstGeom prst="round2SameRect">
          <a:avLst>
            <a:gd name="adj1" fmla="val 10500"/>
            <a:gd name="adj2" fmla="val 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t" anchorCtr="0">
          <a:noAutofit/>
        </a:bodyPr>
        <a:lstStyle/>
        <a:p>
          <a:pPr marL="0" lvl="0" indent="0" algn="ctr" defTabSz="1377950">
            <a:lnSpc>
              <a:spcPct val="90000"/>
            </a:lnSpc>
            <a:spcBef>
              <a:spcPct val="0"/>
            </a:spcBef>
            <a:spcAft>
              <a:spcPct val="35000"/>
            </a:spcAft>
            <a:buNone/>
          </a:pPr>
          <a:r>
            <a:rPr lang="en-US" sz="3100" b="1" kern="1200" dirty="0">
              <a:latin typeface="Times New Roman" panose="02020603050405020304" pitchFamily="18" charset="0"/>
              <a:cs typeface="Times New Roman" panose="02020603050405020304" pitchFamily="18" charset="0"/>
            </a:rPr>
            <a:t>III. </a:t>
          </a:r>
          <a:r>
            <a:rPr lang="en-US" sz="3100" b="1" kern="1200" dirty="0" err="1">
              <a:latin typeface="Times New Roman" panose="02020603050405020304" pitchFamily="18" charset="0"/>
              <a:cs typeface="Times New Roman" panose="02020603050405020304" pitchFamily="18" charset="0"/>
            </a:rPr>
            <a:t>Kiến</a:t>
          </a:r>
          <a:r>
            <a:rPr lang="en-US" sz="3100" b="1" kern="1200" dirty="0">
              <a:latin typeface="Times New Roman" panose="02020603050405020304" pitchFamily="18" charset="0"/>
              <a:cs typeface="Times New Roman" panose="02020603050405020304" pitchFamily="18" charset="0"/>
            </a:rPr>
            <a:t> </a:t>
          </a:r>
          <a:r>
            <a:rPr lang="en-US" sz="3100" b="1" kern="1200" dirty="0" err="1">
              <a:latin typeface="Times New Roman" panose="02020603050405020304" pitchFamily="18" charset="0"/>
              <a:cs typeface="Times New Roman" panose="02020603050405020304" pitchFamily="18" charset="0"/>
            </a:rPr>
            <a:t>trúc</a:t>
          </a:r>
          <a:r>
            <a:rPr lang="en-US" sz="3100" b="1" kern="1200" dirty="0">
              <a:latin typeface="Times New Roman" panose="02020603050405020304" pitchFamily="18" charset="0"/>
              <a:cs typeface="Times New Roman" panose="02020603050405020304" pitchFamily="18" charset="0"/>
            </a:rPr>
            <a:t> </a:t>
          </a:r>
          <a:r>
            <a:rPr lang="en-US" sz="3100" b="1" kern="1200" dirty="0" err="1">
              <a:latin typeface="Times New Roman" panose="02020603050405020304" pitchFamily="18" charset="0"/>
              <a:cs typeface="Times New Roman" panose="02020603050405020304" pitchFamily="18" charset="0"/>
            </a:rPr>
            <a:t>nhà</a:t>
          </a:r>
          <a:r>
            <a:rPr lang="en-US" sz="3100" b="1" kern="1200" dirty="0">
              <a:latin typeface="Times New Roman" panose="02020603050405020304" pitchFamily="18" charset="0"/>
              <a:cs typeface="Times New Roman" panose="02020603050405020304" pitchFamily="18" charset="0"/>
            </a:rPr>
            <a:t> ở </a:t>
          </a:r>
          <a:r>
            <a:rPr lang="en-US" sz="3100" b="1" kern="1200" dirty="0" err="1">
              <a:latin typeface="Times New Roman" panose="02020603050405020304" pitchFamily="18" charset="0"/>
              <a:cs typeface="Times New Roman" panose="02020603050405020304" pitchFamily="18" charset="0"/>
            </a:rPr>
            <a:t>đặc</a:t>
          </a:r>
          <a:r>
            <a:rPr lang="en-US" sz="3100" b="1" kern="1200" dirty="0">
              <a:latin typeface="Times New Roman" panose="02020603050405020304" pitchFamily="18" charset="0"/>
              <a:cs typeface="Times New Roman" panose="02020603050405020304" pitchFamily="18" charset="0"/>
            </a:rPr>
            <a:t> </a:t>
          </a:r>
          <a:r>
            <a:rPr lang="en-US" sz="3100" b="1" kern="1200" dirty="0" err="1">
              <a:latin typeface="Times New Roman" panose="02020603050405020304" pitchFamily="18" charset="0"/>
              <a:cs typeface="Times New Roman" panose="02020603050405020304" pitchFamily="18" charset="0"/>
            </a:rPr>
            <a:t>trưng</a:t>
          </a:r>
          <a:r>
            <a:rPr lang="en-US" sz="3100" b="1" kern="1200" dirty="0">
              <a:latin typeface="Times New Roman" panose="02020603050405020304" pitchFamily="18" charset="0"/>
              <a:cs typeface="Times New Roman" panose="02020603050405020304" pitchFamily="18" charset="0"/>
            </a:rPr>
            <a:t> </a:t>
          </a:r>
          <a:r>
            <a:rPr lang="en-US" sz="3100" b="1" kern="1200" dirty="0" err="1">
              <a:latin typeface="Times New Roman" panose="02020603050405020304" pitchFamily="18" charset="0"/>
              <a:cs typeface="Times New Roman" panose="02020603050405020304" pitchFamily="18" charset="0"/>
            </a:rPr>
            <a:t>của</a:t>
          </a:r>
          <a:r>
            <a:rPr lang="en-US" sz="3100" b="1" kern="1200" dirty="0">
              <a:latin typeface="Times New Roman" panose="02020603050405020304" pitchFamily="18" charset="0"/>
              <a:cs typeface="Times New Roman" panose="02020603050405020304" pitchFamily="18" charset="0"/>
            </a:rPr>
            <a:t> </a:t>
          </a:r>
          <a:r>
            <a:rPr lang="en-US" sz="3100" b="1" kern="1200" dirty="0" err="1">
              <a:latin typeface="Times New Roman" panose="02020603050405020304" pitchFamily="18" charset="0"/>
              <a:cs typeface="Times New Roman" panose="02020603050405020304" pitchFamily="18" charset="0"/>
            </a:rPr>
            <a:t>Việt</a:t>
          </a:r>
          <a:r>
            <a:rPr lang="en-US" sz="3100" b="1" kern="1200" dirty="0">
              <a:latin typeface="Times New Roman" panose="02020603050405020304" pitchFamily="18" charset="0"/>
              <a:cs typeface="Times New Roman" panose="02020603050405020304" pitchFamily="18" charset="0"/>
            </a:rPr>
            <a:t> Nam</a:t>
          </a:r>
          <a:endParaRPr lang="en-US" sz="3100" kern="1200" dirty="0"/>
        </a:p>
      </dsp:txBody>
      <dsp:txXfrm rot="10800000">
        <a:off x="5824950" y="2167513"/>
        <a:ext cx="2343315" cy="2572395"/>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F36748-9FBA-4227-9C70-C86E49E251C1}"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326CEFE-E925-44D5-AF50-639BC1A2B6BB}" type="slidenum">
              <a:rPr lang="en-US" smtClean="0"/>
              <a:t>‹#›</a:t>
            </a:fld>
            <a:endParaRPr lang="en-US"/>
          </a:p>
        </p:txBody>
      </p:sp>
    </p:spTree>
    <p:extLst>
      <p:ext uri="{BB962C8B-B14F-4D97-AF65-F5344CB8AC3E}">
        <p14:creationId xmlns:p14="http://schemas.microsoft.com/office/powerpoint/2010/main" val="115099336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F36748-9FBA-4227-9C70-C86E49E251C1}"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26CEFE-E925-44D5-AF50-639BC1A2B6BB}" type="slidenum">
              <a:rPr lang="en-US" smtClean="0"/>
              <a:t>‹#›</a:t>
            </a:fld>
            <a:endParaRPr lang="en-US"/>
          </a:p>
        </p:txBody>
      </p:sp>
    </p:spTree>
    <p:extLst>
      <p:ext uri="{BB962C8B-B14F-4D97-AF65-F5344CB8AC3E}">
        <p14:creationId xmlns:p14="http://schemas.microsoft.com/office/powerpoint/2010/main" val="130698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F36748-9FBA-4227-9C70-C86E49E251C1}"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26CEFE-E925-44D5-AF50-639BC1A2B6BB}"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40740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5F36748-9FBA-4227-9C70-C86E49E251C1}" type="datetimeFigureOut">
              <a:rPr lang="en-US" smtClean="0"/>
              <a:t>2/7/2026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26CEFE-E925-44D5-AF50-639BC1A2B6BB}" type="slidenum">
              <a:rPr lang="en-US" smtClean="0"/>
              <a:t>‹#›</a:t>
            </a:fld>
            <a:endParaRPr lang="en-US"/>
          </a:p>
        </p:txBody>
      </p:sp>
    </p:spTree>
    <p:extLst>
      <p:ext uri="{BB962C8B-B14F-4D97-AF65-F5344CB8AC3E}">
        <p14:creationId xmlns:p14="http://schemas.microsoft.com/office/powerpoint/2010/main" val="1490195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5F36748-9FBA-4227-9C70-C86E49E251C1}" type="datetimeFigureOut">
              <a:rPr lang="en-US" smtClean="0"/>
              <a:t>2/7/2026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26CEFE-E925-44D5-AF50-639BC1A2B6BB}"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62255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5F36748-9FBA-4227-9C70-C86E49E251C1}" type="datetimeFigureOut">
              <a:rPr lang="en-US" smtClean="0"/>
              <a:t>2/7/2026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26CEFE-E925-44D5-AF50-639BC1A2B6BB}" type="slidenum">
              <a:rPr lang="en-US" smtClean="0"/>
              <a:t>‹#›</a:t>
            </a:fld>
            <a:endParaRPr lang="en-US"/>
          </a:p>
        </p:txBody>
      </p:sp>
    </p:spTree>
    <p:extLst>
      <p:ext uri="{BB962C8B-B14F-4D97-AF65-F5344CB8AC3E}">
        <p14:creationId xmlns:p14="http://schemas.microsoft.com/office/powerpoint/2010/main" val="2102706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F36748-9FBA-4227-9C70-C86E49E251C1}"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26CEFE-E925-44D5-AF50-639BC1A2B6BB}" type="slidenum">
              <a:rPr lang="en-US" smtClean="0"/>
              <a:t>‹#›</a:t>
            </a:fld>
            <a:endParaRPr lang="en-US"/>
          </a:p>
        </p:txBody>
      </p:sp>
    </p:spTree>
    <p:extLst>
      <p:ext uri="{BB962C8B-B14F-4D97-AF65-F5344CB8AC3E}">
        <p14:creationId xmlns:p14="http://schemas.microsoft.com/office/powerpoint/2010/main" val="2674260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F36748-9FBA-4227-9C70-C86E49E251C1}"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26CEFE-E925-44D5-AF50-639BC1A2B6BB}" type="slidenum">
              <a:rPr lang="en-US" smtClean="0"/>
              <a:t>‹#›</a:t>
            </a:fld>
            <a:endParaRPr lang="en-US"/>
          </a:p>
        </p:txBody>
      </p:sp>
    </p:spTree>
    <p:extLst>
      <p:ext uri="{BB962C8B-B14F-4D97-AF65-F5344CB8AC3E}">
        <p14:creationId xmlns:p14="http://schemas.microsoft.com/office/powerpoint/2010/main" val="3911248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F36748-9FBA-4227-9C70-C86E49E251C1}"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26CEFE-E925-44D5-AF50-639BC1A2B6BB}" type="slidenum">
              <a:rPr lang="en-US" smtClean="0"/>
              <a:t>‹#›</a:t>
            </a:fld>
            <a:endParaRPr lang="en-US"/>
          </a:p>
        </p:txBody>
      </p:sp>
    </p:spTree>
    <p:extLst>
      <p:ext uri="{BB962C8B-B14F-4D97-AF65-F5344CB8AC3E}">
        <p14:creationId xmlns:p14="http://schemas.microsoft.com/office/powerpoint/2010/main" val="1221350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F36748-9FBA-4227-9C70-C86E49E251C1}" type="datetimeFigureOut">
              <a:rPr lang="en-US" smtClean="0"/>
              <a:t>2/7/2026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26CEFE-E925-44D5-AF50-639BC1A2B6BB}" type="slidenum">
              <a:rPr lang="en-US" smtClean="0"/>
              <a:t>‹#›</a:t>
            </a:fld>
            <a:endParaRPr lang="en-US"/>
          </a:p>
        </p:txBody>
      </p:sp>
    </p:spTree>
    <p:extLst>
      <p:ext uri="{BB962C8B-B14F-4D97-AF65-F5344CB8AC3E}">
        <p14:creationId xmlns:p14="http://schemas.microsoft.com/office/powerpoint/2010/main" val="976112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F36748-9FBA-4227-9C70-C86E49E251C1}" type="datetimeFigureOut">
              <a:rPr lang="en-US" smtClean="0"/>
              <a:t>2/7/2026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326CEFE-E925-44D5-AF50-639BC1A2B6BB}" type="slidenum">
              <a:rPr lang="en-US" smtClean="0"/>
              <a:t>‹#›</a:t>
            </a:fld>
            <a:endParaRPr lang="en-US"/>
          </a:p>
        </p:txBody>
      </p:sp>
    </p:spTree>
    <p:extLst>
      <p:ext uri="{BB962C8B-B14F-4D97-AF65-F5344CB8AC3E}">
        <p14:creationId xmlns:p14="http://schemas.microsoft.com/office/powerpoint/2010/main" val="1424869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F36748-9FBA-4227-9C70-C86E49E251C1}" type="datetimeFigureOut">
              <a:rPr lang="en-US" smtClean="0"/>
              <a:t>2/7/2026</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326CEFE-E925-44D5-AF50-639BC1A2B6BB}" type="slidenum">
              <a:rPr lang="en-US" smtClean="0"/>
              <a:t>‹#›</a:t>
            </a:fld>
            <a:endParaRPr lang="en-US"/>
          </a:p>
        </p:txBody>
      </p:sp>
    </p:spTree>
    <p:extLst>
      <p:ext uri="{BB962C8B-B14F-4D97-AF65-F5344CB8AC3E}">
        <p14:creationId xmlns:p14="http://schemas.microsoft.com/office/powerpoint/2010/main" val="3052560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F36748-9FBA-4227-9C70-C86E49E251C1}" type="datetimeFigureOut">
              <a:rPr lang="en-US" smtClean="0"/>
              <a:t>2/7/2026</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326CEFE-E925-44D5-AF50-639BC1A2B6BB}" type="slidenum">
              <a:rPr lang="en-US" smtClean="0"/>
              <a:t>‹#›</a:t>
            </a:fld>
            <a:endParaRPr lang="en-US"/>
          </a:p>
        </p:txBody>
      </p:sp>
    </p:spTree>
    <p:extLst>
      <p:ext uri="{BB962C8B-B14F-4D97-AF65-F5344CB8AC3E}">
        <p14:creationId xmlns:p14="http://schemas.microsoft.com/office/powerpoint/2010/main" val="1688778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36748-9FBA-4227-9C70-C86E49E251C1}" type="datetimeFigureOut">
              <a:rPr lang="en-US" smtClean="0"/>
              <a:t>2/7/2026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326CEFE-E925-44D5-AF50-639BC1A2B6BB}" type="slidenum">
              <a:rPr lang="en-US" smtClean="0"/>
              <a:t>‹#›</a:t>
            </a:fld>
            <a:endParaRPr lang="en-US"/>
          </a:p>
        </p:txBody>
      </p:sp>
    </p:spTree>
    <p:extLst>
      <p:ext uri="{BB962C8B-B14F-4D97-AF65-F5344CB8AC3E}">
        <p14:creationId xmlns:p14="http://schemas.microsoft.com/office/powerpoint/2010/main" val="232478075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F36748-9FBA-4227-9C70-C86E49E251C1}" type="datetimeFigureOut">
              <a:rPr lang="en-US" smtClean="0"/>
              <a:t>2/7/2026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326CEFE-E925-44D5-AF50-639BC1A2B6BB}" type="slidenum">
              <a:rPr lang="en-US" smtClean="0"/>
              <a:t>‹#›</a:t>
            </a:fld>
            <a:endParaRPr lang="en-US"/>
          </a:p>
        </p:txBody>
      </p:sp>
    </p:spTree>
    <p:extLst>
      <p:ext uri="{BB962C8B-B14F-4D97-AF65-F5344CB8AC3E}">
        <p14:creationId xmlns:p14="http://schemas.microsoft.com/office/powerpoint/2010/main" val="101899358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F36748-9FBA-4227-9C70-C86E49E251C1}" type="datetimeFigureOut">
              <a:rPr lang="en-US" smtClean="0"/>
              <a:t>2/7/2026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26CEFE-E925-44D5-AF50-639BC1A2B6BB}" type="slidenum">
              <a:rPr lang="en-US" smtClean="0"/>
              <a:t>‹#›</a:t>
            </a:fld>
            <a:endParaRPr lang="en-US"/>
          </a:p>
        </p:txBody>
      </p:sp>
    </p:spTree>
    <p:extLst>
      <p:ext uri="{BB962C8B-B14F-4D97-AF65-F5344CB8AC3E}">
        <p14:creationId xmlns:p14="http://schemas.microsoft.com/office/powerpoint/2010/main" val="440474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5F36748-9FBA-4227-9C70-C86E49E251C1}" type="datetimeFigureOut">
              <a:rPr lang="en-US" smtClean="0"/>
              <a:t>2/7/2026</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326CEFE-E925-44D5-AF50-639BC1A2B6BB}" type="slidenum">
              <a:rPr lang="en-US" smtClean="0"/>
              <a:t>‹#›</a:t>
            </a:fld>
            <a:endParaRPr lang="en-US"/>
          </a:p>
        </p:txBody>
      </p:sp>
    </p:spTree>
    <p:extLst>
      <p:ext uri="{BB962C8B-B14F-4D97-AF65-F5344CB8AC3E}">
        <p14:creationId xmlns:p14="http://schemas.microsoft.com/office/powerpoint/2010/main" val="63010904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6225" y="772731"/>
            <a:ext cx="5907386" cy="830997"/>
          </a:xfrm>
          <a:prstGeom prst="rect">
            <a:avLst/>
          </a:prstGeom>
          <a:noFill/>
        </p:spPr>
        <p:txBody>
          <a:bodyPr wrap="none" rtlCol="0">
            <a:spAutoFit/>
          </a:bodyPr>
          <a:lstStyle/>
          <a:p>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CHƯƠNG I : NHÀ Ở</a:t>
            </a:r>
          </a:p>
        </p:txBody>
      </p:sp>
      <p:sp>
        <p:nvSpPr>
          <p:cNvPr id="5" name="TextBox 4"/>
          <p:cNvSpPr txBox="1"/>
          <p:nvPr/>
        </p:nvSpPr>
        <p:spPr>
          <a:xfrm>
            <a:off x="5205487" y="1738648"/>
            <a:ext cx="5396248" cy="3416320"/>
          </a:xfrm>
          <a:prstGeom prst="rect">
            <a:avLst/>
          </a:prstGeom>
          <a:noFill/>
        </p:spPr>
        <p:txBody>
          <a:bodyPr wrap="square" rtlCol="0">
            <a:spAutoFit/>
          </a:bodyPr>
          <a:lstStyle/>
          <a:p>
            <a:pPr marL="285750" indent="-285750">
              <a:lnSpc>
                <a:spcPct val="200000"/>
              </a:lnSpc>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ở</a:t>
            </a:r>
          </a:p>
          <a:p>
            <a:pPr marL="285750" indent="-285750">
              <a:lnSpc>
                <a:spcPct val="200000"/>
              </a:lnSpc>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ở</a:t>
            </a:r>
          </a:p>
          <a:p>
            <a:pPr marL="285750" indent="-285750">
              <a:lnSpc>
                <a:spcPct val="200000"/>
              </a:lnSpc>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minh</a:t>
            </a:r>
          </a:p>
        </p:txBody>
      </p:sp>
    </p:spTree>
    <p:extLst>
      <p:ext uri="{BB962C8B-B14F-4D97-AF65-F5344CB8AC3E}">
        <p14:creationId xmlns:p14="http://schemas.microsoft.com/office/powerpoint/2010/main" val="227142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07284" y="1597506"/>
            <a:ext cx="4393924" cy="3416320"/>
          </a:xfrm>
          <a:prstGeom prst="rect">
            <a:avLst/>
          </a:prstGeom>
          <a:noFill/>
        </p:spPr>
        <p:txBody>
          <a:bodyPr wrap="square" rtlCol="0">
            <a:spAutoFit/>
          </a:bodyPr>
          <a:lstStyle/>
          <a:p>
            <a:pPr algn="just"/>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nghiệp</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dịch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1841680" y="669702"/>
            <a:ext cx="4076244"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I. VAI TRÒ CỦA NHÀ Ở</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0793" y="198783"/>
            <a:ext cx="5715000" cy="6493565"/>
          </a:xfrm>
          <a:prstGeom prst="rect">
            <a:avLst/>
          </a:prstGeom>
        </p:spPr>
      </p:pic>
    </p:spTree>
    <p:extLst>
      <p:ext uri="{BB962C8B-B14F-4D97-AF65-F5344CB8AC3E}">
        <p14:creationId xmlns:p14="http://schemas.microsoft.com/office/powerpoint/2010/main" val="3148049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41680" y="669702"/>
            <a:ext cx="4076244"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I. VAI TRÒ CỦA NHÀ Ở</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680" y="1716142"/>
            <a:ext cx="9091363" cy="5141858"/>
          </a:xfrm>
          <a:prstGeom prst="rect">
            <a:avLst/>
          </a:prstGeom>
        </p:spPr>
      </p:pic>
      <p:sp>
        <p:nvSpPr>
          <p:cNvPr id="3" name="TextBox 2"/>
          <p:cNvSpPr txBox="1"/>
          <p:nvPr/>
        </p:nvSpPr>
        <p:spPr>
          <a:xfrm>
            <a:off x="1841680" y="1192922"/>
            <a:ext cx="8485015"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1.1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ở?</a:t>
            </a:r>
          </a:p>
        </p:txBody>
      </p:sp>
    </p:spTree>
    <p:extLst>
      <p:ext uri="{BB962C8B-B14F-4D97-AF65-F5344CB8AC3E}">
        <p14:creationId xmlns:p14="http://schemas.microsoft.com/office/powerpoint/2010/main" val="4111208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66304" b="36373"/>
          <a:stretch/>
        </p:blipFill>
        <p:spPr>
          <a:xfrm>
            <a:off x="157060" y="-3314"/>
            <a:ext cx="5425365" cy="3304319"/>
          </a:xfrm>
          <a:prstGeom prst="rect">
            <a:avLst/>
          </a:prstGeom>
        </p:spPr>
      </p:pic>
      <p:sp>
        <p:nvSpPr>
          <p:cNvPr id="5" name="TextBox 4"/>
          <p:cNvSpPr txBox="1"/>
          <p:nvPr/>
        </p:nvSpPr>
        <p:spPr>
          <a:xfrm>
            <a:off x="6298793" y="718787"/>
            <a:ext cx="4576014" cy="1384995"/>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gũi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id="{6250DC09-D0DB-4F23-99C5-8EB6A985A067}"/>
              </a:ext>
            </a:extLst>
          </p:cNvPr>
          <p:cNvPicPr>
            <a:picLocks noChangeAspect="1"/>
          </p:cNvPicPr>
          <p:nvPr/>
        </p:nvPicPr>
        <p:blipFill>
          <a:blip r:embed="rId3"/>
          <a:stretch>
            <a:fillRect/>
          </a:stretch>
        </p:blipFill>
        <p:spPr>
          <a:xfrm>
            <a:off x="193094" y="3304319"/>
            <a:ext cx="5389331" cy="3550367"/>
          </a:xfrm>
          <a:prstGeom prst="rect">
            <a:avLst/>
          </a:prstGeom>
        </p:spPr>
      </p:pic>
      <p:sp>
        <p:nvSpPr>
          <p:cNvPr id="6" name="TextBox 5">
            <a:extLst>
              <a:ext uri="{FF2B5EF4-FFF2-40B4-BE49-F238E27FC236}">
                <a16:creationId xmlns:a16="http://schemas.microsoft.com/office/drawing/2014/main" id="{74BDF10B-6ABC-4FBE-B968-C70BA147B183}"/>
              </a:ext>
            </a:extLst>
          </p:cNvPr>
          <p:cNvSpPr txBox="1"/>
          <p:nvPr/>
        </p:nvSpPr>
        <p:spPr>
          <a:xfrm>
            <a:off x="6298792" y="4365657"/>
            <a:ext cx="4576013" cy="1015663"/>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cúng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45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0" y="2028699"/>
            <a:ext cx="5314122" cy="1815882"/>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lành</a:t>
            </a:r>
            <a:r>
              <a:rPr lang="en-US" sz="2800"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2158" r="50243"/>
          <a:stretch/>
        </p:blipFill>
        <p:spPr>
          <a:xfrm>
            <a:off x="195969" y="0"/>
            <a:ext cx="5472553" cy="3274600"/>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3602" t="31977" r="31305" b="36343"/>
          <a:stretch/>
        </p:blipFill>
        <p:spPr>
          <a:xfrm>
            <a:off x="195969" y="3274601"/>
            <a:ext cx="5472552" cy="3583400"/>
          </a:xfrm>
          <a:prstGeom prst="rect">
            <a:avLst/>
          </a:prstGeom>
        </p:spPr>
      </p:pic>
    </p:spTree>
    <p:extLst>
      <p:ext uri="{BB962C8B-B14F-4D97-AF65-F5344CB8AC3E}">
        <p14:creationId xmlns:p14="http://schemas.microsoft.com/office/powerpoint/2010/main" val="1958961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30957" y="477078"/>
            <a:ext cx="5499652" cy="1815882"/>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Sau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tivi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9531" t="31925" b="36338"/>
          <a:stretch/>
        </p:blipFill>
        <p:spPr>
          <a:xfrm>
            <a:off x="119271" y="0"/>
            <a:ext cx="5376648" cy="3361386"/>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7569" t="62533"/>
          <a:stretch/>
        </p:blipFill>
        <p:spPr>
          <a:xfrm>
            <a:off x="119270" y="3361386"/>
            <a:ext cx="5560313" cy="3496614"/>
          </a:xfrm>
          <a:prstGeom prst="rect">
            <a:avLst/>
          </a:prstGeom>
        </p:spPr>
      </p:pic>
      <p:sp>
        <p:nvSpPr>
          <p:cNvPr id="6" name="TextBox 5"/>
          <p:cNvSpPr txBox="1"/>
          <p:nvPr/>
        </p:nvSpPr>
        <p:spPr>
          <a:xfrm>
            <a:off x="5890591" y="4253948"/>
            <a:ext cx="5380383" cy="954107"/>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mỏi</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3747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7481" y="1117216"/>
            <a:ext cx="10212946" cy="2308324"/>
          </a:xfrm>
          <a:prstGeom prst="rect">
            <a:avLst/>
          </a:prstGeom>
          <a:noFill/>
        </p:spPr>
        <p:txBody>
          <a:bodyPr wrap="square" rtlCol="0">
            <a:spAutoFit/>
          </a:bodyPr>
          <a:lstStyle/>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giúp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vệ</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vụ</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đình</a:t>
            </a:r>
            <a:r>
              <a:rPr lang="en-US" sz="3600"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1337481" y="3657600"/>
            <a:ext cx="10292142" cy="2308324"/>
          </a:xfrm>
          <a:prstGeom prst="rect">
            <a:avLst/>
          </a:prstGeom>
          <a:noFill/>
        </p:spPr>
        <p:txBody>
          <a:bodyPr wrap="square" rtlCol="0">
            <a:spAutoFit/>
          </a:bodyPr>
          <a:lstStyle/>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đem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mọi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thuộc</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mọi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niềm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cũng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riêng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4386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6677" y="633211"/>
            <a:ext cx="10212946" cy="58477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416677" y="1638691"/>
            <a:ext cx="10210256" cy="1077218"/>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1413987" y="2876296"/>
            <a:ext cx="10212946" cy="1077218"/>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niềm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cực</a:t>
            </a:r>
            <a:r>
              <a:rPr lang="en-US" sz="32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1413987" y="4211988"/>
            <a:ext cx="10212946" cy="584775"/>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thuộc</a:t>
            </a:r>
            <a:r>
              <a:rPr lang="en-US" sz="3200"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1413987" y="5055237"/>
            <a:ext cx="10212946" cy="584775"/>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cs typeface="Times New Roman" panose="02020603050405020304" pitchFamily="18" charset="0"/>
              </a:rPr>
              <a:t>.</a:t>
            </a:r>
          </a:p>
        </p:txBody>
      </p:sp>
      <p:sp>
        <p:nvSpPr>
          <p:cNvPr id="2" name="Oval 1"/>
          <p:cNvSpPr/>
          <p:nvPr/>
        </p:nvSpPr>
        <p:spPr>
          <a:xfrm>
            <a:off x="1303457" y="1700787"/>
            <a:ext cx="618187" cy="4765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8613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fade">
                                      <p:cBhvr>
                                        <p:cTn id="34" dur="1000"/>
                                        <p:tgtEl>
                                          <p:spTgt spid="8">
                                            <p:txEl>
                                              <p:pRg st="0" end="0"/>
                                            </p:txEl>
                                          </p:spTgt>
                                        </p:tgtEl>
                                      </p:cBhvr>
                                    </p:animEffect>
                                    <p:anim calcmode="lin" valueType="num">
                                      <p:cBhvr>
                                        <p:cTn id="3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1000"/>
                                        <p:tgtEl>
                                          <p:spTgt spid="2"/>
                                        </p:tgtEl>
                                      </p:cBhvr>
                                    </p:animEffect>
                                    <p:anim calcmode="lin" valueType="num">
                                      <p:cBhvr>
                                        <p:cTn id="42" dur="1000" fill="hold"/>
                                        <p:tgtEl>
                                          <p:spTgt spid="2"/>
                                        </p:tgtEl>
                                        <p:attrNameLst>
                                          <p:attrName>ppt_x</p:attrName>
                                        </p:attrNameLst>
                                      </p:cBhvr>
                                      <p:tavLst>
                                        <p:tav tm="0">
                                          <p:val>
                                            <p:strVal val="#ppt_x"/>
                                          </p:val>
                                        </p:tav>
                                        <p:tav tm="100000">
                                          <p:val>
                                            <p:strVal val="#ppt_x"/>
                                          </p:val>
                                        </p:tav>
                                      </p:tavLst>
                                    </p:anim>
                                    <p:anim calcmode="lin" valueType="num">
                                      <p:cBhvr>
                                        <p:cTn id="4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41680" y="1185669"/>
            <a:ext cx="2081151"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Cấu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1841680" y="669702"/>
            <a:ext cx="6020623"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II. ĐẶC ĐIỂM CHUNG CỦA NHÀ Ở</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32112" b="40282"/>
          <a:stretch/>
        </p:blipFill>
        <p:spPr>
          <a:xfrm>
            <a:off x="2305877" y="1833707"/>
            <a:ext cx="7885045" cy="5017335"/>
          </a:xfrm>
          <a:prstGeom prst="rect">
            <a:avLst/>
          </a:prstGeom>
        </p:spPr>
      </p:pic>
    </p:spTree>
    <p:extLst>
      <p:ext uri="{BB962C8B-B14F-4D97-AF65-F5344CB8AC3E}">
        <p14:creationId xmlns:p14="http://schemas.microsoft.com/office/powerpoint/2010/main" val="1015885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41680" y="1336991"/>
            <a:ext cx="7275816"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Cách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1841680" y="669702"/>
            <a:ext cx="6020623"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II. ĐẶC ĐIỂM CHUNG CỦA NHÀ Ở</a:t>
            </a:r>
          </a:p>
        </p:txBody>
      </p:sp>
      <p:sp>
        <p:nvSpPr>
          <p:cNvPr id="3" name="TextBox 2"/>
          <p:cNvSpPr txBox="1"/>
          <p:nvPr/>
        </p:nvSpPr>
        <p:spPr>
          <a:xfrm>
            <a:off x="1843469" y="2004280"/>
            <a:ext cx="9633396" cy="2554545"/>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ra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Cho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ở,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nuôi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7225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01923" y="858234"/>
            <a:ext cx="662646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Cách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endParaRPr lang="en-US" sz="3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801923" y="335014"/>
            <a:ext cx="6020623"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II. ĐẶC ĐIỂM CHUNG CỦA NHÀ Ở</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043" y="3049343"/>
            <a:ext cx="7472832" cy="3727161"/>
          </a:xfrm>
          <a:prstGeom prst="rect">
            <a:avLst/>
          </a:prstGeom>
        </p:spPr>
      </p:pic>
      <p:sp>
        <p:nvSpPr>
          <p:cNvPr id="4" name="TextBox 3"/>
          <p:cNvSpPr txBox="1"/>
          <p:nvPr/>
        </p:nvSpPr>
        <p:spPr>
          <a:xfrm>
            <a:off x="1801923" y="1381454"/>
            <a:ext cx="10031895" cy="1569660"/>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8314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04563" y="193183"/>
            <a:ext cx="7204857" cy="707886"/>
          </a:xfrm>
          <a:prstGeom prst="rect">
            <a:avLst/>
          </a:prstGeom>
          <a:noFill/>
        </p:spPr>
        <p:txBody>
          <a:bodyPr wrap="none" rtlCol="0">
            <a:spAutoFit/>
          </a:bodyPr>
          <a:lstStyle/>
          <a:p>
            <a:r>
              <a:rPr lang="en-US" sz="4000" b="1" dirty="0" err="1">
                <a:latin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cs typeface="Times New Roman" panose="02020603050405020304" pitchFamily="18" charset="0"/>
              </a:rPr>
              <a:t> 1: KHÁI QUÁT VỀ NHÀ Ở</a:t>
            </a:r>
          </a:p>
        </p:txBody>
      </p:sp>
      <p:sp>
        <p:nvSpPr>
          <p:cNvPr id="6" name="TextBox 5"/>
          <p:cNvSpPr txBox="1"/>
          <p:nvPr/>
        </p:nvSpPr>
        <p:spPr>
          <a:xfrm>
            <a:off x="7983184" y="2743200"/>
            <a:ext cx="184731" cy="523220"/>
          </a:xfrm>
          <a:prstGeom prst="rect">
            <a:avLst/>
          </a:prstGeom>
          <a:noFill/>
        </p:spPr>
        <p:txBody>
          <a:bodyPr wrap="none" rtlCol="0">
            <a:spAutoFit/>
          </a:bodyPr>
          <a:lstStyle/>
          <a:p>
            <a:endParaRPr lang="en-US" sz="2800" b="1" dirty="0">
              <a:latin typeface="Times New Roman" panose="02020603050405020304" pitchFamily="18" charset="0"/>
              <a:cs typeface="Times New Roman" panose="02020603050405020304" pitchFamily="18" charset="0"/>
            </a:endParaRPr>
          </a:p>
        </p:txBody>
      </p:sp>
      <p:graphicFrame>
        <p:nvGraphicFramePr>
          <p:cNvPr id="9" name="Diagram 8"/>
          <p:cNvGraphicFramePr/>
          <p:nvPr>
            <p:extLst>
              <p:ext uri="{D42A27DB-BD31-4B8C-83A1-F6EECF244321}">
                <p14:modId xmlns:p14="http://schemas.microsoft.com/office/powerpoint/2010/main" val="3309186031"/>
              </p:ext>
            </p:extLst>
          </p:nvPr>
        </p:nvGraphicFramePr>
        <p:xfrm>
          <a:off x="2356835" y="1339403"/>
          <a:ext cx="8500056" cy="4816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2826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5548" y="674181"/>
            <a:ext cx="7447722" cy="584775"/>
          </a:xfrm>
          <a:prstGeom prst="rect">
            <a:avLst/>
          </a:prstGeom>
          <a:noFill/>
        </p:spPr>
        <p:txBody>
          <a:bodyPr wrap="square" rtlCol="0">
            <a:spAutoFit/>
          </a:bodyPr>
          <a:lstStyle/>
          <a:p>
            <a:pPr algn="just"/>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725862" y="1453993"/>
            <a:ext cx="4903305"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sắc</a:t>
            </a:r>
            <a:r>
              <a:rPr lang="en-US" sz="3200"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1725862" y="2301994"/>
            <a:ext cx="8716851"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Cấu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1831786" y="3286928"/>
            <a:ext cx="5960491"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1831787" y="4210307"/>
            <a:ext cx="8862717"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a:t>
            </a:r>
          </a:p>
        </p:txBody>
      </p:sp>
      <p:sp>
        <p:nvSpPr>
          <p:cNvPr id="2" name="Oval 1"/>
          <p:cNvSpPr/>
          <p:nvPr/>
        </p:nvSpPr>
        <p:spPr>
          <a:xfrm>
            <a:off x="1522694" y="2356122"/>
            <a:ext cx="618187" cy="4765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14825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fade">
                                      <p:cBhvr>
                                        <p:cTn id="34" dur="1000"/>
                                        <p:tgtEl>
                                          <p:spTgt spid="8">
                                            <p:txEl>
                                              <p:pRg st="0" end="0"/>
                                            </p:txEl>
                                          </p:spTgt>
                                        </p:tgtEl>
                                      </p:cBhvr>
                                    </p:animEffect>
                                    <p:anim calcmode="lin" valueType="num">
                                      <p:cBhvr>
                                        <p:cTn id="3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1000"/>
                                        <p:tgtEl>
                                          <p:spTgt spid="2"/>
                                        </p:tgtEl>
                                      </p:cBhvr>
                                    </p:animEffect>
                                    <p:anim calcmode="lin" valueType="num">
                                      <p:cBhvr>
                                        <p:cTn id="42" dur="1000" fill="hold"/>
                                        <p:tgtEl>
                                          <p:spTgt spid="2"/>
                                        </p:tgtEl>
                                        <p:attrNameLst>
                                          <p:attrName>ppt_x</p:attrName>
                                        </p:attrNameLst>
                                      </p:cBhvr>
                                      <p:tavLst>
                                        <p:tav tm="0">
                                          <p:val>
                                            <p:strVal val="#ppt_x"/>
                                          </p:val>
                                        </p:tav>
                                        <p:tav tm="100000">
                                          <p:val>
                                            <p:strVal val="#ppt_x"/>
                                          </p:val>
                                        </p:tav>
                                      </p:tavLst>
                                    </p:anim>
                                    <p:anim calcmode="lin" valueType="num">
                                      <p:cBhvr>
                                        <p:cTn id="4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2265" y="1874727"/>
            <a:ext cx="2746396" cy="3539430"/>
          </a:xfrm>
          <a:prstGeom prst="rect">
            <a:avLst/>
          </a:prstGeom>
          <a:noFill/>
        </p:spPr>
        <p:txBody>
          <a:bodyPr wrap="square" rtlCol="0">
            <a:spAutoFit/>
          </a:bodyPr>
          <a:lstStyle/>
          <a:p>
            <a:pPr algn="just"/>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p>
          <a:p>
            <a:pPr algn="just"/>
            <a:r>
              <a:rPr lang="en-US" sz="3200" dirty="0">
                <a:latin typeface="Times New Roman" panose="02020603050405020304" pitchFamily="18" charset="0"/>
                <a:cs typeface="Times New Roman" panose="02020603050405020304" pitchFamily="18" charset="0"/>
              </a:rPr>
              <a:t>Quan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1.4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3095" y="277782"/>
            <a:ext cx="7503444" cy="6302435"/>
          </a:xfrm>
          <a:prstGeom prst="rect">
            <a:avLst/>
          </a:prstGeom>
        </p:spPr>
      </p:pic>
    </p:spTree>
    <p:extLst>
      <p:ext uri="{BB962C8B-B14F-4D97-AF65-F5344CB8AC3E}">
        <p14:creationId xmlns:p14="http://schemas.microsoft.com/office/powerpoint/2010/main" val="4823882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88671" y="676314"/>
            <a:ext cx="6056616"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Lịch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trúc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Việt</a:t>
            </a:r>
            <a:r>
              <a:rPr lang="en-US" sz="2800" b="1" dirty="0">
                <a:latin typeface="Times New Roman" panose="02020603050405020304" pitchFamily="18" charset="0"/>
                <a:cs typeface="Times New Roman" panose="02020603050405020304" pitchFamily="18" charset="0"/>
              </a:rPr>
              <a:t> Nam:</a:t>
            </a:r>
          </a:p>
        </p:txBody>
      </p:sp>
      <p:sp>
        <p:nvSpPr>
          <p:cNvPr id="7" name="TextBox 6"/>
          <p:cNvSpPr txBox="1"/>
          <p:nvPr/>
        </p:nvSpPr>
        <p:spPr>
          <a:xfrm>
            <a:off x="1682654" y="146482"/>
            <a:ext cx="9082102"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III. KIẾN TRÚC NHÀ Ở ĐẶC TRƯNG CỦA VIỆT NAM</a:t>
            </a:r>
          </a:p>
        </p:txBody>
      </p:sp>
      <p:sp>
        <p:nvSpPr>
          <p:cNvPr id="3" name="TextBox 2"/>
          <p:cNvSpPr txBox="1"/>
          <p:nvPr/>
        </p:nvSpPr>
        <p:spPr>
          <a:xfrm>
            <a:off x="1788671" y="1199534"/>
            <a:ext cx="9927930" cy="5262979"/>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L</a:t>
            </a:r>
            <a:r>
              <a:rPr lang="vi-VN" sz="2800" dirty="0">
                <a:latin typeface="Times New Roman" panose="02020603050405020304" pitchFamily="18" charset="0"/>
                <a:cs typeface="Times New Roman" panose="02020603050405020304" pitchFamily="18" charset="0"/>
              </a:rPr>
              <a:t>ịch sử kiến trúc nhà ở Việt Nam được tính từ thời kỳ khởi </a:t>
            </a:r>
            <a:r>
              <a:rPr lang="en-US" sz="2800" dirty="0" err="1">
                <a:latin typeface="Times New Roman" panose="02020603050405020304" pitchFamily="18" charset="0"/>
                <a:cs typeface="Times New Roman" panose="02020603050405020304" pitchFamily="18" charset="0"/>
              </a:rPr>
              <a:t>dựng</a:t>
            </a:r>
            <a:r>
              <a:rPr lang="vi-VN" sz="2800" dirty="0">
                <a:latin typeface="Times New Roman" panose="02020603050405020304" pitchFamily="18" charset="0"/>
                <a:cs typeface="Times New Roman" panose="02020603050405020304" pitchFamily="18" charset="0"/>
              </a:rPr>
              <a:t> đất nước</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thời kỳ vua Hùng </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trước năm 207 trước Công Nguyên</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với nền văn hóa Văn Lang </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Âu Lạc</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V</a:t>
            </a:r>
            <a:r>
              <a:rPr lang="vi-VN" sz="2800" dirty="0">
                <a:latin typeface="Times New Roman" panose="02020603050405020304" pitchFamily="18" charset="0"/>
                <a:cs typeface="Times New Roman" panose="02020603050405020304" pitchFamily="18" charset="0"/>
              </a:rPr>
              <a:t>ới trình độ kỹ thuật đúc đồng nổi tiếng </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thời kỳ Văn Hóa Đông Sơ</a:t>
            </a:r>
            <a:r>
              <a:rPr lang="en-US" sz="2800" dirty="0">
                <a:latin typeface="Times New Roman" panose="02020603050405020304" pitchFamily="18" charset="0"/>
                <a:cs typeface="Times New Roman" panose="02020603050405020304" pitchFamily="18" charset="0"/>
              </a:rPr>
              <a:t>n, </a:t>
            </a:r>
            <a:r>
              <a:rPr lang="vi-VN" sz="2800" dirty="0">
                <a:latin typeface="Times New Roman" panose="02020603050405020304" pitchFamily="18" charset="0"/>
                <a:cs typeface="Times New Roman" panose="02020603050405020304" pitchFamily="18" charset="0"/>
              </a:rPr>
              <a:t>thời kỳ này qua các di tích khảo cổ</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đặc biệt là trên mặt trống đồng Ngọc Lũ còn ghi lại lại nét sinh hoạt thời xưa v</a:t>
            </a:r>
            <a:r>
              <a:rPr lang="en-US" sz="2800" dirty="0" err="1">
                <a:latin typeface="Times New Roman" panose="02020603050405020304" pitchFamily="18" charset="0"/>
                <a:cs typeface="Times New Roman" panose="02020603050405020304" pitchFamily="18" charset="0"/>
              </a:rPr>
              <a:t>ới</a:t>
            </a:r>
            <a:r>
              <a:rPr lang="vi-VN" sz="2800" dirty="0">
                <a:latin typeface="Times New Roman" panose="02020603050405020304" pitchFamily="18" charset="0"/>
                <a:cs typeface="Times New Roman" panose="02020603050405020304" pitchFamily="18" charset="0"/>
              </a:rPr>
              <a:t> những kiểu loại nhà sàn</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Đó là những kiến trúc truyền thống lâu đời phù hợp với môi trường thiên nhiên của đất nước</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D</a:t>
            </a:r>
            <a:r>
              <a:rPr lang="vi-VN" sz="2800" dirty="0">
                <a:latin typeface="Times New Roman" panose="02020603050405020304" pitchFamily="18" charset="0"/>
                <a:cs typeface="Times New Roman" panose="02020603050405020304" pitchFamily="18" charset="0"/>
              </a:rPr>
              <a:t>ấu ấn rõ nét nhất của nền kiến trúc cổ Việt Nam Nam cần để lại cho đến ngày nay phải kể từ đời Lý</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đời Trần</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vi-VN" sz="2800" dirty="0">
                <a:latin typeface="Times New Roman" panose="02020603050405020304" pitchFamily="18" charset="0"/>
                <a:cs typeface="Times New Roman" panose="02020603050405020304" pitchFamily="18" charset="0"/>
              </a:rPr>
              <a:t> Hồ</a:t>
            </a:r>
            <a:r>
              <a:rPr lang="en-US" sz="2800" dirty="0">
                <a:latin typeface="Times New Roman" panose="02020603050405020304" pitchFamily="18" charset="0"/>
                <a:cs typeface="Times New Roman" panose="02020603050405020304" pitchFamily="18" charset="0"/>
              </a:rPr>
              <a:t>, đ</a:t>
            </a:r>
            <a:r>
              <a:rPr lang="vi-VN" sz="2800" dirty="0">
                <a:latin typeface="Times New Roman" panose="02020603050405020304" pitchFamily="18" charset="0"/>
                <a:cs typeface="Times New Roman" panose="02020603050405020304" pitchFamily="18" charset="0"/>
              </a:rPr>
              <a:t>ời Lê</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đời Tây Sơn Sơn</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đ</a:t>
            </a:r>
            <a:r>
              <a:rPr lang="en-US" sz="2800" dirty="0" err="1">
                <a:latin typeface="Times New Roman" panose="02020603050405020304" pitchFamily="18" charset="0"/>
                <a:cs typeface="Times New Roman" panose="02020603050405020304" pitchFamily="18" charset="0"/>
              </a:rPr>
              <a:t>ời</a:t>
            </a:r>
            <a:r>
              <a:rPr lang="vi-VN" sz="2800" dirty="0">
                <a:latin typeface="Times New Roman" panose="02020603050405020304" pitchFamily="18" charset="0"/>
                <a:cs typeface="Times New Roman" panose="02020603050405020304" pitchFamily="18" charset="0"/>
              </a:rPr>
              <a:t> Nguyễn</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N</a:t>
            </a:r>
            <a:r>
              <a:rPr lang="vi-VN" sz="2800" dirty="0">
                <a:latin typeface="Times New Roman" panose="02020603050405020304" pitchFamily="18" charset="0"/>
                <a:cs typeface="Times New Roman" panose="02020603050405020304" pitchFamily="18" charset="0"/>
              </a:rPr>
              <a:t>gày nay</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các di sản kiến trúc đã trải qua những biến động lịch sử của chiến tranh</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k</a:t>
            </a:r>
            <a:r>
              <a:rPr lang="vi-VN" sz="2800" dirty="0">
                <a:latin typeface="Times New Roman" panose="02020603050405020304" pitchFamily="18" charset="0"/>
                <a:cs typeface="Times New Roman" panose="02020603050405020304" pitchFamily="18" charset="0"/>
              </a:rPr>
              <a:t>hí hậu nóng ẩm nên cũng trong tình trạng không còn nguyên vẹn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5848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01923" y="712460"/>
            <a:ext cx="5241701"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nông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thôn</a:t>
            </a:r>
            <a:r>
              <a:rPr lang="en-US" sz="2800" b="1"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1801923" y="189240"/>
            <a:ext cx="9042027"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III. KIẾN TRÚC NHÀ Ở ĐẶC TRƯNG CỦA VIỆT NAM</a:t>
            </a:r>
          </a:p>
        </p:txBody>
      </p:sp>
      <p:sp>
        <p:nvSpPr>
          <p:cNvPr id="4" name="TextBox 3"/>
          <p:cNvSpPr txBox="1"/>
          <p:nvPr/>
        </p:nvSpPr>
        <p:spPr>
          <a:xfrm>
            <a:off x="1755540" y="1235680"/>
            <a:ext cx="9767225" cy="267765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Ở</a:t>
            </a:r>
            <a:r>
              <a:rPr lang="vi-VN" sz="2800" dirty="0">
                <a:latin typeface="Times New Roman" panose="02020603050405020304" pitchFamily="18" charset="0"/>
                <a:cs typeface="Times New Roman" panose="02020603050405020304" pitchFamily="18" charset="0"/>
              </a:rPr>
              <a:t> vùng nông thôn</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m</a:t>
            </a:r>
            <a:r>
              <a:rPr lang="vi-VN" sz="2800" dirty="0">
                <a:latin typeface="Times New Roman" panose="02020603050405020304" pitchFamily="18" charset="0"/>
                <a:cs typeface="Times New Roman" panose="02020603050405020304" pitchFamily="18" charset="0"/>
              </a:rPr>
              <a:t>ột số khu vực chức năng trong nhà ở truyền thống thường được xây dựng tách biệt</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V</a:t>
            </a:r>
            <a:r>
              <a:rPr lang="vi-VN" sz="2800" dirty="0">
                <a:latin typeface="Times New Roman" panose="02020603050405020304" pitchFamily="18" charset="0"/>
                <a:cs typeface="Times New Roman" panose="02020603050405020304" pitchFamily="18" charset="0"/>
              </a:rPr>
              <a:t>í dụ khu vực nhà bếp</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nhà kho sẽ được xây dựng tách biệt với khu nhà chính</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a:t>
            </a:r>
            <a:r>
              <a:rPr lang="vi-VN" sz="2800" dirty="0">
                <a:latin typeface="Times New Roman" panose="02020603050405020304" pitchFamily="18" charset="0"/>
                <a:cs typeface="Times New Roman" panose="02020603050405020304" pitchFamily="18" charset="0"/>
              </a:rPr>
              <a:t>ùy điều kiện của từng gia đình mà kh</a:t>
            </a:r>
            <a:r>
              <a:rPr lang="en-US" sz="2800" dirty="0">
                <a:latin typeface="Times New Roman" panose="02020603050405020304" pitchFamily="18" charset="0"/>
                <a:cs typeface="Times New Roman" panose="02020603050405020304" pitchFamily="18" charset="0"/>
              </a:rPr>
              <a:t>u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vi-VN" sz="2800" dirty="0">
                <a:latin typeface="Times New Roman" panose="02020603050405020304" pitchFamily="18" charset="0"/>
                <a:cs typeface="Times New Roman" panose="02020603050405020304" pitchFamily="18" charset="0"/>
              </a:rPr>
              <a:t> có thể được xây dựng 3 gian </a:t>
            </a:r>
            <a:r>
              <a:rPr lang="en-US" sz="2800" dirty="0">
                <a:latin typeface="Times New Roman" panose="02020603050405020304" pitchFamily="18" charset="0"/>
                <a:cs typeface="Times New Roman" panose="02020603050405020304" pitchFamily="18" charset="0"/>
              </a:rPr>
              <a:t>hay </a:t>
            </a:r>
            <a:r>
              <a:rPr lang="vi-VN" sz="2800" dirty="0">
                <a:latin typeface="Times New Roman" panose="02020603050405020304" pitchFamily="18" charset="0"/>
                <a:cs typeface="Times New Roman" panose="02020603050405020304" pitchFamily="18" charset="0"/>
              </a:rPr>
              <a:t>5 gian</a:t>
            </a:r>
            <a:r>
              <a:rPr lang="en-US" sz="2800" dirty="0">
                <a:latin typeface="Times New Roman" panose="02020603050405020304" pitchFamily="18" charset="0"/>
                <a:cs typeface="Times New Roman" panose="02020603050405020304" pitchFamily="18" charset="0"/>
              </a:rPr>
              <a:t>. C</a:t>
            </a:r>
            <a:r>
              <a:rPr lang="vi-VN" sz="2800" dirty="0">
                <a:latin typeface="Times New Roman" panose="02020603050405020304" pitchFamily="18" charset="0"/>
                <a:cs typeface="Times New Roman" panose="02020603050405020304" pitchFamily="18" charset="0"/>
              </a:rPr>
              <a:t>ác gian nhà thường được phân chia bằng hệ thống tường hoặc </a:t>
            </a:r>
            <a:r>
              <a:rPr lang="en-US" sz="2800" dirty="0" err="1">
                <a:latin typeface="Times New Roman" panose="02020603050405020304" pitchFamily="18" charset="0"/>
                <a:cs typeface="Times New Roman" panose="02020603050405020304" pitchFamily="18" charset="0"/>
              </a:rPr>
              <a:t>cột</a:t>
            </a:r>
            <a:r>
              <a:rPr lang="vi-VN" sz="2800" dirty="0">
                <a:latin typeface="Times New Roman" panose="02020603050405020304" pitchFamily="18" charset="0"/>
                <a:cs typeface="Times New Roman" panose="02020603050405020304" pitchFamily="18" charset="0"/>
              </a:rPr>
              <a:t> nhà</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923" y="3913336"/>
            <a:ext cx="9674460" cy="2944664"/>
          </a:xfrm>
          <a:prstGeom prst="rect">
            <a:avLst/>
          </a:prstGeom>
        </p:spPr>
      </p:pic>
    </p:spTree>
    <p:extLst>
      <p:ext uri="{BB962C8B-B14F-4D97-AF65-F5344CB8AC3E}">
        <p14:creationId xmlns:p14="http://schemas.microsoft.com/office/powerpoint/2010/main" val="3915726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56149" y="858234"/>
            <a:ext cx="3180894"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thị</a:t>
            </a:r>
            <a:r>
              <a:rPr lang="en-US" sz="2800" b="1"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1656149" y="262127"/>
            <a:ext cx="9042027"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III. KIẾN TRÚC NHÀ Ở ĐẶC TRƯNG CỦA VIỆT NAM</a:t>
            </a:r>
          </a:p>
        </p:txBody>
      </p:sp>
      <p:sp>
        <p:nvSpPr>
          <p:cNvPr id="4" name="TextBox 3"/>
          <p:cNvSpPr txBox="1"/>
          <p:nvPr/>
        </p:nvSpPr>
        <p:spPr>
          <a:xfrm>
            <a:off x="1642523" y="2137226"/>
            <a:ext cx="4598877" cy="4401205"/>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Ở</a:t>
            </a:r>
            <a:r>
              <a:rPr lang="vi-VN" sz="2800" dirty="0">
                <a:latin typeface="Times New Roman" panose="02020603050405020304" pitchFamily="18" charset="0"/>
                <a:cs typeface="Times New Roman" panose="02020603050405020304" pitchFamily="18" charset="0"/>
              </a:rPr>
              <a:t> đô thị</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với đặc điểm mật độ dân cư cao</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giải pháp trong kiến trúc nhà mặt phố chú trọng đến việc tiết kiệm đất</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tận dụng không gian theo chiều cao nên thường được thiết kế nhiều tầng</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Bên cạnh đó</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tận dụng ưu thế và tiền nên nhà mặt phố được thiết kế để có thể vừa ở vừa kinh doanh</a:t>
            </a:r>
            <a:r>
              <a:rPr lang="en-US" sz="2800" dirty="0">
                <a:latin typeface="Times New Roman" panose="02020603050405020304" pitchFamily="18" charset="0"/>
                <a:cs typeface="Times New Roman" panose="02020603050405020304" pitchFamily="18" charset="0"/>
              </a:rPr>
              <a:t>.</a:t>
            </a:r>
          </a:p>
        </p:txBody>
      </p:sp>
      <p:sp>
        <p:nvSpPr>
          <p:cNvPr id="9" name="TextBox 8"/>
          <p:cNvSpPr txBox="1"/>
          <p:nvPr/>
        </p:nvSpPr>
        <p:spPr>
          <a:xfrm>
            <a:off x="1656149" y="1497730"/>
            <a:ext cx="3074878"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phố</a:t>
            </a:r>
            <a:r>
              <a:rPr lang="en-US" sz="2800" b="1"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3297" y="858234"/>
            <a:ext cx="5548398" cy="5767853"/>
          </a:xfrm>
          <a:prstGeom prst="rect">
            <a:avLst/>
          </a:prstGeom>
        </p:spPr>
      </p:pic>
    </p:spTree>
    <p:extLst>
      <p:ext uri="{BB962C8B-B14F-4D97-AF65-F5344CB8AC3E}">
        <p14:creationId xmlns:p14="http://schemas.microsoft.com/office/powerpoint/2010/main" val="2186672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97496" y="901060"/>
            <a:ext cx="3114634"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thị</a:t>
            </a:r>
            <a:r>
              <a:rPr lang="en-US" sz="2800" b="1"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1497496" y="313509"/>
            <a:ext cx="9042027"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III. KIẾN TRÚC NHÀ Ở ĐẶC TRƯNG CỦA VIỆT NAM</a:t>
            </a:r>
          </a:p>
        </p:txBody>
      </p:sp>
      <p:sp>
        <p:nvSpPr>
          <p:cNvPr id="4" name="TextBox 3"/>
          <p:cNvSpPr txBox="1"/>
          <p:nvPr/>
        </p:nvSpPr>
        <p:spPr>
          <a:xfrm>
            <a:off x="1497496" y="2076162"/>
            <a:ext cx="4675171" cy="3970318"/>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N</a:t>
            </a:r>
            <a:r>
              <a:rPr lang="vi-VN" sz="2800" dirty="0">
                <a:latin typeface="Times New Roman" panose="02020603050405020304" pitchFamily="18" charset="0"/>
                <a:cs typeface="Times New Roman" panose="02020603050405020304" pitchFamily="18" charset="0"/>
              </a:rPr>
              <a:t>hà ở chung cư được xây dựng để phục vụ nhiều gia đình</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do đó nhà được tổ chức thành không gian riêng dành cho từng gia đình được gọi là các căn hộ và không gian chung cư như khu để xe</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vi-VN" sz="2800" dirty="0">
                <a:latin typeface="Times New Roman" panose="02020603050405020304" pitchFamily="18" charset="0"/>
                <a:cs typeface="Times New Roman" panose="02020603050405020304" pitchFamily="18" charset="0"/>
              </a:rPr>
              <a:t> mua bán</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khu sinh hoạt cộng đồng</a:t>
            </a:r>
            <a:r>
              <a:rPr lang="en-US" sz="2800" dirty="0">
                <a:latin typeface="Times New Roman" panose="02020603050405020304" pitchFamily="18" charset="0"/>
                <a:cs typeface="Times New Roman" panose="02020603050405020304" pitchFamily="18" charset="0"/>
              </a:rPr>
              <a:t>, …</a:t>
            </a:r>
          </a:p>
        </p:txBody>
      </p:sp>
      <p:sp>
        <p:nvSpPr>
          <p:cNvPr id="9" name="TextBox 8"/>
          <p:cNvSpPr txBox="1"/>
          <p:nvPr/>
        </p:nvSpPr>
        <p:spPr>
          <a:xfrm>
            <a:off x="1497496" y="1488611"/>
            <a:ext cx="3114634"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chung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cư</a:t>
            </a:r>
            <a:r>
              <a:rPr lang="en-US" sz="2800" b="1"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1043" y="858234"/>
            <a:ext cx="5615369" cy="5794358"/>
          </a:xfrm>
          <a:prstGeom prst="rect">
            <a:avLst/>
          </a:prstGeom>
        </p:spPr>
      </p:pic>
    </p:spTree>
    <p:extLst>
      <p:ext uri="{BB962C8B-B14F-4D97-AF65-F5344CB8AC3E}">
        <p14:creationId xmlns:p14="http://schemas.microsoft.com/office/powerpoint/2010/main" val="2040964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50504" y="314563"/>
            <a:ext cx="9925879" cy="1815882"/>
          </a:xfrm>
          <a:prstGeom prst="rect">
            <a:avLst/>
          </a:prstGeom>
          <a:noFill/>
        </p:spPr>
        <p:txBody>
          <a:bodyPr wrap="square" rtlCol="0">
            <a:spAutoFit/>
          </a:bodyPr>
          <a:lstStyle/>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hỏi</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79m</a:t>
            </a:r>
            <a:r>
              <a:rPr lang="en-US" sz="2800" baseline="300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phòng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ngủ</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phòng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1272209" y="2258533"/>
            <a:ext cx="10561983" cy="523220"/>
          </a:xfrm>
          <a:prstGeom prst="rect">
            <a:avLst/>
          </a:prstGeom>
          <a:noFill/>
        </p:spPr>
        <p:txBody>
          <a:bodyPr wrap="square" rtlCol="0">
            <a:spAutoFit/>
          </a:bodyPr>
          <a:lstStyle/>
          <a:p>
            <a:pPr algn="just"/>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được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bán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mấy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phòng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chức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năng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thuộc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loại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nhà</a:t>
            </a:r>
            <a:r>
              <a:rPr lang="en-US" sz="2800" dirty="0">
                <a:solidFill>
                  <a:srgbClr val="002060"/>
                </a:solidFill>
                <a:latin typeface="Times New Roman" panose="02020603050405020304" pitchFamily="18" charset="0"/>
                <a:cs typeface="Times New Roman" panose="02020603050405020304" pitchFamily="18" charset="0"/>
              </a:rPr>
              <a:t> ở </a:t>
            </a:r>
            <a:r>
              <a:rPr lang="en-US" sz="2800" dirty="0" err="1">
                <a:solidFill>
                  <a:srgbClr val="002060"/>
                </a:solidFill>
                <a:latin typeface="Times New Roman" panose="02020603050405020304" pitchFamily="18" charset="0"/>
                <a:cs typeface="Times New Roman" panose="02020603050405020304" pitchFamily="18" charset="0"/>
              </a:rPr>
              <a:t>nào</a:t>
            </a:r>
            <a:r>
              <a:rPr lang="en-US" sz="2800" dirty="0">
                <a:solidFill>
                  <a:srgbClr val="002060"/>
                </a:solidFill>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1165" y="2909841"/>
            <a:ext cx="7455158" cy="3799542"/>
          </a:xfrm>
          <a:prstGeom prst="rect">
            <a:avLst/>
          </a:prstGeom>
        </p:spPr>
      </p:pic>
    </p:spTree>
    <p:extLst>
      <p:ext uri="{BB962C8B-B14F-4D97-AF65-F5344CB8AC3E}">
        <p14:creationId xmlns:p14="http://schemas.microsoft.com/office/powerpoint/2010/main" val="4130729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7858" y="1795203"/>
            <a:ext cx="10289996" cy="2308324"/>
          </a:xfrm>
          <a:prstGeom prst="rect">
            <a:avLst/>
          </a:prstGeom>
          <a:noFill/>
        </p:spPr>
        <p:txBody>
          <a:bodyPr wrap="none" rtlCol="0">
            <a:spAutoFit/>
          </a:bodyPr>
          <a:lstStyle/>
          <a:p>
            <a:pPr marL="457200" indent="-457200">
              <a:buFont typeface="Wingdings" panose="05000000000000000000" pitchFamily="2" charset="2"/>
              <a:buChar char="Ø"/>
            </a:pPr>
            <a:r>
              <a:rPr lang="en-US" sz="3600" b="1" dirty="0" err="1">
                <a:latin typeface="Times New Roman" panose="02020603050405020304" pitchFamily="18" charset="0"/>
                <a:cs typeface="Times New Roman" panose="02020603050405020304" pitchFamily="18" charset="0"/>
              </a:rPr>
              <a:t>Nhà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5 </a:t>
            </a:r>
            <a:r>
              <a:rPr lang="en-US" sz="3600" b="1" dirty="0" err="1">
                <a:latin typeface="Times New Roman" panose="02020603050405020304" pitchFamily="18" charset="0"/>
                <a:cs typeface="Times New Roman" panose="02020603050405020304" pitchFamily="18" charset="0"/>
              </a:rPr>
              <a:t>phòng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chức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năng</a:t>
            </a:r>
            <a:r>
              <a:rPr lang="en-US" sz="3600" b="1" dirty="0">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Ø"/>
            </a:pPr>
            <a:r>
              <a:rPr lang="en-US" sz="3600" b="1" dirty="0">
                <a:latin typeface="Times New Roman" panose="02020603050405020304" pitchFamily="18" charset="0"/>
                <a:cs typeface="Times New Roman" panose="02020603050405020304" pitchFamily="18" charset="0"/>
              </a:rPr>
              <a:t>3 </a:t>
            </a:r>
            <a:r>
              <a:rPr lang="en-US" sz="3600" b="1" dirty="0" err="1">
                <a:latin typeface="Times New Roman" panose="02020603050405020304" pitchFamily="18" charset="0"/>
                <a:cs typeface="Times New Roman" panose="02020603050405020304" pitchFamily="18" charset="0"/>
              </a:rPr>
              <a:t>phòng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ngủ</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2 </a:t>
            </a:r>
            <a:r>
              <a:rPr lang="en-US" sz="3600" b="1" dirty="0" err="1">
                <a:latin typeface="Times New Roman" panose="02020603050405020304" pitchFamily="18" charset="0"/>
                <a:cs typeface="Times New Roman" panose="02020603050405020304" pitchFamily="18" charset="0"/>
              </a:rPr>
              <a:t>phòng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vệ</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sinh</a:t>
            </a:r>
            <a:endParaRPr lang="en-US" sz="3600" b="1"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3600" b="1" dirty="0" err="1">
                <a:latin typeface="Times New Roman" panose="02020603050405020304" pitchFamily="18" charset="0"/>
                <a:cs typeface="Times New Roman" panose="02020603050405020304" pitchFamily="18" charset="0"/>
              </a:rPr>
              <a:t>Thuộc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nhà</a:t>
            </a:r>
            <a:r>
              <a:rPr lang="en-US" sz="3600" b="1" dirty="0">
                <a:latin typeface="Times New Roman" panose="02020603050405020304" pitchFamily="18" charset="0"/>
                <a:cs typeface="Times New Roman" panose="02020603050405020304" pitchFamily="18" charset="0"/>
              </a:rPr>
              <a:t> ở </a:t>
            </a:r>
            <a:r>
              <a:rPr lang="en-US" sz="3600" b="1" dirty="0" err="1">
                <a:solidFill>
                  <a:srgbClr val="002060"/>
                </a:solidFill>
                <a:latin typeface="Times New Roman" panose="02020603050405020304" pitchFamily="18" charset="0"/>
                <a:cs typeface="Times New Roman" panose="02020603050405020304" pitchFamily="18" charset="0"/>
              </a:rPr>
              <a:t>chung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cư</a:t>
            </a:r>
            <a:endParaRPr lang="en-US" sz="3600" b="1" dirty="0">
              <a:solidFill>
                <a:srgbClr val="00206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sinh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đồng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2 </a:t>
            </a:r>
            <a:r>
              <a:rPr lang="en-US" sz="3600" b="1" dirty="0" err="1">
                <a:latin typeface="Times New Roman" panose="02020603050405020304" pitchFamily="18" charset="0"/>
                <a:cs typeface="Times New Roman" panose="02020603050405020304" pitchFamily="18" charset="0"/>
              </a:rPr>
              <a:t>tầng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hầm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xe</a:t>
            </a:r>
            <a:r>
              <a:rPr lang="en-US"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48173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63989" y="329066"/>
            <a:ext cx="483984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thù</a:t>
            </a:r>
            <a:r>
              <a:rPr lang="en-US" sz="2800" b="1"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6310411" y="1407403"/>
            <a:ext cx="5420139" cy="4401205"/>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Nhà sàn là kiểu nhà được dựa trên các cột phía trên mặt đất</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phù hợp với các đặc điểm về địa hình</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tập quán sinh hoạt của người dân</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V</a:t>
            </a:r>
            <a:r>
              <a:rPr lang="vi-VN" sz="2800" dirty="0">
                <a:latin typeface="Times New Roman" panose="02020603050405020304" pitchFamily="18" charset="0"/>
                <a:cs typeface="Times New Roman" panose="02020603050405020304" pitchFamily="18" charset="0"/>
              </a:rPr>
              <a:t>ới kiểu xây dựng này</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nhà sàn được chia thành 2 vùng không gian sử dụng</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phần sàn là khu vực sinh hoạt chung</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để ở và nấu ăn</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nhà sàn ở vùng cao phần dưới sàn thường là nơi cất giữ công cụ lao động</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691757" y="884183"/>
            <a:ext cx="295952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sàn</a:t>
            </a:r>
            <a:r>
              <a:rPr lang="en-US" sz="2800" b="1"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52" y="1594822"/>
            <a:ext cx="5420139" cy="4117385"/>
          </a:xfrm>
          <a:prstGeom prst="rect">
            <a:avLst/>
          </a:prstGeom>
        </p:spPr>
      </p:pic>
    </p:spTree>
    <p:extLst>
      <p:ext uri="{BB962C8B-B14F-4D97-AF65-F5344CB8AC3E}">
        <p14:creationId xmlns:p14="http://schemas.microsoft.com/office/powerpoint/2010/main" val="1947198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92"/>
            <a:ext cx="5737456" cy="35373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52375"/>
            <a:ext cx="5737456" cy="3342068"/>
          </a:xfrm>
          <a:prstGeom prst="rect">
            <a:avLst/>
          </a:prstGeom>
        </p:spPr>
      </p:pic>
      <p:sp>
        <p:nvSpPr>
          <p:cNvPr id="6" name="TextBox 5"/>
          <p:cNvSpPr txBox="1"/>
          <p:nvPr/>
        </p:nvSpPr>
        <p:spPr>
          <a:xfrm>
            <a:off x="6095266" y="623226"/>
            <a:ext cx="5632173" cy="5324535"/>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miền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kỳ</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81132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607" y="1"/>
            <a:ext cx="3890359" cy="24480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2465" y="0"/>
            <a:ext cx="4547327" cy="21516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2466" y="2151650"/>
            <a:ext cx="4466926" cy="240961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607" y="2434845"/>
            <a:ext cx="3881746" cy="2563917"/>
          </a:xfrm>
          <a:prstGeom prst="rect">
            <a:avLst/>
          </a:prstGeom>
        </p:spPr>
      </p:pic>
      <p:sp>
        <p:nvSpPr>
          <p:cNvPr id="8" name="TextBox 7"/>
          <p:cNvSpPr txBox="1"/>
          <p:nvPr/>
        </p:nvSpPr>
        <p:spPr>
          <a:xfrm>
            <a:off x="4761659" y="740307"/>
            <a:ext cx="2213113" cy="1938992"/>
          </a:xfrm>
          <a:prstGeom prst="rect">
            <a:avLst/>
          </a:prstGeom>
          <a:noFill/>
        </p:spPr>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ở?</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739" y="4700278"/>
            <a:ext cx="3890359" cy="2157722"/>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92465" y="4587765"/>
            <a:ext cx="4426565" cy="2296739"/>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19794" y="3683404"/>
            <a:ext cx="3665721" cy="3174595"/>
          </a:xfrm>
          <a:prstGeom prst="rect">
            <a:avLst/>
          </a:prstGeom>
        </p:spPr>
      </p:pic>
    </p:spTree>
    <p:extLst>
      <p:ext uri="{BB962C8B-B14F-4D97-AF65-F5344CB8AC3E}">
        <p14:creationId xmlns:p14="http://schemas.microsoft.com/office/powerpoint/2010/main" val="2871562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63989" y="329066"/>
            <a:ext cx="483984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thù</a:t>
            </a:r>
            <a:endParaRPr lang="en-US" sz="28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7421217" y="2213113"/>
            <a:ext cx="4015409" cy="267765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N</a:t>
            </a:r>
            <a:r>
              <a:rPr lang="vi-VN" sz="2800" dirty="0">
                <a:latin typeface="Times New Roman" panose="02020603050405020304" pitchFamily="18" charset="0"/>
                <a:cs typeface="Times New Roman" panose="02020603050405020304" pitchFamily="18" charset="0"/>
              </a:rPr>
              <a:t>hà nổi là kiểu nhà được thiết kế có hệ thống pha</a:t>
            </a:r>
            <a:r>
              <a:rPr lang="en-US" sz="2800" dirty="0">
                <a:latin typeface="Times New Roman" panose="02020603050405020304" pitchFamily="18" charset="0"/>
                <a:cs typeface="Times New Roman" panose="02020603050405020304" pitchFamily="18" charset="0"/>
              </a:rPr>
              <a:t>o</a:t>
            </a:r>
            <a:r>
              <a:rPr lang="vi-VN" sz="2800" dirty="0">
                <a:latin typeface="Times New Roman" panose="02020603050405020304" pitchFamily="18" charset="0"/>
                <a:cs typeface="Times New Roman" panose="02020603050405020304" pitchFamily="18" charset="0"/>
              </a:rPr>
              <a:t> dưới sàn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nhà có thể nổi trên mặt nước</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N</a:t>
            </a:r>
            <a:r>
              <a:rPr lang="vi-VN" sz="2800" dirty="0">
                <a:latin typeface="Times New Roman" panose="02020603050405020304" pitchFamily="18" charset="0"/>
                <a:cs typeface="Times New Roman" panose="02020603050405020304" pitchFamily="18" charset="0"/>
              </a:rPr>
              <a:t>hà có thể di động </a:t>
            </a:r>
            <a:r>
              <a:rPr lang="en-US" sz="2800" dirty="0" err="1">
                <a:latin typeface="Times New Roman" panose="02020603050405020304" pitchFamily="18" charset="0"/>
                <a:cs typeface="Times New Roman" panose="02020603050405020304" pitchFamily="18" charset="0"/>
              </a:rPr>
              <a:t>hoặc</a:t>
            </a:r>
            <a:r>
              <a:rPr lang="vi-VN" sz="2800" dirty="0">
                <a:latin typeface="Times New Roman" panose="02020603050405020304" pitchFamily="18" charset="0"/>
                <a:cs typeface="Times New Roman" panose="02020603050405020304" pitchFamily="18" charset="0"/>
              </a:rPr>
              <a:t> cố định</a:t>
            </a:r>
            <a:r>
              <a:rPr lang="en-US" sz="2800" dirty="0">
                <a:latin typeface="Times New Roman" panose="02020603050405020304" pitchFamily="18" charset="0"/>
                <a:cs typeface="Times New Roman" panose="02020603050405020304" pitchFamily="18" charset="0"/>
              </a:rPr>
              <a:t>.</a:t>
            </a:r>
          </a:p>
        </p:txBody>
      </p:sp>
      <p:sp>
        <p:nvSpPr>
          <p:cNvPr id="9" name="TextBox 8"/>
          <p:cNvSpPr txBox="1"/>
          <p:nvPr/>
        </p:nvSpPr>
        <p:spPr>
          <a:xfrm>
            <a:off x="1700463" y="975219"/>
            <a:ext cx="2959527" cy="523220"/>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nổi</a:t>
            </a:r>
            <a:endParaRPr lang="en-US" sz="28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96" y="1621372"/>
            <a:ext cx="6425581" cy="4261409"/>
          </a:xfrm>
          <a:prstGeom prst="rect">
            <a:avLst/>
          </a:prstGeom>
        </p:spPr>
      </p:pic>
    </p:spTree>
    <p:extLst>
      <p:ext uri="{BB962C8B-B14F-4D97-AF65-F5344CB8AC3E}">
        <p14:creationId xmlns:p14="http://schemas.microsoft.com/office/powerpoint/2010/main" val="2714210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0661" y="5232369"/>
            <a:ext cx="10747513" cy="138499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đò</a:t>
            </a:r>
            <a:r>
              <a:rPr lang="en-US" sz="2800" dirty="0">
                <a:latin typeface="Times New Roman" panose="02020603050405020304" pitchFamily="18" charset="0"/>
                <a:cs typeface="Times New Roman" panose="02020603050405020304" pitchFamily="18" charset="0"/>
              </a:rPr>
              <a:t>, .. )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bè</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bè</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chài</a:t>
            </a:r>
            <a:r>
              <a:rPr lang="en-US" sz="2800" dirty="0">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661" y="0"/>
            <a:ext cx="10747513" cy="5035826"/>
          </a:xfrm>
          <a:prstGeom prst="rect">
            <a:avLst/>
          </a:prstGeom>
        </p:spPr>
      </p:pic>
    </p:spTree>
    <p:extLst>
      <p:ext uri="{BB962C8B-B14F-4D97-AF65-F5344CB8AC3E}">
        <p14:creationId xmlns:p14="http://schemas.microsoft.com/office/powerpoint/2010/main" val="3797564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3E6C2C-170F-4536-9950-725522211D84}"/>
              </a:ext>
            </a:extLst>
          </p:cNvPr>
          <p:cNvSpPr txBox="1"/>
          <p:nvPr/>
        </p:nvSpPr>
        <p:spPr>
          <a:xfrm>
            <a:off x="1378227" y="189908"/>
            <a:ext cx="10469216" cy="6478184"/>
          </a:xfrm>
          <a:prstGeom prst="rect">
            <a:avLst/>
          </a:prstGeom>
          <a:noFill/>
        </p:spPr>
        <p:txBody>
          <a:bodyPr wrap="square">
            <a:spAutoFit/>
          </a:bodyPr>
          <a:lstStyle/>
          <a:p>
            <a:pPr>
              <a:lnSpc>
                <a:spcPct val="150000"/>
              </a:lnSpc>
            </a:pPr>
            <a:r>
              <a:rPr lang="vi-VN" sz="2800" b="1" dirty="0">
                <a:latin typeface="Times New Roman" panose="02020603050405020304" pitchFamily="18" charset="0"/>
                <a:cs typeface="Times New Roman" panose="02020603050405020304" pitchFamily="18" charset="0"/>
              </a:rPr>
              <a:t>Hãy chọn những đáp án có phát biểu đúng về nhà ở.</a:t>
            </a:r>
          </a:p>
          <a:p>
            <a:pPr>
              <a:lnSpc>
                <a:spcPct val="150000"/>
              </a:lnSpc>
            </a:pPr>
            <a:r>
              <a:rPr lang="vi-VN" sz="2800" dirty="0">
                <a:latin typeface="Times New Roman" panose="02020603050405020304" pitchFamily="18" charset="0"/>
                <a:cs typeface="Times New Roman" panose="02020603050405020304" pitchFamily="18" charset="0"/>
              </a:rPr>
              <a:t>A. Đặc điểm của nhà ở phụ thuộc vào điều kiện kinh tế, văn hoá, vị trí địa lí, vùng miền.</a:t>
            </a:r>
          </a:p>
          <a:p>
            <a:pPr>
              <a:lnSpc>
                <a:spcPct val="150000"/>
              </a:lnSpc>
            </a:pPr>
            <a:r>
              <a:rPr lang="vi-VN" sz="2800" dirty="0">
                <a:latin typeface="Times New Roman" panose="02020603050405020304" pitchFamily="18" charset="0"/>
                <a:cs typeface="Times New Roman" panose="02020603050405020304" pitchFamily="18" charset="0"/>
              </a:rPr>
              <a:t>B. Các khu vực chức năng trong nhà ở thường được xây dựng tách biệt.</a:t>
            </a:r>
          </a:p>
          <a:p>
            <a:pPr>
              <a:lnSpc>
                <a:spcPct val="150000"/>
              </a:lnSpc>
            </a:pPr>
            <a:r>
              <a:rPr lang="vi-VN" sz="2800" dirty="0">
                <a:latin typeface="Times New Roman" panose="02020603050405020304" pitchFamily="18" charset="0"/>
                <a:cs typeface="Times New Roman" panose="02020603050405020304" pitchFamily="18" charset="0"/>
              </a:rPr>
              <a:t>C. Nhà ở mặt phố thường được thiết kế c</a:t>
            </a:r>
            <a:r>
              <a:rPr lang="en-US" sz="2800" dirty="0" err="1">
                <a:latin typeface="Times New Roman" panose="02020603050405020304" pitchFamily="18" charset="0"/>
                <a:cs typeface="Times New Roman" panose="02020603050405020304" pitchFamily="18" charset="0"/>
              </a:rPr>
              <a:t>ác</a:t>
            </a:r>
            <a:r>
              <a:rPr lang="vi-VN" sz="2800" dirty="0">
                <a:latin typeface="Times New Roman" panose="02020603050405020304" pitchFamily="18" charset="0"/>
                <a:cs typeface="Times New Roman" panose="02020603050405020304" pitchFamily="18" charset="0"/>
              </a:rPr>
              <a:t> tầng để tận dụng không gian theo chiều cao.</a:t>
            </a:r>
          </a:p>
          <a:p>
            <a:pPr>
              <a:lnSpc>
                <a:spcPct val="150000"/>
              </a:lnSpc>
            </a:pPr>
            <a:r>
              <a:rPr lang="vi-VN" sz="2800" dirty="0">
                <a:latin typeface="Times New Roman" panose="02020603050405020304" pitchFamily="18" charset="0"/>
                <a:cs typeface="Times New Roman" panose="02020603050405020304" pitchFamily="18" charset="0"/>
              </a:rPr>
              <a:t>D. Các không gian trong từng căn hộ nhà chung cư được tổ chức thành các không gian công cộng.</a:t>
            </a:r>
          </a:p>
          <a:p>
            <a:pPr>
              <a:lnSpc>
                <a:spcPct val="150000"/>
              </a:lnSpc>
            </a:pPr>
            <a:r>
              <a:rPr lang="vi-VN" sz="2800" dirty="0">
                <a:latin typeface="Times New Roman" panose="02020603050405020304" pitchFamily="18" charset="0"/>
                <a:cs typeface="Times New Roman" panose="02020603050405020304" pitchFamily="18" charset="0"/>
              </a:rPr>
              <a:t>E. Nhà sàn của các dân tộc miền núi là kiểu nhà được dựng trên các cột phía trên mặt đất để tránh thú rừng.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341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circle(in)">
                                      <p:cBhvr>
                                        <p:cTn id="19" dur="2000"/>
                                        <p:tgtEl>
                                          <p:spTgt spid="5">
                                            <p:txEl>
                                              <p:pRg st="2" end="2"/>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1B8814-5DDA-42BA-8F3F-5809F1950E60}"/>
              </a:ext>
            </a:extLst>
          </p:cNvPr>
          <p:cNvSpPr txBox="1"/>
          <p:nvPr/>
        </p:nvSpPr>
        <p:spPr>
          <a:xfrm>
            <a:off x="337930" y="189908"/>
            <a:ext cx="11589027" cy="6478184"/>
          </a:xfrm>
          <a:prstGeom prst="rect">
            <a:avLst/>
          </a:prstGeom>
          <a:noFill/>
        </p:spPr>
        <p:txBody>
          <a:bodyPr wrap="square">
            <a:spAutoFit/>
          </a:bodyPr>
          <a:lstStyle/>
          <a:p>
            <a:pPr algn="just">
              <a:lnSpc>
                <a:spcPct val="150000"/>
              </a:lnSpc>
            </a:pPr>
            <a:r>
              <a:rPr lang="en-US" sz="2800" b="1" dirty="0">
                <a:latin typeface="Times New Roman" panose="02020603050405020304" pitchFamily="18" charset="0"/>
                <a:cs typeface="Times New Roman" panose="02020603050405020304" pitchFamily="18" charset="0"/>
              </a:rPr>
              <a:t>C</a:t>
            </a:r>
            <a:r>
              <a:rPr lang="vi-VN" sz="2800" b="1" dirty="0">
                <a:latin typeface="Times New Roman" panose="02020603050405020304" pitchFamily="18" charset="0"/>
                <a:cs typeface="Times New Roman" panose="02020603050405020304" pitchFamily="18" charset="0"/>
              </a:rPr>
              <a:t>ác đáp án đúng là A</a:t>
            </a:r>
            <a:r>
              <a:rPr lang="en-US" sz="2800" b="1" dirty="0">
                <a:latin typeface="Times New Roman" panose="02020603050405020304" pitchFamily="18" charset="0"/>
                <a:cs typeface="Times New Roman" panose="02020603050405020304" pitchFamily="18" charset="0"/>
              </a:rPr>
              <a:t>, C</a:t>
            </a:r>
            <a:r>
              <a:rPr lang="vi-VN" sz="2800" b="1" dirty="0">
                <a:latin typeface="Times New Roman" panose="02020603050405020304" pitchFamily="18" charset="0"/>
                <a:cs typeface="Times New Roman" panose="02020603050405020304" pitchFamily="18" charset="0"/>
              </a:rPr>
              <a:t> và E: </a:t>
            </a:r>
          </a:p>
          <a:p>
            <a:pPr algn="just">
              <a:lnSpc>
                <a:spcPct val="150000"/>
              </a:lnSpc>
            </a:pPr>
            <a:r>
              <a:rPr lang="en-US" sz="2800" dirty="0">
                <a:latin typeface="Times New Roman" panose="02020603050405020304" pitchFamily="18" charset="0"/>
                <a:cs typeface="Times New Roman" panose="02020603050405020304" pitchFamily="18" charset="0"/>
              </a:rPr>
              <a:t>A. </a:t>
            </a:r>
            <a:r>
              <a:rPr lang="vi-VN" sz="2800" dirty="0">
                <a:latin typeface="Times New Roman" panose="02020603050405020304" pitchFamily="18" charset="0"/>
                <a:cs typeface="Times New Roman" panose="02020603050405020304" pitchFamily="18" charset="0"/>
              </a:rPr>
              <a:t>Đặc điểm của nhà ở phụ thuộc vào điều kiện kinh tế, văn hoá, vị trí địa lí, vùng miền. Đây là phát biểu đúng. Đặc điểm kiến trúc nhà ở Việt Nam đa dạng, ví dụ nhà cổ truyền thống, nhà sàn, nhà tầng hiện đại, v.v., đều phản ánh các yếu tố về văn hóa, địa lý và điều kiện kinh tế của từng vùng miền.</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vi-VN" sz="2800" dirty="0">
                <a:latin typeface="Times New Roman" panose="02020603050405020304" pitchFamily="18" charset="0"/>
                <a:cs typeface="Times New Roman" panose="02020603050405020304" pitchFamily="18" charset="0"/>
              </a:rPr>
              <a:t>(C) Nhà ở mặt phố thường được thiết kế c</a:t>
            </a:r>
            <a:r>
              <a:rPr lang="en-US" sz="2800" dirty="0" err="1">
                <a:latin typeface="Times New Roman" panose="02020603050405020304" pitchFamily="18" charset="0"/>
                <a:cs typeface="Times New Roman" panose="02020603050405020304" pitchFamily="18" charset="0"/>
              </a:rPr>
              <a:t>ác</a:t>
            </a:r>
            <a:r>
              <a:rPr lang="vi-VN" sz="2800" dirty="0">
                <a:latin typeface="Times New Roman" panose="02020603050405020304" pitchFamily="18" charset="0"/>
                <a:cs typeface="Times New Roman" panose="02020603050405020304" pitchFamily="18" charset="0"/>
              </a:rPr>
              <a:t> tầng để tận dụng không gian theo chiều cao</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nhà mặt phố thường thiết kế nhiều tầng.</a:t>
            </a:r>
          </a:p>
          <a:p>
            <a:pPr algn="just">
              <a:lnSpc>
                <a:spcPct val="150000"/>
              </a:lnSpc>
            </a:pPr>
            <a:r>
              <a:rPr lang="vi-VN" sz="2800" dirty="0">
                <a:latin typeface="Times New Roman" panose="02020603050405020304" pitchFamily="18" charset="0"/>
                <a:cs typeface="Times New Roman" panose="02020603050405020304" pitchFamily="18" charset="0"/>
              </a:rPr>
              <a:t>(E) Nhà sàn của các dân tộc miền núi là kiểu nhà được dựng trên các cột phía trên mặt đất để tránh thú rừng. Đây cũng là phát biểu đúng. Mục đích chính của nhà sàn là tránh ẩm thấp, thú dữ và phù hợp với địa hình</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684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5CFE6C-7E28-4FD5-AE04-E568A9C1D504}"/>
              </a:ext>
            </a:extLst>
          </p:cNvPr>
          <p:cNvSpPr txBox="1"/>
          <p:nvPr/>
        </p:nvSpPr>
        <p:spPr>
          <a:xfrm>
            <a:off x="1417983" y="490330"/>
            <a:ext cx="10389704" cy="5185522"/>
          </a:xfrm>
          <a:prstGeom prst="rect">
            <a:avLst/>
          </a:prstGeom>
          <a:noFill/>
        </p:spPr>
        <p:txBody>
          <a:bodyPr wrap="square">
            <a:spAutoFit/>
          </a:bodyPr>
          <a:lstStyle/>
          <a:p>
            <a:pPr algn="just">
              <a:lnSpc>
                <a:spcPct val="150000"/>
              </a:lnSpc>
            </a:pPr>
            <a:r>
              <a:rPr lang="vi-VN" sz="2800" dirty="0">
                <a:latin typeface="Times New Roman" panose="02020603050405020304" pitchFamily="18" charset="0"/>
                <a:cs typeface="Times New Roman" panose="02020603050405020304" pitchFamily="18" charset="0"/>
              </a:rPr>
              <a:t>Các phát biểu còn lại là sai:</a:t>
            </a:r>
          </a:p>
          <a:p>
            <a:pPr algn="just">
              <a:lnSpc>
                <a:spcPct val="150000"/>
              </a:lnSpc>
            </a:pPr>
            <a:r>
              <a:rPr lang="vi-VN" sz="2800" dirty="0">
                <a:latin typeface="Times New Roman" panose="02020603050405020304" pitchFamily="18" charset="0"/>
                <a:cs typeface="Times New Roman" panose="02020603050405020304" pitchFamily="18" charset="0"/>
              </a:rPr>
              <a:t>(B) Các khu vực chức năng trong nhà ở thường được xây dựng tách biệt: Trong thiết kế hiện đại, các không gian chức năng thường được kết nối để tối ưu không gian và tiện nghi (ví dụ: phòng khách liền bếp).</a:t>
            </a:r>
          </a:p>
          <a:p>
            <a:pPr algn="just">
              <a:lnSpc>
                <a:spcPct val="150000"/>
              </a:lnSpc>
            </a:pPr>
            <a:r>
              <a:rPr lang="vi-VN" sz="2800" dirty="0">
                <a:latin typeface="Times New Roman" panose="02020603050405020304" pitchFamily="18" charset="0"/>
                <a:cs typeface="Times New Roman" panose="02020603050405020304" pitchFamily="18" charset="0"/>
              </a:rPr>
              <a:t>(D) Các không gian trong từng căn hộ nhà chung cư được tổ chức thành các không gian công cộng: Các không gian trong căn hộ chung cư chủ yếu là không gian riêng tư (phòng ngủ, bếp, v.v.), chỉ có hành lang, sảnh chung cư là không gian công cộng.</a:t>
            </a:r>
          </a:p>
        </p:txBody>
      </p:sp>
    </p:spTree>
    <p:extLst>
      <p:ext uri="{BB962C8B-B14F-4D97-AF65-F5344CB8AC3E}">
        <p14:creationId xmlns:p14="http://schemas.microsoft.com/office/powerpoint/2010/main" val="3338994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452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B1E6-BF41-4B6C-9BD3-0D2B0E31EF68}"/>
              </a:ext>
            </a:extLst>
          </p:cNvPr>
          <p:cNvSpPr>
            <a:spLocks noGrp="1"/>
          </p:cNvSpPr>
          <p:nvPr>
            <p:ph type="ctrTitle"/>
          </p:nvPr>
        </p:nvSpPr>
        <p:spPr>
          <a:xfrm>
            <a:off x="2297665" y="1759227"/>
            <a:ext cx="8915399" cy="2262781"/>
          </a:xfrm>
        </p:spPr>
        <p:txBody>
          <a:bodyPr/>
          <a:lstStyle/>
          <a:p>
            <a:pPr algn="ctr"/>
            <a:r>
              <a:rPr lang="en-US"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CẢM ƠN CÁC </a:t>
            </a:r>
            <a:r>
              <a:rPr lang="en-US" b="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EM </a:t>
            </a:r>
            <a:br>
              <a:rPr lang="en-US" b="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en-US" b="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ĐÃ </a:t>
            </a:r>
            <a:r>
              <a:rPr lang="en-US"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LẮNG NGHE!</a:t>
            </a:r>
          </a:p>
        </p:txBody>
      </p:sp>
    </p:spTree>
    <p:extLst>
      <p:ext uri="{BB962C8B-B14F-4D97-AF65-F5344CB8AC3E}">
        <p14:creationId xmlns:p14="http://schemas.microsoft.com/office/powerpoint/2010/main" val="193097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74" y="0"/>
            <a:ext cx="6891130" cy="6858000"/>
          </a:xfrm>
          <a:prstGeom prst="rect">
            <a:avLst/>
          </a:prstGeom>
        </p:spPr>
      </p:pic>
      <p:sp>
        <p:nvSpPr>
          <p:cNvPr id="5" name="TextBox 4"/>
          <p:cNvSpPr txBox="1"/>
          <p:nvPr/>
        </p:nvSpPr>
        <p:spPr>
          <a:xfrm>
            <a:off x="7748044" y="797510"/>
            <a:ext cx="3688582" cy="5262979"/>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8000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29904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9205" y="296716"/>
            <a:ext cx="9933438"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Cuộc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ở?</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673" y="1203721"/>
            <a:ext cx="5346725" cy="5654279"/>
          </a:xfrm>
          <a:prstGeom prst="rect">
            <a:avLst/>
          </a:prstGeom>
        </p:spPr>
      </p:pic>
      <p:sp>
        <p:nvSpPr>
          <p:cNvPr id="9" name="TextBox 8"/>
          <p:cNvSpPr txBox="1"/>
          <p:nvPr/>
        </p:nvSpPr>
        <p:spPr>
          <a:xfrm>
            <a:off x="5817703" y="1683025"/>
            <a:ext cx="5902071" cy="4401205"/>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ở:</a:t>
            </a:r>
          </a:p>
          <a:p>
            <a:pPr algn="just"/>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98743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625" y="824248"/>
            <a:ext cx="5286375" cy="3193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704" y="3374265"/>
            <a:ext cx="6174250" cy="3483735"/>
          </a:xfrm>
          <a:prstGeom prst="rect">
            <a:avLst/>
          </a:prstGeom>
        </p:spPr>
      </p:pic>
      <p:sp>
        <p:nvSpPr>
          <p:cNvPr id="6" name="TextBox 5"/>
          <p:cNvSpPr txBox="1"/>
          <p:nvPr/>
        </p:nvSpPr>
        <p:spPr>
          <a:xfrm>
            <a:off x="1721240" y="128789"/>
            <a:ext cx="9993681" cy="954107"/>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Việt</a:t>
            </a:r>
            <a:r>
              <a:rPr lang="en-US" sz="2800" b="1" dirty="0">
                <a:latin typeface="Times New Roman" panose="02020603050405020304" pitchFamily="18" charset="0"/>
                <a:cs typeface="Times New Roman" panose="02020603050405020304" pitchFamily="18" charset="0"/>
              </a:rPr>
              <a:t> Nam,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trúc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811369" y="1622738"/>
            <a:ext cx="5483414" cy="1446550"/>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xưa</a:t>
            </a:r>
            <a:r>
              <a:rPr lang="en-US" sz="28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bức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6905625" y="4482442"/>
            <a:ext cx="5045671" cy="2246769"/>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túy</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6080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60" y="3437291"/>
            <a:ext cx="5292267" cy="342070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8849" y="0"/>
            <a:ext cx="4710392" cy="353833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8849" y="3420709"/>
            <a:ext cx="4710392" cy="343729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660" y="0"/>
            <a:ext cx="5292267" cy="3420709"/>
          </a:xfrm>
          <a:prstGeom prst="rect">
            <a:avLst/>
          </a:prstGeom>
        </p:spPr>
      </p:pic>
      <p:sp>
        <p:nvSpPr>
          <p:cNvPr id="8" name="TextBox 7"/>
          <p:cNvSpPr txBox="1"/>
          <p:nvPr/>
        </p:nvSpPr>
        <p:spPr>
          <a:xfrm>
            <a:off x="5826914" y="1710354"/>
            <a:ext cx="1205948" cy="3046988"/>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ĐẶC ĐIỂM CÁC NHÀ Ở HIỆN NAY Ở VIỆT NAM</a:t>
            </a:r>
          </a:p>
        </p:txBody>
      </p:sp>
    </p:spTree>
    <p:extLst>
      <p:ext uri="{BB962C8B-B14F-4D97-AF65-F5344CB8AC3E}">
        <p14:creationId xmlns:p14="http://schemas.microsoft.com/office/powerpoint/2010/main" val="3731799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577009"/>
            <a:ext cx="5552660" cy="356109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35" y="4341543"/>
            <a:ext cx="5020211" cy="25164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37" y="1"/>
            <a:ext cx="5020211" cy="2868692"/>
          </a:xfrm>
          <a:prstGeom prst="rect">
            <a:avLst/>
          </a:prstGeom>
        </p:spPr>
      </p:pic>
      <p:sp>
        <p:nvSpPr>
          <p:cNvPr id="8" name="TextBox 7"/>
          <p:cNvSpPr txBox="1"/>
          <p:nvPr/>
        </p:nvSpPr>
        <p:spPr>
          <a:xfrm>
            <a:off x="6096000" y="0"/>
            <a:ext cx="5552660" cy="1384995"/>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30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a:t>
            </a:r>
          </a:p>
        </p:txBody>
      </p:sp>
      <p:sp>
        <p:nvSpPr>
          <p:cNvPr id="9" name="TextBox 8"/>
          <p:cNvSpPr txBox="1"/>
          <p:nvPr/>
        </p:nvSpPr>
        <p:spPr>
          <a:xfrm>
            <a:off x="543340" y="2906855"/>
            <a:ext cx="4608208" cy="1384995"/>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tường</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che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gạch</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5910468" y="5138106"/>
            <a:ext cx="5830957" cy="1384995"/>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lợp</a:t>
            </a:r>
            <a:r>
              <a:rPr lang="en-US" sz="2800" dirty="0">
                <a:latin typeface="Times New Roman" panose="02020603050405020304" pitchFamily="18" charset="0"/>
                <a:cs typeface="Times New Roman" panose="02020603050405020304" pitchFamily="18" charset="0"/>
              </a:rPr>
              <a:t> xi </a:t>
            </a:r>
            <a:r>
              <a:rPr lang="en-US" sz="2800" dirty="0" err="1">
                <a:latin typeface="Times New Roman" panose="02020603050405020304" pitchFamily="18" charset="0"/>
                <a:cs typeface="Times New Roman" panose="02020603050405020304" pitchFamily="18" charset="0"/>
              </a:rPr>
              <a:t>măng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rơm</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80124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865" y="0"/>
            <a:ext cx="5160135" cy="33356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865" y="3429000"/>
            <a:ext cx="5160135" cy="3429000"/>
          </a:xfrm>
          <a:prstGeom prst="rect">
            <a:avLst/>
          </a:prstGeom>
        </p:spPr>
      </p:pic>
      <p:sp>
        <p:nvSpPr>
          <p:cNvPr id="6" name="TextBox 5"/>
          <p:cNvSpPr txBox="1"/>
          <p:nvPr/>
        </p:nvSpPr>
        <p:spPr>
          <a:xfrm>
            <a:off x="1649995" y="1667814"/>
            <a:ext cx="4824900" cy="3108543"/>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hang </a:t>
            </a:r>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sẵn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khiến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sang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1841680" y="669702"/>
            <a:ext cx="4076244"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I. VAI TRÒ CỦA NHÀ Ở</a:t>
            </a:r>
          </a:p>
        </p:txBody>
      </p:sp>
    </p:spTree>
    <p:extLst>
      <p:ext uri="{BB962C8B-B14F-4D97-AF65-F5344CB8AC3E}">
        <p14:creationId xmlns:p14="http://schemas.microsoft.com/office/powerpoint/2010/main" val="208673637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379</TotalTime>
  <Words>2364</Words>
  <Application>Microsoft Office PowerPoint</Application>
  <PresentationFormat>Widescreen</PresentationFormat>
  <Paragraphs>98</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Century Gothic</vt:lpstr>
      <vt:lpstr>Times New Roman</vt:lpstr>
      <vt:lpstr>Wingdings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CÁC EM  ĐÃ LẮNG NGHE!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Triệu Thị Thanh Xuyên</dc:creator>
  <cp:lastModifiedBy>Administrator</cp:lastModifiedBy>
  <cp:revision>51</cp:revision>
  <dcterms:created xsi:type="dcterms:W3CDTF">2021-09-04T03:26:14Z</dcterms:created>
  <dcterms:modified xsi:type="dcterms:W3CDTF">2026-02-07T15:34:22Z</dcterms:modified>
</cp:coreProperties>
</file>