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5" r:id="rId4"/>
    <p:sldId id="263" r:id="rId5"/>
    <p:sldId id="266" r:id="rId6"/>
    <p:sldId id="262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64" r:id="rId24"/>
    <p:sldId id="259" r:id="rId25"/>
    <p:sldId id="25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4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C48BF-8664-4BE1-9EA9-2EA574B330C2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FA6DB-86BF-4CC7-8558-F33A36B1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1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E3A0BF-458F-4035-B95D-3D86DF5858C5}" type="slidenum">
              <a:rPr lang="en-US" altLang="en-US">
                <a:cs typeface="Arial" charset="0"/>
              </a:rPr>
              <a:pPr/>
              <a:t>3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C1911E-3793-4FD8-B1EA-D5294E421EBB}" type="slidenum">
              <a:rPr lang="en-US" altLang="en-US">
                <a:cs typeface="Arial" charset="0"/>
              </a:rPr>
              <a:pPr/>
              <a:t>5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1FA-D09D-46C4-B9ED-BAAB0675C76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635-FD82-40BA-8426-DFFF173C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5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1FA-D09D-46C4-B9ED-BAAB0675C76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635-FD82-40BA-8426-DFFF173C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5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1FA-D09D-46C4-B9ED-BAAB0675C76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635-FD82-40BA-8426-DFFF173C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4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D2239-E94E-4400-95DF-5924EE4DD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51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1FA-D09D-46C4-B9ED-BAAB0675C76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635-FD82-40BA-8426-DFFF173C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1FA-D09D-46C4-B9ED-BAAB0675C76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635-FD82-40BA-8426-DFFF173C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2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1FA-D09D-46C4-B9ED-BAAB0675C76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635-FD82-40BA-8426-DFFF173C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1FA-D09D-46C4-B9ED-BAAB0675C76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635-FD82-40BA-8426-DFFF173C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1FA-D09D-46C4-B9ED-BAAB0675C76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635-FD82-40BA-8426-DFFF173C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1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1FA-D09D-46C4-B9ED-BAAB0675C76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635-FD82-40BA-8426-DFFF173C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1FA-D09D-46C4-B9ED-BAAB0675C76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635-FD82-40BA-8426-DFFF173C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0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1FA-D09D-46C4-B9ED-BAAB0675C76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635-FD82-40BA-8426-DFFF173C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4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C1FA-D09D-46C4-B9ED-BAAB0675C76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0635-FD82-40BA-8426-DFFF173C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4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slide" Target="slide9.xml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8.png"/><Relationship Id="rId10" Type="http://schemas.openxmlformats.org/officeDocument/2006/relationships/image" Target="../media/image5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0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7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9.xml"/><Relationship Id="rId5" Type="http://schemas.openxmlformats.org/officeDocument/2006/relationships/image" Target="../media/image20.png"/><Relationship Id="rId10" Type="http://schemas.openxmlformats.org/officeDocument/2006/relationships/image" Target="../media/image2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ền Powerpoint Tết 2024 độc đáo cho bài thuyết tr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6" descr="FSB_Background04">
            <a:extLst>
              <a:ext uri="{FF2B5EF4-FFF2-40B4-BE49-F238E27FC236}">
                <a16:creationId xmlns:a16="http://schemas.microsoft.com/office/drawing/2014/main" id="{FDEBB165-E16A-4D8D-AD89-8F6B9FBBF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771"/>
            <a:ext cx="9144000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0" y="914400"/>
            <a:ext cx="9067800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347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CHÀO MỪNG CÁC EM </a:t>
            </a:r>
          </a:p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ĐẾN VỚI BÀI HỌC HÔM NAY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4267200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MÔN: TOÁN 6</a:t>
            </a:r>
            <a:endParaRPr lang="en-US" sz="6000" b="1" kern="10" dirty="0">
              <a:ln w="19050">
                <a:solidFill>
                  <a:srgbClr val="A5002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EFC7E-BCFA-46BB-879C-4CDF839CA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0" y="152400"/>
            <a:ext cx="1447800" cy="12684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1868488" y="1143000"/>
          <a:ext cx="5407025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4" imgW="1879600" imgH="1409700" progId="Equation.DSMT4">
                  <p:embed/>
                </p:oleObj>
              </mc:Choice>
              <mc:Fallback>
                <p:oleObj name="Equation" r:id="rId4" imgW="1879600" imgH="140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1143000"/>
                        <a:ext cx="5407025" cy="40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2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01F8A-2280-4956-87A3-477C1D913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38914" name="AutoShape 4"/>
          <p:cNvSpPr>
            <a:spLocks noChangeArrowheads="1"/>
          </p:cNvSpPr>
          <p:nvPr/>
        </p:nvSpPr>
        <p:spPr bwMode="auto">
          <a:xfrm>
            <a:off x="2819400" y="457200"/>
            <a:ext cx="2971800" cy="2895600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0066"/>
                </a:solidFill>
              </a:rPr>
              <a:t>Số may mắn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3657600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 đã may mắn nhận được điểm 10</a:t>
            </a:r>
          </a:p>
        </p:txBody>
      </p:sp>
      <p:pic>
        <p:nvPicPr>
          <p:cNvPr id="17415" name="Picture 7" descr="box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1800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4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FEEE28-0852-4C05-AFBF-373EDAE40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496888" y="496888"/>
            <a:ext cx="8153400" cy="1905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43000" y="873125"/>
            <a:ext cx="75041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Nêu quy tắc nhân hai phân số, chia hai phân số?</a:t>
            </a: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685800" y="2316163"/>
            <a:ext cx="1447800" cy="787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66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6144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133600" y="2151063"/>
            <a:ext cx="67818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.VnArial Narrow" pitchFamily="34" charset="0"/>
              </a:rPr>
              <a:t>- </a:t>
            </a:r>
            <a:r>
              <a:rPr lang="en-US" altLang="en-US" sz="2800" b="1" dirty="0" err="1">
                <a:latin typeface="Times New Roman" pitchFamily="18" charset="0"/>
              </a:rPr>
              <a:t>Muốn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hai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tử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nhau</a:t>
            </a:r>
            <a:r>
              <a:rPr lang="en-US" altLang="en-US" sz="2800" b="1" dirty="0">
                <a:latin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mẫu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nhau</a:t>
            </a:r>
            <a:r>
              <a:rPr lang="en-US" altLang="en-US" sz="2800" b="1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sym typeface="Symbol" pitchFamily="18" charset="2"/>
              </a:rPr>
              <a:t>-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0,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  <a:endParaRPr lang="en-US" altLang="en-US" sz="2800" b="1" dirty="0">
              <a:solidFill>
                <a:srgbClr val="FF0000"/>
              </a:solidFill>
              <a:latin typeface=".VnArial Narrow" pitchFamily="34" charset="0"/>
              <a:sym typeface="Symbol" pitchFamily="18" charset="2"/>
            </a:endParaRPr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6096000" y="4648200"/>
            <a:ext cx="1600200" cy="1600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62484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30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62484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62230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6248400" y="47815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6235700" y="48260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2484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6248400" y="47688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6248400" y="47688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62484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62484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62484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61722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61722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61722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61722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61722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62484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62484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62484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76" name="Text Box 36"/>
          <p:cNvSpPr txBox="1">
            <a:spLocks noChangeArrowheads="1"/>
          </p:cNvSpPr>
          <p:nvPr/>
        </p:nvSpPr>
        <p:spPr bwMode="auto">
          <a:xfrm>
            <a:off x="62484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77" name="Text Box 37"/>
          <p:cNvSpPr txBox="1">
            <a:spLocks noChangeArrowheads="1"/>
          </p:cNvSpPr>
          <p:nvPr/>
        </p:nvSpPr>
        <p:spPr bwMode="auto">
          <a:xfrm>
            <a:off x="62484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>
            <a:off x="61722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61722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62484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61722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82" name="Text Box 42"/>
          <p:cNvSpPr txBox="1">
            <a:spLocks noChangeArrowheads="1"/>
          </p:cNvSpPr>
          <p:nvPr/>
        </p:nvSpPr>
        <p:spPr bwMode="auto">
          <a:xfrm>
            <a:off x="61722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61722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84" name="Text Box 44"/>
          <p:cNvSpPr txBox="1">
            <a:spLocks noChangeArrowheads="1"/>
          </p:cNvSpPr>
          <p:nvPr/>
        </p:nvSpPr>
        <p:spPr bwMode="auto">
          <a:xfrm>
            <a:off x="61722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3</a:t>
            </a:r>
            <a:endParaRPr lang="vi-VN" sz="6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85" name="Text Box 45"/>
          <p:cNvSpPr txBox="1">
            <a:spLocks noChangeArrowheads="1"/>
          </p:cNvSpPr>
          <p:nvPr/>
        </p:nvSpPr>
        <p:spPr bwMode="auto">
          <a:xfrm>
            <a:off x="62484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86" name="Text Box 46"/>
          <p:cNvSpPr txBox="1">
            <a:spLocks noChangeArrowheads="1"/>
          </p:cNvSpPr>
          <p:nvPr/>
        </p:nvSpPr>
        <p:spPr bwMode="auto">
          <a:xfrm>
            <a:off x="6172200" y="4800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87" name="Text Box 47"/>
          <p:cNvSpPr txBox="1">
            <a:spLocks noChangeArrowheads="1"/>
          </p:cNvSpPr>
          <p:nvPr/>
        </p:nvSpPr>
        <p:spPr bwMode="auto">
          <a:xfrm>
            <a:off x="6154738" y="47625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1488" name="Text Box 48"/>
          <p:cNvSpPr txBox="1">
            <a:spLocks noChangeArrowheads="1"/>
          </p:cNvSpPr>
          <p:nvPr/>
        </p:nvSpPr>
        <p:spPr bwMode="auto">
          <a:xfrm>
            <a:off x="2819400" y="3276600"/>
            <a:ext cx="3657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vi-VN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9980" name="WordArt 3"/>
          <p:cNvSpPr>
            <a:spLocks noChangeArrowheads="1" noChangeShapeType="1" noTextEdit="1"/>
          </p:cNvSpPr>
          <p:nvPr/>
        </p:nvSpPr>
        <p:spPr bwMode="auto">
          <a:xfrm>
            <a:off x="2438400" y="152400"/>
            <a:ext cx="4038600" cy="600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5989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xit" presetSubtype="2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6" presetClass="exit" presetSubtype="2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6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6" presetClass="exit" presetSubtype="2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6" presetClass="exit" presetSubtype="26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6" presetClass="exit" presetSubtype="26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0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6" presetClass="exit" presetSubtype="26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6" presetClass="exit" presetSubtype="26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6" presetClass="entr" presetSubtype="2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6" presetClass="exit" presetSubtype="26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6" presetClass="entr" presetSubtype="2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6" presetClass="exit" presetSubtype="26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ntr" presetSubtype="2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6" presetClass="exit" presetSubtype="26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0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6" presetClass="entr" presetSubtype="2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6" presetClass="entr" presetSubtype="2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6" presetClass="exit" presetSubtype="26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2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6" presetClass="entr" presetSubtype="2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6" presetClass="exit" presetSubtype="26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8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6" presetClass="entr" presetSubtype="2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xit" presetSubtype="26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4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6" presetClass="entr" presetSubtype="2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6" presetClass="exit" presetSubtype="26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0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6" presetClass="entr" presetSubtype="2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6" presetClass="exit" presetSubtype="26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6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6" presetClass="entr" presetSubtype="2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5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6" presetClass="exit" presetSubtype="26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5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6" presetClass="entr" presetSubtype="2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6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6" presetClass="exit" presetSubtype="26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8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6" presetClass="entr" presetSubtype="2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6" presetClass="exit" presetSubtype="26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6" presetClass="entr" presetSubtype="2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8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6" presetClass="exit" presetSubtype="26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0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6" presetClass="entr" presetSubtype="2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4" dur="5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6" presetClass="exit" presetSubtype="26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5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6" presetClass="entr" presetSubtype="26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0" dur="5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6" presetClass="exit" presetSubtype="26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2" dur="5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6" presetClass="entr" presetSubtype="26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6" dur="5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6" presetClass="exit" presetSubtype="26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8" dur="5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6" presetClass="entr" presetSubtype="26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2" dur="500"/>
                                        <p:tgtEl>
                                          <p:spTgt spid="61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6" presetClass="exit" presetSubtype="26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4" dur="500"/>
                                        <p:tgtEl>
                                          <p:spTgt spid="61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6" presetClass="entr" presetSubtype="26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8" dur="500"/>
                                        <p:tgtEl>
                                          <p:spTgt spid="61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16" presetClass="exit" presetSubtype="26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0" dur="500"/>
                                        <p:tgtEl>
                                          <p:spTgt spid="61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16" presetClass="entr" presetSubtype="26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4" dur="5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6" presetClass="exit" presetSubtype="26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6" dur="5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6" presetClass="entr" presetSubtype="26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0" dur="500"/>
                                        <p:tgtEl>
                                          <p:spTgt spid="61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6" presetClass="exit" presetSubtype="26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2" dur="500"/>
                                        <p:tgtEl>
                                          <p:spTgt spid="61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16" presetClass="entr" presetSubtype="26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6" dur="5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6" presetClass="exit" presetSubtype="26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8" dur="5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6" presetClass="entr" presetSubtype="2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2" dur="500"/>
                                        <p:tgtEl>
                                          <p:spTgt spid="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61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9" dur="500"/>
                                        <p:tgtEl>
                                          <p:spTgt spid="61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61447" grpId="0"/>
      <p:bldP spid="61456" grpId="0" animBg="1"/>
      <p:bldP spid="61457" grpId="0"/>
      <p:bldP spid="61457" grpId="1"/>
      <p:bldP spid="61458" grpId="0"/>
      <p:bldP spid="61458" grpId="1"/>
      <p:bldP spid="61459" grpId="0"/>
      <p:bldP spid="61459" grpId="1"/>
      <p:bldP spid="61460" grpId="0"/>
      <p:bldP spid="61460" grpId="1"/>
      <p:bldP spid="61461" grpId="0"/>
      <p:bldP spid="61461" grpId="1"/>
      <p:bldP spid="61462" grpId="0"/>
      <p:bldP spid="61462" grpId="1"/>
      <p:bldP spid="61463" grpId="0"/>
      <p:bldP spid="61463" grpId="1"/>
      <p:bldP spid="61464" grpId="0"/>
      <p:bldP spid="61464" grpId="1"/>
      <p:bldP spid="61465" grpId="0"/>
      <p:bldP spid="61465" grpId="1"/>
      <p:bldP spid="61466" grpId="0"/>
      <p:bldP spid="61466" grpId="1"/>
      <p:bldP spid="61467" grpId="0"/>
      <p:bldP spid="61467" grpId="1"/>
      <p:bldP spid="61468" grpId="0"/>
      <p:bldP spid="61468" grpId="1"/>
      <p:bldP spid="61469" grpId="0"/>
      <p:bldP spid="61469" grpId="1"/>
      <p:bldP spid="61470" grpId="0"/>
      <p:bldP spid="61470" grpId="1"/>
      <p:bldP spid="61471" grpId="0"/>
      <p:bldP spid="61471" grpId="1"/>
      <p:bldP spid="61472" grpId="0"/>
      <p:bldP spid="61472" grpId="1"/>
      <p:bldP spid="61473" grpId="0"/>
      <p:bldP spid="61473" grpId="1"/>
      <p:bldP spid="61474" grpId="0"/>
      <p:bldP spid="61474" grpId="1"/>
      <p:bldP spid="61475" grpId="0"/>
      <p:bldP spid="61475" grpId="1"/>
      <p:bldP spid="61476" grpId="0"/>
      <p:bldP spid="61476" grpId="1"/>
      <p:bldP spid="61477" grpId="0"/>
      <p:bldP spid="61477" grpId="1"/>
      <p:bldP spid="61478" grpId="0"/>
      <p:bldP spid="61478" grpId="1"/>
      <p:bldP spid="61479" grpId="0"/>
      <p:bldP spid="61479" grpId="1"/>
      <p:bldP spid="61480" grpId="0"/>
      <p:bldP spid="61480" grpId="1"/>
      <p:bldP spid="61481" grpId="0"/>
      <p:bldP spid="61481" grpId="1"/>
      <p:bldP spid="61482" grpId="0"/>
      <p:bldP spid="61482" grpId="1"/>
      <p:bldP spid="61483" grpId="0"/>
      <p:bldP spid="61483" grpId="1"/>
      <p:bldP spid="61484" grpId="0"/>
      <p:bldP spid="61484" grpId="1"/>
      <p:bldP spid="61485" grpId="0"/>
      <p:bldP spid="61485" grpId="1"/>
      <p:bldP spid="61486" grpId="0"/>
      <p:bldP spid="61486" grpId="1"/>
      <p:bldP spid="61487" grpId="0"/>
      <p:bldP spid="61488" grpId="0"/>
      <p:bldP spid="6148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FDFF39-9B81-4CE2-B900-AE95BD55E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3200400" y="762000"/>
            <a:ext cx="2971800" cy="2895600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alt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914400" y="3657600"/>
            <a:ext cx="7543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 đã xứng đáng được nhận một tràng pháo tay của cả lớp</a:t>
            </a:r>
          </a:p>
        </p:txBody>
      </p:sp>
      <p:sp>
        <p:nvSpPr>
          <p:cNvPr id="6246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5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143" y="6130131"/>
            <a:ext cx="7874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66138" y="6208713"/>
            <a:ext cx="6778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9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5188" y="14287"/>
            <a:ext cx="6731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74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6BAE3-ADF3-420C-892A-D3FBD2C2F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609600" y="0"/>
            <a:ext cx="8153400" cy="3200400"/>
            <a:chOff x="288" y="480"/>
            <a:chExt cx="5136" cy="1200"/>
          </a:xfrm>
        </p:grpSpPr>
        <p:sp>
          <p:nvSpPr>
            <p:cNvPr id="19459" name="AutoShape 3"/>
            <p:cNvSpPr>
              <a:spLocks noChangeArrowheads="1"/>
            </p:cNvSpPr>
            <p:nvPr/>
          </p:nvSpPr>
          <p:spPr bwMode="auto">
            <a:xfrm>
              <a:off x="288" y="480"/>
              <a:ext cx="5136" cy="1200"/>
            </a:xfrm>
            <a:prstGeom prst="horizontalScroll">
              <a:avLst>
                <a:gd name="adj" fmla="val 12500"/>
              </a:avLst>
            </a:prstGeom>
            <a:solidFill>
              <a:srgbClr val="CCFF99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576" y="766"/>
              <a:ext cx="482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Tìm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quả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thực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hiện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phép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sau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?</a:t>
              </a:r>
            </a:p>
          </p:txBody>
        </p:sp>
      </p:grpSp>
      <p:sp>
        <p:nvSpPr>
          <p:cNvPr id="19465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0198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5562600" y="5029200"/>
            <a:ext cx="1600200" cy="1600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7150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30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7150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6896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715000" y="51625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702300" y="52070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7150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715000" y="51498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715000" y="51498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7150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57150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57150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56388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56388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56388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56388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56388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57150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57150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57150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57150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57150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56388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56388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57150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56388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56388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56388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56388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57150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6388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2895600" y="3505200"/>
            <a:ext cx="4267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vi-VN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5638800" y="51816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graphicFrame>
        <p:nvGraphicFramePr>
          <p:cNvPr id="19506" name="Object 50"/>
          <p:cNvGraphicFramePr>
            <a:graphicFrameLocks noChangeAspect="1"/>
          </p:cNvGraphicFramePr>
          <p:nvPr/>
        </p:nvGraphicFramePr>
        <p:xfrm>
          <a:off x="2743200" y="1431925"/>
          <a:ext cx="34290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7" imgW="914400" imgH="457200" progId="Equation.DSMT4">
                  <p:embed/>
                </p:oleObj>
              </mc:Choice>
              <mc:Fallback>
                <p:oleObj name="Equation" r:id="rId7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431925"/>
                        <a:ext cx="3429000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26" name="WordArt 3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4038600" cy="600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194606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xit" presetSubtype="2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6" presetClass="exit" presetSubtype="2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6" presetClass="exit" presetSubtype="26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6" presetClass="exit" presetSubtype="2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6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6" presetClass="exit" presetSubtype="26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6" presetClass="exit" presetSubtype="26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6" presetClass="entr" presetSubtype="2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6" presetClass="exit" presetSubtype="26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6" presetClass="entr" presetSubtype="2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xit" presetSubtype="26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6" presetClass="exit" presetSubtype="26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6" presetClass="entr" presetSubtype="2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6" presetClass="exit" presetSubtype="26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6" presetClass="entr" presetSubtype="2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6" presetClass="exit" presetSubtype="26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6" presetClass="entr" presetSubtype="2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6" presetClass="exit" presetSubtype="26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6" presetClass="entr" presetSubtype="2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6" presetClass="exit" presetSubtype="26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6" presetClass="entr" presetSubtype="2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6" presetClass="exit" presetSubtype="26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6" presetClass="entr" presetSubtype="2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6" presetClass="exit" presetSubtype="26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6" presetClass="exit" presetSubtype="26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6" presetClass="entr" presetSubtype="2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6" presetClass="exit" presetSubtype="26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6" presetClass="entr" presetSubtype="2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6" presetClass="exit" presetSubtype="26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2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6" presetClass="entr" presetSubtype="2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6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6" presetClass="exit" presetSubtype="26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6" presetClass="entr" presetSubtype="2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2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6" presetClass="exit" presetSubtype="26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4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6" presetClass="entr" presetSubtype="2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8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6" presetClass="exit" presetSubtype="26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6" presetClass="entr" presetSubtype="26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4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6" presetClass="exit" presetSubtype="26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6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6" presetClass="entr" presetSubtype="26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0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6" presetClass="exit" presetSubtype="26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2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6" presetClass="entr" presetSubtype="26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6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6" presetClass="exit" presetSubtype="26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6" presetClass="entr" presetSubtype="26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2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6" presetClass="exit" presetSubtype="26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4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16" presetClass="entr" presetSubtype="26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8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6" presetClass="exit" presetSubtype="26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0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6" presetClass="entr" presetSubtype="26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4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6" presetClass="exit" presetSubtype="26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6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6" presetClass="entr" presetSubtype="26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0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6" presetClass="exit" presetSubtype="26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2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6" presetClass="entr" presetSubtype="2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6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3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  <p:bldP spid="19471" grpId="0"/>
      <p:bldP spid="19471" grpId="1"/>
      <p:bldP spid="19472" grpId="0"/>
      <p:bldP spid="19472" grpId="1"/>
      <p:bldP spid="19473" grpId="0"/>
      <p:bldP spid="19473" grpId="1"/>
      <p:bldP spid="19474" grpId="0"/>
      <p:bldP spid="19474" grpId="1"/>
      <p:bldP spid="19475" grpId="0"/>
      <p:bldP spid="19475" grpId="1"/>
      <p:bldP spid="19476" grpId="0"/>
      <p:bldP spid="19476" grpId="1"/>
      <p:bldP spid="19477" grpId="0"/>
      <p:bldP spid="19477" grpId="1"/>
      <p:bldP spid="19478" grpId="0"/>
      <p:bldP spid="19478" grpId="1"/>
      <p:bldP spid="19479" grpId="0"/>
      <p:bldP spid="19479" grpId="1"/>
      <p:bldP spid="19480" grpId="0"/>
      <p:bldP spid="19480" grpId="1"/>
      <p:bldP spid="19481" grpId="0"/>
      <p:bldP spid="19481" grpId="1"/>
      <p:bldP spid="19482" grpId="0"/>
      <p:bldP spid="19482" grpId="1"/>
      <p:bldP spid="19483" grpId="0"/>
      <p:bldP spid="19483" grpId="1"/>
      <p:bldP spid="19484" grpId="0"/>
      <p:bldP spid="19484" grpId="1"/>
      <p:bldP spid="19485" grpId="0"/>
      <p:bldP spid="19485" grpId="1"/>
      <p:bldP spid="19486" grpId="0"/>
      <p:bldP spid="19486" grpId="1"/>
      <p:bldP spid="19487" grpId="0"/>
      <p:bldP spid="19487" grpId="1"/>
      <p:bldP spid="19488" grpId="0"/>
      <p:bldP spid="19488" grpId="1"/>
      <p:bldP spid="19489" grpId="0"/>
      <p:bldP spid="19489" grpId="1"/>
      <p:bldP spid="19490" grpId="0"/>
      <p:bldP spid="19490" grpId="1"/>
      <p:bldP spid="19491" grpId="0"/>
      <p:bldP spid="19491" grpId="1"/>
      <p:bldP spid="19492" grpId="0"/>
      <p:bldP spid="19492" grpId="1"/>
      <p:bldP spid="19493" grpId="0"/>
      <p:bldP spid="19493" grpId="1"/>
      <p:bldP spid="19494" grpId="0"/>
      <p:bldP spid="19494" grpId="1"/>
      <p:bldP spid="19495" grpId="0"/>
      <p:bldP spid="19495" grpId="1"/>
      <p:bldP spid="19496" grpId="0"/>
      <p:bldP spid="19496" grpId="1"/>
      <p:bldP spid="19497" grpId="0"/>
      <p:bldP spid="19497" grpId="1"/>
      <p:bldP spid="19498" grpId="0"/>
      <p:bldP spid="19498" grpId="1"/>
      <p:bldP spid="19499" grpId="0"/>
      <p:bldP spid="19499" grpId="1"/>
      <p:bldP spid="19500" grpId="0"/>
      <p:bldP spid="19500" grpId="1"/>
      <p:bldP spid="19501" grpId="0"/>
      <p:bldP spid="19501" grpId="1"/>
      <p:bldP spid="195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0" y="152400"/>
            <a:ext cx="1447800" cy="12684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graphicFrame>
        <p:nvGraphicFramePr>
          <p:cNvPr id="43011" name="Object 4"/>
          <p:cNvGraphicFramePr>
            <a:graphicFrameLocks noChangeAspect="1"/>
          </p:cNvGraphicFramePr>
          <p:nvPr/>
        </p:nvGraphicFramePr>
        <p:xfrm>
          <a:off x="752475" y="1420813"/>
          <a:ext cx="6937375" cy="337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3" imgW="1905000" imgH="927100" progId="Equation.DSMT4">
                  <p:embed/>
                </p:oleObj>
              </mc:Choice>
              <mc:Fallback>
                <p:oleObj name="Equation" r:id="rId3" imgW="1905000" imgH="92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1420813"/>
                        <a:ext cx="6937375" cy="337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9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819400" y="1066800"/>
            <a:ext cx="2971800" cy="2895600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 may mắn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4267200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2048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5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39688" y="76200"/>
            <a:ext cx="9028112" cy="3733800"/>
            <a:chOff x="288" y="480"/>
            <a:chExt cx="5136" cy="1200"/>
          </a:xfrm>
        </p:grpSpPr>
        <p:sp>
          <p:nvSpPr>
            <p:cNvPr id="21507" name="AutoShape 3"/>
            <p:cNvSpPr>
              <a:spLocks noChangeArrowheads="1"/>
            </p:cNvSpPr>
            <p:nvPr/>
          </p:nvSpPr>
          <p:spPr bwMode="auto">
            <a:xfrm>
              <a:off x="288" y="480"/>
              <a:ext cx="5136" cy="1200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00FFFF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076" name="Text Box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726" y="728"/>
              <a:ext cx="4558" cy="573"/>
            </a:xfrm>
            <a:prstGeom prst="rect">
              <a:avLst/>
            </a:prstGeom>
            <a:blipFill>
              <a:blip r:embed="rId4"/>
              <a:stretch>
                <a:fillRect l="-1979" t="-4778" r="-1446" b="-9898"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2151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533400" y="4572000"/>
            <a:ext cx="1600200" cy="1600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30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604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85800" y="47053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73100" y="47498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85800" y="46926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685800" y="46926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2895600" y="3429000"/>
            <a:ext cx="4648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altLang="en-US" sz="66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45097" name="WordArt 3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4038600" cy="600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6504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xit" presetSubtype="2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6" presetClass="exit" presetSubtype="2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6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6" presetClass="exit" presetSubtype="2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6" presetClass="exit" presetSubtype="26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6" presetClass="exit" presetSubtype="26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0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6" presetClass="exit" presetSubtype="26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6" presetClass="exit" presetSubtype="26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6" presetClass="entr" presetSubtype="2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6" presetClass="exit" presetSubtype="26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6" presetClass="entr" presetSubtype="2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6" presetClass="exit" presetSubtype="26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ntr" presetSubtype="2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6" presetClass="exit" presetSubtype="26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0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6" presetClass="entr" presetSubtype="2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6" presetClass="entr" presetSubtype="2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6" presetClass="exit" presetSubtype="26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2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6" presetClass="entr" presetSubtype="2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6" presetClass="exit" presetSubtype="26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6" presetClass="entr" presetSubtype="2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xit" presetSubtype="26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4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6" presetClass="entr" presetSubtype="2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6" presetClass="exit" presetSubtype="26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0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6" presetClass="entr" presetSubtype="2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6" presetClass="exit" presetSubtype="26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6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6" presetClass="entr" presetSubtype="2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6" presetClass="exit" presetSubtype="26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6" presetClass="entr" presetSubtype="2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6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6" presetClass="exit" presetSubtype="26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8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6" presetClass="entr" presetSubtype="2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6" presetClass="exit" presetSubtype="26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6" presetClass="entr" presetSubtype="2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8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6" presetClass="exit" presetSubtype="26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0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6" presetClass="entr" presetSubtype="2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4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6" presetClass="exit" presetSubtype="26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6" presetClass="entr" presetSubtype="26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0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6" presetClass="exit" presetSubtype="26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2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6" presetClass="entr" presetSubtype="26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6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6" presetClass="exit" presetSubtype="26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8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6" presetClass="entr" presetSubtype="26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2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6" presetClass="exit" presetSubtype="26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4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6" presetClass="entr" presetSubtype="26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8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16" presetClass="exit" presetSubtype="26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0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16" presetClass="entr" presetSubtype="26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4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6" presetClass="exit" presetSubtype="26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6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6" presetClass="entr" presetSubtype="26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0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6" presetClass="exit" presetSubtype="26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16" presetClass="entr" presetSubtype="26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6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6" presetClass="exit" presetSubtype="26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8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6" presetClass="entr" presetSubtype="2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2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9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  <p:bldP spid="21521" grpId="0"/>
      <p:bldP spid="21521" grpId="1"/>
      <p:bldP spid="21522" grpId="0"/>
      <p:bldP spid="21522" grpId="1"/>
      <p:bldP spid="21523" grpId="0"/>
      <p:bldP spid="21523" grpId="1"/>
      <p:bldP spid="21524" grpId="0"/>
      <p:bldP spid="21524" grpId="1"/>
      <p:bldP spid="21525" grpId="0"/>
      <p:bldP spid="21525" grpId="1"/>
      <p:bldP spid="21526" grpId="0"/>
      <p:bldP spid="21526" grpId="1"/>
      <p:bldP spid="21527" grpId="0"/>
      <p:bldP spid="21527" grpId="1"/>
      <p:bldP spid="21528" grpId="0"/>
      <p:bldP spid="21528" grpId="1"/>
      <p:bldP spid="21529" grpId="0"/>
      <p:bldP spid="21529" grpId="1"/>
      <p:bldP spid="21530" grpId="0"/>
      <p:bldP spid="21530" grpId="1"/>
      <p:bldP spid="21531" grpId="0"/>
      <p:bldP spid="21531" grpId="1"/>
      <p:bldP spid="21532" grpId="0"/>
      <p:bldP spid="21532" grpId="1"/>
      <p:bldP spid="21533" grpId="0"/>
      <p:bldP spid="21533" grpId="1"/>
      <p:bldP spid="21534" grpId="0"/>
      <p:bldP spid="21534" grpId="1"/>
      <p:bldP spid="21535" grpId="0"/>
      <p:bldP spid="21535" grpId="1"/>
      <p:bldP spid="21536" grpId="0"/>
      <p:bldP spid="21536" grpId="1"/>
      <p:bldP spid="21537" grpId="0"/>
      <p:bldP spid="21537" grpId="1"/>
      <p:bldP spid="21538" grpId="0"/>
      <p:bldP spid="21538" grpId="1"/>
      <p:bldP spid="21539" grpId="0"/>
      <p:bldP spid="21539" grpId="1"/>
      <p:bldP spid="21540" grpId="0"/>
      <p:bldP spid="21540" grpId="1"/>
      <p:bldP spid="21541" grpId="0"/>
      <p:bldP spid="21541" grpId="1"/>
      <p:bldP spid="21542" grpId="0"/>
      <p:bldP spid="21542" grpId="1"/>
      <p:bldP spid="21543" grpId="0"/>
      <p:bldP spid="21543" grpId="1"/>
      <p:bldP spid="21544" grpId="0"/>
      <p:bldP spid="21544" grpId="1"/>
      <p:bldP spid="21545" grpId="0"/>
      <p:bldP spid="21545" grpId="1"/>
      <p:bldP spid="21546" grpId="0"/>
      <p:bldP spid="21546" grpId="1"/>
      <p:bldP spid="21547" grpId="0"/>
      <p:bldP spid="21547" grpId="1"/>
      <p:bldP spid="21548" grpId="0"/>
      <p:bldP spid="21548" grpId="1"/>
      <p:bldP spid="21549" grpId="0"/>
      <p:bldP spid="21549" grpId="1"/>
      <p:bldP spid="21550" grpId="0"/>
      <p:bldP spid="21550" grpId="1"/>
      <p:bldP spid="21551" grpId="0"/>
      <p:bldP spid="21551" grpId="1"/>
      <p:bldP spid="215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0" y="914400"/>
            <a:ext cx="1443038" cy="8175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76400" y="1277129"/>
            <a:ext cx="7010400" cy="2151871"/>
          </a:xfrm>
          <a:prstGeom prst="rect">
            <a:avLst/>
          </a:prstGeom>
          <a:blipFill>
            <a:blip r:embed="rId2"/>
            <a:stretch>
              <a:fillRect l="-2609" b="-368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61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2819400" y="1066800"/>
            <a:ext cx="2971800" cy="2895600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 may mắn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62000" y="42672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Bạn được nhận phần thưởng là một chiếc bút</a:t>
            </a:r>
          </a:p>
        </p:txBody>
      </p:sp>
      <p:sp>
        <p:nvSpPr>
          <p:cNvPr id="6349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FSB_Background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771"/>
            <a:ext cx="9144000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pic>
        <p:nvPicPr>
          <p:cNvPr id="12291" name="Picture 3" descr="053_SPG1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990600" cy="1676400"/>
          </a:xfrm>
          <a:prstGeom prst="rect">
            <a:avLst/>
          </a:prstGeom>
          <a:noFill/>
        </p:spPr>
      </p:pic>
      <p:grpSp>
        <p:nvGrpSpPr>
          <p:cNvPr id="4" name="Google Shape;1502;p31"/>
          <p:cNvGrpSpPr/>
          <p:nvPr/>
        </p:nvGrpSpPr>
        <p:grpSpPr>
          <a:xfrm>
            <a:off x="222609" y="287317"/>
            <a:ext cx="821775" cy="987781"/>
            <a:chOff x="3437888" y="415495"/>
            <a:chExt cx="821775" cy="987781"/>
          </a:xfrm>
        </p:grpSpPr>
        <p:sp>
          <p:nvSpPr>
            <p:cNvPr id="5" name="Google Shape;1503;p31"/>
            <p:cNvSpPr/>
            <p:nvPr/>
          </p:nvSpPr>
          <p:spPr>
            <a:xfrm>
              <a:off x="4066595" y="1106194"/>
              <a:ext cx="193068" cy="297082"/>
            </a:xfrm>
            <a:custGeom>
              <a:avLst/>
              <a:gdLst/>
              <a:ahLst/>
              <a:cxnLst/>
              <a:rect l="l" t="t" r="r" b="b"/>
              <a:pathLst>
                <a:path w="1708" h="2628" extrusionOk="0">
                  <a:moveTo>
                    <a:pt x="1535" y="1"/>
                  </a:moveTo>
                  <a:cubicBezTo>
                    <a:pt x="1413" y="1"/>
                    <a:pt x="1292" y="33"/>
                    <a:pt x="1189" y="89"/>
                  </a:cubicBezTo>
                  <a:cubicBezTo>
                    <a:pt x="713" y="305"/>
                    <a:pt x="346" y="694"/>
                    <a:pt x="152" y="1169"/>
                  </a:cubicBezTo>
                  <a:cubicBezTo>
                    <a:pt x="44" y="1396"/>
                    <a:pt x="1" y="1655"/>
                    <a:pt x="44" y="1904"/>
                  </a:cubicBezTo>
                  <a:cubicBezTo>
                    <a:pt x="87" y="2228"/>
                    <a:pt x="249" y="2487"/>
                    <a:pt x="584" y="2595"/>
                  </a:cubicBezTo>
                  <a:cubicBezTo>
                    <a:pt x="638" y="2606"/>
                    <a:pt x="692" y="2617"/>
                    <a:pt x="746" y="2628"/>
                  </a:cubicBezTo>
                  <a:lnTo>
                    <a:pt x="811" y="2628"/>
                  </a:lnTo>
                  <a:cubicBezTo>
                    <a:pt x="1102" y="2552"/>
                    <a:pt x="1178" y="2466"/>
                    <a:pt x="1199" y="2163"/>
                  </a:cubicBezTo>
                  <a:cubicBezTo>
                    <a:pt x="1210" y="2012"/>
                    <a:pt x="1210" y="1850"/>
                    <a:pt x="1199" y="1699"/>
                  </a:cubicBezTo>
                  <a:cubicBezTo>
                    <a:pt x="1156" y="1169"/>
                    <a:pt x="1307" y="640"/>
                    <a:pt x="1610" y="197"/>
                  </a:cubicBezTo>
                  <a:cubicBezTo>
                    <a:pt x="1621" y="176"/>
                    <a:pt x="1642" y="143"/>
                    <a:pt x="1653" y="111"/>
                  </a:cubicBezTo>
                  <a:cubicBezTo>
                    <a:pt x="1707" y="35"/>
                    <a:pt x="1696" y="3"/>
                    <a:pt x="1588" y="3"/>
                  </a:cubicBezTo>
                  <a:cubicBezTo>
                    <a:pt x="1570" y="2"/>
                    <a:pt x="1553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04;p31"/>
            <p:cNvSpPr/>
            <p:nvPr/>
          </p:nvSpPr>
          <p:spPr>
            <a:xfrm>
              <a:off x="3437888" y="415495"/>
              <a:ext cx="766846" cy="466650"/>
            </a:xfrm>
            <a:custGeom>
              <a:avLst/>
              <a:gdLst/>
              <a:ahLst/>
              <a:cxnLst/>
              <a:rect l="l" t="t" r="r" b="b"/>
              <a:pathLst>
                <a:path w="6784" h="4128" extrusionOk="0">
                  <a:moveTo>
                    <a:pt x="1313" y="1"/>
                  </a:moveTo>
                  <a:cubicBezTo>
                    <a:pt x="1019" y="1"/>
                    <a:pt x="728" y="101"/>
                    <a:pt x="497" y="291"/>
                  </a:cubicBezTo>
                  <a:cubicBezTo>
                    <a:pt x="108" y="594"/>
                    <a:pt x="0" y="1026"/>
                    <a:pt x="76" y="1490"/>
                  </a:cubicBezTo>
                  <a:cubicBezTo>
                    <a:pt x="173" y="2041"/>
                    <a:pt x="454" y="2549"/>
                    <a:pt x="886" y="2905"/>
                  </a:cubicBezTo>
                  <a:cubicBezTo>
                    <a:pt x="1210" y="3175"/>
                    <a:pt x="1566" y="3402"/>
                    <a:pt x="1955" y="3564"/>
                  </a:cubicBezTo>
                  <a:cubicBezTo>
                    <a:pt x="2827" y="3933"/>
                    <a:pt x="3767" y="4127"/>
                    <a:pt x="4720" y="4127"/>
                  </a:cubicBezTo>
                  <a:cubicBezTo>
                    <a:pt x="4771" y="4127"/>
                    <a:pt x="4821" y="4127"/>
                    <a:pt x="4871" y="4126"/>
                  </a:cubicBezTo>
                  <a:cubicBezTo>
                    <a:pt x="4911" y="4126"/>
                    <a:pt x="4951" y="4127"/>
                    <a:pt x="4991" y="4127"/>
                  </a:cubicBezTo>
                  <a:cubicBezTo>
                    <a:pt x="5428" y="4127"/>
                    <a:pt x="5872" y="4073"/>
                    <a:pt x="6297" y="3974"/>
                  </a:cubicBezTo>
                  <a:cubicBezTo>
                    <a:pt x="6448" y="3942"/>
                    <a:pt x="6589" y="3888"/>
                    <a:pt x="6707" y="3802"/>
                  </a:cubicBezTo>
                  <a:cubicBezTo>
                    <a:pt x="6772" y="3769"/>
                    <a:pt x="6783" y="3737"/>
                    <a:pt x="6751" y="3694"/>
                  </a:cubicBezTo>
                  <a:cubicBezTo>
                    <a:pt x="6707" y="3640"/>
                    <a:pt x="6643" y="3618"/>
                    <a:pt x="6578" y="3618"/>
                  </a:cubicBezTo>
                  <a:cubicBezTo>
                    <a:pt x="6448" y="3618"/>
                    <a:pt x="6319" y="3607"/>
                    <a:pt x="6200" y="3586"/>
                  </a:cubicBezTo>
                  <a:cubicBezTo>
                    <a:pt x="5703" y="3478"/>
                    <a:pt x="5249" y="3272"/>
                    <a:pt x="4850" y="2959"/>
                  </a:cubicBezTo>
                  <a:cubicBezTo>
                    <a:pt x="4407" y="2613"/>
                    <a:pt x="3996" y="2225"/>
                    <a:pt x="3640" y="1793"/>
                  </a:cubicBezTo>
                  <a:cubicBezTo>
                    <a:pt x="3316" y="1436"/>
                    <a:pt x="3003" y="1069"/>
                    <a:pt x="2668" y="712"/>
                  </a:cubicBezTo>
                  <a:cubicBezTo>
                    <a:pt x="2430" y="453"/>
                    <a:pt x="2149" y="248"/>
                    <a:pt x="1825" y="108"/>
                  </a:cubicBezTo>
                  <a:cubicBezTo>
                    <a:pt x="1661" y="35"/>
                    <a:pt x="1486" y="1"/>
                    <a:pt x="1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05;p31"/>
            <p:cNvSpPr/>
            <p:nvPr/>
          </p:nvSpPr>
          <p:spPr>
            <a:xfrm>
              <a:off x="3653900" y="969072"/>
              <a:ext cx="515338" cy="392153"/>
            </a:xfrm>
            <a:custGeom>
              <a:avLst/>
              <a:gdLst/>
              <a:ahLst/>
              <a:cxnLst/>
              <a:rect l="l" t="t" r="r" b="b"/>
              <a:pathLst>
                <a:path w="4559" h="3469" extrusionOk="0">
                  <a:moveTo>
                    <a:pt x="3796" y="1"/>
                  </a:moveTo>
                  <a:cubicBezTo>
                    <a:pt x="2987" y="1"/>
                    <a:pt x="2195" y="216"/>
                    <a:pt x="1502" y="622"/>
                  </a:cubicBezTo>
                  <a:cubicBezTo>
                    <a:pt x="919" y="946"/>
                    <a:pt x="454" y="1443"/>
                    <a:pt x="174" y="2037"/>
                  </a:cubicBezTo>
                  <a:cubicBezTo>
                    <a:pt x="66" y="2253"/>
                    <a:pt x="12" y="2480"/>
                    <a:pt x="1" y="2706"/>
                  </a:cubicBezTo>
                  <a:cubicBezTo>
                    <a:pt x="12" y="2782"/>
                    <a:pt x="12" y="2847"/>
                    <a:pt x="22" y="2912"/>
                  </a:cubicBezTo>
                  <a:cubicBezTo>
                    <a:pt x="51" y="3231"/>
                    <a:pt x="323" y="3468"/>
                    <a:pt x="628" y="3468"/>
                  </a:cubicBezTo>
                  <a:cubicBezTo>
                    <a:pt x="674" y="3468"/>
                    <a:pt x="721" y="3463"/>
                    <a:pt x="768" y="3452"/>
                  </a:cubicBezTo>
                  <a:cubicBezTo>
                    <a:pt x="1048" y="3409"/>
                    <a:pt x="1297" y="3279"/>
                    <a:pt x="1491" y="3085"/>
                  </a:cubicBezTo>
                  <a:cubicBezTo>
                    <a:pt x="1740" y="2825"/>
                    <a:pt x="1988" y="2555"/>
                    <a:pt x="2226" y="2274"/>
                  </a:cubicBezTo>
                  <a:cubicBezTo>
                    <a:pt x="2582" y="1799"/>
                    <a:pt x="2982" y="1346"/>
                    <a:pt x="3403" y="924"/>
                  </a:cubicBezTo>
                  <a:cubicBezTo>
                    <a:pt x="3695" y="633"/>
                    <a:pt x="4040" y="406"/>
                    <a:pt x="4418" y="265"/>
                  </a:cubicBezTo>
                  <a:cubicBezTo>
                    <a:pt x="4451" y="255"/>
                    <a:pt x="4472" y="244"/>
                    <a:pt x="4505" y="233"/>
                  </a:cubicBezTo>
                  <a:cubicBezTo>
                    <a:pt x="4548" y="201"/>
                    <a:pt x="4559" y="157"/>
                    <a:pt x="4516" y="125"/>
                  </a:cubicBezTo>
                  <a:cubicBezTo>
                    <a:pt x="4472" y="93"/>
                    <a:pt x="4418" y="71"/>
                    <a:pt x="4364" y="60"/>
                  </a:cubicBezTo>
                  <a:cubicBezTo>
                    <a:pt x="4246" y="39"/>
                    <a:pt x="4138" y="17"/>
                    <a:pt x="4019" y="6"/>
                  </a:cubicBezTo>
                  <a:cubicBezTo>
                    <a:pt x="3945" y="3"/>
                    <a:pt x="3870" y="1"/>
                    <a:pt x="3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500;p31"/>
          <p:cNvSpPr/>
          <p:nvPr/>
        </p:nvSpPr>
        <p:spPr>
          <a:xfrm>
            <a:off x="8001000" y="5029200"/>
            <a:ext cx="783257" cy="410071"/>
          </a:xfrm>
          <a:custGeom>
            <a:avLst/>
            <a:gdLst/>
            <a:ahLst/>
            <a:cxnLst/>
            <a:rect l="l" t="t" r="r" b="b"/>
            <a:pathLst>
              <a:path w="4840" h="2534" extrusionOk="0">
                <a:moveTo>
                  <a:pt x="3773" y="1"/>
                </a:moveTo>
                <a:cubicBezTo>
                  <a:pt x="3558" y="1"/>
                  <a:pt x="3342" y="62"/>
                  <a:pt x="3154" y="179"/>
                </a:cubicBezTo>
                <a:cubicBezTo>
                  <a:pt x="2916" y="319"/>
                  <a:pt x="2690" y="481"/>
                  <a:pt x="2463" y="643"/>
                </a:cubicBezTo>
                <a:cubicBezTo>
                  <a:pt x="2182" y="859"/>
                  <a:pt x="1923" y="1097"/>
                  <a:pt x="1653" y="1302"/>
                </a:cubicBezTo>
                <a:cubicBezTo>
                  <a:pt x="1286" y="1605"/>
                  <a:pt x="864" y="1821"/>
                  <a:pt x="400" y="1950"/>
                </a:cubicBezTo>
                <a:cubicBezTo>
                  <a:pt x="313" y="1972"/>
                  <a:pt x="227" y="1993"/>
                  <a:pt x="130" y="1993"/>
                </a:cubicBezTo>
                <a:cubicBezTo>
                  <a:pt x="76" y="1993"/>
                  <a:pt x="43" y="2004"/>
                  <a:pt x="22" y="2058"/>
                </a:cubicBezTo>
                <a:cubicBezTo>
                  <a:pt x="0" y="2112"/>
                  <a:pt x="33" y="2145"/>
                  <a:pt x="76" y="2166"/>
                </a:cubicBezTo>
                <a:cubicBezTo>
                  <a:pt x="162" y="2220"/>
                  <a:pt x="249" y="2263"/>
                  <a:pt x="335" y="2296"/>
                </a:cubicBezTo>
                <a:cubicBezTo>
                  <a:pt x="789" y="2447"/>
                  <a:pt x="1264" y="2523"/>
                  <a:pt x="1739" y="2534"/>
                </a:cubicBezTo>
                <a:cubicBezTo>
                  <a:pt x="2139" y="2534"/>
                  <a:pt x="2549" y="2490"/>
                  <a:pt x="2938" y="2404"/>
                </a:cubicBezTo>
                <a:cubicBezTo>
                  <a:pt x="3327" y="2328"/>
                  <a:pt x="3705" y="2177"/>
                  <a:pt x="4040" y="1961"/>
                </a:cubicBezTo>
                <a:cubicBezTo>
                  <a:pt x="4342" y="1745"/>
                  <a:pt x="4601" y="1497"/>
                  <a:pt x="4699" y="1119"/>
                </a:cubicBezTo>
                <a:cubicBezTo>
                  <a:pt x="4839" y="633"/>
                  <a:pt x="4526" y="125"/>
                  <a:pt x="4018" y="28"/>
                </a:cubicBezTo>
                <a:cubicBezTo>
                  <a:pt x="3938" y="10"/>
                  <a:pt x="3855" y="1"/>
                  <a:pt x="37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01;p31"/>
          <p:cNvSpPr/>
          <p:nvPr/>
        </p:nvSpPr>
        <p:spPr>
          <a:xfrm>
            <a:off x="7990114" y="5430024"/>
            <a:ext cx="541969" cy="317829"/>
          </a:xfrm>
          <a:custGeom>
            <a:avLst/>
            <a:gdLst/>
            <a:ahLst/>
            <a:cxnLst/>
            <a:rect l="l" t="t" r="r" b="b"/>
            <a:pathLst>
              <a:path w="3349" h="1964" extrusionOk="0">
                <a:moveTo>
                  <a:pt x="990" y="0"/>
                </a:moveTo>
                <a:cubicBezTo>
                  <a:pt x="779" y="0"/>
                  <a:pt x="568" y="20"/>
                  <a:pt x="357" y="59"/>
                </a:cubicBezTo>
                <a:cubicBezTo>
                  <a:pt x="271" y="59"/>
                  <a:pt x="195" y="81"/>
                  <a:pt x="109" y="113"/>
                </a:cubicBezTo>
                <a:cubicBezTo>
                  <a:pt x="55" y="146"/>
                  <a:pt x="22" y="200"/>
                  <a:pt x="1" y="254"/>
                </a:cubicBezTo>
                <a:cubicBezTo>
                  <a:pt x="1" y="264"/>
                  <a:pt x="65" y="318"/>
                  <a:pt x="98" y="340"/>
                </a:cubicBezTo>
                <a:cubicBezTo>
                  <a:pt x="519" y="491"/>
                  <a:pt x="908" y="707"/>
                  <a:pt x="1264" y="966"/>
                </a:cubicBezTo>
                <a:cubicBezTo>
                  <a:pt x="1578" y="1226"/>
                  <a:pt x="1891" y="1463"/>
                  <a:pt x="2215" y="1712"/>
                </a:cubicBezTo>
                <a:cubicBezTo>
                  <a:pt x="2355" y="1820"/>
                  <a:pt x="2528" y="1906"/>
                  <a:pt x="2712" y="1949"/>
                </a:cubicBezTo>
                <a:cubicBezTo>
                  <a:pt x="2757" y="1959"/>
                  <a:pt x="2802" y="1964"/>
                  <a:pt x="2844" y="1964"/>
                </a:cubicBezTo>
                <a:cubicBezTo>
                  <a:pt x="3135" y="1964"/>
                  <a:pt x="3349" y="1744"/>
                  <a:pt x="3349" y="1377"/>
                </a:cubicBezTo>
                <a:cubicBezTo>
                  <a:pt x="3338" y="1236"/>
                  <a:pt x="3284" y="1096"/>
                  <a:pt x="3198" y="966"/>
                </a:cubicBezTo>
                <a:cubicBezTo>
                  <a:pt x="3003" y="675"/>
                  <a:pt x="2712" y="437"/>
                  <a:pt x="2388" y="297"/>
                </a:cubicBezTo>
                <a:cubicBezTo>
                  <a:pt x="1945" y="101"/>
                  <a:pt x="1470" y="0"/>
                  <a:pt x="9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6201" y="2253067"/>
            <a:ext cx="90677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NHÂN VÀ PHÉP CHIA </a:t>
            </a:r>
          </a:p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 SỐ (T2)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384" y="999787"/>
            <a:ext cx="697997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56 - BÀI 26</a:t>
            </a:r>
            <a:endParaRPr lang="en-US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18931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457200" y="685800"/>
            <a:ext cx="8153400" cy="2133600"/>
            <a:chOff x="288" y="480"/>
            <a:chExt cx="5136" cy="1200"/>
          </a:xfrm>
        </p:grpSpPr>
        <p:sp>
          <p:nvSpPr>
            <p:cNvPr id="66563" name="AutoShape 3"/>
            <p:cNvSpPr>
              <a:spLocks noChangeArrowheads="1"/>
            </p:cNvSpPr>
            <p:nvPr/>
          </p:nvSpPr>
          <p:spPr bwMode="auto">
            <a:xfrm>
              <a:off x="288" y="480"/>
              <a:ext cx="5136" cy="1200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00FFFF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564" name="Text Box 4"/>
            <p:cNvSpPr txBox="1">
              <a:spLocks noChangeArrowheads="1"/>
            </p:cNvSpPr>
            <p:nvPr/>
          </p:nvSpPr>
          <p:spPr bwMode="auto">
            <a:xfrm>
              <a:off x="697" y="662"/>
              <a:ext cx="4727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Nêu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tính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chất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cơ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bản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của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phép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nhân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phân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số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?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6656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533400" y="4572000"/>
            <a:ext cx="1600200" cy="1600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30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6604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685800" y="47053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673100" y="47498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685800" y="46926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685800" y="46926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90" name="Text Box 30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92" name="Text Box 32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96" name="Text Box 36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97" name="Text Box 37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600" name="Text Box 40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2819400" y="3505200"/>
            <a:ext cx="5105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vi-VN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6605" name="Text Box 45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odoniH" pitchFamily="34" charset="0"/>
            </a:endParaRPr>
          </a:p>
        </p:txBody>
      </p:sp>
      <p:sp>
        <p:nvSpPr>
          <p:cNvPr id="48169" name="WordArt 3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4038600" cy="600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11917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xit" presetSubtype="2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6" presetClass="exit" presetSubtype="2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6" presetClass="exit" presetSubtype="2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6" presetClass="exit" presetSubtype="2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6" presetClass="exit" presetSubtype="2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0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6" presetClass="exit" presetSubtype="2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6" presetClass="exit" presetSubtype="2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6" presetClass="entr" presetSubtype="2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6" presetClass="exit" presetSubtype="2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6" presetClass="entr" presetSubtype="2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6" presetClass="exit" presetSubtype="2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ntr" presetSubtype="2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6" presetClass="exit" presetSubtype="2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0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6" presetClass="entr" presetSubtype="2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6" presetClass="entr" presetSubtype="2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6" presetClass="exit" presetSubtype="2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2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6" presetClass="entr" presetSubtype="2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6" presetClass="exit" presetSubtype="2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8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6" presetClass="entr" presetSubtype="2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xit" presetSubtype="26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4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6" presetClass="entr" presetSubtype="26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6" presetClass="exit" presetSubtype="26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0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6" presetClass="entr" presetSubtype="26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6" presetClass="exit" presetSubtype="2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6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6" presetClass="entr" presetSubtype="2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6" presetClass="exit" presetSubtype="26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6" presetClass="entr" presetSubtype="26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6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6" presetClass="exit" presetSubtype="2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8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6" presetClass="entr" presetSubtype="2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6" presetClass="exit" presetSubtype="2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6" presetClass="entr" presetSubtype="2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8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6" presetClass="exit" presetSubtype="26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0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6" presetClass="entr" presetSubtype="26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4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6" presetClass="exit" presetSubtype="26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6" presetClass="entr" presetSubtype="26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0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6" presetClass="exit" presetSubtype="26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2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6" presetClass="entr" presetSubtype="26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6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6" presetClass="exit" presetSubtype="26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8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6" presetClass="entr" presetSubtype="26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2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6" presetClass="exit" presetSubtype="26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4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6" presetClass="entr" presetSubtype="26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8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16" presetClass="exit" presetSubtype="26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0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16" presetClass="entr" presetSubtype="26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4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6" presetClass="exit" presetSubtype="26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6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6" presetClass="entr" presetSubtype="26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0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6" presetClass="exit" presetSubtype="26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2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16" presetClass="entr" presetSubtype="26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6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6" presetClass="exit" presetSubtype="26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8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6" presetClass="entr" presetSubtype="26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2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9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 animBg="1"/>
      <p:bldP spid="66574" grpId="0"/>
      <p:bldP spid="666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6" name="Rectangle 36"/>
          <p:cNvSpPr>
            <a:spLocks noChangeArrowheads="1"/>
          </p:cNvSpPr>
          <p:nvPr/>
        </p:nvSpPr>
        <p:spPr bwMode="auto">
          <a:xfrm>
            <a:off x="381000" y="0"/>
            <a:ext cx="77724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Phép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nhân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phân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số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có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các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tính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chất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Giao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hoán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  <a:defRPr/>
            </a:pP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742950" indent="-742950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Kết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hợp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  <a:p>
            <a:pPr marL="742950" indent="-742950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742950" indent="-742950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3.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Nhân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với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số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1: </a:t>
            </a:r>
          </a:p>
          <a:p>
            <a:pPr marL="742950" indent="-742950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4.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Tính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chất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phân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phối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phép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nhân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phép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cộng</a:t>
            </a: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742950" indent="-742950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303588" y="381000"/>
          <a:ext cx="253682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3" imgW="850900" imgH="457200" progId="Equation.DSMT4">
                  <p:embed/>
                </p:oleObj>
              </mc:Choice>
              <mc:Fallback>
                <p:oleObj name="Equation" r:id="rId3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81000"/>
                        <a:ext cx="2536825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67000" y="2058988"/>
          <a:ext cx="34496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5" imgW="1511300" imgH="482600" progId="Equation.DSMT4">
                  <p:embed/>
                </p:oleObj>
              </mc:Choice>
              <mc:Fallback>
                <p:oleObj name="Equation" r:id="rId5" imgW="1511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58988"/>
                        <a:ext cx="34496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09988" y="3502025"/>
          <a:ext cx="21304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7" imgW="1002865" imgH="457002" progId="Equation.DSMT4">
                  <p:embed/>
                </p:oleObj>
              </mc:Choice>
              <mc:Fallback>
                <p:oleObj name="Equation" r:id="rId7" imgW="100286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3502025"/>
                        <a:ext cx="21304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57400" y="5421313"/>
          <a:ext cx="4238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9" imgW="1790700" imgH="482600" progId="Equation.DSMT4">
                  <p:embed/>
                </p:oleObj>
              </mc:Choice>
              <mc:Fallback>
                <p:oleObj name="Equation" r:id="rId9" imgW="1790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21313"/>
                        <a:ext cx="42386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54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2819400" y="1066800"/>
            <a:ext cx="2971800" cy="2895600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 may mắn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762000" y="4267200"/>
            <a:ext cx="754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altLang="en-US" sz="4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6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inio.ftech.ai/fqa/book/question/4450bd61-8916-4da2-8a32-d89cd357cf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75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yển chọn các hình nền powerpoint đẹp và chuyên nghiệp cho bài thuyết  trình của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752600" y="1524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57200" y="81597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4278086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-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tập:6.28a ;6.30; 6.32; 6.33 (SGK/21)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69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37457" y="2209800"/>
            <a:ext cx="846908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6161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FSB_Background04">
            <a:extLst>
              <a:ext uri="{FF2B5EF4-FFF2-40B4-BE49-F238E27FC236}">
                <a16:creationId xmlns:a16="http://schemas.microsoft.com/office/drawing/2014/main" id="{75668A96-814F-4AB0-B8F8-9C31C848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771"/>
            <a:ext cx="9144000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sp>
        <p:nvSpPr>
          <p:cNvPr id="27650" name="Text Box 17"/>
          <p:cNvSpPr txBox="1">
            <a:spLocks noChangeArrowheads="1"/>
          </p:cNvSpPr>
          <p:nvPr/>
        </p:nvSpPr>
        <p:spPr bwMode="auto">
          <a:xfrm>
            <a:off x="304800" y="1066800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304800" y="2297113"/>
          <a:ext cx="9413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5" imgW="457002" imgH="393529" progId="Equation.DSMT4">
                  <p:embed/>
                </p:oleObj>
              </mc:Choice>
              <mc:Fallback>
                <p:oleObj name="Equation" r:id="rId5" imgW="45700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97113"/>
                        <a:ext cx="9413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9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7" imgW="114102" imgH="177492" progId="Equation.DSMT4">
                  <p:embed/>
                </p:oleObj>
              </mc:Choice>
              <mc:Fallback>
                <p:oleObj name="Equation" r:id="rId7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16"/>
          <p:cNvSpPr txBox="1">
            <a:spLocks noChangeArrowheads="1"/>
          </p:cNvSpPr>
          <p:nvPr/>
        </p:nvSpPr>
        <p:spPr bwMode="auto">
          <a:xfrm>
            <a:off x="304800" y="1524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PHÉP CHIA PHÂN SỐ</a:t>
            </a:r>
          </a:p>
        </p:txBody>
      </p:sp>
      <p:sp>
        <p:nvSpPr>
          <p:cNvPr id="27655" name="TextBox 21"/>
          <p:cNvSpPr txBox="1">
            <a:spLocks noChangeArrowheads="1"/>
          </p:cNvSpPr>
          <p:nvPr/>
        </p:nvSpPr>
        <p:spPr bwMode="auto">
          <a:xfrm>
            <a:off x="61913" y="1677988"/>
            <a:ext cx="3798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9225" y="4538663"/>
          <a:ext cx="12525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4538663"/>
                        <a:ext cx="12525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95400" y="2286000"/>
          <a:ext cx="12525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11" imgW="583947" imgH="393529" progId="Equation.DSMT4">
                  <p:embed/>
                </p:oleObj>
              </mc:Choice>
              <mc:Fallback>
                <p:oleObj name="Equation" r:id="rId11" imgW="5839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12525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60513" y="4502150"/>
          <a:ext cx="160178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13" imgW="761669" imgH="418918" progId="Equation.DSMT4">
                  <p:embed/>
                </p:oleObj>
              </mc:Choice>
              <mc:Fallback>
                <p:oleObj name="Equation" r:id="rId13" imgW="76166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4502150"/>
                        <a:ext cx="1601787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2971800" y="2701925"/>
            <a:ext cx="68580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40367" y="2216450"/>
            <a:ext cx="4960260" cy="2918107"/>
          </a:xfrm>
          <a:prstGeom prst="rect">
            <a:avLst/>
          </a:prstGeom>
          <a:blipFill>
            <a:blip r:embed="rId15"/>
            <a:stretch>
              <a:fillRect l="-1843" r="-860" b="-397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550" y="5795963"/>
            <a:ext cx="533400" cy="52387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9781" y="5652271"/>
            <a:ext cx="8305008" cy="701859"/>
          </a:xfrm>
          <a:prstGeom prst="rect">
            <a:avLst/>
          </a:prstGeom>
          <a:blipFill>
            <a:blip r:embed="rId16"/>
            <a:stretch>
              <a:fillRect l="-1542" b="-95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82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4" grpId="0"/>
      <p:bldP spid="27655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105343-0A8C-4358-A0E6-6D0ABB877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5" y="0"/>
            <a:ext cx="910407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1524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Phân số này được gọi là nghịch đảo của phân số kia nếu tích của chúng bằng 1</a:t>
            </a:r>
            <a:endParaRPr lang="en-US" sz="2800" dirty="0">
              <a:latin typeface="+mj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966191"/>
            <a:ext cx="8839200" cy="13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 a, b ∈ ℤ; a, b ≠ 0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 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đảo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 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 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  <a:cs typeface="Arial" pitchFamily="34" charset="0"/>
            </a:endParaRPr>
          </a:p>
        </p:txBody>
      </p:sp>
      <p:pic>
        <p:nvPicPr>
          <p:cNvPr id="3074" name="Picture 2" descr="Phép nhân và phép chia phân số (Lý thuyết Toán lớp 6) |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63" y="1559871"/>
            <a:ext cx="304800" cy="8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hép nhân và phép chia phân số (Lý thuyết Toán lớp 6) |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76" y="1777886"/>
            <a:ext cx="305152" cy="6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ép nhân và phép chia phân số (Lý thuyết Toán lớp 6) | Kết nối tri thứ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14911"/>
            <a:ext cx="1229558" cy="89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691400"/>
            <a:ext cx="1034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3314702"/>
            <a:ext cx="861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đảo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 </a:t>
            </a: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 </a:t>
            </a: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Phép nhân và phép chia phân số (Lý thuyết Toán lớp 6) | Kết nối tri thứ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14620"/>
            <a:ext cx="343126" cy="8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Phép nhân và phép chia phân số (Lý thuyết Toán lớp 6) | Kết nối tri thứ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50" y="3292403"/>
            <a:ext cx="264878" cy="82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hép nhân và phép chia phân số (Lý thuyết Toán lớp 6) | Kết nối tri thứ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318246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FB04F4-876E-4CD9-A00A-7C9F1C997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graphicFrame>
        <p:nvGraphicFramePr>
          <p:cNvPr id="29699" name="Object 9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7310" y="2648501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72734"/>
              </p:ext>
            </p:extLst>
          </p:nvPr>
        </p:nvGraphicFramePr>
        <p:xfrm>
          <a:off x="1927029" y="2475849"/>
          <a:ext cx="8382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7" imgW="330057" imgH="393529" progId="Equation.DSMT4">
                  <p:embed/>
                </p:oleObj>
              </mc:Choice>
              <mc:Fallback>
                <p:oleObj name="Equation" r:id="rId7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029" y="2475849"/>
                        <a:ext cx="8382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658233"/>
              </p:ext>
            </p:extLst>
          </p:nvPr>
        </p:nvGraphicFramePr>
        <p:xfrm>
          <a:off x="2825945" y="2456006"/>
          <a:ext cx="29130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9" imgW="1104900" imgH="393700" progId="Equation.DSMT4">
                  <p:embed/>
                </p:oleObj>
              </mc:Choice>
              <mc:Fallback>
                <p:oleObj name="Equation" r:id="rId9" imgW="1104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945" y="2456006"/>
                        <a:ext cx="2913063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325" y="3581400"/>
            <a:ext cx="9007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0,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397776"/>
              </p:ext>
            </p:extLst>
          </p:nvPr>
        </p:nvGraphicFramePr>
        <p:xfrm>
          <a:off x="2133600" y="4557713"/>
          <a:ext cx="57150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11" imgW="1916868" imgH="393529" progId="Equation.DSMT4">
                  <p:embed/>
                </p:oleObj>
              </mc:Choice>
              <mc:Fallback>
                <p:oleObj name="Equation" r:id="rId11" imgW="191686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557713"/>
                        <a:ext cx="57150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164709" y="4731616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7899" y="228600"/>
            <a:ext cx="3150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05000" y="5638800"/>
                <a:ext cx="4191000" cy="910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638800"/>
                <a:ext cx="4191000" cy="91050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2174993-285F-4E1B-A473-82797D118C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4391" y="138980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nhắc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b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2174993-285F-4E1B-A473-82797D118C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4391" y="1389804"/>
                <a:ext cx="8229600" cy="1143000"/>
              </a:xfrm>
              <a:blipFill>
                <a:blip r:embed="rId14"/>
                <a:stretch>
                  <a:fillRect l="-1556" t="-3903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0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4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889581-625E-4B96-8491-8DF2563F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9786" y="152400"/>
            <a:ext cx="3054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021133"/>
              </p:ext>
            </p:extLst>
          </p:nvPr>
        </p:nvGraphicFramePr>
        <p:xfrm>
          <a:off x="496661" y="762000"/>
          <a:ext cx="151006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4" imgW="647700" imgH="457200" progId="Equation.DSMT4">
                  <p:embed/>
                </p:oleObj>
              </mc:Choice>
              <mc:Fallback>
                <p:oleObj name="Equation" r:id="rId4" imgW="6477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61" y="762000"/>
                        <a:ext cx="1510064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71960"/>
              </p:ext>
            </p:extLst>
          </p:nvPr>
        </p:nvGraphicFramePr>
        <p:xfrm>
          <a:off x="457200" y="2133600"/>
          <a:ext cx="1725612" cy="110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6" imgW="711200" imgH="457200" progId="Equation.DSMT4">
                  <p:embed/>
                </p:oleObj>
              </mc:Choice>
              <mc:Fallback>
                <p:oleObj name="Equation" r:id="rId6" imgW="7112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1725612" cy="1109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702546"/>
              </p:ext>
            </p:extLst>
          </p:nvPr>
        </p:nvGraphicFramePr>
        <p:xfrm>
          <a:off x="2133599" y="838200"/>
          <a:ext cx="343613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8" imgW="1473200" imgH="457200" progId="Equation.DSMT4">
                  <p:embed/>
                </p:oleObj>
              </mc:Choice>
              <mc:Fallback>
                <p:oleObj name="Equation" r:id="rId8" imgW="1473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599" y="838200"/>
                        <a:ext cx="343613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816662"/>
              </p:ext>
            </p:extLst>
          </p:nvPr>
        </p:nvGraphicFramePr>
        <p:xfrm>
          <a:off x="2362200" y="2133600"/>
          <a:ext cx="243998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10" imgW="1015559" imgH="444307" progId="Equation.DSMT4">
                  <p:embed/>
                </p:oleObj>
              </mc:Choice>
              <mc:Fallback>
                <p:oleObj name="Equation" r:id="rId10" imgW="1015559" imgH="44430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133600"/>
                        <a:ext cx="243998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3233839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1" y="3962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3/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24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9E86059-DBB2-4268-8DEE-DBC183D3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740934"/>
            <a:ext cx="5745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217714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35038"/>
              </p:ext>
            </p:extLst>
          </p:nvPr>
        </p:nvGraphicFramePr>
        <p:xfrm>
          <a:off x="609600" y="1336594"/>
          <a:ext cx="2463932" cy="94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r:id="rId4" imgW="1028254" imgH="393529" progId="Equation.DSMT4">
                  <p:embed/>
                </p:oleObj>
              </mc:Choice>
              <mc:Fallback>
                <p:oleObj r:id="rId4" imgW="102825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36594"/>
                        <a:ext cx="2463932" cy="949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78629" y="1524000"/>
            <a:ext cx="19335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362200"/>
            <a:ext cx="5745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293765"/>
              </p:ext>
            </p:extLst>
          </p:nvPr>
        </p:nvGraphicFramePr>
        <p:xfrm>
          <a:off x="838199" y="2968745"/>
          <a:ext cx="1371601" cy="92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r:id="rId6" imgW="583947" imgH="393529" progId="Equation.DSMT4">
                  <p:embed/>
                </p:oleObj>
              </mc:Choice>
              <mc:Fallback>
                <p:oleObj r:id="rId6" imgW="58394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2968745"/>
                        <a:ext cx="1371601" cy="929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63170" y="3200400"/>
            <a:ext cx="19335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FC05A-01F1-45D7-829C-72BB0A7B9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35842" name="WordArt 20"/>
          <p:cNvSpPr>
            <a:spLocks noChangeArrowheads="1" noChangeShapeType="1" noTextEdit="1"/>
          </p:cNvSpPr>
          <p:nvPr/>
        </p:nvSpPr>
        <p:spPr bwMode="auto">
          <a:xfrm>
            <a:off x="838200" y="533400"/>
            <a:ext cx="7086600" cy="762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SỐ MAY MẮN</a:t>
            </a:r>
          </a:p>
        </p:txBody>
      </p:sp>
      <p:sp>
        <p:nvSpPr>
          <p:cNvPr id="1640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05000" y="2514600"/>
            <a:ext cx="1371600" cy="685800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40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05250" y="2514600"/>
            <a:ext cx="1371600" cy="6858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40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86450" y="2514600"/>
            <a:ext cx="1371600" cy="6858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408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00375" y="4171950"/>
            <a:ext cx="1371600" cy="68580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409" name="Rectangle 2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876800" y="4114800"/>
            <a:ext cx="1371600" cy="685800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410" name="AutoShap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77200" y="60960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9" name="Picture 2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143" y="6130131"/>
            <a:ext cx="7874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2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9677">
            <a:off x="8466138" y="6208713"/>
            <a:ext cx="6778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30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3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5188" y="14287"/>
            <a:ext cx="6731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9"/>
                  </p:tgtEl>
                </p:cond>
              </p:nextCondLst>
            </p:seq>
          </p:childTnLst>
        </p:cTn>
      </p:par>
    </p:tnLst>
    <p:bldLst>
      <p:bldP spid="16405" grpId="0" animBg="1"/>
      <p:bldP spid="16406" grpId="0" animBg="1"/>
      <p:bldP spid="16407" grpId="0" animBg="1"/>
      <p:bldP spid="16408" grpId="0" animBg="1"/>
      <p:bldP spid="164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DD4E6-AB39-482E-8A03-45C70F1F9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36866" name="WordArt 3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4038600" cy="600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HỎI</a:t>
            </a:r>
          </a:p>
        </p:txBody>
      </p:sp>
      <p:sp>
        <p:nvSpPr>
          <p:cNvPr id="18440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533400" y="4572000"/>
            <a:ext cx="1600200" cy="1600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30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604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85800" y="47053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673100" y="47498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85800" y="46926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85800" y="469265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9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8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7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6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5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4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3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6858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2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1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2819400" y="3505200"/>
            <a:ext cx="4038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6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altLang="en-US" sz="66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609600" y="4724400"/>
            <a:ext cx="1447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odoniH" pitchFamily="34" charset="0"/>
              </a:rPr>
              <a:t>0</a:t>
            </a:r>
            <a:endParaRPr lang="vi-VN" sz="66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odoniH" pitchFamily="34" charset="0"/>
            </a:endParaRPr>
          </a:p>
        </p:txBody>
      </p:sp>
      <p:grpSp>
        <p:nvGrpSpPr>
          <p:cNvPr id="36905" name="Group 2"/>
          <p:cNvGrpSpPr>
            <a:grpSpLocks/>
          </p:cNvGrpSpPr>
          <p:nvPr/>
        </p:nvGrpSpPr>
        <p:grpSpPr bwMode="auto">
          <a:xfrm>
            <a:off x="477838" y="619125"/>
            <a:ext cx="8153400" cy="3200400"/>
            <a:chOff x="288" y="480"/>
            <a:chExt cx="5136" cy="1200"/>
          </a:xfrm>
        </p:grpSpPr>
        <p:sp>
          <p:nvSpPr>
            <p:cNvPr id="44" name="AutoShape 3"/>
            <p:cNvSpPr>
              <a:spLocks noChangeArrowheads="1"/>
            </p:cNvSpPr>
            <p:nvPr/>
          </p:nvSpPr>
          <p:spPr bwMode="auto">
            <a:xfrm>
              <a:off x="288" y="480"/>
              <a:ext cx="5136" cy="1200"/>
            </a:xfrm>
            <a:prstGeom prst="horizontalScroll">
              <a:avLst>
                <a:gd name="adj" fmla="val 12500"/>
              </a:avLst>
            </a:prstGeom>
            <a:solidFill>
              <a:srgbClr val="CCFF99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576" y="766"/>
              <a:ext cx="482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Tìm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quả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thực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hiện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phép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sau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?</a:t>
              </a:r>
            </a:p>
          </p:txBody>
        </p:sp>
      </p:grpSp>
      <p:graphicFrame>
        <p:nvGraphicFramePr>
          <p:cNvPr id="36906" name="Object 1"/>
          <p:cNvGraphicFramePr>
            <a:graphicFrameLocks noChangeAspect="1"/>
          </p:cNvGraphicFramePr>
          <p:nvPr/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7" imgW="452253" imgH="678380" progId="Equation.DSMT4">
                  <p:embed/>
                </p:oleObj>
              </mc:Choice>
              <mc:Fallback>
                <p:oleObj name="Equation" r:id="rId7" imgW="452253" imgH="6783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7" name="Object 2"/>
          <p:cNvGraphicFramePr>
            <a:graphicFrameLocks noChangeAspect="1"/>
          </p:cNvGraphicFramePr>
          <p:nvPr/>
        </p:nvGraphicFramePr>
        <p:xfrm>
          <a:off x="2933700" y="2046288"/>
          <a:ext cx="26670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9" imgW="927100" imgH="457200" progId="Equation.DSMT4">
                  <p:embed/>
                </p:oleObj>
              </mc:Choice>
              <mc:Fallback>
                <p:oleObj name="Equation" r:id="rId9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046288"/>
                        <a:ext cx="2667000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58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xit" presetSubtype="2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6" presetClass="exit" presetSubtype="2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6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6" presetClass="exit" presetSubtype="2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6" presetClass="exit" presetSubtype="26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6" presetClass="exit" presetSubtype="26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0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6" presetClass="exit" presetSubtype="26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6" presetClass="exit" presetSubtype="26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6" presetClass="entr" presetSubtype="2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6" presetClass="exit" presetSubtype="26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6" presetClass="entr" presetSubtype="2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6" presetClass="exit" presetSubtype="26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ntr" presetSubtype="2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6" presetClass="exit" presetSubtype="26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0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6" presetClass="entr" presetSubtype="2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6" presetClass="entr" presetSubtype="2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6" presetClass="exit" presetSubtype="26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2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6" presetClass="entr" presetSubtype="2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6" presetClass="exit" presetSubtype="26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8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6" presetClass="entr" presetSubtype="2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xit" presetSubtype="26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4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6" presetClass="entr" presetSubtype="2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6" presetClass="exit" presetSubtype="26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0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6" presetClass="entr" presetSubtype="2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6" presetClass="exit" presetSubtype="26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6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6" presetClass="entr" presetSubtype="2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6" presetClass="exit" presetSubtype="26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6" presetClass="entr" presetSubtype="2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6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6" presetClass="exit" presetSubtype="26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8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6" presetClass="entr" presetSubtype="2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6" presetClass="exit" presetSubtype="26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6" presetClass="entr" presetSubtype="2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8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6" presetClass="exit" presetSubtype="26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0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6" presetClass="entr" presetSubtype="2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4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6" presetClass="exit" presetSubtype="26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6" presetClass="entr" presetSubtype="26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0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6" presetClass="exit" presetSubtype="26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6" presetClass="entr" presetSubtype="26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6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6" presetClass="exit" presetSubtype="26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8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6" presetClass="entr" presetSubtype="26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2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6" presetClass="exit" presetSubtype="26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4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6" presetClass="entr" presetSubtype="26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8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16" presetClass="exit" presetSubtype="26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0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16" presetClass="entr" presetSubtype="26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4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6" presetClass="exit" presetSubtype="26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6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6" presetClass="entr" presetSubtype="26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0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6" presetClass="exit" presetSubtype="26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2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16" presetClass="entr" presetSubtype="26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6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6" presetClass="exit" presetSubtype="26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8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6" presetClass="entr" presetSubtype="2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2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 animBg="1"/>
      <p:bldP spid="18451" grpId="0"/>
      <p:bldP spid="18451" grpId="1"/>
      <p:bldP spid="18453" grpId="0"/>
      <p:bldP spid="18453" grpId="1"/>
      <p:bldP spid="18454" grpId="0"/>
      <p:bldP spid="18454" grpId="1"/>
      <p:bldP spid="18455" grpId="0"/>
      <p:bldP spid="18455" grpId="1"/>
      <p:bldP spid="18456" grpId="0"/>
      <p:bldP spid="18456" grpId="1"/>
      <p:bldP spid="18457" grpId="0"/>
      <p:bldP spid="18457" grpId="1"/>
      <p:bldP spid="18458" grpId="0"/>
      <p:bldP spid="18458" grpId="1"/>
      <p:bldP spid="18459" grpId="0"/>
      <p:bldP spid="18459" grpId="1"/>
      <p:bldP spid="18460" grpId="0"/>
      <p:bldP spid="18460" grpId="1"/>
      <p:bldP spid="18461" grpId="0"/>
      <p:bldP spid="18461" grpId="1"/>
      <p:bldP spid="18462" grpId="0"/>
      <p:bldP spid="18462" grpId="1"/>
      <p:bldP spid="18463" grpId="0"/>
      <p:bldP spid="18463" grpId="1"/>
      <p:bldP spid="18470" grpId="0"/>
      <p:bldP spid="18470" grpId="1"/>
      <p:bldP spid="18471" grpId="0"/>
      <p:bldP spid="18471" grpId="1"/>
      <p:bldP spid="18472" grpId="0"/>
      <p:bldP spid="18472" grpId="1"/>
      <p:bldP spid="18473" grpId="0"/>
      <p:bldP spid="18473" grpId="1"/>
      <p:bldP spid="18474" grpId="0"/>
      <p:bldP spid="18474" grpId="1"/>
      <p:bldP spid="18475" grpId="0"/>
      <p:bldP spid="18475" grpId="1"/>
      <p:bldP spid="18476" grpId="0"/>
      <p:bldP spid="18476" grpId="1"/>
      <p:bldP spid="18477" grpId="0"/>
      <p:bldP spid="18477" grpId="1"/>
      <p:bldP spid="18478" grpId="0"/>
      <p:bldP spid="18478" grpId="1"/>
      <p:bldP spid="18479" grpId="0"/>
      <p:bldP spid="18479" grpId="1"/>
      <p:bldP spid="18480" grpId="0"/>
      <p:bldP spid="18480" grpId="1"/>
      <p:bldP spid="18481" grpId="0"/>
      <p:bldP spid="18481" grpId="1"/>
      <p:bldP spid="18482" grpId="0"/>
      <p:bldP spid="18482" grpId="1"/>
      <p:bldP spid="18483" grpId="0"/>
      <p:bldP spid="18483" grpId="1"/>
      <p:bldP spid="18484" grpId="0"/>
      <p:bldP spid="18484" grpId="1"/>
      <p:bldP spid="18485" grpId="0"/>
      <p:bldP spid="18485" grpId="1"/>
      <p:bldP spid="18486" grpId="0"/>
      <p:bldP spid="18486" grpId="1"/>
      <p:bldP spid="18487" grpId="0"/>
      <p:bldP spid="18487" grpId="1"/>
      <p:bldP spid="18488" grpId="0"/>
      <p:bldP spid="1848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682</Words>
  <Application>Microsoft Office PowerPoint</Application>
  <PresentationFormat>On-screen Show (4:3)</PresentationFormat>
  <Paragraphs>238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.VnArial Narrow</vt:lpstr>
      <vt:lpstr>.VnBodoniH</vt:lpstr>
      <vt:lpstr>.VnTime</vt:lpstr>
      <vt:lpstr>Arial</vt:lpstr>
      <vt:lpstr>Calibri</vt:lpstr>
      <vt:lpstr>Cambria Math</vt:lpstr>
      <vt:lpstr>Open Sans</vt:lpstr>
      <vt:lpstr>Times New Roman</vt:lpstr>
      <vt:lpstr>Office Theme</vt:lpstr>
      <vt:lpstr>Equation</vt:lpstr>
      <vt:lpstr>Equation.DSMT4</vt:lpstr>
      <vt:lpstr>PowerPoint Presentation</vt:lpstr>
      <vt:lpstr>PowerPoint Presentation</vt:lpstr>
      <vt:lpstr>PowerPoint Presentation</vt:lpstr>
      <vt:lpstr>PowerPoint Presentation</vt:lpstr>
      <vt:lpstr>HĐ3. Em hãy nhắc lại quy tắc chia hai phân số (có tử và mẫu đều dương), rồi tính 3/4  :  2/5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Triệu Thị Thanh Xuyên</dc:creator>
  <cp:lastModifiedBy>Administrator</cp:lastModifiedBy>
  <cp:revision>21</cp:revision>
  <dcterms:created xsi:type="dcterms:W3CDTF">2024-01-21T02:53:29Z</dcterms:created>
  <dcterms:modified xsi:type="dcterms:W3CDTF">2026-02-01T01:50:55Z</dcterms:modified>
</cp:coreProperties>
</file>