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5" r:id="rId1"/>
  </p:sldMasterIdLst>
  <p:notesMasterIdLst>
    <p:notesMasterId r:id="rId14"/>
  </p:notesMasterIdLst>
  <p:sldIdLst>
    <p:sldId id="256" r:id="rId2"/>
    <p:sldId id="265" r:id="rId3"/>
    <p:sldId id="266" r:id="rId4"/>
    <p:sldId id="258" r:id="rId5"/>
    <p:sldId id="264" r:id="rId6"/>
    <p:sldId id="261" r:id="rId7"/>
    <p:sldId id="267" r:id="rId8"/>
    <p:sldId id="268" r:id="rId9"/>
    <p:sldId id="269" r:id="rId10"/>
    <p:sldId id="263" r:id="rId11"/>
    <p:sldId id="270" r:id="rId12"/>
    <p:sldId id="260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7" Type="http://schemas.openxmlformats.org/officeDocument/2006/relationships/image" Target="../media/image26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Relationship Id="rId5" Type="http://schemas.openxmlformats.org/officeDocument/2006/relationships/image" Target="../media/image38.wmf"/><Relationship Id="rId4" Type="http://schemas.openxmlformats.org/officeDocument/2006/relationships/image" Target="../media/image3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D97413-4B0C-4A75-9C14-1C11AA90B6AC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2EF803-372B-4EDE-B5C3-AE9B44B377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7625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9449C138-C2AC-4433-9232-F7EFA341712C}" type="slidenum">
              <a:rPr lang="vi-VN" altLang="en-US"/>
              <a:pPr/>
              <a:t>2</a:t>
            </a:fld>
            <a:endParaRPr lang="vi-VN" altLang="en-US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F7609664-4E67-4F76-8E1E-B2A120386E69}" type="slidenum">
              <a:rPr lang="vi-VN" altLang="en-US"/>
              <a:pPr/>
              <a:t>3</a:t>
            </a:fld>
            <a:endParaRPr lang="vi-VN" altLang="en-US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8A9FEA34-5557-4961-8314-75F9DC62DF3C}" type="slidenum">
              <a:rPr lang="en-US" altLang="en-US">
                <a:cs typeface="Arial" charset="0"/>
              </a:rPr>
              <a:pPr/>
              <a:t>7</a:t>
            </a:fld>
            <a:endParaRPr lang="en-US" alt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2EF803-372B-4EDE-B5C3-AE9B44B3779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9760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FBB1E0D1-23B8-40C2-87B2-88C06737B6E9}" type="slidenum">
              <a:rPr lang="en-US" altLang="en-US">
                <a:cs typeface="Arial" charset="0"/>
              </a:rPr>
              <a:pPr/>
              <a:t>9</a:t>
            </a:fld>
            <a:endParaRPr lang="en-US" alt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21D3168A-8303-4B64-866B-24D250F96C93}" type="slidenum">
              <a:rPr lang="en-US" altLang="en-US">
                <a:cs typeface="Arial" charset="0"/>
              </a:rPr>
              <a:pPr/>
              <a:t>11</a:t>
            </a:fld>
            <a:endParaRPr lang="en-US" altLang="en-US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F6ED5-6A47-44E1-862B-2D51320D3F96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5B739-28D9-495E-B213-ECAF18B697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8361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F6ED5-6A47-44E1-862B-2D51320D3F96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5B739-28D9-495E-B213-ECAF18B697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365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F6ED5-6A47-44E1-862B-2D51320D3F96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5B739-28D9-495E-B213-ECAF18B697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2720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1D2239-E94E-4400-95DF-5924EE4DDC6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01699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0FBEFD-2EE5-46F1-A0ED-471FE338417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8388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F6ED5-6A47-44E1-862B-2D51320D3F96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5B739-28D9-495E-B213-ECAF18B697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131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F6ED5-6A47-44E1-862B-2D51320D3F96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5B739-28D9-495E-B213-ECAF18B697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172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F6ED5-6A47-44E1-862B-2D51320D3F96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5B739-28D9-495E-B213-ECAF18B697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503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F6ED5-6A47-44E1-862B-2D51320D3F96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5B739-28D9-495E-B213-ECAF18B697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613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F6ED5-6A47-44E1-862B-2D51320D3F96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5B739-28D9-495E-B213-ECAF18B697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591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F6ED5-6A47-44E1-862B-2D51320D3F96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5B739-28D9-495E-B213-ECAF18B697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470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F6ED5-6A47-44E1-862B-2D51320D3F96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5B739-28D9-495E-B213-ECAF18B697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253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F6ED5-6A47-44E1-862B-2D51320D3F96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5B739-28D9-495E-B213-ECAF18B697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587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F6ED5-6A47-44E1-862B-2D51320D3F96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C5B739-28D9-495E-B213-ECAF18B697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407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6" r:id="rId1"/>
    <p:sldLayoutId id="2147483777" r:id="rId2"/>
    <p:sldLayoutId id="2147483778" r:id="rId3"/>
    <p:sldLayoutId id="2147483779" r:id="rId4"/>
    <p:sldLayoutId id="2147483780" r:id="rId5"/>
    <p:sldLayoutId id="2147483781" r:id="rId6"/>
    <p:sldLayoutId id="2147483782" r:id="rId7"/>
    <p:sldLayoutId id="2147483783" r:id="rId8"/>
    <p:sldLayoutId id="2147483784" r:id="rId9"/>
    <p:sldLayoutId id="2147483785" r:id="rId10"/>
    <p:sldLayoutId id="2147483786" r:id="rId11"/>
    <p:sldLayoutId id="2147483787" r:id="rId12"/>
    <p:sldLayoutId id="2147483788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13" Type="http://schemas.openxmlformats.org/officeDocument/2006/relationships/image" Target="../media/image38.wmf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35.wmf"/><Relationship Id="rId12" Type="http://schemas.openxmlformats.org/officeDocument/2006/relationships/oleObject" Target="../embeddings/oleObject25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2.bin"/><Relationship Id="rId11" Type="http://schemas.openxmlformats.org/officeDocument/2006/relationships/image" Target="../media/image37.wmf"/><Relationship Id="rId5" Type="http://schemas.openxmlformats.org/officeDocument/2006/relationships/image" Target="../media/image34.wmf"/><Relationship Id="rId10" Type="http://schemas.openxmlformats.org/officeDocument/2006/relationships/oleObject" Target="../embeddings/oleObject24.bin"/><Relationship Id="rId4" Type="http://schemas.openxmlformats.org/officeDocument/2006/relationships/oleObject" Target="../embeddings/oleObject21.bin"/><Relationship Id="rId9" Type="http://schemas.openxmlformats.org/officeDocument/2006/relationships/image" Target="../media/image36.wmf"/><Relationship Id="rId14" Type="http://schemas.openxmlformats.org/officeDocument/2006/relationships/image" Target="../media/image39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oleObject" Target="../embeddings/oleObject6.bin"/><Relationship Id="rId7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8" Type="http://schemas.openxmlformats.org/officeDocument/2006/relationships/oleObject" Target="../embeddings/oleObject12.bin"/><Relationship Id="rId3" Type="http://schemas.openxmlformats.org/officeDocument/2006/relationships/image" Target="../media/image16.png"/><Relationship Id="rId21" Type="http://schemas.openxmlformats.org/officeDocument/2006/relationships/image" Target="../media/image13.png"/><Relationship Id="rId7" Type="http://schemas.openxmlformats.org/officeDocument/2006/relationships/oleObject" Target="../embeddings/oleObject8.bin"/><Relationship Id="rId12" Type="http://schemas.openxmlformats.org/officeDocument/2006/relationships/image" Target="../media/image11.wmf"/><Relationship Id="rId17" Type="http://schemas.openxmlformats.org/officeDocument/2006/relationships/image" Target="../media/image23.png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1.bin"/><Relationship Id="rId20" Type="http://schemas.openxmlformats.org/officeDocument/2006/relationships/image" Target="../media/image12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8.wmf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7.bin"/><Relationship Id="rId15" Type="http://schemas.openxmlformats.org/officeDocument/2006/relationships/image" Target="../media/image22.png"/><Relationship Id="rId10" Type="http://schemas.openxmlformats.org/officeDocument/2006/relationships/image" Target="../media/image10.wmf"/><Relationship Id="rId19" Type="http://schemas.openxmlformats.org/officeDocument/2006/relationships/oleObject" Target="../embeddings/oleObject13.bin"/><Relationship Id="rId4" Type="http://schemas.openxmlformats.org/officeDocument/2006/relationships/image" Target="../media/image17.png"/><Relationship Id="rId9" Type="http://schemas.openxmlformats.org/officeDocument/2006/relationships/oleObject" Target="../embeddings/oleObject9.bin"/><Relationship Id="rId14" Type="http://schemas.openxmlformats.org/officeDocument/2006/relationships/image" Target="../media/image21.png"/><Relationship Id="rId22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8.png"/><Relationship Id="rId4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13" Type="http://schemas.openxmlformats.org/officeDocument/2006/relationships/image" Target="../media/image24.wmf"/><Relationship Id="rId18" Type="http://schemas.openxmlformats.org/officeDocument/2006/relationships/image" Target="../media/image27.png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21.wmf"/><Relationship Id="rId12" Type="http://schemas.openxmlformats.org/officeDocument/2006/relationships/oleObject" Target="../embeddings/oleObject18.bin"/><Relationship Id="rId17" Type="http://schemas.openxmlformats.org/officeDocument/2006/relationships/image" Target="../media/image26.wmf"/><Relationship Id="rId2" Type="http://schemas.openxmlformats.org/officeDocument/2006/relationships/slideLayout" Target="../slideLayouts/slideLayout13.xml"/><Relationship Id="rId16" Type="http://schemas.openxmlformats.org/officeDocument/2006/relationships/oleObject" Target="../embeddings/oleObject20.bin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5.bin"/><Relationship Id="rId11" Type="http://schemas.openxmlformats.org/officeDocument/2006/relationships/image" Target="../media/image23.wmf"/><Relationship Id="rId5" Type="http://schemas.openxmlformats.org/officeDocument/2006/relationships/image" Target="../media/image20.wmf"/><Relationship Id="rId15" Type="http://schemas.openxmlformats.org/officeDocument/2006/relationships/image" Target="../media/image25.wmf"/><Relationship Id="rId10" Type="http://schemas.openxmlformats.org/officeDocument/2006/relationships/oleObject" Target="../embeddings/oleObject17.bin"/><Relationship Id="rId4" Type="http://schemas.openxmlformats.org/officeDocument/2006/relationships/oleObject" Target="../embeddings/oleObject14.bin"/><Relationship Id="rId9" Type="http://schemas.openxmlformats.org/officeDocument/2006/relationships/image" Target="../media/image22.wmf"/><Relationship Id="rId14" Type="http://schemas.openxmlformats.org/officeDocument/2006/relationships/oleObject" Target="../embeddings/oleObject1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6"/>
          <p:cNvSpPr>
            <a:spLocks noChangeArrowheads="1" noChangeShapeType="1" noTextEdit="1"/>
          </p:cNvSpPr>
          <p:nvPr/>
        </p:nvSpPr>
        <p:spPr bwMode="auto">
          <a:xfrm>
            <a:off x="-1" y="647700"/>
            <a:ext cx="9110133" cy="2781300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347"/>
              </a:avLst>
            </a:prstTxWarp>
          </a:bodyPr>
          <a:lstStyle/>
          <a:p>
            <a:pPr algn="ctr"/>
            <a:r>
              <a:rPr lang="en-US" sz="4000" b="1" kern="10" dirty="0">
                <a:ln w="9525">
                  <a:noFill/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CHÀO MỪNG CÁC EM </a:t>
            </a:r>
          </a:p>
          <a:p>
            <a:pPr algn="ctr"/>
            <a:r>
              <a:rPr lang="en-US" sz="4000" b="1" kern="10" dirty="0">
                <a:ln w="9525">
                  <a:noFill/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ĐẾN VỚI BÀI HỌC HÔM NAY</a:t>
            </a:r>
          </a:p>
        </p:txBody>
      </p:sp>
      <p:sp>
        <p:nvSpPr>
          <p:cNvPr id="6" name="Rectangle 5"/>
          <p:cNvSpPr/>
          <p:nvPr/>
        </p:nvSpPr>
        <p:spPr>
          <a:xfrm>
            <a:off x="1797357" y="4333249"/>
            <a:ext cx="54102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vi-VN" sz="6000" b="1" kern="10" dirty="0">
                <a:ln w="19050">
                  <a:solidFill>
                    <a:srgbClr val="A50021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MÔN: TOÁN 6</a:t>
            </a:r>
            <a:endParaRPr lang="en-US" sz="6000" b="1" kern="10" dirty="0">
              <a:ln w="19050">
                <a:solidFill>
                  <a:srgbClr val="A50021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65" descr="DSTARS-P"/>
          <p:cNvPicPr>
            <a:picLocks noChangeAspect="1" noChangeArrowheads="1" noCrop="1"/>
          </p:cNvPicPr>
          <p:nvPr/>
        </p:nvPicPr>
        <p:blipFill>
          <a:blip r:embed="rId2">
            <a:lum contrast="-6000"/>
          </a:blip>
          <a:srcRect/>
          <a:stretch>
            <a:fillRect/>
          </a:stretch>
        </p:blipFill>
        <p:spPr bwMode="auto">
          <a:xfrm>
            <a:off x="304800" y="228600"/>
            <a:ext cx="1200150" cy="1062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65" descr="DSTARS-P"/>
          <p:cNvPicPr>
            <a:picLocks noChangeAspect="1" noChangeArrowheads="1" noCrop="1"/>
          </p:cNvPicPr>
          <p:nvPr/>
        </p:nvPicPr>
        <p:blipFill>
          <a:blip r:embed="rId2">
            <a:lum contrast="-6000"/>
          </a:blip>
          <a:srcRect/>
          <a:stretch>
            <a:fillRect/>
          </a:stretch>
        </p:blipFill>
        <p:spPr bwMode="auto">
          <a:xfrm>
            <a:off x="4931229" y="3429000"/>
            <a:ext cx="1200150" cy="1062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65" descr="DSTARS-P"/>
          <p:cNvPicPr>
            <a:picLocks noChangeAspect="1" noChangeArrowheads="1" noCrop="1"/>
          </p:cNvPicPr>
          <p:nvPr/>
        </p:nvPicPr>
        <p:blipFill>
          <a:blip r:embed="rId2">
            <a:lum contrast="-6000"/>
          </a:blip>
          <a:srcRect/>
          <a:stretch>
            <a:fillRect/>
          </a:stretch>
        </p:blipFill>
        <p:spPr bwMode="auto">
          <a:xfrm>
            <a:off x="457200" y="5715000"/>
            <a:ext cx="1200150" cy="1062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65" descr="DSTARS-P"/>
          <p:cNvPicPr>
            <a:picLocks noChangeAspect="1" noChangeArrowheads="1" noCrop="1"/>
          </p:cNvPicPr>
          <p:nvPr/>
        </p:nvPicPr>
        <p:blipFill>
          <a:blip r:embed="rId2">
            <a:lum contrast="-6000"/>
          </a:blip>
          <a:srcRect/>
          <a:stretch>
            <a:fillRect/>
          </a:stretch>
        </p:blipFill>
        <p:spPr bwMode="auto">
          <a:xfrm>
            <a:off x="5531304" y="78581"/>
            <a:ext cx="1200150" cy="1062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65" descr="DSTARS-P"/>
          <p:cNvPicPr>
            <a:picLocks noChangeAspect="1" noChangeArrowheads="1" noCrop="1"/>
          </p:cNvPicPr>
          <p:nvPr/>
        </p:nvPicPr>
        <p:blipFill>
          <a:blip r:embed="rId2">
            <a:lum contrast="-6000"/>
          </a:blip>
          <a:srcRect/>
          <a:stretch>
            <a:fillRect/>
          </a:stretch>
        </p:blipFill>
        <p:spPr bwMode="auto">
          <a:xfrm>
            <a:off x="5715000" y="5943600"/>
            <a:ext cx="1200150" cy="1062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65" descr="DSTARS-P"/>
          <p:cNvPicPr>
            <a:picLocks noChangeAspect="1" noChangeArrowheads="1" noCrop="1"/>
          </p:cNvPicPr>
          <p:nvPr/>
        </p:nvPicPr>
        <p:blipFill>
          <a:blip r:embed="rId2">
            <a:lum contrast="-6000"/>
          </a:blip>
          <a:srcRect/>
          <a:stretch>
            <a:fillRect/>
          </a:stretch>
        </p:blipFill>
        <p:spPr bwMode="auto">
          <a:xfrm>
            <a:off x="1905000" y="3581400"/>
            <a:ext cx="1200150" cy="1062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AutoShape 74"/>
          <p:cNvSpPr>
            <a:spLocks noChangeArrowheads="1"/>
          </p:cNvSpPr>
          <p:nvPr/>
        </p:nvSpPr>
        <p:spPr bwMode="auto">
          <a:xfrm>
            <a:off x="2895600" y="5676900"/>
            <a:ext cx="762000" cy="533400"/>
          </a:xfrm>
          <a:prstGeom prst="star4">
            <a:avLst>
              <a:gd name="adj" fmla="val 12500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AutoShape 74"/>
          <p:cNvSpPr>
            <a:spLocks noChangeArrowheads="1"/>
          </p:cNvSpPr>
          <p:nvPr/>
        </p:nvSpPr>
        <p:spPr bwMode="auto">
          <a:xfrm>
            <a:off x="2348593" y="2019300"/>
            <a:ext cx="762000" cy="533400"/>
          </a:xfrm>
          <a:prstGeom prst="star4">
            <a:avLst>
              <a:gd name="adj" fmla="val 12500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AutoShape 74"/>
          <p:cNvSpPr>
            <a:spLocks noChangeArrowheads="1"/>
          </p:cNvSpPr>
          <p:nvPr/>
        </p:nvSpPr>
        <p:spPr bwMode="auto">
          <a:xfrm>
            <a:off x="5791200" y="2667000"/>
            <a:ext cx="762000" cy="533400"/>
          </a:xfrm>
          <a:prstGeom prst="star4">
            <a:avLst>
              <a:gd name="adj" fmla="val 12500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AutoShape 74"/>
          <p:cNvSpPr>
            <a:spLocks noChangeArrowheads="1"/>
          </p:cNvSpPr>
          <p:nvPr/>
        </p:nvSpPr>
        <p:spPr bwMode="auto">
          <a:xfrm>
            <a:off x="6177643" y="4851231"/>
            <a:ext cx="762000" cy="533400"/>
          </a:xfrm>
          <a:prstGeom prst="star4">
            <a:avLst>
              <a:gd name="adj" fmla="val 12500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AutoShape 74"/>
          <p:cNvSpPr>
            <a:spLocks noChangeArrowheads="1"/>
          </p:cNvSpPr>
          <p:nvPr/>
        </p:nvSpPr>
        <p:spPr bwMode="auto">
          <a:xfrm>
            <a:off x="3159579" y="250371"/>
            <a:ext cx="762000" cy="533400"/>
          </a:xfrm>
          <a:prstGeom prst="star4">
            <a:avLst>
              <a:gd name="adj" fmla="val 12500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AutoShape 74"/>
          <p:cNvSpPr>
            <a:spLocks noChangeArrowheads="1"/>
          </p:cNvSpPr>
          <p:nvPr/>
        </p:nvSpPr>
        <p:spPr bwMode="auto">
          <a:xfrm>
            <a:off x="142875" y="1518557"/>
            <a:ext cx="762000" cy="533400"/>
          </a:xfrm>
          <a:prstGeom prst="star4">
            <a:avLst>
              <a:gd name="adj" fmla="val 12500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884BC34-24DD-479D-A1E4-5AC454546E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-55761" y="-36058"/>
            <a:ext cx="1560711" cy="1554615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B0230107-1A9D-4D43-BCBF-CC1952D554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9843" y="5332500"/>
            <a:ext cx="1560711" cy="1554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9505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16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3" presetClass="entr" presetSubtype="16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3" presetClass="entr" presetSubtype="16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hi tiết 73+ về hình nền powerpoint văn học đẹp - coedo.com.v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4485" y="-18370"/>
            <a:ext cx="9144000" cy="685800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</p:pic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52400" y="276880"/>
            <a:ext cx="904606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Cho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           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là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các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phân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số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với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a,b,c,d,e,f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∈ ℤ; b≠0; d≠0; f≠0.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7172" name="Picture 4" descr="Phép nhân và phép chia phân số (Lý thuyết Toán lớp 6) | Kết nối tri thứ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676" y="119390"/>
            <a:ext cx="1111524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03432" y="1066800"/>
            <a:ext cx="888816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Khi đó ta có các tính chất của phép nhân như sau: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3432" y="1590020"/>
            <a:ext cx="34274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giao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hoán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pic>
        <p:nvPicPr>
          <p:cNvPr id="7174" name="Picture 6" descr="Phép nhân và phép chia phân số (Lý thuyết Toán lớp 6) | Kết nối tri thứ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9011" y="1491568"/>
            <a:ext cx="1574540" cy="7963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152400" y="2650170"/>
            <a:ext cx="309886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pic>
        <p:nvPicPr>
          <p:cNvPr id="7176" name="Picture 8" descr="Phép nhân và phép chia phân số (Lý thuyết Toán lớp 6) | Kết nối tri thức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9498" y="2453324"/>
            <a:ext cx="2935890" cy="1043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195148" y="3633113"/>
            <a:ext cx="35477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1:</a:t>
            </a:r>
          </a:p>
        </p:txBody>
      </p:sp>
      <p:pic>
        <p:nvPicPr>
          <p:cNvPr id="7178" name="Picture 10" descr="Phép nhân và phép chia phân số (Lý thuyết Toán lớp 6) | Kết nối tri thức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3517256"/>
            <a:ext cx="2038348" cy="838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174014" y="4483290"/>
            <a:ext cx="908685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phối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pic>
        <p:nvPicPr>
          <p:cNvPr id="7180" name="Picture 12" descr="Phép nhân và phép chia phân số (Lý thuyết Toán lớp 6) | Kết nối tri thức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4875" y="5056301"/>
            <a:ext cx="3781685" cy="1138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669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  <p:bldP spid="8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13"/>
          <p:cNvSpPr>
            <a:spLocks noChangeArrowheads="1"/>
          </p:cNvSpPr>
          <p:nvPr/>
        </p:nvSpPr>
        <p:spPr bwMode="auto">
          <a:xfrm>
            <a:off x="228600" y="1066800"/>
            <a:ext cx="2209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en-US" sz="2400" b="1">
                <a:latin typeface=".VnTime" pitchFamily="34" charset="0"/>
                <a:cs typeface="Arial" charset="0"/>
              </a:rPr>
              <a:t>   </a:t>
            </a:r>
          </a:p>
        </p:txBody>
      </p:sp>
      <p:cxnSp>
        <p:nvCxnSpPr>
          <p:cNvPr id="16" name="Straight Connector 15"/>
          <p:cNvCxnSpPr/>
          <p:nvPr/>
        </p:nvCxnSpPr>
        <p:spPr>
          <a:xfrm>
            <a:off x="0" y="989013"/>
            <a:ext cx="9144000" cy="1587"/>
          </a:xfrm>
          <a:prstGeom prst="line">
            <a:avLst/>
          </a:prstGeom>
          <a:ln>
            <a:solidFill>
              <a:srgbClr val="000099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5605" name="TextBox 4"/>
          <p:cNvSpPr txBox="1">
            <a:spLocks noChangeArrowheads="1"/>
          </p:cNvSpPr>
          <p:nvPr/>
        </p:nvSpPr>
        <p:spPr bwMode="auto">
          <a:xfrm>
            <a:off x="1143000" y="241013"/>
            <a:ext cx="241765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b="1" dirty="0" err="1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alt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altLang="en-US" b="1" dirty="0">
                <a:latin typeface="Times New Roman" pitchFamily="18" charset="0"/>
                <a:cs typeface="Times New Roman" pitchFamily="18" charset="0"/>
              </a:rPr>
              <a:t> 2: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3224188"/>
              </p:ext>
            </p:extLst>
          </p:nvPr>
        </p:nvGraphicFramePr>
        <p:xfrm>
          <a:off x="206828" y="1129506"/>
          <a:ext cx="2877919" cy="10802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28" name="Equation" r:id="rId4" imgW="1219200" imgH="457200" progId="Equation.DSMT4">
                  <p:embed/>
                </p:oleObj>
              </mc:Choice>
              <mc:Fallback>
                <p:oleObj name="Equation" r:id="rId4" imgW="121920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828" y="1129506"/>
                        <a:ext cx="2877919" cy="108029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0563632"/>
              </p:ext>
            </p:extLst>
          </p:nvPr>
        </p:nvGraphicFramePr>
        <p:xfrm>
          <a:off x="228600" y="3181656"/>
          <a:ext cx="255012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29" name="Equation" r:id="rId6" imgW="1092200" imgH="457200" progId="Equation.DSMT4">
                  <p:embed/>
                </p:oleObj>
              </mc:Choice>
              <mc:Fallback>
                <p:oleObj name="Equation" r:id="rId6" imgW="109220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3181656"/>
                        <a:ext cx="255012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6454365"/>
              </p:ext>
            </p:extLst>
          </p:nvPr>
        </p:nvGraphicFramePr>
        <p:xfrm>
          <a:off x="2956560" y="3122747"/>
          <a:ext cx="2600325" cy="11846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30" name="Equation" r:id="rId8" imgW="1002865" imgH="457002" progId="Equation.DSMT4">
                  <p:embed/>
                </p:oleObj>
              </mc:Choice>
              <mc:Fallback>
                <p:oleObj name="Equation" r:id="rId8" imgW="1002865" imgH="45700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6560" y="3122747"/>
                        <a:ext cx="2600325" cy="118461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6118718"/>
              </p:ext>
            </p:extLst>
          </p:nvPr>
        </p:nvGraphicFramePr>
        <p:xfrm>
          <a:off x="2956560" y="4381536"/>
          <a:ext cx="4208063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31" name="Equation" r:id="rId10" imgW="1803400" imgH="457200" progId="Equation.DSMT4">
                  <p:embed/>
                </p:oleObj>
              </mc:Choice>
              <mc:Fallback>
                <p:oleObj name="Equation" r:id="rId10" imgW="180340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6560" y="4381536"/>
                        <a:ext cx="4208063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3693327"/>
              </p:ext>
            </p:extLst>
          </p:nvPr>
        </p:nvGraphicFramePr>
        <p:xfrm>
          <a:off x="3107838" y="1086999"/>
          <a:ext cx="5708956" cy="16957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32" name="Equation" r:id="rId12" imgW="2438400" imgH="723900" progId="Equation.DSMT4">
                  <p:embed/>
                </p:oleObj>
              </mc:Choice>
              <mc:Fallback>
                <p:oleObj name="Equation" r:id="rId12" imgW="2438400" imgH="7239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7838" y="1086999"/>
                        <a:ext cx="5708956" cy="169579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19FEBC96-1AAB-482C-998F-0576B5D0BE7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 rot="10800000">
            <a:off x="7580769" y="5292726"/>
            <a:ext cx="1526889" cy="156527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F2E8EAC-31BD-4681-B489-D72AACDA793E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0" y="0"/>
            <a:ext cx="1481456" cy="1554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9459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770"/>
            <a:ext cx="9144000" cy="6836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 Box 21"/>
          <p:cNvSpPr txBox="1">
            <a:spLocks noChangeArrowheads="1"/>
          </p:cNvSpPr>
          <p:nvPr/>
        </p:nvSpPr>
        <p:spPr bwMode="auto">
          <a:xfrm>
            <a:off x="1752600" y="152400"/>
            <a:ext cx="5867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VỀ NHÀ</a:t>
            </a:r>
          </a:p>
        </p:txBody>
      </p:sp>
      <p:sp>
        <p:nvSpPr>
          <p:cNvPr id="4" name="Text Box 18"/>
          <p:cNvSpPr txBox="1">
            <a:spLocks noChangeArrowheads="1"/>
          </p:cNvSpPr>
          <p:nvPr/>
        </p:nvSpPr>
        <p:spPr bwMode="auto">
          <a:xfrm>
            <a:off x="1547447" y="2546252"/>
            <a:ext cx="584395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 eaLnBrk="1" hangingPunct="1">
              <a:spcBef>
                <a:spcPct val="50000"/>
              </a:spcBef>
              <a:defRPr/>
            </a:pPr>
            <a:r>
              <a:rPr lang="en-US" sz="2800" b="1" dirty="0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800" b="1" dirty="0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r>
              <a:rPr lang="en-US" sz="2800" b="1" dirty="0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dirty="0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b="1" dirty="0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b="1" dirty="0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dirty="0" err="1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800" b="1" dirty="0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00" b="1" dirty="0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dirty="0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b="1" dirty="0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536370" y="3500359"/>
            <a:ext cx="573132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dirty="0" err="1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b="1" dirty="0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6.27 </a:t>
            </a:r>
            <a:r>
              <a:rPr lang="en-US" sz="2800" b="1" dirty="0" err="1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800" b="1" dirty="0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a.b</a:t>
            </a:r>
            <a:r>
              <a:rPr lang="en-US" sz="2800" b="1" dirty="0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6.28b; 6.29 (SGK/21)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2516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2247900" y="-76200"/>
            <a:ext cx="6934200" cy="70167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4000" b="1" dirty="0">
                <a:latin typeface="Times New Roman" pitchFamily="18" charset="0"/>
              </a:rPr>
              <a:t>KIỂM TRA BÀI CŨ</a:t>
            </a:r>
          </a:p>
        </p:txBody>
      </p:sp>
      <p:grpSp>
        <p:nvGrpSpPr>
          <p:cNvPr id="9219" name="Group 3"/>
          <p:cNvGrpSpPr>
            <a:grpSpLocks/>
          </p:cNvGrpSpPr>
          <p:nvPr/>
        </p:nvGrpSpPr>
        <p:grpSpPr bwMode="auto">
          <a:xfrm>
            <a:off x="152400" y="76200"/>
            <a:ext cx="8382000" cy="1447800"/>
            <a:chOff x="96" y="240"/>
            <a:chExt cx="5280" cy="912"/>
          </a:xfrm>
        </p:grpSpPr>
        <p:sp>
          <p:nvSpPr>
            <p:cNvPr id="96260" name="Line 4"/>
            <p:cNvSpPr>
              <a:spLocks noChangeShapeType="1"/>
            </p:cNvSpPr>
            <p:nvPr/>
          </p:nvSpPr>
          <p:spPr bwMode="auto">
            <a:xfrm>
              <a:off x="96" y="576"/>
              <a:ext cx="5280" cy="0"/>
            </a:xfrm>
            <a:prstGeom prst="line">
              <a:avLst/>
            </a:prstGeom>
            <a:noFill/>
            <a:ln w="57150" cmpd="thinThick">
              <a:solidFill>
                <a:srgbClr val="66FF66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96261" name="Line 5"/>
            <p:cNvSpPr>
              <a:spLocks noChangeShapeType="1"/>
            </p:cNvSpPr>
            <p:nvPr/>
          </p:nvSpPr>
          <p:spPr bwMode="auto">
            <a:xfrm>
              <a:off x="240" y="240"/>
              <a:ext cx="0" cy="912"/>
            </a:xfrm>
            <a:prstGeom prst="line">
              <a:avLst/>
            </a:prstGeom>
            <a:noFill/>
            <a:ln w="76200" cmpd="tri">
              <a:solidFill>
                <a:srgbClr val="66FF66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96262" name="Line 6"/>
            <p:cNvSpPr>
              <a:spLocks noChangeShapeType="1"/>
            </p:cNvSpPr>
            <p:nvPr/>
          </p:nvSpPr>
          <p:spPr bwMode="auto">
            <a:xfrm>
              <a:off x="288" y="624"/>
              <a:ext cx="0" cy="432"/>
            </a:xfrm>
            <a:prstGeom prst="line">
              <a:avLst/>
            </a:prstGeom>
            <a:noFill/>
            <a:ln w="76200" cmpd="tri">
              <a:solidFill>
                <a:srgbClr val="FFFF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96263" name="Line 7"/>
            <p:cNvSpPr>
              <a:spLocks noChangeShapeType="1"/>
            </p:cNvSpPr>
            <p:nvPr/>
          </p:nvSpPr>
          <p:spPr bwMode="auto">
            <a:xfrm>
              <a:off x="288" y="624"/>
              <a:ext cx="384" cy="0"/>
            </a:xfrm>
            <a:prstGeom prst="line">
              <a:avLst/>
            </a:prstGeom>
            <a:noFill/>
            <a:ln w="76200" cmpd="tri">
              <a:solidFill>
                <a:srgbClr val="FFFF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9234" name="Text Box 8"/>
            <p:cNvSpPr txBox="1">
              <a:spLocks noChangeArrowheads="1"/>
            </p:cNvSpPr>
            <p:nvPr/>
          </p:nvSpPr>
          <p:spPr bwMode="auto">
            <a:xfrm>
              <a:off x="192" y="528"/>
              <a:ext cx="384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3400">
                  <a:solidFill>
                    <a:srgbClr val="FFFF00"/>
                  </a:solidFill>
                  <a:latin typeface="Times New Roman" pitchFamily="18" charset="0"/>
                  <a:sym typeface="Wingdings" pitchFamily="2" charset="2"/>
                </a:rPr>
                <a:t></a:t>
              </a:r>
              <a:endParaRPr lang="en-US" altLang="en-US" sz="3400">
                <a:latin typeface="Times New Roman" pitchFamily="18" charset="0"/>
              </a:endParaRPr>
            </a:p>
          </p:txBody>
        </p:sp>
      </p:grpSp>
      <p:sp>
        <p:nvSpPr>
          <p:cNvPr id="9223" name="Text Box 12"/>
          <p:cNvSpPr txBox="1">
            <a:spLocks noChangeArrowheads="1"/>
          </p:cNvSpPr>
          <p:nvPr/>
        </p:nvSpPr>
        <p:spPr bwMode="auto">
          <a:xfrm>
            <a:off x="7010400" y="2743200"/>
            <a:ext cx="152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en-US" sz="2400">
              <a:latin typeface=".VnTime" pitchFamily="34" charset="0"/>
            </a:endParaRPr>
          </a:p>
        </p:txBody>
      </p:sp>
      <p:sp>
        <p:nvSpPr>
          <p:cNvPr id="96269" name="Text Box 13"/>
          <p:cNvSpPr txBox="1">
            <a:spLocks noChangeArrowheads="1"/>
          </p:cNvSpPr>
          <p:nvPr/>
        </p:nvSpPr>
        <p:spPr bwMode="auto">
          <a:xfrm>
            <a:off x="762000" y="838200"/>
            <a:ext cx="8229600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50000"/>
              </a:spcBef>
            </a:pPr>
            <a:r>
              <a:rPr lang="en-US" altLang="en-US" sz="2800" dirty="0">
                <a:latin typeface="Times New Roman" pitchFamily="18" charset="0"/>
              </a:rPr>
              <a:t>- </a:t>
            </a:r>
            <a:r>
              <a:rPr lang="en-US" altLang="en-US" sz="2800" dirty="0" err="1">
                <a:latin typeface="Times New Roman" pitchFamily="18" charset="0"/>
              </a:rPr>
              <a:t>Em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hãy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nhắc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lại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quy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tắc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nhân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hai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phân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số</a:t>
            </a:r>
            <a:r>
              <a:rPr lang="en-US" altLang="en-US" sz="2800" dirty="0">
                <a:latin typeface="Times New Roman" pitchFamily="18" charset="0"/>
              </a:rPr>
              <a:t> (</a:t>
            </a:r>
            <a:r>
              <a:rPr lang="en-US" altLang="en-US" sz="2800" dirty="0" err="1">
                <a:latin typeface="Times New Roman" pitchFamily="18" charset="0"/>
              </a:rPr>
              <a:t>có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tử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và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mẫu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đều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dương</a:t>
            </a:r>
            <a:r>
              <a:rPr lang="en-US" altLang="en-US" sz="2800" dirty="0">
                <a:latin typeface="Times New Roman" pitchFamily="18" charset="0"/>
              </a:rPr>
              <a:t>)?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latin typeface="Times New Roman" pitchFamily="18" charset="0"/>
              </a:rPr>
              <a:t>- </a:t>
            </a:r>
            <a:r>
              <a:rPr lang="en-US" altLang="en-US" sz="2800" dirty="0" err="1">
                <a:latin typeface="Times New Roman" pitchFamily="18" charset="0"/>
              </a:rPr>
              <a:t>Áp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dụng</a:t>
            </a:r>
            <a:r>
              <a:rPr lang="en-US" altLang="en-US" sz="2800" dirty="0">
                <a:latin typeface="Times New Roman" pitchFamily="18" charset="0"/>
              </a:rPr>
              <a:t> : </a:t>
            </a:r>
            <a:r>
              <a:rPr lang="en-US" altLang="en-US" sz="2800" dirty="0" err="1">
                <a:latin typeface="Times New Roman" pitchFamily="18" charset="0"/>
              </a:rPr>
              <a:t>Tính</a:t>
            </a:r>
            <a:endParaRPr lang="en-US" altLang="en-US" sz="2800" dirty="0">
              <a:latin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endParaRPr lang="en-US" altLang="en-US" sz="2800" dirty="0">
              <a:latin typeface=".VnTime" pitchFamily="34" charset="0"/>
            </a:endParaRPr>
          </a:p>
        </p:txBody>
      </p:sp>
      <p:graphicFrame>
        <p:nvGraphicFramePr>
          <p:cNvPr id="9225" name="Object 14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4" name="Equation" r:id="rId4" imgW="114151" imgH="215619" progId="Equation.3">
                  <p:embed/>
                </p:oleObj>
              </mc:Choice>
              <mc:Fallback>
                <p:oleObj name="Equation" r:id="rId4" imgW="114151" imgH="21561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15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5" name="Equation" r:id="rId6" imgW="114151" imgH="215619" progId="Equation.3">
                  <p:embed/>
                </p:oleObj>
              </mc:Choice>
              <mc:Fallback>
                <p:oleObj name="Equation" r:id="rId6" imgW="114151" imgH="21561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6272" name="Rectangle 16"/>
          <p:cNvSpPr>
            <a:spLocks noChangeArrowheads="1"/>
          </p:cNvSpPr>
          <p:nvPr/>
        </p:nvSpPr>
        <p:spPr bwMode="auto">
          <a:xfrm>
            <a:off x="228600" y="3505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6273" name="Rectangle 17"/>
          <p:cNvSpPr>
            <a:spLocks noChangeArrowheads="1"/>
          </p:cNvSpPr>
          <p:nvPr/>
        </p:nvSpPr>
        <p:spPr bwMode="auto">
          <a:xfrm>
            <a:off x="0" y="3048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96275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5330890"/>
              </p:ext>
            </p:extLst>
          </p:nvPr>
        </p:nvGraphicFramePr>
        <p:xfrm>
          <a:off x="3130550" y="2285206"/>
          <a:ext cx="1384300" cy="2503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" name="Equation" r:id="rId7" imgW="634725" imgH="1066337" progId="Equation.DSMT4">
                  <p:embed/>
                </p:oleObj>
              </mc:Choice>
              <mc:Fallback>
                <p:oleObj name="Equation" r:id="rId7" imgW="634725" imgH="1066337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0550" y="2285206"/>
                        <a:ext cx="1384300" cy="2503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" name="Picture 1">
            <a:extLst>
              <a:ext uri="{FF2B5EF4-FFF2-40B4-BE49-F238E27FC236}">
                <a16:creationId xmlns:a16="http://schemas.microsoft.com/office/drawing/2014/main" id="{2088295F-0206-46AC-A292-A1876A8096C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 rot="10800000">
            <a:off x="-18356" y="0"/>
            <a:ext cx="1560711" cy="1554615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ACDD37A9-CCF8-4A3C-A469-4A326959EFA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583289" y="5242492"/>
            <a:ext cx="1560711" cy="1554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465915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6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62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6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6" name="Group 3"/>
          <p:cNvGrpSpPr>
            <a:grpSpLocks/>
          </p:cNvGrpSpPr>
          <p:nvPr/>
        </p:nvGrpSpPr>
        <p:grpSpPr bwMode="auto">
          <a:xfrm>
            <a:off x="152400" y="76200"/>
            <a:ext cx="8382000" cy="1447800"/>
            <a:chOff x="96" y="240"/>
            <a:chExt cx="5280" cy="912"/>
          </a:xfrm>
        </p:grpSpPr>
        <p:sp>
          <p:nvSpPr>
            <p:cNvPr id="96260" name="Line 4"/>
            <p:cNvSpPr>
              <a:spLocks noChangeShapeType="1"/>
            </p:cNvSpPr>
            <p:nvPr/>
          </p:nvSpPr>
          <p:spPr bwMode="auto">
            <a:xfrm>
              <a:off x="96" y="576"/>
              <a:ext cx="5280" cy="0"/>
            </a:xfrm>
            <a:prstGeom prst="line">
              <a:avLst/>
            </a:prstGeom>
            <a:noFill/>
            <a:ln w="57150" cmpd="thinThick">
              <a:solidFill>
                <a:srgbClr val="66FF66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96261" name="Line 5"/>
            <p:cNvSpPr>
              <a:spLocks noChangeShapeType="1"/>
            </p:cNvSpPr>
            <p:nvPr/>
          </p:nvSpPr>
          <p:spPr bwMode="auto">
            <a:xfrm>
              <a:off x="240" y="240"/>
              <a:ext cx="0" cy="912"/>
            </a:xfrm>
            <a:prstGeom prst="line">
              <a:avLst/>
            </a:prstGeom>
            <a:noFill/>
            <a:ln w="76200" cmpd="tri">
              <a:solidFill>
                <a:srgbClr val="66FF66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96262" name="Line 6"/>
            <p:cNvSpPr>
              <a:spLocks noChangeShapeType="1"/>
            </p:cNvSpPr>
            <p:nvPr/>
          </p:nvSpPr>
          <p:spPr bwMode="auto">
            <a:xfrm>
              <a:off x="288" y="624"/>
              <a:ext cx="0" cy="432"/>
            </a:xfrm>
            <a:prstGeom prst="line">
              <a:avLst/>
            </a:prstGeom>
            <a:noFill/>
            <a:ln w="76200" cmpd="tri">
              <a:solidFill>
                <a:srgbClr val="FFFF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96263" name="Line 7"/>
            <p:cNvSpPr>
              <a:spLocks noChangeShapeType="1"/>
            </p:cNvSpPr>
            <p:nvPr/>
          </p:nvSpPr>
          <p:spPr bwMode="auto">
            <a:xfrm>
              <a:off x="288" y="624"/>
              <a:ext cx="384" cy="0"/>
            </a:xfrm>
            <a:prstGeom prst="line">
              <a:avLst/>
            </a:prstGeom>
            <a:noFill/>
            <a:ln w="76200" cmpd="tri">
              <a:solidFill>
                <a:srgbClr val="FFFF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1280" name="Text Box 8"/>
            <p:cNvSpPr txBox="1">
              <a:spLocks noChangeArrowheads="1"/>
            </p:cNvSpPr>
            <p:nvPr/>
          </p:nvSpPr>
          <p:spPr bwMode="auto">
            <a:xfrm>
              <a:off x="192" y="528"/>
              <a:ext cx="384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3400">
                  <a:solidFill>
                    <a:srgbClr val="FFFF00"/>
                  </a:solidFill>
                  <a:latin typeface="Times New Roman" pitchFamily="18" charset="0"/>
                  <a:sym typeface="Wingdings" pitchFamily="2" charset="2"/>
                </a:rPr>
                <a:t></a:t>
              </a:r>
              <a:endParaRPr lang="en-US" altLang="en-US" sz="3400">
                <a:latin typeface="Times New Roman" pitchFamily="18" charset="0"/>
              </a:endParaRPr>
            </a:p>
          </p:txBody>
        </p:sp>
      </p:grpSp>
      <p:sp>
        <p:nvSpPr>
          <p:cNvPr id="11270" name="Text Box 12"/>
          <p:cNvSpPr txBox="1">
            <a:spLocks noChangeArrowheads="1"/>
          </p:cNvSpPr>
          <p:nvPr/>
        </p:nvSpPr>
        <p:spPr bwMode="auto">
          <a:xfrm>
            <a:off x="7010400" y="2743200"/>
            <a:ext cx="152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en-US" sz="2400">
              <a:latin typeface=".VnTime" pitchFamily="34" charset="0"/>
            </a:endParaRPr>
          </a:p>
        </p:txBody>
      </p:sp>
      <p:graphicFrame>
        <p:nvGraphicFramePr>
          <p:cNvPr id="11271" name="Object 14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7" name="Equation" r:id="rId4" imgW="114151" imgH="215619" progId="Equation.3">
                  <p:embed/>
                </p:oleObj>
              </mc:Choice>
              <mc:Fallback>
                <p:oleObj name="Equation" r:id="rId4" imgW="114151" imgH="21561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15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8" name="Equation" r:id="rId6" imgW="114151" imgH="215619" progId="Equation.3">
                  <p:embed/>
                </p:oleObj>
              </mc:Choice>
              <mc:Fallback>
                <p:oleObj name="Equation" r:id="rId6" imgW="114151" imgH="21561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6272" name="Rectangle 16"/>
          <p:cNvSpPr>
            <a:spLocks noChangeArrowheads="1"/>
          </p:cNvSpPr>
          <p:nvPr/>
        </p:nvSpPr>
        <p:spPr bwMode="auto">
          <a:xfrm>
            <a:off x="228600" y="3505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6273" name="Rectangle 17"/>
          <p:cNvSpPr>
            <a:spLocks noChangeArrowheads="1"/>
          </p:cNvSpPr>
          <p:nvPr/>
        </p:nvSpPr>
        <p:spPr bwMode="auto">
          <a:xfrm>
            <a:off x="0" y="3048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708077" y="1219199"/>
            <a:ext cx="7978723" cy="2967031"/>
          </a:xfrm>
          <a:prstGeom prst="rect">
            <a:avLst/>
          </a:prstGeom>
          <a:blipFill>
            <a:blip r:embed="rId7"/>
            <a:stretch>
              <a:fillRect l="-1910" r="-76" b="-5544"/>
            </a:stretch>
          </a:blipFill>
        </p:spPr>
        <p:txBody>
          <a:bodyPr/>
          <a:lstStyle/>
          <a:p>
            <a:pPr>
              <a:defRPr/>
            </a:pPr>
            <a:r>
              <a:rPr lang="en-US" sz="2400">
                <a:noFill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A3332E3-F342-464E-BEA3-30866C92DEA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10800000">
            <a:off x="22277" y="44548"/>
            <a:ext cx="1560711" cy="1554615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4AEFE933-6CB8-48BC-BFD9-0F73B2B6E27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583289" y="5313922"/>
            <a:ext cx="1560711" cy="1554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6433029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1" name="Picture 3" descr="053_SPG120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181600"/>
            <a:ext cx="990600" cy="1676400"/>
          </a:xfrm>
          <a:prstGeom prst="rect">
            <a:avLst/>
          </a:prstGeom>
          <a:noFill/>
        </p:spPr>
      </p:pic>
      <p:grpSp>
        <p:nvGrpSpPr>
          <p:cNvPr id="4" name="Google Shape;1502;p31"/>
          <p:cNvGrpSpPr/>
          <p:nvPr/>
        </p:nvGrpSpPr>
        <p:grpSpPr>
          <a:xfrm>
            <a:off x="222609" y="287317"/>
            <a:ext cx="821775" cy="987781"/>
            <a:chOff x="3437888" y="415495"/>
            <a:chExt cx="821775" cy="987781"/>
          </a:xfrm>
        </p:grpSpPr>
        <p:sp>
          <p:nvSpPr>
            <p:cNvPr id="5" name="Google Shape;1503;p31"/>
            <p:cNvSpPr/>
            <p:nvPr/>
          </p:nvSpPr>
          <p:spPr>
            <a:xfrm>
              <a:off x="4066595" y="1106194"/>
              <a:ext cx="193068" cy="297082"/>
            </a:xfrm>
            <a:custGeom>
              <a:avLst/>
              <a:gdLst/>
              <a:ahLst/>
              <a:cxnLst/>
              <a:rect l="l" t="t" r="r" b="b"/>
              <a:pathLst>
                <a:path w="1708" h="2628" extrusionOk="0">
                  <a:moveTo>
                    <a:pt x="1535" y="1"/>
                  </a:moveTo>
                  <a:cubicBezTo>
                    <a:pt x="1413" y="1"/>
                    <a:pt x="1292" y="33"/>
                    <a:pt x="1189" y="89"/>
                  </a:cubicBezTo>
                  <a:cubicBezTo>
                    <a:pt x="713" y="305"/>
                    <a:pt x="346" y="694"/>
                    <a:pt x="152" y="1169"/>
                  </a:cubicBezTo>
                  <a:cubicBezTo>
                    <a:pt x="44" y="1396"/>
                    <a:pt x="1" y="1655"/>
                    <a:pt x="44" y="1904"/>
                  </a:cubicBezTo>
                  <a:cubicBezTo>
                    <a:pt x="87" y="2228"/>
                    <a:pt x="249" y="2487"/>
                    <a:pt x="584" y="2595"/>
                  </a:cubicBezTo>
                  <a:cubicBezTo>
                    <a:pt x="638" y="2606"/>
                    <a:pt x="692" y="2617"/>
                    <a:pt x="746" y="2628"/>
                  </a:cubicBezTo>
                  <a:lnTo>
                    <a:pt x="811" y="2628"/>
                  </a:lnTo>
                  <a:cubicBezTo>
                    <a:pt x="1102" y="2552"/>
                    <a:pt x="1178" y="2466"/>
                    <a:pt x="1199" y="2163"/>
                  </a:cubicBezTo>
                  <a:cubicBezTo>
                    <a:pt x="1210" y="2012"/>
                    <a:pt x="1210" y="1850"/>
                    <a:pt x="1199" y="1699"/>
                  </a:cubicBezTo>
                  <a:cubicBezTo>
                    <a:pt x="1156" y="1169"/>
                    <a:pt x="1307" y="640"/>
                    <a:pt x="1610" y="197"/>
                  </a:cubicBezTo>
                  <a:cubicBezTo>
                    <a:pt x="1621" y="176"/>
                    <a:pt x="1642" y="143"/>
                    <a:pt x="1653" y="111"/>
                  </a:cubicBezTo>
                  <a:cubicBezTo>
                    <a:pt x="1707" y="35"/>
                    <a:pt x="1696" y="3"/>
                    <a:pt x="1588" y="3"/>
                  </a:cubicBezTo>
                  <a:cubicBezTo>
                    <a:pt x="1570" y="2"/>
                    <a:pt x="1553" y="1"/>
                    <a:pt x="153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1504;p31"/>
            <p:cNvSpPr/>
            <p:nvPr/>
          </p:nvSpPr>
          <p:spPr>
            <a:xfrm>
              <a:off x="3437888" y="415495"/>
              <a:ext cx="766846" cy="466650"/>
            </a:xfrm>
            <a:custGeom>
              <a:avLst/>
              <a:gdLst/>
              <a:ahLst/>
              <a:cxnLst/>
              <a:rect l="l" t="t" r="r" b="b"/>
              <a:pathLst>
                <a:path w="6784" h="4128" extrusionOk="0">
                  <a:moveTo>
                    <a:pt x="1313" y="1"/>
                  </a:moveTo>
                  <a:cubicBezTo>
                    <a:pt x="1019" y="1"/>
                    <a:pt x="728" y="101"/>
                    <a:pt x="497" y="291"/>
                  </a:cubicBezTo>
                  <a:cubicBezTo>
                    <a:pt x="108" y="594"/>
                    <a:pt x="0" y="1026"/>
                    <a:pt x="76" y="1490"/>
                  </a:cubicBezTo>
                  <a:cubicBezTo>
                    <a:pt x="173" y="2041"/>
                    <a:pt x="454" y="2549"/>
                    <a:pt x="886" y="2905"/>
                  </a:cubicBezTo>
                  <a:cubicBezTo>
                    <a:pt x="1210" y="3175"/>
                    <a:pt x="1566" y="3402"/>
                    <a:pt x="1955" y="3564"/>
                  </a:cubicBezTo>
                  <a:cubicBezTo>
                    <a:pt x="2827" y="3933"/>
                    <a:pt x="3767" y="4127"/>
                    <a:pt x="4720" y="4127"/>
                  </a:cubicBezTo>
                  <a:cubicBezTo>
                    <a:pt x="4771" y="4127"/>
                    <a:pt x="4821" y="4127"/>
                    <a:pt x="4871" y="4126"/>
                  </a:cubicBezTo>
                  <a:cubicBezTo>
                    <a:pt x="4911" y="4126"/>
                    <a:pt x="4951" y="4127"/>
                    <a:pt x="4991" y="4127"/>
                  </a:cubicBezTo>
                  <a:cubicBezTo>
                    <a:pt x="5428" y="4127"/>
                    <a:pt x="5872" y="4073"/>
                    <a:pt x="6297" y="3974"/>
                  </a:cubicBezTo>
                  <a:cubicBezTo>
                    <a:pt x="6448" y="3942"/>
                    <a:pt x="6589" y="3888"/>
                    <a:pt x="6707" y="3802"/>
                  </a:cubicBezTo>
                  <a:cubicBezTo>
                    <a:pt x="6772" y="3769"/>
                    <a:pt x="6783" y="3737"/>
                    <a:pt x="6751" y="3694"/>
                  </a:cubicBezTo>
                  <a:cubicBezTo>
                    <a:pt x="6707" y="3640"/>
                    <a:pt x="6643" y="3618"/>
                    <a:pt x="6578" y="3618"/>
                  </a:cubicBezTo>
                  <a:cubicBezTo>
                    <a:pt x="6448" y="3618"/>
                    <a:pt x="6319" y="3607"/>
                    <a:pt x="6200" y="3586"/>
                  </a:cubicBezTo>
                  <a:cubicBezTo>
                    <a:pt x="5703" y="3478"/>
                    <a:pt x="5249" y="3272"/>
                    <a:pt x="4850" y="2959"/>
                  </a:cubicBezTo>
                  <a:cubicBezTo>
                    <a:pt x="4407" y="2613"/>
                    <a:pt x="3996" y="2225"/>
                    <a:pt x="3640" y="1793"/>
                  </a:cubicBezTo>
                  <a:cubicBezTo>
                    <a:pt x="3316" y="1436"/>
                    <a:pt x="3003" y="1069"/>
                    <a:pt x="2668" y="712"/>
                  </a:cubicBezTo>
                  <a:cubicBezTo>
                    <a:pt x="2430" y="453"/>
                    <a:pt x="2149" y="248"/>
                    <a:pt x="1825" y="108"/>
                  </a:cubicBezTo>
                  <a:cubicBezTo>
                    <a:pt x="1661" y="35"/>
                    <a:pt x="1486" y="1"/>
                    <a:pt x="131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1505;p31"/>
            <p:cNvSpPr/>
            <p:nvPr/>
          </p:nvSpPr>
          <p:spPr>
            <a:xfrm>
              <a:off x="3653900" y="969072"/>
              <a:ext cx="515338" cy="392153"/>
            </a:xfrm>
            <a:custGeom>
              <a:avLst/>
              <a:gdLst/>
              <a:ahLst/>
              <a:cxnLst/>
              <a:rect l="l" t="t" r="r" b="b"/>
              <a:pathLst>
                <a:path w="4559" h="3469" extrusionOk="0">
                  <a:moveTo>
                    <a:pt x="3796" y="1"/>
                  </a:moveTo>
                  <a:cubicBezTo>
                    <a:pt x="2987" y="1"/>
                    <a:pt x="2195" y="216"/>
                    <a:pt x="1502" y="622"/>
                  </a:cubicBezTo>
                  <a:cubicBezTo>
                    <a:pt x="919" y="946"/>
                    <a:pt x="454" y="1443"/>
                    <a:pt x="174" y="2037"/>
                  </a:cubicBezTo>
                  <a:cubicBezTo>
                    <a:pt x="66" y="2253"/>
                    <a:pt x="12" y="2480"/>
                    <a:pt x="1" y="2706"/>
                  </a:cubicBezTo>
                  <a:cubicBezTo>
                    <a:pt x="12" y="2782"/>
                    <a:pt x="12" y="2847"/>
                    <a:pt x="22" y="2912"/>
                  </a:cubicBezTo>
                  <a:cubicBezTo>
                    <a:pt x="51" y="3231"/>
                    <a:pt x="323" y="3468"/>
                    <a:pt x="628" y="3468"/>
                  </a:cubicBezTo>
                  <a:cubicBezTo>
                    <a:pt x="674" y="3468"/>
                    <a:pt x="721" y="3463"/>
                    <a:pt x="768" y="3452"/>
                  </a:cubicBezTo>
                  <a:cubicBezTo>
                    <a:pt x="1048" y="3409"/>
                    <a:pt x="1297" y="3279"/>
                    <a:pt x="1491" y="3085"/>
                  </a:cubicBezTo>
                  <a:cubicBezTo>
                    <a:pt x="1740" y="2825"/>
                    <a:pt x="1988" y="2555"/>
                    <a:pt x="2226" y="2274"/>
                  </a:cubicBezTo>
                  <a:cubicBezTo>
                    <a:pt x="2582" y="1799"/>
                    <a:pt x="2982" y="1346"/>
                    <a:pt x="3403" y="924"/>
                  </a:cubicBezTo>
                  <a:cubicBezTo>
                    <a:pt x="3695" y="633"/>
                    <a:pt x="4040" y="406"/>
                    <a:pt x="4418" y="265"/>
                  </a:cubicBezTo>
                  <a:cubicBezTo>
                    <a:pt x="4451" y="255"/>
                    <a:pt x="4472" y="244"/>
                    <a:pt x="4505" y="233"/>
                  </a:cubicBezTo>
                  <a:cubicBezTo>
                    <a:pt x="4548" y="201"/>
                    <a:pt x="4559" y="157"/>
                    <a:pt x="4516" y="125"/>
                  </a:cubicBezTo>
                  <a:cubicBezTo>
                    <a:pt x="4472" y="93"/>
                    <a:pt x="4418" y="71"/>
                    <a:pt x="4364" y="60"/>
                  </a:cubicBezTo>
                  <a:cubicBezTo>
                    <a:pt x="4246" y="39"/>
                    <a:pt x="4138" y="17"/>
                    <a:pt x="4019" y="6"/>
                  </a:cubicBezTo>
                  <a:cubicBezTo>
                    <a:pt x="3945" y="3"/>
                    <a:pt x="3870" y="1"/>
                    <a:pt x="379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" name="Google Shape;1500;p31"/>
          <p:cNvSpPr/>
          <p:nvPr/>
        </p:nvSpPr>
        <p:spPr>
          <a:xfrm>
            <a:off x="8001000" y="5029200"/>
            <a:ext cx="783257" cy="410071"/>
          </a:xfrm>
          <a:custGeom>
            <a:avLst/>
            <a:gdLst/>
            <a:ahLst/>
            <a:cxnLst/>
            <a:rect l="l" t="t" r="r" b="b"/>
            <a:pathLst>
              <a:path w="4840" h="2534" extrusionOk="0">
                <a:moveTo>
                  <a:pt x="3773" y="1"/>
                </a:moveTo>
                <a:cubicBezTo>
                  <a:pt x="3558" y="1"/>
                  <a:pt x="3342" y="62"/>
                  <a:pt x="3154" y="179"/>
                </a:cubicBezTo>
                <a:cubicBezTo>
                  <a:pt x="2916" y="319"/>
                  <a:pt x="2690" y="481"/>
                  <a:pt x="2463" y="643"/>
                </a:cubicBezTo>
                <a:cubicBezTo>
                  <a:pt x="2182" y="859"/>
                  <a:pt x="1923" y="1097"/>
                  <a:pt x="1653" y="1302"/>
                </a:cubicBezTo>
                <a:cubicBezTo>
                  <a:pt x="1286" y="1605"/>
                  <a:pt x="864" y="1821"/>
                  <a:pt x="400" y="1950"/>
                </a:cubicBezTo>
                <a:cubicBezTo>
                  <a:pt x="313" y="1972"/>
                  <a:pt x="227" y="1993"/>
                  <a:pt x="130" y="1993"/>
                </a:cubicBezTo>
                <a:cubicBezTo>
                  <a:pt x="76" y="1993"/>
                  <a:pt x="43" y="2004"/>
                  <a:pt x="22" y="2058"/>
                </a:cubicBezTo>
                <a:cubicBezTo>
                  <a:pt x="0" y="2112"/>
                  <a:pt x="33" y="2145"/>
                  <a:pt x="76" y="2166"/>
                </a:cubicBezTo>
                <a:cubicBezTo>
                  <a:pt x="162" y="2220"/>
                  <a:pt x="249" y="2263"/>
                  <a:pt x="335" y="2296"/>
                </a:cubicBezTo>
                <a:cubicBezTo>
                  <a:pt x="789" y="2447"/>
                  <a:pt x="1264" y="2523"/>
                  <a:pt x="1739" y="2534"/>
                </a:cubicBezTo>
                <a:cubicBezTo>
                  <a:pt x="2139" y="2534"/>
                  <a:pt x="2549" y="2490"/>
                  <a:pt x="2938" y="2404"/>
                </a:cubicBezTo>
                <a:cubicBezTo>
                  <a:pt x="3327" y="2328"/>
                  <a:pt x="3705" y="2177"/>
                  <a:pt x="4040" y="1961"/>
                </a:cubicBezTo>
                <a:cubicBezTo>
                  <a:pt x="4342" y="1745"/>
                  <a:pt x="4601" y="1497"/>
                  <a:pt x="4699" y="1119"/>
                </a:cubicBezTo>
                <a:cubicBezTo>
                  <a:pt x="4839" y="633"/>
                  <a:pt x="4526" y="125"/>
                  <a:pt x="4018" y="28"/>
                </a:cubicBezTo>
                <a:cubicBezTo>
                  <a:pt x="3938" y="10"/>
                  <a:pt x="3855" y="1"/>
                  <a:pt x="377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1501;p31"/>
          <p:cNvSpPr/>
          <p:nvPr/>
        </p:nvSpPr>
        <p:spPr>
          <a:xfrm>
            <a:off x="7990114" y="5430024"/>
            <a:ext cx="541969" cy="317829"/>
          </a:xfrm>
          <a:custGeom>
            <a:avLst/>
            <a:gdLst/>
            <a:ahLst/>
            <a:cxnLst/>
            <a:rect l="l" t="t" r="r" b="b"/>
            <a:pathLst>
              <a:path w="3349" h="1964" extrusionOk="0">
                <a:moveTo>
                  <a:pt x="990" y="0"/>
                </a:moveTo>
                <a:cubicBezTo>
                  <a:pt x="779" y="0"/>
                  <a:pt x="568" y="20"/>
                  <a:pt x="357" y="59"/>
                </a:cubicBezTo>
                <a:cubicBezTo>
                  <a:pt x="271" y="59"/>
                  <a:pt x="195" y="81"/>
                  <a:pt x="109" y="113"/>
                </a:cubicBezTo>
                <a:cubicBezTo>
                  <a:pt x="55" y="146"/>
                  <a:pt x="22" y="200"/>
                  <a:pt x="1" y="254"/>
                </a:cubicBezTo>
                <a:cubicBezTo>
                  <a:pt x="1" y="264"/>
                  <a:pt x="65" y="318"/>
                  <a:pt x="98" y="340"/>
                </a:cubicBezTo>
                <a:cubicBezTo>
                  <a:pt x="519" y="491"/>
                  <a:pt x="908" y="707"/>
                  <a:pt x="1264" y="966"/>
                </a:cubicBezTo>
                <a:cubicBezTo>
                  <a:pt x="1578" y="1226"/>
                  <a:pt x="1891" y="1463"/>
                  <a:pt x="2215" y="1712"/>
                </a:cubicBezTo>
                <a:cubicBezTo>
                  <a:pt x="2355" y="1820"/>
                  <a:pt x="2528" y="1906"/>
                  <a:pt x="2712" y="1949"/>
                </a:cubicBezTo>
                <a:cubicBezTo>
                  <a:pt x="2757" y="1959"/>
                  <a:pt x="2802" y="1964"/>
                  <a:pt x="2844" y="1964"/>
                </a:cubicBezTo>
                <a:cubicBezTo>
                  <a:pt x="3135" y="1964"/>
                  <a:pt x="3349" y="1744"/>
                  <a:pt x="3349" y="1377"/>
                </a:cubicBezTo>
                <a:cubicBezTo>
                  <a:pt x="3338" y="1236"/>
                  <a:pt x="3284" y="1096"/>
                  <a:pt x="3198" y="966"/>
                </a:cubicBezTo>
                <a:cubicBezTo>
                  <a:pt x="3003" y="675"/>
                  <a:pt x="2712" y="437"/>
                  <a:pt x="2388" y="297"/>
                </a:cubicBezTo>
                <a:cubicBezTo>
                  <a:pt x="1945" y="101"/>
                  <a:pt x="1470" y="0"/>
                  <a:pt x="99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Rectangle 1"/>
          <p:cNvSpPr/>
          <p:nvPr/>
        </p:nvSpPr>
        <p:spPr>
          <a:xfrm>
            <a:off x="76201" y="2253067"/>
            <a:ext cx="9067799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7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PHÉP NHÂN VÀ PHÉP CHIA </a:t>
            </a:r>
          </a:p>
          <a:p>
            <a:pPr algn="ctr"/>
            <a:r>
              <a:rPr lang="en-US" sz="7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PHÂN SỐ (T1)</a:t>
            </a:r>
            <a:endParaRPr lang="en-US" sz="7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79602" y="882562"/>
            <a:ext cx="7660995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7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TIẾT 55 - BÀI 26</a:t>
            </a:r>
            <a:endParaRPr lang="en-US" sz="7200" b="1" spc="50" dirty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87870101"/>
      </p:ext>
    </p:extLst>
  </p:cSld>
  <p:clrMapOvr>
    <a:masterClrMapping/>
  </p:clrMapOvr>
  <p:transition spd="med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Bộ sưu tập 35+ hình nền PowerPoint học tập và thuyết trình - Fptshop.com.v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AutoShape 4" descr="Bộ sưu tập 35+ hình nền PowerPoint học tập và thuyết trình - Fptshop.com.vn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Text Box 16"/>
          <p:cNvSpPr txBox="1">
            <a:spLocks noChangeArrowheads="1"/>
          </p:cNvSpPr>
          <p:nvPr/>
        </p:nvSpPr>
        <p:spPr bwMode="auto">
          <a:xfrm>
            <a:off x="1555777" y="143745"/>
            <a:ext cx="60166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PHÉP NHÂN HAI PHÂN SỐ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80356" y="606425"/>
            <a:ext cx="7906444" cy="954088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defRPr/>
            </a:pP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ta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7" name="TextBox 9"/>
          <p:cNvSpPr txBox="1">
            <a:spLocks noChangeArrowheads="1"/>
          </p:cNvSpPr>
          <p:nvPr/>
        </p:nvSpPr>
        <p:spPr bwMode="auto">
          <a:xfrm>
            <a:off x="612775" y="1713181"/>
            <a:ext cx="3276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quát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8364167"/>
              </p:ext>
            </p:extLst>
          </p:nvPr>
        </p:nvGraphicFramePr>
        <p:xfrm>
          <a:off x="2615690" y="1535380"/>
          <a:ext cx="1931987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0" name="Equation" r:id="rId3" imgW="698197" imgH="393529" progId="Equation.DSMT4">
                  <p:embed/>
                </p:oleObj>
              </mc:Choice>
              <mc:Fallback>
                <p:oleObj name="Equation" r:id="rId3" imgW="698197" imgH="393529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5690" y="1535380"/>
                        <a:ext cx="1931987" cy="879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612775" y="2590800"/>
            <a:ext cx="11544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a. </a:t>
            </a: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0" y="9239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1767258" y="2477407"/>
                <a:ext cx="3276600" cy="80906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>
                              <a:latin typeface="Cambria Math" panose="02040503050406030204" pitchFamily="18" charset="0"/>
                            </a:rPr>
                            <m:t>−1</m:t>
                          </m:r>
                        </m:num>
                        <m:den>
                          <m:r>
                            <a:rPr lang="en-US" sz="2400" b="0" i="1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US" sz="2400" b="0" i="1">
                          <a:latin typeface="Cambria Math" panose="02040503050406030204" pitchFamily="18" charset="0"/>
                        </a:rPr>
                        <m:t>.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en-US" sz="2400" b="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  <m:r>
                            <a:rPr lang="en-US" sz="2400" b="0" i="1">
                              <a:latin typeface="Cambria Math" panose="02040503050406030204" pitchFamily="18" charset="0"/>
                            </a:rPr>
                            <m:t>.1</m:t>
                          </m:r>
                        </m:num>
                        <m:den>
                          <m:r>
                            <a:rPr lang="en-US" sz="2400" b="0" i="1">
                              <a:latin typeface="Cambria Math" panose="02040503050406030204" pitchFamily="18" charset="0"/>
                            </a:rPr>
                            <m:t>4.5</m:t>
                          </m:r>
                        </m:den>
                      </m:f>
                      <m:r>
                        <a:rPr lang="en-US" sz="2400" b="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>
                              <a:latin typeface="Cambria Math" panose="02040503050406030204" pitchFamily="18" charset="0"/>
                            </a:rPr>
                            <m:t>−1</m:t>
                          </m:r>
                        </m:num>
                        <m:den>
                          <m:r>
                            <a:rPr lang="en-US" sz="2400" b="0" i="1">
                              <a:latin typeface="Cambria Math" panose="02040503050406030204" pitchFamily="18" charset="0"/>
                            </a:rPr>
                            <m:t>20</m:t>
                          </m:r>
                        </m:den>
                      </m:f>
                    </m:oMath>
                  </m:oMathPara>
                </a14:m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7258" y="2477407"/>
                <a:ext cx="3276600" cy="80906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1905001" y="3325178"/>
                <a:ext cx="3007940" cy="101848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0">
                          <a:latin typeface="Cambria Math"/>
                          <a:ea typeface="Calibri"/>
                          <a:cs typeface="Times New Roman"/>
                        </a:rPr>
                        <m:t>2.</m:t>
                      </m:r>
                      <m:f>
                        <m:fPr>
                          <m:ctrlPr>
                            <a:rPr lang="en-US" sz="24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US" sz="2400" b="0" i="0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4</m:t>
                          </m:r>
                        </m:num>
                        <m:den>
                          <m:r>
                            <a:rPr lang="en-US" sz="2400" b="0" i="0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5</m:t>
                          </m:r>
                        </m:den>
                      </m:f>
                      <m:r>
                        <a:rPr lang="en-US" sz="2400" b="0" i="0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US" sz="2400" b="0" i="0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2.4.</m:t>
                          </m:r>
                        </m:num>
                        <m:den>
                          <m:r>
                            <a:rPr lang="en-US" sz="2400" b="0" i="0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5</m:t>
                          </m:r>
                        </m:den>
                      </m:f>
                      <m:r>
                        <a:rPr lang="en-US" sz="2400" b="0" i="0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US" sz="2400" b="0" i="0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8</m:t>
                          </m:r>
                        </m:num>
                        <m:den>
                          <m:r>
                            <a:rPr lang="en-US" sz="2400" b="0" i="0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US" sz="2800" dirty="0">
                  <a:effectLst/>
                  <a:latin typeface="Times New Roman" pitchFamily="18" charset="0"/>
                  <a:ea typeface="Calibri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5001" y="3325178"/>
                <a:ext cx="3007940" cy="101848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Rectangle 14"/>
          <p:cNvSpPr/>
          <p:nvPr/>
        </p:nvSpPr>
        <p:spPr>
          <a:xfrm>
            <a:off x="171402" y="4343662"/>
            <a:ext cx="851539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), ta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mẫu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2349305" y="5598942"/>
                <a:ext cx="2375095" cy="11660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0">
                          <a:latin typeface="Cambria Math"/>
                          <a:ea typeface="Calibri"/>
                          <a:cs typeface="Times New Roman"/>
                        </a:rPr>
                        <m:t>𝐚</m:t>
                      </m:r>
                      <m:r>
                        <a:rPr lang="en-US" sz="2800" b="1" i="0">
                          <a:latin typeface="Cambria Math"/>
                          <a:ea typeface="Calibri"/>
                          <a:cs typeface="Times New Roman"/>
                        </a:rPr>
                        <m:t>.</m:t>
                      </m:r>
                      <m:f>
                        <m:fPr>
                          <m:ctrlPr>
                            <a:rPr lang="en-US" sz="2800" b="1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US" sz="2800" b="1" i="0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𝐛</m:t>
                          </m:r>
                        </m:num>
                        <m:den>
                          <m:r>
                            <a:rPr lang="en-US" sz="2800" b="1" i="0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𝐜</m:t>
                          </m:r>
                        </m:den>
                      </m:f>
                      <m:r>
                        <a:rPr lang="en-US" sz="2800" b="1" i="0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=</m:t>
                      </m:r>
                      <m:f>
                        <m:fPr>
                          <m:ctrlPr>
                            <a:rPr lang="en-US" sz="2800" b="1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US" sz="2800" b="1" i="0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𝐚</m:t>
                          </m:r>
                          <m:r>
                            <a:rPr lang="en-US" sz="2800" b="1" i="0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.</m:t>
                          </m:r>
                          <m:r>
                            <a:rPr lang="en-US" sz="2800" b="1" i="0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𝐛</m:t>
                          </m:r>
                        </m:num>
                        <m:den>
                          <m:r>
                            <a:rPr lang="en-US" sz="2800" b="1" i="0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𝐜</m:t>
                          </m:r>
                        </m:den>
                      </m:f>
                    </m:oMath>
                  </m:oMathPara>
                </a14:m>
                <a:endParaRPr lang="en-US" sz="3200" b="1" dirty="0">
                  <a:effectLst/>
                  <a:latin typeface="Times New Roman" pitchFamily="18" charset="0"/>
                  <a:ea typeface="Calibri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49305" y="5598942"/>
                <a:ext cx="2375095" cy="116607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" name="Picture 8">
            <a:extLst>
              <a:ext uri="{FF2B5EF4-FFF2-40B4-BE49-F238E27FC236}">
                <a16:creationId xmlns:a16="http://schemas.microsoft.com/office/drawing/2014/main" id="{89E8B8FC-9043-4C47-AAEE-F7EFF857573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10800000">
            <a:off x="0" y="31607"/>
            <a:ext cx="1560711" cy="155461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45BAF213-7FE3-4E41-A57D-B0187471A7A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572402" y="5293060"/>
            <a:ext cx="1560711" cy="1554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669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/>
      <p:bldP spid="13" grpId="0"/>
      <p:bldP spid="14" grpId="0"/>
      <p:bldP spid="15" grpId="0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35308" y="-51398"/>
            <a:ext cx="202170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1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83704" y="567553"/>
            <a:ext cx="146706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 a.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1718197" y="471822"/>
                <a:ext cx="1100039" cy="91057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−2</m:t>
                          </m:r>
                        </m:num>
                        <m:den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en-US" sz="2800" i="1">
                          <a:latin typeface="Cambria Math" panose="02040503050406030204" pitchFamily="18" charset="0"/>
                        </a:rPr>
                        <m:t>.</m:t>
                      </m:r>
                      <m:f>
                        <m:f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sz="2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8197" y="471822"/>
                <a:ext cx="1100039" cy="91057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/>
          <p:cNvSpPr/>
          <p:nvPr/>
        </p:nvSpPr>
        <p:spPr>
          <a:xfrm>
            <a:off x="3048000" y="642612"/>
            <a:ext cx="45397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3429000" y="453329"/>
                <a:ext cx="1295399" cy="90178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−7</m:t>
                          </m:r>
                        </m:num>
                        <m:den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  <m:r>
                        <a:rPr lang="en-US" sz="2800" i="1">
                          <a:latin typeface="Cambria Math" panose="02040503050406030204" pitchFamily="18" charset="0"/>
                        </a:rPr>
                        <m:t>.</m:t>
                      </m:r>
                      <m:f>
                        <m:f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−9</m:t>
                          </m:r>
                        </m:num>
                        <m:den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11</m:t>
                          </m:r>
                        </m:den>
                      </m:f>
                    </m:oMath>
                  </m:oMathPara>
                </a14:m>
                <a:endParaRPr lang="en-US" sz="2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29000" y="453329"/>
                <a:ext cx="1295399" cy="90178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21"/>
          <p:cNvSpPr txBox="1">
            <a:spLocks noChangeArrowheads="1"/>
          </p:cNvSpPr>
          <p:nvPr/>
        </p:nvSpPr>
        <p:spPr bwMode="auto">
          <a:xfrm>
            <a:off x="5095662" y="614601"/>
            <a:ext cx="685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c.</a:t>
            </a: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3586977"/>
              </p:ext>
            </p:extLst>
          </p:nvPr>
        </p:nvGraphicFramePr>
        <p:xfrm>
          <a:off x="5492594" y="435340"/>
          <a:ext cx="1453243" cy="9197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26" name="Equation" r:id="rId5" imgW="622030" imgH="393529" progId="Equation.DSMT4">
                  <p:embed/>
                </p:oleObj>
              </mc:Choice>
              <mc:Fallback>
                <p:oleObj name="Equation" r:id="rId5" imgW="622030" imgH="393529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2594" y="435340"/>
                        <a:ext cx="1453243" cy="91977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25"/>
          <p:cNvSpPr txBox="1">
            <a:spLocks noChangeArrowheads="1"/>
          </p:cNvSpPr>
          <p:nvPr/>
        </p:nvSpPr>
        <p:spPr bwMode="auto">
          <a:xfrm>
            <a:off x="7086600" y="626283"/>
            <a:ext cx="457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d.</a:t>
            </a: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8460622"/>
              </p:ext>
            </p:extLst>
          </p:nvPr>
        </p:nvGraphicFramePr>
        <p:xfrm>
          <a:off x="7467600" y="423237"/>
          <a:ext cx="1447800" cy="10439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27" name="Equation" r:id="rId7" imgW="545863" imgH="393529" progId="Equation.DSMT4">
                  <p:embed/>
                </p:oleObj>
              </mc:Choice>
              <mc:Fallback>
                <p:oleObj name="Equation" r:id="rId7" imgW="545863" imgH="393529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7600" y="423237"/>
                        <a:ext cx="1447800" cy="104399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2793923" y="1355114"/>
            <a:ext cx="96212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7"/>
          <p:cNvSpPr txBox="1">
            <a:spLocks noChangeArrowheads="1"/>
          </p:cNvSpPr>
          <p:nvPr/>
        </p:nvSpPr>
        <p:spPr bwMode="auto">
          <a:xfrm>
            <a:off x="228600" y="1806576"/>
            <a:ext cx="457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a.</a:t>
            </a: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7973532"/>
              </p:ext>
            </p:extLst>
          </p:nvPr>
        </p:nvGraphicFramePr>
        <p:xfrm>
          <a:off x="646890" y="1718344"/>
          <a:ext cx="811213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28" name="Equation" r:id="rId9" imgW="393529" imgH="393529" progId="Equation.DSMT4">
                  <p:embed/>
                </p:oleObj>
              </mc:Choice>
              <mc:Fallback>
                <p:oleObj name="Equation" r:id="rId9" imgW="393529" imgH="393529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890" y="1718344"/>
                        <a:ext cx="811213" cy="809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3358148"/>
              </p:ext>
            </p:extLst>
          </p:nvPr>
        </p:nvGraphicFramePr>
        <p:xfrm>
          <a:off x="1490760" y="1806576"/>
          <a:ext cx="2154238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29" name="Equation" r:id="rId11" imgW="1218671" imgH="393529" progId="Equation.DSMT4">
                  <p:embed/>
                </p:oleObj>
              </mc:Choice>
              <mc:Fallback>
                <p:oleObj name="Equation" r:id="rId11" imgW="1218671" imgH="393529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0760" y="1806576"/>
                        <a:ext cx="2154238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194328" y="2928610"/>
            <a:ext cx="45397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539069" y="2742835"/>
                <a:ext cx="1289731" cy="89477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−7</m:t>
                          </m:r>
                        </m:num>
                        <m:den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  <m:r>
                        <a:rPr lang="en-US" sz="2800" i="1">
                          <a:latin typeface="Cambria Math" panose="02040503050406030204" pitchFamily="18" charset="0"/>
                        </a:rPr>
                        <m:t>.</m:t>
                      </m:r>
                      <m:f>
                        <m:f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−9</m:t>
                          </m:r>
                        </m:num>
                        <m:den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11</m:t>
                          </m:r>
                        </m:den>
                      </m:f>
                    </m:oMath>
                  </m:oMathPara>
                </a14:m>
                <a:endParaRPr lang="en-US" sz="2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069" y="2742835"/>
                <a:ext cx="1289731" cy="894770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/>
              <p:cNvSpPr/>
              <p:nvPr/>
            </p:nvSpPr>
            <p:spPr>
              <a:xfrm>
                <a:off x="1384863" y="2785686"/>
                <a:ext cx="3818983" cy="80906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−7</m:t>
                              </m:r>
                            </m:e>
                          </m:d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.</m:t>
                          </m:r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−9</m:t>
                              </m:r>
                            </m:e>
                          </m:d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10.11</m:t>
                          </m:r>
                        </m:den>
                      </m:f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63</m:t>
                          </m:r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110</m:t>
                          </m:r>
                        </m:den>
                      </m:f>
                    </m:oMath>
                  </m:oMathPara>
                </a14:m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84863" y="2785686"/>
                <a:ext cx="3818983" cy="809068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21"/>
          <p:cNvSpPr txBox="1">
            <a:spLocks noChangeArrowheads="1"/>
          </p:cNvSpPr>
          <p:nvPr/>
        </p:nvSpPr>
        <p:spPr bwMode="auto">
          <a:xfrm>
            <a:off x="228600" y="3962400"/>
            <a:ext cx="685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c.</a:t>
            </a: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278454"/>
              </p:ext>
            </p:extLst>
          </p:nvPr>
        </p:nvGraphicFramePr>
        <p:xfrm>
          <a:off x="604755" y="3764428"/>
          <a:ext cx="1452562" cy="919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30" name="Equation" r:id="rId16" imgW="622030" imgH="393529" progId="Equation.DSMT4">
                  <p:embed/>
                </p:oleObj>
              </mc:Choice>
              <mc:Fallback>
                <p:oleObj name="Equation" r:id="rId16" imgW="622030" imgH="393529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755" y="3764428"/>
                        <a:ext cx="1452562" cy="919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/>
              <p:cNvSpPr/>
              <p:nvPr/>
            </p:nvSpPr>
            <p:spPr>
              <a:xfrm>
                <a:off x="2002865" y="3794405"/>
                <a:ext cx="2425600" cy="8592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15.34</m:t>
                          </m:r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(−17).45</m:t>
                          </m:r>
                        </m:den>
                      </m:f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1" name="Rectangle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02865" y="3794405"/>
                <a:ext cx="2425600" cy="859210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5"/>
          <p:cNvSpPr txBox="1">
            <a:spLocks noChangeArrowheads="1"/>
          </p:cNvSpPr>
          <p:nvPr/>
        </p:nvSpPr>
        <p:spPr bwMode="auto">
          <a:xfrm>
            <a:off x="217714" y="5029200"/>
            <a:ext cx="457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d.</a:t>
            </a:r>
          </a:p>
        </p:txBody>
      </p:sp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7783820"/>
              </p:ext>
            </p:extLst>
          </p:nvPr>
        </p:nvGraphicFramePr>
        <p:xfrm>
          <a:off x="674914" y="4822940"/>
          <a:ext cx="1447800" cy="1042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31" name="Equation" r:id="rId18" imgW="545863" imgH="393529" progId="Equation.DSMT4">
                  <p:embed/>
                </p:oleObj>
              </mc:Choice>
              <mc:Fallback>
                <p:oleObj name="Equation" r:id="rId18" imgW="545863" imgH="393529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4914" y="4822940"/>
                        <a:ext cx="1447800" cy="1042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7912458"/>
              </p:ext>
            </p:extLst>
          </p:nvPr>
        </p:nvGraphicFramePr>
        <p:xfrm>
          <a:off x="2124180" y="4957083"/>
          <a:ext cx="3532187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32" name="Equation" r:id="rId19" imgW="1651000" imgH="393700" progId="Equation.DSMT4">
                  <p:embed/>
                </p:oleObj>
              </mc:Choice>
              <mc:Fallback>
                <p:oleObj name="Equation" r:id="rId19" imgW="1651000" imgH="3937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4180" y="4957083"/>
                        <a:ext cx="3532187" cy="77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8" name="Picture 17">
            <a:extLst>
              <a:ext uri="{FF2B5EF4-FFF2-40B4-BE49-F238E27FC236}">
                <a16:creationId xmlns:a16="http://schemas.microsoft.com/office/drawing/2014/main" id="{854576C2-3D1A-4E26-AFBF-146B1F6E4214}"/>
              </a:ext>
            </a:extLst>
      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7543800" y="5290810"/>
            <a:ext cx="1560711" cy="1548518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975B19FC-9A7D-4B67-9259-FA243483BF8A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 rot="10800000">
            <a:off x="-18770" y="1331"/>
            <a:ext cx="1560711" cy="1554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669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8" grpId="0"/>
      <p:bldP spid="10" grpId="0"/>
      <p:bldP spid="13" grpId="0"/>
      <p:bldP spid="16" grpId="0"/>
      <p:bldP spid="17" grpId="0"/>
      <p:bldP spid="15" grpId="0"/>
      <p:bldP spid="20" grpId="0"/>
      <p:bldP spid="21" grpId="0"/>
      <p:bldP spid="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61" name="Text Box 17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152400" y="1275828"/>
            <a:ext cx="8382000" cy="1234569"/>
          </a:xfrm>
          <a:prstGeom prst="rect">
            <a:avLst/>
          </a:prstGeom>
          <a:blipFill>
            <a:blip r:embed="rId3"/>
            <a:stretch>
              <a:fillRect l="-1455" t="-4926" b="-2956"/>
            </a:stretch>
          </a:blipFill>
          <a:ln>
            <a:noFill/>
          </a:ln>
        </p:spPr>
        <p:txBody>
          <a:bodyPr/>
          <a:lstStyle/>
          <a:p>
            <a:pPr algn="just">
              <a:defRPr/>
            </a:pPr>
            <a:r>
              <a:rPr lang="en-US">
                <a:noFill/>
              </a:rPr>
              <a:t> </a:t>
            </a:r>
          </a:p>
        </p:txBody>
      </p:sp>
      <p:cxnSp>
        <p:nvCxnSpPr>
          <p:cNvPr id="20" name="Straight Connector 19"/>
          <p:cNvCxnSpPr/>
          <p:nvPr/>
        </p:nvCxnSpPr>
        <p:spPr>
          <a:xfrm>
            <a:off x="0" y="990600"/>
            <a:ext cx="914400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330200" y="2590800"/>
            <a:ext cx="1143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alt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371602" y="3071614"/>
            <a:ext cx="6019798" cy="2190087"/>
          </a:xfrm>
          <a:prstGeom prst="rect">
            <a:avLst/>
          </a:prstGeom>
          <a:blipFill>
            <a:blip r:embed="rId4"/>
            <a:stretch>
              <a:fillRect l="-2024"/>
            </a:stretch>
          </a:blipFill>
        </p:spPr>
        <p:txBody>
          <a:bodyPr/>
          <a:lstStyle/>
          <a:p>
            <a:pPr algn="r">
              <a:defRPr/>
            </a:pPr>
            <a:r>
              <a:rPr lang="en-US" sz="2400">
                <a:noFill/>
              </a:rPr>
              <a:t> 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AF1201B-A617-4C00-ACDA-B6886271014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10800000">
            <a:off x="7586351" y="5284901"/>
            <a:ext cx="1557645" cy="155010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2377A9D-E59D-478E-A76F-94AC54C1A38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-57412"/>
            <a:ext cx="1558502" cy="1550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2769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62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POINSE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577"/>
            <a:ext cx="1479430" cy="1554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762000" y="2209800"/>
            <a:ext cx="7391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1800">
              <a:latin typeface=".VnAvant" pitchFamily="34" charset="0"/>
            </a:endParaRPr>
          </a:p>
        </p:txBody>
      </p:sp>
      <p:sp>
        <p:nvSpPr>
          <p:cNvPr id="3116" name="Text Box 44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762000" y="457200"/>
            <a:ext cx="8077200" cy="107721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dirty="0" err="1">
                <a:latin typeface="Times New Roman" pitchFamily="18" charset="0"/>
              </a:rPr>
              <a:t>Nêu</a:t>
            </a:r>
            <a:r>
              <a:rPr lang="en-US" altLang="en-US" b="1" dirty="0">
                <a:latin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</a:rPr>
              <a:t>các</a:t>
            </a:r>
            <a:r>
              <a:rPr lang="en-US" altLang="en-US" b="1" dirty="0">
                <a:latin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</a:rPr>
              <a:t>tính</a:t>
            </a:r>
            <a:r>
              <a:rPr lang="en-US" altLang="en-US" b="1" dirty="0">
                <a:latin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</a:rPr>
              <a:t>chất</a:t>
            </a:r>
            <a:r>
              <a:rPr lang="en-US" altLang="en-US" b="1" dirty="0">
                <a:latin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</a:rPr>
              <a:t>cơ</a:t>
            </a:r>
            <a:r>
              <a:rPr lang="en-US" altLang="en-US" b="1" dirty="0">
                <a:latin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</a:rPr>
              <a:t>bản</a:t>
            </a:r>
            <a:r>
              <a:rPr lang="en-US" altLang="en-US" b="1" dirty="0">
                <a:latin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</a:rPr>
              <a:t>của</a:t>
            </a:r>
            <a:r>
              <a:rPr lang="en-US" altLang="en-US" b="1" dirty="0">
                <a:latin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</a:rPr>
              <a:t>phép</a:t>
            </a:r>
            <a:r>
              <a:rPr lang="en-US" altLang="en-US" b="1" dirty="0">
                <a:latin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</a:rPr>
              <a:t>nhân</a:t>
            </a:r>
            <a:r>
              <a:rPr lang="en-US" altLang="en-US" b="1" dirty="0">
                <a:latin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</a:rPr>
              <a:t>số</a:t>
            </a:r>
            <a:r>
              <a:rPr lang="en-US" altLang="en-US" b="1" dirty="0">
                <a:latin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</a:rPr>
              <a:t>nguyên</a:t>
            </a:r>
            <a:r>
              <a:rPr lang="en-US" altLang="en-US" b="1" dirty="0">
                <a:latin typeface="Times New Roman" pitchFamily="18" charset="0"/>
              </a:rPr>
              <a:t>?</a:t>
            </a:r>
          </a:p>
        </p:txBody>
      </p:sp>
      <p:sp>
        <p:nvSpPr>
          <p:cNvPr id="3122" name="Text Box 50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4583723" y="2248936"/>
            <a:ext cx="3206750" cy="588963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dirty="0">
                <a:latin typeface="Times New Roman" pitchFamily="18" charset="0"/>
              </a:rPr>
              <a:t>a . b = b . a</a:t>
            </a:r>
          </a:p>
        </p:txBody>
      </p:sp>
      <p:sp>
        <p:nvSpPr>
          <p:cNvPr id="3123" name="Text Box 51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347663" y="3244837"/>
            <a:ext cx="4648200" cy="5794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dirty="0">
                <a:latin typeface="Times New Roman" pitchFamily="18" charset="0"/>
              </a:rPr>
              <a:t>b) </a:t>
            </a:r>
            <a:r>
              <a:rPr lang="en-US" altLang="en-US" b="1" dirty="0" err="1">
                <a:latin typeface="Times New Roman" pitchFamily="18" charset="0"/>
              </a:rPr>
              <a:t>Tính</a:t>
            </a:r>
            <a:r>
              <a:rPr lang="en-US" altLang="en-US" b="1" dirty="0">
                <a:latin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</a:rPr>
              <a:t>chất</a:t>
            </a:r>
            <a:r>
              <a:rPr lang="en-US" altLang="en-US" b="1" dirty="0">
                <a:latin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</a:rPr>
              <a:t>kết</a:t>
            </a:r>
            <a:r>
              <a:rPr lang="en-US" altLang="en-US" b="1" dirty="0">
                <a:latin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</a:rPr>
              <a:t>hợp</a:t>
            </a:r>
            <a:r>
              <a:rPr lang="en-US" altLang="en-US" b="1" dirty="0">
                <a:latin typeface="Times New Roman" pitchFamily="18" charset="0"/>
              </a:rPr>
              <a:t>:</a:t>
            </a:r>
          </a:p>
        </p:txBody>
      </p:sp>
      <p:sp>
        <p:nvSpPr>
          <p:cNvPr id="3124" name="Text Box 52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4419258" y="3244837"/>
            <a:ext cx="4038600" cy="588963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dirty="0">
                <a:latin typeface="Times New Roman" pitchFamily="18" charset="0"/>
              </a:rPr>
              <a:t>(a . b) . c =  a . (b . c)</a:t>
            </a:r>
          </a:p>
        </p:txBody>
      </p:sp>
      <p:sp>
        <p:nvSpPr>
          <p:cNvPr id="3125" name="Text Box 53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347663" y="4230637"/>
            <a:ext cx="2819400" cy="5794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dirty="0">
                <a:latin typeface="Times New Roman" pitchFamily="18" charset="0"/>
              </a:rPr>
              <a:t>c) </a:t>
            </a:r>
            <a:r>
              <a:rPr lang="en-US" altLang="en-US" b="1" dirty="0" err="1">
                <a:latin typeface="Times New Roman" pitchFamily="18" charset="0"/>
              </a:rPr>
              <a:t>Nhân</a:t>
            </a:r>
            <a:r>
              <a:rPr lang="en-US" altLang="en-US" b="1" dirty="0">
                <a:latin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</a:rPr>
              <a:t>với</a:t>
            </a:r>
            <a:r>
              <a:rPr lang="en-US" altLang="en-US" b="1" dirty="0">
                <a:latin typeface="Times New Roman" pitchFamily="18" charset="0"/>
              </a:rPr>
              <a:t> 1:</a:t>
            </a:r>
          </a:p>
        </p:txBody>
      </p:sp>
      <p:sp>
        <p:nvSpPr>
          <p:cNvPr id="3126" name="Text Box 54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4373564" y="4231213"/>
            <a:ext cx="3206750" cy="588962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latin typeface="Times New Roman" pitchFamily="18" charset="0"/>
              </a:rPr>
              <a:t>a . 1 = 1 . a = a</a:t>
            </a:r>
          </a:p>
        </p:txBody>
      </p:sp>
      <p:sp>
        <p:nvSpPr>
          <p:cNvPr id="3127" name="Text Box 55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228600" y="1524000"/>
            <a:ext cx="8915400" cy="5794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dirty="0" err="1">
                <a:solidFill>
                  <a:srgbClr val="3333FF"/>
                </a:solidFill>
                <a:latin typeface="Times New Roman" pitchFamily="18" charset="0"/>
              </a:rPr>
              <a:t>Các</a:t>
            </a:r>
            <a:r>
              <a:rPr lang="en-US" altLang="en-US" b="1" dirty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3333FF"/>
                </a:solidFill>
                <a:latin typeface="Times New Roman" pitchFamily="18" charset="0"/>
              </a:rPr>
              <a:t>tính</a:t>
            </a:r>
            <a:r>
              <a:rPr lang="en-US" altLang="en-US" b="1" dirty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3333FF"/>
                </a:solidFill>
                <a:latin typeface="Times New Roman" pitchFamily="18" charset="0"/>
              </a:rPr>
              <a:t>chất</a:t>
            </a:r>
            <a:r>
              <a:rPr lang="en-US" altLang="en-US" b="1" dirty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3333FF"/>
                </a:solidFill>
                <a:latin typeface="Times New Roman" pitchFamily="18" charset="0"/>
              </a:rPr>
              <a:t>cơ</a:t>
            </a:r>
            <a:r>
              <a:rPr lang="en-US" altLang="en-US" b="1" dirty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3333FF"/>
                </a:solidFill>
                <a:latin typeface="Times New Roman" pitchFamily="18" charset="0"/>
              </a:rPr>
              <a:t>bản</a:t>
            </a:r>
            <a:r>
              <a:rPr lang="en-US" altLang="en-US" b="1" dirty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3333FF"/>
                </a:solidFill>
                <a:latin typeface="Times New Roman" pitchFamily="18" charset="0"/>
              </a:rPr>
              <a:t>của</a:t>
            </a:r>
            <a:r>
              <a:rPr lang="en-US" altLang="en-US" b="1" dirty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3333FF"/>
                </a:solidFill>
                <a:latin typeface="Times New Roman" pitchFamily="18" charset="0"/>
              </a:rPr>
              <a:t>phép</a:t>
            </a:r>
            <a:r>
              <a:rPr lang="en-US" altLang="en-US" b="1" dirty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3333FF"/>
                </a:solidFill>
                <a:latin typeface="Times New Roman" pitchFamily="18" charset="0"/>
              </a:rPr>
              <a:t>nhân</a:t>
            </a:r>
            <a:r>
              <a:rPr lang="en-US" altLang="en-US" b="1" dirty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3333FF"/>
                </a:solidFill>
                <a:latin typeface="Times New Roman" pitchFamily="18" charset="0"/>
              </a:rPr>
              <a:t>số</a:t>
            </a:r>
            <a:r>
              <a:rPr lang="en-US" altLang="en-US" b="1" dirty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3333FF"/>
                </a:solidFill>
                <a:latin typeface="Times New Roman" pitchFamily="18" charset="0"/>
              </a:rPr>
              <a:t>nguyên</a:t>
            </a:r>
            <a:r>
              <a:rPr lang="en-US" altLang="en-US" b="1" dirty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3333FF"/>
                </a:solidFill>
                <a:latin typeface="Times New Roman" pitchFamily="18" charset="0"/>
              </a:rPr>
              <a:t>là</a:t>
            </a:r>
            <a:r>
              <a:rPr lang="en-US" altLang="en-US" b="1" dirty="0">
                <a:solidFill>
                  <a:srgbClr val="3333FF"/>
                </a:solidFill>
                <a:latin typeface="Times New Roman" pitchFamily="18" charset="0"/>
              </a:rPr>
              <a:t>:</a:t>
            </a:r>
          </a:p>
        </p:txBody>
      </p:sp>
      <p:sp>
        <p:nvSpPr>
          <p:cNvPr id="3128" name="Text Box 56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304800" y="2259037"/>
            <a:ext cx="4267200" cy="5794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dirty="0">
                <a:latin typeface="Times New Roman" pitchFamily="18" charset="0"/>
              </a:rPr>
              <a:t>a) </a:t>
            </a:r>
            <a:r>
              <a:rPr lang="en-US" altLang="en-US" b="1" dirty="0" err="1">
                <a:latin typeface="Times New Roman" pitchFamily="18" charset="0"/>
              </a:rPr>
              <a:t>Tính</a:t>
            </a:r>
            <a:r>
              <a:rPr lang="en-US" altLang="en-US" b="1" dirty="0">
                <a:latin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</a:rPr>
              <a:t>chất</a:t>
            </a:r>
            <a:r>
              <a:rPr lang="en-US" altLang="en-US" b="1" dirty="0">
                <a:latin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</a:rPr>
              <a:t>giao</a:t>
            </a:r>
            <a:r>
              <a:rPr lang="en-US" altLang="en-US" b="1" dirty="0">
                <a:latin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</a:rPr>
              <a:t>hoán</a:t>
            </a:r>
            <a:r>
              <a:rPr lang="en-US" altLang="en-US" b="1" dirty="0">
                <a:latin typeface="Times New Roman" pitchFamily="18" charset="0"/>
              </a:rPr>
              <a:t>:</a:t>
            </a:r>
          </a:p>
        </p:txBody>
      </p:sp>
      <p:sp>
        <p:nvSpPr>
          <p:cNvPr id="3129" name="Text Box 57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337185" y="5183451"/>
            <a:ext cx="8763000" cy="1066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dirty="0">
                <a:latin typeface="Times New Roman" pitchFamily="18" charset="0"/>
              </a:rPr>
              <a:t>d) </a:t>
            </a:r>
            <a:r>
              <a:rPr lang="en-US" altLang="en-US" b="1" dirty="0" err="1">
                <a:latin typeface="Times New Roman" pitchFamily="18" charset="0"/>
              </a:rPr>
              <a:t>Tính</a:t>
            </a:r>
            <a:r>
              <a:rPr lang="en-US" altLang="en-US" b="1" dirty="0">
                <a:latin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</a:rPr>
              <a:t>chất</a:t>
            </a:r>
            <a:r>
              <a:rPr lang="en-US" altLang="en-US" b="1" dirty="0">
                <a:latin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</a:rPr>
              <a:t>phân</a:t>
            </a:r>
            <a:r>
              <a:rPr lang="en-US" altLang="en-US" b="1" dirty="0">
                <a:latin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</a:rPr>
              <a:t>phối</a:t>
            </a:r>
            <a:r>
              <a:rPr lang="en-US" altLang="en-US" b="1" dirty="0">
                <a:latin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</a:rPr>
              <a:t>của</a:t>
            </a:r>
            <a:r>
              <a:rPr lang="en-US" altLang="en-US" b="1" dirty="0">
                <a:latin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</a:rPr>
              <a:t>phép</a:t>
            </a:r>
            <a:r>
              <a:rPr lang="en-US" altLang="en-US" b="1" dirty="0">
                <a:latin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</a:rPr>
              <a:t>nhân</a:t>
            </a:r>
            <a:r>
              <a:rPr lang="en-US" altLang="en-US" b="1" dirty="0">
                <a:latin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</a:rPr>
              <a:t>đối</a:t>
            </a:r>
            <a:r>
              <a:rPr lang="en-US" altLang="en-US" b="1" dirty="0">
                <a:latin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</a:rPr>
              <a:t>với</a:t>
            </a:r>
            <a:r>
              <a:rPr lang="en-US" altLang="en-US" b="1" dirty="0">
                <a:latin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</a:rPr>
              <a:t>phép</a:t>
            </a:r>
            <a:r>
              <a:rPr lang="en-US" altLang="en-US" b="1" dirty="0">
                <a:latin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</a:rPr>
              <a:t>cộng</a:t>
            </a:r>
            <a:r>
              <a:rPr lang="en-US" altLang="en-US" b="1" dirty="0">
                <a:latin typeface="Times New Roman" pitchFamily="18" charset="0"/>
              </a:rPr>
              <a:t>:</a:t>
            </a:r>
          </a:p>
        </p:txBody>
      </p:sp>
      <p:sp>
        <p:nvSpPr>
          <p:cNvPr id="3130" name="Text Box 58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2709863" y="5669025"/>
            <a:ext cx="4572000" cy="584200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dirty="0">
                <a:latin typeface="Times New Roman" pitchFamily="18" charset="0"/>
              </a:rPr>
              <a:t>a . b + a . c = a. (b + c)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0F4DEFD-93A6-485D-9974-FC6FDAA8DCF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54714" y="5334000"/>
            <a:ext cx="1560711" cy="1548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7419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1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1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0" fill="hold"/>
                                        <p:tgtEl>
                                          <p:spTgt spid="3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0" fill="hold"/>
                                        <p:tgtEl>
                                          <p:spTgt spid="3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0" fill="hold"/>
                                        <p:tgtEl>
                                          <p:spTgt spid="3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0" fill="hold"/>
                                        <p:tgtEl>
                                          <p:spTgt spid="3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0" fill="hold"/>
                                        <p:tgtEl>
                                          <p:spTgt spid="3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0" fill="hold"/>
                                        <p:tgtEl>
                                          <p:spTgt spid="3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0" fill="hold"/>
                                        <p:tgtEl>
                                          <p:spTgt spid="3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0" fill="hold"/>
                                        <p:tgtEl>
                                          <p:spTgt spid="3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0" fill="hold"/>
                                        <p:tgtEl>
                                          <p:spTgt spid="3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0" fill="hold"/>
                                        <p:tgtEl>
                                          <p:spTgt spid="3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0" fill="hold"/>
                                        <p:tgtEl>
                                          <p:spTgt spid="3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0" fill="hold"/>
                                        <p:tgtEl>
                                          <p:spTgt spid="3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0" fill="hold"/>
                                        <p:tgtEl>
                                          <p:spTgt spid="3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0" fill="hold"/>
                                        <p:tgtEl>
                                          <p:spTgt spid="3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0" fill="hold"/>
                                        <p:tgtEl>
                                          <p:spTgt spid="3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0" fill="hold"/>
                                        <p:tgtEl>
                                          <p:spTgt spid="3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16" grpId="0" animBg="1"/>
      <p:bldP spid="3122" grpId="0" animBg="1"/>
      <p:bldP spid="3123" grpId="0" animBg="1"/>
      <p:bldP spid="3124" grpId="0" animBg="1"/>
      <p:bldP spid="3125" grpId="0" animBg="1"/>
      <p:bldP spid="3126" grpId="0" animBg="1"/>
      <p:bldP spid="3127" grpId="0" animBg="1"/>
      <p:bldP spid="3128" grpId="0" animBg="1"/>
      <p:bldP spid="3129" grpId="0" animBg="1"/>
      <p:bldP spid="313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4"/>
          <p:cNvSpPr>
            <a:spLocks noChangeArrowheads="1"/>
          </p:cNvSpPr>
          <p:nvPr/>
        </p:nvSpPr>
        <p:spPr bwMode="auto">
          <a:xfrm>
            <a:off x="1128204" y="325429"/>
            <a:ext cx="727506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2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2. TÍNH CHẤT CỦA PHÉP NHÂN PHÂN SỐ</a:t>
            </a:r>
          </a:p>
        </p:txBody>
      </p:sp>
      <p:sp>
        <p:nvSpPr>
          <p:cNvPr id="23555" name="Rectangle 13"/>
          <p:cNvSpPr>
            <a:spLocks noChangeArrowheads="1"/>
          </p:cNvSpPr>
          <p:nvPr/>
        </p:nvSpPr>
        <p:spPr bwMode="auto">
          <a:xfrm>
            <a:off x="228600" y="1066800"/>
            <a:ext cx="2209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en-US" sz="2400" b="1">
                <a:latin typeface=".VnTime" pitchFamily="34" charset="0"/>
                <a:cs typeface="Arial" charset="0"/>
              </a:rPr>
              <a:t>   </a:t>
            </a:r>
          </a:p>
        </p:txBody>
      </p:sp>
      <p:cxnSp>
        <p:nvCxnSpPr>
          <p:cNvPr id="16" name="Straight Connector 15"/>
          <p:cNvCxnSpPr/>
          <p:nvPr/>
        </p:nvCxnSpPr>
        <p:spPr>
          <a:xfrm>
            <a:off x="0" y="989013"/>
            <a:ext cx="9144000" cy="1587"/>
          </a:xfrm>
          <a:prstGeom prst="line">
            <a:avLst/>
          </a:prstGeom>
          <a:ln>
            <a:solidFill>
              <a:srgbClr val="000099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3557" name="TextBox 4"/>
          <p:cNvSpPr txBox="1">
            <a:spLocks noChangeArrowheads="1"/>
          </p:cNvSpPr>
          <p:nvPr/>
        </p:nvSpPr>
        <p:spPr bwMode="auto">
          <a:xfrm>
            <a:off x="1148556" y="948576"/>
            <a:ext cx="14239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3: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671302"/>
              </p:ext>
            </p:extLst>
          </p:nvPr>
        </p:nvGraphicFramePr>
        <p:xfrm>
          <a:off x="301625" y="1609651"/>
          <a:ext cx="1817687" cy="798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29" name="Equation" r:id="rId4" imgW="1041400" imgH="457200" progId="Equation.DSMT4">
                  <p:embed/>
                </p:oleObj>
              </mc:Choice>
              <mc:Fallback>
                <p:oleObj name="Equation" r:id="rId4" imgW="104140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625" y="1609651"/>
                        <a:ext cx="1817687" cy="798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704623"/>
              </p:ext>
            </p:extLst>
          </p:nvPr>
        </p:nvGraphicFramePr>
        <p:xfrm>
          <a:off x="279216" y="3996137"/>
          <a:ext cx="2305050" cy="79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30" name="Equation" r:id="rId6" imgW="1320800" imgH="457200" progId="Equation.DSMT4">
                  <p:embed/>
                </p:oleObj>
              </mc:Choice>
              <mc:Fallback>
                <p:oleObj name="Equation" r:id="rId6" imgW="132080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216" y="3996137"/>
                        <a:ext cx="2305050" cy="796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0274085"/>
              </p:ext>
            </p:extLst>
          </p:nvPr>
        </p:nvGraphicFramePr>
        <p:xfrm>
          <a:off x="2151929" y="1586705"/>
          <a:ext cx="1749425" cy="798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31" name="Equation" r:id="rId8" imgW="1002865" imgH="457002" progId="Equation.DSMT4">
                  <p:embed/>
                </p:oleObj>
              </mc:Choice>
              <mc:Fallback>
                <p:oleObj name="Equation" r:id="rId8" imgW="1002865" imgH="45700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1929" y="1586705"/>
                        <a:ext cx="1749425" cy="798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9" name="Straight Arrow Connector 18"/>
          <p:cNvCxnSpPr/>
          <p:nvPr/>
        </p:nvCxnSpPr>
        <p:spPr>
          <a:xfrm flipH="1">
            <a:off x="4267200" y="2044016"/>
            <a:ext cx="60960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4931654" y="1737562"/>
            <a:ext cx="3657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giao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hoán</a:t>
            </a:r>
            <a:endParaRPr lang="en-US" alt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9844036"/>
              </p:ext>
            </p:extLst>
          </p:nvPr>
        </p:nvGraphicFramePr>
        <p:xfrm>
          <a:off x="2151929" y="3259537"/>
          <a:ext cx="14097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32" name="Equation" r:id="rId10" imgW="850531" imgH="444307" progId="Equation.DSMT4">
                  <p:embed/>
                </p:oleObj>
              </mc:Choice>
              <mc:Fallback>
                <p:oleObj name="Equation" r:id="rId10" imgW="850531" imgH="444307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1929" y="3259537"/>
                        <a:ext cx="14097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8557710"/>
              </p:ext>
            </p:extLst>
          </p:nvPr>
        </p:nvGraphicFramePr>
        <p:xfrm>
          <a:off x="2151929" y="2499472"/>
          <a:ext cx="1751013" cy="715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33" name="Equation" r:id="rId12" imgW="1117600" imgH="457200" progId="Equation.DSMT4">
                  <p:embed/>
                </p:oleObj>
              </mc:Choice>
              <mc:Fallback>
                <p:oleObj name="Equation" r:id="rId12" imgW="111760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1929" y="2499472"/>
                        <a:ext cx="1751013" cy="715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0" name="Straight Arrow Connector 29"/>
          <p:cNvCxnSpPr/>
          <p:nvPr/>
        </p:nvCxnSpPr>
        <p:spPr>
          <a:xfrm flipH="1">
            <a:off x="4267200" y="2857453"/>
            <a:ext cx="60960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flipH="1">
            <a:off x="4267200" y="3627837"/>
            <a:ext cx="60960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4931654" y="2559050"/>
            <a:ext cx="3657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en-US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 chất kết hợp</a:t>
            </a: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5029200" y="3281433"/>
            <a:ext cx="36576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</a:t>
            </a:r>
          </a:p>
        </p:txBody>
      </p:sp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3930389"/>
              </p:ext>
            </p:extLst>
          </p:nvPr>
        </p:nvGraphicFramePr>
        <p:xfrm>
          <a:off x="2633735" y="3934570"/>
          <a:ext cx="2097088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34" name="Equation" r:id="rId14" imgW="1143000" imgH="457200" progId="Equation.DSMT4">
                  <p:embed/>
                </p:oleObj>
              </mc:Choice>
              <mc:Fallback>
                <p:oleObj name="Equation" r:id="rId14" imgW="114300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3735" y="3934570"/>
                        <a:ext cx="2097088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5" name="Straight Arrow Connector 34"/>
          <p:cNvCxnSpPr/>
          <p:nvPr/>
        </p:nvCxnSpPr>
        <p:spPr>
          <a:xfrm flipH="1">
            <a:off x="4931654" y="4394599"/>
            <a:ext cx="60960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5574079" y="3828984"/>
            <a:ext cx="36576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phối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endParaRPr lang="en-US" alt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4995670"/>
              </p:ext>
            </p:extLst>
          </p:nvPr>
        </p:nvGraphicFramePr>
        <p:xfrm>
          <a:off x="1332778" y="5078361"/>
          <a:ext cx="3387725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35" name="Equation" r:id="rId16" imgW="2006600" imgH="457200" progId="Equation.DSMT4">
                  <p:embed/>
                </p:oleObj>
              </mc:Choice>
              <mc:Fallback>
                <p:oleObj name="Equation" r:id="rId16" imgW="200660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2778" y="5078361"/>
                        <a:ext cx="3387725" cy="771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69062194-8479-4F06-BF20-8706A4BE20BA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0" y="8772"/>
            <a:ext cx="1481456" cy="155461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326A051B-77B9-4307-BB5A-619A3470D17D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 rot="10800000">
            <a:off x="7662544" y="5316415"/>
            <a:ext cx="1481456" cy="1554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2604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32" grpId="0"/>
      <p:bldP spid="33" grpId="0"/>
      <p:bldP spid="36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188</TotalTime>
  <Words>464</Words>
  <Application>Microsoft Office PowerPoint</Application>
  <PresentationFormat>On-screen Show (4:3)</PresentationFormat>
  <Paragraphs>74</Paragraphs>
  <Slides>12</Slides>
  <Notes>6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.VnAvant</vt:lpstr>
      <vt:lpstr>.VnTime</vt:lpstr>
      <vt:lpstr>Arial</vt:lpstr>
      <vt:lpstr>Calibri</vt:lpstr>
      <vt:lpstr>Calibri Light</vt:lpstr>
      <vt:lpstr>Cambria Math</vt:lpstr>
      <vt:lpstr>Times New Roman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Triệu Thị Thanh Xuyên</dc:creator>
  <cp:lastModifiedBy>Administrator</cp:lastModifiedBy>
  <cp:revision>31</cp:revision>
  <dcterms:created xsi:type="dcterms:W3CDTF">2024-01-21T02:43:12Z</dcterms:created>
  <dcterms:modified xsi:type="dcterms:W3CDTF">2026-02-01T01:53:21Z</dcterms:modified>
</cp:coreProperties>
</file>