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sldIdLst>
    <p:sldId id="319" r:id="rId2"/>
    <p:sldId id="262" r:id="rId3"/>
    <p:sldId id="283" r:id="rId4"/>
    <p:sldId id="287" r:id="rId5"/>
    <p:sldId id="280" r:id="rId6"/>
    <p:sldId id="282" r:id="rId7"/>
    <p:sldId id="261" r:id="rId8"/>
    <p:sldId id="264" r:id="rId9"/>
    <p:sldId id="265" r:id="rId10"/>
    <p:sldId id="266" r:id="rId11"/>
    <p:sldId id="263" r:id="rId12"/>
    <p:sldId id="271" r:id="rId13"/>
    <p:sldId id="272" r:id="rId14"/>
    <p:sldId id="273" r:id="rId15"/>
    <p:sldId id="274" r:id="rId16"/>
    <p:sldId id="275" r:id="rId17"/>
    <p:sldId id="276" r:id="rId18"/>
    <p:sldId id="277" r:id="rId19"/>
    <p:sldId id="303" r:id="rId20"/>
    <p:sldId id="304" r:id="rId21"/>
    <p:sldId id="305" r:id="rId22"/>
    <p:sldId id="306" r:id="rId23"/>
    <p:sldId id="307" r:id="rId24"/>
    <p:sldId id="308" r:id="rId25"/>
    <p:sldId id="288" r:id="rId26"/>
    <p:sldId id="291" r:id="rId27"/>
    <p:sldId id="290" r:id="rId28"/>
    <p:sldId id="289" r:id="rId29"/>
    <p:sldId id="300" r:id="rId30"/>
    <p:sldId id="301" r:id="rId31"/>
    <p:sldId id="302" r:id="rId32"/>
    <p:sldId id="309" r:id="rId33"/>
    <p:sldId id="299" r:id="rId34"/>
    <p:sldId id="292" r:id="rId35"/>
    <p:sldId id="293" r:id="rId36"/>
    <p:sldId id="294" r:id="rId37"/>
    <p:sldId id="295" r:id="rId38"/>
    <p:sldId id="311" r:id="rId39"/>
    <p:sldId id="312" r:id="rId40"/>
    <p:sldId id="313" r:id="rId41"/>
    <p:sldId id="314" r:id="rId42"/>
    <p:sldId id="315" r:id="rId43"/>
    <p:sldId id="316" r:id="rId44"/>
    <p:sldId id="317" r:id="rId45"/>
    <p:sldId id="318" r:id="rId46"/>
    <p:sldId id="409" r:id="rId47"/>
    <p:sldId id="410" r:id="rId48"/>
    <p:sldId id="411" r:id="rId49"/>
    <p:sldId id="412" r:id="rId50"/>
    <p:sldId id="413" r:id="rId51"/>
    <p:sldId id="414" r:id="rId52"/>
    <p:sldId id="415" r:id="rId53"/>
    <p:sldId id="416" r:id="rId54"/>
    <p:sldId id="417" r:id="rId55"/>
    <p:sldId id="41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A9CC9-998B-40AE-A07B-7B2BA79E9281}" type="datetimeFigureOut">
              <a:rPr lang="en-US" smtClean="0"/>
              <a:t>1/26/2026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27B6E-ADE9-48EB-B1FB-B08D337BF159}" type="slidenum">
              <a:rPr lang="en-US" smtClean="0"/>
              <a:t>‹#›</a:t>
            </a:fld>
            <a:endParaRPr lang="en-US"/>
          </a:p>
        </p:txBody>
      </p:sp>
    </p:spTree>
    <p:extLst>
      <p:ext uri="{BB962C8B-B14F-4D97-AF65-F5344CB8AC3E}">
        <p14:creationId xmlns:p14="http://schemas.microsoft.com/office/powerpoint/2010/main" val="27815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527B6E-ADE9-48EB-B1FB-B08D337BF159}" type="slidenum">
              <a:rPr lang="en-US" smtClean="0"/>
              <a:t>3</a:t>
            </a:fld>
            <a:endParaRPr lang="en-US"/>
          </a:p>
        </p:txBody>
      </p:sp>
    </p:spTree>
    <p:extLst>
      <p:ext uri="{BB962C8B-B14F-4D97-AF65-F5344CB8AC3E}">
        <p14:creationId xmlns:p14="http://schemas.microsoft.com/office/powerpoint/2010/main" val="244167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53</a:t>
            </a:fld>
            <a:endParaRPr lang="en-US"/>
          </a:p>
        </p:txBody>
      </p:sp>
    </p:spTree>
    <p:extLst>
      <p:ext uri="{BB962C8B-B14F-4D97-AF65-F5344CB8AC3E}">
        <p14:creationId xmlns:p14="http://schemas.microsoft.com/office/powerpoint/2010/main" val="208907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54</a:t>
            </a:fld>
            <a:endParaRPr lang="en-US"/>
          </a:p>
        </p:txBody>
      </p:sp>
    </p:spTree>
    <p:extLst>
      <p:ext uri="{BB962C8B-B14F-4D97-AF65-F5344CB8AC3E}">
        <p14:creationId xmlns:p14="http://schemas.microsoft.com/office/powerpoint/2010/main" val="212486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55</a:t>
            </a:fld>
            <a:endParaRPr lang="en-US"/>
          </a:p>
        </p:txBody>
      </p:sp>
    </p:spTree>
    <p:extLst>
      <p:ext uri="{BB962C8B-B14F-4D97-AF65-F5344CB8AC3E}">
        <p14:creationId xmlns:p14="http://schemas.microsoft.com/office/powerpoint/2010/main" val="733262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27B6E-ADE9-48EB-B1FB-B08D337BF159}" type="slidenum">
              <a:rPr lang="en-US" smtClean="0"/>
              <a:t>12</a:t>
            </a:fld>
            <a:endParaRPr lang="en-US"/>
          </a:p>
        </p:txBody>
      </p:sp>
    </p:spTree>
    <p:extLst>
      <p:ext uri="{BB962C8B-B14F-4D97-AF65-F5344CB8AC3E}">
        <p14:creationId xmlns:p14="http://schemas.microsoft.com/office/powerpoint/2010/main" val="2311568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46</a:t>
            </a:fld>
            <a:endParaRPr lang="en-US"/>
          </a:p>
        </p:txBody>
      </p:sp>
    </p:spTree>
    <p:extLst>
      <p:ext uri="{BB962C8B-B14F-4D97-AF65-F5344CB8AC3E}">
        <p14:creationId xmlns:p14="http://schemas.microsoft.com/office/powerpoint/2010/main" val="519177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47</a:t>
            </a:fld>
            <a:endParaRPr lang="en-US"/>
          </a:p>
        </p:txBody>
      </p:sp>
    </p:spTree>
    <p:extLst>
      <p:ext uri="{BB962C8B-B14F-4D97-AF65-F5344CB8AC3E}">
        <p14:creationId xmlns:p14="http://schemas.microsoft.com/office/powerpoint/2010/main" val="53910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48</a:t>
            </a:fld>
            <a:endParaRPr lang="en-US"/>
          </a:p>
        </p:txBody>
      </p:sp>
    </p:spTree>
    <p:extLst>
      <p:ext uri="{BB962C8B-B14F-4D97-AF65-F5344CB8AC3E}">
        <p14:creationId xmlns:p14="http://schemas.microsoft.com/office/powerpoint/2010/main" val="142887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49</a:t>
            </a:fld>
            <a:endParaRPr lang="en-US"/>
          </a:p>
        </p:txBody>
      </p:sp>
    </p:spTree>
    <p:extLst>
      <p:ext uri="{BB962C8B-B14F-4D97-AF65-F5344CB8AC3E}">
        <p14:creationId xmlns:p14="http://schemas.microsoft.com/office/powerpoint/2010/main" val="281516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50</a:t>
            </a:fld>
            <a:endParaRPr lang="en-US"/>
          </a:p>
        </p:txBody>
      </p:sp>
    </p:spTree>
    <p:extLst>
      <p:ext uri="{BB962C8B-B14F-4D97-AF65-F5344CB8AC3E}">
        <p14:creationId xmlns:p14="http://schemas.microsoft.com/office/powerpoint/2010/main" val="1230876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51</a:t>
            </a:fld>
            <a:endParaRPr lang="en-US"/>
          </a:p>
        </p:txBody>
      </p:sp>
    </p:spTree>
    <p:extLst>
      <p:ext uri="{BB962C8B-B14F-4D97-AF65-F5344CB8AC3E}">
        <p14:creationId xmlns:p14="http://schemas.microsoft.com/office/powerpoint/2010/main" val="32008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52</a:t>
            </a:fld>
            <a:endParaRPr lang="en-US"/>
          </a:p>
        </p:txBody>
      </p:sp>
    </p:spTree>
    <p:extLst>
      <p:ext uri="{BB962C8B-B14F-4D97-AF65-F5344CB8AC3E}">
        <p14:creationId xmlns:p14="http://schemas.microsoft.com/office/powerpoint/2010/main" val="271079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9FE9DB9E-4FD9-440F-864F-F9E08C8BCC91}" type="datetimeFigureOut">
              <a:rPr lang="en-US" smtClean="0"/>
              <a:t>1/26/2026</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E173368A-C3DE-46E7-AF51-F4E6BCCD2C2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FE9DB9E-4FD9-440F-864F-F9E08C8BCC91}" type="datetimeFigureOut">
              <a:rPr lang="en-US" smtClean="0"/>
              <a:t>1/26/2026</a:t>
            </a:fld>
            <a:endParaRPr lang="en-US"/>
          </a:p>
        </p:txBody>
      </p:sp>
      <p:sp>
        <p:nvSpPr>
          <p:cNvPr id="9" name="Slide Number Placeholder 8"/>
          <p:cNvSpPr>
            <a:spLocks noGrp="1"/>
          </p:cNvSpPr>
          <p:nvPr>
            <p:ph type="sldNum" sz="quarter" idx="15"/>
          </p:nvPr>
        </p:nvSpPr>
        <p:spPr/>
        <p:txBody>
          <a:bodyPr rtlCol="0"/>
          <a:lstStyle/>
          <a:p>
            <a:fld id="{E173368A-C3DE-46E7-AF51-F4E6BCCD2C2A}"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9FE9DB9E-4FD9-440F-864F-F9E08C8BCC91}" type="datetimeFigureOut">
              <a:rPr lang="en-US" smtClean="0"/>
              <a:t>1/26/2026</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6" name="Slide Number Placeholder 5"/>
          <p:cNvSpPr>
            <a:spLocks noGrp="1"/>
          </p:cNvSpPr>
          <p:nvPr>
            <p:ph type="sldNum" sz="quarter" idx="12"/>
          </p:nvPr>
        </p:nvSpPr>
        <p:spPr bwMode="auto">
          <a:xfrm>
            <a:off x="1787488" y="4928702"/>
            <a:ext cx="812800" cy="517524"/>
          </a:xfrm>
        </p:spPr>
        <p:txBody>
          <a:bodyPr/>
          <a:lstStyle/>
          <a:p>
            <a:fld id="{E173368A-C3DE-46E7-AF51-F4E6BCCD2C2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FE9DB9E-4FD9-440F-864F-F9E08C8BCC91}" type="datetimeFigureOut">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3368A-C3DE-46E7-AF51-F4E6BCCD2C2A}" type="slidenum">
              <a:rPr lang="en-US" smtClean="0"/>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FE9DB9E-4FD9-440F-864F-F9E08C8BCC91}" type="datetimeFigureOut">
              <a:rPr lang="en-US" smtClean="0"/>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3368A-C3DE-46E7-AF51-F4E6BCCD2C2A}" type="slidenum">
              <a:rPr lang="en-US" smtClean="0"/>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9FE9DB9E-4FD9-440F-864F-F9E08C8BCC91}" type="datetimeFigureOut">
              <a:rPr lang="en-US" smtClean="0"/>
              <a:t>1/26/2026</a:t>
            </a:fld>
            <a:endParaRPr lang="en-US"/>
          </a:p>
        </p:txBody>
      </p:sp>
      <p:sp>
        <p:nvSpPr>
          <p:cNvPr id="7" name="Slide Number Placeholder 6"/>
          <p:cNvSpPr>
            <a:spLocks noGrp="1"/>
          </p:cNvSpPr>
          <p:nvPr>
            <p:ph type="sldNum" sz="quarter" idx="11"/>
          </p:nvPr>
        </p:nvSpPr>
        <p:spPr/>
        <p:txBody>
          <a:bodyPr rtlCol="0"/>
          <a:lstStyle/>
          <a:p>
            <a:fld id="{E173368A-C3DE-46E7-AF51-F4E6BCCD2C2A}"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9DB9E-4FD9-440F-864F-F9E08C8BCC91}" type="datetimeFigureOut">
              <a:rPr lang="en-US" smtClean="0"/>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9FE9DB9E-4FD9-440F-864F-F9E08C8BCC91}" type="datetimeFigureOut">
              <a:rPr lang="en-US" smtClean="0"/>
              <a:t>1/26/2026</a:t>
            </a:fld>
            <a:endParaRPr lang="en-US"/>
          </a:p>
        </p:txBody>
      </p:sp>
      <p:sp>
        <p:nvSpPr>
          <p:cNvPr id="22" name="Slide Number Placeholder 21"/>
          <p:cNvSpPr>
            <a:spLocks noGrp="1"/>
          </p:cNvSpPr>
          <p:nvPr>
            <p:ph type="sldNum" sz="quarter" idx="15"/>
          </p:nvPr>
        </p:nvSpPr>
        <p:spPr/>
        <p:txBody>
          <a:bodyPr rtlCol="0"/>
          <a:lstStyle/>
          <a:p>
            <a:fld id="{E173368A-C3DE-46E7-AF51-F4E6BCCD2C2A}"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7" name="Date Placeholder 16"/>
          <p:cNvSpPr>
            <a:spLocks noGrp="1"/>
          </p:cNvSpPr>
          <p:nvPr>
            <p:ph type="dt" sz="half" idx="10"/>
          </p:nvPr>
        </p:nvSpPr>
        <p:spPr/>
        <p:txBody>
          <a:bodyPr rtlCol="0"/>
          <a:lstStyle/>
          <a:p>
            <a:fld id="{9FE9DB9E-4FD9-440F-864F-F9E08C8BCC91}" type="datetimeFigureOut">
              <a:rPr lang="en-US" smtClean="0"/>
              <a:t>1/26/2026</a:t>
            </a:fld>
            <a:endParaRPr lang="en-US"/>
          </a:p>
        </p:txBody>
      </p:sp>
      <p:sp>
        <p:nvSpPr>
          <p:cNvPr id="18" name="Slide Number Placeholder 17"/>
          <p:cNvSpPr>
            <a:spLocks noGrp="1"/>
          </p:cNvSpPr>
          <p:nvPr>
            <p:ph type="sldNum" sz="quarter" idx="11"/>
          </p:nvPr>
        </p:nvSpPr>
        <p:spPr/>
        <p:txBody>
          <a:bodyPr rtlCol="0"/>
          <a:lstStyle/>
          <a:p>
            <a:fld id="{E173368A-C3DE-46E7-AF51-F4E6BCCD2C2A}"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9FE9DB9E-4FD9-440F-864F-F9E08C8BCC91}" type="datetimeFigureOut">
              <a:rPr lang="en-US" smtClean="0"/>
              <a:t>1/26/2026</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E173368A-C3DE-46E7-AF51-F4E6BCCD2C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55.gif"/></Relationships>
</file>

<file path=ppt/slides/_rels/slide4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55.gif"/></Relationships>
</file>

<file path=ppt/slides/_rels/slide4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5.xml"/><Relationship Id="rId9" Type="http://schemas.openxmlformats.org/officeDocument/2006/relationships/audio" Target="../media/audio5.wav"/><Relationship Id="rId14" Type="http://schemas.openxmlformats.org/officeDocument/2006/relationships/image" Target="../media/image55.gif"/></Relationships>
</file>

<file path=ppt/slides/_rels/slide4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6.xml"/><Relationship Id="rId9" Type="http://schemas.openxmlformats.org/officeDocument/2006/relationships/audio" Target="../media/audio5.wav"/><Relationship Id="rId14" Type="http://schemas.openxmlformats.org/officeDocument/2006/relationships/image" Target="../media/image55.g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7.xml"/><Relationship Id="rId9" Type="http://schemas.openxmlformats.org/officeDocument/2006/relationships/audio" Target="../media/audio5.wav"/><Relationship Id="rId14" Type="http://schemas.openxmlformats.org/officeDocument/2006/relationships/image" Target="../media/image55.gif"/></Relationships>
</file>

<file path=ppt/slides/_rels/slide5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8.xml"/><Relationship Id="rId9" Type="http://schemas.openxmlformats.org/officeDocument/2006/relationships/audio" Target="../media/audio5.wav"/><Relationship Id="rId14" Type="http://schemas.openxmlformats.org/officeDocument/2006/relationships/image" Target="../media/image55.gif"/></Relationships>
</file>

<file path=ppt/slides/_rels/slide5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9.xml"/><Relationship Id="rId9" Type="http://schemas.openxmlformats.org/officeDocument/2006/relationships/audio" Target="../media/audio5.wav"/><Relationship Id="rId14" Type="http://schemas.openxmlformats.org/officeDocument/2006/relationships/image" Target="../media/image55.gif"/></Relationships>
</file>

<file path=ppt/slides/_rels/slide5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0.xml"/><Relationship Id="rId9" Type="http://schemas.openxmlformats.org/officeDocument/2006/relationships/audio" Target="../media/audio5.wav"/><Relationship Id="rId14" Type="http://schemas.openxmlformats.org/officeDocument/2006/relationships/image" Target="../media/image55.gif"/></Relationships>
</file>

<file path=ppt/slides/_rels/slide5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1.xml"/><Relationship Id="rId9" Type="http://schemas.openxmlformats.org/officeDocument/2006/relationships/audio" Target="../media/audio5.wav"/><Relationship Id="rId14" Type="http://schemas.openxmlformats.org/officeDocument/2006/relationships/image" Target="../media/image55.gif"/></Relationships>
</file>

<file path=ppt/slides/_rels/slide5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53.wmf"/><Relationship Id="rId2" Type="http://schemas.openxmlformats.org/officeDocument/2006/relationships/audio" Target="../media/media3.mp3"/><Relationship Id="rId16" Type="http://schemas.openxmlformats.org/officeDocument/2006/relationships/image" Target="../media/image57.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oleObject" Target="../embeddings/oleObject1.bin"/><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notesSlide" Target="../notesSlides/notesSlide12.xml"/><Relationship Id="rId9" Type="http://schemas.openxmlformats.org/officeDocument/2006/relationships/audio" Target="../media/audio5.wav"/><Relationship Id="rId14" Type="http://schemas.openxmlformats.org/officeDocument/2006/relationships/image" Target="../media/image55.gif"/></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EAC3AC-B1C4-1365-938D-DB1E8FE28A43}"/>
              </a:ext>
            </a:extLst>
          </p:cNvPr>
          <p:cNvSpPr txBox="1">
            <a:spLocks/>
          </p:cNvSpPr>
          <p:nvPr/>
        </p:nvSpPr>
        <p:spPr>
          <a:xfrm>
            <a:off x="2133600" y="914400"/>
            <a:ext cx="9525000" cy="2438400"/>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dirty="0">
                <a:solidFill>
                  <a:schemeClr val="tx1"/>
                </a:solidFill>
              </a:rPr>
              <a:t>TIẾT 21  </a:t>
            </a:r>
            <a:br>
              <a:rPr lang="en-US" sz="4400" dirty="0">
                <a:solidFill>
                  <a:schemeClr val="tx1"/>
                </a:solidFill>
              </a:rPr>
            </a:br>
            <a:br>
              <a:rPr lang="en-US" sz="4400" dirty="0">
                <a:solidFill>
                  <a:schemeClr val="tx1"/>
                </a:solidFill>
              </a:rPr>
            </a:br>
            <a:r>
              <a:rPr lang="en-US" sz="4400" dirty="0">
                <a:solidFill>
                  <a:schemeClr val="tx1"/>
                </a:solidFill>
              </a:rPr>
              <a:t> BÀI 13: MỘT SỐ NGUYÊN LIỆU</a:t>
            </a:r>
          </a:p>
        </p:txBody>
      </p:sp>
    </p:spTree>
    <p:extLst>
      <p:ext uri="{BB962C8B-B14F-4D97-AF65-F5344CB8AC3E}">
        <p14:creationId xmlns:p14="http://schemas.microsoft.com/office/powerpoint/2010/main" val="38138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
            <a:ext cx="10820400" cy="6172200"/>
          </a:xfrm>
          <a:prstGeom prst="rect">
            <a:avLst/>
          </a:prstGeom>
        </p:spPr>
      </p:pic>
    </p:spTree>
    <p:extLst>
      <p:ext uri="{BB962C8B-B14F-4D97-AF65-F5344CB8AC3E}">
        <p14:creationId xmlns:p14="http://schemas.microsoft.com/office/powerpoint/2010/main" val="39957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62000" y="533400"/>
            <a:ext cx="10515600" cy="55626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a:t>
            </a:r>
            <a:r>
              <a:rPr lang="en-US" sz="4000" dirty="0">
                <a:solidFill>
                  <a:schemeClr val="tx1"/>
                </a:solidFill>
                <a:latin typeface="Times New Roman" panose="02020603050405020304" pitchFamily="18" charset="0"/>
                <a:cs typeface="Times New Roman" panose="02020603050405020304" pitchFamily="18" charset="0"/>
              </a:rPr>
              <a:t>. - -- </a:t>
            </a:r>
            <a:r>
              <a:rPr lang="en-US" sz="4000" dirty="0" err="1">
                <a:solidFill>
                  <a:schemeClr val="tx1"/>
                </a:solidFill>
                <a:latin typeface="Times New Roman" panose="02020603050405020304" pitchFamily="18" charset="0"/>
                <a:cs typeface="Times New Roman" panose="02020603050405020304" pitchFamily="18" charset="0"/>
              </a:rPr>
              <a:t>Mọi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tổ</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cấp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phép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theo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luật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khoáng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4000" dirty="0" err="1">
                <a:solidFill>
                  <a:schemeClr val="tx1"/>
                </a:solidFill>
                <a:latin typeface="Times New Roman" panose="02020603050405020304" pitchFamily="18" charset="0"/>
                <a:cs typeface="Times New Roman" panose="02020603050405020304" pitchFamily="18" charset="0"/>
              </a:rPr>
              <a:t>Tận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sẽ</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kiệt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4000" dirty="0" err="1">
                <a:solidFill>
                  <a:schemeClr val="tx1"/>
                </a:solidFill>
                <a:latin typeface="Times New Roman" panose="02020603050405020304" pitchFamily="18" charset="0"/>
                <a:cs typeface="Times New Roman" panose="02020603050405020304" pitchFamily="18" charset="0"/>
              </a:rPr>
              <a:t>Khai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phép</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hiểm</a:t>
            </a:r>
            <a:r>
              <a:rPr lang="en-US" sz="4000" dirty="0">
                <a:solidFill>
                  <a:schemeClr val="tx1"/>
                </a:solidFill>
                <a:latin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an </a:t>
            </a:r>
            <a:r>
              <a:rPr lang="en-US" sz="4000" dirty="0" err="1">
                <a:solidFill>
                  <a:schemeClr val="tx1"/>
                </a:solidFill>
                <a:latin typeface="Times New Roman" panose="02020603050405020304" pitchFamily="18" charset="0"/>
                <a:cs typeface="Times New Roman" panose="02020603050405020304" pitchFamily="18" charset="0"/>
              </a:rPr>
              <a:t>toàn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lao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động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ảnh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hưởng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trường</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731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609600"/>
            <a:ext cx="10972800" cy="54102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sản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xuất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nguồn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hạn</a:t>
            </a:r>
            <a:r>
              <a:rPr lang="en-US" sz="4000" dirty="0">
                <a:solidFill>
                  <a:schemeClr val="tx1"/>
                </a:solidFill>
                <a:latin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cs typeface="Times New Roman" panose="02020603050405020304" pitchFamily="18" charset="0"/>
              </a:rPr>
              <a:t>đó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dụng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tiết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kiệm</a:t>
            </a:r>
            <a:r>
              <a:rPr lang="en-US" sz="4000" dirty="0">
                <a:solidFill>
                  <a:schemeClr val="tx1"/>
                </a:solidFill>
                <a:latin typeface="Times New Roman" panose="02020603050405020304" pitchFamily="18" charset="0"/>
                <a:cs typeface="Times New Roman" panose="02020603050405020304" pitchFamily="18" charset="0"/>
              </a:rPr>
              <a:t>, an </a:t>
            </a:r>
            <a:r>
              <a:rPr lang="en-US" sz="4000" dirty="0" err="1">
                <a:solidFill>
                  <a:schemeClr val="tx1"/>
                </a:solidFill>
                <a:latin typeface="Times New Roman" panose="02020603050405020304" pitchFamily="18" charset="0"/>
                <a:cs typeface="Times New Roman" panose="02020603050405020304" pitchFamily="18" charset="0"/>
              </a:rPr>
              <a:t>toàn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hòa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bảo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lợi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tế</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xã</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hội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môi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trường</a:t>
            </a:r>
            <a:r>
              <a:rPr lang="en-US" sz="40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3776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5400" y="762000"/>
            <a:ext cx="9601200" cy="5715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Times New Roman" panose="02020603050405020304" pitchFamily="18" charset="0"/>
                <a:cs typeface="Times New Roman" panose="02020603050405020304" pitchFamily="18" charset="0"/>
              </a:rPr>
              <a:t>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sản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phẩm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nào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dụng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nguyên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liệu</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312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8600"/>
            <a:ext cx="8534400" cy="6629400"/>
          </a:xfrm>
          <a:prstGeom prst="rect">
            <a:avLst/>
          </a:prstGeom>
        </p:spPr>
      </p:pic>
    </p:spTree>
    <p:extLst>
      <p:ext uri="{BB962C8B-B14F-4D97-AF65-F5344CB8AC3E}">
        <p14:creationId xmlns:p14="http://schemas.microsoft.com/office/powerpoint/2010/main" val="95443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04800"/>
            <a:ext cx="9525000" cy="6324600"/>
          </a:xfrm>
          <a:prstGeom prst="rect">
            <a:avLst/>
          </a:prstGeom>
        </p:spPr>
      </p:pic>
    </p:spTree>
    <p:extLst>
      <p:ext uri="{BB962C8B-B14F-4D97-AF65-F5344CB8AC3E}">
        <p14:creationId xmlns:p14="http://schemas.microsoft.com/office/powerpoint/2010/main" val="1821889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52400"/>
            <a:ext cx="8229600" cy="6400800"/>
          </a:xfrm>
          <a:prstGeom prst="rect">
            <a:avLst/>
          </a:prstGeom>
        </p:spPr>
      </p:pic>
    </p:spTree>
    <p:extLst>
      <p:ext uri="{BB962C8B-B14F-4D97-AF65-F5344CB8AC3E}">
        <p14:creationId xmlns:p14="http://schemas.microsoft.com/office/powerpoint/2010/main" val="284841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71500"/>
            <a:ext cx="9829800" cy="6057900"/>
          </a:xfrm>
          <a:prstGeom prst="rect">
            <a:avLst/>
          </a:prstGeom>
        </p:spPr>
      </p:pic>
    </p:spTree>
    <p:extLst>
      <p:ext uri="{BB962C8B-B14F-4D97-AF65-F5344CB8AC3E}">
        <p14:creationId xmlns:p14="http://schemas.microsoft.com/office/powerpoint/2010/main" val="3158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81000"/>
            <a:ext cx="9753600" cy="6248400"/>
          </a:xfrm>
          <a:prstGeom prst="rect">
            <a:avLst/>
          </a:prstGeom>
        </p:spPr>
      </p:pic>
    </p:spTree>
    <p:extLst>
      <p:ext uri="{BB962C8B-B14F-4D97-AF65-F5344CB8AC3E}">
        <p14:creationId xmlns:p14="http://schemas.microsoft.com/office/powerpoint/2010/main" val="35376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8A170-5DA9-45A2-90C4-069F6400BAC8}"/>
              </a:ext>
            </a:extLst>
          </p:cNvPr>
          <p:cNvSpPr txBox="1"/>
          <p:nvPr/>
        </p:nvSpPr>
        <p:spPr>
          <a:xfrm>
            <a:off x="838200" y="551795"/>
            <a:ext cx="10134600" cy="5632311"/>
          </a:xfrm>
          <a:prstGeom prst="rect">
            <a:avLst/>
          </a:prstGeom>
          <a:noFill/>
          <a:ln w="38100">
            <a:solidFill>
              <a:schemeClr val="tx1"/>
            </a:solidFill>
          </a:ln>
        </p:spPr>
        <p:txBody>
          <a:bodyPr wrap="square">
            <a:spAutoFit/>
          </a:bodyPr>
          <a:lstStyle/>
          <a:p>
            <a:pPr algn="just"/>
            <a:r>
              <a:rPr lang="vi-VN" sz="3600" dirty="0">
                <a:solidFill>
                  <a:srgbClr val="4A4A4A"/>
                </a:solidFill>
              </a:rPr>
              <a:t>Ở nước ta có nhiều núi đá vôi, trữ lượng đá vôi là rất lớn để khai thác cho công nghiệp xây dựng, chế tạo hay các hoạt động tham quan du lịch. Các mỏ đá vôi lớn ở Việt Nam tập trung nhiều ở miền Bắc và Trung Bộ.</a:t>
            </a:r>
          </a:p>
          <a:p>
            <a:pPr algn="just"/>
            <a:r>
              <a:rPr lang="vi-VN" sz="3600" dirty="0">
                <a:solidFill>
                  <a:srgbClr val="4A4A4A"/>
                </a:solidFill>
              </a:rPr>
              <a:t>Nhiều thắng cảnh đẹp từ núi đá vôi kể tên đến như Hương Tích (Hà Tây), núi đá vôi ở Ninh Bình (Bích Động), Phong Nha (Quảng Bình), Vịnh Hạ Long (Quảng Ninh), Ngũ Hành Sơn (Đà Nẵng), Hà Tiên (Kiên Giang)…</a:t>
            </a:r>
          </a:p>
        </p:txBody>
      </p:sp>
    </p:spTree>
    <p:extLst>
      <p:ext uri="{BB962C8B-B14F-4D97-AF65-F5344CB8AC3E}">
        <p14:creationId xmlns:p14="http://schemas.microsoft.com/office/powerpoint/2010/main" val="33943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57400" y="2266266"/>
            <a:ext cx="8077200" cy="23254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Con </a:t>
            </a:r>
            <a:r>
              <a:rPr lang="en-US" sz="3200" dirty="0" err="1">
                <a:solidFill>
                  <a:schemeClr val="tx1"/>
                </a:solidFill>
              </a:rPr>
              <a:t>người</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biến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nguyên</a:t>
            </a:r>
            <a:r>
              <a:rPr lang="en-US" sz="3200" dirty="0">
                <a:solidFill>
                  <a:schemeClr val="tx1"/>
                </a:solidFill>
              </a:rPr>
              <a:t> </a:t>
            </a:r>
            <a:r>
              <a:rPr lang="en-US" sz="3200" dirty="0" err="1">
                <a:solidFill>
                  <a:schemeClr val="tx1"/>
                </a:solidFill>
              </a:rPr>
              <a:t>liệu</a:t>
            </a:r>
            <a:r>
              <a:rPr lang="en-US" sz="3200" dirty="0">
                <a:solidFill>
                  <a:schemeClr val="tx1"/>
                </a:solidFill>
              </a:rPr>
              <a:t> </a:t>
            </a:r>
          </a:p>
          <a:p>
            <a:pPr algn="ctr"/>
            <a:r>
              <a:rPr lang="en-US" sz="3200" dirty="0" err="1">
                <a:solidFill>
                  <a:schemeClr val="tx1"/>
                </a:solidFill>
              </a:rPr>
              <a:t>tự</a:t>
            </a:r>
            <a:r>
              <a:rPr lang="en-US" sz="3200" dirty="0">
                <a:solidFill>
                  <a:schemeClr val="tx1"/>
                </a:solidFill>
              </a:rPr>
              <a:t> </a:t>
            </a:r>
            <a:r>
              <a:rPr lang="en-US" sz="3200" dirty="0" err="1">
                <a:solidFill>
                  <a:schemeClr val="tx1"/>
                </a:solidFill>
              </a:rPr>
              <a:t>nhiên</a:t>
            </a:r>
            <a:r>
              <a:rPr lang="en-US" sz="3200" dirty="0">
                <a:solidFill>
                  <a:schemeClr val="tx1"/>
                </a:solidFill>
              </a:rPr>
              <a:t> hay </a:t>
            </a:r>
            <a:r>
              <a:rPr lang="en-US" sz="3200" dirty="0" err="1">
                <a:solidFill>
                  <a:schemeClr val="tx1"/>
                </a:solidFill>
              </a:rPr>
              <a:t>nhân</a:t>
            </a:r>
            <a:r>
              <a:rPr lang="en-US" sz="3200" dirty="0">
                <a:solidFill>
                  <a:schemeClr val="tx1"/>
                </a:solidFill>
              </a:rPr>
              <a:t> </a:t>
            </a:r>
            <a:r>
              <a:rPr lang="en-US" sz="3200" dirty="0" err="1">
                <a:solidFill>
                  <a:schemeClr val="tx1"/>
                </a:solidFill>
              </a:rPr>
              <a:t>tạo</a:t>
            </a:r>
            <a:r>
              <a:rPr lang="en-US" sz="3200" dirty="0">
                <a:solidFill>
                  <a:schemeClr val="tx1"/>
                </a:solidFill>
              </a:rPr>
              <a:t> </a:t>
            </a:r>
          </a:p>
          <a:p>
            <a:pPr algn="ctr"/>
            <a:r>
              <a:rPr lang="en-US" sz="3200" dirty="0" err="1">
                <a:solidFill>
                  <a:schemeClr val="tx1"/>
                </a:solidFill>
              </a:rPr>
              <a:t>để</a:t>
            </a:r>
            <a:r>
              <a:rPr lang="en-US" sz="3200" dirty="0">
                <a:solidFill>
                  <a:schemeClr val="tx1"/>
                </a:solidFill>
              </a:rPr>
              <a:t> </a:t>
            </a:r>
            <a:r>
              <a:rPr lang="en-US" sz="3200" dirty="0" err="1">
                <a:solidFill>
                  <a:schemeClr val="tx1"/>
                </a:solidFill>
              </a:rPr>
              <a:t>làm</a:t>
            </a:r>
            <a:r>
              <a:rPr lang="en-US" sz="3200" dirty="0">
                <a:solidFill>
                  <a:schemeClr val="tx1"/>
                </a:solidFill>
              </a:rPr>
              <a:t> ra </a:t>
            </a:r>
            <a:r>
              <a:rPr lang="en-US" sz="3200" dirty="0" err="1">
                <a:solidFill>
                  <a:schemeClr val="tx1"/>
                </a:solidFill>
              </a:rPr>
              <a:t>những</a:t>
            </a:r>
            <a:r>
              <a:rPr lang="en-US" sz="3200" dirty="0">
                <a:solidFill>
                  <a:schemeClr val="tx1"/>
                </a:solidFill>
              </a:rPr>
              <a:t> </a:t>
            </a:r>
            <a:r>
              <a:rPr lang="en-US" sz="3200" dirty="0" err="1">
                <a:solidFill>
                  <a:schemeClr val="tx1"/>
                </a:solidFill>
              </a:rPr>
              <a:t>sản</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mới</a:t>
            </a:r>
            <a:r>
              <a:rPr lang="en-US" sz="3200" dirty="0">
                <a:solidFill>
                  <a:schemeClr val="tx1"/>
                </a:solidFill>
              </a:rPr>
              <a:t>.</a:t>
            </a:r>
          </a:p>
        </p:txBody>
      </p:sp>
    </p:spTree>
    <p:extLst>
      <p:ext uri="{BB962C8B-B14F-4D97-AF65-F5344CB8AC3E}">
        <p14:creationId xmlns:p14="http://schemas.microsoft.com/office/powerpoint/2010/main" val="22546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ộng Phong Nha">
            <a:extLst>
              <a:ext uri="{FF2B5EF4-FFF2-40B4-BE49-F238E27FC236}">
                <a16:creationId xmlns:a16="http://schemas.microsoft.com/office/drawing/2014/main" id="{8DA595CF-1094-4CC8-920F-292E19CE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54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B48EAA-03C8-49CF-ADFD-89719CBD17CF}"/>
              </a:ext>
            </a:extLst>
          </p:cNvPr>
          <p:cNvSpPr txBox="1"/>
          <p:nvPr/>
        </p:nvSpPr>
        <p:spPr>
          <a:xfrm>
            <a:off x="3581400" y="6324600"/>
            <a:ext cx="5791200" cy="523220"/>
          </a:xfrm>
          <a:prstGeom prst="rect">
            <a:avLst/>
          </a:prstGeom>
          <a:noFill/>
        </p:spPr>
        <p:txBody>
          <a:bodyPr wrap="square">
            <a:spAutoFit/>
          </a:bodyPr>
          <a:lstStyle/>
          <a:p>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Phong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Nha</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đẹp</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huyền</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ảo</a:t>
            </a:r>
            <a:endParaRPr lang="en-AU" sz="2800" dirty="0"/>
          </a:p>
        </p:txBody>
      </p:sp>
    </p:spTree>
    <p:extLst>
      <p:ext uri="{BB962C8B-B14F-4D97-AF65-F5344CB8AC3E}">
        <p14:creationId xmlns:p14="http://schemas.microsoft.com/office/powerpoint/2010/main" val="1119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ộng Hương Tích - Thắng cảnh kỳ thú ở Hà Nội">
            <a:extLst>
              <a:ext uri="{FF2B5EF4-FFF2-40B4-BE49-F238E27FC236}">
                <a16:creationId xmlns:a16="http://schemas.microsoft.com/office/drawing/2014/main" id="{47B24164-CB6B-4E4C-98A9-FCD5A3751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
            <a:ext cx="8610600" cy="5782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C668B3-CC64-41BD-9F93-445FA74DB8E9}"/>
              </a:ext>
            </a:extLst>
          </p:cNvPr>
          <p:cNvSpPr txBox="1"/>
          <p:nvPr/>
        </p:nvSpPr>
        <p:spPr>
          <a:xfrm>
            <a:off x="3581400" y="6324600"/>
            <a:ext cx="5867400" cy="523220"/>
          </a:xfrm>
          <a:prstGeom prst="rect">
            <a:avLst/>
          </a:prstGeom>
          <a:noFill/>
        </p:spPr>
        <p:txBody>
          <a:bodyPr wrap="square">
            <a:spAutoFit/>
          </a:bodyPr>
          <a:lstStyle/>
          <a:p>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Hương</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Tích</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Hà</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Nội</a:t>
            </a:r>
            <a:endParaRPr lang="en-AU" sz="2800" dirty="0"/>
          </a:p>
        </p:txBody>
      </p:sp>
    </p:spTree>
    <p:extLst>
      <p:ext uri="{BB962C8B-B14F-4D97-AF65-F5344CB8AC3E}">
        <p14:creationId xmlns:p14="http://schemas.microsoft.com/office/powerpoint/2010/main" val="26225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m Cốc-Bích Động lộng lẫy mùa lúa chín">
            <a:extLst>
              <a:ext uri="{FF2B5EF4-FFF2-40B4-BE49-F238E27FC236}">
                <a16:creationId xmlns:a16="http://schemas.microsoft.com/office/drawing/2014/main" id="{B98F8DBC-A0C7-4F84-A75E-6DF367DF2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043" y="153458"/>
            <a:ext cx="8980714" cy="5962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18D18-5086-447D-AC3F-A2DD2E69F540}"/>
              </a:ext>
            </a:extLst>
          </p:cNvPr>
          <p:cNvSpPr txBox="1"/>
          <p:nvPr/>
        </p:nvSpPr>
        <p:spPr>
          <a:xfrm>
            <a:off x="3581400" y="6324600"/>
            <a:ext cx="5867400" cy="523220"/>
          </a:xfrm>
          <a:prstGeom prst="rect">
            <a:avLst/>
          </a:prstGeom>
          <a:noFill/>
        </p:spPr>
        <p:txBody>
          <a:bodyPr wrap="square">
            <a:spAutoFit/>
          </a:bodyPr>
          <a:lstStyle/>
          <a:p>
            <a:r>
              <a:rPr lang="en-AU" sz="2800" i="1" dirty="0">
                <a:solidFill>
                  <a:srgbClr val="666666"/>
                </a:solidFill>
                <a:latin typeface="Noto Serif" panose="020B0604020202020204" pitchFamily="18" charset="0"/>
              </a:rPr>
              <a:t>Tam </a:t>
            </a:r>
            <a:r>
              <a:rPr lang="en-AU" sz="2800" i="1" dirty="0" err="1">
                <a:solidFill>
                  <a:srgbClr val="666666"/>
                </a:solidFill>
                <a:latin typeface="Noto Serif" panose="020B0604020202020204" pitchFamily="18" charset="0"/>
              </a:rPr>
              <a:t>cốc</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Bích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Ninh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Bình</a:t>
            </a:r>
            <a:endParaRPr lang="en-AU" sz="2800" dirty="0"/>
          </a:p>
        </p:txBody>
      </p:sp>
    </p:spTree>
    <p:extLst>
      <p:ext uri="{BB962C8B-B14F-4D97-AF65-F5344CB8AC3E}">
        <p14:creationId xmlns:p14="http://schemas.microsoft.com/office/powerpoint/2010/main" val="10201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ám Phá Vẻ Đẹp Top 12 Hang Động Ở Hạ Long Đầy Quyến Rũ">
            <a:extLst>
              <a:ext uri="{FF2B5EF4-FFF2-40B4-BE49-F238E27FC236}">
                <a16:creationId xmlns:a16="http://schemas.microsoft.com/office/drawing/2014/main" id="{2E4D64DD-AE5C-4ABA-98D2-CAAE435E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9144000" cy="5337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E49B3F-FDEE-4437-B90A-D169C6DCD830}"/>
              </a:ext>
            </a:extLst>
          </p:cNvPr>
          <p:cNvSpPr txBox="1"/>
          <p:nvPr/>
        </p:nvSpPr>
        <p:spPr>
          <a:xfrm>
            <a:off x="3505200" y="5867400"/>
            <a:ext cx="5334000" cy="523220"/>
          </a:xfrm>
          <a:prstGeom prst="rect">
            <a:avLst/>
          </a:prstGeom>
          <a:noFill/>
        </p:spPr>
        <p:txBody>
          <a:bodyPr wrap="square">
            <a:spAutoFit/>
          </a:bodyPr>
          <a:lstStyle/>
          <a:p>
            <a:r>
              <a:rPr lang="en-AU" sz="2800" i="1" dirty="0">
                <a:solidFill>
                  <a:srgbClr val="666666"/>
                </a:solidFill>
                <a:latin typeface="Noto Serif" panose="020B0604020202020204" pitchFamily="18" charset="0"/>
              </a:rPr>
              <a:t>Hang </a:t>
            </a:r>
            <a:r>
              <a:rPr lang="en-AU" sz="2800" i="1" dirty="0" err="1">
                <a:solidFill>
                  <a:srgbClr val="666666"/>
                </a:solidFill>
                <a:latin typeface="Noto Serif" panose="020B0604020202020204" pitchFamily="18" charset="0"/>
              </a:rPr>
              <a:t>động</a:t>
            </a:r>
            <a:r>
              <a:rPr lang="en-AU" sz="2800" i="1" dirty="0">
                <a:solidFill>
                  <a:srgbClr val="666666"/>
                </a:solidFill>
                <a:latin typeface="Noto Serif" panose="020B0604020202020204" pitchFamily="18" charset="0"/>
              </a:rPr>
              <a:t> ở </a:t>
            </a:r>
            <a:r>
              <a:rPr lang="en-AU" sz="2800" i="1" dirty="0" err="1">
                <a:solidFill>
                  <a:srgbClr val="666666"/>
                </a:solidFill>
                <a:latin typeface="Noto Serif" panose="020B0604020202020204" pitchFamily="18" charset="0"/>
              </a:rPr>
              <a:t>Vịnh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Hạ</a:t>
            </a:r>
            <a:r>
              <a:rPr lang="en-AU" sz="2800" i="1" dirty="0">
                <a:solidFill>
                  <a:srgbClr val="666666"/>
                </a:solidFill>
                <a:latin typeface="Noto Serif" panose="020B0604020202020204" pitchFamily="18" charset="0"/>
              </a:rPr>
              <a:t> Long</a:t>
            </a:r>
            <a:endParaRPr lang="en-AU" sz="2800" dirty="0"/>
          </a:p>
        </p:txBody>
      </p:sp>
    </p:spTree>
    <p:extLst>
      <p:ext uri="{BB962C8B-B14F-4D97-AF65-F5344CB8AC3E}">
        <p14:creationId xmlns:p14="http://schemas.microsoft.com/office/powerpoint/2010/main" val="37698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ũ Hành Sơn Đà Nẵng">
            <a:extLst>
              <a:ext uri="{FF2B5EF4-FFF2-40B4-BE49-F238E27FC236}">
                <a16:creationId xmlns:a16="http://schemas.microsoft.com/office/drawing/2014/main" id="{82CFF639-A008-4CF7-AA7C-52ACCE14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739"/>
            <a:ext cx="8686800" cy="60502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5124CE-E86B-4492-ABC8-C20DF2F86C1E}"/>
              </a:ext>
            </a:extLst>
          </p:cNvPr>
          <p:cNvSpPr txBox="1"/>
          <p:nvPr/>
        </p:nvSpPr>
        <p:spPr>
          <a:xfrm>
            <a:off x="3886200" y="6183868"/>
            <a:ext cx="4572000" cy="523220"/>
          </a:xfrm>
          <a:prstGeom prst="rect">
            <a:avLst/>
          </a:prstGeom>
          <a:noFill/>
        </p:spPr>
        <p:txBody>
          <a:bodyPr wrap="square">
            <a:spAutoFit/>
          </a:bodyPr>
          <a:lstStyle/>
          <a:p>
            <a:r>
              <a:rPr lang="en-US" sz="2800" i="1" dirty="0">
                <a:solidFill>
                  <a:srgbClr val="666666"/>
                </a:solidFill>
                <a:latin typeface="Noto Serif" panose="020B0604020202020204" pitchFamily="18" charset="0"/>
              </a:rPr>
              <a:t>N</a:t>
            </a:r>
            <a:r>
              <a:rPr lang="en-AU" sz="2800" i="1" dirty="0" err="1">
                <a:solidFill>
                  <a:srgbClr val="666666"/>
                </a:solidFill>
                <a:latin typeface="Noto Serif" panose="020B0604020202020204" pitchFamily="18" charset="0"/>
              </a:rPr>
              <a:t>gũ</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hành</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sơn</a:t>
            </a:r>
            <a:r>
              <a:rPr lang="en-AU" sz="2800" i="1" dirty="0">
                <a:solidFill>
                  <a:srgbClr val="666666"/>
                </a:solidFill>
                <a:latin typeface="Noto Serif" panose="020B0604020202020204" pitchFamily="18" charset="0"/>
              </a:rPr>
              <a:t> – </a:t>
            </a:r>
            <a:r>
              <a:rPr lang="en-AU" sz="2800" i="1" dirty="0" err="1">
                <a:solidFill>
                  <a:srgbClr val="666666"/>
                </a:solidFill>
                <a:latin typeface="Noto Serif" panose="020B0604020202020204" pitchFamily="18" charset="0"/>
              </a:rPr>
              <a:t>Đà</a:t>
            </a:r>
            <a:r>
              <a:rPr lang="en-AU" sz="2800" i="1" dirty="0">
                <a:solidFill>
                  <a:srgbClr val="666666"/>
                </a:solidFill>
                <a:latin typeface="Noto Serif" panose="020B0604020202020204" pitchFamily="18" charset="0"/>
              </a:rPr>
              <a:t> </a:t>
            </a:r>
            <a:r>
              <a:rPr lang="en-AU" sz="2800" i="1" dirty="0" err="1">
                <a:solidFill>
                  <a:srgbClr val="666666"/>
                </a:solidFill>
                <a:latin typeface="Noto Serif" panose="020B0604020202020204" pitchFamily="18" charset="0"/>
              </a:rPr>
              <a:t>Nẵng</a:t>
            </a:r>
            <a:endParaRPr lang="en-AU" sz="2800" dirty="0"/>
          </a:p>
        </p:txBody>
      </p:sp>
    </p:spTree>
    <p:extLst>
      <p:ext uri="{BB962C8B-B14F-4D97-AF65-F5344CB8AC3E}">
        <p14:creationId xmlns:p14="http://schemas.microsoft.com/office/powerpoint/2010/main" val="31431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1D1E6-0EBB-4230-8640-5D959F3C0356}"/>
              </a:ext>
            </a:extLst>
          </p:cNvPr>
          <p:cNvPicPr>
            <a:picLocks noChangeAspect="1"/>
          </p:cNvPicPr>
          <p:nvPr/>
        </p:nvPicPr>
        <p:blipFill>
          <a:blip r:embed="rId2"/>
          <a:stretch>
            <a:fillRect/>
          </a:stretch>
        </p:blipFill>
        <p:spPr>
          <a:xfrm>
            <a:off x="1524000" y="2819256"/>
            <a:ext cx="9144000" cy="4038745"/>
          </a:xfrm>
          <a:prstGeom prst="rect">
            <a:avLst/>
          </a:prstGeom>
        </p:spPr>
      </p:pic>
      <p:pic>
        <p:nvPicPr>
          <p:cNvPr id="6" name="Picture 5" descr="đá vôi">
            <a:extLst>
              <a:ext uri="{FF2B5EF4-FFF2-40B4-BE49-F238E27FC236}">
                <a16:creationId xmlns:a16="http://schemas.microsoft.com/office/drawing/2014/main" id="{7A5BC9D1-E5D1-4397-9BF6-8F64B1DAB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
            <a:ext cx="5562600" cy="3715643"/>
          </a:xfrm>
          <a:prstGeom prst="rect">
            <a:avLst/>
          </a:prstGeom>
          <a:noFill/>
          <a:ln>
            <a:noFill/>
          </a:ln>
        </p:spPr>
      </p:pic>
    </p:spTree>
    <p:extLst>
      <p:ext uri="{BB962C8B-B14F-4D97-AF65-F5344CB8AC3E}">
        <p14:creationId xmlns:p14="http://schemas.microsoft.com/office/powerpoint/2010/main" val="42206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09E76-FE98-4695-9725-467535B30691}"/>
              </a:ext>
            </a:extLst>
          </p:cNvPr>
          <p:cNvPicPr>
            <a:picLocks noChangeAspect="1"/>
          </p:cNvPicPr>
          <p:nvPr/>
        </p:nvPicPr>
        <p:blipFill>
          <a:blip r:embed="rId2"/>
          <a:stretch>
            <a:fillRect/>
          </a:stretch>
        </p:blipFill>
        <p:spPr>
          <a:xfrm>
            <a:off x="1524000" y="304801"/>
            <a:ext cx="8763000" cy="5799437"/>
          </a:xfrm>
          <a:prstGeom prst="rect">
            <a:avLst/>
          </a:prstGeom>
        </p:spPr>
      </p:pic>
    </p:spTree>
    <p:extLst>
      <p:ext uri="{BB962C8B-B14F-4D97-AF65-F5344CB8AC3E}">
        <p14:creationId xmlns:p14="http://schemas.microsoft.com/office/powerpoint/2010/main" val="234414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8C4AD1-3D66-4C66-9A72-5C89F32C2045}"/>
              </a:ext>
            </a:extLst>
          </p:cNvPr>
          <p:cNvSpPr txBox="1"/>
          <p:nvPr/>
        </p:nvSpPr>
        <p:spPr>
          <a:xfrm>
            <a:off x="3810000" y="3260662"/>
            <a:ext cx="4572000" cy="369332"/>
          </a:xfrm>
          <a:prstGeom prst="rect">
            <a:avLst/>
          </a:prstGeom>
          <a:noFill/>
        </p:spPr>
        <p:txBody>
          <a:bodyPr wrap="square">
            <a:spAutoFit/>
          </a:bodyPr>
          <a:lstStyle/>
          <a:p>
            <a:r>
              <a:rPr lang="en-AU" dirty="0"/>
              <a:t>https://youtu.be/ziQFLIzYhjE</a:t>
            </a:r>
          </a:p>
        </p:txBody>
      </p:sp>
      <p:sp>
        <p:nvSpPr>
          <p:cNvPr id="8" name="TextBox 7">
            <a:extLst>
              <a:ext uri="{FF2B5EF4-FFF2-40B4-BE49-F238E27FC236}">
                <a16:creationId xmlns:a16="http://schemas.microsoft.com/office/drawing/2014/main" id="{A77FC3E7-8103-4AFA-AF72-355235FD4BF2}"/>
              </a:ext>
            </a:extLst>
          </p:cNvPr>
          <p:cNvSpPr txBox="1"/>
          <p:nvPr/>
        </p:nvSpPr>
        <p:spPr>
          <a:xfrm>
            <a:off x="1981200" y="609600"/>
            <a:ext cx="5562600" cy="1477328"/>
          </a:xfrm>
          <a:prstGeom prst="rect">
            <a:avLst/>
          </a:prstGeom>
          <a:noFill/>
        </p:spPr>
        <p:txBody>
          <a:bodyPr wrap="square" rtlCol="0">
            <a:spAutoFit/>
          </a:bodyPr>
          <a:lstStyle/>
          <a:p>
            <a:r>
              <a:rPr lang="en-US" dirty="0" err="1"/>
              <a:t>Thí</a:t>
            </a:r>
            <a:r>
              <a:rPr lang="en-US" dirty="0"/>
              <a:t> </a:t>
            </a:r>
            <a:r>
              <a:rPr lang="en-US" dirty="0" err="1"/>
              <a:t>nghiệm</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tính</a:t>
            </a:r>
            <a:r>
              <a:rPr lang="en-US" dirty="0"/>
              <a:t> </a:t>
            </a:r>
            <a:r>
              <a:rPr lang="en-US" dirty="0" err="1"/>
              <a:t>chất</a:t>
            </a:r>
            <a:r>
              <a:rPr lang="en-US" dirty="0"/>
              <a:t> </a:t>
            </a:r>
            <a:r>
              <a:rPr lang="en-US" dirty="0" err="1"/>
              <a:t>của</a:t>
            </a:r>
            <a:r>
              <a:rPr lang="en-US" dirty="0"/>
              <a:t> </a:t>
            </a:r>
            <a:r>
              <a:rPr lang="en-US" dirty="0" err="1"/>
              <a:t>đá</a:t>
            </a:r>
            <a:r>
              <a:rPr lang="en-US" dirty="0"/>
              <a:t> </a:t>
            </a:r>
            <a:r>
              <a:rPr lang="en-US" dirty="0" err="1"/>
              <a:t>vôi</a:t>
            </a:r>
            <a:r>
              <a:rPr lang="en-US" dirty="0"/>
              <a:t>:</a:t>
            </a:r>
          </a:p>
          <a:p>
            <a:endParaRPr lang="en-US" dirty="0"/>
          </a:p>
          <a:p>
            <a:endParaRPr lang="en-US" dirty="0"/>
          </a:p>
          <a:p>
            <a:endParaRPr lang="en-US" dirty="0"/>
          </a:p>
          <a:p>
            <a:r>
              <a:rPr lang="en-US" dirty="0"/>
              <a:t>1. </a:t>
            </a:r>
            <a:r>
              <a:rPr lang="en-US" dirty="0" err="1"/>
              <a:t>Dùng</a:t>
            </a:r>
            <a:r>
              <a:rPr lang="en-US" dirty="0"/>
              <a:t> </a:t>
            </a:r>
            <a:r>
              <a:rPr lang="en-US" dirty="0" err="1"/>
              <a:t>đinh</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lên</a:t>
            </a:r>
            <a:r>
              <a:rPr lang="en-US" dirty="0"/>
              <a:t> </a:t>
            </a:r>
            <a:r>
              <a:rPr lang="en-US" dirty="0" err="1"/>
              <a:t>đá</a:t>
            </a:r>
            <a:r>
              <a:rPr lang="en-US" dirty="0"/>
              <a:t> </a:t>
            </a:r>
            <a:r>
              <a:rPr lang="en-US" dirty="0" err="1"/>
              <a:t>vôi</a:t>
            </a:r>
            <a:endParaRPr lang="en-AU" dirty="0"/>
          </a:p>
        </p:txBody>
      </p:sp>
      <p:sp>
        <p:nvSpPr>
          <p:cNvPr id="9" name="TextBox 8">
            <a:extLst>
              <a:ext uri="{FF2B5EF4-FFF2-40B4-BE49-F238E27FC236}">
                <a16:creationId xmlns:a16="http://schemas.microsoft.com/office/drawing/2014/main" id="{7C7D897E-4D40-45FE-8BFF-29D6E47B3520}"/>
              </a:ext>
            </a:extLst>
          </p:cNvPr>
          <p:cNvSpPr txBox="1"/>
          <p:nvPr/>
        </p:nvSpPr>
        <p:spPr>
          <a:xfrm>
            <a:off x="2133600" y="4619063"/>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dễ</a:t>
            </a:r>
            <a:r>
              <a:rPr lang="en-AU" sz="2400" dirty="0">
                <a:solidFill>
                  <a:srgbClr val="0000FF"/>
                </a:solidFill>
              </a:rPr>
              <a:t> </a:t>
            </a:r>
            <a:r>
              <a:rPr lang="en-AU" sz="2400" dirty="0" err="1">
                <a:solidFill>
                  <a:srgbClr val="0000FF"/>
                </a:solidFill>
              </a:rPr>
              <a:t>dàng</a:t>
            </a:r>
            <a:r>
              <a:rPr lang="en-AU" sz="2400" dirty="0">
                <a:solidFill>
                  <a:srgbClr val="0000FF"/>
                </a:solidFill>
              </a:rPr>
              <a:t> </a:t>
            </a:r>
            <a:r>
              <a:rPr lang="en-AU" sz="2400" dirty="0" err="1">
                <a:solidFill>
                  <a:srgbClr val="0000FF"/>
                </a:solidFill>
              </a:rPr>
              <a:t>bị</a:t>
            </a:r>
            <a:r>
              <a:rPr lang="en-AU" sz="2400" dirty="0">
                <a:solidFill>
                  <a:srgbClr val="0000FF"/>
                </a:solidFill>
              </a:rPr>
              <a:t> </a:t>
            </a:r>
            <a:r>
              <a:rPr lang="en-AU" sz="2400" dirty="0" err="1">
                <a:solidFill>
                  <a:srgbClr val="0000FF"/>
                </a:solidFill>
              </a:rPr>
              <a:t>trầy</a:t>
            </a:r>
            <a:r>
              <a:rPr lang="en-AU" sz="2400" dirty="0">
                <a:solidFill>
                  <a:srgbClr val="0000FF"/>
                </a:solidFill>
              </a:rPr>
              <a:t> </a:t>
            </a:r>
            <a:r>
              <a:rPr lang="en-AU" sz="2400" dirty="0" err="1">
                <a:solidFill>
                  <a:srgbClr val="0000FF"/>
                </a:solidFill>
              </a:rPr>
              <a:t>xước</a:t>
            </a:r>
            <a:r>
              <a:rPr lang="en-AU" sz="2400" dirty="0">
                <a:solidFill>
                  <a:srgbClr val="0000FF"/>
                </a:solidFill>
              </a:rPr>
              <a:t> </a:t>
            </a:r>
            <a:r>
              <a:rPr lang="en-AU" sz="2400" dirty="0" err="1">
                <a:solidFill>
                  <a:srgbClr val="0000FF"/>
                </a:solidFill>
              </a:rPr>
              <a:t>khi</a:t>
            </a:r>
            <a:r>
              <a:rPr lang="en-AU" sz="2400" dirty="0">
                <a:solidFill>
                  <a:srgbClr val="0000FF"/>
                </a:solidFill>
              </a:rPr>
              <a:t> </a:t>
            </a:r>
            <a:r>
              <a:rPr lang="en-AU" sz="2400" dirty="0" err="1">
                <a:solidFill>
                  <a:srgbClr val="0000FF"/>
                </a:solidFill>
              </a:rPr>
              <a:t>vạch</a:t>
            </a:r>
            <a:r>
              <a:rPr lang="en-AU" sz="2400" dirty="0">
                <a:solidFill>
                  <a:srgbClr val="0000FF"/>
                </a:solidFill>
              </a:rPr>
              <a:t> </a:t>
            </a:r>
            <a:r>
              <a:rPr lang="en-AU" sz="2400" dirty="0" err="1">
                <a:solidFill>
                  <a:srgbClr val="0000FF"/>
                </a:solidFill>
              </a:rPr>
              <a:t>bởi</a:t>
            </a:r>
            <a:r>
              <a:rPr lang="en-AU" sz="2400" dirty="0">
                <a:solidFill>
                  <a:srgbClr val="0000FF"/>
                </a:solidFill>
              </a:rPr>
              <a:t> </a:t>
            </a:r>
            <a:r>
              <a:rPr lang="en-AU" sz="2400" dirty="0" err="1">
                <a:solidFill>
                  <a:srgbClr val="0000FF"/>
                </a:solidFill>
              </a:rPr>
              <a:t>đinh</a:t>
            </a:r>
            <a:r>
              <a:rPr lang="en-AU" sz="2400" dirty="0">
                <a:solidFill>
                  <a:srgbClr val="0000FF"/>
                </a:solidFill>
              </a:rPr>
              <a:t> </a:t>
            </a:r>
            <a:r>
              <a:rPr lang="en-AU" sz="2400" dirty="0" err="1">
                <a:solidFill>
                  <a:srgbClr val="0000FF"/>
                </a:solidFill>
              </a:rPr>
              <a:t>sắt</a:t>
            </a:r>
            <a:endParaRPr lang="en-AU" sz="2400" dirty="0">
              <a:solidFill>
                <a:srgbClr val="0000FF"/>
              </a:solidFill>
            </a:endParaRPr>
          </a:p>
        </p:txBody>
      </p:sp>
      <p:pic>
        <p:nvPicPr>
          <p:cNvPr id="2" name="Tìm Hiểu Tính Chất Của Đá Vôi - Khoa học tự nhiên 6 - Kết nối tri thức với cuộc sống">
            <a:hlinkClick r:id="" action="ppaction://media"/>
            <a:extLst>
              <a:ext uri="{FF2B5EF4-FFF2-40B4-BE49-F238E27FC236}">
                <a16:creationId xmlns:a16="http://schemas.microsoft.com/office/drawing/2014/main" id="{8E815116-0375-AFEE-9A4B-22DFFF198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64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0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ìm hiểu tính chất của đá vôi - Khoa học tự nhiên 6 - Kết nối tri thức với cuộc sống">
            <a:hlinkClick r:id="" action="ppaction://media"/>
            <a:extLst>
              <a:ext uri="{FF2B5EF4-FFF2-40B4-BE49-F238E27FC236}">
                <a16:creationId xmlns:a16="http://schemas.microsoft.com/office/drawing/2014/main" id="{395AF645-31C7-4799-8E7C-981DFC0DB7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7800" y="152399"/>
            <a:ext cx="8610600" cy="5763755"/>
          </a:xfrm>
          <a:prstGeom prst="rect">
            <a:avLst/>
          </a:prstGeom>
        </p:spPr>
      </p:pic>
      <p:sp>
        <p:nvSpPr>
          <p:cNvPr id="4" name="TextBox 3">
            <a:extLst>
              <a:ext uri="{FF2B5EF4-FFF2-40B4-BE49-F238E27FC236}">
                <a16:creationId xmlns:a16="http://schemas.microsoft.com/office/drawing/2014/main" id="{0E63EB49-6A53-43C2-92EF-571660BFD7CC}"/>
              </a:ext>
            </a:extLst>
          </p:cNvPr>
          <p:cNvSpPr txBox="1"/>
          <p:nvPr/>
        </p:nvSpPr>
        <p:spPr>
          <a:xfrm>
            <a:off x="2400300" y="5874604"/>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a:solidFill>
                  <a:srgbClr val="0000FF"/>
                </a:solidFill>
              </a:rPr>
              <a:t>Khi </a:t>
            </a:r>
            <a:r>
              <a:rPr lang="en-AU" sz="2400" dirty="0" err="1">
                <a:solidFill>
                  <a:srgbClr val="0000FF"/>
                </a:solidFill>
              </a:rPr>
              <a:t>nhỏ</a:t>
            </a:r>
            <a:r>
              <a:rPr lang="en-AU" sz="2400" dirty="0">
                <a:solidFill>
                  <a:srgbClr val="0000FF"/>
                </a:solidFill>
              </a:rPr>
              <a:t> </a:t>
            </a:r>
            <a:r>
              <a:rPr lang="en-AU" sz="2400" dirty="0" err="1">
                <a:solidFill>
                  <a:srgbClr val="0000FF"/>
                </a:solidFill>
              </a:rPr>
              <a:t>axit</a:t>
            </a:r>
            <a:r>
              <a:rPr lang="en-AU" sz="2400" dirty="0">
                <a:solidFill>
                  <a:srgbClr val="0000FF"/>
                </a:solidFill>
              </a:rPr>
              <a:t> </a:t>
            </a:r>
            <a:r>
              <a:rPr lang="en-AU" sz="2400" dirty="0" err="1">
                <a:solidFill>
                  <a:srgbClr val="0000FF"/>
                </a:solidFill>
              </a:rPr>
              <a:t>vào</a:t>
            </a:r>
            <a:r>
              <a:rPr lang="en-AU" sz="2400" dirty="0">
                <a:solidFill>
                  <a:srgbClr val="0000FF"/>
                </a:solidFill>
              </a:rPr>
              <a:t> </a:t>
            </a:r>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có</a:t>
            </a:r>
            <a:r>
              <a:rPr lang="en-AU" sz="2400" dirty="0">
                <a:solidFill>
                  <a:srgbClr val="0000FF"/>
                </a:solidFill>
              </a:rPr>
              <a:t> </a:t>
            </a:r>
            <a:r>
              <a:rPr lang="en-AU" sz="2400" dirty="0" err="1">
                <a:solidFill>
                  <a:srgbClr val="0000FF"/>
                </a:solidFill>
              </a:rPr>
              <a:t>nhiều</a:t>
            </a:r>
            <a:r>
              <a:rPr lang="en-AU" sz="2400" dirty="0">
                <a:solidFill>
                  <a:srgbClr val="0000FF"/>
                </a:solidFill>
              </a:rPr>
              <a:t> </a:t>
            </a:r>
            <a:r>
              <a:rPr lang="en-AU" sz="2400" dirty="0" err="1">
                <a:solidFill>
                  <a:srgbClr val="0000FF"/>
                </a:solidFill>
              </a:rPr>
              <a:t>bọt</a:t>
            </a:r>
            <a:r>
              <a:rPr lang="en-AU" sz="2400" dirty="0">
                <a:solidFill>
                  <a:srgbClr val="0000FF"/>
                </a:solidFill>
              </a:rPr>
              <a:t> </a:t>
            </a:r>
            <a:r>
              <a:rPr lang="en-AU" sz="2400" dirty="0" err="1">
                <a:solidFill>
                  <a:srgbClr val="0000FF"/>
                </a:solidFill>
              </a:rPr>
              <a:t>khí</a:t>
            </a:r>
            <a:r>
              <a:rPr lang="en-AU" sz="2400" dirty="0">
                <a:solidFill>
                  <a:srgbClr val="0000FF"/>
                </a:solidFill>
              </a:rPr>
              <a:t> </a:t>
            </a:r>
            <a:r>
              <a:rPr lang="en-AU" sz="2400" dirty="0" err="1">
                <a:solidFill>
                  <a:srgbClr val="0000FF"/>
                </a:solidFill>
              </a:rPr>
              <a:t>thoát</a:t>
            </a:r>
            <a:r>
              <a:rPr lang="en-AU" sz="2400" dirty="0">
                <a:solidFill>
                  <a:srgbClr val="0000FF"/>
                </a:solidFill>
              </a:rPr>
              <a:t> ra</a:t>
            </a:r>
          </a:p>
        </p:txBody>
      </p:sp>
    </p:spTree>
    <p:extLst>
      <p:ext uri="{BB962C8B-B14F-4D97-AF65-F5344CB8AC3E}">
        <p14:creationId xmlns:p14="http://schemas.microsoft.com/office/powerpoint/2010/main" val="30924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94BBD-CABD-442F-868B-1B02F09C27E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005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àng gốm Bát Tràng có gì mà thu hút đến thế?">
            <a:extLst>
              <a:ext uri="{FF2B5EF4-FFF2-40B4-BE49-F238E27FC236}">
                <a16:creationId xmlns:a16="http://schemas.microsoft.com/office/drawing/2014/main" id="{E868DE14-931F-4F70-980A-E007CE1F4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6054" y="381637"/>
            <a:ext cx="3100946" cy="21977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ẤN VIẾT BẢNG KHÔNG BỤI, PHẤN VIẾT BẢNG HÀN QUỐC, PHẤN VIẾT NHIỀU MÀU">
            <a:extLst>
              <a:ext uri="{FF2B5EF4-FFF2-40B4-BE49-F238E27FC236}">
                <a16:creationId xmlns:a16="http://schemas.microsoft.com/office/drawing/2014/main" id="{B692DFDA-3A70-4B2C-90CF-079E1C593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1742" y="3204212"/>
            <a:ext cx="2800591" cy="1731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 bút chì, nhọn, Gỗ, cây bút, dụng cụ, màu xanh lá, Đỏ, màu xanh  da trời, đen, màu vàng, giáo dục, Đóng lên, màu sắc, Bản vẽ, trường học,">
            <a:extLst>
              <a:ext uri="{FF2B5EF4-FFF2-40B4-BE49-F238E27FC236}">
                <a16:creationId xmlns:a16="http://schemas.microsoft.com/office/drawing/2014/main" id="{680EF955-8059-42F3-8C77-114B281E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5844" y="3272795"/>
            <a:ext cx="2974738"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5 Bộ nồi cao cấp Fissler từ Đức được người tiêu dùng “săn tìm” | Báo Dân trí">
            <a:extLst>
              <a:ext uri="{FF2B5EF4-FFF2-40B4-BE49-F238E27FC236}">
                <a16:creationId xmlns:a16="http://schemas.microsoft.com/office/drawing/2014/main" id="{D9F4452D-5C62-43D8-A6A4-2E75E40EF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151614"/>
            <a:ext cx="3100946" cy="17750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ụp hình trang sức Archives - Ảnh cưới đẹp, ảnh gia đình, ảnh nghệ thuật,  ảnh sản phẩm Hà Nội">
            <a:extLst>
              <a:ext uri="{FF2B5EF4-FFF2-40B4-BE49-F238E27FC236}">
                <a16:creationId xmlns:a16="http://schemas.microsoft.com/office/drawing/2014/main" id="{7353093A-0734-48FF-A256-15B12EDA6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6280" y="701153"/>
            <a:ext cx="2619375" cy="180963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Ự QUYẾN RŨ CỦA TRANG SỨC ĐÁ QUÝ MÀU">
            <a:extLst>
              <a:ext uri="{FF2B5EF4-FFF2-40B4-BE49-F238E27FC236}">
                <a16:creationId xmlns:a16="http://schemas.microsoft.com/office/drawing/2014/main" id="{012BA099-3BA1-4B44-B6ED-9E3F12D33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5843" y="304800"/>
            <a:ext cx="2819958" cy="220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A899CC-FDE4-4D6B-8594-652BC9939E36}"/>
              </a:ext>
            </a:extLst>
          </p:cNvPr>
          <p:cNvSpPr txBox="1"/>
          <p:nvPr/>
        </p:nvSpPr>
        <p:spPr>
          <a:xfrm>
            <a:off x="2236273" y="5317014"/>
            <a:ext cx="7772400" cy="830997"/>
          </a:xfrm>
          <a:prstGeom prst="rect">
            <a:avLst/>
          </a:prstGeom>
          <a:noFill/>
        </p:spPr>
        <p:txBody>
          <a:bodyPr wrap="square" rtlCol="0">
            <a:spAutoFit/>
          </a:bodyPr>
          <a:lstStyle/>
          <a:p>
            <a:pPr algn="ctr"/>
            <a:r>
              <a:rPr lang="en-US" sz="2400" b="1" dirty="0" err="1">
                <a:solidFill>
                  <a:srgbClr val="0000FF"/>
                </a:solidFill>
              </a:rPr>
              <a:t>Các</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đất</a:t>
            </a:r>
            <a:r>
              <a:rPr lang="en-US" sz="2400" b="1" dirty="0">
                <a:solidFill>
                  <a:srgbClr val="0000FF"/>
                </a:solidFill>
              </a:rPr>
              <a:t>, </a:t>
            </a:r>
            <a:r>
              <a:rPr lang="en-US" sz="2400" b="1" dirty="0" err="1">
                <a:solidFill>
                  <a:srgbClr val="0000FF"/>
                </a:solidFill>
              </a:rPr>
              <a:t>đá</a:t>
            </a:r>
            <a:r>
              <a:rPr lang="en-US" sz="2400" b="1" dirty="0">
                <a:solidFill>
                  <a:srgbClr val="0000FF"/>
                </a:solidFill>
              </a:rPr>
              <a:t>, </a:t>
            </a:r>
            <a:r>
              <a:rPr lang="en-US" sz="2400" b="1" dirty="0" err="1">
                <a:solidFill>
                  <a:srgbClr val="0000FF"/>
                </a:solidFill>
              </a:rPr>
              <a:t>quặng</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a:solidFill>
                  <a:srgbClr val="0000FF"/>
                </a:solidFill>
              </a:rPr>
              <a:t>những</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hay </a:t>
            </a:r>
            <a:r>
              <a:rPr lang="en-US" sz="2400" b="1" dirty="0" err="1">
                <a:solidFill>
                  <a:srgbClr val="0000FF"/>
                </a:solidFill>
              </a:rPr>
              <a:t>nhân</a:t>
            </a:r>
            <a:r>
              <a:rPr lang="en-US" sz="2400" b="1" dirty="0">
                <a:solidFill>
                  <a:srgbClr val="0000FF"/>
                </a:solidFill>
              </a:rPr>
              <a:t> </a:t>
            </a:r>
            <a:r>
              <a:rPr lang="en-US" sz="2400" b="1" dirty="0" err="1">
                <a:solidFill>
                  <a:srgbClr val="0000FF"/>
                </a:solidFill>
              </a:rPr>
              <a:t>tạo</a:t>
            </a:r>
            <a:r>
              <a:rPr lang="en-US" sz="2400" b="1" dirty="0">
                <a:solidFill>
                  <a:srgbClr val="0000FF"/>
                </a:solidFill>
              </a:rPr>
              <a:t> ?</a:t>
            </a:r>
            <a:endParaRPr lang="en-AU" sz="2400" b="1" dirty="0">
              <a:solidFill>
                <a:srgbClr val="0000FF"/>
              </a:solidFill>
            </a:endParaRPr>
          </a:p>
        </p:txBody>
      </p:sp>
      <p:sp>
        <p:nvSpPr>
          <p:cNvPr id="9" name="TextBox 8">
            <a:extLst>
              <a:ext uri="{FF2B5EF4-FFF2-40B4-BE49-F238E27FC236}">
                <a16:creationId xmlns:a16="http://schemas.microsoft.com/office/drawing/2014/main" id="{A29F49D0-86B6-463F-AF83-84A25F192C39}"/>
              </a:ext>
            </a:extLst>
          </p:cNvPr>
          <p:cNvSpPr txBox="1"/>
          <p:nvPr/>
        </p:nvSpPr>
        <p:spPr>
          <a:xfrm>
            <a:off x="2057400" y="5325852"/>
            <a:ext cx="7772400" cy="830997"/>
          </a:xfrm>
          <a:prstGeom prst="rect">
            <a:avLst/>
          </a:prstGeom>
          <a:noFill/>
        </p:spPr>
        <p:txBody>
          <a:bodyPr wrap="square" rtlCol="0">
            <a:spAutoFit/>
          </a:bodyPr>
          <a:lstStyle/>
          <a:p>
            <a:pPr algn="ctr"/>
            <a:r>
              <a:rPr lang="en-US" sz="2400" dirty="0" err="1"/>
              <a:t>Điểm</a:t>
            </a:r>
            <a:r>
              <a:rPr lang="en-US" sz="2400" dirty="0"/>
              <a:t> </a:t>
            </a:r>
            <a:r>
              <a:rPr lang="en-US" sz="2400" dirty="0" err="1"/>
              <a:t>chung</a:t>
            </a:r>
            <a:r>
              <a:rPr lang="en-US" sz="2400" dirty="0"/>
              <a:t> </a:t>
            </a:r>
            <a:r>
              <a:rPr lang="en-US" sz="2400" dirty="0" err="1"/>
              <a:t>của</a:t>
            </a:r>
            <a:r>
              <a:rPr lang="en-US" sz="2400" dirty="0"/>
              <a:t> </a:t>
            </a:r>
            <a:r>
              <a:rPr lang="en-US" sz="2400" dirty="0" err="1"/>
              <a:t>các</a:t>
            </a:r>
            <a:r>
              <a:rPr lang="en-US" sz="2400" dirty="0"/>
              <a:t> </a:t>
            </a:r>
            <a:r>
              <a:rPr lang="en-US" sz="2400" dirty="0" err="1"/>
              <a:t>vật</a:t>
            </a:r>
            <a:r>
              <a:rPr lang="en-US" sz="2400" dirty="0"/>
              <a:t> </a:t>
            </a:r>
            <a:r>
              <a:rPr lang="en-US" sz="2400" dirty="0" err="1"/>
              <a:t>dụng</a:t>
            </a:r>
            <a:r>
              <a:rPr lang="en-US" sz="2400" dirty="0"/>
              <a:t> </a:t>
            </a:r>
            <a:r>
              <a:rPr lang="en-US" sz="2400" dirty="0" err="1"/>
              <a:t>trên</a:t>
            </a:r>
            <a:r>
              <a:rPr lang="en-US" sz="2400" dirty="0"/>
              <a:t>: </a:t>
            </a:r>
          </a:p>
          <a:p>
            <a:pPr algn="ctr"/>
            <a:r>
              <a:rPr lang="en-US" sz="2400" dirty="0" err="1"/>
              <a:t>đều</a:t>
            </a:r>
            <a:r>
              <a:rPr lang="en-US" sz="2400" dirty="0"/>
              <a:t> </a:t>
            </a:r>
            <a:r>
              <a:rPr lang="en-US" sz="2400" dirty="0" err="1"/>
              <a:t>được</a:t>
            </a:r>
            <a:r>
              <a:rPr lang="en-US" sz="2400" dirty="0"/>
              <a:t> </a:t>
            </a:r>
            <a:r>
              <a:rPr lang="en-US" sz="2400" dirty="0" err="1"/>
              <a:t>sản</a:t>
            </a:r>
            <a:r>
              <a:rPr lang="en-US" sz="2400" dirty="0"/>
              <a:t> </a:t>
            </a:r>
            <a:r>
              <a:rPr lang="en-US" sz="2400" dirty="0" err="1"/>
              <a:t>xuất</a:t>
            </a:r>
            <a:r>
              <a:rPr lang="en-US" sz="2400" dirty="0"/>
              <a:t> </a:t>
            </a:r>
            <a:r>
              <a:rPr lang="en-US" sz="2400" dirty="0" err="1"/>
              <a:t>từ</a:t>
            </a:r>
            <a:r>
              <a:rPr lang="en-US" sz="2400" dirty="0"/>
              <a:t> </a:t>
            </a:r>
            <a:r>
              <a:rPr lang="en-US" sz="2400" dirty="0" err="1"/>
              <a:t>các</a:t>
            </a:r>
            <a:r>
              <a:rPr lang="en-US" sz="2400" dirty="0"/>
              <a:t> </a:t>
            </a:r>
            <a:r>
              <a:rPr lang="en-US" sz="2400" dirty="0" err="1"/>
              <a:t>nguyên</a:t>
            </a:r>
            <a:r>
              <a:rPr lang="en-US" sz="2400" dirty="0"/>
              <a:t> </a:t>
            </a:r>
            <a:r>
              <a:rPr lang="en-US" sz="2400" dirty="0" err="1"/>
              <a:t>liệu</a:t>
            </a:r>
            <a:r>
              <a:rPr lang="en-US" sz="2400" dirty="0"/>
              <a:t> </a:t>
            </a:r>
            <a:r>
              <a:rPr lang="en-US" sz="2400" dirty="0" err="1"/>
              <a:t>đất</a:t>
            </a:r>
            <a:r>
              <a:rPr lang="en-US" sz="2400" dirty="0"/>
              <a:t>, </a:t>
            </a:r>
            <a:r>
              <a:rPr lang="en-US" sz="2400" dirty="0" err="1"/>
              <a:t>đá</a:t>
            </a:r>
            <a:r>
              <a:rPr lang="en-US" sz="2400" dirty="0"/>
              <a:t>, </a:t>
            </a:r>
            <a:r>
              <a:rPr lang="en-US" sz="2400" dirty="0" err="1"/>
              <a:t>quặng</a:t>
            </a:r>
            <a:r>
              <a:rPr lang="en-US" sz="2400" dirty="0"/>
              <a:t>.</a:t>
            </a:r>
            <a:endParaRPr lang="en-AU" sz="2400" dirty="0"/>
          </a:p>
        </p:txBody>
      </p:sp>
    </p:spTree>
    <p:extLst>
      <p:ext uri="{BB962C8B-B14F-4D97-AF65-F5344CB8AC3E}">
        <p14:creationId xmlns:p14="http://schemas.microsoft.com/office/powerpoint/2010/main" val="7385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wipe(down)">
                                      <p:cBhvr>
                                        <p:cTn id="7" dur="500"/>
                                        <p:tgtEl>
                                          <p:spTgt spid="2066"/>
                                        </p:tgtEl>
                                      </p:cBhvr>
                                    </p:animEffect>
                                  </p:childTnLst>
                                </p:cTn>
                              </p:par>
                              <p:par>
                                <p:cTn id="8" presetID="22" presetClass="entr" presetSubtype="4" fill="hold" nodeType="withEffect">
                                  <p:stCondLst>
                                    <p:cond delay="0"/>
                                  </p:stCondLst>
                                  <p:childTnLst>
                                    <p:set>
                                      <p:cBhvr>
                                        <p:cTn id="9" dur="1" fill="hold">
                                          <p:stCondLst>
                                            <p:cond delay="0"/>
                                          </p:stCondLst>
                                        </p:cTn>
                                        <p:tgtEl>
                                          <p:spTgt spid="2064"/>
                                        </p:tgtEl>
                                        <p:attrNameLst>
                                          <p:attrName>style.visibility</p:attrName>
                                        </p:attrNameLst>
                                      </p:cBhvr>
                                      <p:to>
                                        <p:strVal val="visible"/>
                                      </p:to>
                                    </p:set>
                                    <p:animEffect transition="in" filter="wipe(down)">
                                      <p:cBhvr>
                                        <p:cTn id="10" dur="500"/>
                                        <p:tgtEl>
                                          <p:spTgt spid="2064"/>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wipe(down)">
                                      <p:cBhvr>
                                        <p:cTn id="16" dur="500"/>
                                        <p:tgtEl>
                                          <p:spTgt spid="2060"/>
                                        </p:tgtEl>
                                      </p:cBhvr>
                                    </p:animEffect>
                                  </p:childTnLst>
                                </p:cTn>
                              </p:par>
                              <p:par>
                                <p:cTn id="17" presetID="22" presetClass="entr" presetSubtype="4"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Effect transition="in" filter="wipe(down)">
                                      <p:cBhvr>
                                        <p:cTn id="19" dur="500"/>
                                        <p:tgtEl>
                                          <p:spTgt spid="2062"/>
                                        </p:tgtEl>
                                      </p:cBhvr>
                                    </p:animEffect>
                                  </p:childTnLst>
                                </p:cTn>
                              </p:par>
                              <p:par>
                                <p:cTn id="20" presetID="22" presetClass="entr" presetSubtype="4"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wipe(down)">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22990-FD84-4F5F-9944-EC088EAD5994}"/>
              </a:ext>
            </a:extLst>
          </p:cNvPr>
          <p:cNvPicPr>
            <a:picLocks noChangeAspect="1"/>
          </p:cNvPicPr>
          <p:nvPr/>
        </p:nvPicPr>
        <p:blipFill>
          <a:blip r:embed="rId2"/>
          <a:stretch>
            <a:fillRect/>
          </a:stretch>
        </p:blipFill>
        <p:spPr>
          <a:xfrm>
            <a:off x="1850011" y="0"/>
            <a:ext cx="8491979" cy="6858000"/>
          </a:xfrm>
          <a:prstGeom prst="rect">
            <a:avLst/>
          </a:prstGeom>
        </p:spPr>
      </p:pic>
    </p:spTree>
    <p:extLst>
      <p:ext uri="{BB962C8B-B14F-4D97-AF65-F5344CB8AC3E}">
        <p14:creationId xmlns:p14="http://schemas.microsoft.com/office/powerpoint/2010/main" val="1561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ECEAF-9593-41F3-AA82-52BD1D7E8F12}"/>
              </a:ext>
            </a:extLst>
          </p:cNvPr>
          <p:cNvPicPr>
            <a:picLocks noChangeAspect="1"/>
          </p:cNvPicPr>
          <p:nvPr/>
        </p:nvPicPr>
        <p:blipFill>
          <a:blip r:embed="rId2"/>
          <a:stretch>
            <a:fillRect/>
          </a:stretch>
        </p:blipFill>
        <p:spPr>
          <a:xfrm>
            <a:off x="1789627" y="0"/>
            <a:ext cx="8612747" cy="6858000"/>
          </a:xfrm>
          <a:prstGeom prst="rect">
            <a:avLst/>
          </a:prstGeom>
        </p:spPr>
      </p:pic>
    </p:spTree>
    <p:extLst>
      <p:ext uri="{BB962C8B-B14F-4D97-AF65-F5344CB8AC3E}">
        <p14:creationId xmlns:p14="http://schemas.microsoft.com/office/powerpoint/2010/main" val="24652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9/10 xã, thị trấn của huyện Ea Súp có dịch tả lợn châu Phi - Báo Đắk Lắk  điện tử">
            <a:extLst>
              <a:ext uri="{FF2B5EF4-FFF2-40B4-BE49-F238E27FC236}">
                <a16:creationId xmlns:a16="http://schemas.microsoft.com/office/drawing/2014/main" id="{3FC25C7A-2E1D-4A79-9EEB-0F0219583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
            <a:ext cx="8225316"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E3ACF-CD5F-4444-B0D1-F9CAA29B5295}"/>
              </a:ext>
            </a:extLst>
          </p:cNvPr>
          <p:cNvSpPr txBox="1"/>
          <p:nvPr/>
        </p:nvSpPr>
        <p:spPr>
          <a:xfrm>
            <a:off x="1828800" y="5638800"/>
            <a:ext cx="7848600" cy="369332"/>
          </a:xfrm>
          <a:prstGeom prst="rect">
            <a:avLst/>
          </a:prstGeom>
          <a:noFill/>
        </p:spPr>
        <p:txBody>
          <a:bodyPr wrap="square" rtlCol="0">
            <a:spAutoFit/>
          </a:bodyPr>
          <a:lstStyle/>
          <a:p>
            <a:r>
              <a:rPr lang="en-US" dirty="0" err="1"/>
              <a:t>Vôi</a:t>
            </a:r>
            <a:r>
              <a:rPr lang="en-US" dirty="0"/>
              <a:t> </a:t>
            </a:r>
            <a:r>
              <a:rPr lang="en-US" dirty="0" err="1"/>
              <a:t>bột</a:t>
            </a:r>
            <a:r>
              <a:rPr lang="en-US" dirty="0"/>
              <a:t> </a:t>
            </a:r>
            <a:r>
              <a:rPr lang="en-US" dirty="0" err="1"/>
              <a:t>còn</a:t>
            </a:r>
            <a:r>
              <a:rPr lang="en-US" dirty="0"/>
              <a:t> </a:t>
            </a:r>
            <a:r>
              <a:rPr lang="en-US" dirty="0" err="1"/>
              <a:t>được</a:t>
            </a:r>
            <a:r>
              <a:rPr lang="en-US" dirty="0"/>
              <a:t> dung </a:t>
            </a:r>
            <a:r>
              <a:rPr lang="en-US" dirty="0" err="1"/>
              <a:t>trong</a:t>
            </a:r>
            <a:r>
              <a:rPr lang="en-US" dirty="0"/>
              <a:t> </a:t>
            </a:r>
            <a:r>
              <a:rPr lang="en-US" dirty="0" err="1"/>
              <a:t>chăn</a:t>
            </a:r>
            <a:r>
              <a:rPr lang="en-US" dirty="0"/>
              <a:t> </a:t>
            </a:r>
            <a:r>
              <a:rPr lang="en-US" dirty="0" err="1"/>
              <a:t>nuôi</a:t>
            </a:r>
            <a:r>
              <a:rPr lang="en-US" dirty="0"/>
              <a:t> </a:t>
            </a:r>
            <a:r>
              <a:rPr lang="en-US" dirty="0" err="1"/>
              <a:t>để</a:t>
            </a:r>
            <a:r>
              <a:rPr lang="en-US" dirty="0"/>
              <a:t> </a:t>
            </a:r>
            <a:r>
              <a:rPr lang="en-US" dirty="0" err="1"/>
              <a:t>khử</a:t>
            </a:r>
            <a:r>
              <a:rPr lang="en-US" dirty="0"/>
              <a:t> </a:t>
            </a:r>
            <a:r>
              <a:rPr lang="en-US" dirty="0" err="1"/>
              <a:t>trùng</a:t>
            </a:r>
            <a:r>
              <a:rPr lang="en-US" dirty="0"/>
              <a:t> </a:t>
            </a:r>
            <a:r>
              <a:rPr lang="en-US" dirty="0" err="1"/>
              <a:t>chuồng</a:t>
            </a:r>
            <a:r>
              <a:rPr lang="en-US" dirty="0"/>
              <a:t> </a:t>
            </a:r>
            <a:r>
              <a:rPr lang="en-US" dirty="0" err="1"/>
              <a:t>trại</a:t>
            </a:r>
            <a:endParaRPr lang="en-AU" dirty="0"/>
          </a:p>
        </p:txBody>
      </p:sp>
    </p:spTree>
    <p:extLst>
      <p:ext uri="{BB962C8B-B14F-4D97-AF65-F5344CB8AC3E}">
        <p14:creationId xmlns:p14="http://schemas.microsoft.com/office/powerpoint/2010/main" val="407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70AF98-9E7D-4E44-B400-04744BA3EE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1" y="1066801"/>
            <a:ext cx="4318377" cy="24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63CCA2-63EA-476C-9FF9-AA7D1FA16F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026" y="1066801"/>
            <a:ext cx="4165975" cy="2429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053E2E-6A5E-4F0C-9DD7-000487BB3C84}"/>
              </a:ext>
            </a:extLst>
          </p:cNvPr>
          <p:cNvSpPr txBox="1"/>
          <p:nvPr/>
        </p:nvSpPr>
        <p:spPr>
          <a:xfrm>
            <a:off x="914400" y="4114801"/>
            <a:ext cx="9753600" cy="2062103"/>
          </a:xfrm>
          <a:prstGeom prst="rect">
            <a:avLst/>
          </a:prstGeom>
          <a:noFill/>
        </p:spPr>
        <p:txBody>
          <a:bodyPr wrap="square" rtlCol="0">
            <a:spAutoFit/>
          </a:bodyPr>
          <a:lstStyle/>
          <a:p>
            <a:r>
              <a:rPr lang="en-US" sz="3200" dirty="0" err="1"/>
              <a:t>Khai</a:t>
            </a:r>
            <a:r>
              <a:rPr lang="en-US" sz="3200" dirty="0"/>
              <a:t> </a:t>
            </a:r>
            <a:r>
              <a:rPr lang="en-US" sz="3200" dirty="0" err="1"/>
              <a:t>thác</a:t>
            </a:r>
            <a:r>
              <a:rPr lang="en-US" sz="3200" dirty="0"/>
              <a:t> </a:t>
            </a:r>
            <a:r>
              <a:rPr lang="en-US" sz="3200" dirty="0" err="1"/>
              <a:t>đá</a:t>
            </a:r>
            <a:r>
              <a:rPr lang="en-US" sz="3200" dirty="0"/>
              <a:t> </a:t>
            </a:r>
            <a:r>
              <a:rPr lang="en-US" sz="3200" dirty="0" err="1"/>
              <a:t>vôi</a:t>
            </a:r>
            <a:r>
              <a:rPr lang="en-US" sz="3200" dirty="0"/>
              <a:t> </a:t>
            </a:r>
            <a:r>
              <a:rPr lang="en-US" sz="3200" dirty="0" err="1"/>
              <a:t>có</a:t>
            </a:r>
            <a:r>
              <a:rPr lang="en-US" sz="3200" dirty="0"/>
              <a:t> </a:t>
            </a:r>
            <a:r>
              <a:rPr lang="en-US" sz="3200" dirty="0" err="1"/>
              <a:t>thể</a:t>
            </a:r>
            <a:r>
              <a:rPr lang="en-US" sz="3200" dirty="0"/>
              <a:t> </a:t>
            </a:r>
            <a:r>
              <a:rPr lang="en-US" sz="3200" dirty="0" err="1"/>
              <a:t>gây</a:t>
            </a:r>
            <a:r>
              <a:rPr lang="en-US" sz="3200" dirty="0"/>
              <a:t> </a:t>
            </a:r>
            <a:r>
              <a:rPr lang="en-US" sz="3200" dirty="0" err="1"/>
              <a:t>tác</a:t>
            </a:r>
            <a:r>
              <a:rPr lang="en-US" sz="3200" dirty="0"/>
              <a:t> </a:t>
            </a:r>
            <a:r>
              <a:rPr lang="en-US" sz="3200" dirty="0" err="1"/>
              <a:t>hại</a:t>
            </a:r>
            <a:r>
              <a:rPr lang="en-US" sz="3200" dirty="0"/>
              <a:t> </a:t>
            </a:r>
            <a:r>
              <a:rPr lang="en-US" sz="3200" dirty="0" err="1"/>
              <a:t>đến</a:t>
            </a:r>
            <a:r>
              <a:rPr lang="en-US" sz="3200" dirty="0"/>
              <a:t> </a:t>
            </a:r>
            <a:r>
              <a:rPr lang="en-US" sz="3200" dirty="0" err="1"/>
              <a:t>môi</a:t>
            </a:r>
            <a:r>
              <a:rPr lang="en-US" sz="3200" dirty="0"/>
              <a:t> </a:t>
            </a:r>
            <a:r>
              <a:rPr lang="en-US" sz="3200" dirty="0" err="1"/>
              <a:t>trường</a:t>
            </a:r>
            <a:r>
              <a:rPr lang="en-US" sz="3200" dirty="0"/>
              <a:t> do </a:t>
            </a:r>
            <a:r>
              <a:rPr lang="en-US" sz="3200" dirty="0" err="1"/>
              <a:t>phá</a:t>
            </a:r>
            <a:r>
              <a:rPr lang="en-US" sz="3200" dirty="0"/>
              <a:t> </a:t>
            </a:r>
            <a:r>
              <a:rPr lang="en-US" sz="3200" dirty="0" err="1"/>
              <a:t>hủy</a:t>
            </a:r>
            <a:r>
              <a:rPr lang="en-US" sz="3200" dirty="0"/>
              <a:t> </a:t>
            </a:r>
            <a:r>
              <a:rPr lang="en-US" sz="3200" dirty="0" err="1"/>
              <a:t>nhiều</a:t>
            </a:r>
            <a:r>
              <a:rPr lang="en-US" sz="3200" dirty="0"/>
              <a:t> </a:t>
            </a:r>
            <a:r>
              <a:rPr lang="en-US" sz="3200" dirty="0" err="1"/>
              <a:t>núi</a:t>
            </a:r>
            <a:r>
              <a:rPr lang="en-US" sz="3200" dirty="0"/>
              <a:t> </a:t>
            </a:r>
            <a:r>
              <a:rPr lang="en-US" sz="3200" dirty="0" err="1"/>
              <a:t>đá</a:t>
            </a:r>
            <a:r>
              <a:rPr lang="en-US" sz="3200" dirty="0"/>
              <a:t> </a:t>
            </a:r>
            <a:r>
              <a:rPr lang="en-US" sz="3200" dirty="0" err="1"/>
              <a:t>vôi</a:t>
            </a:r>
            <a:r>
              <a:rPr lang="en-US" sz="3200" dirty="0"/>
              <a:t>, </a:t>
            </a:r>
            <a:r>
              <a:rPr lang="en-US" sz="3200" dirty="0" err="1"/>
              <a:t>gây</a:t>
            </a:r>
            <a:r>
              <a:rPr lang="en-US" sz="3200" dirty="0"/>
              <a:t> </a:t>
            </a:r>
            <a:r>
              <a:rPr lang="en-US" sz="3200" dirty="0" err="1"/>
              <a:t>ảnh</a:t>
            </a:r>
            <a:r>
              <a:rPr lang="en-US" sz="3200" dirty="0"/>
              <a:t> </a:t>
            </a:r>
            <a:r>
              <a:rPr lang="en-US" sz="3200" dirty="0" err="1"/>
              <a:t>hướng</a:t>
            </a:r>
            <a:r>
              <a:rPr lang="en-US" sz="3200" dirty="0"/>
              <a:t> </a:t>
            </a:r>
            <a:r>
              <a:rPr lang="en-US" sz="3200" dirty="0" err="1"/>
              <a:t>cảnh</a:t>
            </a:r>
            <a:r>
              <a:rPr lang="en-US" sz="3200" dirty="0"/>
              <a:t> </a:t>
            </a:r>
            <a:r>
              <a:rPr lang="en-US" sz="3200" dirty="0" err="1"/>
              <a:t>quan</a:t>
            </a:r>
            <a:r>
              <a:rPr lang="en-US" sz="3200" dirty="0"/>
              <a:t> </a:t>
            </a:r>
            <a:r>
              <a:rPr lang="en-US" sz="3200" dirty="0" err="1"/>
              <a:t>và</a:t>
            </a:r>
            <a:r>
              <a:rPr lang="en-US" sz="3200" dirty="0"/>
              <a:t> </a:t>
            </a:r>
            <a:r>
              <a:rPr lang="en-US" sz="3200" dirty="0" err="1"/>
              <a:t>gây</a:t>
            </a:r>
            <a:r>
              <a:rPr lang="en-US" sz="3200" dirty="0"/>
              <a:t> </a:t>
            </a:r>
            <a:r>
              <a:rPr lang="en-US" sz="3200" dirty="0" err="1"/>
              <a:t>sụt</a:t>
            </a:r>
            <a:r>
              <a:rPr lang="en-US" sz="3200" dirty="0"/>
              <a:t> </a:t>
            </a:r>
            <a:r>
              <a:rPr lang="en-US" sz="3200" dirty="0" err="1"/>
              <a:t>lún</a:t>
            </a:r>
            <a:r>
              <a:rPr lang="en-US" sz="3200" dirty="0"/>
              <a:t>, </a:t>
            </a:r>
            <a:r>
              <a:rPr lang="en-US" sz="3200" dirty="0" err="1"/>
              <a:t>việc</a:t>
            </a:r>
            <a:r>
              <a:rPr lang="en-US" sz="3200" dirty="0"/>
              <a:t> </a:t>
            </a:r>
            <a:r>
              <a:rPr lang="en-US" sz="3200" dirty="0" err="1"/>
              <a:t>nung</a:t>
            </a:r>
            <a:r>
              <a:rPr lang="en-US" sz="3200" dirty="0"/>
              <a:t> </a:t>
            </a:r>
            <a:r>
              <a:rPr lang="en-US" sz="3200" dirty="0" err="1"/>
              <a:t>đá</a:t>
            </a:r>
            <a:r>
              <a:rPr lang="en-US" sz="3200" dirty="0"/>
              <a:t> </a:t>
            </a:r>
            <a:r>
              <a:rPr lang="en-US" sz="3200" dirty="0" err="1"/>
              <a:t>vôi</a:t>
            </a:r>
            <a:r>
              <a:rPr lang="en-US" sz="3200" dirty="0"/>
              <a:t> </a:t>
            </a:r>
            <a:r>
              <a:rPr lang="en-US" sz="3200" dirty="0" err="1"/>
              <a:t>xả</a:t>
            </a:r>
            <a:r>
              <a:rPr lang="en-US" sz="3200" dirty="0"/>
              <a:t> </a:t>
            </a:r>
            <a:r>
              <a:rPr lang="en-US" sz="3200" dirty="0" err="1"/>
              <a:t>khí</a:t>
            </a:r>
            <a:r>
              <a:rPr lang="en-US" sz="3200" dirty="0"/>
              <a:t> </a:t>
            </a:r>
            <a:r>
              <a:rPr lang="en-US" sz="3200" dirty="0" err="1"/>
              <a:t>thải</a:t>
            </a:r>
            <a:r>
              <a:rPr lang="en-US" sz="3200" dirty="0"/>
              <a:t> </a:t>
            </a:r>
            <a:r>
              <a:rPr lang="en-US" sz="3200" dirty="0" err="1"/>
              <a:t>làm</a:t>
            </a:r>
            <a:r>
              <a:rPr lang="en-US" sz="3200" dirty="0"/>
              <a:t> ô </a:t>
            </a:r>
            <a:r>
              <a:rPr lang="en-US" sz="3200" dirty="0" err="1"/>
              <a:t>nhiễm</a:t>
            </a:r>
            <a:r>
              <a:rPr lang="en-US" sz="3200" dirty="0"/>
              <a:t> </a:t>
            </a:r>
            <a:r>
              <a:rPr lang="en-US" sz="3200" dirty="0" err="1"/>
              <a:t>không</a:t>
            </a:r>
            <a:r>
              <a:rPr lang="en-US" sz="3200" dirty="0"/>
              <a:t> </a:t>
            </a:r>
            <a:r>
              <a:rPr lang="en-US" sz="3200" dirty="0" err="1"/>
              <a:t>khí</a:t>
            </a:r>
            <a:r>
              <a:rPr lang="en-US" sz="3200" dirty="0"/>
              <a:t>.</a:t>
            </a:r>
            <a:endParaRPr lang="en-AU" sz="3200" dirty="0"/>
          </a:p>
        </p:txBody>
      </p:sp>
    </p:spTree>
    <p:extLst>
      <p:ext uri="{BB962C8B-B14F-4D97-AF65-F5344CB8AC3E}">
        <p14:creationId xmlns:p14="http://schemas.microsoft.com/office/powerpoint/2010/main" val="83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B4EBA-3845-4904-A159-14A37ED9E5BF}"/>
              </a:ext>
            </a:extLst>
          </p:cNvPr>
          <p:cNvPicPr>
            <a:picLocks noChangeAspect="1"/>
          </p:cNvPicPr>
          <p:nvPr/>
        </p:nvPicPr>
        <p:blipFill>
          <a:blip r:embed="rId2"/>
          <a:stretch>
            <a:fillRect/>
          </a:stretch>
        </p:blipFill>
        <p:spPr>
          <a:xfrm>
            <a:off x="1524000" y="304800"/>
            <a:ext cx="9144000" cy="6019800"/>
          </a:xfrm>
          <a:prstGeom prst="rect">
            <a:avLst/>
          </a:prstGeom>
        </p:spPr>
      </p:pic>
    </p:spTree>
    <p:extLst>
      <p:ext uri="{BB962C8B-B14F-4D97-AF65-F5344CB8AC3E}">
        <p14:creationId xmlns:p14="http://schemas.microsoft.com/office/powerpoint/2010/main" val="53605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E721F-8D07-44C4-81ED-DB88CB9DD41D}"/>
              </a:ext>
            </a:extLst>
          </p:cNvPr>
          <p:cNvPicPr>
            <a:picLocks noChangeAspect="1"/>
          </p:cNvPicPr>
          <p:nvPr/>
        </p:nvPicPr>
        <p:blipFill>
          <a:blip r:embed="rId2"/>
          <a:stretch>
            <a:fillRect/>
          </a:stretch>
        </p:blipFill>
        <p:spPr>
          <a:xfrm>
            <a:off x="152400" y="-228600"/>
            <a:ext cx="10287000" cy="4465283"/>
          </a:xfrm>
          <a:prstGeom prst="rect">
            <a:avLst/>
          </a:prstGeom>
        </p:spPr>
      </p:pic>
      <p:sp>
        <p:nvSpPr>
          <p:cNvPr id="2" name="TextBox 1">
            <a:extLst>
              <a:ext uri="{FF2B5EF4-FFF2-40B4-BE49-F238E27FC236}">
                <a16:creationId xmlns:a16="http://schemas.microsoft.com/office/drawing/2014/main" id="{9546E89B-6FBF-41BB-BD75-AFE6F092220B}"/>
              </a:ext>
            </a:extLst>
          </p:cNvPr>
          <p:cNvSpPr txBox="1"/>
          <p:nvPr/>
        </p:nvSpPr>
        <p:spPr>
          <a:xfrm>
            <a:off x="571500" y="4114800"/>
            <a:ext cx="10439400" cy="954107"/>
          </a:xfrm>
          <a:prstGeom prst="rect">
            <a:avLst/>
          </a:prstGeom>
          <a:noFill/>
        </p:spPr>
        <p:txBody>
          <a:bodyPr wrap="square" rtlCol="0">
            <a:spAutoFit/>
          </a:bodyPr>
          <a:lstStyle/>
          <a:p>
            <a:r>
              <a:rPr lang="en-US" sz="2800" dirty="0" err="1"/>
              <a:t>Thiên</a:t>
            </a:r>
            <a:r>
              <a:rPr lang="en-US" sz="2800" dirty="0"/>
              <a:t> </a:t>
            </a:r>
            <a:r>
              <a:rPr lang="en-US" sz="2800" dirty="0" err="1"/>
              <a:t>nhiên</a:t>
            </a:r>
            <a:r>
              <a:rPr lang="en-US" sz="2800" dirty="0"/>
              <a:t> ban </a:t>
            </a:r>
            <a:r>
              <a:rPr lang="en-US" sz="2800" dirty="0" err="1"/>
              <a:t>tặng</a:t>
            </a:r>
            <a:r>
              <a:rPr lang="en-US" sz="2800" dirty="0"/>
              <a:t> </a:t>
            </a:r>
            <a:r>
              <a:rPr lang="en-US" sz="2800" dirty="0" err="1"/>
              <a:t>cho</a:t>
            </a:r>
            <a:r>
              <a:rPr lang="en-US" sz="2800" dirty="0"/>
              <a:t> </a:t>
            </a:r>
            <a:r>
              <a:rPr lang="en-US" sz="2800" dirty="0" err="1"/>
              <a:t>Việt</a:t>
            </a:r>
            <a:r>
              <a:rPr lang="en-US" sz="2800" dirty="0"/>
              <a:t> Nam </a:t>
            </a:r>
            <a:r>
              <a:rPr lang="en-US" sz="2800" dirty="0" err="1"/>
              <a:t>nhiều</a:t>
            </a:r>
            <a:r>
              <a:rPr lang="en-US" sz="2800" dirty="0"/>
              <a:t> </a:t>
            </a:r>
            <a:r>
              <a:rPr lang="en-US" sz="2800" dirty="0" err="1"/>
              <a:t>mỏ</a:t>
            </a:r>
            <a:r>
              <a:rPr lang="en-US" sz="2800" dirty="0"/>
              <a:t> </a:t>
            </a:r>
            <a:r>
              <a:rPr lang="en-US" sz="2800" dirty="0" err="1"/>
              <a:t>quặng</a:t>
            </a:r>
            <a:r>
              <a:rPr lang="en-US" sz="2800" dirty="0"/>
              <a:t> </a:t>
            </a:r>
            <a:r>
              <a:rPr lang="en-US" sz="2800" dirty="0" err="1"/>
              <a:t>như</a:t>
            </a:r>
            <a:r>
              <a:rPr lang="en-US" sz="2800" dirty="0"/>
              <a:t>: </a:t>
            </a:r>
            <a:r>
              <a:rPr lang="en-US" sz="2800" dirty="0" err="1"/>
              <a:t>quặng</a:t>
            </a:r>
            <a:r>
              <a:rPr lang="en-US" sz="2800" dirty="0"/>
              <a:t> </a:t>
            </a:r>
            <a:r>
              <a:rPr lang="en-US" sz="2800" dirty="0" err="1"/>
              <a:t>sắt</a:t>
            </a:r>
            <a:r>
              <a:rPr lang="en-US" sz="2800" dirty="0"/>
              <a:t> ở </a:t>
            </a:r>
            <a:r>
              <a:rPr lang="en-US" sz="2800" dirty="0" err="1"/>
              <a:t>Thái</a:t>
            </a:r>
            <a:r>
              <a:rPr lang="en-US" sz="2800" dirty="0"/>
              <a:t> </a:t>
            </a:r>
            <a:r>
              <a:rPr lang="en-US" sz="2800" dirty="0" err="1"/>
              <a:t>Nguyên</a:t>
            </a:r>
            <a:r>
              <a:rPr lang="en-US" sz="2800" dirty="0"/>
              <a:t>, </a:t>
            </a:r>
            <a:r>
              <a:rPr lang="en-US" sz="2800" dirty="0" err="1"/>
              <a:t>quặng</a:t>
            </a:r>
            <a:r>
              <a:rPr lang="en-US" sz="2800" dirty="0"/>
              <a:t> </a:t>
            </a:r>
            <a:r>
              <a:rPr lang="en-US" sz="2800" dirty="0" err="1"/>
              <a:t>nhôm</a:t>
            </a:r>
            <a:r>
              <a:rPr lang="en-US" sz="2800" dirty="0"/>
              <a:t> ở </a:t>
            </a:r>
            <a:r>
              <a:rPr lang="en-US" sz="2800" dirty="0" err="1"/>
              <a:t>Tây</a:t>
            </a:r>
            <a:r>
              <a:rPr lang="en-US" sz="2800" dirty="0"/>
              <a:t> </a:t>
            </a:r>
            <a:r>
              <a:rPr lang="en-US" sz="2800" dirty="0" err="1"/>
              <a:t>Nguyên</a:t>
            </a:r>
            <a:r>
              <a:rPr lang="en-US" sz="2800" dirty="0"/>
              <a:t>, …</a:t>
            </a:r>
            <a:endParaRPr lang="en-AU" sz="2800" dirty="0"/>
          </a:p>
        </p:txBody>
      </p:sp>
      <p:sp>
        <p:nvSpPr>
          <p:cNvPr id="4" name="TextBox 3">
            <a:extLst>
              <a:ext uri="{FF2B5EF4-FFF2-40B4-BE49-F238E27FC236}">
                <a16:creationId xmlns:a16="http://schemas.microsoft.com/office/drawing/2014/main" id="{05239566-D9E2-486E-ACC0-16AD1C286A77}"/>
              </a:ext>
            </a:extLst>
          </p:cNvPr>
          <p:cNvSpPr txBox="1"/>
          <p:nvPr/>
        </p:nvSpPr>
        <p:spPr>
          <a:xfrm>
            <a:off x="571500" y="4953000"/>
            <a:ext cx="10210800" cy="1815882"/>
          </a:xfrm>
          <a:prstGeom prst="rect">
            <a:avLst/>
          </a:prstGeom>
          <a:noFill/>
        </p:spPr>
        <p:txBody>
          <a:bodyPr wrap="square" rtlCol="0">
            <a:spAutoFit/>
          </a:bodyPr>
          <a:lstStyle/>
          <a:p>
            <a:r>
              <a:rPr lang="en-US" sz="2800" dirty="0" err="1"/>
              <a:t>Nguồn</a:t>
            </a:r>
            <a:r>
              <a:rPr lang="en-US" sz="2800" dirty="0"/>
              <a:t> </a:t>
            </a:r>
            <a:r>
              <a:rPr lang="en-US" sz="2800" dirty="0" err="1"/>
              <a:t>quặng</a:t>
            </a:r>
            <a:r>
              <a:rPr lang="en-US" sz="2800" dirty="0"/>
              <a:t> </a:t>
            </a:r>
            <a:r>
              <a:rPr lang="en-US" sz="2800" dirty="0" err="1"/>
              <a:t>tự</a:t>
            </a:r>
            <a:r>
              <a:rPr lang="en-US" sz="2800" dirty="0"/>
              <a:t> </a:t>
            </a:r>
            <a:r>
              <a:rPr lang="en-US" sz="2800" dirty="0" err="1"/>
              <a:t>nhiên</a:t>
            </a:r>
            <a:r>
              <a:rPr lang="en-US" sz="2800" dirty="0"/>
              <a:t> </a:t>
            </a:r>
            <a:r>
              <a:rPr lang="en-US" sz="2800" dirty="0" err="1"/>
              <a:t>ngày</a:t>
            </a:r>
            <a:r>
              <a:rPr lang="en-US" sz="2800" dirty="0"/>
              <a:t> </a:t>
            </a:r>
            <a:r>
              <a:rPr lang="en-US" sz="2800" dirty="0" err="1"/>
              <a:t>một</a:t>
            </a:r>
            <a:r>
              <a:rPr lang="en-US" sz="2800" dirty="0"/>
              <a:t> </a:t>
            </a:r>
            <a:r>
              <a:rPr lang="en-US" sz="2800" dirty="0" err="1"/>
              <a:t>cạn</a:t>
            </a:r>
            <a:r>
              <a:rPr lang="en-US" sz="2800" dirty="0"/>
              <a:t> </a:t>
            </a:r>
            <a:r>
              <a:rPr lang="en-US" sz="2800" dirty="0" err="1"/>
              <a:t>đi</a:t>
            </a:r>
            <a:r>
              <a:rPr lang="en-US" sz="2800" dirty="0"/>
              <a:t>, </a:t>
            </a:r>
            <a:r>
              <a:rPr lang="en-US" sz="2800" dirty="0" err="1"/>
              <a:t>không</a:t>
            </a:r>
            <a:r>
              <a:rPr lang="en-US" sz="2800" dirty="0"/>
              <a:t> </a:t>
            </a:r>
            <a:r>
              <a:rPr lang="en-US" sz="2800" dirty="0" err="1"/>
              <a:t>thể</a:t>
            </a:r>
            <a:r>
              <a:rPr lang="en-US" sz="2800" dirty="0"/>
              <a:t> </a:t>
            </a:r>
            <a:r>
              <a:rPr lang="en-US" sz="2800" dirty="0" err="1"/>
              <a:t>tái</a:t>
            </a:r>
            <a:r>
              <a:rPr lang="en-US" sz="2800" dirty="0"/>
              <a:t> </a:t>
            </a:r>
            <a:r>
              <a:rPr lang="en-US" sz="2800" dirty="0" err="1"/>
              <a:t>tạo</a:t>
            </a:r>
            <a:r>
              <a:rPr lang="en-US" sz="2800" dirty="0"/>
              <a:t>, do </a:t>
            </a:r>
            <a:r>
              <a:rPr lang="en-US" sz="2800" dirty="0" err="1"/>
              <a:t>đó</a:t>
            </a:r>
            <a:r>
              <a:rPr lang="en-US" sz="2800" dirty="0"/>
              <a:t> </a:t>
            </a:r>
            <a:r>
              <a:rPr lang="en-US" sz="2800" dirty="0" err="1"/>
              <a:t>cần</a:t>
            </a:r>
            <a:r>
              <a:rPr lang="en-US" sz="2800" dirty="0"/>
              <a:t> </a:t>
            </a:r>
            <a:r>
              <a:rPr lang="en-US" sz="2800" dirty="0" err="1"/>
              <a:t>phải</a:t>
            </a:r>
            <a:r>
              <a:rPr lang="en-US" sz="2800" dirty="0"/>
              <a:t> </a:t>
            </a:r>
            <a:r>
              <a:rPr lang="en-US" sz="2800" dirty="0" err="1"/>
              <a:t>khai</a:t>
            </a:r>
            <a:r>
              <a:rPr lang="en-US" sz="2800" dirty="0"/>
              <a:t> </a:t>
            </a:r>
            <a:r>
              <a:rPr lang="en-US" sz="2800" dirty="0" err="1"/>
              <a:t>thác</a:t>
            </a:r>
            <a:r>
              <a:rPr lang="en-US" sz="2800" dirty="0"/>
              <a:t> </a:t>
            </a:r>
            <a:r>
              <a:rPr lang="en-US" sz="2800" dirty="0" err="1"/>
              <a:t>và</a:t>
            </a:r>
            <a:r>
              <a:rPr lang="en-US" sz="2800" dirty="0"/>
              <a:t> </a:t>
            </a:r>
            <a:r>
              <a:rPr lang="en-US" sz="2800" dirty="0" err="1"/>
              <a:t>sử</a:t>
            </a:r>
            <a:r>
              <a:rPr lang="en-US" sz="2800" dirty="0"/>
              <a:t> </a:t>
            </a:r>
            <a:r>
              <a:rPr lang="en-US" sz="2800" dirty="0" err="1"/>
              <a:t>dụng</a:t>
            </a:r>
            <a:r>
              <a:rPr lang="en-US" sz="2800" dirty="0"/>
              <a:t> </a:t>
            </a:r>
            <a:r>
              <a:rPr lang="en-US" sz="2800" dirty="0" err="1"/>
              <a:t>một</a:t>
            </a:r>
            <a:r>
              <a:rPr lang="en-US" sz="2800" dirty="0"/>
              <a:t> </a:t>
            </a:r>
            <a:r>
              <a:rPr lang="en-US" sz="2800" dirty="0" err="1"/>
              <a:t>cách</a:t>
            </a:r>
            <a:r>
              <a:rPr lang="en-US" sz="2800" dirty="0"/>
              <a:t> </a:t>
            </a:r>
            <a:r>
              <a:rPr lang="en-US" sz="2800" dirty="0" err="1"/>
              <a:t>hợp</a:t>
            </a:r>
            <a:r>
              <a:rPr lang="en-US" sz="2800" dirty="0"/>
              <a:t> </a:t>
            </a:r>
            <a:r>
              <a:rPr lang="en-US" sz="2800" dirty="0" err="1"/>
              <a:t>lý</a:t>
            </a:r>
            <a:r>
              <a:rPr lang="en-US" sz="2800" dirty="0"/>
              <a:t> </a:t>
            </a:r>
            <a:r>
              <a:rPr lang="en-US" sz="2800" dirty="0" err="1"/>
              <a:t>để</a:t>
            </a:r>
            <a:r>
              <a:rPr lang="en-US" sz="2800" dirty="0"/>
              <a:t> </a:t>
            </a:r>
            <a:r>
              <a:rPr lang="en-US" sz="2800" dirty="0" err="1"/>
              <a:t>gìn</a:t>
            </a:r>
            <a:r>
              <a:rPr lang="en-US" sz="2800" dirty="0"/>
              <a:t> </a:t>
            </a:r>
            <a:r>
              <a:rPr lang="en-US" sz="2800" dirty="0" err="1"/>
              <a:t>giữ</a:t>
            </a:r>
            <a:r>
              <a:rPr lang="en-US" sz="2800" dirty="0"/>
              <a:t> </a:t>
            </a:r>
            <a:r>
              <a:rPr lang="en-US" sz="2800" dirty="0" err="1"/>
              <a:t>tài</a:t>
            </a:r>
            <a:r>
              <a:rPr lang="en-US" sz="2800" dirty="0"/>
              <a:t> </a:t>
            </a:r>
            <a:r>
              <a:rPr lang="en-US" sz="2800" dirty="0" err="1"/>
              <a:t>sản</a:t>
            </a:r>
            <a:r>
              <a:rPr lang="en-US" sz="2800" dirty="0"/>
              <a:t> </a:t>
            </a:r>
            <a:r>
              <a:rPr lang="en-US" sz="2800" dirty="0" err="1"/>
              <a:t>quốc</a:t>
            </a:r>
            <a:r>
              <a:rPr lang="en-US" sz="2800" dirty="0"/>
              <a:t> </a:t>
            </a:r>
            <a:r>
              <a:rPr lang="en-US" sz="2800" dirty="0" err="1"/>
              <a:t>gia</a:t>
            </a:r>
            <a:r>
              <a:rPr lang="en-US" sz="2800" dirty="0"/>
              <a:t>. </a:t>
            </a:r>
            <a:r>
              <a:rPr lang="en-US" sz="2800" dirty="0" err="1"/>
              <a:t>Ngoài</a:t>
            </a:r>
            <a:r>
              <a:rPr lang="en-US" sz="2800" dirty="0"/>
              <a:t> ra </a:t>
            </a:r>
            <a:r>
              <a:rPr lang="en-US" sz="2800" dirty="0" err="1"/>
              <a:t>khi</a:t>
            </a:r>
            <a:r>
              <a:rPr lang="en-US" sz="2800" dirty="0"/>
              <a:t> </a:t>
            </a:r>
            <a:r>
              <a:rPr lang="en-US" sz="2800" dirty="0" err="1"/>
              <a:t>khai</a:t>
            </a:r>
            <a:r>
              <a:rPr lang="en-US" sz="2800" dirty="0"/>
              <a:t> </a:t>
            </a:r>
            <a:r>
              <a:rPr lang="en-US" sz="2800" dirty="0" err="1"/>
              <a:t>thác</a:t>
            </a:r>
            <a:r>
              <a:rPr lang="en-US" sz="2800" dirty="0"/>
              <a:t> </a:t>
            </a:r>
            <a:r>
              <a:rPr lang="en-US" sz="2800" dirty="0" err="1"/>
              <a:t>cần</a:t>
            </a:r>
            <a:r>
              <a:rPr lang="en-US" sz="2800" dirty="0"/>
              <a:t> </a:t>
            </a:r>
            <a:r>
              <a:rPr lang="en-US" sz="2800" dirty="0" err="1"/>
              <a:t>gìn</a:t>
            </a:r>
            <a:r>
              <a:rPr lang="en-US" sz="2800" dirty="0"/>
              <a:t> </a:t>
            </a:r>
            <a:r>
              <a:rPr lang="en-US" sz="2800" dirty="0" err="1"/>
              <a:t>giữ</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môi</a:t>
            </a:r>
            <a:r>
              <a:rPr lang="en-US" sz="2800" dirty="0"/>
              <a:t> </a:t>
            </a:r>
            <a:r>
              <a:rPr lang="en-US" sz="2800" dirty="0" err="1"/>
              <a:t>trường</a:t>
            </a:r>
            <a:r>
              <a:rPr lang="en-US" sz="2800" dirty="0"/>
              <a:t>.</a:t>
            </a:r>
            <a:endParaRPr lang="en-AU" sz="2800" dirty="0"/>
          </a:p>
        </p:txBody>
      </p:sp>
    </p:spTree>
    <p:extLst>
      <p:ext uri="{BB962C8B-B14F-4D97-AF65-F5344CB8AC3E}">
        <p14:creationId xmlns:p14="http://schemas.microsoft.com/office/powerpoint/2010/main" val="2151866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CED2A3-7315-4D51-A6C1-8388EE52D2C9}"/>
              </a:ext>
            </a:extLst>
          </p:cNvPr>
          <p:cNvPicPr>
            <a:picLocks noChangeAspect="1"/>
          </p:cNvPicPr>
          <p:nvPr/>
        </p:nvPicPr>
        <p:blipFill>
          <a:blip r:embed="rId2"/>
          <a:stretch>
            <a:fillRect/>
          </a:stretch>
        </p:blipFill>
        <p:spPr>
          <a:xfrm>
            <a:off x="0" y="387490"/>
            <a:ext cx="11353800" cy="6470509"/>
          </a:xfrm>
          <a:prstGeom prst="rect">
            <a:avLst/>
          </a:prstGeom>
        </p:spPr>
      </p:pic>
    </p:spTree>
    <p:extLst>
      <p:ext uri="{BB962C8B-B14F-4D97-AF65-F5344CB8AC3E}">
        <p14:creationId xmlns:p14="http://schemas.microsoft.com/office/powerpoint/2010/main" val="723108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F9071-85E6-4931-A274-6F4A0FA0892E}"/>
              </a:ext>
            </a:extLst>
          </p:cNvPr>
          <p:cNvPicPr>
            <a:picLocks noChangeAspect="1"/>
          </p:cNvPicPr>
          <p:nvPr/>
        </p:nvPicPr>
        <p:blipFill>
          <a:blip r:embed="rId2"/>
          <a:stretch>
            <a:fillRect/>
          </a:stretch>
        </p:blipFill>
        <p:spPr>
          <a:xfrm>
            <a:off x="1524000" y="154782"/>
            <a:ext cx="9144000" cy="6548437"/>
          </a:xfrm>
          <a:prstGeom prst="rect">
            <a:avLst/>
          </a:prstGeom>
        </p:spPr>
      </p:pic>
    </p:spTree>
    <p:extLst>
      <p:ext uri="{BB962C8B-B14F-4D97-AF65-F5344CB8AC3E}">
        <p14:creationId xmlns:p14="http://schemas.microsoft.com/office/powerpoint/2010/main" val="3032533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FFDCD-1473-4AAA-A4FD-7B9B4927B8B1}"/>
              </a:ext>
            </a:extLst>
          </p:cNvPr>
          <p:cNvSpPr txBox="1"/>
          <p:nvPr/>
        </p:nvSpPr>
        <p:spPr>
          <a:xfrm>
            <a:off x="1066800" y="533400"/>
            <a:ext cx="9067800" cy="2308324"/>
          </a:xfrm>
          <a:prstGeom prst="rect">
            <a:avLst/>
          </a:prstGeom>
          <a:noFill/>
        </p:spPr>
        <p:txBody>
          <a:bodyPr wrap="square" rtlCol="0">
            <a:spAutoFit/>
          </a:bodyPr>
          <a:lstStyle/>
          <a:p>
            <a:r>
              <a:rPr lang="en-US" sz="3600" dirty="0"/>
              <a:t>1. </a:t>
            </a:r>
            <a:r>
              <a:rPr lang="en-US" sz="3600" dirty="0" err="1"/>
              <a:t>Em</a:t>
            </a:r>
            <a:r>
              <a:rPr lang="en-US" sz="3600" dirty="0"/>
              <a:t> </a:t>
            </a:r>
            <a:r>
              <a:rPr lang="en-US" sz="3600" dirty="0" err="1"/>
              <a:t>hãy</a:t>
            </a:r>
            <a:r>
              <a:rPr lang="en-US" sz="3600" dirty="0"/>
              <a:t> </a:t>
            </a:r>
            <a:r>
              <a:rPr lang="en-US" sz="3600" dirty="0" err="1"/>
              <a:t>tìm</a:t>
            </a:r>
            <a:r>
              <a:rPr lang="en-US" sz="3600" dirty="0"/>
              <a:t> </a:t>
            </a:r>
            <a:r>
              <a:rPr lang="en-US" sz="3600" dirty="0" err="1"/>
              <a:t>hiểu</a:t>
            </a:r>
            <a:r>
              <a:rPr lang="en-US" sz="3600" dirty="0"/>
              <a:t> </a:t>
            </a:r>
            <a:r>
              <a:rPr lang="en-US" sz="3600" dirty="0" err="1"/>
              <a:t>về</a:t>
            </a:r>
            <a:r>
              <a:rPr lang="en-US" sz="3600" dirty="0"/>
              <a:t> </a:t>
            </a:r>
            <a:r>
              <a:rPr lang="en-US" sz="3600" dirty="0" err="1"/>
              <a:t>các</a:t>
            </a:r>
            <a:r>
              <a:rPr lang="en-US" sz="3600" dirty="0"/>
              <a:t> </a:t>
            </a:r>
            <a:r>
              <a:rPr lang="en-US" sz="3600" dirty="0" err="1"/>
              <a:t>mỏ</a:t>
            </a:r>
            <a:r>
              <a:rPr lang="en-US" sz="3600" dirty="0"/>
              <a:t> </a:t>
            </a:r>
            <a:r>
              <a:rPr lang="en-US" sz="3600" dirty="0" err="1"/>
              <a:t>quặng</a:t>
            </a:r>
            <a:r>
              <a:rPr lang="en-US" sz="3600" dirty="0"/>
              <a:t> ở </a:t>
            </a:r>
            <a:r>
              <a:rPr lang="en-US" sz="3600" dirty="0" err="1"/>
              <a:t>Việt</a:t>
            </a:r>
            <a:r>
              <a:rPr lang="en-US" sz="3600" dirty="0"/>
              <a:t> Nam </a:t>
            </a:r>
            <a:r>
              <a:rPr lang="en-US" sz="3600" dirty="0" err="1"/>
              <a:t>thông</a:t>
            </a:r>
            <a:r>
              <a:rPr lang="en-US" sz="3600" dirty="0"/>
              <a:t> qua </a:t>
            </a:r>
            <a:r>
              <a:rPr lang="en-US" sz="3600" dirty="0" err="1"/>
              <a:t>các</a:t>
            </a:r>
            <a:r>
              <a:rPr lang="en-US" sz="3600" dirty="0"/>
              <a:t> </a:t>
            </a:r>
            <a:r>
              <a:rPr lang="en-US" sz="3600" dirty="0" err="1"/>
              <a:t>phương</a:t>
            </a:r>
            <a:r>
              <a:rPr lang="en-US" sz="3600" dirty="0"/>
              <a:t> </a:t>
            </a:r>
            <a:r>
              <a:rPr lang="en-US" sz="3600" dirty="0" err="1"/>
              <a:t>tiện</a:t>
            </a:r>
            <a:r>
              <a:rPr lang="en-US" sz="3600" dirty="0"/>
              <a:t> </a:t>
            </a:r>
            <a:r>
              <a:rPr lang="en-US" sz="3600" dirty="0" err="1"/>
              <a:t>thông</a:t>
            </a:r>
            <a:r>
              <a:rPr lang="en-US" sz="3600" dirty="0"/>
              <a:t> tin </a:t>
            </a:r>
            <a:r>
              <a:rPr lang="en-US" sz="3600" dirty="0" err="1"/>
              <a:t>và</a:t>
            </a:r>
            <a:r>
              <a:rPr lang="en-US" sz="3600" dirty="0"/>
              <a:t> </a:t>
            </a:r>
            <a:r>
              <a:rPr lang="en-US" sz="3600" dirty="0" err="1"/>
              <a:t>cho</a:t>
            </a:r>
            <a:r>
              <a:rPr lang="en-US" sz="3600" dirty="0"/>
              <a:t> </a:t>
            </a:r>
            <a:r>
              <a:rPr lang="en-US" sz="3600" dirty="0" err="1"/>
              <a:t>biết</a:t>
            </a:r>
            <a:r>
              <a:rPr lang="en-US" sz="3600" dirty="0"/>
              <a:t> </a:t>
            </a:r>
            <a:r>
              <a:rPr lang="en-US" sz="3600" dirty="0" err="1"/>
              <a:t>các</a:t>
            </a:r>
            <a:r>
              <a:rPr lang="en-US" sz="3600" dirty="0"/>
              <a:t> </a:t>
            </a:r>
            <a:r>
              <a:rPr lang="en-US" sz="3600" dirty="0" err="1"/>
              <a:t>quặng</a:t>
            </a:r>
            <a:r>
              <a:rPr lang="en-US" sz="3600" dirty="0"/>
              <a:t> </a:t>
            </a:r>
            <a:r>
              <a:rPr lang="en-US" sz="3600" dirty="0" err="1"/>
              <a:t>này</a:t>
            </a:r>
            <a:r>
              <a:rPr lang="en-US" sz="3600" dirty="0"/>
              <a:t> </a:t>
            </a:r>
            <a:r>
              <a:rPr lang="en-US" sz="3600" dirty="0" err="1"/>
              <a:t>chứa</a:t>
            </a:r>
            <a:r>
              <a:rPr lang="en-US" sz="3600" dirty="0"/>
              <a:t> </a:t>
            </a:r>
            <a:r>
              <a:rPr lang="en-US" sz="3600" dirty="0" err="1"/>
              <a:t>các</a:t>
            </a:r>
            <a:r>
              <a:rPr lang="en-US" sz="3600" dirty="0"/>
              <a:t> </a:t>
            </a:r>
            <a:r>
              <a:rPr lang="en-US" sz="3600" dirty="0" err="1"/>
              <a:t>khoáng</a:t>
            </a:r>
            <a:r>
              <a:rPr lang="en-US" sz="3600" dirty="0"/>
              <a:t> </a:t>
            </a:r>
            <a:r>
              <a:rPr lang="en-US" sz="3600" dirty="0" err="1"/>
              <a:t>chất</a:t>
            </a:r>
            <a:r>
              <a:rPr lang="en-US" sz="3600" dirty="0"/>
              <a:t> </a:t>
            </a:r>
            <a:r>
              <a:rPr lang="en-US" sz="3600" dirty="0" err="1"/>
              <a:t>gì</a:t>
            </a:r>
            <a:r>
              <a:rPr lang="en-US" sz="3600" dirty="0"/>
              <a:t> </a:t>
            </a:r>
            <a:r>
              <a:rPr lang="en-US" sz="3600" dirty="0" err="1"/>
              <a:t>và</a:t>
            </a:r>
            <a:r>
              <a:rPr lang="en-US" sz="3600" dirty="0"/>
              <a:t> </a:t>
            </a:r>
            <a:r>
              <a:rPr lang="en-US" sz="3600" dirty="0" err="1"/>
              <a:t>ứng</a:t>
            </a:r>
            <a:r>
              <a:rPr lang="en-US" sz="3600" dirty="0"/>
              <a:t> </a:t>
            </a:r>
            <a:r>
              <a:rPr lang="en-US" sz="3600" dirty="0" err="1"/>
              <a:t>dụng</a:t>
            </a:r>
            <a:r>
              <a:rPr lang="en-US" sz="3600" dirty="0"/>
              <a:t> </a:t>
            </a:r>
            <a:r>
              <a:rPr lang="en-US" sz="3600" dirty="0" err="1"/>
              <a:t>của</a:t>
            </a:r>
            <a:r>
              <a:rPr lang="en-US" sz="3600" dirty="0"/>
              <a:t> </a:t>
            </a:r>
            <a:r>
              <a:rPr lang="en-US" sz="3600" dirty="0" err="1"/>
              <a:t>nó</a:t>
            </a:r>
            <a:r>
              <a:rPr lang="en-US" sz="3600" dirty="0"/>
              <a:t>?</a:t>
            </a:r>
            <a:endParaRPr lang="en-AU" sz="3600" dirty="0"/>
          </a:p>
        </p:txBody>
      </p:sp>
      <p:sp>
        <p:nvSpPr>
          <p:cNvPr id="3" name="TextBox 2">
            <a:extLst>
              <a:ext uri="{FF2B5EF4-FFF2-40B4-BE49-F238E27FC236}">
                <a16:creationId xmlns:a16="http://schemas.microsoft.com/office/drawing/2014/main" id="{A7B102EB-B21C-47CC-A90B-27EE02F82B84}"/>
              </a:ext>
            </a:extLst>
          </p:cNvPr>
          <p:cNvSpPr txBox="1"/>
          <p:nvPr/>
        </p:nvSpPr>
        <p:spPr>
          <a:xfrm>
            <a:off x="1066800" y="3581401"/>
            <a:ext cx="8991600" cy="1754326"/>
          </a:xfrm>
          <a:prstGeom prst="rect">
            <a:avLst/>
          </a:prstGeom>
          <a:noFill/>
        </p:spPr>
        <p:txBody>
          <a:bodyPr wrap="square" rtlCol="0">
            <a:spAutoFit/>
          </a:bodyPr>
          <a:lstStyle/>
          <a:p>
            <a:r>
              <a:rPr lang="en-US" sz="3600" dirty="0"/>
              <a:t>2. </a:t>
            </a:r>
            <a:r>
              <a:rPr lang="en-US" sz="3600" dirty="0" err="1"/>
              <a:t>Tìm</a:t>
            </a:r>
            <a:r>
              <a:rPr lang="en-US" sz="3600" dirty="0"/>
              <a:t> </a:t>
            </a:r>
            <a:r>
              <a:rPr lang="en-US" sz="3600" dirty="0" err="1"/>
              <a:t>hiểu</a:t>
            </a:r>
            <a:r>
              <a:rPr lang="en-US" sz="3600" dirty="0"/>
              <a:t> </a:t>
            </a:r>
            <a:r>
              <a:rPr lang="en-US" sz="3600" dirty="0" err="1"/>
              <a:t>và</a:t>
            </a:r>
            <a:r>
              <a:rPr lang="en-US" sz="3600" dirty="0"/>
              <a:t> </a:t>
            </a:r>
            <a:r>
              <a:rPr lang="en-US" sz="3600" dirty="0" err="1"/>
              <a:t>trao</a:t>
            </a:r>
            <a:r>
              <a:rPr lang="en-US" sz="3600" dirty="0"/>
              <a:t> </a:t>
            </a:r>
            <a:r>
              <a:rPr lang="en-US" sz="3600" dirty="0" err="1"/>
              <a:t>đổi</a:t>
            </a:r>
            <a:r>
              <a:rPr lang="en-US" sz="3600" dirty="0"/>
              <a:t> </a:t>
            </a:r>
            <a:r>
              <a:rPr lang="en-US" sz="3600" dirty="0" err="1"/>
              <a:t>với</a:t>
            </a:r>
            <a:r>
              <a:rPr lang="en-US" sz="3600" dirty="0"/>
              <a:t> </a:t>
            </a:r>
            <a:r>
              <a:rPr lang="en-US" sz="3600" dirty="0" err="1"/>
              <a:t>bạn</a:t>
            </a:r>
            <a:r>
              <a:rPr lang="en-US" sz="3600" dirty="0"/>
              <a:t> </a:t>
            </a:r>
            <a:r>
              <a:rPr lang="en-US" sz="3600" dirty="0" err="1"/>
              <a:t>về</a:t>
            </a:r>
            <a:r>
              <a:rPr lang="en-US" sz="3600" dirty="0"/>
              <a:t> </a:t>
            </a:r>
            <a:r>
              <a:rPr lang="en-US" sz="3600" dirty="0" err="1"/>
              <a:t>tác</a:t>
            </a:r>
            <a:r>
              <a:rPr lang="en-US" sz="3600" dirty="0"/>
              <a:t> </a:t>
            </a:r>
            <a:r>
              <a:rPr lang="en-US" sz="3600" dirty="0" err="1"/>
              <a:t>động</a:t>
            </a:r>
            <a:r>
              <a:rPr lang="en-US" sz="3600" dirty="0"/>
              <a:t> </a:t>
            </a:r>
            <a:r>
              <a:rPr lang="en-US" sz="3600" dirty="0" err="1"/>
              <a:t>đến</a:t>
            </a:r>
            <a:r>
              <a:rPr lang="en-US" sz="3600" dirty="0"/>
              <a:t> </a:t>
            </a:r>
            <a:r>
              <a:rPr lang="en-US" sz="3600" dirty="0" err="1"/>
              <a:t>môi</a:t>
            </a:r>
            <a:r>
              <a:rPr lang="en-US" sz="3600" dirty="0"/>
              <a:t> </a:t>
            </a:r>
            <a:r>
              <a:rPr lang="en-US" sz="3600" dirty="0" err="1"/>
              <a:t>trường</a:t>
            </a:r>
            <a:r>
              <a:rPr lang="en-US" sz="3600" dirty="0"/>
              <a:t> </a:t>
            </a:r>
            <a:r>
              <a:rPr lang="en-US" sz="3600" dirty="0" err="1"/>
              <a:t>trong</a:t>
            </a:r>
            <a:r>
              <a:rPr lang="en-US" sz="3600" dirty="0"/>
              <a:t> </a:t>
            </a:r>
            <a:r>
              <a:rPr lang="en-US" sz="3600" dirty="0" err="1"/>
              <a:t>các</a:t>
            </a:r>
            <a:r>
              <a:rPr lang="en-US" sz="3600" dirty="0"/>
              <a:t> </a:t>
            </a:r>
            <a:r>
              <a:rPr lang="en-US" sz="3600" dirty="0" err="1"/>
              <a:t>vùng</a:t>
            </a:r>
            <a:r>
              <a:rPr lang="en-US" sz="3600" dirty="0"/>
              <a:t> </a:t>
            </a:r>
            <a:r>
              <a:rPr lang="en-US" sz="3600" dirty="0" err="1"/>
              <a:t>có</a:t>
            </a:r>
            <a:r>
              <a:rPr lang="en-US" sz="3600" dirty="0"/>
              <a:t> </a:t>
            </a:r>
            <a:r>
              <a:rPr lang="en-US" sz="3600" dirty="0" err="1"/>
              <a:t>khai</a:t>
            </a:r>
            <a:r>
              <a:rPr lang="en-US" sz="3600" dirty="0"/>
              <a:t> </a:t>
            </a:r>
            <a:r>
              <a:rPr lang="en-US" sz="3600" dirty="0" err="1"/>
              <a:t>thác</a:t>
            </a:r>
            <a:r>
              <a:rPr lang="en-US" sz="3600" dirty="0"/>
              <a:t> </a:t>
            </a:r>
            <a:r>
              <a:rPr lang="en-US" sz="3600" dirty="0" err="1"/>
              <a:t>quặng</a:t>
            </a:r>
            <a:r>
              <a:rPr lang="en-US" sz="3600" dirty="0"/>
              <a:t> </a:t>
            </a:r>
            <a:r>
              <a:rPr lang="en-US" sz="3600" dirty="0" err="1"/>
              <a:t>mà</a:t>
            </a:r>
            <a:r>
              <a:rPr lang="en-US" sz="3600" dirty="0"/>
              <a:t> </a:t>
            </a:r>
            <a:r>
              <a:rPr lang="en-US" sz="3600" dirty="0" err="1"/>
              <a:t>em</a:t>
            </a:r>
            <a:r>
              <a:rPr lang="en-US" sz="3600" dirty="0"/>
              <a:t> </a:t>
            </a:r>
            <a:r>
              <a:rPr lang="en-US" sz="3600" dirty="0" err="1"/>
              <a:t>biết</a:t>
            </a:r>
            <a:r>
              <a:rPr lang="en-US" sz="3600" dirty="0"/>
              <a:t>?</a:t>
            </a:r>
            <a:endParaRPr lang="en-AU" sz="3600" dirty="0"/>
          </a:p>
        </p:txBody>
      </p:sp>
    </p:spTree>
    <p:extLst>
      <p:ext uri="{BB962C8B-B14F-4D97-AF65-F5344CB8AC3E}">
        <p14:creationId xmlns:p14="http://schemas.microsoft.com/office/powerpoint/2010/main" val="1703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252C6-F4DC-4BD4-9C35-F4AA31DD0DD2}"/>
              </a:ext>
            </a:extLst>
          </p:cNvPr>
          <p:cNvSpPr>
            <a:spLocks noChangeArrowheads="1"/>
          </p:cNvSpPr>
          <p:nvPr/>
        </p:nvSpPr>
        <p:spPr bwMode="auto">
          <a:xfrm>
            <a:off x="1905000" y="114092"/>
            <a:ext cx="8478284" cy="65915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505050"/>
                </a:solidFill>
                <a:cs typeface="Arial" panose="020B0604020202020204" pitchFamily="34" charset="0"/>
              </a:rPr>
              <a:t>Mặc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dù</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có</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diện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tích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không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lớn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nhưng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Việt</a:t>
            </a:r>
            <a:r>
              <a:rPr lang="en-US" altLang="en-US" sz="2000" b="1" dirty="0">
                <a:solidFill>
                  <a:srgbClr val="505050"/>
                </a:solidFill>
                <a:cs typeface="Arial" panose="020B0604020202020204" pitchFamily="34" charset="0"/>
              </a:rPr>
              <a:t> Nam </a:t>
            </a:r>
            <a:r>
              <a:rPr lang="en-US" altLang="en-US" sz="2000" b="1" dirty="0" err="1">
                <a:solidFill>
                  <a:srgbClr val="505050"/>
                </a:solidFill>
                <a:cs typeface="Arial" panose="020B0604020202020204" pitchFamily="34" charset="0"/>
              </a:rPr>
              <a:t>vẫn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mẹ</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thiên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nhiên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ưu</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ái</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dành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tặng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nhiều</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tài</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nguyên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khoáng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sản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Nắm</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các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mỏ</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khoáng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sản</a:t>
            </a:r>
            <a:r>
              <a:rPr lang="en-US" altLang="en-US" sz="2000" b="1" dirty="0">
                <a:solidFill>
                  <a:srgbClr val="505050"/>
                </a:solidFill>
                <a:cs typeface="Arial" panose="020B0604020202020204" pitchFamily="34" charset="0"/>
              </a:rPr>
              <a:t> ở </a:t>
            </a:r>
            <a:r>
              <a:rPr lang="en-US" altLang="en-US" sz="2000" b="1" dirty="0" err="1">
                <a:solidFill>
                  <a:srgbClr val="505050"/>
                </a:solidFill>
                <a:cs typeface="Arial" panose="020B0604020202020204" pitchFamily="34" charset="0"/>
              </a:rPr>
              <a:t>Việt</a:t>
            </a:r>
            <a:r>
              <a:rPr lang="en-US" altLang="en-US" sz="2000" b="1" dirty="0">
                <a:solidFill>
                  <a:srgbClr val="505050"/>
                </a:solidFill>
                <a:cs typeface="Arial" panose="020B0604020202020204" pitchFamily="34" charset="0"/>
              </a:rPr>
              <a:t> Nam </a:t>
            </a:r>
            <a:r>
              <a:rPr lang="en-US" altLang="en-US" sz="2000" b="1" dirty="0" err="1">
                <a:solidFill>
                  <a:srgbClr val="505050"/>
                </a:solidFill>
                <a:cs typeface="Arial" panose="020B0604020202020204" pitchFamily="34" charset="0"/>
              </a:rPr>
              <a:t>sẽ</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giúp</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bạn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xác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định</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được</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vị</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trí</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của</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chúng</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trên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bản</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đồ</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đất</a:t>
            </a:r>
            <a:r>
              <a:rPr lang="en-US" altLang="en-US" sz="2000" b="1" dirty="0">
                <a:solidFill>
                  <a:srgbClr val="505050"/>
                </a:solidFill>
                <a:cs typeface="Arial" panose="020B0604020202020204" pitchFamily="34" charset="0"/>
              </a:rPr>
              <a:t> </a:t>
            </a:r>
            <a:r>
              <a:rPr lang="en-US" altLang="en-US" sz="2000" b="1" dirty="0" err="1">
                <a:solidFill>
                  <a:srgbClr val="505050"/>
                </a:solidFill>
                <a:cs typeface="Arial" panose="020B0604020202020204" pitchFamily="34" charset="0"/>
              </a:rPr>
              <a:t>nước</a:t>
            </a:r>
            <a:r>
              <a:rPr lang="en-US" altLang="en-US" sz="2000" b="1" dirty="0">
                <a:solidFill>
                  <a:srgbClr val="505050"/>
                </a:solidFill>
                <a:cs typeface="Arial" panose="020B0604020202020204" pitchFamily="34" charset="0"/>
              </a:rPr>
              <a:t>.</a:t>
            </a: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endParaRPr lang="en-US" altLang="en-US" sz="2000" b="1" dirty="0">
              <a:solidFill>
                <a:srgbClr val="505050"/>
              </a:solidFill>
              <a:cs typeface="Arial" panose="020B0604020202020204" pitchFamily="34" charset="0"/>
            </a:endParaRPr>
          </a:p>
          <a:p>
            <a:pPr algn="ct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Tìm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hiểu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Việt</a:t>
            </a:r>
            <a:r>
              <a:rPr lang="en-US" altLang="en-US" sz="2000" dirty="0">
                <a:solidFill>
                  <a:srgbClr val="505050"/>
                </a:solidFill>
                <a:cs typeface="Arial" panose="020B0604020202020204" pitchFamily="34" charset="0"/>
              </a:rPr>
              <a:t> Nam </a:t>
            </a:r>
            <a:r>
              <a:rPr lang="en-US" altLang="en-US" sz="2000" dirty="0" err="1">
                <a:solidFill>
                  <a:srgbClr val="505050"/>
                </a:solidFill>
                <a:cs typeface="Arial" panose="020B0604020202020204" pitchFamily="34" charset="0"/>
              </a:rPr>
              <a:t>hiện</a:t>
            </a:r>
            <a:r>
              <a:rPr lang="en-US" altLang="en-US" sz="2000" dirty="0">
                <a:solidFill>
                  <a:srgbClr val="505050"/>
                </a:solidFill>
                <a:cs typeface="Arial" panose="020B0604020202020204" pitchFamily="34" charset="0"/>
              </a:rPr>
              <a:t> nay</a:t>
            </a:r>
            <a:endParaRPr lang="en-US" altLang="en-US" sz="2000" dirty="0"/>
          </a:p>
        </p:txBody>
      </p:sp>
      <p:pic>
        <p:nvPicPr>
          <p:cNvPr id="1026" name="Picture 2" descr="tên các mỏ khoáng sản ở việt nam">
            <a:extLst>
              <a:ext uri="{FF2B5EF4-FFF2-40B4-BE49-F238E27FC236}">
                <a16:creationId xmlns:a16="http://schemas.microsoft.com/office/drawing/2014/main" id="{84805983-EA1F-44FD-A28E-DBF14EF30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76400"/>
            <a:ext cx="70866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DBC-B8CA-4F8A-9EE7-1602E18600A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3AC0252-E568-41D7-BB08-615A783989D9}"/>
              </a:ext>
            </a:extLst>
          </p:cNvPr>
          <p:cNvSpPr>
            <a:spLocks noGrp="1"/>
          </p:cNvSpPr>
          <p:nvPr>
            <p:ph sz="quarter" idx="1"/>
          </p:nvPr>
        </p:nvSpPr>
        <p:spPr/>
        <p:txBody>
          <a:bodyPr/>
          <a:lstStyle/>
          <a:p>
            <a:endParaRPr lang="en-AU"/>
          </a:p>
        </p:txBody>
      </p:sp>
      <p:pic>
        <p:nvPicPr>
          <p:cNvPr id="5" name="Picture 4">
            <a:extLst>
              <a:ext uri="{FF2B5EF4-FFF2-40B4-BE49-F238E27FC236}">
                <a16:creationId xmlns:a16="http://schemas.microsoft.com/office/drawing/2014/main" id="{B3C40594-0DD5-44D8-873C-8370D89C88E7}"/>
              </a:ext>
            </a:extLst>
          </p:cNvPr>
          <p:cNvPicPr>
            <a:picLocks noChangeAspect="1"/>
          </p:cNvPicPr>
          <p:nvPr/>
        </p:nvPicPr>
        <p:blipFill>
          <a:blip r:embed="rId2"/>
          <a:stretch>
            <a:fillRect/>
          </a:stretch>
        </p:blipFill>
        <p:spPr>
          <a:xfrm>
            <a:off x="1524000" y="350838"/>
            <a:ext cx="9144000" cy="6049962"/>
          </a:xfrm>
          <a:prstGeom prst="rect">
            <a:avLst/>
          </a:prstGeom>
        </p:spPr>
      </p:pic>
    </p:spTree>
    <p:extLst>
      <p:ext uri="{BB962C8B-B14F-4D97-AF65-F5344CB8AC3E}">
        <p14:creationId xmlns:p14="http://schemas.microsoft.com/office/powerpoint/2010/main" val="233589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EA070-4201-4374-B3A8-06F3BF63651C}"/>
              </a:ext>
            </a:extLst>
          </p:cNvPr>
          <p:cNvSpPr>
            <a:spLocks noChangeArrowheads="1"/>
          </p:cNvSpPr>
          <p:nvPr/>
        </p:nvSpPr>
        <p:spPr bwMode="auto">
          <a:xfrm>
            <a:off x="1600201" y="17726"/>
            <a:ext cx="8610600" cy="68402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505050"/>
                </a:solidFill>
                <a:latin typeface="-apple-system"/>
              </a:rPr>
              <a:t>Mỏ</a:t>
            </a:r>
            <a:r>
              <a:rPr lang="en-US" altLang="en-US" b="1" dirty="0">
                <a:solidFill>
                  <a:srgbClr val="505050"/>
                </a:solidFill>
                <a:latin typeface="-apple-system"/>
              </a:rPr>
              <a:t> </a:t>
            </a:r>
            <a:r>
              <a:rPr lang="en-US" altLang="en-US" b="1" dirty="0" err="1">
                <a:solidFill>
                  <a:srgbClr val="505050"/>
                </a:solidFill>
                <a:latin typeface="-apple-system"/>
              </a:rPr>
              <a:t>khoáng</a:t>
            </a:r>
            <a:r>
              <a:rPr lang="en-US" altLang="en-US" b="1" dirty="0">
                <a:solidFill>
                  <a:srgbClr val="505050"/>
                </a:solidFill>
                <a:latin typeface="-apple-system"/>
              </a:rPr>
              <a:t> </a:t>
            </a:r>
            <a:r>
              <a:rPr lang="en-US" altLang="en-US" b="1" dirty="0" err="1">
                <a:solidFill>
                  <a:srgbClr val="505050"/>
                </a:solidFill>
                <a:latin typeface="-apple-system"/>
              </a:rPr>
              <a:t>sản</a:t>
            </a:r>
            <a:r>
              <a:rPr lang="en-US" altLang="en-US" b="1" dirty="0">
                <a:solidFill>
                  <a:srgbClr val="505050"/>
                </a:solidFill>
                <a:latin typeface="-apple-system"/>
              </a:rPr>
              <a:t> </a:t>
            </a:r>
            <a:r>
              <a:rPr lang="en-US" altLang="en-US" b="1" dirty="0" err="1">
                <a:solidFill>
                  <a:srgbClr val="505050"/>
                </a:solidFill>
                <a:latin typeface="-apple-system"/>
              </a:rPr>
              <a:t>Apatit</a:t>
            </a:r>
            <a:endParaRPr lang="en-US" altLang="en-US" dirty="0">
              <a:solidFill>
                <a:srgbClr val="505050"/>
              </a:solidFill>
              <a:latin typeface="-apple-system"/>
            </a:endParaRPr>
          </a:p>
          <a:p>
            <a:pPr algn="just"/>
            <a:r>
              <a:rPr lang="en-US" altLang="en-US" dirty="0" err="1">
                <a:solidFill>
                  <a:srgbClr val="505050"/>
                </a:solidFill>
                <a:cs typeface="Arial" panose="020B0604020202020204" pitchFamily="34" charset="0"/>
              </a:rPr>
              <a:t>Nhu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cầu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sử</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dụng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loại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phân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bón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giàu</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dinh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dưỡng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chứa</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lân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ngày</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càng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cao</a:t>
            </a:r>
            <a:r>
              <a:rPr lang="en-US" altLang="en-US" dirty="0">
                <a:solidFill>
                  <a:srgbClr val="505050"/>
                </a:solidFill>
                <a:cs typeface="Arial" panose="020B0604020202020204" pitchFamily="34" charset="0"/>
              </a:rPr>
              <a:t>. Do </a:t>
            </a:r>
            <a:r>
              <a:rPr lang="en-US" altLang="en-US" dirty="0" err="1">
                <a:solidFill>
                  <a:srgbClr val="505050"/>
                </a:solidFill>
                <a:cs typeface="Arial" panose="020B0604020202020204" pitchFamily="34" charset="0"/>
              </a:rPr>
              <a:t>đó</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nhóm</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khoáng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trở</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thành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nguồn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khoáng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quan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trọng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để</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phát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triển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kinh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tế</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xã</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hội</a:t>
            </a:r>
            <a:r>
              <a:rPr lang="en-US" altLang="en-US" dirty="0">
                <a:solidFill>
                  <a:srgbClr val="505050"/>
                </a:solidFill>
                <a:cs typeface="Arial" panose="020B0604020202020204" pitchFamily="34" charset="0"/>
              </a:rPr>
              <a:t> ở </a:t>
            </a:r>
            <a:r>
              <a:rPr lang="en-US" altLang="en-US" dirty="0" err="1">
                <a:solidFill>
                  <a:srgbClr val="505050"/>
                </a:solidFill>
                <a:cs typeface="Arial" panose="020B0604020202020204" pitchFamily="34" charset="0"/>
              </a:rPr>
              <a:t>nước</a:t>
            </a:r>
            <a:r>
              <a:rPr lang="en-US" altLang="en-US" dirty="0">
                <a:solidFill>
                  <a:srgbClr val="505050"/>
                </a:solidFill>
                <a:cs typeface="Arial" panose="020B0604020202020204" pitchFamily="34" charset="0"/>
              </a:rPr>
              <a:t> ta.</a:t>
            </a: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solidFill>
                <a:srgbClr val="505050"/>
              </a:solidFill>
              <a:cs typeface="Arial" panose="020B0604020202020204" pitchFamily="34" charset="0"/>
            </a:endParaRPr>
          </a:p>
          <a:p>
            <a:pPr algn="just"/>
            <a:endParaRPr lang="en-US" altLang="en-US" dirty="0"/>
          </a:p>
          <a:p>
            <a:pPr algn="just"/>
            <a:r>
              <a:rPr lang="en-US" altLang="en-US" dirty="0">
                <a:solidFill>
                  <a:srgbClr val="505050"/>
                </a:solidFill>
                <a:cs typeface="Arial" panose="020B0604020202020204" pitchFamily="34" charset="0"/>
              </a:rPr>
              <a:t>         </a:t>
            </a:r>
          </a:p>
          <a:p>
            <a:pPr algn="just"/>
            <a:r>
              <a:rPr lang="en-US" altLang="en-US" dirty="0" err="1">
                <a:solidFill>
                  <a:srgbClr val="505050"/>
                </a:solidFill>
                <a:cs typeface="Arial" panose="020B0604020202020204" pitchFamily="34" charset="0"/>
              </a:rPr>
              <a:t>Khai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Apatit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Việt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nam</a:t>
            </a:r>
            <a:endParaRPr lang="en-US" altLang="en-US" dirty="0"/>
          </a:p>
          <a:p>
            <a:pPr algn="just"/>
            <a:r>
              <a:rPr lang="en-US" altLang="en-US" dirty="0" err="1">
                <a:solidFill>
                  <a:srgbClr val="505050"/>
                </a:solidFill>
                <a:cs typeface="Arial" panose="020B0604020202020204" pitchFamily="34" charset="0"/>
              </a:rPr>
              <a:t>Các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mỏ</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Apatit</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Việt</a:t>
            </a:r>
            <a:r>
              <a:rPr lang="en-US" altLang="en-US" dirty="0">
                <a:solidFill>
                  <a:srgbClr val="505050"/>
                </a:solidFill>
                <a:cs typeface="Arial" panose="020B0604020202020204" pitchFamily="34" charset="0"/>
              </a:rPr>
              <a:t> Nam </a:t>
            </a:r>
            <a:r>
              <a:rPr lang="en-US" altLang="en-US" dirty="0" err="1">
                <a:solidFill>
                  <a:srgbClr val="505050"/>
                </a:solidFill>
                <a:cs typeface="Arial" panose="020B0604020202020204" pitchFamily="34" charset="0"/>
              </a:rPr>
              <a:t>đang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tập</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trung</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tại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Lào</a:t>
            </a:r>
            <a:r>
              <a:rPr lang="en-US" altLang="en-US" dirty="0">
                <a:solidFill>
                  <a:srgbClr val="505050"/>
                </a:solidFill>
                <a:cs typeface="Arial" panose="020B0604020202020204" pitchFamily="34" charset="0"/>
              </a:rPr>
              <a:t> Cai </a:t>
            </a:r>
            <a:r>
              <a:rPr lang="en-US" altLang="en-US" dirty="0" err="1">
                <a:solidFill>
                  <a:srgbClr val="505050"/>
                </a:solidFill>
                <a:cs typeface="Arial" panose="020B0604020202020204" pitchFamily="34" charset="0"/>
              </a:rPr>
              <a:t>thuộc</a:t>
            </a:r>
            <a:r>
              <a:rPr lang="en-US" altLang="en-US" dirty="0">
                <a:solidFill>
                  <a:srgbClr val="505050"/>
                </a:solidFill>
                <a:cs typeface="Arial" panose="020B0604020202020204" pitchFamily="34" charset="0"/>
              </a:rPr>
              <a:t> 17 </a:t>
            </a:r>
            <a:r>
              <a:rPr lang="en-US" altLang="en-US" dirty="0" err="1">
                <a:solidFill>
                  <a:srgbClr val="505050"/>
                </a:solidFill>
                <a:cs typeface="Arial" panose="020B0604020202020204" pitchFamily="34" charset="0"/>
              </a:rPr>
              <a:t>mỏ</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điểm</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quặng</a:t>
            </a:r>
            <a:r>
              <a:rPr lang="en-US" altLang="en-US" dirty="0">
                <a:solidFill>
                  <a:srgbClr val="505050"/>
                </a:solidFill>
                <a:cs typeface="Arial" panose="020B0604020202020204" pitchFamily="34" charset="0"/>
              </a:rPr>
              <a:t>.</a:t>
            </a:r>
            <a:endParaRPr lang="en-US" altLang="en-US" dirty="0"/>
          </a:p>
        </p:txBody>
      </p:sp>
      <p:pic>
        <p:nvPicPr>
          <p:cNvPr id="2050" name="Picture 2" descr="tên mỏ khoáng sản ở Việt Nam">
            <a:extLst>
              <a:ext uri="{FF2B5EF4-FFF2-40B4-BE49-F238E27FC236}">
                <a16:creationId xmlns:a16="http://schemas.microsoft.com/office/drawing/2014/main" id="{34C66499-55BF-43A2-AC3D-965FC7C1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485900"/>
            <a:ext cx="6781800" cy="43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511F0-F3AD-422B-87BE-02ACDDFA81A9}"/>
              </a:ext>
            </a:extLst>
          </p:cNvPr>
          <p:cNvSpPr>
            <a:spLocks noChangeArrowheads="1"/>
          </p:cNvSpPr>
          <p:nvPr/>
        </p:nvSpPr>
        <p:spPr bwMode="auto">
          <a:xfrm>
            <a:off x="1676400" y="1"/>
            <a:ext cx="8763000" cy="6317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b="1" dirty="0" err="1">
                <a:solidFill>
                  <a:srgbClr val="505050"/>
                </a:solidFill>
                <a:latin typeface="-apple-system"/>
              </a:rPr>
              <a:t>Mỏ</a:t>
            </a:r>
            <a:r>
              <a:rPr lang="en-US" altLang="en-US" sz="2000" b="1" dirty="0">
                <a:solidFill>
                  <a:srgbClr val="505050"/>
                </a:solidFill>
                <a:latin typeface="-apple-system"/>
              </a:rPr>
              <a:t> </a:t>
            </a:r>
            <a:r>
              <a:rPr lang="en-US" altLang="en-US" sz="2000" b="1" dirty="0" err="1">
                <a:solidFill>
                  <a:srgbClr val="505050"/>
                </a:solidFill>
                <a:latin typeface="-apple-system"/>
              </a:rPr>
              <a:t>đá</a:t>
            </a:r>
            <a:r>
              <a:rPr lang="en-US" altLang="en-US" sz="2000" b="1" dirty="0">
                <a:solidFill>
                  <a:srgbClr val="505050"/>
                </a:solidFill>
                <a:latin typeface="-apple-system"/>
              </a:rPr>
              <a:t> </a:t>
            </a:r>
            <a:r>
              <a:rPr lang="en-US" altLang="en-US" sz="2000" b="1" dirty="0" err="1">
                <a:solidFill>
                  <a:srgbClr val="505050"/>
                </a:solidFill>
                <a:latin typeface="-apple-system"/>
              </a:rPr>
              <a:t>vôi</a:t>
            </a:r>
            <a:endParaRPr lang="en-US" altLang="en-US" sz="2000" dirty="0">
              <a:solidFill>
                <a:srgbClr val="505050"/>
              </a:solidFill>
              <a:latin typeface="-apple-system"/>
            </a:endParaRPr>
          </a:p>
          <a:p>
            <a:pPr algn="ct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chính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xuất</a:t>
            </a:r>
            <a:r>
              <a:rPr lang="en-US" altLang="en-US" sz="2000" dirty="0">
                <a:solidFill>
                  <a:srgbClr val="505050"/>
                </a:solidFill>
                <a:cs typeface="Arial" panose="020B0604020202020204" pitchFamily="34" charset="0"/>
              </a:rPr>
              <a:t> xi </a:t>
            </a:r>
            <a:r>
              <a:rPr lang="en-US" altLang="en-US" sz="2000" dirty="0" err="1">
                <a:solidFill>
                  <a:srgbClr val="505050"/>
                </a:solidFill>
                <a:cs typeface="Arial" panose="020B0604020202020204" pitchFamily="34" charset="0"/>
              </a:rPr>
              <a:t>măng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phục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vụ</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cho</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xuất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thủy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luyện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chất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tương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đối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ít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mặt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29 </a:t>
            </a:r>
            <a:r>
              <a:rPr lang="en-US" altLang="en-US" sz="2000" dirty="0" err="1">
                <a:solidFill>
                  <a:srgbClr val="505050"/>
                </a:solidFill>
                <a:cs typeface="Arial" panose="020B0604020202020204" pitchFamily="34" charset="0"/>
              </a:rPr>
              <a:t>tỉnh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không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đều</a:t>
            </a: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vôi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tập</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phía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Bộ</a:t>
            </a:r>
            <a:r>
              <a:rPr lang="en-US" altLang="en-US" sz="2000" dirty="0">
                <a:solidFill>
                  <a:srgbClr val="505050"/>
                </a:solidFill>
                <a:cs typeface="Arial" panose="020B0604020202020204" pitchFamily="34" charset="0"/>
              </a:rPr>
              <a:t>. </a:t>
            </a: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endParaRPr lang="en-US" altLang="en-US" sz="2000" dirty="0">
              <a:solidFill>
                <a:srgbClr val="505050"/>
              </a:solidFill>
              <a:cs typeface="Arial" panose="020B0604020202020204" pitchFamily="34" charset="0"/>
            </a:endParaRPr>
          </a:p>
          <a:p>
            <a:pPr algn="ctr"/>
            <a:r>
              <a:rPr lang="en-US" altLang="en-US" dirty="0" err="1">
                <a:solidFill>
                  <a:srgbClr val="505050"/>
                </a:solidFill>
                <a:cs typeface="Arial" panose="020B0604020202020204" pitchFamily="34" charset="0"/>
              </a:rPr>
              <a:t>Quá</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trình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khai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thác</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núi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đá</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vôi</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cho</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ngành</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sản</a:t>
            </a:r>
            <a:r>
              <a:rPr lang="en-US" altLang="en-US" dirty="0">
                <a:solidFill>
                  <a:srgbClr val="505050"/>
                </a:solidFill>
                <a:cs typeface="Arial" panose="020B0604020202020204" pitchFamily="34" charset="0"/>
              </a:rPr>
              <a:t> </a:t>
            </a:r>
            <a:r>
              <a:rPr lang="en-US" altLang="en-US" dirty="0" err="1">
                <a:solidFill>
                  <a:srgbClr val="505050"/>
                </a:solidFill>
                <a:cs typeface="Arial" panose="020B0604020202020204" pitchFamily="34" charset="0"/>
              </a:rPr>
              <a:t>xuất</a:t>
            </a:r>
            <a:r>
              <a:rPr lang="en-US" altLang="en-US" dirty="0">
                <a:solidFill>
                  <a:srgbClr val="505050"/>
                </a:solidFill>
                <a:cs typeface="Arial" panose="020B0604020202020204" pitchFamily="34" charset="0"/>
              </a:rPr>
              <a:t> xi </a:t>
            </a:r>
            <a:r>
              <a:rPr lang="en-US" altLang="en-US" dirty="0" err="1">
                <a:solidFill>
                  <a:srgbClr val="505050"/>
                </a:solidFill>
                <a:cs typeface="Arial" panose="020B0604020202020204" pitchFamily="34" charset="0"/>
              </a:rPr>
              <a:t>măng</a:t>
            </a:r>
            <a:endParaRPr lang="en-US" altLang="en-US" dirty="0"/>
          </a:p>
        </p:txBody>
      </p:sp>
      <p:pic>
        <p:nvPicPr>
          <p:cNvPr id="3074" name="Picture 2" descr="mỏ khoáng sản ở Việt Nam">
            <a:extLst>
              <a:ext uri="{FF2B5EF4-FFF2-40B4-BE49-F238E27FC236}">
                <a16:creationId xmlns:a16="http://schemas.microsoft.com/office/drawing/2014/main" id="{92D87ADF-9A74-4871-BF71-B63F21FEC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905000"/>
            <a:ext cx="6477000" cy="381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FDAB4-8622-4DED-A1B0-CDD334B7846D}"/>
              </a:ext>
            </a:extLst>
          </p:cNvPr>
          <p:cNvSpPr>
            <a:spLocks noChangeArrowheads="1"/>
          </p:cNvSpPr>
          <p:nvPr/>
        </p:nvSpPr>
        <p:spPr bwMode="auto">
          <a:xfrm>
            <a:off x="1676400" y="0"/>
            <a:ext cx="8763000" cy="665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p>
          <a:p>
            <a:pPr algn="just"/>
            <a:r>
              <a:rPr lang="en-US" altLang="en-US" sz="2000" dirty="0">
                <a:solidFill>
                  <a:srgbClr val="505050"/>
                </a:solidFill>
                <a:cs typeface="Arial" panose="020B0604020202020204" pitchFamily="34" charset="0"/>
              </a:rPr>
              <a:t>          </a:t>
            </a: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just"/>
            <a:endParaRPr lang="en-US" altLang="en-US" sz="2000" dirty="0">
              <a:solidFill>
                <a:srgbClr val="505050"/>
              </a:solidFill>
              <a:cs typeface="Arial" panose="020B0604020202020204" pitchFamily="34" charset="0"/>
            </a:endParaRPr>
          </a:p>
          <a:p>
            <a:pPr algn="ctr"/>
            <a:r>
              <a:rPr lang="en-US" altLang="en-US" sz="2000" dirty="0" err="1">
                <a:solidFill>
                  <a:srgbClr val="505050"/>
                </a:solidFill>
                <a:cs typeface="Arial" panose="020B0604020202020204" pitchFamily="34" charset="0"/>
              </a:rPr>
              <a:t>Tổng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quan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Bauxite ở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endParaRPr lang="en-US" altLang="en-US" sz="2000" dirty="0">
              <a:solidFill>
                <a:srgbClr val="505050"/>
              </a:solidFill>
              <a:latin typeface="-apple-system"/>
            </a:endParaRPr>
          </a:p>
          <a:p>
            <a:pPr algn="just"/>
            <a:r>
              <a:rPr lang="en-US" altLang="en-US" sz="2000" b="1" dirty="0" err="1">
                <a:solidFill>
                  <a:srgbClr val="505050"/>
                </a:solidFill>
                <a:latin typeface="-apple-system"/>
              </a:rPr>
              <a:t>Mỏ</a:t>
            </a:r>
            <a:r>
              <a:rPr lang="en-US" altLang="en-US" sz="2000" b="1" dirty="0">
                <a:solidFill>
                  <a:srgbClr val="505050"/>
                </a:solidFill>
                <a:latin typeface="-apple-system"/>
              </a:rPr>
              <a:t> Bauxite</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Bauxite </a:t>
            </a:r>
            <a:r>
              <a:rPr lang="en-US" altLang="en-US" sz="2000" dirty="0" err="1">
                <a:solidFill>
                  <a:srgbClr val="505050"/>
                </a:solidFill>
                <a:cs typeface="Arial" panose="020B0604020202020204" pitchFamily="34" charset="0"/>
              </a:rPr>
              <a:t>diaspor</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200 </a:t>
            </a:r>
            <a:r>
              <a:rPr lang="en-US" altLang="en-US" sz="2000" dirty="0" err="1">
                <a:solidFill>
                  <a:srgbClr val="505050"/>
                </a:solidFill>
                <a:cs typeface="Arial" panose="020B0604020202020204" pitchFamily="34" charset="0"/>
              </a:rPr>
              <a:t>triệu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Sơn</a:t>
            </a:r>
            <a:r>
              <a:rPr lang="en-US" altLang="en-US" sz="2000" dirty="0">
                <a:solidFill>
                  <a:srgbClr val="505050"/>
                </a:solidFill>
                <a:cs typeface="Arial" panose="020B0604020202020204" pitchFamily="34" charset="0"/>
              </a:rPr>
              <a:t>,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Nghệ</a:t>
            </a:r>
            <a:r>
              <a:rPr lang="en-US" altLang="en-US" sz="2000" dirty="0">
                <a:solidFill>
                  <a:srgbClr val="505050"/>
                </a:solidFill>
                <a:cs typeface="Arial" panose="020B0604020202020204" pitchFamily="34" charset="0"/>
              </a:rPr>
              <a:t> An…</a:t>
            </a:r>
            <a:endParaRPr lang="en-US" altLang="en-US" sz="2000" dirty="0"/>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Bauxite </a:t>
            </a:r>
            <a:r>
              <a:rPr lang="en-US" altLang="en-US" sz="2000" dirty="0" err="1">
                <a:solidFill>
                  <a:srgbClr val="505050"/>
                </a:solidFill>
                <a:cs typeface="Arial" panose="020B0604020202020204" pitchFamily="34" charset="0"/>
              </a:rPr>
              <a:t>Gibsit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2,1 </a:t>
            </a:r>
            <a:r>
              <a:rPr lang="en-US" altLang="en-US" sz="2000" dirty="0" err="1">
                <a:solidFill>
                  <a:srgbClr val="505050"/>
                </a:solidFill>
                <a:cs typeface="Arial" panose="020B0604020202020204" pitchFamily="34" charset="0"/>
              </a:rPr>
              <a:t>tỷ</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Đăk</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Nông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Lâm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Đồng</a:t>
            </a:r>
            <a:r>
              <a:rPr lang="en-US" altLang="en-US" sz="2000" dirty="0">
                <a:solidFill>
                  <a:srgbClr val="505050"/>
                </a:solidFill>
                <a:cs typeface="Arial" panose="020B0604020202020204" pitchFamily="34" charset="0"/>
              </a:rPr>
              <a:t>, Gia Lai, Kon Tum)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Phước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Phú</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a:t>
            </a:r>
            <a:endParaRPr lang="en-US" altLang="en-US" sz="2000" dirty="0"/>
          </a:p>
        </p:txBody>
      </p:sp>
      <p:pic>
        <p:nvPicPr>
          <p:cNvPr id="4098" name="Picture 2" descr="mỏ quặng ở Tây Nguyên">
            <a:extLst>
              <a:ext uri="{FF2B5EF4-FFF2-40B4-BE49-F238E27FC236}">
                <a16:creationId xmlns:a16="http://schemas.microsoft.com/office/drawing/2014/main" id="{3E4B7741-7919-4E4E-95E7-6C321349F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0"/>
            <a:ext cx="6096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Mỏ sắt Thạch Khê - hà Tĩnh">
            <a:extLst>
              <a:ext uri="{FF2B5EF4-FFF2-40B4-BE49-F238E27FC236}">
                <a16:creationId xmlns:a16="http://schemas.microsoft.com/office/drawing/2014/main" id="{BD05BDC3-0CFB-4B9D-B270-9B6F4A9EF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
            <a:ext cx="6773334"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3000BA7-4F40-4459-AE3C-EFB14EFF4B25}"/>
              </a:ext>
            </a:extLst>
          </p:cNvPr>
          <p:cNvSpPr>
            <a:spLocks noChangeArrowheads="1"/>
          </p:cNvSpPr>
          <p:nvPr/>
        </p:nvSpPr>
        <p:spPr bwMode="auto">
          <a:xfrm>
            <a:off x="1676400" y="3808513"/>
            <a:ext cx="8716584" cy="29622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Thạch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Khê</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endParaRPr lang="en-US" altLang="en-US" sz="2000" dirty="0">
              <a:solidFill>
                <a:srgbClr val="505050"/>
              </a:solidFill>
              <a:latin typeface="-apple-system"/>
            </a:endParaRPr>
          </a:p>
          <a:p>
            <a:pPr algn="just"/>
            <a:r>
              <a:rPr lang="en-US" altLang="en-US" sz="2000" b="1" dirty="0" err="1">
                <a:solidFill>
                  <a:srgbClr val="505050"/>
                </a:solidFill>
                <a:latin typeface="-apple-system"/>
              </a:rPr>
              <a:t>Quặng</a:t>
            </a:r>
            <a:r>
              <a:rPr lang="en-US" altLang="en-US" sz="2000" b="1" dirty="0">
                <a:solidFill>
                  <a:srgbClr val="505050"/>
                </a:solidFill>
                <a:latin typeface="-apple-system"/>
              </a:rPr>
              <a:t> </a:t>
            </a:r>
            <a:r>
              <a:rPr lang="en-US" altLang="en-US" sz="2000" b="1" dirty="0" err="1">
                <a:solidFill>
                  <a:srgbClr val="505050"/>
                </a:solidFill>
                <a:latin typeface="-apple-system"/>
              </a:rPr>
              <a:t>sắt</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4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chính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skarn, </a:t>
            </a:r>
            <a:r>
              <a:rPr lang="en-US" altLang="en-US" sz="2000" dirty="0" err="1">
                <a:solidFill>
                  <a:srgbClr val="505050"/>
                </a:solidFill>
                <a:cs typeface="Arial" panose="020B0604020202020204" pitchFamily="34" charset="0"/>
              </a:rPr>
              <a:t>nhiệt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dịch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biến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chất</a:t>
            </a:r>
            <a:r>
              <a:rPr lang="en-US" altLang="en-US" sz="2000" dirty="0">
                <a:solidFill>
                  <a:srgbClr val="505050"/>
                </a:solidFill>
                <a:cs typeface="Arial" panose="020B0604020202020204" pitchFamily="34" charset="0"/>
              </a:rPr>
              <a:t>. </a:t>
            </a: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Việt</a:t>
            </a:r>
            <a:r>
              <a:rPr lang="en-US" altLang="en-US" sz="2000" dirty="0">
                <a:solidFill>
                  <a:srgbClr val="505050"/>
                </a:solidFill>
                <a:cs typeface="Arial" panose="020B0604020202020204" pitchFamily="34" charset="0"/>
              </a:rPr>
              <a:t> Nam –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kể</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Thạch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Khê</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trữ</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lớn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550 </a:t>
            </a:r>
            <a:r>
              <a:rPr lang="en-US" altLang="en-US" sz="2000" dirty="0" err="1">
                <a:solidFill>
                  <a:srgbClr val="505050"/>
                </a:solidFill>
                <a:cs typeface="Arial" panose="020B0604020202020204" pitchFamily="34" charset="0"/>
              </a:rPr>
              <a:t>triệu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sắt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nổi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Tùng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Bá</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Trại</a:t>
            </a:r>
            <a:r>
              <a:rPr lang="en-US" altLang="en-US" sz="2000" dirty="0">
                <a:solidFill>
                  <a:srgbClr val="505050"/>
                </a:solidFill>
                <a:cs typeface="Arial" panose="020B0604020202020204" pitchFamily="34" charset="0"/>
              </a:rPr>
              <a:t> Cao –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bàn</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Lào</a:t>
            </a:r>
            <a:r>
              <a:rPr lang="en-US" altLang="en-US" sz="2000" dirty="0">
                <a:solidFill>
                  <a:srgbClr val="505050"/>
                </a:solidFill>
                <a:cs typeface="Arial" panose="020B0604020202020204" pitchFamily="34" charset="0"/>
              </a:rPr>
              <a:t> Cai…</a:t>
            </a:r>
            <a:endParaRPr lang="en-US" altLang="en-US" sz="2000" dirty="0"/>
          </a:p>
        </p:txBody>
      </p:sp>
    </p:spTree>
    <p:extLst>
      <p:ext uri="{BB962C8B-B14F-4D97-AF65-F5344CB8AC3E}">
        <p14:creationId xmlns:p14="http://schemas.microsoft.com/office/powerpoint/2010/main" val="24142519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8F424A-BF6A-469A-8F33-7BB7852A61A5}"/>
              </a:ext>
            </a:extLst>
          </p:cNvPr>
          <p:cNvSpPr>
            <a:spLocks noChangeArrowheads="1"/>
          </p:cNvSpPr>
          <p:nvPr/>
        </p:nvSpPr>
        <p:spPr bwMode="auto">
          <a:xfrm>
            <a:off x="1676400" y="12488"/>
            <a:ext cx="88392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dirty="0" err="1">
                <a:solidFill>
                  <a:srgbClr val="505050"/>
                </a:solidFill>
                <a:latin typeface="-apple-system"/>
              </a:rPr>
              <a:t>Quặng</a:t>
            </a:r>
            <a:r>
              <a:rPr lang="en-US" altLang="en-US" sz="2000" b="1" dirty="0">
                <a:solidFill>
                  <a:srgbClr val="505050"/>
                </a:solidFill>
                <a:latin typeface="-apple-system"/>
              </a:rPr>
              <a:t> Titan</a:t>
            </a:r>
            <a:r>
              <a:rPr lang="en-US" altLang="en-US" sz="2000" dirty="0">
                <a:solidFill>
                  <a:srgbClr val="505050"/>
                </a:solidFill>
                <a:latin typeface="-apple-system"/>
              </a:rPr>
              <a:t>:</a:t>
            </a:r>
          </a:p>
          <a:p>
            <a:r>
              <a:rPr lang="en-US" altLang="en-US" sz="2000" dirty="0">
                <a:solidFill>
                  <a:srgbClr val="505050"/>
                </a:solidFill>
                <a:latin typeface="-apple-system"/>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phân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bố</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Tuyên</a:t>
            </a:r>
            <a:r>
              <a:rPr lang="en-US" altLang="en-US" sz="2000" dirty="0">
                <a:solidFill>
                  <a:srgbClr val="505050"/>
                </a:solidFill>
                <a:cs typeface="Arial" panose="020B0604020202020204" pitchFamily="34" charset="0"/>
              </a:rPr>
              <a:t> Quang:</a:t>
            </a:r>
            <a:endParaRPr lang="en-US" altLang="en-US" sz="2000" dirty="0"/>
          </a:p>
          <a:p>
            <a:pPr algn="ctr">
              <a:buFontTx/>
              <a:buChar char="•"/>
            </a:pP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gốc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Châm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Phú</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Lương</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endParaRPr lang="en-US" altLang="en-US" sz="2000" dirty="0">
              <a:solidFill>
                <a:srgbClr val="505050"/>
              </a:solidFill>
              <a:cs typeface="Arial" panose="020B0604020202020204" pitchFamily="34" charset="0"/>
            </a:endParaRPr>
          </a:p>
          <a:p>
            <a:pPr>
              <a:buFontTx/>
              <a:buChar char="•"/>
            </a:pP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sa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khoáng</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ven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biển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từ</a:t>
            </a:r>
            <a:r>
              <a:rPr lang="en-US" altLang="en-US" sz="2000" dirty="0">
                <a:solidFill>
                  <a:srgbClr val="505050"/>
                </a:solidFill>
                <a:cs typeface="Arial" panose="020B0604020202020204" pitchFamily="34" charset="0"/>
              </a:rPr>
              <a:t> Thanh </a:t>
            </a:r>
            <a:r>
              <a:rPr lang="en-US" altLang="en-US" sz="2000" dirty="0" err="1">
                <a:solidFill>
                  <a:srgbClr val="505050"/>
                </a:solidFill>
                <a:cs typeface="Arial" panose="020B0604020202020204" pitchFamily="34" charset="0"/>
              </a:rPr>
              <a:t>Hóa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Rịa</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Vũng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Tàu</a:t>
            </a:r>
            <a:endParaRPr lang="en-US" altLang="en-US" sz="2000" dirty="0">
              <a:solidFill>
                <a:srgbClr val="505050"/>
              </a:solidFill>
              <a:cs typeface="Arial" panose="020B0604020202020204" pitchFamily="34" charset="0"/>
            </a:endParaRPr>
          </a:p>
          <a:p>
            <a:pPr>
              <a:buFontTx/>
              <a:buChar char="•"/>
            </a:pP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ilmenit</a:t>
            </a:r>
            <a:r>
              <a:rPr lang="en-US" altLang="en-US" sz="2000" dirty="0">
                <a:solidFill>
                  <a:srgbClr val="505050"/>
                </a:solidFill>
                <a:cs typeface="Arial" panose="020B0604020202020204" pitchFamily="34" charset="0"/>
              </a:rPr>
              <a:t> ở </a:t>
            </a:r>
            <a:r>
              <a:rPr lang="en-US" altLang="en-US" sz="2000" dirty="0" err="1">
                <a:solidFill>
                  <a:srgbClr val="505050"/>
                </a:solidFill>
                <a:cs typeface="Arial" panose="020B0604020202020204" pitchFamily="34" charset="0"/>
              </a:rPr>
              <a:t>Hà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Tĩnh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Thuận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Định</a:t>
            </a:r>
            <a:r>
              <a:rPr lang="en-US" altLang="en-US" sz="2000" dirty="0">
                <a:solidFill>
                  <a:srgbClr val="505050"/>
                </a:solidFill>
                <a:cs typeface="Arial" panose="020B0604020202020204" pitchFamily="34" charset="0"/>
              </a:rPr>
              <a:t>,…</a:t>
            </a:r>
          </a:p>
          <a:p>
            <a:pPr algn="ctr"/>
            <a:r>
              <a:rPr lang="en-US" altLang="en-US" sz="2000" dirty="0">
                <a:solidFill>
                  <a:srgbClr val="505050"/>
                </a:solidFill>
                <a:cs typeface="Arial" panose="020B0604020202020204" pitchFamily="34" charset="0"/>
              </a:rPr>
              <a:t>        </a:t>
            </a:r>
          </a:p>
          <a:p>
            <a:pPr algn="ct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Titan </a:t>
            </a:r>
            <a:r>
              <a:rPr lang="en-US" altLang="en-US" sz="2000" dirty="0" err="1">
                <a:solidFill>
                  <a:srgbClr val="505050"/>
                </a:solidFill>
                <a:cs typeface="Arial" panose="020B0604020202020204" pitchFamily="34" charset="0"/>
              </a:rPr>
              <a:t>đang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trình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endParaRPr lang="en-US" altLang="en-US" sz="2000" dirty="0"/>
          </a:p>
        </p:txBody>
      </p:sp>
      <p:pic>
        <p:nvPicPr>
          <p:cNvPr id="6146" name="Picture 2" descr="mỏ titan">
            <a:extLst>
              <a:ext uri="{FF2B5EF4-FFF2-40B4-BE49-F238E27FC236}">
                <a16:creationId xmlns:a16="http://schemas.microsoft.com/office/drawing/2014/main" id="{5E1CEA17-A1C5-4069-968E-43DB5C5B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33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6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93AFA-0C12-449C-B138-31BB13B2BABE}"/>
              </a:ext>
            </a:extLst>
          </p:cNvPr>
          <p:cNvSpPr>
            <a:spLocks noChangeArrowheads="1"/>
          </p:cNvSpPr>
          <p:nvPr/>
        </p:nvSpPr>
        <p:spPr bwMode="auto">
          <a:xfrm>
            <a:off x="1752600" y="4049599"/>
            <a:ext cx="86868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dirty="0" err="1">
                <a:solidFill>
                  <a:srgbClr val="505050"/>
                </a:solidFill>
                <a:latin typeface="-apple-system"/>
              </a:rPr>
              <a:t>Những</a:t>
            </a:r>
            <a:r>
              <a:rPr lang="en-US" altLang="en-US" sz="2000" b="1" dirty="0">
                <a:solidFill>
                  <a:srgbClr val="505050"/>
                </a:solidFill>
                <a:latin typeface="-apple-system"/>
              </a:rPr>
              <a:t> </a:t>
            </a:r>
            <a:r>
              <a:rPr lang="en-US" altLang="en-US" sz="2000" b="1" dirty="0" err="1">
                <a:solidFill>
                  <a:srgbClr val="505050"/>
                </a:solidFill>
                <a:latin typeface="-apple-system"/>
              </a:rPr>
              <a:t>mỏ</a:t>
            </a:r>
            <a:r>
              <a:rPr lang="en-US" altLang="en-US" sz="2000" b="1" dirty="0">
                <a:solidFill>
                  <a:srgbClr val="505050"/>
                </a:solidFill>
                <a:latin typeface="-apple-system"/>
              </a:rPr>
              <a:t> </a:t>
            </a:r>
            <a:r>
              <a:rPr lang="en-US" altLang="en-US" sz="2000" b="1" dirty="0" err="1">
                <a:solidFill>
                  <a:srgbClr val="505050"/>
                </a:solidFill>
                <a:latin typeface="-apple-system"/>
              </a:rPr>
              <a:t>vàng</a:t>
            </a:r>
            <a:r>
              <a:rPr lang="en-US" altLang="en-US" sz="2000" b="1" dirty="0">
                <a:solidFill>
                  <a:srgbClr val="505050"/>
                </a:solidFill>
                <a:latin typeface="-apple-system"/>
              </a:rPr>
              <a:t> ở </a:t>
            </a:r>
            <a:r>
              <a:rPr lang="en-US" altLang="en-US" sz="2000" b="1" dirty="0" err="1">
                <a:solidFill>
                  <a:srgbClr val="505050"/>
                </a:solidFill>
                <a:latin typeface="-apple-system"/>
              </a:rPr>
              <a:t>Việt</a:t>
            </a:r>
            <a:r>
              <a:rPr lang="en-US" altLang="en-US" sz="2000" b="1" dirty="0">
                <a:solidFill>
                  <a:srgbClr val="505050"/>
                </a:solidFill>
                <a:latin typeface="-apple-system"/>
              </a:rPr>
              <a:t> Nam</a:t>
            </a:r>
            <a:endParaRPr lang="en-US" altLang="en-US" sz="2000" dirty="0">
              <a:solidFill>
                <a:srgbClr val="505050"/>
              </a:solidFill>
              <a:latin typeface="-apple-system"/>
            </a:endParaRPr>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trong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những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tài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loại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giá</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trị</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lớn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nước</a:t>
            </a:r>
            <a:r>
              <a:rPr lang="en-US" altLang="en-US" sz="2000" dirty="0">
                <a:solidFill>
                  <a:srgbClr val="505050"/>
                </a:solidFill>
                <a:cs typeface="Arial" panose="020B0604020202020204" pitchFamily="34" charset="0"/>
              </a:rPr>
              <a:t> ta, </a:t>
            </a:r>
            <a:r>
              <a:rPr lang="en-US" altLang="en-US" sz="2000" dirty="0" err="1">
                <a:solidFill>
                  <a:srgbClr val="505050"/>
                </a:solidFill>
                <a:cs typeface="Arial" panose="020B0604020202020204" pitchFamily="34" charset="0"/>
              </a:rPr>
              <a:t>đã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phát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hiện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gần</a:t>
            </a:r>
            <a:r>
              <a:rPr lang="en-US" altLang="en-US" sz="2000" dirty="0">
                <a:solidFill>
                  <a:srgbClr val="505050"/>
                </a:solidFill>
                <a:cs typeface="Arial" panose="020B0604020202020204" pitchFamily="34" charset="0"/>
              </a:rPr>
              <a:t> 500 </a:t>
            </a:r>
            <a:r>
              <a:rPr lang="en-US" altLang="en-US" sz="2000" dirty="0" err="1">
                <a:solidFill>
                  <a:srgbClr val="505050"/>
                </a:solidFill>
                <a:cs typeface="Arial" panose="020B0604020202020204" pitchFamily="34" charset="0"/>
              </a:rPr>
              <a:t>điểm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quặng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Gần</a:t>
            </a:r>
            <a:r>
              <a:rPr lang="en-US" altLang="en-US" sz="2000" dirty="0">
                <a:solidFill>
                  <a:srgbClr val="505050"/>
                </a:solidFill>
                <a:cs typeface="Arial" panose="020B0604020202020204" pitchFamily="34" charset="0"/>
              </a:rPr>
              <a:t> 30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đã</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tìm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kiếm</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hành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với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sản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lượng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khoảng</a:t>
            </a:r>
            <a:r>
              <a:rPr lang="en-US" altLang="en-US" sz="2000" dirty="0">
                <a:solidFill>
                  <a:srgbClr val="505050"/>
                </a:solidFill>
                <a:cs typeface="Arial" panose="020B0604020202020204" pitchFamily="34" charset="0"/>
              </a:rPr>
              <a:t> 300 </a:t>
            </a:r>
            <a:r>
              <a:rPr lang="en-US" altLang="en-US" sz="2000" dirty="0" err="1">
                <a:solidFill>
                  <a:srgbClr val="505050"/>
                </a:solidFill>
                <a:cs typeface="Arial" panose="020B0604020202020204" pitchFamily="34" charset="0"/>
              </a:rPr>
              <a:t>tấn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a:t>
            </a:r>
            <a:endParaRPr lang="en-US" altLang="en-US" sz="2000" dirty="0"/>
          </a:p>
          <a:p>
            <a:pPr algn="just"/>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gốc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tập</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trung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chủ</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yếu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miền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núi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phía</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Tây</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Bên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cạnh</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đó</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vùng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Thái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Nguyên</a:t>
            </a:r>
            <a:r>
              <a:rPr lang="en-US" altLang="en-US" sz="2000" dirty="0">
                <a:solidFill>
                  <a:srgbClr val="505050"/>
                </a:solidFill>
                <a:cs typeface="Arial" panose="020B0604020202020204" pitchFamily="34" charset="0"/>
              </a:rPr>
              <a:t> –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Kạn</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cũng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một</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vực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được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chú</a:t>
            </a:r>
            <a:r>
              <a:rPr lang="en-US" altLang="en-US" sz="2000" dirty="0">
                <a:solidFill>
                  <a:srgbClr val="505050"/>
                </a:solidFill>
                <a:cs typeface="Arial" panose="020B0604020202020204" pitchFamily="34" charset="0"/>
              </a:rPr>
              <a:t> ý. </a:t>
            </a:r>
            <a:r>
              <a:rPr lang="en-US" altLang="en-US" sz="2000" dirty="0" err="1">
                <a:solidFill>
                  <a:srgbClr val="505050"/>
                </a:solidFill>
                <a:cs typeface="Arial" panose="020B0604020202020204" pitchFamily="34" charset="0"/>
              </a:rPr>
              <a:t>Các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nổi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tiếng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như</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Khau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Âu</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Bắc</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Kạn</a:t>
            </a:r>
            <a:r>
              <a:rPr lang="en-US" altLang="en-US" sz="2000" dirty="0">
                <a:solidFill>
                  <a:srgbClr val="505050"/>
                </a:solidFill>
                <a:cs typeface="Arial" panose="020B0604020202020204" pitchFamily="34" charset="0"/>
              </a:rPr>
              <a:t>), Nam Quang – Cao </a:t>
            </a:r>
            <a:r>
              <a:rPr lang="en-US" altLang="en-US" sz="2000" dirty="0" err="1">
                <a:solidFill>
                  <a:srgbClr val="505050"/>
                </a:solidFill>
                <a:cs typeface="Arial" panose="020B0604020202020204" pitchFamily="34" charset="0"/>
              </a:rPr>
              <a:t>Bằng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mỏ</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vàng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tại</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Nà</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Pái</a:t>
            </a:r>
            <a:r>
              <a:rPr lang="en-US" altLang="en-US" sz="2000" dirty="0">
                <a:solidFill>
                  <a:srgbClr val="505050"/>
                </a:solidFill>
                <a:cs typeface="Arial" panose="020B0604020202020204" pitchFamily="34" charset="0"/>
              </a:rPr>
              <a:t> – </a:t>
            </a:r>
            <a:r>
              <a:rPr lang="en-US" altLang="en-US" sz="2000" dirty="0" err="1">
                <a:solidFill>
                  <a:srgbClr val="505050"/>
                </a:solidFill>
                <a:cs typeface="Arial" panose="020B0604020202020204" pitchFamily="34" charset="0"/>
              </a:rPr>
              <a:t>Lạng</a:t>
            </a:r>
            <a:r>
              <a:rPr lang="en-US" altLang="en-US" sz="2000" dirty="0">
                <a:solidFill>
                  <a:srgbClr val="505050"/>
                </a:solidFill>
                <a:cs typeface="Arial" panose="020B0604020202020204" pitchFamily="34" charset="0"/>
              </a:rPr>
              <a:t> </a:t>
            </a:r>
            <a:r>
              <a:rPr lang="en-US" altLang="en-US" sz="2000" dirty="0" err="1">
                <a:solidFill>
                  <a:srgbClr val="505050"/>
                </a:solidFill>
                <a:cs typeface="Arial" panose="020B0604020202020204" pitchFamily="34" charset="0"/>
              </a:rPr>
              <a:t>Sơn</a:t>
            </a:r>
            <a:r>
              <a:rPr lang="en-US" altLang="en-US" sz="2000" dirty="0">
                <a:solidFill>
                  <a:srgbClr val="505050"/>
                </a:solidFill>
                <a:cs typeface="Arial" panose="020B0604020202020204" pitchFamily="34" charset="0"/>
              </a:rPr>
              <a:t>, …</a:t>
            </a:r>
            <a:endParaRPr lang="en-US" altLang="en-US" sz="2000" dirty="0"/>
          </a:p>
        </p:txBody>
      </p:sp>
      <p:pic>
        <p:nvPicPr>
          <p:cNvPr id="7170" name="Picture 2" descr="Những mỏ vàng tại Việt Nam">
            <a:extLst>
              <a:ext uri="{FF2B5EF4-FFF2-40B4-BE49-F238E27FC236}">
                <a16:creationId xmlns:a16="http://schemas.microsoft.com/office/drawing/2014/main" id="{CA407936-C3A4-469A-86C3-D642EE5B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63550"/>
            <a:ext cx="6633742" cy="44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1 </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   B. Đất sét.</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Vật thể nào sau đây được xem là nguyên liệu</a:t>
            </a:r>
            <a:r>
              <a:rPr lang="en-US" sz="4000" dirty="0"/>
              <a:t> </a:t>
            </a:r>
            <a:r>
              <a:rPr lang="en-US" sz="4000" dirty="0" err="1"/>
              <a:t>tự</a:t>
            </a:r>
            <a:r>
              <a:rPr lang="en-US" sz="4000" dirty="0"/>
              <a:t> </a:t>
            </a:r>
            <a:r>
              <a:rPr lang="en-US" sz="4000" dirty="0" err="1"/>
              <a:t>nhiên</a:t>
            </a:r>
            <a:r>
              <a:rPr lang="vi-VN" sz="4000" dirty="0"/>
              <a:t>?</a:t>
            </a:r>
          </a:p>
          <a:p>
            <a:r>
              <a:rPr lang="vi-VN" sz="4000" dirty="0"/>
              <a:t>A. Ngói       .                          B. Đất sét.</a:t>
            </a:r>
          </a:p>
          <a:p>
            <a:r>
              <a:rPr lang="vi-VN" sz="4000" dirty="0"/>
              <a:t>C. Xi măng.                           D. Gạch xây dựng.</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4096495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2 </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nguyên liệu.</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vi-VN" sz="4000" dirty="0"/>
              <a:t>Khi dùng gỗ để sản xuất giấy thì người ta sẽ gọi gỗ là</a:t>
            </a:r>
          </a:p>
          <a:p>
            <a:r>
              <a:rPr lang="vi-VN" sz="4000" dirty="0"/>
              <a:t>A. nhiên liệu.                           B. nguyên liệu.</a:t>
            </a:r>
          </a:p>
          <a:p>
            <a:r>
              <a:rPr lang="vi-VN" sz="4000" dirty="0"/>
              <a:t>C. phế liệu.                              </a:t>
            </a:r>
            <a:r>
              <a:rPr lang="en-US" sz="4000" dirty="0"/>
              <a:t> </a:t>
            </a:r>
            <a:r>
              <a:rPr lang="vi-VN" sz="4000" dirty="0"/>
              <a:t>D. vật liệu.</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75291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3</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D. Vì gang giòn hơn thép.</a:t>
            </a:r>
            <a:endParaRPr lang="vi-VN" sz="3600" dirty="0">
              <a:solidFill>
                <a:srgbClr val="FF0000"/>
              </a:solidFill>
            </a:endParaRPr>
          </a:p>
        </p:txBody>
      </p:sp>
      <p:sp>
        <p:nvSpPr>
          <p:cNvPr id="36" name="TextBox 35"/>
          <p:cNvSpPr txBox="1"/>
          <p:nvPr/>
        </p:nvSpPr>
        <p:spPr>
          <a:xfrm>
            <a:off x="990600" y="1526035"/>
            <a:ext cx="11049000" cy="3516151"/>
          </a:xfrm>
          <a:prstGeom prst="rect">
            <a:avLst/>
          </a:prstGeom>
          <a:solidFill>
            <a:srgbClr val="FFFF00">
              <a:alpha val="47000"/>
            </a:srgbClr>
          </a:solidFill>
        </p:spPr>
        <p:txBody>
          <a:bodyPr wrap="square" lIns="68387" tIns="34193" rIns="68387" bIns="34193" rtlCol="0">
            <a:spAutoFit/>
          </a:bodyPr>
          <a:lstStyle/>
          <a:p>
            <a:r>
              <a:rPr lang="vi-VN" sz="3200" dirty="0"/>
              <a:t>Gang và thép đều là hợp kim được tạo bởi 2 thành phần chính là sắt và carbon, gang cứng hơn sắt. Vì sao gang ít được sử dụng trong các công trình xây dựng?</a:t>
            </a:r>
          </a:p>
          <a:p>
            <a:r>
              <a:rPr lang="vi-VN" sz="3200" dirty="0"/>
              <a:t>A. Vì gang khó sản xuất hơn thép.</a:t>
            </a:r>
          </a:p>
          <a:p>
            <a:r>
              <a:rPr lang="vi-VN" sz="3200" dirty="0"/>
              <a:t>B. Vì gang dẫn nhiệt kém hơn thép.</a:t>
            </a:r>
          </a:p>
          <a:p>
            <a:r>
              <a:rPr lang="vi-VN" sz="3200" dirty="0"/>
              <a:t>C. Vì gang được sản xuất ít hơn thép.</a:t>
            </a:r>
          </a:p>
          <a:p>
            <a:r>
              <a:rPr lang="vi-VN" sz="3200" dirty="0"/>
              <a:t>D. Vì gang giòn hơn thép.</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87506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4</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C. Dầu thô.                              </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vi-VN" sz="4000" dirty="0"/>
              <a:t>Vật liệu nào sau đây hầu như </a:t>
            </a:r>
            <a:r>
              <a:rPr lang="vi-VN" sz="4000" b="1" dirty="0"/>
              <a:t>không thể </a:t>
            </a:r>
            <a:r>
              <a:rPr lang="vi-VN" sz="4000" dirty="0"/>
              <a:t>tái sinh?</a:t>
            </a:r>
          </a:p>
          <a:p>
            <a:r>
              <a:rPr lang="vi-VN" sz="4000" dirty="0"/>
              <a:t>A. Bông.                                  B. Gỗ.</a:t>
            </a:r>
          </a:p>
          <a:p>
            <a:r>
              <a:rPr lang="vi-VN" sz="4000" dirty="0"/>
              <a:t>C. Dầu thô.                              D. Nông sản.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1470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D07D0F9-0269-4131-B475-0CE7B4854357}"/>
              </a:ext>
            </a:extLst>
          </p:cNvPr>
          <p:cNvSpPr txBox="1"/>
          <p:nvPr/>
        </p:nvSpPr>
        <p:spPr>
          <a:xfrm>
            <a:off x="1447800" y="381000"/>
            <a:ext cx="8991600" cy="1938992"/>
          </a:xfrm>
          <a:prstGeom prst="rect">
            <a:avLst/>
          </a:prstGeom>
          <a:noFill/>
        </p:spPr>
        <p:txBody>
          <a:bodyPr wrap="square">
            <a:spAutoFit/>
          </a:bodyPr>
          <a:lstStyle/>
          <a:p>
            <a:pPr algn="ctr"/>
            <a:r>
              <a:rPr lang="en-US" sz="2400" dirty="0">
                <a:solidFill>
                  <a:srgbClr val="4A4A4A"/>
                </a:solidFill>
                <a:latin typeface="Muli"/>
              </a:rPr>
              <a:t>N</a:t>
            </a:r>
            <a:r>
              <a:rPr lang="vi-VN" sz="2400" dirty="0">
                <a:solidFill>
                  <a:srgbClr val="4A4A4A"/>
                </a:solidFill>
                <a:latin typeface="Muli"/>
              </a:rPr>
              <a:t>guyên liệu đ</a:t>
            </a:r>
            <a:r>
              <a:rPr lang="en-US" sz="2400" dirty="0" err="1">
                <a:solidFill>
                  <a:srgbClr val="4A4A4A"/>
                </a:solidFill>
                <a:latin typeface="Muli"/>
              </a:rPr>
              <a:t>ược</a:t>
            </a:r>
            <a:r>
              <a:rPr lang="en-US" sz="2400" dirty="0">
                <a:solidFill>
                  <a:srgbClr val="4A4A4A"/>
                </a:solidFill>
                <a:latin typeface="Muli"/>
              </a:rPr>
              <a:t> con </a:t>
            </a:r>
            <a:r>
              <a:rPr lang="en-US" sz="2400" dirty="0" err="1">
                <a:solidFill>
                  <a:srgbClr val="4A4A4A"/>
                </a:solidFill>
                <a:latin typeface="Muli"/>
              </a:rPr>
              <a:t>người</a:t>
            </a:r>
            <a:r>
              <a:rPr lang="en-US" sz="2400" dirty="0">
                <a:solidFill>
                  <a:srgbClr val="4A4A4A"/>
                </a:solidFill>
                <a:latin typeface="Muli"/>
              </a:rPr>
              <a:t> </a:t>
            </a:r>
            <a:r>
              <a:rPr lang="en-US" sz="2400" dirty="0" err="1">
                <a:solidFill>
                  <a:srgbClr val="4A4A4A"/>
                </a:solidFill>
                <a:latin typeface="Muli"/>
              </a:rPr>
              <a:t>lấy</a:t>
            </a:r>
            <a:r>
              <a:rPr lang="en-US" sz="2400" dirty="0">
                <a:solidFill>
                  <a:srgbClr val="4A4A4A"/>
                </a:solidFill>
                <a:latin typeface="Muli"/>
              </a:rPr>
              <a:t> </a:t>
            </a:r>
            <a:r>
              <a:rPr lang="en-US" sz="2400" dirty="0" err="1">
                <a:solidFill>
                  <a:srgbClr val="4A4A4A"/>
                </a:solidFill>
                <a:latin typeface="Muli"/>
              </a:rPr>
              <a:t>từ</a:t>
            </a:r>
            <a:r>
              <a:rPr lang="vi-VN" sz="2400" dirty="0">
                <a:solidFill>
                  <a:srgbClr val="4A4A4A"/>
                </a:solidFill>
                <a:latin typeface="Muli"/>
              </a:rPr>
              <a:t> tự nhiên</a:t>
            </a:r>
            <a:r>
              <a:rPr lang="en-US" sz="2400" dirty="0">
                <a:solidFill>
                  <a:srgbClr val="4A4A4A"/>
                </a:solidFill>
                <a:latin typeface="Muli"/>
              </a:rPr>
              <a:t> </a:t>
            </a:r>
            <a:r>
              <a:rPr lang="en-US" sz="2400" dirty="0" err="1">
                <a:solidFill>
                  <a:srgbClr val="4A4A4A"/>
                </a:solidFill>
                <a:latin typeface="Muli"/>
              </a:rPr>
              <a:t>để</a:t>
            </a:r>
            <a:r>
              <a:rPr lang="en-US" sz="2400" dirty="0">
                <a:solidFill>
                  <a:srgbClr val="4A4A4A"/>
                </a:solidFill>
                <a:latin typeface="Muli"/>
              </a:rPr>
              <a:t> </a:t>
            </a:r>
            <a:r>
              <a:rPr lang="en-US" sz="2400" dirty="0" err="1">
                <a:solidFill>
                  <a:srgbClr val="4A4A4A"/>
                </a:solidFill>
                <a:latin typeface="Muli"/>
              </a:rPr>
              <a:t>chế</a:t>
            </a:r>
            <a:r>
              <a:rPr lang="en-US" sz="2400" dirty="0">
                <a:solidFill>
                  <a:srgbClr val="4A4A4A"/>
                </a:solidFill>
                <a:latin typeface="Muli"/>
              </a:rPr>
              <a:t> </a:t>
            </a:r>
            <a:r>
              <a:rPr lang="en-US" sz="2400" dirty="0" err="1">
                <a:solidFill>
                  <a:srgbClr val="4A4A4A"/>
                </a:solidFill>
                <a:latin typeface="Muli"/>
              </a:rPr>
              <a:t>biến</a:t>
            </a:r>
            <a:r>
              <a:rPr lang="en-US" sz="2400" dirty="0">
                <a:solidFill>
                  <a:srgbClr val="4A4A4A"/>
                </a:solidFill>
                <a:latin typeface="Muli"/>
              </a:rPr>
              <a:t> </a:t>
            </a:r>
            <a:r>
              <a:rPr lang="en-US" sz="2400" dirty="0" err="1">
                <a:solidFill>
                  <a:srgbClr val="4A4A4A"/>
                </a:solidFill>
                <a:latin typeface="Muli"/>
              </a:rPr>
              <a:t>gồm</a:t>
            </a:r>
            <a:r>
              <a:rPr lang="en-US" sz="2400" dirty="0">
                <a:solidFill>
                  <a:srgbClr val="4A4A4A"/>
                </a:solidFill>
                <a:latin typeface="Muli"/>
              </a:rPr>
              <a:t> </a:t>
            </a:r>
            <a:r>
              <a:rPr lang="en-US" sz="2400" dirty="0" err="1">
                <a:solidFill>
                  <a:srgbClr val="4A4A4A"/>
                </a:solidFill>
                <a:latin typeface="Muli"/>
              </a:rPr>
              <a:t>các</a:t>
            </a:r>
            <a:r>
              <a:rPr lang="en-US" sz="2400" dirty="0">
                <a:solidFill>
                  <a:srgbClr val="4A4A4A"/>
                </a:solidFill>
                <a:latin typeface="Muli"/>
              </a:rPr>
              <a:t> </a:t>
            </a:r>
            <a:r>
              <a:rPr lang="en-US" sz="2400" dirty="0" err="1">
                <a:solidFill>
                  <a:srgbClr val="4A4A4A"/>
                </a:solidFill>
                <a:latin typeface="Muli"/>
              </a:rPr>
              <a:t>loại</a:t>
            </a:r>
            <a:r>
              <a:rPr lang="en-US" sz="2400" dirty="0">
                <a:solidFill>
                  <a:srgbClr val="4A4A4A"/>
                </a:solidFill>
                <a:latin typeface="Muli"/>
              </a:rPr>
              <a:t> </a:t>
            </a:r>
            <a:r>
              <a:rPr lang="en-US" sz="2400" dirty="0" err="1">
                <a:solidFill>
                  <a:srgbClr val="4A4A4A"/>
                </a:solidFill>
                <a:latin typeface="Muli"/>
              </a:rPr>
              <a:t>đất</a:t>
            </a:r>
            <a:r>
              <a:rPr lang="en-US" sz="2400" dirty="0">
                <a:solidFill>
                  <a:srgbClr val="4A4A4A"/>
                </a:solidFill>
                <a:latin typeface="Muli"/>
              </a:rPr>
              <a:t>, </a:t>
            </a:r>
            <a:r>
              <a:rPr lang="en-US" sz="2400" dirty="0" err="1">
                <a:solidFill>
                  <a:srgbClr val="4A4A4A"/>
                </a:solidFill>
                <a:latin typeface="Muli"/>
              </a:rPr>
              <a:t>đá</a:t>
            </a:r>
            <a:r>
              <a:rPr lang="en-US" sz="2400" dirty="0">
                <a:solidFill>
                  <a:srgbClr val="4A4A4A"/>
                </a:solidFill>
                <a:latin typeface="Muli"/>
              </a:rPr>
              <a:t>, </a:t>
            </a:r>
            <a:r>
              <a:rPr lang="en-US" sz="2400" dirty="0" err="1">
                <a:solidFill>
                  <a:srgbClr val="4A4A4A"/>
                </a:solidFill>
                <a:latin typeface="Muli"/>
              </a:rPr>
              <a:t>quặng</a:t>
            </a:r>
            <a:r>
              <a:rPr lang="en-US" sz="2400" dirty="0">
                <a:solidFill>
                  <a:srgbClr val="4A4A4A"/>
                </a:solidFill>
                <a:latin typeface="Muli"/>
              </a:rPr>
              <a:t>, </a:t>
            </a:r>
            <a:r>
              <a:rPr lang="en-US" sz="2400" dirty="0" err="1">
                <a:solidFill>
                  <a:srgbClr val="4A4A4A"/>
                </a:solidFill>
                <a:latin typeface="Muli"/>
              </a:rPr>
              <a:t>dầu</a:t>
            </a:r>
            <a:r>
              <a:rPr lang="en-US" sz="2400" dirty="0">
                <a:solidFill>
                  <a:srgbClr val="4A4A4A"/>
                </a:solidFill>
                <a:latin typeface="Muli"/>
              </a:rPr>
              <a:t> </a:t>
            </a:r>
            <a:r>
              <a:rPr lang="en-US" sz="2400" dirty="0" err="1">
                <a:solidFill>
                  <a:srgbClr val="4A4A4A"/>
                </a:solidFill>
                <a:latin typeface="Muli"/>
              </a:rPr>
              <a:t>mỏ</a:t>
            </a:r>
            <a:r>
              <a:rPr lang="en-US" sz="2400" dirty="0">
                <a:solidFill>
                  <a:srgbClr val="4A4A4A"/>
                </a:solidFill>
                <a:latin typeface="Muli"/>
              </a:rPr>
              <a:t> ..</a:t>
            </a:r>
            <a:r>
              <a:rPr lang="vi-VN" sz="2400" dirty="0">
                <a:solidFill>
                  <a:srgbClr val="4A4A4A"/>
                </a:solidFill>
                <a:latin typeface="Muli"/>
              </a:rPr>
              <a:t>. Một số nguyên liệu như đất, đá, quặng, </a:t>
            </a:r>
            <a:endParaRPr lang="en-US" sz="2400" dirty="0">
              <a:solidFill>
                <a:srgbClr val="4A4A4A"/>
              </a:solidFill>
              <a:latin typeface="Muli"/>
            </a:endParaRPr>
          </a:p>
          <a:p>
            <a:pPr algn="ctr"/>
            <a:r>
              <a:rPr lang="vi-VN" sz="2400" dirty="0">
                <a:solidFill>
                  <a:srgbClr val="4A4A4A"/>
                </a:solidFill>
                <a:latin typeface="Muli"/>
              </a:rPr>
              <a:t>là những nguyên liệu đầu vào cho các ngành sản xuất nông nghiệp </a:t>
            </a:r>
            <a:endParaRPr lang="en-US" sz="2400" dirty="0">
              <a:solidFill>
                <a:srgbClr val="4A4A4A"/>
              </a:solidFill>
              <a:latin typeface="Muli"/>
            </a:endParaRPr>
          </a:p>
          <a:p>
            <a:pPr algn="ctr"/>
            <a:r>
              <a:rPr lang="vi-VN" sz="2400" dirty="0">
                <a:solidFill>
                  <a:srgbClr val="4A4A4A"/>
                </a:solidFill>
                <a:latin typeface="Muli"/>
              </a:rPr>
              <a:t>và công nghiệp.</a:t>
            </a:r>
            <a:endParaRPr lang="en-US" sz="2400" dirty="0">
              <a:solidFill>
                <a:srgbClr val="4A4A4A"/>
              </a:solidFill>
              <a:latin typeface="Muli"/>
            </a:endParaRPr>
          </a:p>
          <a:p>
            <a:pPr algn="ctr"/>
            <a:endParaRPr lang="en-AU" sz="2400" dirty="0"/>
          </a:p>
        </p:txBody>
      </p:sp>
      <p:pic>
        <p:nvPicPr>
          <p:cNvPr id="1039" name="Picture 15">
            <a:extLst>
              <a:ext uri="{FF2B5EF4-FFF2-40B4-BE49-F238E27FC236}">
                <a16:creationId xmlns:a16="http://schemas.microsoft.com/office/drawing/2014/main" id="{FD05189F-57AC-41FB-A7C1-537C4A2A80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8923" y="2133601"/>
            <a:ext cx="18669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FC12C4F-2D64-4812-A154-226CAE5AA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8763" y="2133601"/>
            <a:ext cx="18097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2F335D2D-3DE9-4A95-98B8-CD59211AE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6713" y="2133600"/>
            <a:ext cx="17335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8FAD9DC-77CC-4E4F-94A0-06C7DE878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0823" y="451485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8B465448-7B3D-4E77-851C-B22AD64CE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913" y="4486276"/>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9D1943C-0046-4F73-9AA1-4F71C3D596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86714" y="4495800"/>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78F7D5-2069-4B92-A18E-1F246565138C}"/>
              </a:ext>
            </a:extLst>
          </p:cNvPr>
          <p:cNvSpPr txBox="1"/>
          <p:nvPr/>
        </p:nvSpPr>
        <p:spPr>
          <a:xfrm>
            <a:off x="2633662" y="3777734"/>
            <a:ext cx="1524000" cy="369332"/>
          </a:xfrm>
          <a:prstGeom prst="rect">
            <a:avLst/>
          </a:prstGeom>
          <a:noFill/>
        </p:spPr>
        <p:txBody>
          <a:bodyPr wrap="square">
            <a:spAutoFit/>
          </a:bodyPr>
          <a:lstStyle/>
          <a:p>
            <a:pPr algn="ctr" fontAlgn="ctr"/>
            <a:r>
              <a:rPr lang="en-AU" i="1" dirty="0" err="1"/>
              <a:t>Đá</a:t>
            </a:r>
            <a:r>
              <a:rPr lang="en-AU" i="1" dirty="0"/>
              <a:t> </a:t>
            </a:r>
            <a:r>
              <a:rPr lang="en-AU" i="1" dirty="0" err="1"/>
              <a:t>vôi</a:t>
            </a:r>
            <a:endParaRPr lang="en-AU" dirty="0"/>
          </a:p>
        </p:txBody>
      </p:sp>
      <p:sp>
        <p:nvSpPr>
          <p:cNvPr id="12" name="TextBox 11">
            <a:extLst>
              <a:ext uri="{FF2B5EF4-FFF2-40B4-BE49-F238E27FC236}">
                <a16:creationId xmlns:a16="http://schemas.microsoft.com/office/drawing/2014/main" id="{5291B5D4-3B67-45FD-BC2F-6233CB5FC906}"/>
              </a:ext>
            </a:extLst>
          </p:cNvPr>
          <p:cNvSpPr txBox="1"/>
          <p:nvPr/>
        </p:nvSpPr>
        <p:spPr>
          <a:xfrm>
            <a:off x="5338763" y="3716213"/>
            <a:ext cx="1524000" cy="369332"/>
          </a:xfrm>
          <a:prstGeom prst="rect">
            <a:avLst/>
          </a:prstGeom>
          <a:noFill/>
        </p:spPr>
        <p:txBody>
          <a:bodyPr wrap="square">
            <a:spAutoFit/>
          </a:bodyPr>
          <a:lstStyle/>
          <a:p>
            <a:pPr algn="ctr" fontAlgn="ctr"/>
            <a:r>
              <a:rPr lang="en-AU" i="1" dirty="0" err="1"/>
              <a:t>Cát</a:t>
            </a:r>
            <a:endParaRPr lang="en-AU" dirty="0"/>
          </a:p>
        </p:txBody>
      </p:sp>
      <p:sp>
        <p:nvSpPr>
          <p:cNvPr id="14" name="TextBox 13">
            <a:extLst>
              <a:ext uri="{FF2B5EF4-FFF2-40B4-BE49-F238E27FC236}">
                <a16:creationId xmlns:a16="http://schemas.microsoft.com/office/drawing/2014/main" id="{E241CFC2-FF55-4C3A-BD87-6D8D8D06CD36}"/>
              </a:ext>
            </a:extLst>
          </p:cNvPr>
          <p:cNvSpPr txBox="1"/>
          <p:nvPr/>
        </p:nvSpPr>
        <p:spPr>
          <a:xfrm>
            <a:off x="6629400" y="3667984"/>
            <a:ext cx="4572000" cy="369332"/>
          </a:xfrm>
          <a:prstGeom prst="rect">
            <a:avLst/>
          </a:prstGeom>
          <a:noFill/>
        </p:spPr>
        <p:txBody>
          <a:bodyPr wrap="square">
            <a:spAutoFit/>
          </a:bodyPr>
          <a:lstStyle/>
          <a:p>
            <a:pPr algn="ctr" fontAlgn="ctr"/>
            <a:r>
              <a:rPr lang="en-AU" i="1" dirty="0" err="1"/>
              <a:t>Quặng</a:t>
            </a:r>
            <a:r>
              <a:rPr lang="en-AU" i="1" dirty="0"/>
              <a:t> bauxite</a:t>
            </a:r>
            <a:endParaRPr lang="en-AU" dirty="0"/>
          </a:p>
        </p:txBody>
      </p:sp>
      <p:sp>
        <p:nvSpPr>
          <p:cNvPr id="15" name="TextBox 14">
            <a:extLst>
              <a:ext uri="{FF2B5EF4-FFF2-40B4-BE49-F238E27FC236}">
                <a16:creationId xmlns:a16="http://schemas.microsoft.com/office/drawing/2014/main" id="{E88EF5FB-8461-4085-A793-23CAC1BA96E5}"/>
              </a:ext>
            </a:extLst>
          </p:cNvPr>
          <p:cNvSpPr txBox="1"/>
          <p:nvPr/>
        </p:nvSpPr>
        <p:spPr>
          <a:xfrm>
            <a:off x="2878047" y="5974318"/>
            <a:ext cx="1524000" cy="369332"/>
          </a:xfrm>
          <a:prstGeom prst="rect">
            <a:avLst/>
          </a:prstGeom>
          <a:noFill/>
        </p:spPr>
        <p:txBody>
          <a:bodyPr wrap="square">
            <a:spAutoFit/>
          </a:bodyPr>
          <a:lstStyle/>
          <a:p>
            <a:pPr algn="ctr" fontAlgn="ctr"/>
            <a:r>
              <a:rPr lang="en-US" dirty="0"/>
              <a:t>Tre</a:t>
            </a:r>
            <a:endParaRPr lang="en-AU" dirty="0"/>
          </a:p>
        </p:txBody>
      </p:sp>
      <p:sp>
        <p:nvSpPr>
          <p:cNvPr id="16" name="TextBox 15">
            <a:extLst>
              <a:ext uri="{FF2B5EF4-FFF2-40B4-BE49-F238E27FC236}">
                <a16:creationId xmlns:a16="http://schemas.microsoft.com/office/drawing/2014/main" id="{FC74EA6A-D65C-4EEC-A664-A57275C0BCDC}"/>
              </a:ext>
            </a:extLst>
          </p:cNvPr>
          <p:cNvSpPr txBox="1"/>
          <p:nvPr/>
        </p:nvSpPr>
        <p:spPr>
          <a:xfrm>
            <a:off x="5428570" y="5972379"/>
            <a:ext cx="1524000" cy="369332"/>
          </a:xfrm>
          <a:prstGeom prst="rect">
            <a:avLst/>
          </a:prstGeom>
          <a:noFill/>
        </p:spPr>
        <p:txBody>
          <a:bodyPr wrap="square">
            <a:spAutoFit/>
          </a:bodyPr>
          <a:lstStyle/>
          <a:p>
            <a:pPr algn="ctr" fontAlgn="ctr"/>
            <a:r>
              <a:rPr lang="en-US" dirty="0" err="1"/>
              <a:t>Gỗ</a:t>
            </a:r>
            <a:endParaRPr lang="en-AU" dirty="0"/>
          </a:p>
        </p:txBody>
      </p:sp>
      <p:sp>
        <p:nvSpPr>
          <p:cNvPr id="17" name="TextBox 16">
            <a:extLst>
              <a:ext uri="{FF2B5EF4-FFF2-40B4-BE49-F238E27FC236}">
                <a16:creationId xmlns:a16="http://schemas.microsoft.com/office/drawing/2014/main" id="{C17054DB-453C-4868-ABED-B76B0263314C}"/>
              </a:ext>
            </a:extLst>
          </p:cNvPr>
          <p:cNvSpPr txBox="1"/>
          <p:nvPr/>
        </p:nvSpPr>
        <p:spPr>
          <a:xfrm>
            <a:off x="7986713" y="5823202"/>
            <a:ext cx="1524000" cy="369332"/>
          </a:xfrm>
          <a:prstGeom prst="rect">
            <a:avLst/>
          </a:prstGeom>
          <a:noFill/>
        </p:spPr>
        <p:txBody>
          <a:bodyPr wrap="square">
            <a:spAutoFit/>
          </a:bodyPr>
          <a:lstStyle/>
          <a:p>
            <a:pPr algn="ctr" fontAlgn="ctr"/>
            <a:r>
              <a:rPr lang="en-AU" i="1" dirty="0" err="1"/>
              <a:t>Mía</a:t>
            </a:r>
            <a:endParaRPr lang="en-AU" dirty="0"/>
          </a:p>
        </p:txBody>
      </p:sp>
    </p:spTree>
    <p:extLst>
      <p:ext uri="{BB962C8B-B14F-4D97-AF65-F5344CB8AC3E}">
        <p14:creationId xmlns:p14="http://schemas.microsoft.com/office/powerpoint/2010/main" val="1734979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5</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A. Đá vôi.                                 </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 Nguyên liệu nào sau đây được sử dụng trong lò nung vôi?</a:t>
            </a:r>
          </a:p>
          <a:p>
            <a:r>
              <a:rPr lang="vi-VN" sz="4000" dirty="0"/>
              <a:t>A. Đá vôi.                                  B. Đất sét.</a:t>
            </a:r>
          </a:p>
          <a:p>
            <a:r>
              <a:rPr lang="vi-VN" sz="4000" dirty="0"/>
              <a:t>C. Cát.                                       </a:t>
            </a:r>
            <a:r>
              <a:rPr lang="en-US" sz="4000" dirty="0"/>
              <a:t> </a:t>
            </a:r>
            <a:r>
              <a:rPr lang="vi-VN" sz="4000" dirty="0"/>
              <a:t>D. Gạch</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208538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6</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Nên sử dụng các phương pháp khai thác thủ công.</a:t>
            </a:r>
            <a:endParaRPr lang="vi-VN" sz="3600" dirty="0">
              <a:solidFill>
                <a:srgbClr val="FF0000"/>
              </a:solidFill>
            </a:endParaRPr>
          </a:p>
        </p:txBody>
      </p:sp>
      <p:sp>
        <p:nvSpPr>
          <p:cNvPr id="36" name="TextBox 35"/>
          <p:cNvSpPr txBox="1"/>
          <p:nvPr/>
        </p:nvSpPr>
        <p:spPr>
          <a:xfrm>
            <a:off x="990600" y="1526035"/>
            <a:ext cx="11049000" cy="3393041"/>
          </a:xfrm>
          <a:prstGeom prst="rect">
            <a:avLst/>
          </a:prstGeom>
          <a:solidFill>
            <a:srgbClr val="FFFF00">
              <a:alpha val="47000"/>
            </a:srgbClr>
          </a:solidFill>
        </p:spPr>
        <p:txBody>
          <a:bodyPr wrap="square" lIns="68387" tIns="34193" rIns="68387" bIns="34193" rtlCol="0">
            <a:spAutoFit/>
          </a:bodyPr>
          <a:lstStyle/>
          <a:p>
            <a:r>
              <a:rPr lang="vi-VN" sz="3600" dirty="0"/>
              <a:t>Khi khai thác quặng sắt, ý nào sau đây là </a:t>
            </a:r>
            <a:r>
              <a:rPr lang="vi-VN" sz="3600" b="1" dirty="0"/>
              <a:t>không đúng</a:t>
            </a:r>
            <a:r>
              <a:rPr lang="vi-VN" sz="3600" dirty="0"/>
              <a:t>?</a:t>
            </a:r>
          </a:p>
          <a:p>
            <a:r>
              <a:rPr lang="vi-VN" sz="3600" dirty="0"/>
              <a:t>A. Chế biến quặng thành sản phẩm có giá trị để nâng cao kinh tế.</a:t>
            </a:r>
          </a:p>
          <a:p>
            <a:r>
              <a:rPr lang="vi-VN" sz="3600" dirty="0"/>
              <a:t>B. Nên sử dụng các phương pháp khai thác thủ công.</a:t>
            </a:r>
          </a:p>
          <a:p>
            <a:r>
              <a:rPr lang="vi-VN" sz="3600" dirty="0"/>
              <a:t>C. Tránh làm ô nhiễm môi trường.</a:t>
            </a:r>
          </a:p>
          <a:p>
            <a:r>
              <a:rPr lang="vi-VN" sz="3600" dirty="0"/>
              <a:t>D. Khai thác tiết kiệm vì nguồn quặng có hạn.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763973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7</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D. Chế biến</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Sau khi lấy quặng ra khỏi mỏ cần thực hiện quá trình nào để thu được kim loại từ quặng?</a:t>
            </a:r>
          </a:p>
          <a:p>
            <a:pPr marL="742950" indent="-742950">
              <a:buAutoNum type="alphaUcPeriod"/>
            </a:pPr>
            <a:r>
              <a:rPr lang="vi-VN" sz="4000" dirty="0"/>
              <a:t>Bay hơi            </a:t>
            </a:r>
            <a:r>
              <a:rPr lang="en-US" sz="4000" dirty="0"/>
              <a:t>      </a:t>
            </a:r>
            <a:r>
              <a:rPr lang="vi-VN" sz="4000" dirty="0"/>
              <a:t>B. Lắng gạn         </a:t>
            </a:r>
            <a:endParaRPr lang="en-US" sz="4000" dirty="0"/>
          </a:p>
          <a:p>
            <a:r>
              <a:rPr lang="vi-VN" sz="4000" dirty="0"/>
              <a:t>C. Nấu chảy           </a:t>
            </a:r>
            <a:r>
              <a:rPr lang="en-US" sz="4000" dirty="0"/>
              <a:t>      </a:t>
            </a:r>
            <a:r>
              <a:rPr lang="vi-VN" sz="4000" dirty="0"/>
              <a:t>D. Chế biến</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403971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8</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en-US" sz="3600" dirty="0">
                <a:solidFill>
                  <a:srgbClr val="FF0000"/>
                </a:solidFill>
              </a:rPr>
              <a:t>A. </a:t>
            </a:r>
            <a:r>
              <a:rPr lang="en-US" sz="3600" dirty="0" err="1">
                <a:solidFill>
                  <a:srgbClr val="FF0000"/>
                </a:solidFill>
              </a:rPr>
              <a:t>Đất</a:t>
            </a:r>
            <a:r>
              <a:rPr lang="en-US" sz="3600" dirty="0">
                <a:solidFill>
                  <a:srgbClr val="FF0000"/>
                </a:solidFill>
              </a:rPr>
              <a:t> </a:t>
            </a:r>
            <a:r>
              <a:rPr lang="en-US" sz="3600" dirty="0" err="1">
                <a:solidFill>
                  <a:srgbClr val="FF0000"/>
                </a:solidFill>
              </a:rPr>
              <a:t>sét</a:t>
            </a:r>
            <a:r>
              <a:rPr lang="en-US" sz="3600" dirty="0">
                <a:solidFill>
                  <a:srgbClr val="FF0000"/>
                </a:solidFill>
              </a:rPr>
              <a:t>            </a:t>
            </a:r>
            <a:endParaRPr lang="vi-VN" sz="3600" dirty="0">
              <a:solidFill>
                <a:srgbClr val="FF0000"/>
              </a:solidFill>
            </a:endParaRPr>
          </a:p>
        </p:txBody>
      </p:sp>
      <p:sp>
        <p:nvSpPr>
          <p:cNvPr id="36" name="TextBox 35"/>
          <p:cNvSpPr txBox="1"/>
          <p:nvPr/>
        </p:nvSpPr>
        <p:spPr>
          <a:xfrm>
            <a:off x="990600" y="1526035"/>
            <a:ext cx="11049000" cy="1915713"/>
          </a:xfrm>
          <a:prstGeom prst="rect">
            <a:avLst/>
          </a:prstGeom>
          <a:solidFill>
            <a:srgbClr val="FFFF00">
              <a:alpha val="47000"/>
            </a:srgbClr>
          </a:solidFill>
        </p:spPr>
        <p:txBody>
          <a:bodyPr wrap="square" lIns="68387" tIns="34193" rIns="68387" bIns="34193" rtlCol="0">
            <a:spAutoFit/>
          </a:bodyPr>
          <a:lstStyle/>
          <a:p>
            <a:r>
              <a:rPr lang="en-US" sz="4000" dirty="0" err="1"/>
              <a:t>Nguyên</a:t>
            </a:r>
            <a:r>
              <a:rPr lang="en-US" sz="4000" dirty="0"/>
              <a:t> </a:t>
            </a:r>
            <a:r>
              <a:rPr lang="en-US" sz="4000" dirty="0" err="1"/>
              <a:t>liệu</a:t>
            </a:r>
            <a:r>
              <a:rPr lang="en-US" sz="4000" dirty="0"/>
              <a:t> </a:t>
            </a:r>
            <a:r>
              <a:rPr lang="en-US" sz="4000" dirty="0" err="1"/>
              <a:t>chính</a:t>
            </a:r>
            <a:r>
              <a:rPr lang="en-US" sz="4000" dirty="0"/>
              <a:t> </a:t>
            </a:r>
            <a:r>
              <a:rPr lang="en-US" sz="4000" dirty="0" err="1"/>
              <a:t>để</a:t>
            </a:r>
            <a:r>
              <a:rPr lang="en-US" sz="4000" dirty="0"/>
              <a:t> </a:t>
            </a:r>
            <a:r>
              <a:rPr lang="en-US" sz="4000" dirty="0" err="1"/>
              <a:t>sản</a:t>
            </a:r>
            <a:r>
              <a:rPr lang="en-US" sz="4000" dirty="0"/>
              <a:t> </a:t>
            </a:r>
            <a:r>
              <a:rPr lang="en-US" sz="4000" dirty="0" err="1"/>
              <a:t>xuất</a:t>
            </a:r>
            <a:r>
              <a:rPr lang="en-US" sz="4000" dirty="0"/>
              <a:t> </a:t>
            </a:r>
            <a:r>
              <a:rPr lang="en-US" sz="4000" dirty="0" err="1"/>
              <a:t>gạch</a:t>
            </a:r>
            <a:r>
              <a:rPr lang="en-US" sz="4000" dirty="0"/>
              <a:t> </a:t>
            </a:r>
            <a:r>
              <a:rPr lang="en-US" sz="4000" dirty="0" err="1"/>
              <a:t>là</a:t>
            </a:r>
            <a:r>
              <a:rPr lang="en-US" sz="4000" dirty="0"/>
              <a:t> </a:t>
            </a:r>
            <a:r>
              <a:rPr lang="en-US" sz="4000" dirty="0" err="1"/>
              <a:t>gì</a:t>
            </a:r>
            <a:r>
              <a:rPr lang="en-US" sz="4000" dirty="0"/>
              <a:t>?</a:t>
            </a:r>
          </a:p>
          <a:p>
            <a:pPr marL="742950" indent="-742950">
              <a:buAutoNum type="alphaUcPeriod"/>
            </a:pPr>
            <a:r>
              <a:rPr lang="en-US" sz="4000" dirty="0" err="1"/>
              <a:t>Đất</a:t>
            </a:r>
            <a:r>
              <a:rPr lang="en-US" sz="4000" dirty="0"/>
              <a:t> </a:t>
            </a:r>
            <a:r>
              <a:rPr lang="en-US" sz="4000" dirty="0" err="1"/>
              <a:t>sét</a:t>
            </a:r>
            <a:r>
              <a:rPr lang="en-US" sz="4000" dirty="0"/>
              <a:t>             B. </a:t>
            </a:r>
            <a:r>
              <a:rPr lang="en-US" sz="4000" dirty="0" err="1"/>
              <a:t>Cát</a:t>
            </a:r>
            <a:r>
              <a:rPr lang="en-US" sz="4000" dirty="0"/>
              <a:t>                   </a:t>
            </a:r>
          </a:p>
          <a:p>
            <a:r>
              <a:rPr lang="en-US" sz="4000" dirty="0"/>
              <a:t>C. </a:t>
            </a:r>
            <a:r>
              <a:rPr lang="en-US" sz="4000" dirty="0" err="1"/>
              <a:t>Đá</a:t>
            </a:r>
            <a:r>
              <a:rPr lang="en-US" sz="4000" dirty="0"/>
              <a:t> </a:t>
            </a:r>
            <a:r>
              <a:rPr lang="en-US" sz="4000" dirty="0" err="1"/>
              <a:t>vôi</a:t>
            </a:r>
            <a:r>
              <a:rPr lang="en-US" sz="4000" dirty="0"/>
              <a:t>               D. </a:t>
            </a:r>
            <a:r>
              <a:rPr lang="en-US" sz="4000" dirty="0" err="1"/>
              <a:t>Đá</a:t>
            </a:r>
            <a:endParaRPr lang="en-US" sz="4000" dirty="0"/>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2212484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9</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Đá vôi              </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Nguyên liệu được sử dụng để sản xuất vôi sống, phấn viết bảng, tạc tượng ,..là gì?</a:t>
            </a:r>
          </a:p>
          <a:p>
            <a:pPr marL="742950" indent="-742950">
              <a:buAutoNum type="alphaUcPeriod"/>
            </a:pPr>
            <a:r>
              <a:rPr lang="vi-VN" sz="4000" dirty="0"/>
              <a:t>Cát                   B. Đá vôi              </a:t>
            </a:r>
            <a:endParaRPr lang="en-US" sz="4000" dirty="0"/>
          </a:p>
          <a:p>
            <a:r>
              <a:rPr lang="vi-VN" sz="4000" dirty="0"/>
              <a:t>C. Đất sét              D. Đá</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625252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075" descr="5"/>
          <p:cNvPicPr>
            <a:picLocks noChangeAspect="1"/>
          </p:cNvPicPr>
          <p:nvPr/>
        </p:nvPicPr>
        <p:blipFill>
          <a:blip r:embed="rId10"/>
          <a:stretch>
            <a:fillRect/>
          </a:stretch>
        </p:blipFill>
        <p:spPr>
          <a:xfrm>
            <a:off x="-304800" y="-13855"/>
            <a:ext cx="12649200" cy="7001064"/>
          </a:xfrm>
          <a:prstGeom prst="rect">
            <a:avLst/>
          </a:prstGeom>
          <a:noFill/>
          <a:ln w="9525">
            <a:noFill/>
          </a:ln>
        </p:spPr>
      </p:pic>
      <p:sp>
        <p:nvSpPr>
          <p:cNvPr id="32" name="TextBox 31"/>
          <p:cNvSpPr txBox="1"/>
          <p:nvPr/>
        </p:nvSpPr>
        <p:spPr>
          <a:xfrm>
            <a:off x="3017182" y="624025"/>
            <a:ext cx="3529091" cy="687044"/>
          </a:xfrm>
          <a:prstGeom prst="rect">
            <a:avLst/>
          </a:prstGeom>
          <a:noFill/>
        </p:spPr>
        <p:txBody>
          <a:bodyPr wrap="square" lIns="68387" tIns="34193" rIns="68387" bIns="34193" rtlCol="0">
            <a:spAutoFit/>
          </a:bodyPr>
          <a:lstStyle/>
          <a:p>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Câu</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a:t>
            </a:r>
            <a:r>
              <a:rPr lang="en-US" sz="4016" b="1" dirty="0" err="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hỏi</a:t>
            </a:r>
            <a:r>
              <a:rPr lang="en-US" sz="4016" b="1" dirty="0">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Bookman Old Style" pitchFamily="18" charset="0"/>
              </a:rPr>
              <a:t> 10</a:t>
            </a:r>
          </a:p>
        </p:txBody>
      </p:sp>
      <p:graphicFrame>
        <p:nvGraphicFramePr>
          <p:cNvPr id="34" name="Object 33"/>
          <p:cNvGraphicFramePr>
            <a:graphicFrameLocks noChangeAspect="1"/>
          </p:cNvGraphicFramePr>
          <p:nvPr/>
        </p:nvGraphicFramePr>
        <p:xfrm>
          <a:off x="6262022" y="2636044"/>
          <a:ext cx="85381" cy="133350"/>
        </p:xfrm>
        <a:graphic>
          <a:graphicData uri="http://schemas.openxmlformats.org/presentationml/2006/ole">
            <mc:AlternateContent xmlns:mc="http://schemas.openxmlformats.org/markup-compatibility/2006">
              <mc:Choice xmlns:v="urn:schemas-microsoft-com:vml" Requires="v">
                <p:oleObj name="Equation" r:id="rId11" imgW="114120" imgH="177480" progId="Equation.DSMT4">
                  <p:embed/>
                </p:oleObj>
              </mc:Choice>
              <mc:Fallback>
                <p:oleObj name="Equation" r:id="rId11" imgW="114120" imgH="1774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2022" y="2636044"/>
                        <a:ext cx="85381"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90600" y="5569655"/>
            <a:ext cx="11049000" cy="623052"/>
          </a:xfrm>
          <a:prstGeom prst="rect">
            <a:avLst/>
          </a:prstGeom>
          <a:solidFill>
            <a:srgbClr val="663300">
              <a:alpha val="47000"/>
            </a:srgbClr>
          </a:solidFill>
        </p:spPr>
        <p:txBody>
          <a:bodyPr wrap="square" lIns="68387" tIns="34193" rIns="68387" bIns="34193" rtlCol="0">
            <a:spAutoFit/>
          </a:bodyPr>
          <a:lstStyle/>
          <a:p>
            <a:r>
              <a:rPr lang="vi-VN" sz="3600">
                <a:solidFill>
                  <a:srgbClr val="FF0000"/>
                </a:solidFill>
              </a:rPr>
              <a:t>B. Quặng sắt</a:t>
            </a:r>
            <a:endParaRPr lang="vi-VN" sz="3600" dirty="0">
              <a:solidFill>
                <a:srgbClr val="FF0000"/>
              </a:solidFill>
            </a:endParaRPr>
          </a:p>
        </p:txBody>
      </p:sp>
      <p:sp>
        <p:nvSpPr>
          <p:cNvPr id="36" name="TextBox 35"/>
          <p:cNvSpPr txBox="1"/>
          <p:nvPr/>
        </p:nvSpPr>
        <p:spPr>
          <a:xfrm>
            <a:off x="990600" y="1526035"/>
            <a:ext cx="11049000" cy="2531266"/>
          </a:xfrm>
          <a:prstGeom prst="rect">
            <a:avLst/>
          </a:prstGeom>
          <a:solidFill>
            <a:srgbClr val="FFFF00">
              <a:alpha val="47000"/>
            </a:srgbClr>
          </a:solidFill>
        </p:spPr>
        <p:txBody>
          <a:bodyPr wrap="square" lIns="68387" tIns="34193" rIns="68387" bIns="34193" rtlCol="0">
            <a:spAutoFit/>
          </a:bodyPr>
          <a:lstStyle/>
          <a:p>
            <a:r>
              <a:rPr lang="vi-VN" sz="4000" dirty="0"/>
              <a:t>Để sản xuất gang và thép, người ta chế biến từ quặng gì?</a:t>
            </a:r>
          </a:p>
          <a:p>
            <a:r>
              <a:rPr lang="vi-VN" sz="4000" dirty="0"/>
              <a:t>A. Quặng bauxite                    B. Quặng sắt</a:t>
            </a:r>
          </a:p>
          <a:p>
            <a:r>
              <a:rPr lang="vi-VN" sz="4000" dirty="0"/>
              <a:t>C. Quặng đồng                        D. Quặng titanium</a:t>
            </a:r>
          </a:p>
        </p:txBody>
      </p:sp>
      <p:sp>
        <p:nvSpPr>
          <p:cNvPr id="2" name="TextBox 1"/>
          <p:cNvSpPr txBox="1"/>
          <p:nvPr/>
        </p:nvSpPr>
        <p:spPr>
          <a:xfrm>
            <a:off x="1696144" y="4785601"/>
            <a:ext cx="2642075" cy="687044"/>
          </a:xfrm>
          <a:prstGeom prst="rect">
            <a:avLst/>
          </a:prstGeom>
          <a:noFill/>
        </p:spPr>
        <p:txBody>
          <a:bodyPr wrap="square" lIns="68387" tIns="34193" rIns="68387" bIns="34193" rtlCol="0">
            <a:spAutoFit/>
          </a:bodyPr>
          <a:lstStyle/>
          <a:p>
            <a:r>
              <a:rPr lang="en-US" sz="4016" i="1" u="sng" dirty="0" err="1">
                <a:solidFill>
                  <a:srgbClr val="E40CDA"/>
                </a:solidFill>
                <a:effectLst>
                  <a:glow rad="63500">
                    <a:schemeClr val="accent3">
                      <a:satMod val="175000"/>
                      <a:alpha val="40000"/>
                    </a:schemeClr>
                  </a:glow>
                </a:effectLst>
                <a:latin typeface="UVN Ai Cap" panose="02040603050506020204" pitchFamily="18" charset="0"/>
              </a:rPr>
              <a:t>Đáp</a:t>
            </a:r>
            <a:r>
              <a:rPr lang="en-US" sz="4016" i="1" u="sng" dirty="0">
                <a:solidFill>
                  <a:srgbClr val="E40CDA"/>
                </a:solidFill>
                <a:effectLst>
                  <a:glow rad="63500">
                    <a:schemeClr val="accent3">
                      <a:satMod val="175000"/>
                      <a:alpha val="40000"/>
                    </a:schemeClr>
                  </a:glow>
                </a:effectLst>
                <a:latin typeface="UVN Ai Cap" panose="02040603050506020204" pitchFamily="18" charset="0"/>
              </a:rPr>
              <a:t> </a:t>
            </a:r>
            <a:r>
              <a:rPr lang="en-US" sz="4016" i="1" u="sng" dirty="0" err="1">
                <a:solidFill>
                  <a:srgbClr val="E40CDA"/>
                </a:solidFill>
                <a:effectLst>
                  <a:glow rad="63500">
                    <a:schemeClr val="accent3">
                      <a:satMod val="175000"/>
                      <a:alpha val="40000"/>
                    </a:schemeClr>
                  </a:glow>
                </a:effectLst>
                <a:latin typeface="UVN Ai Cap" panose="02040603050506020204" pitchFamily="18" charset="0"/>
              </a:rPr>
              <a:t>án</a:t>
            </a:r>
            <a:endParaRPr lang="en-US" sz="4016" i="1" u="sng" dirty="0">
              <a:solidFill>
                <a:srgbClr val="E40CDA"/>
              </a:solidFill>
              <a:effectLst>
                <a:glow rad="63500">
                  <a:schemeClr val="accent3">
                    <a:satMod val="175000"/>
                    <a:alpha val="40000"/>
                  </a:schemeClr>
                </a:glow>
              </a:effectLst>
              <a:latin typeface="UVN Ai Cap" panose="02040603050506020204" pitchFamily="18" charset="0"/>
            </a:endParaRP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0283957" y="724781"/>
            <a:ext cx="96884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srcRect/>
          <a:stretch>
            <a:fillRect/>
          </a:stretch>
        </p:blipFill>
        <p:spPr bwMode="auto">
          <a:xfrm>
            <a:off x="10352114" y="630960"/>
            <a:ext cx="832528" cy="740102"/>
          </a:xfrm>
          <a:prstGeom prst="ellipse">
            <a:avLst/>
          </a:prstGeom>
          <a:ln>
            <a:noFill/>
          </a:ln>
          <a:effectLst>
            <a:softEdge rad="112500"/>
          </a:effectLst>
        </p:spPr>
      </p:pic>
      <p:sp>
        <p:nvSpPr>
          <p:cNvPr id="38" name="Hình chữ nhật 85"/>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a:t>
            </a:r>
          </a:p>
        </p:txBody>
      </p:sp>
      <p:sp>
        <p:nvSpPr>
          <p:cNvPr id="39" name="Hình chữ nhật 84"/>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2</a:t>
            </a:r>
          </a:p>
        </p:txBody>
      </p:sp>
      <p:sp>
        <p:nvSpPr>
          <p:cNvPr id="40" name="Hình chữ nhật 83"/>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3</a:t>
            </a:r>
          </a:p>
        </p:txBody>
      </p:sp>
      <p:sp>
        <p:nvSpPr>
          <p:cNvPr id="41" name="Hình chữ nhật 57"/>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4</a:t>
            </a:r>
          </a:p>
        </p:txBody>
      </p:sp>
      <p:sp>
        <p:nvSpPr>
          <p:cNvPr id="42" name="Hình chữ nhật 86"/>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5</a:t>
            </a:r>
          </a:p>
        </p:txBody>
      </p:sp>
      <p:sp>
        <p:nvSpPr>
          <p:cNvPr id="43" name="Hình chữ nhật 87"/>
          <p:cNvSpPr/>
          <p:nvPr/>
        </p:nvSpPr>
        <p:spPr>
          <a:xfrm>
            <a:off x="10259164"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6</a:t>
            </a:r>
          </a:p>
        </p:txBody>
      </p:sp>
      <p:sp>
        <p:nvSpPr>
          <p:cNvPr id="44" name="Hình chữ nhật 88"/>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7</a:t>
            </a:r>
          </a:p>
        </p:txBody>
      </p:sp>
      <p:sp>
        <p:nvSpPr>
          <p:cNvPr id="45" name="Hình chữ nhật 89"/>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8</a:t>
            </a:r>
          </a:p>
        </p:txBody>
      </p:sp>
      <p:sp>
        <p:nvSpPr>
          <p:cNvPr id="46" name="Hình chữ nhật 90"/>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9</a:t>
            </a:r>
          </a:p>
        </p:txBody>
      </p:sp>
      <p:sp>
        <p:nvSpPr>
          <p:cNvPr id="47" name="Hình chữ nhật 91"/>
          <p:cNvSpPr/>
          <p:nvPr/>
        </p:nvSpPr>
        <p:spPr>
          <a:xfrm>
            <a:off x="10259167" y="381000"/>
            <a:ext cx="1018433" cy="1240019"/>
          </a:xfrm>
          <a:prstGeom prst="rect">
            <a:avLst/>
          </a:prstGeom>
          <a:blipFill>
            <a:blip r:embed="rId15"/>
            <a:stretch>
              <a:fillRect/>
            </a:stretch>
          </a:blipFill>
          <a:ln w="25400" cap="flat" cmpd="sng" algn="ctr">
            <a:noFill/>
            <a:prstDash val="solid"/>
          </a:ln>
          <a:effectLst/>
        </p:spPr>
        <p:txBody>
          <a:bodyPr lIns="68387" tIns="34193" rIns="68387" bIns="34193" anchor="b"/>
          <a:lstStyle/>
          <a:p>
            <a:pPr algn="ctr">
              <a:defRPr/>
            </a:pPr>
            <a:r>
              <a:rPr lang="en-US" sz="4885"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innerShdw blurRad="101600" dist="76200" dir="5400000">
                    <a:srgbClr val="D16349">
                      <a:satMod val="190000"/>
                      <a:tint val="100000"/>
                      <a:alpha val="74000"/>
                    </a:srgbClr>
                  </a:innerShdw>
                </a:effectLst>
                <a:ea typeface="Tahoma" pitchFamily="34" charset="0"/>
                <a:cs typeface="Arial" pitchFamily="34" charset="0"/>
              </a:rPr>
              <a:t>10</a:t>
            </a:r>
          </a:p>
        </p:txBody>
      </p:sp>
      <p:sp>
        <p:nvSpPr>
          <p:cNvPr id="48" name="Hình Bầu dục 45"/>
          <p:cNvSpPr/>
          <p:nvPr/>
        </p:nvSpPr>
        <p:spPr>
          <a:xfrm>
            <a:off x="10338255" y="718385"/>
            <a:ext cx="809091" cy="80765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lIns="68387" tIns="34193" rIns="68387" bIns="34193" anchor="ctr"/>
          <a:lstStyle/>
          <a:p>
            <a:pPr algn="ctr">
              <a:defRPr/>
            </a:pPr>
            <a:r>
              <a:rPr lang="en-US" sz="977" b="1" kern="0" dirty="0">
                <a:ln w="900" cmpd="sng">
                  <a:solidFill>
                    <a:srgbClr val="D16349">
                      <a:satMod val="190000"/>
                      <a:alpha val="55000"/>
                    </a:srgbClr>
                  </a:solidFill>
                  <a:prstDash val="solid"/>
                </a:ln>
                <a:solidFill>
                  <a:schemeClr val="accent6">
                    <a:lumMod val="50000"/>
                  </a:schemeClr>
                </a:solidFill>
                <a:effectLst>
                  <a:glow rad="228600">
                    <a:srgbClr val="8CADAE">
                      <a:satMod val="175000"/>
                      <a:alpha val="40000"/>
                    </a:srgbClr>
                  </a:glow>
                  <a:outerShdw blurRad="38100" dist="38100" dir="2700000" algn="tl">
                    <a:srgbClr val="000000">
                      <a:alpha val="43137"/>
                    </a:srgbClr>
                  </a:outerShdw>
                </a:effectLst>
                <a:ea typeface="Tahoma" pitchFamily="34" charset="0"/>
                <a:cs typeface="Arial" pitchFamily="34" charset="0"/>
              </a:rPr>
              <a:t>BẮT ĐẦU</a:t>
            </a:r>
          </a:p>
        </p:txBody>
      </p:sp>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943457" y="5372100"/>
            <a:ext cx="455367" cy="457200"/>
          </a:xfrm>
          <a:prstGeom prst="rect">
            <a:avLst/>
          </a:prstGeom>
        </p:spPr>
      </p:pic>
    </p:spTree>
    <p:extLst>
      <p:ext uri="{BB962C8B-B14F-4D97-AF65-F5344CB8AC3E}">
        <p14:creationId xmlns:p14="http://schemas.microsoft.com/office/powerpoint/2010/main" val="12140266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A07C9-A9A7-417F-A95C-6AE205C5DFFD}"/>
              </a:ext>
            </a:extLst>
          </p:cNvPr>
          <p:cNvPicPr>
            <a:picLocks noChangeAspect="1"/>
          </p:cNvPicPr>
          <p:nvPr/>
        </p:nvPicPr>
        <p:blipFill>
          <a:blip r:embed="rId2"/>
          <a:stretch>
            <a:fillRect/>
          </a:stretch>
        </p:blipFill>
        <p:spPr>
          <a:xfrm>
            <a:off x="2057401" y="706120"/>
            <a:ext cx="8279027" cy="6126480"/>
          </a:xfrm>
          <a:prstGeom prst="rect">
            <a:avLst/>
          </a:prstGeom>
        </p:spPr>
      </p:pic>
      <p:cxnSp>
        <p:nvCxnSpPr>
          <p:cNvPr id="11" name="Straight Arrow Connector 10">
            <a:extLst>
              <a:ext uri="{FF2B5EF4-FFF2-40B4-BE49-F238E27FC236}">
                <a16:creationId xmlns:a16="http://schemas.microsoft.com/office/drawing/2014/main" id="{7E1C09D8-0905-4A95-BE22-69F557AF714C}"/>
              </a:ext>
            </a:extLst>
          </p:cNvPr>
          <p:cNvCxnSpPr>
            <a:cxnSpLocks/>
          </p:cNvCxnSpPr>
          <p:nvPr/>
        </p:nvCxnSpPr>
        <p:spPr>
          <a:xfrm>
            <a:off x="5334000" y="19050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D20285-3F37-46A3-BC62-6136229D70CE}"/>
              </a:ext>
            </a:extLst>
          </p:cNvPr>
          <p:cNvCxnSpPr>
            <a:cxnSpLocks/>
          </p:cNvCxnSpPr>
          <p:nvPr/>
        </p:nvCxnSpPr>
        <p:spPr>
          <a:xfrm>
            <a:off x="5410200" y="2895600"/>
            <a:ext cx="1524000" cy="342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49A6F6-1A91-4B4E-AC9B-264BB422434B}"/>
              </a:ext>
            </a:extLst>
          </p:cNvPr>
          <p:cNvCxnSpPr/>
          <p:nvPr/>
        </p:nvCxnSpPr>
        <p:spPr>
          <a:xfrm>
            <a:off x="5410200" y="54102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B00067-17AA-4788-A7C8-CAD2F86AB0A6}"/>
              </a:ext>
            </a:extLst>
          </p:cNvPr>
          <p:cNvCxnSpPr/>
          <p:nvPr/>
        </p:nvCxnSpPr>
        <p:spPr>
          <a:xfrm>
            <a:off x="5334000" y="44196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FEB629-A933-4E42-A91B-3CC65FEF631C}"/>
              </a:ext>
            </a:extLst>
          </p:cNvPr>
          <p:cNvCxnSpPr>
            <a:cxnSpLocks/>
          </p:cNvCxnSpPr>
          <p:nvPr/>
        </p:nvCxnSpPr>
        <p:spPr>
          <a:xfrm flipV="1">
            <a:off x="5410200" y="2819400"/>
            <a:ext cx="1524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FEA37E-AC83-4707-9C8A-7357E347FA1C}"/>
              </a:ext>
            </a:extLst>
          </p:cNvPr>
          <p:cNvCxnSpPr>
            <a:cxnSpLocks/>
          </p:cNvCxnSpPr>
          <p:nvPr/>
        </p:nvCxnSpPr>
        <p:spPr>
          <a:xfrm flipV="1">
            <a:off x="5410200" y="1905000"/>
            <a:ext cx="1524000" cy="441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9600" y="990600"/>
            <a:ext cx="10134599" cy="548639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rgbClr val="FF0000"/>
                </a:solidFill>
                <a:latin typeface="Times New Roman" panose="02020603050405020304" pitchFamily="18" charset="0"/>
                <a:cs typeface="Times New Roman" panose="02020603050405020304" pitchFamily="18" charset="0"/>
              </a:rPr>
              <a:t>Nguyên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liệu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gồm</a:t>
            </a:r>
            <a:r>
              <a:rPr lang="en-US" sz="4000" dirty="0">
                <a:solidFill>
                  <a:srgbClr val="FF0000"/>
                </a:solidFill>
                <a:latin typeface="Times New Roman" panose="02020603050405020304" pitchFamily="18" charset="0"/>
                <a:cs typeface="Times New Roman" panose="02020603050405020304" pitchFamily="18" charset="0"/>
              </a:rPr>
              <a:t>:</a:t>
            </a:r>
          </a:p>
          <a:p>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Nguyên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quặng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mỏ</a:t>
            </a:r>
            <a:r>
              <a:rPr lang="en-US" sz="4000" dirty="0">
                <a:solidFill>
                  <a:schemeClr val="tx1"/>
                </a:solidFill>
                <a:latin typeface="Times New Roman" panose="02020603050405020304" pitchFamily="18" charset="0"/>
                <a:cs typeface="Times New Roman" panose="02020603050405020304" pitchFamily="18" charset="0"/>
              </a:rPr>
              <a:t>…</a:t>
            </a:r>
          </a:p>
          <a:p>
            <a:pPr algn="just"/>
            <a:r>
              <a:rPr lang="en-US" sz="4000" dirty="0">
                <a:solidFill>
                  <a:schemeClr val="tx1"/>
                </a:solidFill>
                <a:latin typeface="Times New Roman" panose="02020603050405020304" pitchFamily="18" charset="0"/>
                <a:cs typeface="Times New Roman" panose="02020603050405020304" pitchFamily="18" charset="0"/>
              </a:rPr>
              <a:t>- Nguyên </a:t>
            </a:r>
            <a:r>
              <a:rPr lang="en-US" sz="4000" dirty="0" err="1">
                <a:solidFill>
                  <a:schemeClr val="tx1"/>
                </a:solidFill>
                <a:latin typeface="Times New Roman" panose="02020603050405020304" pitchFamily="18" charset="0"/>
                <a:cs typeface="Times New Roman" panose="02020603050405020304" pitchFamily="18" charset="0"/>
              </a:rPr>
              <a:t>liệu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như</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b</a:t>
            </a:r>
            <a:r>
              <a:rPr lang="en-US" sz="4000" b="0" dirty="0" err="1">
                <a:solidFill>
                  <a:srgbClr val="262626"/>
                </a:solidFill>
                <a:effectLst/>
                <a:latin typeface="Times New Roman" panose="02020603050405020304" pitchFamily="18" charset="0"/>
                <a:cs typeface="Times New Roman" panose="02020603050405020304" pitchFamily="18" charset="0"/>
              </a:rPr>
              <a:t>ê</a:t>
            </a:r>
            <a:r>
              <a:rPr lang="en-US" sz="4000" b="0" dirty="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tông</a:t>
            </a:r>
            <a:r>
              <a:rPr lang="en-US" sz="4000" b="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nhựa</a:t>
            </a:r>
            <a:r>
              <a:rPr lang="en-US" sz="4000" b="0" dirty="0">
                <a:solidFill>
                  <a:srgbClr val="262626"/>
                </a:solidFill>
                <a:effectLst/>
                <a:latin typeface="Times New Roman" panose="02020603050405020304" pitchFamily="18" charset="0"/>
                <a:cs typeface="Times New Roman" panose="02020603050405020304" pitchFamily="18" charset="0"/>
              </a:rPr>
              <a:t>, </a:t>
            </a:r>
            <a:r>
              <a:rPr lang="en-US" sz="4000" b="0" dirty="0" err="1">
                <a:solidFill>
                  <a:srgbClr val="262626"/>
                </a:solidFill>
                <a:effectLst/>
                <a:latin typeface="Times New Roman" panose="02020603050405020304" pitchFamily="18" charset="0"/>
                <a:cs typeface="Times New Roman" panose="02020603050405020304" pitchFamily="18" charset="0"/>
              </a:rPr>
              <a:t>thép</a:t>
            </a:r>
            <a:r>
              <a:rPr lang="en-US" sz="4000" dirty="0">
                <a:solidFill>
                  <a:srgbClr val="262626"/>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k</a:t>
            </a:r>
            <a:r>
              <a:rPr lang="en-US" sz="4000" b="0" dirty="0" err="1">
                <a:solidFill>
                  <a:srgbClr val="262626"/>
                </a:solidFill>
                <a:effectLst/>
                <a:latin typeface="Times New Roman" panose="02020603050405020304" pitchFamily="18" charset="0"/>
                <a:cs typeface="Times New Roman" panose="02020603050405020304" pitchFamily="18" charset="0"/>
              </a:rPr>
              <a:t>ính</a:t>
            </a:r>
            <a:r>
              <a:rPr lang="en-US" sz="4000" dirty="0">
                <a:solidFill>
                  <a:srgbClr val="262626"/>
                </a:solidFill>
                <a:latin typeface="Times New Roman" panose="02020603050405020304" pitchFamily="18" charset="0"/>
                <a:cs typeface="Times New Roman" panose="02020603050405020304" pitchFamily="18" charset="0"/>
              </a:rPr>
              <a:t>, </a:t>
            </a:r>
            <a:r>
              <a:rPr lang="en-US" sz="4000" dirty="0" err="1">
                <a:solidFill>
                  <a:srgbClr val="262626"/>
                </a:solidFill>
                <a:latin typeface="Times New Roman" panose="02020603050405020304" pitchFamily="18" charset="0"/>
                <a:cs typeface="Times New Roman" panose="02020603050405020304" pitchFamily="18" charset="0"/>
              </a:rPr>
              <a:t>g</a:t>
            </a:r>
            <a:r>
              <a:rPr lang="en-US" sz="4000" b="0" dirty="0" err="1">
                <a:solidFill>
                  <a:srgbClr val="262626"/>
                </a:solidFill>
                <a:effectLst/>
                <a:latin typeface="Times New Roman" panose="02020603050405020304" pitchFamily="18" charset="0"/>
                <a:cs typeface="Times New Roman" panose="02020603050405020304" pitchFamily="18" charset="0"/>
              </a:rPr>
              <a:t>ạch</a:t>
            </a:r>
            <a:r>
              <a:rPr lang="en-US" sz="4000" b="0" dirty="0">
                <a:solidFill>
                  <a:srgbClr val="262626"/>
                </a:solidFill>
                <a:effectLst/>
                <a:latin typeface="Times New Roman" panose="02020603050405020304" pitchFamily="18" charset="0"/>
                <a:cs typeface="Times New Roman" panose="02020603050405020304" pitchFamily="18" charset="0"/>
              </a:rPr>
              <a:t>…</a:t>
            </a:r>
          </a:p>
          <a:p>
            <a:endParaRPr lang="en-US" sz="4000" dirty="0">
              <a:solidFill>
                <a:schemeClr val="tx1"/>
              </a:solidFill>
              <a:latin typeface="Times New Roman" panose="02020603050405020304" pitchFamily="18" charset="0"/>
              <a:cs typeface="Times New Roman" panose="02020603050405020304" pitchFamily="18" charset="0"/>
            </a:endParaRPr>
          </a:p>
          <a:p>
            <a:pPr algn="ctr"/>
            <a:endParaRPr lang="en-US"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0"/>
            <a:ext cx="920116" cy="881063"/>
          </a:xfrm>
          <a:prstGeom prst="rect">
            <a:avLst/>
          </a:prstGeom>
        </p:spPr>
      </p:pic>
    </p:spTree>
    <p:extLst>
      <p:ext uri="{BB962C8B-B14F-4D97-AF65-F5344CB8AC3E}">
        <p14:creationId xmlns:p14="http://schemas.microsoft.com/office/powerpoint/2010/main" val="157228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10820400" cy="6095999"/>
          </a:xfrm>
          <a:prstGeom prst="rect">
            <a:avLst/>
          </a:prstGeom>
        </p:spPr>
      </p:pic>
    </p:spTree>
    <p:extLst>
      <p:ext uri="{BB962C8B-B14F-4D97-AF65-F5344CB8AC3E}">
        <p14:creationId xmlns:p14="http://schemas.microsoft.com/office/powerpoint/2010/main" val="58700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04800"/>
            <a:ext cx="10591800" cy="6172200"/>
          </a:xfrm>
          <a:prstGeom prst="rect">
            <a:avLst/>
          </a:prstGeom>
        </p:spPr>
      </p:pic>
    </p:spTree>
    <p:extLst>
      <p:ext uri="{BB962C8B-B14F-4D97-AF65-F5344CB8AC3E}">
        <p14:creationId xmlns:p14="http://schemas.microsoft.com/office/powerpoint/2010/main" val="507359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1419</TotalTime>
  <Words>1952</Words>
  <Application>Microsoft Office PowerPoint</Application>
  <PresentationFormat>Widescreen</PresentationFormat>
  <Paragraphs>323</Paragraphs>
  <Slides>55</Slides>
  <Notes>12</Notes>
  <HiddenSlides>0</HiddenSlides>
  <MMClips>12</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9" baseType="lpstr">
      <vt:lpstr>-apple-system</vt:lpstr>
      <vt:lpstr>Arial</vt:lpstr>
      <vt:lpstr>Bookman Old Style</vt:lpstr>
      <vt:lpstr>Calibri</vt:lpstr>
      <vt:lpstr>Century Schoolbook</vt:lpstr>
      <vt:lpstr>Muli</vt:lpstr>
      <vt:lpstr>Noto Serif</vt:lpstr>
      <vt:lpstr>Tahoma</vt:lpstr>
      <vt:lpstr>Times New Roman</vt:lpstr>
      <vt:lpstr>UVN Ai Cap</vt:lpstr>
      <vt:lpstr>Wingdings</vt:lpstr>
      <vt:lpstr>Wingdings 2</vt:lpstr>
      <vt:lpstr>Oriel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30 BÀI 13 MỘT SỐ NGUYÊN LIỆU</dc:title>
  <dc:creator>ACER</dc:creator>
  <cp:lastModifiedBy>Quy Pham</cp:lastModifiedBy>
  <cp:revision>82</cp:revision>
  <dcterms:created xsi:type="dcterms:W3CDTF">2021-09-28T08:24:54Z</dcterms:created>
  <dcterms:modified xsi:type="dcterms:W3CDTF">2026-01-26T03:05:36Z</dcterms:modified>
</cp:coreProperties>
</file>