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62" r:id="rId5"/>
    <p:sldId id="268" r:id="rId6"/>
    <p:sldId id="278" r:id="rId7"/>
    <p:sldId id="279" r:id="rId8"/>
    <p:sldId id="277" r:id="rId9"/>
    <p:sldId id="280" r:id="rId10"/>
    <p:sldId id="261" r:id="rId11"/>
    <p:sldId id="260" r:id="rId12"/>
    <p:sldId id="269" r:id="rId13"/>
    <p:sldId id="270" r:id="rId14"/>
    <p:sldId id="276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F0"/>
    <a:srgbClr val="CCFF99"/>
    <a:srgbClr val="99FF99"/>
    <a:srgbClr val="00FF00"/>
    <a:srgbClr val="FFFFFF"/>
    <a:srgbClr val="FFFF00"/>
    <a:srgbClr val="FF0000"/>
    <a:srgbClr val="B0712A"/>
    <a:srgbClr val="B1712D"/>
    <a:srgbClr val="E14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659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72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46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2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15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46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288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78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730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43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665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F283-490C-4409-8580-720D0E7FDF6B}" type="datetimeFigureOut">
              <a:rPr lang="vi-VN" smtClean="0"/>
              <a:t>18/09/2024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6E999-7578-425C-94E3-32CA529F8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1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19030" y="2130674"/>
            <a:ext cx="89214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E2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ĐẾN VỚI GIỜ HỌC</a:t>
            </a:r>
          </a:p>
          <a:p>
            <a:pPr algn="ctr">
              <a:spcBef>
                <a:spcPct val="50000"/>
              </a:spcBef>
            </a:pPr>
            <a:r>
              <a:rPr lang="en-US" alt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E2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KHOA HỌC TỰ NHIÊN 6</a:t>
            </a:r>
          </a:p>
        </p:txBody>
      </p:sp>
      <p:sp>
        <p:nvSpPr>
          <p:cNvPr id="7" name="WordArt 17"/>
          <p:cNvSpPr>
            <a:spLocks noChangeArrowheads="1" noChangeShapeType="1" noTextEdit="1"/>
          </p:cNvSpPr>
          <p:nvPr/>
        </p:nvSpPr>
        <p:spPr bwMode="auto">
          <a:xfrm>
            <a:off x="1802066" y="828198"/>
            <a:ext cx="8467724" cy="496043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8800" b="1" kern="10" dirty="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solidFill>
                  <a:schemeClr val="accent2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</a:rPr>
              <a:t>NHIỆT LIỆT </a:t>
            </a:r>
            <a:r>
              <a:rPr lang="vi-VN" sz="8800" b="1" kern="10" dirty="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solidFill>
                  <a:srgbClr val="ED7D31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</a:rPr>
              <a:t>CHÀO</a:t>
            </a:r>
            <a:r>
              <a:rPr lang="vi-VN" sz="8800" b="1" kern="10" dirty="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solidFill>
                  <a:schemeClr val="accent2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</a:rPr>
              <a:t> MỪNG</a:t>
            </a:r>
            <a:r>
              <a:rPr lang="vi-VN" sz="8800" b="1" kern="10" dirty="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38100" dir="7020011" algn="tl" rotWithShape="0">
                    <a:srgbClr val="000000">
                      <a:alpha val="34998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9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4091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31" y="69168"/>
            <a:ext cx="1224779" cy="1009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1340" y="759490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2. AN TOÀN TRONG PHÒNG THỰC HÀNH</a:t>
            </a:r>
            <a:endParaRPr lang="vi-VN" sz="3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8574" y="1950900"/>
            <a:ext cx="812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7412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lang="vi-VN" sz="2400" b="1" dirty="0">
              <a:solidFill>
                <a:srgbClr val="7412B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8670" y="-375270"/>
            <a:ext cx="4127766" cy="9927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3131" y="2610678"/>
            <a:ext cx="7250392" cy="742122"/>
          </a:xfrm>
          <a:prstGeom prst="rect">
            <a:avLst/>
          </a:prstGeom>
          <a:solidFill>
            <a:srgbClr val="9D9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3843131" y="4162298"/>
            <a:ext cx="7250392" cy="742122"/>
          </a:xfrm>
          <a:prstGeom prst="rect">
            <a:avLst/>
          </a:prstGeom>
          <a:solidFill>
            <a:srgbClr val="9D9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3843131" y="5791988"/>
            <a:ext cx="7250392" cy="742122"/>
          </a:xfrm>
          <a:prstGeom prst="rect">
            <a:avLst/>
          </a:prstGeom>
          <a:solidFill>
            <a:srgbClr val="9D9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843131" y="3313549"/>
            <a:ext cx="7250392" cy="809498"/>
          </a:xfrm>
          <a:prstGeom prst="rect">
            <a:avLst/>
          </a:prstGeom>
          <a:solidFill>
            <a:srgbClr val="AFA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3843131" y="4943521"/>
            <a:ext cx="7250392" cy="809498"/>
          </a:xfrm>
          <a:prstGeom prst="rect">
            <a:avLst/>
          </a:prstGeom>
          <a:solidFill>
            <a:srgbClr val="AFA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4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4091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31" y="69168"/>
            <a:ext cx="1224779" cy="1009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4659" y="785998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2. AN TOÀN TRONG PHÒNG THỰC HÀNH</a:t>
            </a:r>
            <a:endParaRPr lang="vi-VN" sz="3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53" y="2804804"/>
            <a:ext cx="8798388" cy="27455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59557" y="2539889"/>
            <a:ext cx="324091" cy="810227"/>
          </a:xfrm>
          <a:prstGeom prst="straightConnector1">
            <a:avLst/>
          </a:prstGeom>
          <a:ln w="38100">
            <a:solidFill>
              <a:srgbClr val="B171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4659" y="1828384"/>
            <a:ext cx="2765463" cy="71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1024659" y="2239675"/>
            <a:ext cx="31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Cảnh báo điện cao thế</a:t>
            </a:r>
            <a:endParaRPr lang="vi-VN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620131" y="2500132"/>
            <a:ext cx="324091" cy="810227"/>
          </a:xfrm>
          <a:prstGeom prst="straightConnector1">
            <a:avLst/>
          </a:prstGeom>
          <a:ln w="38100">
            <a:solidFill>
              <a:srgbClr val="B171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1913" y="2162796"/>
            <a:ext cx="347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 </a:t>
            </a:r>
            <a:r>
              <a:rPr lang="da-DK" sz="2400" b="1" dirty="0"/>
              <a:t>Cảnh báo về chất độc</a:t>
            </a:r>
            <a:endParaRPr lang="vi-VN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90122" y="4386470"/>
            <a:ext cx="609600" cy="1378226"/>
          </a:xfrm>
          <a:prstGeom prst="straightConnector1">
            <a:avLst/>
          </a:prstGeom>
          <a:ln w="38100">
            <a:solidFill>
              <a:srgbClr val="B071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34594" y="5764696"/>
            <a:ext cx="37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 </a:t>
            </a:r>
            <a:r>
              <a:rPr lang="da-DK" sz="2400" b="1" dirty="0"/>
              <a:t>Cảnh báo về chất ăn  mòn</a:t>
            </a:r>
            <a:endParaRPr lang="vi-VN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22404" y="5667471"/>
            <a:ext cx="478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 </a:t>
            </a:r>
            <a:r>
              <a:rPr lang="da-DK" sz="2400" b="1" dirty="0"/>
              <a:t>Cảnh báo về chất độc sinh học</a:t>
            </a:r>
            <a:endParaRPr lang="vi-VN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300646" y="4328566"/>
            <a:ext cx="609600" cy="1378226"/>
          </a:xfrm>
          <a:prstGeom prst="straightConnector1">
            <a:avLst/>
          </a:prstGeom>
          <a:ln w="38100">
            <a:solidFill>
              <a:srgbClr val="B071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3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4091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ho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31" y="69168"/>
            <a:ext cx="1224779" cy="10092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56823"/>
              </p:ext>
            </p:extLst>
          </p:nvPr>
        </p:nvGraphicFramePr>
        <p:xfrm>
          <a:off x="396925" y="573777"/>
          <a:ext cx="10896717" cy="589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5119">
                  <a:extLst>
                    <a:ext uri="{9D8B030D-6E8A-4147-A177-3AD203B41FA5}">
                      <a16:colId xmlns:a16="http://schemas.microsoft.com/office/drawing/2014/main" val="4083052438"/>
                    </a:ext>
                  </a:extLst>
                </a:gridCol>
                <a:gridCol w="1323506">
                  <a:extLst>
                    <a:ext uri="{9D8B030D-6E8A-4147-A177-3AD203B41FA5}">
                      <a16:colId xmlns:a16="http://schemas.microsoft.com/office/drawing/2014/main" val="2059136990"/>
                    </a:ext>
                  </a:extLst>
                </a:gridCol>
                <a:gridCol w="2608092">
                  <a:extLst>
                    <a:ext uri="{9D8B030D-6E8A-4147-A177-3AD203B41FA5}">
                      <a16:colId xmlns:a16="http://schemas.microsoft.com/office/drawing/2014/main" val="3290669010"/>
                    </a:ext>
                  </a:extLst>
                </a:gridCol>
              </a:tblGrid>
              <a:tr h="443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Tình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huống</a:t>
                      </a:r>
                      <a:endParaRPr lang="vi-VN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 </a:t>
                      </a:r>
                      <a:r>
                        <a:rPr lang="en-US" sz="2400" dirty="0" err="1"/>
                        <a:t>toàn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Không</a:t>
                      </a:r>
                      <a:r>
                        <a:rPr lang="en-US" sz="2400" baseline="0" dirty="0"/>
                        <a:t> an </a:t>
                      </a:r>
                      <a:r>
                        <a:rPr lang="en-US" sz="2400" baseline="0" dirty="0" err="1"/>
                        <a:t>toàn</a:t>
                      </a:r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729029"/>
                  </a:ext>
                </a:extLst>
              </a:tr>
              <a:tr h="97670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a)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theo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chỉ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giáo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viên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Báo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cáo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giáo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viên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ngay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thấy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mối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nguy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hiểm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sự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cố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thường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nứt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,…)</a:t>
                      </a:r>
                      <a:endParaRPr lang="vi-VN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58284"/>
                  </a:ext>
                </a:extLst>
              </a:tr>
              <a:tr h="61996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Dùng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mức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nóng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đang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đun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vi-VN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5384"/>
                  </a:ext>
                </a:extLst>
              </a:tr>
              <a:tr h="68073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</a:t>
                      </a:r>
                      <a:r>
                        <a:rPr lang="en-US" sz="20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Ngửi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hiểu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xem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chất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mùi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lạ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vi-VN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31058"/>
                  </a:ext>
                </a:extLst>
              </a:tr>
              <a:tr h="97670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d)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Đọc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kĩ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nhãn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ghi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mỗi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lọ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chứa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chất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Cẩn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thận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chất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mòn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Rửa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kĩ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xử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lí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chất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vi-VN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940"/>
                  </a:ext>
                </a:extLst>
              </a:tr>
              <a:tr h="68073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e)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Cẩn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thận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dùng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cụ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thủy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tinh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dao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cụ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nhọn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vi-VN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22417"/>
                  </a:ext>
                </a:extLst>
              </a:tr>
              <a:tr h="68073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g)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Luôn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rửa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xà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phòng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chạm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.</a:t>
                      </a:r>
                      <a:endParaRPr lang="vi-VN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47477"/>
                  </a:ext>
                </a:extLst>
              </a:tr>
              <a:tr h="68073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h)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Dọn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dẹp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cất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thiết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bị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hoàn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Bỏ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chất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thải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đúng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nơi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quy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định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vi-VN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8881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86258" y="1302355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vi-V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4312" y="2133842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vi-V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2915" y="2709338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vi-V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6258" y="3538990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vi-V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6258" y="4528156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vi-V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6258" y="5175890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vi-V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6258" y="5791109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vi-V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-42490" y="-38944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CFFCC"/>
                </a:solidFill>
              </a:rPr>
              <a:t>Hoiện</a:t>
            </a:r>
            <a:r>
              <a:rPr lang="en-US" dirty="0">
                <a:solidFill>
                  <a:srgbClr val="CCFFCC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31" y="69168"/>
            <a:ext cx="1224779" cy="1009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0175" y="399029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2. AN TOÀN TRONG PHÒNG THỰC HÀNH</a:t>
            </a:r>
            <a:endParaRPr lang="vi-VN" sz="3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9947" y="1675992"/>
            <a:ext cx="5224103" cy="32008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tuân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rủi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0576" y="1735274"/>
            <a:ext cx="3401587" cy="28931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endParaRPr lang="en-US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47256" y="1520158"/>
            <a:ext cx="5623990" cy="3449474"/>
          </a:xfrm>
          <a:prstGeom prst="roundRect">
            <a:avLst>
              <a:gd name="adj" fmla="val 14318"/>
            </a:avLst>
          </a:prstGeom>
          <a:solidFill>
            <a:schemeClr val="bg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ounded Rectangle 24"/>
          <p:cNvSpPr/>
          <p:nvPr/>
        </p:nvSpPr>
        <p:spPr>
          <a:xfrm>
            <a:off x="7022762" y="1551693"/>
            <a:ext cx="4137214" cy="3449474"/>
          </a:xfrm>
          <a:prstGeom prst="roundRect">
            <a:avLst>
              <a:gd name="adj" fmla="val 14318"/>
            </a:avLst>
          </a:prstGeom>
          <a:solidFill>
            <a:schemeClr val="bg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0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-bai-2-khtn-6-kn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" y="216568"/>
            <a:ext cx="11502189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8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-117476"/>
            <a:ext cx="12160469" cy="6975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89" y="15766"/>
            <a:ext cx="1224779" cy="1009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223" y="520375"/>
            <a:ext cx="8686799" cy="1754326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 CHÂN THÀNH CẢM ƠN</a:t>
            </a:r>
          </a:p>
          <a:p>
            <a:pPr algn="ctr"/>
            <a:r>
              <a:rPr lang="en-US" sz="3600" b="1" dirty="0">
                <a:solidFill>
                  <a:srgbClr val="CC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 HỌC SINH</a:t>
            </a:r>
          </a:p>
          <a:p>
            <a:pPr algn="ctr"/>
            <a:r>
              <a:rPr lang="en-US" sz="3600" b="1" dirty="0">
                <a:solidFill>
                  <a:srgbClr val="CC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ĐÃ CHÚ Ý LẮNG NGHE!</a:t>
            </a:r>
            <a:endParaRPr lang="vi-VN" sz="3600" b="1" dirty="0">
              <a:solidFill>
                <a:srgbClr val="CC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C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31" y="69168"/>
            <a:ext cx="1224779" cy="1009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1124" y="826787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2. AN TOÀN TRONG PHÒNG THỰC HÀNH</a:t>
            </a:r>
            <a:endParaRPr lang="vi-VN" sz="3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983" y="1952898"/>
            <a:ext cx="420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 TIÊU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18520" r="8334" b="11481"/>
          <a:stretch/>
        </p:blipFill>
        <p:spPr>
          <a:xfrm>
            <a:off x="6886209" y="2550230"/>
            <a:ext cx="5081587" cy="4314825"/>
          </a:xfrm>
          <a:prstGeom prst="roundRect">
            <a:avLst>
              <a:gd name="adj" fmla="val 1773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1" y="4921993"/>
            <a:ext cx="53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21664"/>
            <a:ext cx="548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2550230"/>
            <a:ext cx="548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660" y="2152004"/>
            <a:ext cx="483082" cy="191146"/>
          </a:xfrm>
          <a:prstGeom prst="rect">
            <a:avLst/>
          </a:prstGeom>
          <a:solidFill>
            <a:srgbClr val="7C7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8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4091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84" y="338440"/>
            <a:ext cx="1224779" cy="1009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786" y="745202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2. AN TOÀN TRONG PHÒNG THỰC HÀNH</a:t>
            </a:r>
            <a:endParaRPr lang="vi-VN" sz="3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9176084" y="1559170"/>
            <a:ext cx="2843183" cy="2554906"/>
          </a:xfrm>
          <a:prstGeom prst="wedgeRectCallout">
            <a:avLst>
              <a:gd name="adj1" fmla="val 40711"/>
              <a:gd name="adj2" fmla="val 9691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7" y="1559170"/>
            <a:ext cx="8359487" cy="52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69" y="5180134"/>
            <a:ext cx="1448299" cy="18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2693" y="115581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CFFCC"/>
                </a:solidFill>
              </a:rPr>
              <a:t>Em</a:t>
            </a:r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 err="1">
                <a:solidFill>
                  <a:srgbClr val="CCFFCC"/>
                </a:solidFill>
              </a:rPr>
              <a:t>em</a:t>
            </a: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30" y="301957"/>
            <a:ext cx="1224779" cy="1009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118" y="372787"/>
            <a:ext cx="1025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2. AN TOÀN TRONG PHÒNG THỰC HÀNH</a:t>
            </a:r>
            <a:endParaRPr lang="vi-VN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118" y="2410896"/>
            <a:ext cx="5512904" cy="19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a-D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Ý nghĩa của mỗi biển báo: 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da-D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Hình a. Không phải vòi uống nước.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da-D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Hình b. Cấm lửa.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da-D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Hình c. Không ăn uống trong phòng thực hành.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118" y="4504729"/>
            <a:ext cx="5512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a-D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Đặc điểm chung của cả 3 biển báo: </a:t>
            </a:r>
          </a:p>
          <a:p>
            <a:pPr algn="just"/>
            <a:r>
              <a:rPr lang="da-D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Đều là biển cấm thực hiện những hành động mất an toàn trong phòng thực hành.  </a:t>
            </a:r>
            <a:endParaRPr lang="en-US" sz="2400" dirty="0">
              <a:solidFill>
                <a:srgbClr val="CC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51" y="1924136"/>
            <a:ext cx="217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43" y="2108505"/>
            <a:ext cx="6290467" cy="488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321" y="990039"/>
            <a:ext cx="692529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4091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61" y="456030"/>
            <a:ext cx="1224779" cy="1009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786" y="759490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2. AN TOÀN TRONG PHÒNG THỰC HÀNH</a:t>
            </a:r>
            <a:endParaRPr lang="vi-VN" sz="3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47" y="1605042"/>
            <a:ext cx="917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6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615" y="0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61" y="456030"/>
            <a:ext cx="1224779" cy="1009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060" y="456030"/>
            <a:ext cx="917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 descr="A red hand with a red outline&#10;&#10;Description automatically generated with medium confidence">
            <a:extLst>
              <a:ext uri="{FF2B5EF4-FFF2-40B4-BE49-F238E27FC236}">
                <a16:creationId xmlns:a16="http://schemas.microsoft.com/office/drawing/2014/main" id="{83525C9B-0033-2B6F-1529-B3E42B354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" y="1343981"/>
            <a:ext cx="1657768" cy="1448504"/>
          </a:xfrm>
          <a:prstGeom prst="rect">
            <a:avLst/>
          </a:prstGeom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08518C4E-38FE-BE79-3139-B3F239CD56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05" y="1322208"/>
            <a:ext cx="1750724" cy="1448505"/>
          </a:xfrm>
          <a:prstGeom prst="rect">
            <a:avLst/>
          </a:prstGeom>
        </p:spPr>
      </p:pic>
      <p:pic>
        <p:nvPicPr>
          <p:cNvPr id="12" name="Picture 11" descr="A shadow of a ball and a ball&#10;&#10;Description automatically generated">
            <a:extLst>
              <a:ext uri="{FF2B5EF4-FFF2-40B4-BE49-F238E27FC236}">
                <a16:creationId xmlns:a16="http://schemas.microsoft.com/office/drawing/2014/main" id="{ED406B80-BDBB-4B40-4442-E3A006722A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64" y="1343981"/>
            <a:ext cx="1750725" cy="1448504"/>
          </a:xfrm>
          <a:prstGeom prst="rect">
            <a:avLst/>
          </a:prstGeom>
        </p:spPr>
      </p:pic>
      <p:pic>
        <p:nvPicPr>
          <p:cNvPr id="14" name="Picture 13" descr="A red and yellow fire symbol&#10;&#10;Description automatically generated">
            <a:extLst>
              <a:ext uri="{FF2B5EF4-FFF2-40B4-BE49-F238E27FC236}">
                <a16:creationId xmlns:a16="http://schemas.microsoft.com/office/drawing/2014/main" id="{746BF010-493A-7DA9-DC7E-073A13154E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34" y="1279309"/>
            <a:ext cx="1789021" cy="1570864"/>
          </a:xfrm>
          <a:prstGeom prst="rect">
            <a:avLst/>
          </a:prstGeom>
        </p:spPr>
      </p:pic>
      <p:pic>
        <p:nvPicPr>
          <p:cNvPr id="16" name="Picture 15" descr="A close-up of a sign&#10;&#10;Description automatically generated">
            <a:extLst>
              <a:ext uri="{FF2B5EF4-FFF2-40B4-BE49-F238E27FC236}">
                <a16:creationId xmlns:a16="http://schemas.microsoft.com/office/drawing/2014/main" id="{355EBC32-73CE-9362-B584-6CC7D8D1A8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65" y="1322208"/>
            <a:ext cx="1789021" cy="1527965"/>
          </a:xfrm>
          <a:prstGeom prst="rect">
            <a:avLst/>
          </a:prstGeom>
        </p:spPr>
      </p:pic>
      <p:pic>
        <p:nvPicPr>
          <p:cNvPr id="18" name="Picture 17" descr="A green bottle with a skull and crossbones on it&#10;&#10;Description automatically generated">
            <a:extLst>
              <a:ext uri="{FF2B5EF4-FFF2-40B4-BE49-F238E27FC236}">
                <a16:creationId xmlns:a16="http://schemas.microsoft.com/office/drawing/2014/main" id="{0882B1EC-95E5-F5C5-9E7E-4786F0BAD6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40" y="1361937"/>
            <a:ext cx="1961690" cy="14485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74B9C2-AE04-C750-BD39-2083D21776A2}"/>
              </a:ext>
            </a:extLst>
          </p:cNvPr>
          <p:cNvSpPr/>
          <p:nvPr/>
        </p:nvSpPr>
        <p:spPr>
          <a:xfrm>
            <a:off x="2664687" y="3043238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16C057-D152-31C7-6011-B28D013D6F9C}"/>
              </a:ext>
            </a:extLst>
          </p:cNvPr>
          <p:cNvSpPr/>
          <p:nvPr/>
        </p:nvSpPr>
        <p:spPr>
          <a:xfrm>
            <a:off x="398339" y="3042834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2DF5F3-223E-E1F7-205B-F2C7BB6738E4}"/>
              </a:ext>
            </a:extLst>
          </p:cNvPr>
          <p:cNvSpPr/>
          <p:nvPr/>
        </p:nvSpPr>
        <p:spPr>
          <a:xfrm>
            <a:off x="4742238" y="2957109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78922C-6B65-FAA8-E14B-898D9ABDCF36}"/>
              </a:ext>
            </a:extLst>
          </p:cNvPr>
          <p:cNvSpPr/>
          <p:nvPr/>
        </p:nvSpPr>
        <p:spPr>
          <a:xfrm>
            <a:off x="6785356" y="3042430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B3E17-A3F4-DEB3-4E10-F1F7860AB45A}"/>
              </a:ext>
            </a:extLst>
          </p:cNvPr>
          <p:cNvSpPr/>
          <p:nvPr/>
        </p:nvSpPr>
        <p:spPr>
          <a:xfrm>
            <a:off x="9002903" y="2957109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EA45A6-B7F8-A784-D109-C986C0AFF52D}"/>
              </a:ext>
            </a:extLst>
          </p:cNvPr>
          <p:cNvSpPr/>
          <p:nvPr/>
        </p:nvSpPr>
        <p:spPr>
          <a:xfrm flipH="1">
            <a:off x="10909948" y="2986811"/>
            <a:ext cx="71287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009FB0-FEA5-0AE5-9F10-C80B1BA72209}"/>
              </a:ext>
            </a:extLst>
          </p:cNvPr>
          <p:cNvSpPr/>
          <p:nvPr/>
        </p:nvSpPr>
        <p:spPr>
          <a:xfrm>
            <a:off x="353154" y="3983207"/>
            <a:ext cx="389023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A17C77-B850-F9DB-7463-B2B488FB7A25}"/>
              </a:ext>
            </a:extLst>
          </p:cNvPr>
          <p:cNvSpPr/>
          <p:nvPr/>
        </p:nvSpPr>
        <p:spPr>
          <a:xfrm>
            <a:off x="353153" y="4708789"/>
            <a:ext cx="389023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1B0FFC-4788-6DD1-47B3-479CEF1F2537}"/>
              </a:ext>
            </a:extLst>
          </p:cNvPr>
          <p:cNvSpPr/>
          <p:nvPr/>
        </p:nvSpPr>
        <p:spPr>
          <a:xfrm>
            <a:off x="398339" y="5388502"/>
            <a:ext cx="389023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9876FC-0974-B4F7-9121-085B8D273AFA}"/>
              </a:ext>
            </a:extLst>
          </p:cNvPr>
          <p:cNvSpPr/>
          <p:nvPr/>
        </p:nvSpPr>
        <p:spPr>
          <a:xfrm>
            <a:off x="5112670" y="3940065"/>
            <a:ext cx="3890233" cy="428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113ABB-473F-F8E8-B786-70BB28B02D48}"/>
              </a:ext>
            </a:extLst>
          </p:cNvPr>
          <p:cNvSpPr/>
          <p:nvPr/>
        </p:nvSpPr>
        <p:spPr>
          <a:xfrm>
            <a:off x="5162067" y="4708789"/>
            <a:ext cx="389023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61A2D1-A730-BF3D-D112-183DEFD70CBE}"/>
              </a:ext>
            </a:extLst>
          </p:cNvPr>
          <p:cNvSpPr/>
          <p:nvPr/>
        </p:nvSpPr>
        <p:spPr>
          <a:xfrm>
            <a:off x="5112670" y="5458860"/>
            <a:ext cx="4376008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1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615" y="0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61" y="456030"/>
            <a:ext cx="1224779" cy="1009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060" y="456030"/>
            <a:ext cx="917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 descr="A red hand with a red outline&#10;&#10;Description automatically generated with medium confidence">
            <a:extLst>
              <a:ext uri="{FF2B5EF4-FFF2-40B4-BE49-F238E27FC236}">
                <a16:creationId xmlns:a16="http://schemas.microsoft.com/office/drawing/2014/main" id="{83525C9B-0033-2B6F-1529-B3E42B354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" y="1343981"/>
            <a:ext cx="1657768" cy="1448504"/>
          </a:xfrm>
          <a:prstGeom prst="rect">
            <a:avLst/>
          </a:prstGeom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08518C4E-38FE-BE79-3139-B3F239CD56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05" y="1322208"/>
            <a:ext cx="1750724" cy="1448505"/>
          </a:xfrm>
          <a:prstGeom prst="rect">
            <a:avLst/>
          </a:prstGeom>
        </p:spPr>
      </p:pic>
      <p:pic>
        <p:nvPicPr>
          <p:cNvPr id="12" name="Picture 11" descr="A shadow of a ball and a ball&#10;&#10;Description automatically generated">
            <a:extLst>
              <a:ext uri="{FF2B5EF4-FFF2-40B4-BE49-F238E27FC236}">
                <a16:creationId xmlns:a16="http://schemas.microsoft.com/office/drawing/2014/main" id="{ED406B80-BDBB-4B40-4442-E3A006722A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64" y="1343981"/>
            <a:ext cx="1750725" cy="1448504"/>
          </a:xfrm>
          <a:prstGeom prst="rect">
            <a:avLst/>
          </a:prstGeom>
        </p:spPr>
      </p:pic>
      <p:pic>
        <p:nvPicPr>
          <p:cNvPr id="14" name="Picture 13" descr="A red and yellow fire symbol&#10;&#10;Description automatically generated">
            <a:extLst>
              <a:ext uri="{FF2B5EF4-FFF2-40B4-BE49-F238E27FC236}">
                <a16:creationId xmlns:a16="http://schemas.microsoft.com/office/drawing/2014/main" id="{746BF010-493A-7DA9-DC7E-073A13154E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34" y="1279309"/>
            <a:ext cx="1789021" cy="1570864"/>
          </a:xfrm>
          <a:prstGeom prst="rect">
            <a:avLst/>
          </a:prstGeom>
        </p:spPr>
      </p:pic>
      <p:pic>
        <p:nvPicPr>
          <p:cNvPr id="16" name="Picture 15" descr="A close-up of a sign&#10;&#10;Description automatically generated">
            <a:extLst>
              <a:ext uri="{FF2B5EF4-FFF2-40B4-BE49-F238E27FC236}">
                <a16:creationId xmlns:a16="http://schemas.microsoft.com/office/drawing/2014/main" id="{355EBC32-73CE-9362-B584-6CC7D8D1A8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65" y="1322208"/>
            <a:ext cx="1789021" cy="1527965"/>
          </a:xfrm>
          <a:prstGeom prst="rect">
            <a:avLst/>
          </a:prstGeom>
        </p:spPr>
      </p:pic>
      <p:pic>
        <p:nvPicPr>
          <p:cNvPr id="18" name="Picture 17" descr="A green bottle with a skull and crossbones on it&#10;&#10;Description automatically generated">
            <a:extLst>
              <a:ext uri="{FF2B5EF4-FFF2-40B4-BE49-F238E27FC236}">
                <a16:creationId xmlns:a16="http://schemas.microsoft.com/office/drawing/2014/main" id="{0882B1EC-95E5-F5C5-9E7E-4786F0BAD6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40" y="1361937"/>
            <a:ext cx="1961690" cy="14485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74B9C2-AE04-C750-BD39-2083D21776A2}"/>
              </a:ext>
            </a:extLst>
          </p:cNvPr>
          <p:cNvSpPr/>
          <p:nvPr/>
        </p:nvSpPr>
        <p:spPr>
          <a:xfrm>
            <a:off x="2664687" y="3043238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16C057-D152-31C7-6011-B28D013D6F9C}"/>
              </a:ext>
            </a:extLst>
          </p:cNvPr>
          <p:cNvSpPr/>
          <p:nvPr/>
        </p:nvSpPr>
        <p:spPr>
          <a:xfrm>
            <a:off x="398339" y="3042834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2DF5F3-223E-E1F7-205B-F2C7BB6738E4}"/>
              </a:ext>
            </a:extLst>
          </p:cNvPr>
          <p:cNvSpPr/>
          <p:nvPr/>
        </p:nvSpPr>
        <p:spPr>
          <a:xfrm>
            <a:off x="4742238" y="2957109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78922C-6B65-FAA8-E14B-898D9ABDCF36}"/>
              </a:ext>
            </a:extLst>
          </p:cNvPr>
          <p:cNvSpPr/>
          <p:nvPr/>
        </p:nvSpPr>
        <p:spPr>
          <a:xfrm>
            <a:off x="6785356" y="3042430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B3E17-A3F4-DEB3-4E10-F1F7860AB45A}"/>
              </a:ext>
            </a:extLst>
          </p:cNvPr>
          <p:cNvSpPr/>
          <p:nvPr/>
        </p:nvSpPr>
        <p:spPr>
          <a:xfrm>
            <a:off x="9002903" y="2957109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EA45A6-B7F8-A784-D109-C986C0AFF52D}"/>
              </a:ext>
            </a:extLst>
          </p:cNvPr>
          <p:cNvSpPr/>
          <p:nvPr/>
        </p:nvSpPr>
        <p:spPr>
          <a:xfrm flipH="1">
            <a:off x="10909948" y="2986811"/>
            <a:ext cx="71287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009FB0-FEA5-0AE5-9F10-C80B1BA72209}"/>
              </a:ext>
            </a:extLst>
          </p:cNvPr>
          <p:cNvSpPr/>
          <p:nvPr/>
        </p:nvSpPr>
        <p:spPr>
          <a:xfrm>
            <a:off x="353154" y="3983207"/>
            <a:ext cx="389023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A17C77-B850-F9DB-7463-B2B488FB7A25}"/>
              </a:ext>
            </a:extLst>
          </p:cNvPr>
          <p:cNvSpPr/>
          <p:nvPr/>
        </p:nvSpPr>
        <p:spPr>
          <a:xfrm>
            <a:off x="353153" y="4708789"/>
            <a:ext cx="389023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1B0FFC-4788-6DD1-47B3-479CEF1F2537}"/>
              </a:ext>
            </a:extLst>
          </p:cNvPr>
          <p:cNvSpPr/>
          <p:nvPr/>
        </p:nvSpPr>
        <p:spPr>
          <a:xfrm>
            <a:off x="398339" y="5388502"/>
            <a:ext cx="389023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9876FC-0974-B4F7-9121-085B8D273AFA}"/>
              </a:ext>
            </a:extLst>
          </p:cNvPr>
          <p:cNvSpPr/>
          <p:nvPr/>
        </p:nvSpPr>
        <p:spPr>
          <a:xfrm>
            <a:off x="6969881" y="4097731"/>
            <a:ext cx="3890233" cy="428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113ABB-473F-F8E8-B786-70BB28B02D48}"/>
              </a:ext>
            </a:extLst>
          </p:cNvPr>
          <p:cNvSpPr/>
          <p:nvPr/>
        </p:nvSpPr>
        <p:spPr>
          <a:xfrm>
            <a:off x="7019715" y="4773281"/>
            <a:ext cx="389023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61A2D1-A730-BF3D-D112-183DEFD70CBE}"/>
              </a:ext>
            </a:extLst>
          </p:cNvPr>
          <p:cNvSpPr/>
          <p:nvPr/>
        </p:nvSpPr>
        <p:spPr>
          <a:xfrm>
            <a:off x="6969881" y="5441877"/>
            <a:ext cx="4376008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90C5D-6B16-3859-7243-5DBA456EF795}"/>
              </a:ext>
            </a:extLst>
          </p:cNvPr>
          <p:cNvSpPr/>
          <p:nvPr/>
        </p:nvSpPr>
        <p:spPr>
          <a:xfrm>
            <a:off x="4332327" y="3983207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2CD2E-206B-E935-1757-F410A14787FA}"/>
              </a:ext>
            </a:extLst>
          </p:cNvPr>
          <p:cNvSpPr/>
          <p:nvPr/>
        </p:nvSpPr>
        <p:spPr>
          <a:xfrm>
            <a:off x="4326036" y="4707981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E0782-14C9-680C-847A-08C2903ABB4C}"/>
              </a:ext>
            </a:extLst>
          </p:cNvPr>
          <p:cNvSpPr/>
          <p:nvPr/>
        </p:nvSpPr>
        <p:spPr>
          <a:xfrm>
            <a:off x="4326036" y="5366810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8FB17-6D94-2D1F-6D08-D3A5451D029F}"/>
              </a:ext>
            </a:extLst>
          </p:cNvPr>
          <p:cNvSpPr/>
          <p:nvPr/>
        </p:nvSpPr>
        <p:spPr>
          <a:xfrm>
            <a:off x="10942765" y="4094935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8F5759-8F73-9B28-A3FC-E1B3AEEA3984}"/>
              </a:ext>
            </a:extLst>
          </p:cNvPr>
          <p:cNvSpPr/>
          <p:nvPr/>
        </p:nvSpPr>
        <p:spPr>
          <a:xfrm flipH="1">
            <a:off x="10989452" y="4748361"/>
            <a:ext cx="712873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73DBE-DB33-4804-422C-1A0D37F872DA}"/>
              </a:ext>
            </a:extLst>
          </p:cNvPr>
          <p:cNvSpPr/>
          <p:nvPr/>
        </p:nvSpPr>
        <p:spPr>
          <a:xfrm>
            <a:off x="11476165" y="5454460"/>
            <a:ext cx="485775" cy="3857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72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0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17045"/>
          <a:stretch/>
        </p:blipFill>
        <p:spPr>
          <a:xfrm>
            <a:off x="-1" y="152855"/>
            <a:ext cx="12192001" cy="6858000"/>
          </a:xfrm>
          <a:prstGeom prst="rect">
            <a:avLst/>
          </a:prstGeom>
          <a:solidFill>
            <a:srgbClr val="BEF0F1">
              <a:alpha val="0"/>
            </a:srgbClr>
          </a:solidFill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4091"/>
            <a:ext cx="12192000" cy="7049799"/>
          </a:xfrm>
          <a:prstGeom prst="rect">
            <a:avLst/>
          </a:prstGeom>
          <a:solidFill>
            <a:srgbClr val="CCFFCC">
              <a:alpha val="68235"/>
            </a:srgb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65777" x2="11400" y2="66990"/>
                        <a14:foregroundMark x1="12400" y1="69417" x2="15200" y2="82039"/>
                        <a14:foregroundMark x1="14000" y1="76942" x2="21000" y2="78883"/>
                        <a14:foregroundMark x1="13000" y1="71845" x2="13000" y2="71845"/>
                        <a14:foregroundMark x1="89600" y1="66262" x2="89000" y2="69417"/>
                        <a14:foregroundMark x1="89000" y1="69417" x2="87000" y2="73301"/>
                        <a14:foregroundMark x1="88200" y1="74515" x2="83400" y2="76699"/>
                        <a14:foregroundMark x1="89600" y1="67961" x2="89200" y2="65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61" y="456030"/>
            <a:ext cx="1224779" cy="1009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786" y="759490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2. AN TOÀN TRONG PHÒNG THỰC HÀNH</a:t>
            </a:r>
            <a:endParaRPr lang="vi-VN" sz="3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2390274"/>
            <a:ext cx="11514916" cy="4323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547" y="1605042"/>
            <a:ext cx="917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4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5911-6F71-F547-EB41-6FE6668C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warning signs&#10;&#10;Description automatically generated">
            <a:extLst>
              <a:ext uri="{FF2B5EF4-FFF2-40B4-BE49-F238E27FC236}">
                <a16:creationId xmlns:a16="http://schemas.microsoft.com/office/drawing/2014/main" id="{84D7418D-7988-4828-62B8-09E3B64F8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43" y="232457"/>
            <a:ext cx="6212114" cy="6260418"/>
          </a:xfrm>
        </p:spPr>
      </p:pic>
    </p:spTree>
    <p:extLst>
      <p:ext uri="{BB962C8B-B14F-4D97-AF65-F5344CB8AC3E}">
        <p14:creationId xmlns:p14="http://schemas.microsoft.com/office/powerpoint/2010/main" val="413123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661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TheHung Tran</dc:creator>
  <cp:lastModifiedBy>Nguyễn Thị Thảo Nhi</cp:lastModifiedBy>
  <cp:revision>73</cp:revision>
  <dcterms:created xsi:type="dcterms:W3CDTF">2021-08-10T13:28:11Z</dcterms:created>
  <dcterms:modified xsi:type="dcterms:W3CDTF">2024-09-18T10:52:33Z</dcterms:modified>
</cp:coreProperties>
</file>