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520" r:id="rId2"/>
    <p:sldId id="629" r:id="rId3"/>
    <p:sldId id="631" r:id="rId4"/>
    <p:sldId id="634" r:id="rId5"/>
    <p:sldId id="635" r:id="rId6"/>
    <p:sldId id="636" r:id="rId7"/>
    <p:sldId id="638" r:id="rId8"/>
    <p:sldId id="642" r:id="rId9"/>
    <p:sldId id="643" r:id="rId10"/>
    <p:sldId id="640" r:id="rId11"/>
    <p:sldId id="577" r:id="rId12"/>
    <p:sldId id="728" r:id="rId13"/>
    <p:sldId id="576" r:id="rId14"/>
    <p:sldId id="579" r:id="rId15"/>
    <p:sldId id="340" r:id="rId16"/>
    <p:sldId id="341" r:id="rId17"/>
    <p:sldId id="343" r:id="rId18"/>
    <p:sldId id="704" r:id="rId19"/>
    <p:sldId id="645" r:id="rId20"/>
    <p:sldId id="584" r:id="rId21"/>
    <p:sldId id="688" r:id="rId22"/>
    <p:sldId id="690" r:id="rId23"/>
    <p:sldId id="703" r:id="rId24"/>
    <p:sldId id="593" r:id="rId25"/>
    <p:sldId id="596" r:id="rId26"/>
    <p:sldId id="595" r:id="rId27"/>
    <p:sldId id="590" r:id="rId28"/>
    <p:sldId id="598" r:id="rId29"/>
    <p:sldId id="358" r:id="rId30"/>
    <p:sldId id="692" r:id="rId31"/>
    <p:sldId id="694" r:id="rId32"/>
    <p:sldId id="696" r:id="rId33"/>
    <p:sldId id="698" r:id="rId34"/>
    <p:sldId id="701" r:id="rId35"/>
    <p:sldId id="360" r:id="rId36"/>
    <p:sldId id="362" r:id="rId37"/>
    <p:sldId id="425" r:id="rId38"/>
    <p:sldId id="730" r:id="rId39"/>
    <p:sldId id="707" r:id="rId40"/>
    <p:sldId id="708" r:id="rId41"/>
    <p:sldId id="29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5400" autoAdjust="0"/>
  </p:normalViewPr>
  <p:slideViewPr>
    <p:cSldViewPr snapToGrid="0">
      <p:cViewPr varScale="1">
        <p:scale>
          <a:sx n="78" d="100"/>
          <a:sy n="78" d="100"/>
        </p:scale>
        <p:origin x="648"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281D4EE3-9FE9-4A03-A886-2FDC6D995EB1}" type="slidenum">
              <a:rPr lang="en-US" sz="1200" smtClean="0">
                <a:latin typeface="Arial" panose="020B0604020202020204" pitchFamily="34" charset="0"/>
              </a:rPr>
              <a:t>1</a:t>
            </a:fld>
            <a:endParaRPr lang="en-US" sz="1200">
              <a:latin typeface="Arial" panose="020B0604020202020204" pitchFamily="34" charset="0"/>
            </a:endParaRPr>
          </a:p>
        </p:txBody>
      </p:sp>
      <p:sp>
        <p:nvSpPr>
          <p:cNvPr id="18435" name="Rectangle 2"/>
          <p:cNvSpPr>
            <a:spLocks noGrp="1" noRot="1" noChangeAspect="1" noChangeArrowheads="1" noTextEdit="1"/>
          </p:cNvSpPr>
          <p:nvPr>
            <p:ph type="sldImg"/>
          </p:nvPr>
        </p:nvSpPr>
        <p:spPr>
          <a:xfrm>
            <a:off x="79375" y="739775"/>
            <a:ext cx="6578600" cy="3700463"/>
          </a:xfrm>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277F78-9131-4111-91AB-7AAAAA53A8E1}"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77F78-9131-4111-91AB-7AAAAA53A8E1}"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77F78-9131-4111-91AB-7AAAAA53A8E1}"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77F78-9131-4111-91AB-7AAAAA53A8E1}"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277F78-9131-4111-91AB-7AAAAA53A8E1}" type="datetimeFigureOut">
              <a:rPr lang="en-US" smtClean="0"/>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277F78-9131-4111-91AB-7AAAAA53A8E1}" type="datetimeFigureOut">
              <a:rPr lang="en-US" smtClean="0"/>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BF9C-B591-4111-9153-43ABE588E1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277F78-9131-4111-91AB-7AAAAA53A8E1}" type="datetimeFigureOut">
              <a:rPr lang="en-US" smtClean="0"/>
              <a:t>1/12/2026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1BF9C-B591-4111-9153-43ABE588E1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277F78-9131-4111-91AB-7AAAAA53A8E1}" type="datetimeFigureOut">
              <a:rPr lang="en-US" smtClean="0"/>
              <a:t>1/12/2026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1BF9C-B591-4111-9153-43ABE588E1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77F78-9131-4111-91AB-7AAAAA53A8E1}" type="datetimeFigureOut">
              <a:rPr lang="en-US" smtClean="0"/>
              <a:t>1/12/2026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1BF9C-B591-4111-9153-43ABE588E1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277F78-9131-4111-91AB-7AAAAA53A8E1}" type="datetimeFigureOut">
              <a:rPr lang="en-US" smtClean="0"/>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BF9C-B591-4111-9153-43ABE588E1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277F78-9131-4111-91AB-7AAAAA53A8E1}" type="datetimeFigureOut">
              <a:rPr lang="en-US" smtClean="0"/>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BF9C-B591-4111-9153-43ABE588E1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77F78-9131-4111-91AB-7AAAAA53A8E1}" type="datetimeFigureOut">
              <a:rPr lang="en-US" smtClean="0"/>
              <a:t>1/12/2026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1BF9C-B591-4111-9153-43ABE588E1E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619375" y="704850"/>
            <a:ext cx="7688263" cy="89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07" tIns="41603" rIns="83207" bIns="41603">
            <a:spAutoFit/>
          </a:bodyPr>
          <a:lstStyle>
            <a:lvl1pPr defTabSz="831850">
              <a:defRPr sz="2800">
                <a:solidFill>
                  <a:schemeClr val="tx1"/>
                </a:solidFill>
                <a:latin typeface="Times New Roman" panose="02020603050405020304" pitchFamily="18" charset="0"/>
              </a:defRPr>
            </a:lvl1pPr>
            <a:lvl2pPr marL="742950" indent="-285750" defTabSz="831850">
              <a:defRPr sz="2800">
                <a:solidFill>
                  <a:schemeClr val="tx1"/>
                </a:solidFill>
                <a:latin typeface="Times New Roman" panose="02020603050405020304" pitchFamily="18" charset="0"/>
              </a:defRPr>
            </a:lvl2pPr>
            <a:lvl3pPr marL="1143000" indent="-228600" defTabSz="831850">
              <a:defRPr sz="2800">
                <a:solidFill>
                  <a:schemeClr val="tx1"/>
                </a:solidFill>
                <a:latin typeface="Times New Roman" panose="02020603050405020304" pitchFamily="18" charset="0"/>
              </a:defRPr>
            </a:lvl3pPr>
            <a:lvl4pPr marL="1600200" indent="-228600" defTabSz="831850">
              <a:defRPr sz="2800">
                <a:solidFill>
                  <a:schemeClr val="tx1"/>
                </a:solidFill>
                <a:latin typeface="Times New Roman" panose="02020603050405020304" pitchFamily="18" charset="0"/>
              </a:defRPr>
            </a:lvl4pPr>
            <a:lvl5pPr marL="2057400" indent="-228600" defTabSz="831850">
              <a:defRPr sz="2800">
                <a:solidFill>
                  <a:schemeClr val="tx1"/>
                </a:solidFill>
                <a:latin typeface="Times New Roman" panose="02020603050405020304" pitchFamily="18" charset="0"/>
              </a:defRPr>
            </a:lvl5pPr>
            <a:lvl6pPr marL="2514600" indent="-228600" defTabSz="83185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defTabSz="83185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defTabSz="83185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defTabSz="83185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solidFill>
                  <a:srgbClr val="FF0000"/>
                </a:solidFill>
                <a:cs typeface="Times New Roman" panose="02020603050405020304" pitchFamily="18" charset="0"/>
              </a:rPr>
              <a:t>MÔN: KHOA HỌC TỰ NHIÊN 8</a:t>
            </a:r>
            <a:br>
              <a:rPr lang="en-US">
                <a:solidFill>
                  <a:srgbClr val="FF0000"/>
                </a:solidFill>
                <a:cs typeface="Times New Roman" panose="02020603050405020304" pitchFamily="18" charset="0"/>
              </a:rPr>
            </a:br>
            <a:endParaRPr lang="en-US" sz="2500" b="1">
              <a:solidFill>
                <a:srgbClr val="FF0066"/>
              </a:solidFill>
              <a:cs typeface="Times New Roman" panose="02020603050405020304" pitchFamily="18" charset="0"/>
            </a:endParaRPr>
          </a:p>
        </p:txBody>
      </p:sp>
      <p:sp>
        <p:nvSpPr>
          <p:cNvPr id="3075" name="WordArt 3"/>
          <p:cNvSpPr>
            <a:spLocks noChangeArrowheads="1" noChangeShapeType="1" noTextEdit="1"/>
          </p:cNvSpPr>
          <p:nvPr/>
        </p:nvSpPr>
        <p:spPr bwMode="auto">
          <a:xfrm>
            <a:off x="2486025" y="2100263"/>
            <a:ext cx="7161213" cy="835025"/>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50000" t="50000" r="50000" b="50000"/>
                  </a:path>
                </a:gradFill>
                <a:effectLst>
                  <a:outerShdw dist="35921" dir="2700000" algn="ctr" rotWithShape="0">
                    <a:srgbClr val="808080">
                      <a:alpha val="79999"/>
                    </a:srgbClr>
                  </a:outerShdw>
                </a:effectLst>
                <a:latin typeface="VNI-Ariston"/>
              </a:rPr>
              <a:t> </a:t>
            </a:r>
          </a:p>
        </p:txBody>
      </p:sp>
      <p:sp>
        <p:nvSpPr>
          <p:cNvPr id="3076" name="WordArt 4"/>
          <p:cNvSpPr>
            <a:spLocks noChangeArrowheads="1" noChangeShapeType="1" noTextEdit="1"/>
          </p:cNvSpPr>
          <p:nvPr/>
        </p:nvSpPr>
        <p:spPr bwMode="auto">
          <a:xfrm>
            <a:off x="2676525" y="3116263"/>
            <a:ext cx="7631113" cy="1074737"/>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dirty="0" err="1">
                <a:latin typeface="Times New Roman" panose="02020603050405020304" pitchFamily="18" charset="0"/>
                <a:cs typeface="Times New Roman" panose="02020603050405020304" pitchFamily="18" charset="0"/>
              </a:rPr>
              <a:t>Bài 9: BASE- THANG PH</a:t>
            </a:r>
            <a:endParaRPr lang="en-US" sz="3600" kern="10" dirty="0">
              <a:ln w="9525">
                <a:round/>
              </a:ln>
              <a:solidFill>
                <a:srgbClr val="0000FF"/>
              </a:solidFill>
              <a:latin typeface="Times New Roman" panose="02020603050405020304" pitchFamily="18" charset="0"/>
              <a:cs typeface="Times New Roman" panose="02020603050405020304" pitchFamily="18" charset="0"/>
            </a:endParaRPr>
          </a:p>
        </p:txBody>
      </p:sp>
      <p:pic>
        <p:nvPicPr>
          <p:cNvPr id="2053" name="Picture 5" descr="firew1"/>
          <p:cNvPicPr>
            <a:picLocks noChangeAspect="1" noChangeArrowheads="1" noCrop="1"/>
          </p:cNvPicPr>
          <p:nvPr/>
        </p:nvPicPr>
        <p:blipFill>
          <a:blip r:embed="rId4"/>
          <a:srcRect/>
          <a:stretch>
            <a:fillRect/>
          </a:stretch>
        </p:blipFill>
        <p:spPr bwMode="auto">
          <a:xfrm>
            <a:off x="8369300" y="171450"/>
            <a:ext cx="2209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xmascandles"/>
          <p:cNvPicPr>
            <a:picLocks noChangeAspect="1" noChangeArrowheads="1" noCrop="1"/>
          </p:cNvPicPr>
          <p:nvPr/>
        </p:nvPicPr>
        <p:blipFill>
          <a:blip r:embed="rId5"/>
          <a:srcRect/>
          <a:stretch>
            <a:fillRect/>
          </a:stretch>
        </p:blipFill>
        <p:spPr bwMode="auto">
          <a:xfrm>
            <a:off x="1600200" y="5638800"/>
            <a:ext cx="10461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FLORAL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1150" y="76200"/>
            <a:ext cx="20002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FLORAL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4388" y="4760913"/>
            <a:ext cx="2157412"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9"/>
          <p:cNvSpPr txBox="1">
            <a:spLocks noChangeArrowheads="1"/>
          </p:cNvSpPr>
          <p:nvPr/>
        </p:nvSpPr>
        <p:spPr bwMode="auto">
          <a:xfrm>
            <a:off x="2057400" y="5181600"/>
            <a:ext cx="495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i="1" dirty="0" err="1">
                <a:solidFill>
                  <a:srgbClr val="FF0000"/>
                </a:solidFill>
                <a:cs typeface="Arial" panose="020B0604020202020204" pitchFamily="34" charset="0"/>
              </a:rPr>
              <a:t>Giáo</a:t>
            </a:r>
            <a:r>
              <a:rPr lang="en-US" sz="2400" b="1" i="1" dirty="0">
                <a:solidFill>
                  <a:srgbClr val="FF0000"/>
                </a:solidFill>
                <a:cs typeface="Arial" panose="020B0604020202020204" pitchFamily="34" charset="0"/>
              </a:rPr>
              <a:t> </a:t>
            </a:r>
            <a:r>
              <a:rPr lang="en-US" sz="2400" b="1" i="1" dirty="0" err="1">
                <a:solidFill>
                  <a:srgbClr val="FF0000"/>
                </a:solidFill>
                <a:cs typeface="Arial" panose="020B0604020202020204" pitchFamily="34" charset="0"/>
              </a:rPr>
              <a:t>viên</a:t>
            </a:r>
            <a:r>
              <a:rPr lang="en-US" sz="2400" b="1" i="1" dirty="0">
                <a:solidFill>
                  <a:srgbClr val="FF0000"/>
                </a:solidFill>
                <a:cs typeface="Arial" panose="020B0604020202020204" pitchFamily="34" charset="0"/>
              </a:rPr>
              <a:t>: Phạm Thái Quý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074"/>
                                        </p:tgtEl>
                                        <p:attrNameLst>
                                          <p:attrName>style.visibility</p:attrName>
                                        </p:attrNameLst>
                                      </p:cBhvr>
                                      <p:to>
                                        <p:strVal val="visible"/>
                                      </p:to>
                                    </p:set>
                                    <p:anim calcmode="discrete" valueType="clr">
                                      <p:cBhvr override="childStyle">
                                        <p:cTn id="7" dur="80"/>
                                        <p:tgtEl>
                                          <p:spTgt spid="30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4"/>
                                        </p:tgtEl>
                                        <p:attrNameLst>
                                          <p:attrName>fillcolor</p:attrName>
                                        </p:attrNameLst>
                                      </p:cBhvr>
                                      <p:tavLst>
                                        <p:tav tm="0">
                                          <p:val>
                                            <p:clrVal>
                                              <a:schemeClr val="accent2"/>
                                            </p:clrVal>
                                          </p:val>
                                        </p:tav>
                                        <p:tav tm="50000">
                                          <p:val>
                                            <p:clrVal>
                                              <a:schemeClr val="hlink"/>
                                            </p:clrVal>
                                          </p:val>
                                        </p:tav>
                                      </p:tavLst>
                                    </p:anim>
                                    <p:set>
                                      <p:cBhvr>
                                        <p:cTn id="9" dur="80"/>
                                        <p:tgtEl>
                                          <p:spTgt spid="3074"/>
                                        </p:tgtEl>
                                        <p:attrNameLst>
                                          <p:attrName>fill.type</p:attrName>
                                        </p:attrNameLst>
                                      </p:cBhvr>
                                      <p:to>
                                        <p:strVal val="solid"/>
                                      </p:to>
                                    </p:set>
                                  </p:childTnLst>
                                </p:cTn>
                              </p:par>
                              <p:par>
                                <p:cTn id="10" presetID="21" presetClass="entr" presetSubtype="4" fill="hold" grpId="0" nodeType="with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heel(4)">
                                      <p:cBhvr>
                                        <p:cTn id="12" dur="2000"/>
                                        <p:tgtEl>
                                          <p:spTgt spid="3075"/>
                                        </p:tgtEl>
                                      </p:cBhvr>
                                    </p:animEffect>
                                  </p:childTnLst>
                                  <p:subTnLst>
                                    <p:audio>
                                      <p:cMediaNode>
                                        <p:cTn display="0" masterRel="sameClick">
                                          <p:stCondLst>
                                            <p:cond evt="begin" delay="0">
                                              <p:tn val="10"/>
                                            </p:cond>
                                          </p:stCondLst>
                                          <p:endCondLst>
                                            <p:cond evt="onStopAudio" delay="0">
                                              <p:tgtEl>
                                                <p:sldTgt/>
                                              </p:tgtEl>
                                            </p:cond>
                                          </p:endCondLst>
                                        </p:cTn>
                                        <p:tgtEl>
                                          <p:sndTgt r:embed="rId3" name="bai ca sinh vien.wav"/>
                                        </p:tgtEl>
                                      </p:cMediaNode>
                                    </p:audio>
                                  </p:subTnLst>
                                </p:cTn>
                              </p:par>
                              <p:par>
                                <p:cTn id="13" presetID="8" presetClass="entr" presetSubtype="16"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diamond(in)">
                                      <p:cBhvr>
                                        <p:cTn id="15" dur="2000"/>
                                        <p:tgtEl>
                                          <p:spTgt spid="3076"/>
                                        </p:tgtEl>
                                      </p:cBhvr>
                                    </p:animEffect>
                                  </p:childTnLst>
                                </p:cTn>
                              </p:par>
                            </p:childTnLst>
                          </p:cTn>
                        </p:par>
                        <p:par>
                          <p:cTn id="16" fill="hold">
                            <p:stCondLst>
                              <p:cond delay="0"/>
                            </p:stCondLst>
                            <p:childTnLst>
                              <p:par>
                                <p:cTn id="17" presetID="23" presetClass="exit" presetSubtype="32" fill="hold" grpId="1" nodeType="afterEffect">
                                  <p:stCondLst>
                                    <p:cond delay="0"/>
                                  </p:stCondLst>
                                  <p:childTnLst>
                                    <p:anim calcmode="lin" valueType="num">
                                      <p:cBhvr>
                                        <p:cTn id="18" dur="500"/>
                                        <p:tgtEl>
                                          <p:spTgt spid="3075"/>
                                        </p:tgtEl>
                                        <p:attrNameLst>
                                          <p:attrName>ppt_w</p:attrName>
                                        </p:attrNameLst>
                                      </p:cBhvr>
                                      <p:tavLst>
                                        <p:tav tm="0">
                                          <p:val>
                                            <p:strVal val="ppt_w"/>
                                          </p:val>
                                        </p:tav>
                                        <p:tav tm="100000">
                                          <p:val>
                                            <p:fltVal val="0"/>
                                          </p:val>
                                        </p:tav>
                                      </p:tavLst>
                                    </p:anim>
                                    <p:anim calcmode="lin" valueType="num">
                                      <p:cBhvr>
                                        <p:cTn id="19" dur="500"/>
                                        <p:tgtEl>
                                          <p:spTgt spid="3075"/>
                                        </p:tgtEl>
                                        <p:attrNameLst>
                                          <p:attrName>ppt_h</p:attrName>
                                        </p:attrNameLst>
                                      </p:cBhvr>
                                      <p:tavLst>
                                        <p:tav tm="0">
                                          <p:val>
                                            <p:strVal val="ppt_h"/>
                                          </p:val>
                                        </p:tav>
                                        <p:tav tm="100000">
                                          <p:val>
                                            <p:fltVal val="0"/>
                                          </p:val>
                                        </p:tav>
                                      </p:tavLst>
                                    </p:anim>
                                    <p:set>
                                      <p:cBhvr>
                                        <p:cTn id="20" dur="1" fill="hold">
                                          <p:stCondLst>
                                            <p:cond delay="499"/>
                                          </p:stCondLst>
                                        </p:cTn>
                                        <p:tgtEl>
                                          <p:spTgt spid="3075"/>
                                        </p:tgtEl>
                                        <p:attrNameLst>
                                          <p:attrName>style.visibility</p:attrName>
                                        </p:attrNameLst>
                                      </p:cBhvr>
                                      <p:to>
                                        <p:strVal val="hidden"/>
                                      </p:to>
                                    </p:set>
                                  </p:childTnLst>
                                </p:cTn>
                              </p:par>
                              <p:par>
                                <p:cTn id="21" presetID="23" presetClass="exit" presetSubtype="32" fill="hold" nodeType="withEffect">
                                  <p:stCondLst>
                                    <p:cond delay="0"/>
                                  </p:stCondLst>
                                  <p:childTnLst>
                                    <p:anim calcmode="lin" valueType="num">
                                      <p:cBhvr>
                                        <p:cTn id="22" dur="500"/>
                                        <p:tgtEl>
                                          <p:spTgt spid="3076"/>
                                        </p:tgtEl>
                                        <p:attrNameLst>
                                          <p:attrName>ppt_w</p:attrName>
                                        </p:attrNameLst>
                                      </p:cBhvr>
                                      <p:tavLst>
                                        <p:tav tm="0">
                                          <p:val>
                                            <p:strVal val="ppt_w"/>
                                          </p:val>
                                        </p:tav>
                                        <p:tav tm="100000">
                                          <p:val>
                                            <p:fltVal val="0"/>
                                          </p:val>
                                        </p:tav>
                                      </p:tavLst>
                                    </p:anim>
                                    <p:anim calcmode="lin" valueType="num">
                                      <p:cBhvr>
                                        <p:cTn id="23" dur="500"/>
                                        <p:tgtEl>
                                          <p:spTgt spid="3076"/>
                                        </p:tgtEl>
                                        <p:attrNameLst>
                                          <p:attrName>ppt_h</p:attrName>
                                        </p:attrNameLst>
                                      </p:cBhvr>
                                      <p:tavLst>
                                        <p:tav tm="0">
                                          <p:val>
                                            <p:strVal val="ppt_h"/>
                                          </p:val>
                                        </p:tav>
                                        <p:tav tm="100000">
                                          <p:val>
                                            <p:fltVal val="0"/>
                                          </p:val>
                                        </p:tav>
                                      </p:tavLst>
                                    </p:anim>
                                    <p:set>
                                      <p:cBhvr>
                                        <p:cTn id="24" dur="1" fill="hold">
                                          <p:stCondLst>
                                            <p:cond delay="499"/>
                                          </p:stCondLst>
                                        </p:cTn>
                                        <p:tgtEl>
                                          <p:spTgt spid="3076"/>
                                        </p:tgtEl>
                                        <p:attrNameLst>
                                          <p:attrName>style.visibility</p:attrName>
                                        </p:attrNameLst>
                                      </p:cBhvr>
                                      <p:to>
                                        <p:strVal val="hidden"/>
                                      </p:to>
                                    </p:set>
                                  </p:childTnLst>
                                </p:cTn>
                              </p:par>
                              <p:par>
                                <p:cTn id="25" presetID="3" presetClass="emph" presetSubtype="6" repeatCount="indefinite" fill="hold" grpId="1" nodeType="withEffect">
                                  <p:stCondLst>
                                    <p:cond delay="0"/>
                                  </p:stCondLst>
                                  <p:iterate type="lt">
                                    <p:tmPct val="0"/>
                                  </p:iterate>
                                  <p:childTnLst>
                                    <p:animClr clrSpc="hsl" dir="cw">
                                      <p:cBhvr override="childStyle">
                                        <p:cTn id="26" dur="500" fill="hold"/>
                                        <p:tgtEl>
                                          <p:spTgt spid="3074"/>
                                        </p:tgtEl>
                                        <p:attrNameLst>
                                          <p:attrName>style.color</p:attrName>
                                        </p:attrNameLst>
                                      </p:cBhvr>
                                      <p:to>
                                        <a:schemeClr val="bg1"/>
                                      </p:to>
                                    </p:animClr>
                                  </p:childTnLst>
                                </p:cTn>
                              </p:par>
                            </p:childTnLst>
                          </p:cTn>
                        </p:par>
                        <p:par>
                          <p:cTn id="27" fill="hold">
                            <p:stCondLst>
                              <p:cond delay="500"/>
                            </p:stCondLst>
                            <p:childTnLst>
                              <p:par>
                                <p:cTn id="28" presetID="55" presetClass="entr" presetSubtype="0" fill="hold" nodeType="afterEffect">
                                  <p:stCondLst>
                                    <p:cond delay="0"/>
                                  </p:stCondLst>
                                  <p:childTnLst>
                                    <p:set>
                                      <p:cBhvr>
                                        <p:cTn id="29" dur="1" fill="hold">
                                          <p:stCondLst>
                                            <p:cond delay="0"/>
                                          </p:stCondLst>
                                        </p:cTn>
                                        <p:tgtEl>
                                          <p:spTgt spid="3076"/>
                                        </p:tgtEl>
                                        <p:attrNameLst>
                                          <p:attrName>style.visibility</p:attrName>
                                        </p:attrNameLst>
                                      </p:cBhvr>
                                      <p:to>
                                        <p:strVal val="visible"/>
                                      </p:to>
                                    </p:set>
                                    <p:anim calcmode="lin" valueType="num">
                                      <p:cBhvr>
                                        <p:cTn id="30" dur="2000" fill="hold"/>
                                        <p:tgtEl>
                                          <p:spTgt spid="3076"/>
                                        </p:tgtEl>
                                        <p:attrNameLst>
                                          <p:attrName>ppt_w</p:attrName>
                                        </p:attrNameLst>
                                      </p:cBhvr>
                                      <p:tavLst>
                                        <p:tav tm="0">
                                          <p:val>
                                            <p:strVal val="#ppt_w*0.70"/>
                                          </p:val>
                                        </p:tav>
                                        <p:tav tm="100000">
                                          <p:val>
                                            <p:strVal val="#ppt_w"/>
                                          </p:val>
                                        </p:tav>
                                      </p:tavLst>
                                    </p:anim>
                                    <p:anim calcmode="lin" valueType="num">
                                      <p:cBhvr>
                                        <p:cTn id="31" dur="2000" fill="hold"/>
                                        <p:tgtEl>
                                          <p:spTgt spid="3076"/>
                                        </p:tgtEl>
                                        <p:attrNameLst>
                                          <p:attrName>ppt_h</p:attrName>
                                        </p:attrNameLst>
                                      </p:cBhvr>
                                      <p:tavLst>
                                        <p:tav tm="0">
                                          <p:val>
                                            <p:strVal val="#ppt_h"/>
                                          </p:val>
                                        </p:tav>
                                        <p:tav tm="100000">
                                          <p:val>
                                            <p:strVal val="#ppt_h"/>
                                          </p:val>
                                        </p:tav>
                                      </p:tavLst>
                                    </p:anim>
                                    <p:animEffect transition="in" filter="fade">
                                      <p:cBhvr>
                                        <p:cTn id="32" dur="2000"/>
                                        <p:tgtEl>
                                          <p:spTgt spid="3076"/>
                                        </p:tgtEl>
                                      </p:cBhvr>
                                    </p:animEffect>
                                  </p:childTnLst>
                                </p:cTn>
                              </p:par>
                              <p:par>
                                <p:cTn id="33" presetID="55" presetClass="entr" presetSubtype="0" fill="hold" grpId="2" nodeType="withEffect">
                                  <p:stCondLst>
                                    <p:cond delay="0"/>
                                  </p:stCondLst>
                                  <p:childTnLst>
                                    <p:set>
                                      <p:cBhvr>
                                        <p:cTn id="34" dur="1" fill="hold">
                                          <p:stCondLst>
                                            <p:cond delay="0"/>
                                          </p:stCondLst>
                                        </p:cTn>
                                        <p:tgtEl>
                                          <p:spTgt spid="3075"/>
                                        </p:tgtEl>
                                        <p:attrNameLst>
                                          <p:attrName>style.visibility</p:attrName>
                                        </p:attrNameLst>
                                      </p:cBhvr>
                                      <p:to>
                                        <p:strVal val="visible"/>
                                      </p:to>
                                    </p:set>
                                    <p:anim calcmode="lin" valueType="num">
                                      <p:cBhvr>
                                        <p:cTn id="35" dur="2000" fill="hold"/>
                                        <p:tgtEl>
                                          <p:spTgt spid="3075"/>
                                        </p:tgtEl>
                                        <p:attrNameLst>
                                          <p:attrName>ppt_w</p:attrName>
                                        </p:attrNameLst>
                                      </p:cBhvr>
                                      <p:tavLst>
                                        <p:tav tm="0">
                                          <p:val>
                                            <p:strVal val="#ppt_w*0.70"/>
                                          </p:val>
                                        </p:tav>
                                        <p:tav tm="100000">
                                          <p:val>
                                            <p:strVal val="#ppt_w"/>
                                          </p:val>
                                        </p:tav>
                                      </p:tavLst>
                                    </p:anim>
                                    <p:anim calcmode="lin" valueType="num">
                                      <p:cBhvr>
                                        <p:cTn id="36" dur="2000" fill="hold"/>
                                        <p:tgtEl>
                                          <p:spTgt spid="3075"/>
                                        </p:tgtEl>
                                        <p:attrNameLst>
                                          <p:attrName>ppt_h</p:attrName>
                                        </p:attrNameLst>
                                      </p:cBhvr>
                                      <p:tavLst>
                                        <p:tav tm="0">
                                          <p:val>
                                            <p:strVal val="#ppt_h"/>
                                          </p:val>
                                        </p:tav>
                                        <p:tav tm="100000">
                                          <p:val>
                                            <p:strVal val="#ppt_h"/>
                                          </p:val>
                                        </p:tav>
                                      </p:tavLst>
                                    </p:anim>
                                    <p:animEffect transition="in" filter="fade">
                                      <p:cBhvr>
                                        <p:cTn id="37" dur="2000"/>
                                        <p:tgtEl>
                                          <p:spTgt spid="3075"/>
                                        </p:tgtEl>
                                      </p:cBhvr>
                                    </p:animEffect>
                                  </p:childTnLst>
                                </p:cTn>
                              </p:par>
                            </p:childTnLst>
                          </p:cTn>
                        </p:par>
                        <p:par>
                          <p:cTn id="38" fill="hold">
                            <p:stCondLst>
                              <p:cond delay="2500"/>
                            </p:stCondLst>
                            <p:childTnLst>
                              <p:par>
                                <p:cTn id="39" presetID="20" presetClass="entr" presetSubtype="0" repeatCount="2000" fill="hold" grpId="3" nodeType="afterEffect">
                                  <p:stCondLst>
                                    <p:cond delay="0"/>
                                  </p:stCondLst>
                                  <p:childTnLst>
                                    <p:set>
                                      <p:cBhvr>
                                        <p:cTn id="40" dur="1" fill="hold">
                                          <p:stCondLst>
                                            <p:cond delay="0"/>
                                          </p:stCondLst>
                                        </p:cTn>
                                        <p:tgtEl>
                                          <p:spTgt spid="3075"/>
                                        </p:tgtEl>
                                        <p:attrNameLst>
                                          <p:attrName>style.visibility</p:attrName>
                                        </p:attrNameLst>
                                      </p:cBhvr>
                                      <p:to>
                                        <p:strVal val="visible"/>
                                      </p:to>
                                    </p:set>
                                    <p:animEffect transition="in" filter="wedge">
                                      <p:cBhvr>
                                        <p:cTn id="41" dur="2000"/>
                                        <p:tgtEl>
                                          <p:spTgt spid="3075"/>
                                        </p:tgtEl>
                                      </p:cBhvr>
                                    </p:animEffect>
                                  </p:childTnLst>
                                </p:cTn>
                              </p:par>
                              <p:par>
                                <p:cTn id="42" presetID="53" presetClass="entr" presetSubtype="16" repeatCount="2000" fill="hold" nodeType="withEffect">
                                  <p:stCondLst>
                                    <p:cond delay="0"/>
                                  </p:stCondLst>
                                  <p:childTnLst>
                                    <p:set>
                                      <p:cBhvr>
                                        <p:cTn id="43" dur="1" fill="hold">
                                          <p:stCondLst>
                                            <p:cond delay="0"/>
                                          </p:stCondLst>
                                        </p:cTn>
                                        <p:tgtEl>
                                          <p:spTgt spid="3076"/>
                                        </p:tgtEl>
                                        <p:attrNameLst>
                                          <p:attrName>style.visibility</p:attrName>
                                        </p:attrNameLst>
                                      </p:cBhvr>
                                      <p:to>
                                        <p:strVal val="visible"/>
                                      </p:to>
                                    </p:set>
                                    <p:anim calcmode="lin" valueType="num">
                                      <p:cBhvr>
                                        <p:cTn id="44" dur="2000" fill="hold"/>
                                        <p:tgtEl>
                                          <p:spTgt spid="3076"/>
                                        </p:tgtEl>
                                        <p:attrNameLst>
                                          <p:attrName>ppt_w</p:attrName>
                                        </p:attrNameLst>
                                      </p:cBhvr>
                                      <p:tavLst>
                                        <p:tav tm="0">
                                          <p:val>
                                            <p:fltVal val="0"/>
                                          </p:val>
                                        </p:tav>
                                        <p:tav tm="100000">
                                          <p:val>
                                            <p:strVal val="#ppt_w"/>
                                          </p:val>
                                        </p:tav>
                                      </p:tavLst>
                                    </p:anim>
                                    <p:anim calcmode="lin" valueType="num">
                                      <p:cBhvr>
                                        <p:cTn id="45" dur="2000" fill="hold"/>
                                        <p:tgtEl>
                                          <p:spTgt spid="3076"/>
                                        </p:tgtEl>
                                        <p:attrNameLst>
                                          <p:attrName>ppt_h</p:attrName>
                                        </p:attrNameLst>
                                      </p:cBhvr>
                                      <p:tavLst>
                                        <p:tav tm="0">
                                          <p:val>
                                            <p:fltVal val="0"/>
                                          </p:val>
                                        </p:tav>
                                        <p:tav tm="100000">
                                          <p:val>
                                            <p:strVal val="#ppt_h"/>
                                          </p:val>
                                        </p:tav>
                                      </p:tavLst>
                                    </p:anim>
                                    <p:animEffect transition="in" filter="fade">
                                      <p:cBhvr>
                                        <p:cTn id="46" dur="2000"/>
                                        <p:tgtEl>
                                          <p:spTgt spid="3076"/>
                                        </p:tgtEl>
                                      </p:cBhvr>
                                    </p:animEffect>
                                  </p:childTnLst>
                                </p:cTn>
                              </p:par>
                            </p:childTnLst>
                          </p:cTn>
                        </p:par>
                        <p:par>
                          <p:cTn id="47" fill="hold">
                            <p:stCondLst>
                              <p:cond delay="4500"/>
                            </p:stCondLst>
                            <p:childTnLst>
                              <p:par>
                                <p:cTn id="48" presetID="2" presetClass="entr" presetSubtype="2" repeatCount="indefinite" fill="hold" grpId="0" nodeType="after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5000" fill="hold"/>
                                        <p:tgtEl>
                                          <p:spTgt spid="3081"/>
                                        </p:tgtEl>
                                        <p:attrNameLst>
                                          <p:attrName>ppt_x</p:attrName>
                                        </p:attrNameLst>
                                      </p:cBhvr>
                                      <p:tavLst>
                                        <p:tav tm="0">
                                          <p:val>
                                            <p:strVal val="1+#ppt_w/2"/>
                                          </p:val>
                                        </p:tav>
                                        <p:tav tm="100000">
                                          <p:val>
                                            <p:strVal val="#ppt_x"/>
                                          </p:val>
                                        </p:tav>
                                      </p:tavLst>
                                    </p:anim>
                                    <p:anim calcmode="lin" valueType="num">
                                      <p:cBhvr additive="base">
                                        <p:cTn id="51" dur="5000" fill="hold"/>
                                        <p:tgtEl>
                                          <p:spTgt spid="30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075" grpId="0" animBg="1"/>
      <p:bldP spid="3075" grpId="1" animBg="1"/>
      <p:bldP spid="3075" grpId="2" animBg="1"/>
      <p:bldP spid="3075" grpId="3" animBg="1"/>
      <p:bldP spid="308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12066270" cy="5791835"/>
          </a:xfrm>
        </p:spPr>
        <p:txBody>
          <a:bodyPr>
            <a:normAutofit/>
          </a:bodyPr>
          <a:lstStyle/>
          <a:p>
            <a:pPr marL="0" indent="0">
              <a:buNone/>
            </a:pPr>
            <a:r>
              <a:rPr lang="en-US" b="1" i="1">
                <a:solidFill>
                  <a:schemeClr val="tx1"/>
                </a:solidFill>
                <a:latin typeface="Times New Roman" panose="02020603050405020304" pitchFamily="18" charset="0"/>
                <a:cs typeface="Times New Roman" panose="02020603050405020304" pitchFamily="18" charset="0"/>
              </a:rPr>
              <a:t>– Khái niệm: </a:t>
            </a:r>
            <a:r>
              <a:rPr lang="en-US">
                <a:solidFill>
                  <a:schemeClr val="tx1"/>
                </a:solidFill>
                <a:latin typeface="Times New Roman" panose="02020603050405020304" pitchFamily="18" charset="0"/>
                <a:cs typeface="Times New Roman" panose="02020603050405020304" pitchFamily="18" charset="0"/>
              </a:rPr>
              <a:t>Base là những hợp chất trong phân tử có nguyên tử kim loại liên kết với nhóm hydroxide. Khi tan trong nước, base tạo ra ion OH–.</a:t>
            </a:r>
          </a:p>
          <a:p>
            <a:pPr marL="0" indent="0">
              <a:buNone/>
            </a:pPr>
            <a:r>
              <a:rPr lang="en-US">
                <a:solidFill>
                  <a:schemeClr val="tx1"/>
                </a:solidFill>
                <a:latin typeface="Times New Roman" panose="02020603050405020304" pitchFamily="18" charset="0"/>
                <a:cs typeface="Times New Roman" panose="02020603050405020304" pitchFamily="18" charset="0"/>
              </a:rPr>
              <a:t>Ví dụ: KOH, Ba(OH)</a:t>
            </a:r>
            <a:r>
              <a:rPr lang="en-US" baseline="-25000">
                <a:solidFill>
                  <a:schemeClr val="tx1"/>
                </a:solidFill>
                <a:latin typeface="Times New Roman" panose="02020603050405020304" pitchFamily="18" charset="0"/>
                <a:cs typeface="Times New Roman" panose="02020603050405020304" pitchFamily="18" charset="0"/>
              </a:rPr>
              <a:t>2 </a:t>
            </a:r>
            <a:r>
              <a:rPr lang="en-US">
                <a:solidFill>
                  <a:schemeClr val="tx1"/>
                </a:solidFill>
                <a:latin typeface="Times New Roman" panose="02020603050405020304" pitchFamily="18" charset="0"/>
                <a:cs typeface="Times New Roman" panose="02020603050405020304" pitchFamily="18" charset="0"/>
              </a:rPr>
              <a:t>, Fe(OH)</a:t>
            </a:r>
            <a:r>
              <a:rPr lang="en-US" baseline="-25000">
                <a:solidFill>
                  <a:schemeClr val="tx1"/>
                </a:solidFill>
                <a:latin typeface="Times New Roman" panose="02020603050405020304" pitchFamily="18" charset="0"/>
                <a:cs typeface="Times New Roman" panose="02020603050405020304" pitchFamily="18" charset="0"/>
              </a:rPr>
              <a:t>3</a:t>
            </a:r>
            <a:r>
              <a:rPr lang="en-US">
                <a:solidFill>
                  <a:schemeClr val="tx1"/>
                </a:solidFill>
                <a:latin typeface="Times New Roman" panose="02020603050405020304" pitchFamily="18" charset="0"/>
                <a:cs typeface="Times New Roman" panose="02020603050405020304" pitchFamily="18" charset="0"/>
              </a:rPr>
              <a:t>,…</a:t>
            </a:r>
          </a:p>
          <a:p>
            <a:pPr marL="0" indent="0">
              <a:buNone/>
            </a:pPr>
            <a:r>
              <a:rPr lang="en-US" b="1" i="1">
                <a:solidFill>
                  <a:schemeClr val="tx1"/>
                </a:solidFill>
                <a:latin typeface="Times New Roman" panose="02020603050405020304" pitchFamily="18" charset="0"/>
                <a:cs typeface="Times New Roman" panose="02020603050405020304" pitchFamily="18" charset="0"/>
              </a:rPr>
              <a:t>– Gọi tên base: </a:t>
            </a:r>
            <a:r>
              <a:rPr lang="en-US">
                <a:solidFill>
                  <a:schemeClr val="tx1"/>
                </a:solidFill>
                <a:latin typeface="Times New Roman" panose="02020603050405020304" pitchFamily="18" charset="0"/>
                <a:cs typeface="Times New Roman" panose="02020603050405020304" pitchFamily="18" charset="0"/>
              </a:rPr>
              <a:t>Tên base = Tên kim loại (kèm hóa trị đối với kim loại nhiều hóa trị) + hydroxide</a:t>
            </a:r>
          </a:p>
          <a:p>
            <a:pPr marL="0" indent="0">
              <a:buNone/>
            </a:pPr>
            <a:r>
              <a:rPr lang="en-US">
                <a:solidFill>
                  <a:schemeClr val="tx1"/>
                </a:solidFill>
                <a:latin typeface="Times New Roman" panose="02020603050405020304" pitchFamily="18" charset="0"/>
                <a:cs typeface="Times New Roman" panose="02020603050405020304" pitchFamily="18" charset="0"/>
              </a:rPr>
              <a:t>Ví dụ: NaOH: sodium hydroxide , Fe(OH)</a:t>
            </a:r>
            <a:r>
              <a:rPr lang="en-US" baseline="-25000">
                <a:solidFill>
                  <a:schemeClr val="tx1"/>
                </a:solidFill>
                <a:latin typeface="Times New Roman" panose="02020603050405020304" pitchFamily="18" charset="0"/>
                <a:cs typeface="Times New Roman" panose="02020603050405020304" pitchFamily="18" charset="0"/>
              </a:rPr>
              <a:t>2</a:t>
            </a:r>
            <a:r>
              <a:rPr lang="en-US">
                <a:solidFill>
                  <a:schemeClr val="tx1"/>
                </a:solidFill>
                <a:latin typeface="Times New Roman" panose="02020603050405020304" pitchFamily="18" charset="0"/>
                <a:cs typeface="Times New Roman" panose="02020603050405020304" pitchFamily="18" charset="0"/>
              </a:rPr>
              <a:t>: iron(II) hydroxide</a:t>
            </a:r>
          </a:p>
          <a:p>
            <a:pPr marL="0" indent="0">
              <a:buNone/>
            </a:pPr>
            <a:endParaRPr lang="en-US">
              <a:solidFill>
                <a:schemeClr val="tx1"/>
              </a:solidFill>
              <a:latin typeface="Times New Roman" panose="02020603050405020304" pitchFamily="18" charset="0"/>
              <a:cs typeface="Times New Roman" panose="02020603050405020304" pitchFamily="18" charset="0"/>
            </a:endParaRPr>
          </a:p>
        </p:txBody>
      </p:sp>
      <p:sp>
        <p:nvSpPr>
          <p:cNvPr id="3083" name="WordArt 11"/>
          <p:cNvSpPr>
            <a:spLocks noChangeArrowheads="1" noChangeShapeType="1" noTextEdit="1"/>
          </p:cNvSpPr>
          <p:nvPr/>
        </p:nvSpPr>
        <p:spPr bwMode="auto">
          <a:xfrm>
            <a:off x="3790315" y="279400"/>
            <a:ext cx="5775960" cy="361315"/>
          </a:xfrm>
          <a:prstGeom prst="rect">
            <a:avLst/>
          </a:prstGeom>
        </p:spPr>
        <p:txBody>
          <a:bodyPr wrap="none" fromWordArt="1">
            <a:prstTxWarp prst="textPlain">
              <a:avLst>
                <a:gd name="adj" fmla="val 50000"/>
              </a:avLst>
            </a:prstTxWarp>
          </a:bodyPr>
          <a:lstStyle/>
          <a:p>
            <a:pPr algn="ctr"/>
            <a:r>
              <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9 : BASE-THANG PH </a:t>
            </a:r>
          </a:p>
        </p:txBody>
      </p:sp>
      <p:sp>
        <p:nvSpPr>
          <p:cNvPr id="9" name="Title 1"/>
          <p:cNvSpPr txBox="1"/>
          <p:nvPr/>
        </p:nvSpPr>
        <p:spPr>
          <a:xfrm>
            <a:off x="838200" y="640715"/>
            <a:ext cx="8991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a:solidFill>
                  <a:srgbClr val="FF0000"/>
                </a:solidFill>
                <a:highlight>
                  <a:srgbClr val="FFFF00"/>
                </a:highlight>
                <a:latin typeface="Times New Roman" panose="02020603050405020304" pitchFamily="18" charset="0"/>
                <a:cs typeface="Times New Roman" panose="02020603050405020304" pitchFamily="18" charset="0"/>
              </a:rPr>
              <a:t>I.KHÁI NIỆM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3350" y="1143000"/>
            <a:ext cx="6954520" cy="5563235"/>
          </a:xfrm>
        </p:spPr>
        <p:txBody>
          <a:bodyPr>
            <a:normAutofit/>
          </a:bodyPr>
          <a:lstStyle/>
          <a:p>
            <a:pPr marL="0" indent="0" algn="l">
              <a:buNone/>
            </a:pPr>
            <a:endParaRPr lang="en-US" sz="2400" dirty="0">
              <a:latin typeface="Times New Roman" panose="02020603050405020304" pitchFamily="18" charset="0"/>
              <a:cs typeface="Times New Roman" panose="02020603050405020304" pitchFamily="18" charset="0"/>
            </a:endParaRPr>
          </a:p>
          <a:p>
            <a:pPr marL="0" indent="0" algn="l">
              <a:buNone/>
            </a:pPr>
            <a:r>
              <a:rPr lang="en-US" sz="2400" dirty="0">
                <a:latin typeface="Times New Roman" panose="02020603050405020304" pitchFamily="18" charset="0"/>
                <a:cs typeface="Times New Roman" panose="02020603050405020304" pitchFamily="18" charset="0"/>
              </a:rPr>
              <a:t>Dựa vào bảng tính tan dưới đây, hãy cho biết những base nào là base không tan và base nào là base kiềm? Viết công thức hóa học và đọc tên các base có trong bảng.</a:t>
            </a:r>
          </a:p>
          <a:p>
            <a:pPr marL="0" indent="0" algn="l">
              <a:buNone/>
            </a:pPr>
            <a:endParaRPr lang="en-US" sz="2400" dirty="0">
              <a:latin typeface="Times New Roman" panose="02020603050405020304" pitchFamily="18" charset="0"/>
              <a:cs typeface="Times New Roman" panose="02020603050405020304" pitchFamily="18" charset="0"/>
            </a:endParaRPr>
          </a:p>
        </p:txBody>
      </p:sp>
      <p:sp>
        <p:nvSpPr>
          <p:cNvPr id="4" name="Content Placeholder 2"/>
          <p:cNvSpPr txBox="1"/>
          <p:nvPr/>
        </p:nvSpPr>
        <p:spPr>
          <a:xfrm>
            <a:off x="7134225" y="365125"/>
            <a:ext cx="5084445" cy="63411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700" dirty="0">
                <a:latin typeface="Times New Roman" panose="02020603050405020304" pitchFamily="18" charset="0"/>
                <a:cs typeface="Times New Roman" panose="02020603050405020304" pitchFamily="18" charset="0"/>
              </a:rPr>
              <a:t>KOH: potasium hydroxyde – base kiềm</a:t>
            </a:r>
          </a:p>
          <a:p>
            <a:pPr marL="0" indent="0">
              <a:buNone/>
            </a:pPr>
            <a:r>
              <a:rPr lang="en-US" sz="2700" dirty="0">
                <a:latin typeface="Times New Roman" panose="02020603050405020304" pitchFamily="18" charset="0"/>
                <a:cs typeface="Times New Roman" panose="02020603050405020304" pitchFamily="18" charset="0"/>
              </a:rPr>
              <a:t>NaOH: sodium hydorxyde – base kiềm</a:t>
            </a:r>
          </a:p>
          <a:p>
            <a:pPr marL="0" indent="0">
              <a:buNone/>
            </a:pPr>
            <a:r>
              <a:rPr lang="en-US" sz="2700" dirty="0">
                <a:latin typeface="Times New Roman" panose="02020603050405020304" pitchFamily="18" charset="0"/>
                <a:cs typeface="Times New Roman" panose="02020603050405020304" pitchFamily="18" charset="0"/>
              </a:rPr>
              <a:t>Mg(OH)</a:t>
            </a:r>
            <a:r>
              <a:rPr lang="en-US" sz="2700" baseline="-25000" dirty="0">
                <a:latin typeface="Times New Roman" panose="02020603050405020304" pitchFamily="18" charset="0"/>
                <a:cs typeface="Times New Roman" panose="02020603050405020304" pitchFamily="18" charset="0"/>
              </a:rPr>
              <a:t>2</a:t>
            </a:r>
            <a:r>
              <a:rPr lang="en-US" sz="2700" dirty="0">
                <a:latin typeface="Times New Roman" panose="02020603050405020304" pitchFamily="18" charset="0"/>
                <a:cs typeface="Times New Roman" panose="02020603050405020304" pitchFamily="18" charset="0"/>
              </a:rPr>
              <a:t>: magnesium hydroxide – base không tan</a:t>
            </a:r>
          </a:p>
          <a:p>
            <a:pPr marL="0" indent="0">
              <a:buNone/>
            </a:pPr>
            <a:r>
              <a:rPr lang="en-US" sz="2700" dirty="0">
                <a:latin typeface="Times New Roman" panose="02020603050405020304" pitchFamily="18" charset="0"/>
                <a:cs typeface="Times New Roman" panose="02020603050405020304" pitchFamily="18" charset="0"/>
              </a:rPr>
              <a:t>Ba(OH)</a:t>
            </a:r>
            <a:r>
              <a:rPr lang="en-US" sz="2700" baseline="-25000" dirty="0">
                <a:latin typeface="Times New Roman" panose="02020603050405020304" pitchFamily="18" charset="0"/>
                <a:cs typeface="Times New Roman" panose="02020603050405020304" pitchFamily="18" charset="0"/>
              </a:rPr>
              <a:t>2</a:t>
            </a:r>
            <a:r>
              <a:rPr lang="en-US" sz="2700" dirty="0">
                <a:latin typeface="Times New Roman" panose="02020603050405020304" pitchFamily="18" charset="0"/>
                <a:cs typeface="Times New Roman" panose="02020603050405020304" pitchFamily="18" charset="0"/>
              </a:rPr>
              <a:t>: barrium hydroxide – base kiềm</a:t>
            </a:r>
          </a:p>
          <a:p>
            <a:pPr marL="0" indent="0">
              <a:buNone/>
            </a:pPr>
            <a:r>
              <a:rPr lang="en-US" sz="2700" dirty="0">
                <a:latin typeface="Times New Roman" panose="02020603050405020304" pitchFamily="18" charset="0"/>
                <a:cs typeface="Times New Roman" panose="02020603050405020304" pitchFamily="18" charset="0"/>
              </a:rPr>
              <a:t>Cu(OH)</a:t>
            </a:r>
            <a:r>
              <a:rPr lang="en-US" sz="2700" baseline="-25000" dirty="0">
                <a:latin typeface="Times New Roman" panose="02020603050405020304" pitchFamily="18" charset="0"/>
                <a:cs typeface="Times New Roman" panose="02020603050405020304" pitchFamily="18" charset="0"/>
              </a:rPr>
              <a:t>2</a:t>
            </a:r>
            <a:r>
              <a:rPr lang="en-US" sz="2700" dirty="0">
                <a:latin typeface="Times New Roman" panose="02020603050405020304" pitchFamily="18" charset="0"/>
                <a:cs typeface="Times New Roman" panose="02020603050405020304" pitchFamily="18" charset="0"/>
              </a:rPr>
              <a:t>: copper(II) hydroxide– base không tan</a:t>
            </a:r>
          </a:p>
          <a:p>
            <a:pPr marL="0" indent="0">
              <a:buNone/>
            </a:pPr>
            <a:r>
              <a:rPr lang="en-US" sz="2700" dirty="0">
                <a:latin typeface="Times New Roman" panose="02020603050405020304" pitchFamily="18" charset="0"/>
                <a:cs typeface="Times New Roman" panose="02020603050405020304" pitchFamily="18" charset="0"/>
              </a:rPr>
              <a:t>Fe(OH)</a:t>
            </a:r>
            <a:r>
              <a:rPr lang="en-US" sz="2700" baseline="-25000" dirty="0">
                <a:latin typeface="Times New Roman" panose="02020603050405020304" pitchFamily="18" charset="0"/>
                <a:cs typeface="Times New Roman" panose="02020603050405020304" pitchFamily="18" charset="0"/>
              </a:rPr>
              <a:t>2</a:t>
            </a:r>
            <a:r>
              <a:rPr lang="en-US" sz="2700" dirty="0">
                <a:latin typeface="Times New Roman" panose="02020603050405020304" pitchFamily="18" charset="0"/>
                <a:cs typeface="Times New Roman" panose="02020603050405020304" pitchFamily="18" charset="0"/>
              </a:rPr>
              <a:t>: iron(II) hydroxide – base không tan</a:t>
            </a:r>
          </a:p>
          <a:p>
            <a:pPr marL="0" indent="0">
              <a:buNone/>
            </a:pPr>
            <a:r>
              <a:rPr lang="en-US" sz="2700" dirty="0">
                <a:latin typeface="Times New Roman" panose="02020603050405020304" pitchFamily="18" charset="0"/>
                <a:cs typeface="Times New Roman" panose="02020603050405020304" pitchFamily="18" charset="0"/>
              </a:rPr>
              <a:t>Fe(</a:t>
            </a:r>
            <a:r>
              <a:rPr lang="en-US" sz="2700">
                <a:latin typeface="Times New Roman" panose="02020603050405020304" pitchFamily="18" charset="0"/>
                <a:cs typeface="Times New Roman" panose="02020603050405020304" pitchFamily="18" charset="0"/>
              </a:rPr>
              <a:t>OH)</a:t>
            </a:r>
            <a:r>
              <a:rPr lang="en-US" sz="2700" baseline="-25000">
                <a:latin typeface="Times New Roman" panose="02020603050405020304" pitchFamily="18" charset="0"/>
                <a:cs typeface="Times New Roman" panose="02020603050405020304" pitchFamily="18" charset="0"/>
              </a:rPr>
              <a:t>3</a:t>
            </a:r>
            <a:r>
              <a:rPr lang="en-US" sz="2700">
                <a:latin typeface="Times New Roman" panose="02020603050405020304" pitchFamily="18" charset="0"/>
                <a:cs typeface="Times New Roman" panose="02020603050405020304" pitchFamily="18" charset="0"/>
              </a:rPr>
              <a:t> : </a:t>
            </a:r>
            <a:r>
              <a:rPr lang="en-US" sz="2700" dirty="0">
                <a:latin typeface="Times New Roman" panose="02020603050405020304" pitchFamily="18" charset="0"/>
                <a:cs typeface="Times New Roman" panose="02020603050405020304" pitchFamily="18" charset="0"/>
              </a:rPr>
              <a:t>iron(III) hydroxide– base không tan</a:t>
            </a:r>
          </a:p>
        </p:txBody>
      </p:sp>
      <p:cxnSp>
        <p:nvCxnSpPr>
          <p:cNvPr id="6" name="Straight Connector 5"/>
          <p:cNvCxnSpPr/>
          <p:nvPr/>
        </p:nvCxnSpPr>
        <p:spPr>
          <a:xfrm>
            <a:off x="7087870" y="1143000"/>
            <a:ext cx="0" cy="5562600"/>
          </a:xfrm>
          <a:prstGeom prst="line">
            <a:avLst/>
          </a:prstGeom>
        </p:spPr>
        <p:style>
          <a:lnRef idx="3">
            <a:schemeClr val="dk1"/>
          </a:lnRef>
          <a:fillRef idx="0">
            <a:schemeClr val="dk1"/>
          </a:fillRef>
          <a:effectRef idx="2">
            <a:schemeClr val="dk1"/>
          </a:effectRef>
          <a:fontRef idx="minor">
            <a:schemeClr val="tx1"/>
          </a:fontRef>
        </p:style>
      </p:cxnSp>
      <p:sp>
        <p:nvSpPr>
          <p:cNvPr id="9" name="Title 1"/>
          <p:cNvSpPr txBox="1"/>
          <p:nvPr/>
        </p:nvSpPr>
        <p:spPr>
          <a:xfrm>
            <a:off x="1600200" y="158115"/>
            <a:ext cx="8991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a:solidFill>
                  <a:srgbClr val="FF0000"/>
                </a:solidFill>
                <a:latin typeface="Times New Roman" panose="02020603050405020304" pitchFamily="18" charset="0"/>
                <a:cs typeface="Times New Roman" panose="02020603050405020304" pitchFamily="18" charset="0"/>
              </a:rPr>
              <a:t>I.KHÁI NIỆM : </a:t>
            </a:r>
          </a:p>
        </p:txBody>
      </p:sp>
      <p:pic>
        <p:nvPicPr>
          <p:cNvPr id="2" name="Picture 4" descr="https://thuvienhoclieu.com/wp-content/uploads/2023/06/word-image-37315-1.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9705" y="3222625"/>
            <a:ext cx="6954520" cy="32651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3" descr="Dựa vào thông tin và Bảng tính tan ở Phụ lục, hãy chọn hai kim loại"/>
          <p:cNvPicPr>
            <a:picLocks noGrp="1" noChangeAspect="1"/>
          </p:cNvPicPr>
          <p:nvPr>
            <p:ph sz="half" idx="1"/>
          </p:nvPr>
        </p:nvPicPr>
        <p:blipFill>
          <a:blip r:embed="rId2"/>
          <a:stretch>
            <a:fillRect/>
          </a:stretch>
        </p:blipFill>
        <p:spPr>
          <a:xfrm>
            <a:off x="248920" y="393065"/>
            <a:ext cx="11690350" cy="623443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12066270" cy="5791835"/>
          </a:xfrm>
        </p:spPr>
        <p:txBody>
          <a:bodyPr>
            <a:normAutofit/>
          </a:bodyPr>
          <a:lstStyle/>
          <a:p>
            <a:pPr marL="0" indent="0">
              <a:buNone/>
            </a:pPr>
            <a:r>
              <a:rPr lang="en-US" b="1" i="1">
                <a:solidFill>
                  <a:schemeClr val="tx1"/>
                </a:solidFill>
                <a:latin typeface="Times New Roman" panose="02020603050405020304" pitchFamily="18" charset="0"/>
                <a:cs typeface="Times New Roman" panose="02020603050405020304" pitchFamily="18" charset="0"/>
              </a:rPr>
              <a:t>– Khái niệm: </a:t>
            </a:r>
            <a:r>
              <a:rPr lang="en-US">
                <a:solidFill>
                  <a:schemeClr val="tx1"/>
                </a:solidFill>
                <a:latin typeface="Times New Roman" panose="02020603050405020304" pitchFamily="18" charset="0"/>
                <a:cs typeface="Times New Roman" panose="02020603050405020304" pitchFamily="18" charset="0"/>
              </a:rPr>
              <a:t>Base là những hợp chất trong phân tử có nguyên tử kim loại liên kết với nhóm hydroxide. Khi tan trong nước, base tạo ra ion OH–.</a:t>
            </a:r>
          </a:p>
          <a:p>
            <a:pPr marL="0" indent="0">
              <a:buNone/>
            </a:pPr>
            <a:r>
              <a:rPr lang="en-US">
                <a:solidFill>
                  <a:schemeClr val="tx1"/>
                </a:solidFill>
                <a:latin typeface="Times New Roman" panose="02020603050405020304" pitchFamily="18" charset="0"/>
                <a:cs typeface="Times New Roman" panose="02020603050405020304" pitchFamily="18" charset="0"/>
              </a:rPr>
              <a:t>Ví dụ: KOH, Ba(OH)</a:t>
            </a:r>
            <a:r>
              <a:rPr lang="en-US" baseline="-25000">
                <a:solidFill>
                  <a:schemeClr val="tx1"/>
                </a:solidFill>
                <a:latin typeface="Times New Roman" panose="02020603050405020304" pitchFamily="18" charset="0"/>
                <a:cs typeface="Times New Roman" panose="02020603050405020304" pitchFamily="18" charset="0"/>
              </a:rPr>
              <a:t>2 </a:t>
            </a:r>
            <a:r>
              <a:rPr lang="en-US">
                <a:solidFill>
                  <a:schemeClr val="tx1"/>
                </a:solidFill>
                <a:latin typeface="Times New Roman" panose="02020603050405020304" pitchFamily="18" charset="0"/>
                <a:cs typeface="Times New Roman" panose="02020603050405020304" pitchFamily="18" charset="0"/>
              </a:rPr>
              <a:t>, Fe(OH)</a:t>
            </a:r>
            <a:r>
              <a:rPr lang="en-US" baseline="-25000">
                <a:solidFill>
                  <a:schemeClr val="tx1"/>
                </a:solidFill>
                <a:latin typeface="Times New Roman" panose="02020603050405020304" pitchFamily="18" charset="0"/>
                <a:cs typeface="Times New Roman" panose="02020603050405020304" pitchFamily="18" charset="0"/>
              </a:rPr>
              <a:t>3</a:t>
            </a:r>
            <a:r>
              <a:rPr lang="en-US">
                <a:solidFill>
                  <a:schemeClr val="tx1"/>
                </a:solidFill>
                <a:latin typeface="Times New Roman" panose="02020603050405020304" pitchFamily="18" charset="0"/>
                <a:cs typeface="Times New Roman" panose="02020603050405020304" pitchFamily="18" charset="0"/>
              </a:rPr>
              <a:t>,…</a:t>
            </a:r>
          </a:p>
          <a:p>
            <a:pPr marL="0" indent="0">
              <a:buNone/>
            </a:pPr>
            <a:r>
              <a:rPr lang="en-US" b="1" i="1">
                <a:solidFill>
                  <a:schemeClr val="tx1"/>
                </a:solidFill>
                <a:latin typeface="Times New Roman" panose="02020603050405020304" pitchFamily="18" charset="0"/>
                <a:cs typeface="Times New Roman" panose="02020603050405020304" pitchFamily="18" charset="0"/>
              </a:rPr>
              <a:t>– Gọi tên base: </a:t>
            </a:r>
            <a:r>
              <a:rPr lang="en-US">
                <a:solidFill>
                  <a:schemeClr val="tx1"/>
                </a:solidFill>
                <a:latin typeface="Times New Roman" panose="02020603050405020304" pitchFamily="18" charset="0"/>
                <a:cs typeface="Times New Roman" panose="02020603050405020304" pitchFamily="18" charset="0"/>
              </a:rPr>
              <a:t>Tên base = Tên kim loại (kèm hóa trị đối với kim loại nhiều hóa trị) + hydroxide</a:t>
            </a:r>
          </a:p>
          <a:p>
            <a:pPr marL="0" indent="0">
              <a:buNone/>
            </a:pPr>
            <a:r>
              <a:rPr lang="en-US">
                <a:solidFill>
                  <a:schemeClr val="tx1"/>
                </a:solidFill>
                <a:latin typeface="Times New Roman" panose="02020603050405020304" pitchFamily="18" charset="0"/>
                <a:cs typeface="Times New Roman" panose="02020603050405020304" pitchFamily="18" charset="0"/>
              </a:rPr>
              <a:t>Ví dụ: NaOH: sodium hydroxide , Fe(OH)</a:t>
            </a:r>
            <a:r>
              <a:rPr lang="en-US" baseline="-25000">
                <a:solidFill>
                  <a:schemeClr val="tx1"/>
                </a:solidFill>
                <a:latin typeface="Times New Roman" panose="02020603050405020304" pitchFamily="18" charset="0"/>
                <a:cs typeface="Times New Roman" panose="02020603050405020304" pitchFamily="18" charset="0"/>
              </a:rPr>
              <a:t>2</a:t>
            </a:r>
            <a:r>
              <a:rPr lang="en-US">
                <a:solidFill>
                  <a:schemeClr val="tx1"/>
                </a:solidFill>
                <a:latin typeface="Times New Roman" panose="02020603050405020304" pitchFamily="18" charset="0"/>
                <a:cs typeface="Times New Roman" panose="02020603050405020304" pitchFamily="18" charset="0"/>
              </a:rPr>
              <a:t>: iron(II) hydroxide</a:t>
            </a:r>
          </a:p>
          <a:p>
            <a:pPr marL="0" indent="0">
              <a:buNone/>
            </a:pPr>
            <a:r>
              <a:rPr lang="en-US" b="1" i="1">
                <a:solidFill>
                  <a:schemeClr val="tx1"/>
                </a:solidFill>
                <a:latin typeface="Times New Roman" panose="02020603050405020304" pitchFamily="18" charset="0"/>
                <a:cs typeface="Times New Roman" panose="02020603050405020304" pitchFamily="18" charset="0"/>
              </a:rPr>
              <a:t>- Phân loại: </a:t>
            </a:r>
          </a:p>
          <a:p>
            <a:pPr marL="0" indent="0">
              <a:buNone/>
            </a:pPr>
            <a:r>
              <a:rPr lang="en-US">
                <a:solidFill>
                  <a:schemeClr val="tx1"/>
                </a:solidFill>
                <a:latin typeface="Times New Roman" panose="02020603050405020304" pitchFamily="18" charset="0"/>
                <a:cs typeface="Times New Roman" panose="02020603050405020304" pitchFamily="18" charset="0"/>
              </a:rPr>
              <a:t>- Các base được chia làm hai loại tùy vào tính tan của chúng: </a:t>
            </a:r>
          </a:p>
          <a:p>
            <a:pPr marL="0" indent="0">
              <a:buNone/>
            </a:pPr>
            <a:r>
              <a:rPr lang="en-US">
                <a:solidFill>
                  <a:schemeClr val="tx1"/>
                </a:solidFill>
                <a:latin typeface="Times New Roman" panose="02020603050405020304" pitchFamily="18" charset="0"/>
                <a:cs typeface="Times New Roman" panose="02020603050405020304" pitchFamily="18" charset="0"/>
              </a:rPr>
              <a:t> + Base tan được trong nước gọi là kiềm: LiOH, KOH, NaOH, Ba(OH)</a:t>
            </a:r>
            <a:r>
              <a:rPr lang="en-US" baseline="-25000">
                <a:solidFill>
                  <a:schemeClr val="tx1"/>
                </a:solidFill>
                <a:latin typeface="Times New Roman" panose="02020603050405020304" pitchFamily="18" charset="0"/>
                <a:cs typeface="Times New Roman" panose="02020603050405020304" pitchFamily="18" charset="0"/>
              </a:rPr>
              <a:t>2</a:t>
            </a:r>
            <a:r>
              <a:rPr lang="en-US">
                <a:solidFill>
                  <a:schemeClr val="tx1"/>
                </a:solidFill>
                <a:latin typeface="Times New Roman" panose="02020603050405020304" pitchFamily="18" charset="0"/>
                <a:cs typeface="Times New Roman" panose="02020603050405020304" pitchFamily="18" charset="0"/>
              </a:rPr>
              <a:t>, Ca(OH</a:t>
            </a:r>
            <a:r>
              <a:rPr lang="en-US" baseline="-25000">
                <a:solidFill>
                  <a:schemeClr val="tx1"/>
                </a:solidFill>
                <a:latin typeface="Times New Roman" panose="02020603050405020304" pitchFamily="18" charset="0"/>
                <a:cs typeface="Times New Roman" panose="02020603050405020304" pitchFamily="18" charset="0"/>
              </a:rPr>
              <a:t>2 </a:t>
            </a:r>
            <a:r>
              <a:rPr lang="en-US">
                <a:solidFill>
                  <a:schemeClr val="tx1"/>
                </a:solidFill>
                <a:latin typeface="Times New Roman" panose="02020603050405020304" pitchFamily="18" charset="0"/>
                <a:cs typeface="Times New Roman" panose="02020603050405020304" pitchFamily="18" charset="0"/>
              </a:rPr>
              <a:t>(tan ít). </a:t>
            </a:r>
          </a:p>
          <a:p>
            <a:pPr marL="0" indent="0">
              <a:buNone/>
            </a:pPr>
            <a:r>
              <a:rPr lang="en-US">
                <a:solidFill>
                  <a:schemeClr val="tx1"/>
                </a:solidFill>
                <a:latin typeface="Times New Roman" panose="02020603050405020304" pitchFamily="18" charset="0"/>
                <a:cs typeface="Times New Roman" panose="02020603050405020304" pitchFamily="18" charset="0"/>
              </a:rPr>
              <a:t>+ Base không tan trong nước: Cu(OH)</a:t>
            </a:r>
            <a:r>
              <a:rPr lang="en-US" baseline="-25000">
                <a:solidFill>
                  <a:schemeClr val="tx1"/>
                </a:solidFill>
                <a:latin typeface="Times New Roman" panose="02020603050405020304" pitchFamily="18" charset="0"/>
                <a:cs typeface="Times New Roman" panose="02020603050405020304" pitchFamily="18" charset="0"/>
              </a:rPr>
              <a:t>2</a:t>
            </a:r>
            <a:r>
              <a:rPr lang="en-US">
                <a:solidFill>
                  <a:schemeClr val="tx1"/>
                </a:solidFill>
                <a:latin typeface="Times New Roman" panose="02020603050405020304" pitchFamily="18" charset="0"/>
                <a:cs typeface="Times New Roman" panose="02020603050405020304" pitchFamily="18" charset="0"/>
              </a:rPr>
              <a:t>, Zn(OH)</a:t>
            </a:r>
            <a:r>
              <a:rPr lang="en-US" baseline="-25000">
                <a:solidFill>
                  <a:schemeClr val="tx1"/>
                </a:solidFill>
                <a:latin typeface="Times New Roman" panose="02020603050405020304" pitchFamily="18" charset="0"/>
                <a:cs typeface="Times New Roman" panose="02020603050405020304" pitchFamily="18" charset="0"/>
              </a:rPr>
              <a:t>2</a:t>
            </a:r>
            <a:r>
              <a:rPr lang="en-US">
                <a:solidFill>
                  <a:schemeClr val="tx1"/>
                </a:solidFill>
                <a:latin typeface="Times New Roman" panose="02020603050405020304" pitchFamily="18" charset="0"/>
                <a:cs typeface="Times New Roman" panose="02020603050405020304" pitchFamily="18" charset="0"/>
              </a:rPr>
              <a:t>, Fe(OH)</a:t>
            </a:r>
            <a:r>
              <a:rPr lang="en-US" baseline="-25000">
                <a:solidFill>
                  <a:schemeClr val="tx1"/>
                </a:solidFill>
                <a:latin typeface="Times New Roman" panose="02020603050405020304" pitchFamily="18" charset="0"/>
                <a:cs typeface="Times New Roman" panose="02020603050405020304" pitchFamily="18" charset="0"/>
              </a:rPr>
              <a:t>3</a:t>
            </a:r>
            <a:r>
              <a:rPr lang="en-US">
                <a:solidFill>
                  <a:schemeClr val="tx1"/>
                </a:solidFill>
                <a:latin typeface="Times New Roman" panose="02020603050405020304" pitchFamily="18" charset="0"/>
                <a:cs typeface="Times New Roman" panose="02020603050405020304" pitchFamily="18" charset="0"/>
              </a:rPr>
              <a:t>, Mg(OH)</a:t>
            </a:r>
            <a:r>
              <a:rPr lang="en-US" baseline="-25000">
                <a:solidFill>
                  <a:schemeClr val="tx1"/>
                </a:solidFill>
                <a:latin typeface="Times New Roman" panose="02020603050405020304" pitchFamily="18" charset="0"/>
                <a:cs typeface="Times New Roman" panose="02020603050405020304" pitchFamily="18" charset="0"/>
              </a:rPr>
              <a:t>2</a:t>
            </a:r>
            <a:r>
              <a:rPr lang="en-US">
                <a:solidFill>
                  <a:schemeClr val="tx1"/>
                </a:solidFill>
                <a:latin typeface="Times New Roman" panose="02020603050405020304" pitchFamily="18" charset="0"/>
                <a:cs typeface="Times New Roman" panose="02020603050405020304" pitchFamily="18" charset="0"/>
              </a:rPr>
              <a:t>, Al(OH)</a:t>
            </a:r>
            <a:r>
              <a:rPr lang="en-US" baseline="-25000">
                <a:solidFill>
                  <a:schemeClr val="tx1"/>
                </a:solidFill>
                <a:latin typeface="Times New Roman" panose="02020603050405020304" pitchFamily="18" charset="0"/>
                <a:cs typeface="Times New Roman" panose="02020603050405020304" pitchFamily="18" charset="0"/>
              </a:rPr>
              <a:t>3</a:t>
            </a:r>
            <a:r>
              <a:rPr lang="en-US">
                <a:solidFill>
                  <a:schemeClr val="tx1"/>
                </a:solidFill>
                <a:latin typeface="Times New Roman" panose="02020603050405020304" pitchFamily="18" charset="0"/>
                <a:cs typeface="Times New Roman" panose="02020603050405020304" pitchFamily="18" charset="0"/>
              </a:rPr>
              <a:t>.</a:t>
            </a:r>
          </a:p>
        </p:txBody>
      </p:sp>
      <p:sp>
        <p:nvSpPr>
          <p:cNvPr id="3083" name="WordArt 11"/>
          <p:cNvSpPr>
            <a:spLocks noChangeArrowheads="1" noChangeShapeType="1" noTextEdit="1"/>
          </p:cNvSpPr>
          <p:nvPr/>
        </p:nvSpPr>
        <p:spPr bwMode="auto">
          <a:xfrm>
            <a:off x="3790315" y="279400"/>
            <a:ext cx="5775960" cy="361315"/>
          </a:xfrm>
          <a:prstGeom prst="rect">
            <a:avLst/>
          </a:prstGeom>
        </p:spPr>
        <p:txBody>
          <a:bodyPr wrap="none" fromWordArt="1">
            <a:prstTxWarp prst="textPlain">
              <a:avLst>
                <a:gd name="adj" fmla="val 50000"/>
              </a:avLst>
            </a:prstTxWarp>
          </a:bodyPr>
          <a:lstStyle/>
          <a:p>
            <a:pPr algn="ctr"/>
            <a:r>
              <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9 : BASE-THANG PH </a:t>
            </a:r>
          </a:p>
        </p:txBody>
      </p:sp>
      <p:sp>
        <p:nvSpPr>
          <p:cNvPr id="9" name="Title 1"/>
          <p:cNvSpPr txBox="1"/>
          <p:nvPr/>
        </p:nvSpPr>
        <p:spPr>
          <a:xfrm>
            <a:off x="838200" y="640715"/>
            <a:ext cx="8991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a:solidFill>
                  <a:srgbClr val="FF0000"/>
                </a:solidFill>
                <a:highlight>
                  <a:srgbClr val="FFFF00"/>
                </a:highlight>
                <a:latin typeface="Times New Roman" panose="02020603050405020304" pitchFamily="18" charset="0"/>
                <a:cs typeface="Times New Roman" panose="02020603050405020304" pitchFamily="18" charset="0"/>
              </a:rPr>
              <a:t>I.KHÁI NIỆM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066800"/>
            <a:ext cx="12061825" cy="508635"/>
          </a:xfrm>
        </p:spPr>
        <p:txBody>
          <a:bodyPr/>
          <a:lstStyle/>
          <a:p>
            <a:pPr marL="0" indent="0">
              <a:buNone/>
            </a:pPr>
            <a:r>
              <a:rPr lang="en-US" b="1">
                <a:solidFill>
                  <a:schemeClr val="tx1"/>
                </a:solidFill>
                <a:latin typeface="Times New Roman" panose="02020603050405020304" pitchFamily="18" charset="0"/>
                <a:cs typeface="Times New Roman" panose="02020603050405020304" pitchFamily="18" charset="0"/>
              </a:rPr>
              <a:t>- Các loại thực phẩm chứa hàm lượng base cao. </a:t>
            </a:r>
          </a:p>
          <a:p>
            <a:pPr marL="0" indent="0">
              <a:buNone/>
            </a:pPr>
            <a:endParaRPr lang="en-US" b="1">
              <a:solidFill>
                <a:schemeClr val="tx1"/>
              </a:solidFill>
              <a:latin typeface="Times New Roman" panose="02020603050405020304" pitchFamily="18" charset="0"/>
              <a:cs typeface="Times New Roman" panose="02020603050405020304" pitchFamily="18" charset="0"/>
            </a:endParaRPr>
          </a:p>
        </p:txBody>
      </p:sp>
      <p:sp>
        <p:nvSpPr>
          <p:cNvPr id="3083" name="WordArt 11"/>
          <p:cNvSpPr>
            <a:spLocks noChangeArrowheads="1" noChangeShapeType="1" noTextEdit="1"/>
          </p:cNvSpPr>
          <p:nvPr/>
        </p:nvSpPr>
        <p:spPr bwMode="auto">
          <a:xfrm>
            <a:off x="3790315" y="279400"/>
            <a:ext cx="5775960" cy="360680"/>
          </a:xfrm>
          <a:prstGeom prst="rect">
            <a:avLst/>
          </a:prstGeom>
        </p:spPr>
        <p:txBody>
          <a:bodyPr wrap="none" fromWordArt="1">
            <a:prstTxWarp prst="textPlain">
              <a:avLst>
                <a:gd name="adj" fmla="val 50000"/>
              </a:avLst>
            </a:prstTxWarp>
          </a:bodyPr>
          <a:lstStyle/>
          <a:p>
            <a:pPr algn="ctr"/>
            <a:r>
              <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9 : BASE-THANG PH </a:t>
            </a:r>
          </a:p>
        </p:txBody>
      </p:sp>
      <p:sp>
        <p:nvSpPr>
          <p:cNvPr id="9" name="Title 1"/>
          <p:cNvSpPr txBox="1"/>
          <p:nvPr/>
        </p:nvSpPr>
        <p:spPr>
          <a:xfrm>
            <a:off x="807720" y="640080"/>
            <a:ext cx="8991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a:solidFill>
                  <a:srgbClr val="FF0000"/>
                </a:solidFill>
                <a:latin typeface="Times New Roman" panose="02020603050405020304" pitchFamily="18" charset="0"/>
                <a:cs typeface="Times New Roman" panose="02020603050405020304" pitchFamily="18" charset="0"/>
              </a:rPr>
              <a:t>I.KHÁI NIỆM VÀ PHÂN LOẠI: </a:t>
            </a:r>
          </a:p>
        </p:txBody>
      </p:sp>
      <p:pic>
        <p:nvPicPr>
          <p:cNvPr id="2" name="Content Placeholder 1"/>
          <p:cNvPicPr>
            <a:picLocks noGrp="1" noChangeAspect="1"/>
          </p:cNvPicPr>
          <p:nvPr>
            <p:ph sz="half" idx="2"/>
          </p:nvPr>
        </p:nvPicPr>
        <p:blipFill>
          <a:blip r:embed="rId2"/>
          <a:stretch>
            <a:fillRect/>
          </a:stretch>
        </p:blipFill>
        <p:spPr>
          <a:xfrm>
            <a:off x="0" y="1576070"/>
            <a:ext cx="12192635" cy="528129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12066270" cy="5791835"/>
          </a:xfrm>
        </p:spPr>
        <p:txBody>
          <a:bodyPr>
            <a:normAutofit/>
          </a:bodyPr>
          <a:lstStyle/>
          <a:p>
            <a:pPr marL="0" indent="0" algn="ctr">
              <a:buNone/>
            </a:pPr>
            <a:r>
              <a:rPr lang="en-US" b="1">
                <a:solidFill>
                  <a:srgbClr val="FF0000"/>
                </a:solidFill>
                <a:latin typeface="Times New Roman" panose="02020603050405020304" pitchFamily="18" charset="0"/>
                <a:cs typeface="Times New Roman" panose="02020603050405020304" pitchFamily="18" charset="0"/>
              </a:rPr>
              <a:t> Luyện tập </a:t>
            </a:r>
          </a:p>
          <a:p>
            <a:pPr marL="0" indent="0">
              <a:buNone/>
            </a:pPr>
            <a:r>
              <a:rPr lang="en-US">
                <a:solidFill>
                  <a:schemeClr val="tx1"/>
                </a:solidFill>
                <a:latin typeface="Times New Roman" panose="02020603050405020304" pitchFamily="18" charset="0"/>
                <a:cs typeface="Times New Roman" panose="02020603050405020304" pitchFamily="18" charset="0"/>
              </a:rPr>
              <a:t> - Chia lớp thành 6 nhóm hoàn thành phiếu học tập số 1( 3 phút )</a:t>
            </a:r>
          </a:p>
          <a:p>
            <a:pPr marL="0" indent="0">
              <a:buNone/>
            </a:pPr>
            <a:r>
              <a:rPr lang="en-US">
                <a:solidFill>
                  <a:schemeClr val="tx1"/>
                </a:solidFill>
                <a:latin typeface="Times New Roman" panose="02020603050405020304" pitchFamily="18" charset="0"/>
                <a:cs typeface="Times New Roman" panose="02020603050405020304" pitchFamily="18" charset="0"/>
              </a:rPr>
              <a:t> + Nhóm 1,3 câu 1  </a:t>
            </a:r>
          </a:p>
          <a:p>
            <a:pPr marL="0" indent="0">
              <a:buNone/>
            </a:pPr>
            <a:r>
              <a:rPr lang="en-US">
                <a:solidFill>
                  <a:schemeClr val="tx1"/>
                </a:solidFill>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sym typeface="+mn-ea"/>
              </a:rPr>
              <a:t>+ Nhóm 2,5 câu 2</a:t>
            </a:r>
          </a:p>
          <a:p>
            <a:pPr marL="0" indent="0">
              <a:buNone/>
            </a:pPr>
            <a:r>
              <a:rPr lang="en-US">
                <a:latin typeface="Times New Roman" panose="02020603050405020304" pitchFamily="18" charset="0"/>
                <a:cs typeface="Times New Roman" panose="02020603050405020304" pitchFamily="18" charset="0"/>
                <a:sym typeface="+mn-ea"/>
              </a:rPr>
              <a:t> + Nhóm 4,6 câu 3</a:t>
            </a:r>
            <a:endParaRPr lang="en-US">
              <a:solidFill>
                <a:schemeClr val="tx1"/>
              </a:solidFill>
              <a:latin typeface="Times New Roman" panose="02020603050405020304" pitchFamily="18" charset="0"/>
              <a:cs typeface="Times New Roman" panose="02020603050405020304" pitchFamily="18" charset="0"/>
            </a:endParaRPr>
          </a:p>
        </p:txBody>
      </p:sp>
      <p:sp>
        <p:nvSpPr>
          <p:cNvPr id="3083" name="WordArt 11"/>
          <p:cNvSpPr>
            <a:spLocks noChangeArrowheads="1" noChangeShapeType="1" noTextEdit="1"/>
          </p:cNvSpPr>
          <p:nvPr/>
        </p:nvSpPr>
        <p:spPr bwMode="auto">
          <a:xfrm>
            <a:off x="3790315" y="279400"/>
            <a:ext cx="5775960" cy="361315"/>
          </a:xfrm>
          <a:prstGeom prst="rect">
            <a:avLst/>
          </a:prstGeom>
        </p:spPr>
        <p:txBody>
          <a:bodyPr wrap="none" fromWordArt="1">
            <a:prstTxWarp prst="textPlain">
              <a:avLst>
                <a:gd name="adj" fmla="val 50000"/>
              </a:avLst>
            </a:prstTxWarp>
          </a:bodyPr>
          <a:lstStyle/>
          <a:p>
            <a:pPr algn="ctr"/>
            <a:r>
              <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9 : BASE-THANG PH </a:t>
            </a:r>
          </a:p>
        </p:txBody>
      </p:sp>
      <p:sp>
        <p:nvSpPr>
          <p:cNvPr id="9" name="Title 1"/>
          <p:cNvSpPr txBox="1"/>
          <p:nvPr/>
        </p:nvSpPr>
        <p:spPr>
          <a:xfrm>
            <a:off x="838200" y="640715"/>
            <a:ext cx="8991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a:solidFill>
                  <a:srgbClr val="FF0000"/>
                </a:solidFill>
                <a:latin typeface="Times New Roman" panose="02020603050405020304" pitchFamily="18" charset="0"/>
                <a:cs typeface="Times New Roman" panose="02020603050405020304" pitchFamily="18" charset="0"/>
              </a:rPr>
              <a:t>I.KHÁI NIỆM: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04140" y="151765"/>
          <a:ext cx="12087860" cy="792480"/>
        </p:xfrm>
        <a:graphic>
          <a:graphicData uri="http://schemas.openxmlformats.org/drawingml/2006/table">
            <a:tbl>
              <a:tblPr firstRow="1" bandRow="1">
                <a:tableStyleId>{5940675A-B579-460E-94D1-54222C63F5DA}</a:tableStyleId>
              </a:tblPr>
              <a:tblGrid>
                <a:gridCol w="12087860">
                  <a:extLst>
                    <a:ext uri="{9D8B030D-6E8A-4147-A177-3AD203B41FA5}">
                      <a16:colId xmlns:a16="http://schemas.microsoft.com/office/drawing/2014/main" val="20000"/>
                    </a:ext>
                  </a:extLst>
                </a:gridCol>
              </a:tblGrid>
              <a:tr h="0">
                <a:tc>
                  <a:txBody>
                    <a:bodyPr/>
                    <a:lstStyle/>
                    <a:p>
                      <a:pPr indent="0" algn="ctr">
                        <a:buNone/>
                      </a:pPr>
                      <a:r>
                        <a:rPr lang="en-US" sz="2400" b="1">
                          <a:solidFill>
                            <a:srgbClr val="FF0000"/>
                          </a:solidFill>
                          <a:latin typeface="Times New Roman" panose="02020603050405020304" pitchFamily="18" charset="0"/>
                          <a:cs typeface="Times New Roman" panose="02020603050405020304" pitchFamily="18" charset="0"/>
                          <a:sym typeface="+mn-ea"/>
                        </a:rPr>
                        <a:t> LUYỆN TẬP</a:t>
                      </a:r>
                      <a:endParaRPr lang="en-US" sz="2400" b="1">
                        <a:solidFill>
                          <a:srgbClr val="FF0000"/>
                        </a:solidFill>
                        <a:latin typeface="Times New Roman" panose="02020603050405020304" pitchFamily="18" charset="0"/>
                        <a:cs typeface="Times New Roman" panose="02020603050405020304" pitchFamily="18" charset="0"/>
                      </a:endParaRPr>
                    </a:p>
                    <a:p>
                      <a:pPr indent="0" algn="ctr">
                        <a:buNone/>
                      </a:pPr>
                      <a:r>
                        <a:rPr lang="en-US" sz="2400" b="1">
                          <a:solidFill>
                            <a:srgbClr val="FF0000"/>
                          </a:solidFill>
                          <a:latin typeface="Times New Roman" panose="02020603050405020304" pitchFamily="18" charset="0"/>
                          <a:cs typeface="Times New Roman" panose="02020603050405020304" pitchFamily="18" charset="0"/>
                        </a:rPr>
                        <a:t>PHIẾU HỌC TẬP SỐ 1</a:t>
                      </a:r>
                    </a:p>
                    <a:p>
                      <a:pPr indent="0" algn="l">
                        <a:buNone/>
                      </a:pPr>
                      <a:r>
                        <a:rPr lang="en-US" sz="2400" b="1">
                          <a:latin typeface="Times New Roman" panose="02020603050405020304" pitchFamily="18" charset="0"/>
                          <a:cs typeface="Times New Roman" panose="02020603050405020304" pitchFamily="18" charset="0"/>
                        </a:rPr>
                        <a:t>Câu 1</a:t>
                      </a:r>
                      <a:r>
                        <a:rPr lang="en-US" sz="2400" b="0">
                          <a:latin typeface="Times New Roman" panose="02020603050405020304" pitchFamily="18" charset="0"/>
                          <a:cs typeface="Times New Roman" panose="02020603050405020304" pitchFamily="18" charset="0"/>
                        </a:rPr>
                        <a:t>: Trong các chất sau đây, những chất nào là base: P</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O</a:t>
                      </a:r>
                      <a:r>
                        <a:rPr lang="en-US" sz="2400" b="0" baseline="-25000">
                          <a:latin typeface="Times New Roman" panose="02020603050405020304" pitchFamily="18" charset="0"/>
                          <a:cs typeface="Times New Roman" panose="02020603050405020304" pitchFamily="18" charset="0"/>
                        </a:rPr>
                        <a:t>5</a:t>
                      </a:r>
                      <a:r>
                        <a:rPr lang="en-US" sz="2400" b="0">
                          <a:latin typeface="Times New Roman" panose="02020603050405020304" pitchFamily="18" charset="0"/>
                          <a:cs typeface="Times New Roman" panose="02020603050405020304" pitchFamily="18" charset="0"/>
                        </a:rPr>
                        <a:t>, HCl, Mg(OH)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Ca(OH)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Na</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O, Zn(OH)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KOH, NaOH, CO</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SO</a:t>
                      </a:r>
                      <a:r>
                        <a:rPr lang="en-US" sz="2400" b="0" baseline="-25000">
                          <a:latin typeface="Times New Roman" panose="02020603050405020304" pitchFamily="18" charset="0"/>
                          <a:cs typeface="Times New Roman" panose="02020603050405020304" pitchFamily="18" charset="0"/>
                        </a:rPr>
                        <a:t>4</a:t>
                      </a:r>
                      <a:r>
                        <a:rPr lang="en-US" sz="2400" b="0">
                          <a:latin typeface="Times New Roman" panose="02020603050405020304" pitchFamily="18" charset="0"/>
                          <a:cs typeface="Times New Roman" panose="02020603050405020304" pitchFamily="18" charset="0"/>
                        </a:rPr>
                        <a:t>, Fe(OH)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a:t>
                      </a:r>
                    </a:p>
                    <a:p>
                      <a:pPr indent="0" algn="l">
                        <a:buNone/>
                      </a:pPr>
                      <a:r>
                        <a:rPr lang="en-US" sz="2400" b="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Câu 2</a:t>
                      </a:r>
                      <a:r>
                        <a:rPr lang="en-US" sz="2400" b="0">
                          <a:latin typeface="Times New Roman" panose="02020603050405020304" pitchFamily="18" charset="0"/>
                          <a:cs typeface="Times New Roman" panose="02020603050405020304" pitchFamily="18" charset="0"/>
                        </a:rPr>
                        <a:t>: Hoàn thành bảng sau: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104775" y="2346325"/>
          <a:ext cx="12086590" cy="990600"/>
        </p:xfrm>
        <a:graphic>
          <a:graphicData uri="http://schemas.openxmlformats.org/drawingml/2006/table">
            <a:tbl>
              <a:tblPr firstRow="1" bandRow="1">
                <a:tableStyleId>{5940675A-B579-460E-94D1-54222C63F5DA}</a:tableStyleId>
              </a:tblPr>
              <a:tblGrid>
                <a:gridCol w="2935605">
                  <a:extLst>
                    <a:ext uri="{9D8B030D-6E8A-4147-A177-3AD203B41FA5}">
                      <a16:colId xmlns:a16="http://schemas.microsoft.com/office/drawing/2014/main" val="20000"/>
                    </a:ext>
                  </a:extLst>
                </a:gridCol>
                <a:gridCol w="3158490">
                  <a:extLst>
                    <a:ext uri="{9D8B030D-6E8A-4147-A177-3AD203B41FA5}">
                      <a16:colId xmlns:a16="http://schemas.microsoft.com/office/drawing/2014/main" val="20001"/>
                    </a:ext>
                  </a:extLst>
                </a:gridCol>
                <a:gridCol w="2832735">
                  <a:extLst>
                    <a:ext uri="{9D8B030D-6E8A-4147-A177-3AD203B41FA5}">
                      <a16:colId xmlns:a16="http://schemas.microsoft.com/office/drawing/2014/main" val="20002"/>
                    </a:ext>
                  </a:extLst>
                </a:gridCol>
                <a:gridCol w="3159760">
                  <a:extLst>
                    <a:ext uri="{9D8B030D-6E8A-4147-A177-3AD203B41FA5}">
                      <a16:colId xmlns:a16="http://schemas.microsoft.com/office/drawing/2014/main" val="20003"/>
                    </a:ext>
                  </a:extLst>
                </a:gridCol>
              </a:tblGrid>
              <a:tr h="198120">
                <a:tc>
                  <a:txBody>
                    <a:bodyPr/>
                    <a:lstStyle/>
                    <a:p>
                      <a:pPr indent="0" algn="ctr">
                        <a:buNone/>
                      </a:pPr>
                      <a:r>
                        <a:rPr lang="en-US" sz="2400" b="1">
                          <a:latin typeface="Times New Roman" panose="02020603050405020304" pitchFamily="18" charset="0"/>
                          <a:cs typeface="Times New Roman" panose="02020603050405020304" pitchFamily="18" charset="0"/>
                        </a:rPr>
                        <a:t>Công thức hóa học</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a:latin typeface="Times New Roman" panose="02020603050405020304" pitchFamily="18" charset="0"/>
                          <a:cs typeface="Times New Roman" panose="02020603050405020304" pitchFamily="18" charset="0"/>
                        </a:rPr>
                        <a:t>Tên base</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a:latin typeface="Times New Roman" panose="02020603050405020304" pitchFamily="18" charset="0"/>
                          <a:cs typeface="Times New Roman" panose="02020603050405020304" pitchFamily="18" charset="0"/>
                        </a:rPr>
                        <a:t>Công thức hóa học</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a:latin typeface="Times New Roman" panose="02020603050405020304" pitchFamily="18" charset="0"/>
                          <a:cs typeface="Times New Roman" panose="02020603050405020304" pitchFamily="18" charset="0"/>
                        </a:rPr>
                        <a:t>Tên base</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2880">
                <a:tc>
                  <a:txBody>
                    <a:bodyPr/>
                    <a:lstStyle/>
                    <a:p>
                      <a:pPr indent="0">
                        <a:buNone/>
                      </a:pPr>
                      <a:r>
                        <a:rPr lang="en-US" sz="2400" b="0">
                          <a:latin typeface="Times New Roman" panose="02020603050405020304" pitchFamily="18" charset="0"/>
                          <a:cs typeface="Times New Roman" panose="02020603050405020304" pitchFamily="18" charset="0"/>
                        </a:rPr>
                        <a:t>NaOH</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Mg(OH)</a:t>
                      </a:r>
                      <a:r>
                        <a:rPr lang="en-US" sz="2400" b="0" baseline="-25000">
                          <a:latin typeface="Times New Roman" panose="02020603050405020304" pitchFamily="18" charset="0"/>
                          <a:cs typeface="Times New Roman" panose="02020603050405020304" pitchFamily="18" charset="0"/>
                        </a:rPr>
                        <a:t>2</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Potassium hydroxide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Iron (III) hydroxide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indent="0">
                        <a:buNone/>
                      </a:pPr>
                      <a:r>
                        <a:rPr lang="en-US" sz="2400" b="0">
                          <a:latin typeface="Times New Roman" panose="02020603050405020304" pitchFamily="18" charset="0"/>
                          <a:cs typeface="Times New Roman" panose="02020603050405020304" pitchFamily="18" charset="0"/>
                        </a:rPr>
                        <a:t>Ba(OH)</a:t>
                      </a:r>
                      <a:r>
                        <a:rPr lang="en-US" sz="2400" b="0" baseline="-25000">
                          <a:latin typeface="Times New Roman" panose="02020603050405020304" pitchFamily="18" charset="0"/>
                          <a:cs typeface="Times New Roman" panose="02020603050405020304" pitchFamily="18" charset="0"/>
                        </a:rPr>
                        <a:t>2</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Al(OH)</a:t>
                      </a:r>
                      <a:r>
                        <a:rPr lang="en-US" sz="2400" b="0" baseline="-25000">
                          <a:latin typeface="Times New Roman" panose="02020603050405020304" pitchFamily="18" charset="0"/>
                          <a:cs typeface="Times New Roman" panose="02020603050405020304" pitchFamily="18" charset="0"/>
                        </a:rPr>
                        <a:t>3</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Copper (II) hydroxide</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Calcium hydroxide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0" name="Text Box 99"/>
          <p:cNvSpPr txBox="1"/>
          <p:nvPr/>
        </p:nvSpPr>
        <p:spPr>
          <a:xfrm>
            <a:off x="104775" y="4277360"/>
            <a:ext cx="12087225" cy="1568450"/>
          </a:xfrm>
          <a:prstGeom prst="rect">
            <a:avLst/>
          </a:prstGeom>
          <a:noFill/>
          <a:ln w="9525">
            <a:noFill/>
          </a:ln>
        </p:spPr>
        <p:txBody>
          <a:bodyPr wrap="square">
            <a:spAutoFit/>
          </a:bodyPr>
          <a:lstStyle/>
          <a:p>
            <a:pPr indent="0"/>
            <a:r>
              <a:rPr lang="en-US" sz="2400" b="1">
                <a:latin typeface="Times New Roman" panose="02020603050405020304" pitchFamily="18" charset="0"/>
              </a:rPr>
              <a:t>Câu 3</a:t>
            </a:r>
            <a:r>
              <a:rPr lang="en-US" sz="2400" b="0">
                <a:latin typeface="Times New Roman" panose="02020603050405020304" pitchFamily="18" charset="0"/>
              </a:rPr>
              <a:t>: Sử dụng bảng tính tan, em hãy cho biết base nào tan được trong nước, base nào không tan được trong nước: LiOH, KOH, NaOH, Cu(OH)</a:t>
            </a:r>
            <a:r>
              <a:rPr lang="en-US" sz="2400" b="0" baseline="-25000">
                <a:latin typeface="Times New Roman" panose="02020603050405020304" pitchFamily="18" charset="0"/>
              </a:rPr>
              <a:t>2</a:t>
            </a:r>
            <a:r>
              <a:rPr lang="en-US" sz="2400" b="0">
                <a:latin typeface="Times New Roman" panose="02020603050405020304" pitchFamily="18" charset="0"/>
              </a:rPr>
              <a:t>, Zn(OH)</a:t>
            </a:r>
            <a:r>
              <a:rPr lang="en-US" sz="2400" b="0" baseline="-25000">
                <a:latin typeface="Times New Roman" panose="02020603050405020304" pitchFamily="18" charset="0"/>
              </a:rPr>
              <a:t>2</a:t>
            </a:r>
            <a:r>
              <a:rPr lang="en-US" sz="2400" b="0">
                <a:latin typeface="Times New Roman" panose="02020603050405020304" pitchFamily="18" charset="0"/>
              </a:rPr>
              <a:t>, Fe(OH)</a:t>
            </a:r>
            <a:r>
              <a:rPr lang="en-US" sz="2400" b="0" baseline="-25000">
                <a:latin typeface="Times New Roman" panose="02020603050405020304" pitchFamily="18" charset="0"/>
              </a:rPr>
              <a:t>3</a:t>
            </a:r>
            <a:r>
              <a:rPr lang="en-US" sz="2400" b="0">
                <a:latin typeface="Times New Roman" panose="02020603050405020304" pitchFamily="18" charset="0"/>
              </a:rPr>
              <a:t>, Mg(OH)</a:t>
            </a:r>
            <a:r>
              <a:rPr lang="en-US" sz="2400" b="0" baseline="-25000">
                <a:latin typeface="Times New Roman" panose="02020603050405020304" pitchFamily="18" charset="0"/>
              </a:rPr>
              <a:t>2</a:t>
            </a:r>
            <a:r>
              <a:rPr lang="en-US" sz="2400" b="0">
                <a:latin typeface="Times New Roman" panose="02020603050405020304" pitchFamily="18" charset="0"/>
              </a:rPr>
              <a:t>, Ca(OH)</a:t>
            </a:r>
            <a:r>
              <a:rPr lang="en-US" sz="2400" b="0" baseline="-25000">
                <a:latin typeface="Times New Roman" panose="02020603050405020304" pitchFamily="18" charset="0"/>
              </a:rPr>
              <a:t>2</a:t>
            </a:r>
            <a:r>
              <a:rPr lang="en-US" sz="2400" b="0">
                <a:latin typeface="Times New Roman" panose="02020603050405020304" pitchFamily="18" charset="0"/>
              </a:rPr>
              <a:t>, Ba(OH)</a:t>
            </a:r>
            <a:r>
              <a:rPr lang="en-US" sz="2400" b="0" baseline="-25000">
                <a:latin typeface="Times New Roman" panose="02020603050405020304" pitchFamily="18" charset="0"/>
              </a:rPr>
              <a:t>2</a:t>
            </a:r>
            <a:r>
              <a:rPr lang="en-US" sz="2400" b="0">
                <a:latin typeface="Times New Roman" panose="02020603050405020304" pitchFamily="18" charset="0"/>
              </a:rPr>
              <a:t>, Al(OH)</a:t>
            </a:r>
            <a:r>
              <a:rPr lang="en-US" sz="2400" b="0" baseline="-25000">
                <a:latin typeface="Times New Roman" panose="02020603050405020304" pitchFamily="18" charset="0"/>
              </a:rPr>
              <a:t>3. </a:t>
            </a:r>
            <a:endParaRPr lang="en-US" sz="2400" b="0">
              <a:latin typeface="Times New Roman" panose="02020603050405020304" pitchFamily="18" charset="0"/>
            </a:endParaRPr>
          </a:p>
          <a:p>
            <a:pPr indent="0"/>
            <a:r>
              <a:rPr lang="en-US" sz="2400" b="0">
                <a:latin typeface="Times New Roman" panose="02020603050405020304" pitchFamily="18" charset="0"/>
              </a:rPr>
              <a:t>……………………………………</a:t>
            </a:r>
            <a:r>
              <a:rPr lang="en-US" sz="1300" b="0">
                <a:latin typeface="Times New Roman" panose="02020603050405020304" pitchFamily="18" charset="0"/>
              </a:rPr>
              <a:t>…………………………………………………………… </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635" y="151765"/>
          <a:ext cx="12053570" cy="396240"/>
        </p:xfrm>
        <a:graphic>
          <a:graphicData uri="http://schemas.openxmlformats.org/drawingml/2006/table">
            <a:tbl>
              <a:tblPr firstRow="1" bandRow="1">
                <a:tableStyleId>{5940675A-B579-460E-94D1-54222C63F5DA}</a:tableStyleId>
              </a:tblPr>
              <a:tblGrid>
                <a:gridCol w="12053570">
                  <a:extLst>
                    <a:ext uri="{9D8B030D-6E8A-4147-A177-3AD203B41FA5}">
                      <a16:colId xmlns:a16="http://schemas.microsoft.com/office/drawing/2014/main" val="20000"/>
                    </a:ext>
                  </a:extLst>
                </a:gridCol>
              </a:tblGrid>
              <a:tr h="0">
                <a:tc>
                  <a:txBody>
                    <a:bodyPr/>
                    <a:lstStyle/>
                    <a:p>
                      <a:pPr indent="0" algn="ctr">
                        <a:buNone/>
                      </a:pPr>
                      <a:r>
                        <a:rPr lang="en-US" sz="2400" b="1">
                          <a:solidFill>
                            <a:srgbClr val="FF0000"/>
                          </a:solidFill>
                          <a:latin typeface="Times New Roman" panose="02020603050405020304" pitchFamily="18" charset="0"/>
                          <a:cs typeface="Times New Roman" panose="02020603050405020304" pitchFamily="18" charset="0"/>
                          <a:sym typeface="+mn-ea"/>
                        </a:rPr>
                        <a:t> LUYỆN TẬP</a:t>
                      </a:r>
                      <a:endParaRPr lang="en-US" sz="2400" b="1">
                        <a:solidFill>
                          <a:srgbClr val="C00000"/>
                        </a:solidFill>
                        <a:latin typeface="Times New Roman" panose="02020603050405020304" pitchFamily="18" charset="0"/>
                        <a:cs typeface="Times New Roman" panose="02020603050405020304" pitchFamily="18" charset="0"/>
                      </a:endParaRPr>
                    </a:p>
                    <a:p>
                      <a:pPr indent="0" algn="ctr">
                        <a:buNone/>
                      </a:pPr>
                      <a:r>
                        <a:rPr lang="en-US" sz="2400" b="1">
                          <a:solidFill>
                            <a:srgbClr val="C00000"/>
                          </a:solidFill>
                          <a:latin typeface="Times New Roman" panose="02020603050405020304" pitchFamily="18" charset="0"/>
                          <a:cs typeface="Times New Roman" panose="02020603050405020304" pitchFamily="18" charset="0"/>
                        </a:rPr>
                        <a:t>PHIẾU HỌC TẬP SỐ 1</a:t>
                      </a:r>
                    </a:p>
                    <a:p>
                      <a:pPr indent="0" algn="l">
                        <a:buNone/>
                      </a:pPr>
                      <a:r>
                        <a:rPr lang="en-US" sz="2400" b="1">
                          <a:latin typeface="Times New Roman" panose="02020603050405020304" pitchFamily="18" charset="0"/>
                          <a:cs typeface="Times New Roman" panose="02020603050405020304" pitchFamily="18" charset="0"/>
                        </a:rPr>
                        <a:t>Câu 1</a:t>
                      </a:r>
                      <a:r>
                        <a:rPr lang="en-US" sz="2400" b="0">
                          <a:latin typeface="Times New Roman" panose="02020603050405020304" pitchFamily="18" charset="0"/>
                          <a:cs typeface="Times New Roman" panose="02020603050405020304" pitchFamily="18" charset="0"/>
                        </a:rPr>
                        <a:t>: Những chất là base: Mg(OH)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Ca(OH)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Zn(OH)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KOH, NaOH, Fe(OH)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a:t>
                      </a:r>
                    </a:p>
                    <a:p>
                      <a:pPr indent="0" algn="l">
                        <a:buNone/>
                      </a:pPr>
                      <a:r>
                        <a:rPr lang="en-US" sz="2400" b="1">
                          <a:latin typeface="Times New Roman" panose="02020603050405020304" pitchFamily="18" charset="0"/>
                          <a:cs typeface="Times New Roman" panose="02020603050405020304" pitchFamily="18" charset="0"/>
                        </a:rPr>
                        <a:t>Câu 2</a:t>
                      </a:r>
                      <a:r>
                        <a:rPr lang="en-US" sz="2400" b="0">
                          <a:latin typeface="Times New Roman" panose="02020603050405020304" pitchFamily="18" charset="0"/>
                          <a:cs typeface="Times New Roman" panose="02020603050405020304" pitchFamily="18" charset="0"/>
                        </a:rPr>
                        <a:t>: Hoàn thành bảng sau: </a:t>
                      </a: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1">
                        <a:latin typeface="Times New Roman" panose="02020603050405020304" pitchFamily="18" charset="0"/>
                        <a:cs typeface="Times New Roman" panose="02020603050405020304" pitchFamily="18" charset="0"/>
                      </a:endParaRPr>
                    </a:p>
                    <a:p>
                      <a:pPr indent="0" algn="l">
                        <a:buNone/>
                      </a:pPr>
                      <a:endParaRPr lang="en-US" sz="2400" b="1">
                        <a:latin typeface="Times New Roman" panose="02020603050405020304" pitchFamily="18" charset="0"/>
                        <a:cs typeface="Times New Roman" panose="02020603050405020304" pitchFamily="18" charset="0"/>
                      </a:endParaRPr>
                    </a:p>
                    <a:p>
                      <a:pPr indent="0" algn="l">
                        <a:buNone/>
                      </a:pPr>
                      <a:r>
                        <a:rPr lang="en-US" sz="2400" b="1">
                          <a:latin typeface="Times New Roman" panose="02020603050405020304" pitchFamily="18" charset="0"/>
                          <a:cs typeface="Times New Roman" panose="02020603050405020304" pitchFamily="18" charset="0"/>
                        </a:rPr>
                        <a:t>Câu 3</a:t>
                      </a:r>
                      <a:r>
                        <a:rPr lang="en-US" sz="2400" b="0">
                          <a:latin typeface="Times New Roman" panose="02020603050405020304" pitchFamily="18" charset="0"/>
                          <a:cs typeface="Times New Roman" panose="02020603050405020304" pitchFamily="18" charset="0"/>
                        </a:rPr>
                        <a:t>:</a:t>
                      </a:r>
                    </a:p>
                    <a:p>
                      <a:pPr indent="0" algn="l">
                        <a:buNone/>
                      </a:pPr>
                      <a:r>
                        <a:rPr lang="en-US" sz="2400" b="0">
                          <a:latin typeface="Times New Roman" panose="02020603050405020304" pitchFamily="18" charset="0"/>
                          <a:cs typeface="Times New Roman" panose="02020603050405020304" pitchFamily="18" charset="0"/>
                        </a:rPr>
                        <a:t>+ Base tan được trong nước gọi là kiềm: LiOH, KOH, NaOH, Ba(OH)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Ca(OH)</a:t>
                      </a:r>
                      <a:r>
                        <a:rPr lang="en-US" sz="2400" b="0" baseline="-25000">
                          <a:latin typeface="Times New Roman" panose="02020603050405020304" pitchFamily="18" charset="0"/>
                          <a:cs typeface="Times New Roman" panose="02020603050405020304" pitchFamily="18" charset="0"/>
                        </a:rPr>
                        <a:t>2 </a:t>
                      </a:r>
                      <a:r>
                        <a:rPr lang="en-US" sz="2400" b="0">
                          <a:latin typeface="Times New Roman" panose="02020603050405020304" pitchFamily="18" charset="0"/>
                          <a:cs typeface="Times New Roman" panose="02020603050405020304" pitchFamily="18" charset="0"/>
                        </a:rPr>
                        <a:t>(tan ít). </a:t>
                      </a:r>
                    </a:p>
                    <a:p>
                      <a:pPr indent="0" algn="l">
                        <a:buNone/>
                      </a:pPr>
                      <a:r>
                        <a:rPr lang="en-US" sz="2400" b="0">
                          <a:latin typeface="Times New Roman" panose="02020603050405020304" pitchFamily="18" charset="0"/>
                          <a:cs typeface="Times New Roman" panose="02020603050405020304" pitchFamily="18" charset="0"/>
                        </a:rPr>
                        <a:t>+ Base không tan trong nước: Cu(OH)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Zn(OH)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Fe(OH)</a:t>
                      </a:r>
                      <a:r>
                        <a:rPr lang="en-US" sz="2400" b="0" baseline="-25000">
                          <a:latin typeface="Times New Roman" panose="02020603050405020304" pitchFamily="18" charset="0"/>
                          <a:cs typeface="Times New Roman" panose="02020603050405020304" pitchFamily="18" charset="0"/>
                        </a:rPr>
                        <a:t>3</a:t>
                      </a:r>
                      <a:r>
                        <a:rPr lang="en-US" sz="2400" b="0">
                          <a:latin typeface="Times New Roman" panose="02020603050405020304" pitchFamily="18" charset="0"/>
                          <a:cs typeface="Times New Roman" panose="02020603050405020304" pitchFamily="18" charset="0"/>
                        </a:rPr>
                        <a:t>, Mg(OH)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Al(OH)</a:t>
                      </a:r>
                      <a:r>
                        <a:rPr lang="en-US" sz="2400" b="0" baseline="-25000">
                          <a:latin typeface="Times New Roman" panose="02020603050405020304" pitchFamily="18" charset="0"/>
                          <a:cs typeface="Times New Roman" panose="02020603050405020304" pitchFamily="18" charset="0"/>
                        </a:rPr>
                        <a:t>3.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120015" y="1564005"/>
          <a:ext cx="11808460" cy="990600"/>
        </p:xfrm>
        <a:graphic>
          <a:graphicData uri="http://schemas.openxmlformats.org/drawingml/2006/table">
            <a:tbl>
              <a:tblPr firstRow="1" bandRow="1">
                <a:tableStyleId>{5940675A-B579-460E-94D1-54222C63F5DA}</a:tableStyleId>
              </a:tblPr>
              <a:tblGrid>
                <a:gridCol w="2867660">
                  <a:extLst>
                    <a:ext uri="{9D8B030D-6E8A-4147-A177-3AD203B41FA5}">
                      <a16:colId xmlns:a16="http://schemas.microsoft.com/office/drawing/2014/main" val="20000"/>
                    </a:ext>
                  </a:extLst>
                </a:gridCol>
                <a:gridCol w="3087370">
                  <a:extLst>
                    <a:ext uri="{9D8B030D-6E8A-4147-A177-3AD203B41FA5}">
                      <a16:colId xmlns:a16="http://schemas.microsoft.com/office/drawing/2014/main" val="20001"/>
                    </a:ext>
                  </a:extLst>
                </a:gridCol>
                <a:gridCol w="2766695">
                  <a:extLst>
                    <a:ext uri="{9D8B030D-6E8A-4147-A177-3AD203B41FA5}">
                      <a16:colId xmlns:a16="http://schemas.microsoft.com/office/drawing/2014/main" val="20002"/>
                    </a:ext>
                  </a:extLst>
                </a:gridCol>
                <a:gridCol w="3086735">
                  <a:extLst>
                    <a:ext uri="{9D8B030D-6E8A-4147-A177-3AD203B41FA5}">
                      <a16:colId xmlns:a16="http://schemas.microsoft.com/office/drawing/2014/main" val="20003"/>
                    </a:ext>
                  </a:extLst>
                </a:gridCol>
              </a:tblGrid>
              <a:tr h="0">
                <a:tc>
                  <a:txBody>
                    <a:bodyPr/>
                    <a:lstStyle/>
                    <a:p>
                      <a:pPr indent="0" algn="ctr">
                        <a:buNone/>
                      </a:pPr>
                      <a:r>
                        <a:rPr lang="en-US" sz="2400" b="1">
                          <a:latin typeface="Times New Roman" panose="02020603050405020304" pitchFamily="18" charset="0"/>
                          <a:cs typeface="Times New Roman" panose="02020603050405020304" pitchFamily="18" charset="0"/>
                        </a:rPr>
                        <a:t>Công thức hóa học</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a:latin typeface="Times New Roman" panose="02020603050405020304" pitchFamily="18" charset="0"/>
                          <a:cs typeface="Times New Roman" panose="02020603050405020304" pitchFamily="18" charset="0"/>
                        </a:rPr>
                        <a:t>Tên base</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a:latin typeface="Times New Roman" panose="02020603050405020304" pitchFamily="18" charset="0"/>
                          <a:cs typeface="Times New Roman" panose="02020603050405020304" pitchFamily="18" charset="0"/>
                        </a:rPr>
                        <a:t>Công thức hóa học</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a:latin typeface="Times New Roman" panose="02020603050405020304" pitchFamily="18" charset="0"/>
                          <a:cs typeface="Times New Roman" panose="02020603050405020304" pitchFamily="18" charset="0"/>
                        </a:rPr>
                        <a:t>Tên base</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indent="0">
                        <a:buNone/>
                      </a:pPr>
                      <a:r>
                        <a:rPr lang="en-US" sz="2400" b="0">
                          <a:latin typeface="Times New Roman" panose="02020603050405020304" pitchFamily="18" charset="0"/>
                          <a:cs typeface="Times New Roman" panose="02020603050405020304" pitchFamily="18" charset="0"/>
                        </a:rPr>
                        <a:t>NaOH</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Sodium hydroxide</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Mg(OH)</a:t>
                      </a:r>
                      <a:r>
                        <a:rPr lang="en-US" sz="2400" b="0" baseline="-25000">
                          <a:latin typeface="Times New Roman" panose="02020603050405020304" pitchFamily="18" charset="0"/>
                          <a:cs typeface="Times New Roman" panose="02020603050405020304" pitchFamily="18" charset="0"/>
                        </a:rPr>
                        <a:t>2</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Magnesium hydroxide</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indent="0">
                        <a:buNone/>
                      </a:pPr>
                      <a:r>
                        <a:rPr lang="en-US" sz="2400" b="0">
                          <a:latin typeface="Times New Roman" panose="02020603050405020304" pitchFamily="18" charset="0"/>
                          <a:cs typeface="Times New Roman" panose="02020603050405020304" pitchFamily="18" charset="0"/>
                        </a:rPr>
                        <a:t>KOH</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Potassium hydroxide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Fe(OH)</a:t>
                      </a:r>
                      <a:r>
                        <a:rPr lang="en-US" sz="2400" b="0" baseline="-25000">
                          <a:latin typeface="Times New Roman" panose="02020603050405020304" pitchFamily="18" charset="0"/>
                          <a:cs typeface="Times New Roman" panose="02020603050405020304" pitchFamily="18" charset="0"/>
                        </a:rPr>
                        <a:t>3</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Iron (III) hydroxide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indent="0">
                        <a:buNone/>
                      </a:pPr>
                      <a:r>
                        <a:rPr lang="en-US" sz="2400" b="0">
                          <a:latin typeface="Times New Roman" panose="02020603050405020304" pitchFamily="18" charset="0"/>
                          <a:cs typeface="Times New Roman" panose="02020603050405020304" pitchFamily="18" charset="0"/>
                        </a:rPr>
                        <a:t>Ba(OH)</a:t>
                      </a:r>
                      <a:r>
                        <a:rPr lang="en-US" sz="2400" b="0" baseline="-25000">
                          <a:latin typeface="Times New Roman" panose="02020603050405020304" pitchFamily="18" charset="0"/>
                          <a:cs typeface="Times New Roman" panose="02020603050405020304" pitchFamily="18" charset="0"/>
                        </a:rPr>
                        <a:t>2</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Barium hydroxide</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Al(OH)</a:t>
                      </a:r>
                      <a:r>
                        <a:rPr lang="en-US" sz="2400" b="0" baseline="-25000">
                          <a:latin typeface="Times New Roman" panose="02020603050405020304" pitchFamily="18" charset="0"/>
                          <a:cs typeface="Times New Roman" panose="02020603050405020304" pitchFamily="18" charset="0"/>
                        </a:rPr>
                        <a:t>3</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Aluminium hydroxide</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indent="0">
                        <a:buNone/>
                      </a:pPr>
                      <a:r>
                        <a:rPr lang="en-US" sz="2400" b="0">
                          <a:latin typeface="Times New Roman" panose="02020603050405020304" pitchFamily="18" charset="0"/>
                          <a:cs typeface="Times New Roman" panose="02020603050405020304" pitchFamily="18" charset="0"/>
                        </a:rPr>
                        <a:t>Cu(OH)</a:t>
                      </a:r>
                      <a:r>
                        <a:rPr lang="en-US" sz="2400" b="0" baseline="-25000">
                          <a:latin typeface="Times New Roman" panose="02020603050405020304" pitchFamily="18" charset="0"/>
                          <a:cs typeface="Times New Roman" panose="02020603050405020304" pitchFamily="18" charset="0"/>
                        </a:rPr>
                        <a:t>2</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Copper (II) hydroxide</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Ca(OH)</a:t>
                      </a:r>
                      <a:r>
                        <a:rPr lang="en-US" sz="2400" b="0" baseline="-25000">
                          <a:latin typeface="Times New Roman" panose="02020603050405020304" pitchFamily="18" charset="0"/>
                          <a:cs typeface="Times New Roman" panose="02020603050405020304" pitchFamily="18" charset="0"/>
                        </a:rPr>
                        <a:t>2</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Calcium hydroxide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77165" y="173355"/>
            <a:ext cx="11774805" cy="3784600"/>
          </a:xfrm>
          <a:prstGeom prst="rect">
            <a:avLst/>
          </a:prstGeom>
          <a:noFill/>
          <a:ln w="9525">
            <a:noFill/>
          </a:ln>
        </p:spPr>
        <p:txBody>
          <a:bodyPr wrap="square">
            <a:spAutoFit/>
          </a:bodyPr>
          <a:lstStyle/>
          <a:p>
            <a:pPr indent="0"/>
            <a:r>
              <a:rPr lang="en-US" sz="2400">
                <a:ln w="22225">
                  <a:solidFill>
                    <a:schemeClr val="accent2"/>
                  </a:solidFill>
                  <a:prstDash val="solid"/>
                </a:ln>
                <a:solidFill>
                  <a:schemeClr val="accent2">
                    <a:lumMod val="40000"/>
                    <a:lumOff val="60000"/>
                  </a:schemeClr>
                </a:solidFill>
                <a:effectLst/>
                <a:latin typeface="Times New Roman" panose="02020603050405020304" pitchFamily="18" charset="0"/>
              </a:rPr>
              <a:t>MỨC ĐỘ 1: BIẾT (4 câu biết)</a:t>
            </a:r>
          </a:p>
          <a:p>
            <a:pPr indent="0"/>
            <a:r>
              <a:rPr lang="en-US" sz="2400" b="1">
                <a:solidFill>
                  <a:srgbClr val="0000FF"/>
                </a:solidFill>
                <a:latin typeface="Times New Roman" panose="02020603050405020304" pitchFamily="18" charset="0"/>
              </a:rPr>
              <a:t>Câu 1.</a:t>
            </a:r>
            <a:r>
              <a:rPr lang="en-US" sz="2400" b="1">
                <a:solidFill>
                  <a:srgbClr val="222222"/>
                </a:solidFill>
                <a:latin typeface="Times New Roman" panose="02020603050405020304" pitchFamily="18" charset="0"/>
              </a:rPr>
              <a:t> </a:t>
            </a:r>
            <a:r>
              <a:rPr lang="en-US" sz="2400" b="0">
                <a:solidFill>
                  <a:srgbClr val="222222"/>
                </a:solidFill>
                <a:latin typeface="Times New Roman" panose="02020603050405020304" pitchFamily="18" charset="0"/>
              </a:rPr>
              <a:t>Chất nào sau đây là base?</a:t>
            </a:r>
            <a:endParaRPr lang="en-US" sz="2400" b="1">
              <a:solidFill>
                <a:srgbClr val="222222"/>
              </a:solidFill>
              <a:latin typeface="Times New Roman" panose="02020603050405020304" pitchFamily="18" charset="0"/>
            </a:endParaRPr>
          </a:p>
          <a:p>
            <a:pPr indent="0"/>
            <a:r>
              <a:rPr lang="en-US" sz="2400" b="1">
                <a:solidFill>
                  <a:srgbClr val="222222"/>
                </a:solidFill>
                <a:latin typeface="Times New Roman" panose="02020603050405020304" pitchFamily="18" charset="0"/>
              </a:rPr>
              <a:t>A. </a:t>
            </a:r>
            <a:r>
              <a:rPr lang="en-US" sz="2400" b="0">
                <a:solidFill>
                  <a:srgbClr val="222222"/>
                </a:solidFill>
                <a:latin typeface="Times New Roman" panose="02020603050405020304" pitchFamily="18" charset="0"/>
              </a:rPr>
              <a:t>KOH</a:t>
            </a:r>
            <a:r>
              <a:rPr lang="en-US" sz="2400" b="1">
                <a:solidFill>
                  <a:srgbClr val="222222"/>
                </a:solidFill>
                <a:latin typeface="Times New Roman" panose="02020603050405020304" pitchFamily="18" charset="0"/>
              </a:rPr>
              <a:t>.                 B.</a:t>
            </a:r>
            <a:r>
              <a:rPr lang="en-US" sz="2400" b="0">
                <a:solidFill>
                  <a:srgbClr val="222222"/>
                </a:solidFill>
                <a:latin typeface="Times New Roman" panose="02020603050405020304" pitchFamily="18" charset="0"/>
              </a:rPr>
              <a:t> HCl.</a:t>
            </a:r>
            <a:r>
              <a:rPr lang="en-US" sz="2400" b="1">
                <a:solidFill>
                  <a:srgbClr val="222222"/>
                </a:solidFill>
                <a:latin typeface="Times New Roman" panose="02020603050405020304" pitchFamily="18" charset="0"/>
              </a:rPr>
              <a:t>                   C.</a:t>
            </a:r>
            <a:r>
              <a:rPr lang="en-US" sz="2400" b="0">
                <a:solidFill>
                  <a:srgbClr val="222222"/>
                </a:solidFill>
                <a:latin typeface="Times New Roman" panose="02020603050405020304" pitchFamily="18" charset="0"/>
              </a:rPr>
              <a:t> NaCl.</a:t>
            </a:r>
            <a:r>
              <a:rPr lang="en-US" sz="2400" b="1">
                <a:solidFill>
                  <a:srgbClr val="222222"/>
                </a:solidFill>
                <a:latin typeface="Times New Roman" panose="02020603050405020304" pitchFamily="18" charset="0"/>
              </a:rPr>
              <a:t>                           D.</a:t>
            </a:r>
            <a:r>
              <a:rPr lang="en-US" sz="2400" b="0">
                <a:solidFill>
                  <a:srgbClr val="222222"/>
                </a:solidFill>
                <a:latin typeface="Times New Roman" panose="02020603050405020304" pitchFamily="18" charset="0"/>
              </a:rPr>
              <a:t> H</a:t>
            </a:r>
            <a:r>
              <a:rPr lang="en-US" sz="2400" b="0" baseline="-25000">
                <a:solidFill>
                  <a:srgbClr val="222222"/>
                </a:solidFill>
                <a:latin typeface="Times New Roman" panose="02020603050405020304" pitchFamily="18" charset="0"/>
              </a:rPr>
              <a:t>2</a:t>
            </a:r>
            <a:r>
              <a:rPr lang="en-US" sz="2400" b="0">
                <a:solidFill>
                  <a:srgbClr val="222222"/>
                </a:solidFill>
                <a:latin typeface="Times New Roman" panose="02020603050405020304" pitchFamily="18" charset="0"/>
              </a:rPr>
              <a:t>SO</a:t>
            </a:r>
            <a:r>
              <a:rPr lang="en-US" sz="2400" b="0" baseline="-25000">
                <a:solidFill>
                  <a:srgbClr val="222222"/>
                </a:solidFill>
                <a:latin typeface="Times New Roman" panose="02020603050405020304" pitchFamily="18" charset="0"/>
              </a:rPr>
              <a:t>4.</a:t>
            </a:r>
            <a:endParaRPr lang="en-US" sz="2400" b="1">
              <a:solidFill>
                <a:srgbClr val="0000FF"/>
              </a:solidFill>
              <a:latin typeface="Times New Roman" panose="02020603050405020304" pitchFamily="18" charset="0"/>
            </a:endParaRPr>
          </a:p>
          <a:p>
            <a:pPr indent="0"/>
            <a:r>
              <a:rPr lang="en-US" sz="2400" b="1">
                <a:solidFill>
                  <a:srgbClr val="0000FF"/>
                </a:solidFill>
                <a:latin typeface="Times New Roman" panose="02020603050405020304" pitchFamily="18" charset="0"/>
              </a:rPr>
              <a:t>Câu 2.</a:t>
            </a:r>
            <a:r>
              <a:rPr lang="en-US" sz="2400" b="1">
                <a:solidFill>
                  <a:srgbClr val="222222"/>
                </a:solidFill>
                <a:latin typeface="Times New Roman" panose="02020603050405020304" pitchFamily="18" charset="0"/>
              </a:rPr>
              <a:t> </a:t>
            </a:r>
            <a:r>
              <a:rPr lang="en-US" sz="2400" b="0">
                <a:solidFill>
                  <a:srgbClr val="222222"/>
                </a:solidFill>
                <a:latin typeface="Times New Roman" panose="02020603050405020304" pitchFamily="18" charset="0"/>
              </a:rPr>
              <a:t>Trong số các base sau đây, base nào là base tan trong nước?</a:t>
            </a:r>
            <a:endParaRPr lang="en-US" sz="2400" b="1">
              <a:solidFill>
                <a:srgbClr val="222222"/>
              </a:solidFill>
              <a:latin typeface="Times New Roman" panose="02020603050405020304" pitchFamily="18" charset="0"/>
            </a:endParaRPr>
          </a:p>
          <a:p>
            <a:pPr indent="0"/>
            <a:r>
              <a:rPr lang="en-US" sz="2400" b="1">
                <a:solidFill>
                  <a:srgbClr val="222222"/>
                </a:solidFill>
                <a:latin typeface="Times New Roman" panose="02020603050405020304" pitchFamily="18" charset="0"/>
              </a:rPr>
              <a:t>A.</a:t>
            </a:r>
            <a:r>
              <a:rPr lang="en-US" sz="2400" b="0">
                <a:solidFill>
                  <a:srgbClr val="222222"/>
                </a:solidFill>
                <a:latin typeface="Times New Roman" panose="02020603050405020304" pitchFamily="18" charset="0"/>
              </a:rPr>
              <a:t> Fe(OH)</a:t>
            </a:r>
            <a:r>
              <a:rPr lang="en-US" sz="2400" b="0" baseline="-25000">
                <a:solidFill>
                  <a:srgbClr val="222222"/>
                </a:solidFill>
                <a:latin typeface="Times New Roman" panose="02020603050405020304" pitchFamily="18" charset="0"/>
              </a:rPr>
              <a:t>2                  </a:t>
            </a:r>
            <a:r>
              <a:rPr lang="en-US" sz="2400" b="1">
                <a:solidFill>
                  <a:srgbClr val="222222"/>
                </a:solidFill>
                <a:latin typeface="Times New Roman" panose="02020603050405020304" pitchFamily="18" charset="0"/>
              </a:rPr>
              <a:t> B. </a:t>
            </a:r>
            <a:r>
              <a:rPr lang="en-US" sz="2400" b="0">
                <a:solidFill>
                  <a:srgbClr val="222222"/>
                </a:solidFill>
                <a:latin typeface="Times New Roman" panose="02020603050405020304" pitchFamily="18" charset="0"/>
              </a:rPr>
              <a:t>KOH</a:t>
            </a:r>
            <a:r>
              <a:rPr lang="en-US" sz="2400" b="1">
                <a:solidFill>
                  <a:srgbClr val="222222"/>
                </a:solidFill>
                <a:latin typeface="Times New Roman" panose="02020603050405020304" pitchFamily="18" charset="0"/>
              </a:rPr>
              <a:t>                  C. </a:t>
            </a:r>
            <a:r>
              <a:rPr lang="en-US" sz="2400" b="0">
                <a:solidFill>
                  <a:srgbClr val="222222"/>
                </a:solidFill>
                <a:latin typeface="Times New Roman" panose="02020603050405020304" pitchFamily="18" charset="0"/>
              </a:rPr>
              <a:t>Cu(OH)</a:t>
            </a:r>
            <a:r>
              <a:rPr lang="en-US" sz="2400" b="0" baseline="-25000">
                <a:solidFill>
                  <a:srgbClr val="222222"/>
                </a:solidFill>
                <a:latin typeface="Times New Roman" panose="02020603050405020304" pitchFamily="18" charset="0"/>
              </a:rPr>
              <a:t>2</a:t>
            </a:r>
            <a:r>
              <a:rPr lang="en-US" sz="2400" b="1">
                <a:solidFill>
                  <a:srgbClr val="222222"/>
                </a:solidFill>
                <a:latin typeface="Times New Roman" panose="02020603050405020304" pitchFamily="18" charset="0"/>
              </a:rPr>
              <a:t>                      D. </a:t>
            </a:r>
            <a:r>
              <a:rPr lang="en-US" sz="2400" b="0">
                <a:solidFill>
                  <a:srgbClr val="222222"/>
                </a:solidFill>
                <a:latin typeface="Times New Roman" panose="02020603050405020304" pitchFamily="18" charset="0"/>
              </a:rPr>
              <a:t>Fe(OH)</a:t>
            </a:r>
            <a:r>
              <a:rPr lang="en-US" sz="2400" b="0" baseline="-25000">
                <a:solidFill>
                  <a:srgbClr val="222222"/>
                </a:solidFill>
                <a:latin typeface="Times New Roman" panose="02020603050405020304" pitchFamily="18" charset="0"/>
              </a:rPr>
              <a:t>3</a:t>
            </a:r>
            <a:endParaRPr lang="en-US" sz="2400" b="1">
              <a:solidFill>
                <a:srgbClr val="0000FF"/>
              </a:solidFill>
              <a:latin typeface="Times New Roman" panose="02020603050405020304" pitchFamily="18" charset="0"/>
            </a:endParaRPr>
          </a:p>
          <a:p>
            <a:pPr indent="0"/>
            <a:r>
              <a:rPr lang="en-US" sz="2400" b="1">
                <a:solidFill>
                  <a:srgbClr val="0000FF"/>
                </a:solidFill>
                <a:latin typeface="Times New Roman" panose="02020603050405020304" pitchFamily="18" charset="0"/>
              </a:rPr>
              <a:t>Câu 3.</a:t>
            </a:r>
            <a:r>
              <a:rPr lang="en-US" sz="2400" b="1">
                <a:solidFill>
                  <a:srgbClr val="222222"/>
                </a:solidFill>
                <a:latin typeface="Times New Roman" panose="02020603050405020304" pitchFamily="18" charset="0"/>
              </a:rPr>
              <a:t> </a:t>
            </a:r>
            <a:r>
              <a:rPr lang="en-US" sz="2400" b="0">
                <a:solidFill>
                  <a:srgbClr val="222222"/>
                </a:solidFill>
                <a:latin typeface="Times New Roman" panose="02020603050405020304" pitchFamily="18" charset="0"/>
              </a:rPr>
              <a:t>Calcium hydroxide được sử dụng rộng rãi trong nhiều ngành công nghiệp. Công thức của calcium hydroxide?</a:t>
            </a:r>
            <a:endParaRPr lang="en-US" sz="2400" b="1">
              <a:solidFill>
                <a:srgbClr val="222222"/>
              </a:solidFill>
              <a:latin typeface="Times New Roman" panose="02020603050405020304" pitchFamily="18" charset="0"/>
            </a:endParaRPr>
          </a:p>
          <a:p>
            <a:pPr indent="0"/>
            <a:r>
              <a:rPr lang="en-US" sz="2400" b="1">
                <a:solidFill>
                  <a:srgbClr val="222222"/>
                </a:solidFill>
                <a:latin typeface="Times New Roman" panose="02020603050405020304" pitchFamily="18" charset="0"/>
              </a:rPr>
              <a:t>A.</a:t>
            </a:r>
            <a:r>
              <a:rPr lang="en-US" sz="2400" b="0">
                <a:solidFill>
                  <a:srgbClr val="222222"/>
                </a:solidFill>
                <a:latin typeface="Times New Roman" panose="02020603050405020304" pitchFamily="18" charset="0"/>
              </a:rPr>
              <a:t> CaO.</a:t>
            </a:r>
            <a:r>
              <a:rPr lang="en-US" sz="2400" b="1">
                <a:solidFill>
                  <a:srgbClr val="222222"/>
                </a:solidFill>
                <a:latin typeface="Times New Roman" panose="02020603050405020304" pitchFamily="18" charset="0"/>
              </a:rPr>
              <a:t>                  B. </a:t>
            </a:r>
            <a:r>
              <a:rPr lang="en-US" sz="2400" b="0">
                <a:solidFill>
                  <a:srgbClr val="222222"/>
                </a:solidFill>
                <a:latin typeface="Times New Roman" panose="02020603050405020304" pitchFamily="18" charset="0"/>
              </a:rPr>
              <a:t>Ca(OH)</a:t>
            </a:r>
            <a:r>
              <a:rPr lang="en-US" sz="2400" b="0" baseline="-25000">
                <a:solidFill>
                  <a:srgbClr val="222222"/>
                </a:solidFill>
                <a:latin typeface="Times New Roman" panose="02020603050405020304" pitchFamily="18" charset="0"/>
              </a:rPr>
              <a:t>2</a:t>
            </a:r>
            <a:r>
              <a:rPr lang="en-US" sz="2400" b="0">
                <a:solidFill>
                  <a:srgbClr val="222222"/>
                </a:solidFill>
                <a:latin typeface="Times New Roman" panose="02020603050405020304" pitchFamily="18" charset="0"/>
              </a:rPr>
              <a:t>.</a:t>
            </a:r>
            <a:r>
              <a:rPr lang="en-US" sz="2400" b="1">
                <a:solidFill>
                  <a:srgbClr val="222222"/>
                </a:solidFill>
                <a:latin typeface="Times New Roman" panose="02020603050405020304" pitchFamily="18" charset="0"/>
              </a:rPr>
              <a:t>            C. </a:t>
            </a:r>
            <a:r>
              <a:rPr lang="en-US" sz="2400" b="0">
                <a:solidFill>
                  <a:srgbClr val="222222"/>
                </a:solidFill>
                <a:latin typeface="Times New Roman" panose="02020603050405020304" pitchFamily="18" charset="0"/>
              </a:rPr>
              <a:t>CaSO</a:t>
            </a:r>
            <a:r>
              <a:rPr lang="en-US" sz="2400" b="0" baseline="-25000">
                <a:solidFill>
                  <a:srgbClr val="222222"/>
                </a:solidFill>
                <a:latin typeface="Times New Roman" panose="02020603050405020304" pitchFamily="18" charset="0"/>
              </a:rPr>
              <a:t>4</a:t>
            </a:r>
            <a:r>
              <a:rPr lang="en-US" sz="2400" b="0">
                <a:solidFill>
                  <a:srgbClr val="222222"/>
                </a:solidFill>
                <a:latin typeface="Times New Roman" panose="02020603050405020304" pitchFamily="18" charset="0"/>
              </a:rPr>
              <a:t>.</a:t>
            </a:r>
            <a:r>
              <a:rPr lang="en-US" sz="2400" b="1">
                <a:solidFill>
                  <a:srgbClr val="222222"/>
                </a:solidFill>
                <a:latin typeface="Times New Roman" panose="02020603050405020304" pitchFamily="18" charset="0"/>
              </a:rPr>
              <a:t>                         D. </a:t>
            </a:r>
            <a:r>
              <a:rPr lang="en-US" sz="2400" b="0">
                <a:solidFill>
                  <a:srgbClr val="222222"/>
                </a:solidFill>
                <a:latin typeface="Times New Roman" panose="02020603050405020304" pitchFamily="18" charset="0"/>
              </a:rPr>
              <a:t>CaCO</a:t>
            </a:r>
            <a:r>
              <a:rPr lang="en-US" sz="2400" b="0" baseline="-25000">
                <a:solidFill>
                  <a:srgbClr val="222222"/>
                </a:solidFill>
                <a:latin typeface="Times New Roman" panose="02020603050405020304" pitchFamily="18" charset="0"/>
              </a:rPr>
              <a:t>3</a:t>
            </a:r>
            <a:r>
              <a:rPr lang="en-US" sz="2400" b="0">
                <a:solidFill>
                  <a:srgbClr val="222222"/>
                </a:solidFill>
                <a:latin typeface="Times New Roman" panose="02020603050405020304" pitchFamily="18" charset="0"/>
              </a:rPr>
              <a:t>.</a:t>
            </a:r>
            <a:endParaRPr lang="en-US" sz="2400" b="1">
              <a:solidFill>
                <a:srgbClr val="0000FF"/>
              </a:solidFill>
              <a:latin typeface="Times New Roman" panose="02020603050405020304" pitchFamily="18" charset="0"/>
            </a:endParaRPr>
          </a:p>
          <a:p>
            <a:pPr indent="0"/>
            <a:r>
              <a:rPr lang="en-US" sz="2400" b="1">
                <a:solidFill>
                  <a:srgbClr val="0000FF"/>
                </a:solidFill>
                <a:latin typeface="Times New Roman" panose="02020603050405020304" pitchFamily="18" charset="0"/>
              </a:rPr>
              <a:t>Câu 4.</a:t>
            </a:r>
            <a:r>
              <a:rPr lang="en-US" sz="2400" b="1">
                <a:solidFill>
                  <a:srgbClr val="222222"/>
                </a:solidFill>
                <a:latin typeface="Times New Roman" panose="02020603050405020304" pitchFamily="18" charset="0"/>
              </a:rPr>
              <a:t> </a:t>
            </a:r>
            <a:r>
              <a:rPr lang="en-US" sz="2400" b="0">
                <a:solidFill>
                  <a:srgbClr val="222222"/>
                </a:solidFill>
                <a:latin typeface="Times New Roman" panose="02020603050405020304" pitchFamily="18" charset="0"/>
              </a:rPr>
              <a:t>Dung dịch chất nào sau đây làm quỳ tím hóa xanh?</a:t>
            </a:r>
            <a:endParaRPr lang="en-US" sz="2400" b="1">
              <a:solidFill>
                <a:srgbClr val="222222"/>
              </a:solidFill>
              <a:latin typeface="Times New Roman" panose="02020603050405020304" pitchFamily="18" charset="0"/>
            </a:endParaRPr>
          </a:p>
          <a:p>
            <a:pPr indent="0"/>
            <a:r>
              <a:rPr lang="en-US" sz="2400" b="1">
                <a:solidFill>
                  <a:srgbClr val="222222"/>
                </a:solidFill>
                <a:latin typeface="Times New Roman" panose="02020603050405020304" pitchFamily="18" charset="0"/>
              </a:rPr>
              <a:t>A.</a:t>
            </a:r>
            <a:r>
              <a:rPr lang="en-US" sz="2400" b="0">
                <a:solidFill>
                  <a:srgbClr val="222222"/>
                </a:solidFill>
                <a:latin typeface="Times New Roman" panose="02020603050405020304" pitchFamily="18" charset="0"/>
              </a:rPr>
              <a:t> NaCl.</a:t>
            </a:r>
            <a:r>
              <a:rPr lang="en-US" sz="2400" b="1">
                <a:solidFill>
                  <a:srgbClr val="222222"/>
                </a:solidFill>
                <a:latin typeface="Times New Roman" panose="02020603050405020304" pitchFamily="18" charset="0"/>
              </a:rPr>
              <a:t>                 B. </a:t>
            </a:r>
            <a:r>
              <a:rPr lang="en-US" sz="2400" b="0">
                <a:solidFill>
                  <a:srgbClr val="222222"/>
                </a:solidFill>
                <a:latin typeface="Times New Roman" panose="02020603050405020304" pitchFamily="18" charset="0"/>
              </a:rPr>
              <a:t>Na</a:t>
            </a:r>
            <a:r>
              <a:rPr lang="en-US" sz="2400" b="0" baseline="-25000">
                <a:solidFill>
                  <a:srgbClr val="222222"/>
                </a:solidFill>
                <a:latin typeface="Times New Roman" panose="02020603050405020304" pitchFamily="18" charset="0"/>
              </a:rPr>
              <a:t>2</a:t>
            </a:r>
            <a:r>
              <a:rPr lang="en-US" sz="2400" b="0">
                <a:solidFill>
                  <a:srgbClr val="222222"/>
                </a:solidFill>
                <a:latin typeface="Times New Roman" panose="02020603050405020304" pitchFamily="18" charset="0"/>
              </a:rPr>
              <a:t>SO</a:t>
            </a:r>
            <a:r>
              <a:rPr lang="en-US" sz="2400" b="0" baseline="-25000">
                <a:solidFill>
                  <a:srgbClr val="222222"/>
                </a:solidFill>
                <a:latin typeface="Times New Roman" panose="02020603050405020304" pitchFamily="18" charset="0"/>
              </a:rPr>
              <a:t>4</a:t>
            </a:r>
            <a:r>
              <a:rPr lang="en-US" sz="2400" b="0">
                <a:solidFill>
                  <a:srgbClr val="222222"/>
                </a:solidFill>
                <a:latin typeface="Times New Roman" panose="02020603050405020304" pitchFamily="18" charset="0"/>
              </a:rPr>
              <a:t>.</a:t>
            </a:r>
            <a:r>
              <a:rPr lang="en-US" sz="2400" b="1">
                <a:solidFill>
                  <a:srgbClr val="222222"/>
                </a:solidFill>
                <a:latin typeface="Times New Roman" panose="02020603050405020304" pitchFamily="18" charset="0"/>
              </a:rPr>
              <a:t>              C. </a:t>
            </a:r>
            <a:r>
              <a:rPr lang="en-US" sz="2400" b="0">
                <a:solidFill>
                  <a:srgbClr val="222222"/>
                </a:solidFill>
                <a:latin typeface="Times New Roman" panose="02020603050405020304" pitchFamily="18" charset="0"/>
              </a:rPr>
              <a:t>NaOH</a:t>
            </a:r>
            <a:r>
              <a:rPr lang="en-US" sz="2400" b="1">
                <a:solidFill>
                  <a:srgbClr val="222222"/>
                </a:solidFill>
                <a:latin typeface="Times New Roman" panose="02020603050405020304" pitchFamily="18" charset="0"/>
              </a:rPr>
              <a:t>                          D. </a:t>
            </a:r>
            <a:r>
              <a:rPr lang="en-US" sz="2400" b="0">
                <a:solidFill>
                  <a:srgbClr val="222222"/>
                </a:solidFill>
                <a:latin typeface="Times New Roman" panose="02020603050405020304" pitchFamily="18" charset="0"/>
              </a:rPr>
              <a:t>HCl.</a:t>
            </a:r>
            <a:endParaRPr lang="en-US" sz="2400"/>
          </a:p>
        </p:txBody>
      </p:sp>
      <p:sp>
        <p:nvSpPr>
          <p:cNvPr id="7" name="TextBox 30"/>
          <p:cNvSpPr txBox="1"/>
          <p:nvPr/>
        </p:nvSpPr>
        <p:spPr>
          <a:xfrm>
            <a:off x="177106" y="769898"/>
            <a:ext cx="731516" cy="645160"/>
          </a:xfrm>
          <a:prstGeom prst="rect">
            <a:avLst/>
          </a:prstGeom>
          <a:noFill/>
        </p:spPr>
        <p:txBody>
          <a:bodyPr wrap="square" rtlCol="0">
            <a:spAutoFit/>
          </a:bodyPr>
          <a:lstStyle/>
          <a:p>
            <a:pPr>
              <a:defRPr/>
            </a:pPr>
            <a:r>
              <a:rPr lang="en-US" sz="3600" b="1" dirty="0">
                <a:solidFill>
                  <a:srgbClr val="FF0000"/>
                </a:solidFill>
                <a:latin typeface="Times New Roman" panose="02020603050405020304" pitchFamily="18" charset="0"/>
                <a:cs typeface="Times New Roman" panose="02020603050405020304" pitchFamily="18" charset="0"/>
              </a:rPr>
              <a:t>A</a:t>
            </a:r>
          </a:p>
        </p:txBody>
      </p:sp>
      <p:sp>
        <p:nvSpPr>
          <p:cNvPr id="4" name="TextBox 30"/>
          <p:cNvSpPr txBox="1"/>
          <p:nvPr/>
        </p:nvSpPr>
        <p:spPr>
          <a:xfrm>
            <a:off x="2217361" y="7156728"/>
            <a:ext cx="731516" cy="645160"/>
          </a:xfrm>
          <a:prstGeom prst="rect">
            <a:avLst/>
          </a:prstGeom>
          <a:noFill/>
        </p:spPr>
        <p:txBody>
          <a:bodyPr wrap="square" rtlCol="0">
            <a:spAutoFit/>
          </a:bodyPr>
          <a:lstStyle/>
          <a:p>
            <a:pPr>
              <a:defRPr/>
            </a:pPr>
            <a:r>
              <a:rPr lang="en-US" sz="3600" b="1" dirty="0">
                <a:solidFill>
                  <a:srgbClr val="FF0000"/>
                </a:solidFill>
                <a:latin typeface="Times New Roman" panose="02020603050405020304" pitchFamily="18" charset="0"/>
                <a:cs typeface="Times New Roman" panose="02020603050405020304" pitchFamily="18" charset="0"/>
              </a:rPr>
              <a:t>A</a:t>
            </a:r>
          </a:p>
        </p:txBody>
      </p:sp>
      <p:sp>
        <p:nvSpPr>
          <p:cNvPr id="5" name="TextBox 30"/>
          <p:cNvSpPr txBox="1"/>
          <p:nvPr/>
        </p:nvSpPr>
        <p:spPr>
          <a:xfrm>
            <a:off x="2512636" y="1520468"/>
            <a:ext cx="731516" cy="645160"/>
          </a:xfrm>
          <a:prstGeom prst="rect">
            <a:avLst/>
          </a:prstGeom>
          <a:noFill/>
        </p:spPr>
        <p:txBody>
          <a:bodyPr wrap="square" rtlCol="0">
            <a:spAutoFit/>
          </a:bodyPr>
          <a:lstStyle/>
          <a:p>
            <a:pPr>
              <a:defRPr/>
            </a:pPr>
            <a:r>
              <a:rPr lang="en-US" sz="3600" b="1" dirty="0">
                <a:solidFill>
                  <a:srgbClr val="FF0000"/>
                </a:solidFill>
                <a:latin typeface="Times New Roman" panose="02020603050405020304" pitchFamily="18" charset="0"/>
                <a:cs typeface="Times New Roman" panose="02020603050405020304" pitchFamily="18" charset="0"/>
              </a:rPr>
              <a:t>B</a:t>
            </a:r>
          </a:p>
        </p:txBody>
      </p:sp>
      <p:sp>
        <p:nvSpPr>
          <p:cNvPr id="6" name="TextBox 30"/>
          <p:cNvSpPr txBox="1"/>
          <p:nvPr/>
        </p:nvSpPr>
        <p:spPr>
          <a:xfrm>
            <a:off x="3508951" y="7156728"/>
            <a:ext cx="731516" cy="645160"/>
          </a:xfrm>
          <a:prstGeom prst="rect">
            <a:avLst/>
          </a:prstGeom>
          <a:noFill/>
        </p:spPr>
        <p:txBody>
          <a:bodyPr wrap="square" rtlCol="0">
            <a:spAutoFit/>
          </a:bodyPr>
          <a:lstStyle/>
          <a:p>
            <a:pPr>
              <a:defRPr/>
            </a:pPr>
            <a:r>
              <a:rPr lang="en-US" sz="3600" b="1" dirty="0">
                <a:solidFill>
                  <a:srgbClr val="FF0000"/>
                </a:solidFill>
                <a:latin typeface="Times New Roman" panose="02020603050405020304" pitchFamily="18" charset="0"/>
                <a:cs typeface="Times New Roman" panose="02020603050405020304" pitchFamily="18" charset="0"/>
              </a:rPr>
              <a:t>B</a:t>
            </a:r>
          </a:p>
        </p:txBody>
      </p:sp>
      <p:sp>
        <p:nvSpPr>
          <p:cNvPr id="8" name="TextBox 30"/>
          <p:cNvSpPr txBox="1"/>
          <p:nvPr/>
        </p:nvSpPr>
        <p:spPr>
          <a:xfrm>
            <a:off x="5098991" y="7156728"/>
            <a:ext cx="731516" cy="645160"/>
          </a:xfrm>
          <a:prstGeom prst="rect">
            <a:avLst/>
          </a:prstGeom>
          <a:noFill/>
        </p:spPr>
        <p:txBody>
          <a:bodyPr wrap="square" rtlCol="0">
            <a:spAutoFit/>
          </a:bodyPr>
          <a:lstStyle/>
          <a:p>
            <a:pPr>
              <a:defRPr/>
            </a:pPr>
            <a:r>
              <a:rPr lang="en-US" sz="3600" b="1" dirty="0">
                <a:solidFill>
                  <a:srgbClr val="FF0000"/>
                </a:solidFill>
                <a:latin typeface="Times New Roman" panose="02020603050405020304" pitchFamily="18" charset="0"/>
                <a:cs typeface="Times New Roman" panose="02020603050405020304" pitchFamily="18" charset="0"/>
              </a:rPr>
              <a:t>B</a:t>
            </a:r>
          </a:p>
        </p:txBody>
      </p:sp>
      <p:sp>
        <p:nvSpPr>
          <p:cNvPr id="9" name="TextBox 30"/>
          <p:cNvSpPr txBox="1"/>
          <p:nvPr/>
        </p:nvSpPr>
        <p:spPr>
          <a:xfrm>
            <a:off x="2512636" y="2631083"/>
            <a:ext cx="731516" cy="645160"/>
          </a:xfrm>
          <a:prstGeom prst="rect">
            <a:avLst/>
          </a:prstGeom>
          <a:noFill/>
        </p:spPr>
        <p:txBody>
          <a:bodyPr wrap="square" rtlCol="0">
            <a:spAutoFit/>
          </a:bodyPr>
          <a:lstStyle/>
          <a:p>
            <a:pPr>
              <a:defRPr/>
            </a:pPr>
            <a:r>
              <a:rPr lang="en-US" sz="3600" b="1" dirty="0">
                <a:solidFill>
                  <a:srgbClr val="FF0000"/>
                </a:solidFill>
                <a:latin typeface="Times New Roman" panose="02020603050405020304" pitchFamily="18" charset="0"/>
                <a:cs typeface="Times New Roman" panose="02020603050405020304" pitchFamily="18" charset="0"/>
              </a:rPr>
              <a:t>B</a:t>
            </a:r>
          </a:p>
        </p:txBody>
      </p:sp>
      <p:sp>
        <p:nvSpPr>
          <p:cNvPr id="10" name="TextBox 30"/>
          <p:cNvSpPr txBox="1"/>
          <p:nvPr/>
        </p:nvSpPr>
        <p:spPr>
          <a:xfrm>
            <a:off x="4974531" y="3313073"/>
            <a:ext cx="731516" cy="645160"/>
          </a:xfrm>
          <a:prstGeom prst="rect">
            <a:avLst/>
          </a:prstGeom>
          <a:noFill/>
        </p:spPr>
        <p:txBody>
          <a:bodyPr wrap="square" rtlCol="0">
            <a:spAutoFit/>
          </a:bodyPr>
          <a:lstStyle/>
          <a:p>
            <a:pPr>
              <a:defRPr/>
            </a:pPr>
            <a:r>
              <a:rPr lang="en-US" sz="3600" b="1" dirty="0">
                <a:solidFill>
                  <a:srgbClr val="FF0000"/>
                </a:solidFill>
                <a:latin typeface="Times New Roman" panose="02020603050405020304" pitchFamily="18" charset="0"/>
                <a:cs typeface="Times New Roman" panose="02020603050405020304" pitchFamily="18" charset="0"/>
              </a:rPr>
              <a:t>C</a:t>
            </a:r>
          </a:p>
        </p:txBody>
      </p:sp>
      <p:sp>
        <p:nvSpPr>
          <p:cNvPr id="11" name="TextBox 30"/>
          <p:cNvSpPr txBox="1"/>
          <p:nvPr/>
        </p:nvSpPr>
        <p:spPr>
          <a:xfrm>
            <a:off x="8186361" y="7330718"/>
            <a:ext cx="731516" cy="645160"/>
          </a:xfrm>
          <a:prstGeom prst="rect">
            <a:avLst/>
          </a:prstGeom>
          <a:noFill/>
        </p:spPr>
        <p:txBody>
          <a:bodyPr wrap="square" rtlCol="0">
            <a:spAutoFit/>
          </a:bodyPr>
          <a:lstStyle/>
          <a:p>
            <a:pPr>
              <a:defRPr/>
            </a:pPr>
            <a:r>
              <a:rPr lang="en-US" sz="3600" b="1" dirty="0">
                <a:solidFill>
                  <a:srgbClr val="FF0000"/>
                </a:solidFill>
                <a:latin typeface="Times New Roman" panose="02020603050405020304" pitchFamily="18" charset="0"/>
                <a:cs typeface="Times New Roman" panose="02020603050405020304" pitchFamily="18" charset="0"/>
              </a:rPr>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6" grpId="0"/>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125" y="1181100"/>
            <a:ext cx="2199640" cy="4041140"/>
          </a:xfrm>
        </p:spPr>
        <p:txBody>
          <a:bodyPr>
            <a:normAutofit/>
          </a:bodyPr>
          <a:lstStyle/>
          <a:p>
            <a:pPr marL="0" indent="0" algn="ctr">
              <a:buNone/>
            </a:pPr>
            <a:r>
              <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II.</a:t>
            </a:r>
          </a:p>
          <a:p>
            <a:pPr marL="0" indent="0" algn="l">
              <a:buNone/>
            </a:pPr>
            <a:r>
              <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TÍNH  </a:t>
            </a:r>
          </a:p>
          <a:p>
            <a:pPr marL="0" indent="0" algn="l">
              <a:buNone/>
            </a:pPr>
            <a:r>
              <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CHẤT </a:t>
            </a:r>
          </a:p>
          <a:p>
            <a:pPr marL="0" indent="0" algn="l">
              <a:buNone/>
            </a:pPr>
            <a:r>
              <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HÓA </a:t>
            </a:r>
          </a:p>
          <a:p>
            <a:pPr marL="0" indent="0" algn="l">
              <a:buNone/>
            </a:pPr>
            <a:r>
              <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HỌC</a:t>
            </a:r>
          </a:p>
        </p:txBody>
      </p:sp>
      <p:sp>
        <p:nvSpPr>
          <p:cNvPr id="4" name="Content Placeholder 2"/>
          <p:cNvSpPr txBox="1"/>
          <p:nvPr/>
        </p:nvSpPr>
        <p:spPr>
          <a:xfrm>
            <a:off x="4206875" y="1181100"/>
            <a:ext cx="6922135" cy="4953000"/>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665" b="1" dirty="0">
                <a:solidFill>
                  <a:schemeClr val="accent6">
                    <a:lumMod val="75000"/>
                  </a:schemeClr>
                </a:solidFill>
                <a:latin typeface="Times New Roman" panose="02020603050405020304" pitchFamily="18" charset="0"/>
                <a:cs typeface="Times New Roman" panose="02020603050405020304" pitchFamily="18" charset="0"/>
              </a:rPr>
              <a:t>HOẠT ĐỘNG </a:t>
            </a:r>
          </a:p>
          <a:p>
            <a:pPr marL="0" indent="0" algn="ctr">
              <a:buNone/>
            </a:pPr>
            <a:r>
              <a:rPr lang="en-US" sz="14665" b="1" dirty="0">
                <a:solidFill>
                  <a:schemeClr val="accent6">
                    <a:lumMod val="75000"/>
                  </a:schemeClr>
                </a:solidFill>
                <a:latin typeface="Times New Roman" panose="02020603050405020304" pitchFamily="18" charset="0"/>
                <a:cs typeface="Times New Roman" panose="02020603050405020304" pitchFamily="18" charset="0"/>
              </a:rPr>
              <a:t>TÌM HIỂU </a:t>
            </a:r>
          </a:p>
          <a:p>
            <a:pPr marL="0" indent="0" algn="l">
              <a:buNone/>
            </a:pPr>
            <a:r>
              <a:rPr lang="en-US" sz="14665" b="1">
                <a:ln w="22225">
                  <a:solidFill>
                    <a:schemeClr val="accent2"/>
                  </a:solidFill>
                  <a:prstDash val="solid"/>
                </a:ln>
                <a:solidFill>
                  <a:schemeClr val="accent2">
                    <a:lumMod val="40000"/>
                    <a:lumOff val="60000"/>
                  </a:schemeClr>
                </a:solidFill>
                <a:effectLst/>
                <a:latin typeface="Times New Roman" panose="02020603050405020304" pitchFamily="18" charset="0"/>
                <a:sym typeface="+mn-ea"/>
              </a:rPr>
              <a:t>1. Làm đổi màu chất chỉ thị?</a:t>
            </a:r>
          </a:p>
          <a:p>
            <a:pPr marL="0" indent="0" algn="l">
              <a:buNone/>
            </a:pPr>
            <a:r>
              <a:rPr lang="en-US" sz="14665" b="1">
                <a:ln w="22225">
                  <a:solidFill>
                    <a:schemeClr val="accent2"/>
                  </a:solidFill>
                  <a:prstDash val="solid"/>
                </a:ln>
                <a:solidFill>
                  <a:schemeClr val="accent2">
                    <a:lumMod val="40000"/>
                    <a:lumOff val="60000"/>
                  </a:schemeClr>
                </a:solidFill>
                <a:effectLst/>
                <a:latin typeface="Times New Roman" panose="02020603050405020304" pitchFamily="18" charset="0"/>
                <a:sym typeface="+mn-ea"/>
              </a:rPr>
              <a:t>2.  Tác dụng với dung dịch acid?</a:t>
            </a:r>
            <a:endParaRPr lang="en-US" sz="14665" b="1"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sym typeface="+mn-ea"/>
            </a:endParaRPr>
          </a:p>
          <a:p>
            <a:pPr marL="0" indent="0" algn="ctr">
              <a:buNone/>
            </a:pPr>
            <a:endParaRPr lang="en-US" sz="14665"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ctr">
              <a:buNone/>
            </a:pPr>
            <a:endParaRPr lang="en-US" sz="14665"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ctr">
              <a:buNone/>
            </a:pPr>
            <a:endParaRPr lang="en-US" sz="14665"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r>
              <a:rPr lang="en-US" b="1" dirty="0">
                <a:solidFill>
                  <a:schemeClr val="accent6">
                    <a:lumMod val="75000"/>
                  </a:schemeClr>
                </a:solidFill>
                <a:latin typeface="Times New Roman" panose="02020603050405020304" pitchFamily="18" charset="0"/>
                <a:cs typeface="Times New Roman" panose="02020603050405020304" pitchFamily="18" charset="0"/>
              </a:rPr>
              <a:t> </a:t>
            </a: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3662680" y="1181100"/>
            <a:ext cx="0" cy="556260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6849110" cy="6857365"/>
          </a:xfrm>
        </p:spPr>
        <p:txBody>
          <a:bodyPr>
            <a:normAutofit/>
          </a:bodyPr>
          <a:lstStyle/>
          <a:p>
            <a:pPr marL="0" indent="0" algn="ctr">
              <a:buNone/>
            </a:pPr>
            <a:r>
              <a:rPr lang="en-US" sz="3200" dirty="0">
                <a:solidFill>
                  <a:srgbClr val="FF0000"/>
                </a:solidFill>
                <a:latin typeface="Times New Roman" panose="02020603050405020304" pitchFamily="18" charset="0"/>
                <a:cs typeface="Times New Roman" panose="02020603050405020304" pitchFamily="18" charset="0"/>
              </a:rPr>
              <a:t>Khởi động</a:t>
            </a:r>
          </a:p>
          <a:p>
            <a:pPr marL="0" indent="0" algn="l">
              <a:buNone/>
            </a:pPr>
            <a:r>
              <a:rPr lang="en-US" sz="3200" dirty="0">
                <a:solidFill>
                  <a:schemeClr val="tx1"/>
                </a:solidFill>
                <a:latin typeface="Times New Roman" panose="02020603050405020304" pitchFamily="18" charset="0"/>
                <a:cs typeface="Times New Roman" panose="02020603050405020304" pitchFamily="18" charset="0"/>
              </a:rPr>
              <a:t>- Học sinh quan sát các mẫu sau: (1) Bí đao ngâm trong nước vôi trong làm mứt, (2) cà chua ngâm trong nước vôi trong làm mứt.Tìm hiểu vai trò của nước vôi trong? </a:t>
            </a:r>
          </a:p>
          <a:p>
            <a:pPr marL="0" indent="0" algn="l">
              <a:buNone/>
            </a:pPr>
            <a:endParaRPr lang="en-US" sz="3200"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sz="3200" dirty="0">
                <a:solidFill>
                  <a:srgbClr val="FF0000"/>
                </a:solidFill>
                <a:latin typeface="Times New Roman" panose="02020603050405020304" pitchFamily="18" charset="0"/>
                <a:cs typeface="Times New Roman" panose="02020603050405020304" pitchFamily="18" charset="0"/>
              </a:rPr>
              <a:t> </a:t>
            </a: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4" name="Content Placeholder 2"/>
          <p:cNvSpPr txBox="1"/>
          <p:nvPr/>
        </p:nvSpPr>
        <p:spPr>
          <a:xfrm>
            <a:off x="6858000" y="0"/>
            <a:ext cx="5334000"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Times New Roman" panose="02020603050405020304" pitchFamily="18" charset="0"/>
                <a:cs typeface="Times New Roman" panose="02020603050405020304" pitchFamily="18" charset="0"/>
              </a:rPr>
              <a:t>Trả lời:</a:t>
            </a:r>
          </a:p>
          <a:p>
            <a:pPr marL="0" indent="0">
              <a:buNone/>
            </a:pPr>
            <a:r>
              <a:rPr lang="en-US" dirty="0">
                <a:latin typeface="Times New Roman" panose="02020603050405020304" pitchFamily="18" charset="0"/>
                <a:cs typeface="Times New Roman" panose="02020603050405020304" pitchFamily="18" charset="0"/>
              </a:rPr>
              <a:t>-Làm cho các loại bánh mức dẻo, dai và trong.Nhất là đối với các loại bánh mức có vị đắng hăng thì nước vôi trong có công dụng làm giảm vị đắng và vị hăng đó </a:t>
            </a:r>
          </a:p>
          <a:p>
            <a:pPr marL="0" indent="0">
              <a:buNone/>
            </a:pPr>
            <a:endParaRPr lang="en-US"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6849110" y="2540"/>
            <a:ext cx="8890" cy="6730365"/>
          </a:xfrm>
          <a:prstGeom prst="line">
            <a:avLst/>
          </a:prstGeom>
        </p:spPr>
        <p:style>
          <a:lnRef idx="3">
            <a:schemeClr val="dk1"/>
          </a:lnRef>
          <a:fillRef idx="0">
            <a:schemeClr val="dk1"/>
          </a:fillRef>
          <a:effectRef idx="2">
            <a:schemeClr val="dk1"/>
          </a:effectRef>
          <a:fontRef idx="minor">
            <a:schemeClr val="tx1"/>
          </a:fontRef>
        </p:style>
      </p:cxnSp>
      <p:pic>
        <p:nvPicPr>
          <p:cNvPr id="2" name="Content Placeholder -2147482581"/>
          <p:cNvPicPr>
            <a:picLocks noGrp="1" noChangeAspect="1"/>
          </p:cNvPicPr>
          <p:nvPr>
            <p:ph sz="half" idx="2"/>
          </p:nvPr>
        </p:nvPicPr>
        <p:blipFill>
          <a:blip r:embed="rId2"/>
          <a:stretch>
            <a:fillRect/>
          </a:stretch>
        </p:blipFill>
        <p:spPr>
          <a:xfrm>
            <a:off x="130810" y="2939415"/>
            <a:ext cx="6614160" cy="391858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45490" y="1250950"/>
            <a:ext cx="7096125" cy="403225"/>
          </a:xfrm>
        </p:spPr>
        <p:txBody>
          <a:bodyPr>
            <a:normAutofit fontScale="92500" lnSpcReduction="20000"/>
          </a:bodyPr>
          <a:lstStyle/>
          <a:p>
            <a:pPr marL="0" indent="0">
              <a:buNone/>
            </a:pPr>
            <a:r>
              <a:rPr lang="en-US" b="1">
                <a:solidFill>
                  <a:srgbClr val="C00000"/>
                </a:solidFill>
                <a:latin typeface="Times New Roman" panose="02020603050405020304" pitchFamily="18" charset="0"/>
                <a:cs typeface="Times New Roman" panose="02020603050405020304" pitchFamily="18" charset="0"/>
              </a:rPr>
              <a:t>II. TÍNH CHẤT HÓA HỌC CỦA BASE.</a:t>
            </a:r>
            <a:r>
              <a:rPr lang="en-US" b="1">
                <a:solidFill>
                  <a:schemeClr val="tx1"/>
                </a:solidFill>
                <a:latin typeface="Times New Roman" panose="02020603050405020304" pitchFamily="18" charset="0"/>
                <a:cs typeface="Times New Roman" panose="02020603050405020304" pitchFamily="18" charset="0"/>
              </a:rPr>
              <a:t>  </a:t>
            </a:r>
          </a:p>
        </p:txBody>
      </p:sp>
      <p:sp>
        <p:nvSpPr>
          <p:cNvPr id="3083" name="WordArt 11"/>
          <p:cNvSpPr>
            <a:spLocks noChangeArrowheads="1" noChangeShapeType="1" noTextEdit="1"/>
          </p:cNvSpPr>
          <p:nvPr/>
        </p:nvSpPr>
        <p:spPr bwMode="auto">
          <a:xfrm>
            <a:off x="3790315" y="279400"/>
            <a:ext cx="5775960" cy="438150"/>
          </a:xfrm>
          <a:prstGeom prst="rect">
            <a:avLst/>
          </a:prstGeom>
        </p:spPr>
        <p:txBody>
          <a:bodyPr wrap="none" fromWordArt="1">
            <a:prstTxWarp prst="textPlain">
              <a:avLst>
                <a:gd name="adj" fmla="val 50000"/>
              </a:avLst>
            </a:prstTxWarp>
          </a:bodyPr>
          <a:lstStyle/>
          <a:p>
            <a:pPr algn="ctr"/>
            <a:r>
              <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9 : BASE-THANG PH </a:t>
            </a:r>
          </a:p>
        </p:txBody>
      </p:sp>
      <p:sp>
        <p:nvSpPr>
          <p:cNvPr id="9" name="Title 1"/>
          <p:cNvSpPr txBox="1"/>
          <p:nvPr/>
        </p:nvSpPr>
        <p:spPr>
          <a:xfrm>
            <a:off x="745490" y="717550"/>
            <a:ext cx="8991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a:solidFill>
                  <a:srgbClr val="FF0000"/>
                </a:solidFill>
                <a:latin typeface="Times New Roman" panose="02020603050405020304" pitchFamily="18" charset="0"/>
                <a:cs typeface="Times New Roman" panose="02020603050405020304" pitchFamily="18" charset="0"/>
              </a:rPr>
              <a:t>I.KHÁI NIỆM : </a:t>
            </a:r>
          </a:p>
        </p:txBody>
      </p:sp>
      <p:sp>
        <p:nvSpPr>
          <p:cNvPr id="2" name="Text Box 1"/>
          <p:cNvSpPr txBox="1"/>
          <p:nvPr/>
        </p:nvSpPr>
        <p:spPr>
          <a:xfrm>
            <a:off x="194945" y="1530985"/>
            <a:ext cx="11802745" cy="2245360"/>
          </a:xfrm>
          <a:prstGeom prst="rect">
            <a:avLst/>
          </a:prstGeom>
          <a:noFill/>
          <a:ln w="9525">
            <a:noFill/>
          </a:ln>
        </p:spPr>
        <p:txBody>
          <a:bodyPr wrap="square">
            <a:spAutoFit/>
          </a:bodyPr>
          <a:lstStyle/>
          <a:p>
            <a:pPr indent="0"/>
            <a:r>
              <a:rPr lang="en-US" sz="2800">
                <a:latin typeface="Times New Roman" panose="02020603050405020304" pitchFamily="18" charset="0"/>
                <a:cs typeface="Times New Roman" panose="02020603050405020304" pitchFamily="18" charset="0"/>
              </a:rPr>
              <a:t>- GV hướng dẫn cách tiến hành thí nghiệm, cách quan sát và ghi nhận kết quả vào bảng sau. </a:t>
            </a:r>
          </a:p>
          <a:p>
            <a:pPr indent="0"/>
            <a:r>
              <a:rPr lang="en-US" sz="2800">
                <a:latin typeface="Times New Roman" panose="02020603050405020304" pitchFamily="18" charset="0"/>
                <a:cs typeface="Times New Roman" panose="02020603050405020304" pitchFamily="18" charset="0"/>
              </a:rPr>
              <a:t>- GV gọi HS nhận xét, nêu hiện tượng. </a:t>
            </a:r>
          </a:p>
          <a:p>
            <a:pPr indent="0"/>
            <a:r>
              <a:rPr lang="en-US" sz="2800">
                <a:latin typeface="Times New Roman" panose="02020603050405020304" pitchFamily="18" charset="0"/>
                <a:cs typeface="Times New Roman" panose="02020603050405020304" pitchFamily="18" charset="0"/>
              </a:rPr>
              <a:t>- GV gọi HS lên bảng viết phương trình hóa học. </a:t>
            </a:r>
          </a:p>
          <a:p>
            <a:pPr indent="0"/>
            <a:endParaRPr lang="en-US" sz="280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sz="half" idx="2"/>
          </p:nvPr>
        </p:nvGraphicFramePr>
        <p:xfrm>
          <a:off x="407035" y="3776345"/>
          <a:ext cx="11379200" cy="2194560"/>
        </p:xfrm>
        <a:graphic>
          <a:graphicData uri="http://schemas.openxmlformats.org/drawingml/2006/table">
            <a:tbl>
              <a:tblPr firstRow="1" bandRow="1">
                <a:tableStyleId>{5940675A-B579-460E-94D1-54222C63F5DA}</a:tableStyleId>
              </a:tblPr>
              <a:tblGrid>
                <a:gridCol w="828675">
                  <a:extLst>
                    <a:ext uri="{9D8B030D-6E8A-4147-A177-3AD203B41FA5}">
                      <a16:colId xmlns:a16="http://schemas.microsoft.com/office/drawing/2014/main" val="20000"/>
                    </a:ext>
                  </a:extLst>
                </a:gridCol>
                <a:gridCol w="5847715">
                  <a:extLst>
                    <a:ext uri="{9D8B030D-6E8A-4147-A177-3AD203B41FA5}">
                      <a16:colId xmlns:a16="http://schemas.microsoft.com/office/drawing/2014/main" val="20001"/>
                    </a:ext>
                  </a:extLst>
                </a:gridCol>
                <a:gridCol w="2299970">
                  <a:extLst>
                    <a:ext uri="{9D8B030D-6E8A-4147-A177-3AD203B41FA5}">
                      <a16:colId xmlns:a16="http://schemas.microsoft.com/office/drawing/2014/main" val="20002"/>
                    </a:ext>
                  </a:extLst>
                </a:gridCol>
                <a:gridCol w="2402840">
                  <a:extLst>
                    <a:ext uri="{9D8B030D-6E8A-4147-A177-3AD203B41FA5}">
                      <a16:colId xmlns:a16="http://schemas.microsoft.com/office/drawing/2014/main" val="20003"/>
                    </a:ext>
                  </a:extLst>
                </a:gridCol>
              </a:tblGrid>
              <a:tr h="0">
                <a:tc>
                  <a:txBody>
                    <a:bodyPr/>
                    <a:lstStyle/>
                    <a:p>
                      <a:pPr indent="0" algn="ctr">
                        <a:buNone/>
                      </a:pPr>
                      <a:r>
                        <a:rPr lang="en-US" sz="2800" b="1">
                          <a:latin typeface="Times New Roman" panose="02020603050405020304" pitchFamily="18" charset="0"/>
                          <a:cs typeface="Times New Roman" panose="02020603050405020304" pitchFamily="18" charset="0"/>
                        </a:rPr>
                        <a:t>STT</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Thí nghiệm</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Hiện tượng</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Phương trình phản ứng</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indent="0">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Làm đổi màu chất chỉ thị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indent="0">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Dung dịch NaOH tác dụng với dung dịch HCl loãng</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indent="0">
                        <a:buNone/>
                      </a:pPr>
                      <a:r>
                        <a:rPr lang="en-US" sz="2800" b="0">
                          <a:latin typeface="Times New Roman" panose="02020603050405020304" pitchFamily="18" charset="0"/>
                          <a:cs typeface="Times New Roman" panose="02020603050405020304" pitchFamily="18" charset="0"/>
                        </a:rPr>
                        <a:t>3</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Mg(OH)</a:t>
                      </a:r>
                      <a:r>
                        <a:rPr lang="en-US" sz="2800" b="0" baseline="-25000">
                          <a:latin typeface="Times New Roman" panose="02020603050405020304" pitchFamily="18" charset="0"/>
                          <a:cs typeface="Times New Roman" panose="02020603050405020304" pitchFamily="18" charset="0"/>
                        </a:rPr>
                        <a:t>2</a:t>
                      </a:r>
                      <a:r>
                        <a:rPr lang="en-US" sz="2800" b="0">
                          <a:latin typeface="Times New Roman" panose="02020603050405020304" pitchFamily="18" charset="0"/>
                          <a:cs typeface="Times New Roman" panose="02020603050405020304" pitchFamily="18" charset="0"/>
                        </a:rPr>
                        <a:t>tác dụng với dung dịch HCl loãng</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ln w="22225">
                  <a:solidFill>
                    <a:schemeClr val="accent2"/>
                  </a:solidFill>
                  <a:prstDash val="solid"/>
                </a:ln>
                <a:solidFill>
                  <a:schemeClr val="accent2">
                    <a:lumMod val="40000"/>
                    <a:lumOff val="60000"/>
                  </a:schemeClr>
                </a:solidFill>
                <a:effectLst/>
                <a:latin typeface="Times New Roman" panose="02020603050405020304" pitchFamily="18" charset="0"/>
                <a:sym typeface="+mn-ea"/>
              </a:rPr>
              <a:t>1. Làm đổi màu chất chỉ thị</a:t>
            </a:r>
            <a:endParaRPr lang="en-US"/>
          </a:p>
        </p:txBody>
      </p:sp>
      <p:sp>
        <p:nvSpPr>
          <p:cNvPr id="3" name="Content Placeholder 2"/>
          <p:cNvSpPr>
            <a:spLocks noGrp="1"/>
          </p:cNvSpPr>
          <p:nvPr>
            <p:ph sz="half" idx="1"/>
          </p:nvPr>
        </p:nvSpPr>
        <p:spPr>
          <a:xfrm>
            <a:off x="635" y="1253490"/>
            <a:ext cx="5925820" cy="3651885"/>
          </a:xfrm>
        </p:spPr>
        <p:txBody>
          <a:bodyPr/>
          <a:lstStyle/>
          <a:p>
            <a:pPr marL="0" indent="0" algn="l">
              <a:buNone/>
            </a:pPr>
            <a:r>
              <a:rPr lang="en-US" b="1">
                <a:solidFill>
                  <a:srgbClr val="FF0000"/>
                </a:solidFill>
                <a:latin typeface="Times New Roman" panose="02020603050405020304" pitchFamily="18" charset="0"/>
                <a:cs typeface="Times New Roman" panose="02020603050405020304" pitchFamily="18" charset="0"/>
              </a:rPr>
              <a:t>Chuẩn bị: </a:t>
            </a:r>
            <a:r>
              <a:rPr lang="en-US">
                <a:solidFill>
                  <a:schemeClr val="tx1"/>
                </a:solidFill>
                <a:latin typeface="Times New Roman" panose="02020603050405020304" pitchFamily="18" charset="0"/>
                <a:cs typeface="Times New Roman" panose="02020603050405020304" pitchFamily="18" charset="0"/>
              </a:rPr>
              <a:t>Dung dịch NaOH loãng, dung dịch HCl loãng, giấy quỳ tím, dung dịch phenolphthalein; ống nghiệm, ống hút nhỏ giọt.</a:t>
            </a:r>
          </a:p>
          <a:p>
            <a:pPr marL="0" indent="0" algn="l">
              <a:buNone/>
            </a:pPr>
            <a:r>
              <a:rPr lang="en-US" b="1">
                <a:solidFill>
                  <a:srgbClr val="FF0000"/>
                </a:solidFill>
                <a:latin typeface="Times New Roman" panose="02020603050405020304" pitchFamily="18" charset="0"/>
                <a:cs typeface="Times New Roman" panose="02020603050405020304" pitchFamily="18" charset="0"/>
              </a:rPr>
              <a:t>Tiến hành:</a:t>
            </a:r>
          </a:p>
          <a:p>
            <a:pPr marL="0" indent="0" algn="l">
              <a:buNone/>
            </a:pPr>
            <a:r>
              <a:rPr lang="en-US">
                <a:solidFill>
                  <a:schemeClr val="tx1"/>
                </a:solidFill>
                <a:latin typeface="Times New Roman" panose="02020603050405020304" pitchFamily="18" charset="0"/>
                <a:cs typeface="Times New Roman" panose="02020603050405020304" pitchFamily="18" charset="0"/>
              </a:rPr>
              <a:t>Thí nghiệm 1: Nhúng quì tím vào   dung dịch NaOH.</a:t>
            </a:r>
          </a:p>
          <a:p>
            <a:pPr marL="0" indent="0" algn="l">
              <a:buNone/>
            </a:pPr>
            <a:r>
              <a:rPr lang="en-US">
                <a:solidFill>
                  <a:schemeClr val="tx1"/>
                </a:solidFill>
                <a:latin typeface="Times New Roman" panose="02020603050405020304" pitchFamily="18" charset="0"/>
                <a:cs typeface="Times New Roman" panose="02020603050405020304" pitchFamily="18" charset="0"/>
              </a:rPr>
              <a:t>Quì tím chuyển sang màu gì?</a:t>
            </a:r>
          </a:p>
        </p:txBody>
      </p:sp>
      <p:pic>
        <p:nvPicPr>
          <p:cNvPr id="101" name="Content Placeholder 100"/>
          <p:cNvPicPr>
            <a:picLocks noGrp="1" noChangeAspect="1"/>
          </p:cNvPicPr>
          <p:nvPr>
            <p:ph sz="half" idx="2"/>
          </p:nvPr>
        </p:nvPicPr>
        <p:blipFill>
          <a:blip r:embed="rId2"/>
          <a:stretch>
            <a:fillRect/>
          </a:stretch>
        </p:blipFill>
        <p:spPr>
          <a:xfrm>
            <a:off x="6172200" y="1825625"/>
            <a:ext cx="5850255" cy="4858385"/>
          </a:xfrm>
          <a:prstGeom prst="rect">
            <a:avLst/>
          </a:prstGeom>
          <a:noFill/>
          <a:ln w="9525">
            <a:noFill/>
          </a:ln>
        </p:spPr>
      </p:pic>
      <p:sp>
        <p:nvSpPr>
          <p:cNvPr id="5" name="TextBox 30"/>
          <p:cNvSpPr txBox="1"/>
          <p:nvPr/>
        </p:nvSpPr>
        <p:spPr>
          <a:xfrm>
            <a:off x="207645" y="4905375"/>
            <a:ext cx="4981575" cy="645160"/>
          </a:xfrm>
          <a:prstGeom prst="rect">
            <a:avLst/>
          </a:prstGeom>
          <a:noFill/>
        </p:spPr>
        <p:txBody>
          <a:bodyPr wrap="square" rtlCol="0">
            <a:spAutoFit/>
          </a:bodyPr>
          <a:lstStyle/>
          <a:p>
            <a:pPr>
              <a:defRPr/>
            </a:pPr>
            <a:r>
              <a:rPr lang="en-US" sz="3600" b="1" dirty="0">
                <a:solidFill>
                  <a:srgbClr val="FF0000"/>
                </a:solidFill>
                <a:latin typeface="Arial" panose="020B0604020202020204" pitchFamily="34" charset="0"/>
                <a:cs typeface="Arial" panose="020B0604020202020204" pitchFamily="34" charset="0"/>
              </a:rPr>
              <a:t>Quì tím hóa xanh </a:t>
            </a:r>
          </a:p>
        </p:txBody>
      </p:sp>
      <p:sp>
        <p:nvSpPr>
          <p:cNvPr id="6" name="TextBox 30"/>
          <p:cNvSpPr txBox="1"/>
          <p:nvPr/>
        </p:nvSpPr>
        <p:spPr>
          <a:xfrm>
            <a:off x="4225290" y="6884035"/>
            <a:ext cx="4981575" cy="645160"/>
          </a:xfrm>
          <a:prstGeom prst="rect">
            <a:avLst/>
          </a:prstGeom>
          <a:noFill/>
        </p:spPr>
        <p:txBody>
          <a:bodyPr wrap="square" rtlCol="0">
            <a:spAutoFit/>
          </a:bodyPr>
          <a:lstStyle/>
          <a:p>
            <a:pPr>
              <a:defRPr/>
            </a:pPr>
            <a:r>
              <a:rPr lang="en-US" sz="3600" b="1" dirty="0">
                <a:solidFill>
                  <a:srgbClr val="FF0000"/>
                </a:solidFill>
                <a:latin typeface="Arial" panose="020B0604020202020204" pitchFamily="34" charset="0"/>
                <a:cs typeface="Arial" panose="020B0604020202020204" pitchFamily="34" charset="0"/>
              </a:rPr>
              <a:t>Quì tím hóa xanh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30885"/>
          </a:xfrm>
        </p:spPr>
        <p:txBody>
          <a:bodyPr>
            <a:normAutofit/>
          </a:bodyPr>
          <a:lstStyle/>
          <a:p>
            <a:r>
              <a:rPr lang="en-US" b="1">
                <a:ln w="22225">
                  <a:solidFill>
                    <a:schemeClr val="accent2"/>
                  </a:solidFill>
                  <a:prstDash val="solid"/>
                </a:ln>
                <a:solidFill>
                  <a:schemeClr val="accent2">
                    <a:lumMod val="40000"/>
                    <a:lumOff val="60000"/>
                  </a:schemeClr>
                </a:solidFill>
                <a:effectLst/>
                <a:latin typeface="Times New Roman" panose="02020603050405020304" pitchFamily="18" charset="0"/>
                <a:sym typeface="+mn-ea"/>
              </a:rPr>
              <a:t>2. Tác dụng với dung dịch acid</a:t>
            </a:r>
            <a:endParaRPr lang="en-US"/>
          </a:p>
        </p:txBody>
      </p:sp>
      <p:sp>
        <p:nvSpPr>
          <p:cNvPr id="3" name="Content Placeholder 2"/>
          <p:cNvSpPr>
            <a:spLocks noGrp="1"/>
          </p:cNvSpPr>
          <p:nvPr>
            <p:ph sz="half" idx="1"/>
          </p:nvPr>
        </p:nvSpPr>
        <p:spPr>
          <a:xfrm>
            <a:off x="0" y="730885"/>
            <a:ext cx="5925820" cy="4070350"/>
          </a:xfrm>
        </p:spPr>
        <p:txBody>
          <a:bodyPr>
            <a:normAutofit lnSpcReduction="10000"/>
          </a:bodyPr>
          <a:lstStyle/>
          <a:p>
            <a:pPr marL="0" indent="0" algn="l">
              <a:buNone/>
            </a:pPr>
            <a:r>
              <a:rPr lang="en-US" b="1">
                <a:solidFill>
                  <a:srgbClr val="FF0000"/>
                </a:solidFill>
                <a:latin typeface="Times New Roman" panose="02020603050405020304" pitchFamily="18" charset="0"/>
                <a:cs typeface="Times New Roman" panose="02020603050405020304" pitchFamily="18" charset="0"/>
              </a:rPr>
              <a:t>Thí nghiệm 2:</a:t>
            </a:r>
            <a:r>
              <a:rPr lang="en-US">
                <a:solidFill>
                  <a:schemeClr val="tx1"/>
                </a:solidFill>
                <a:latin typeface="Times New Roman" panose="02020603050405020304" pitchFamily="18" charset="0"/>
                <a:cs typeface="Times New Roman" panose="02020603050405020304" pitchFamily="18" charset="0"/>
              </a:rPr>
              <a:t> Cho vào ống nghiệm khoảng 1 mL dung dịch NaOH loãng, sau đó nhỏ vào ống nghiệm 2 – 3 giọt dung dịch phenolphthalein. Dùng ống hút nhỏ giọt nhỏ từ từ dung dịch HCl vào hỗn hợp, vừa nhỏ vừa lắc (Hình 9.1).</a:t>
            </a:r>
          </a:p>
          <a:p>
            <a:pPr marL="0" indent="0" algn="l">
              <a:buNone/>
            </a:pPr>
            <a:r>
              <a:rPr lang="en-US">
                <a:latin typeface="Times New Roman" panose="02020603050405020304" pitchFamily="18" charset="0"/>
                <a:cs typeface="Times New Roman" panose="02020603050405020304" pitchFamily="18" charset="0"/>
                <a:sym typeface="+mn-ea"/>
              </a:rPr>
              <a:t>Dung dịch phenolphthalein chuyển sang màu gì ?</a:t>
            </a:r>
            <a:endParaRPr lang="en-US">
              <a:highlight>
                <a:srgbClr val="FFFF00"/>
              </a:highlight>
              <a:latin typeface="Times New Roman" panose="02020603050405020304" pitchFamily="18" charset="0"/>
              <a:cs typeface="Times New Roman" panose="02020603050405020304" pitchFamily="18" charset="0"/>
              <a:sym typeface="+mn-ea"/>
            </a:endParaRPr>
          </a:p>
          <a:p>
            <a:pPr marL="0" indent="0" algn="l">
              <a:buNone/>
            </a:pPr>
            <a:r>
              <a:rPr lang="en-US">
                <a:solidFill>
                  <a:schemeClr val="tx1"/>
                </a:solidFill>
                <a:latin typeface="Times New Roman" panose="02020603050405020304" pitchFamily="18" charset="0"/>
                <a:cs typeface="Times New Roman" panose="02020603050405020304" pitchFamily="18" charset="0"/>
              </a:rPr>
              <a:t>Base + acid tạo thành gì?</a:t>
            </a:r>
          </a:p>
          <a:p>
            <a:pPr marL="0" indent="0" algn="l">
              <a:buNone/>
            </a:pPr>
            <a:endParaRPr lang="en-US">
              <a:solidFill>
                <a:schemeClr val="tx1"/>
              </a:solidFill>
              <a:latin typeface="Times New Roman" panose="02020603050405020304" pitchFamily="18" charset="0"/>
              <a:cs typeface="Times New Roman" panose="02020603050405020304" pitchFamily="18" charset="0"/>
            </a:endParaRPr>
          </a:p>
        </p:txBody>
      </p:sp>
      <p:pic>
        <p:nvPicPr>
          <p:cNvPr id="7" name="Content Placeholder 99"/>
          <p:cNvPicPr>
            <a:picLocks noGrp="1" noChangeAspect="1"/>
          </p:cNvPicPr>
          <p:nvPr>
            <p:ph sz="half" idx="2"/>
          </p:nvPr>
        </p:nvPicPr>
        <p:blipFill>
          <a:blip r:embed="rId3"/>
          <a:stretch>
            <a:fillRect/>
          </a:stretch>
        </p:blipFill>
        <p:spPr>
          <a:xfrm>
            <a:off x="6030595" y="757555"/>
            <a:ext cx="6019800" cy="5447030"/>
          </a:xfrm>
          <a:prstGeom prst="rect">
            <a:avLst/>
          </a:prstGeom>
          <a:noFill/>
          <a:ln w="9525">
            <a:noFill/>
          </a:ln>
        </p:spPr>
      </p:pic>
      <p:sp>
        <p:nvSpPr>
          <p:cNvPr id="8" name="TextBox 30"/>
          <p:cNvSpPr txBox="1"/>
          <p:nvPr/>
        </p:nvSpPr>
        <p:spPr>
          <a:xfrm>
            <a:off x="0" y="4756150"/>
            <a:ext cx="7296785" cy="645160"/>
          </a:xfrm>
          <a:prstGeom prst="rect">
            <a:avLst/>
          </a:prstGeom>
          <a:noFill/>
        </p:spPr>
        <p:txBody>
          <a:bodyPr wrap="square" rtlCol="0">
            <a:spAutoFit/>
          </a:bodyPr>
          <a:lstStyle/>
          <a:p>
            <a:pPr>
              <a:defRPr/>
            </a:pPr>
            <a:r>
              <a:rPr lang="en-US" sz="3600">
                <a:highlight>
                  <a:srgbClr val="FFFF00"/>
                </a:highlight>
                <a:latin typeface="Times New Roman" panose="02020603050405020304" pitchFamily="18" charset="0"/>
                <a:cs typeface="Times New Roman" panose="02020603050405020304" pitchFamily="18" charset="0"/>
                <a:sym typeface="+mn-ea"/>
              </a:rPr>
              <a:t>Dung dịch phenolphthalein màu hồng</a:t>
            </a:r>
            <a:r>
              <a:rPr lang="en-US" sz="3600" b="1" dirty="0">
                <a:solidFill>
                  <a:srgbClr val="FF0000"/>
                </a:solidFill>
                <a:latin typeface="Arial" panose="020B0604020202020204" pitchFamily="34" charset="0"/>
                <a:cs typeface="Arial" panose="020B0604020202020204" pitchFamily="34" charset="0"/>
              </a:rPr>
              <a:t> </a:t>
            </a:r>
          </a:p>
        </p:txBody>
      </p:sp>
      <p:sp>
        <p:nvSpPr>
          <p:cNvPr id="9" name="TextBox 30"/>
          <p:cNvSpPr txBox="1"/>
          <p:nvPr/>
        </p:nvSpPr>
        <p:spPr>
          <a:xfrm>
            <a:off x="610235" y="6858000"/>
            <a:ext cx="7296785" cy="645160"/>
          </a:xfrm>
          <a:prstGeom prst="rect">
            <a:avLst/>
          </a:prstGeom>
          <a:noFill/>
        </p:spPr>
        <p:txBody>
          <a:bodyPr wrap="square" rtlCol="0">
            <a:spAutoFit/>
          </a:bodyPr>
          <a:lstStyle/>
          <a:p>
            <a:pPr>
              <a:defRPr/>
            </a:pPr>
            <a:r>
              <a:rPr lang="en-US" sz="3600">
                <a:highlight>
                  <a:srgbClr val="FFFF00"/>
                </a:highlight>
                <a:latin typeface="Times New Roman" panose="02020603050405020304" pitchFamily="18" charset="0"/>
                <a:cs typeface="Times New Roman" panose="02020603050405020304" pitchFamily="18" charset="0"/>
                <a:sym typeface="+mn-ea"/>
              </a:rPr>
              <a:t>Dung dịch phenolphthalein màu hồng</a:t>
            </a:r>
            <a:r>
              <a:rPr lang="en-US" sz="3600" b="1" dirty="0">
                <a:solidFill>
                  <a:srgbClr val="FF0000"/>
                </a:solidFill>
                <a:latin typeface="Arial" panose="020B0604020202020204" pitchFamily="34" charset="0"/>
                <a:cs typeface="Arial" panose="020B0604020202020204" pitchFamily="34" charset="0"/>
              </a:rPr>
              <a:t> </a:t>
            </a:r>
          </a:p>
        </p:txBody>
      </p:sp>
      <p:sp>
        <p:nvSpPr>
          <p:cNvPr id="11" name="TextBox 30"/>
          <p:cNvSpPr txBox="1"/>
          <p:nvPr/>
        </p:nvSpPr>
        <p:spPr>
          <a:xfrm>
            <a:off x="95250" y="5559425"/>
            <a:ext cx="7296785" cy="645160"/>
          </a:xfrm>
          <a:prstGeom prst="rect">
            <a:avLst/>
          </a:prstGeom>
          <a:noFill/>
        </p:spPr>
        <p:txBody>
          <a:bodyPr wrap="square" rtlCol="0">
            <a:spAutoFit/>
          </a:bodyPr>
          <a:lstStyle/>
          <a:p>
            <a:pPr>
              <a:defRPr/>
            </a:pPr>
            <a:r>
              <a:rPr lang="en-US" sz="3600">
                <a:highlight>
                  <a:srgbClr val="FFFF00"/>
                </a:highlight>
                <a:latin typeface="Times New Roman" panose="02020603050405020304" pitchFamily="18" charset="0"/>
                <a:cs typeface="Times New Roman" panose="02020603050405020304" pitchFamily="18" charset="0"/>
                <a:sym typeface="+mn-ea"/>
              </a:rPr>
              <a:t>Base + Acid tạo thành Muối + Nước</a:t>
            </a:r>
            <a:endParaRPr lang="en-US" sz="3600" b="1" dirty="0">
              <a:solidFill>
                <a:srgbClr val="FF0000"/>
              </a:solidFill>
              <a:highlight>
                <a:srgbClr val="FFFF00"/>
              </a:highlight>
              <a:latin typeface="Times New Roman" panose="02020603050405020304" pitchFamily="18" charset="0"/>
              <a:cs typeface="Times New Roman" panose="02020603050405020304" pitchFamily="18" charset="0"/>
              <a:sym typeface="+mn-ea"/>
            </a:endParaRPr>
          </a:p>
        </p:txBody>
      </p:sp>
      <p:sp>
        <p:nvSpPr>
          <p:cNvPr id="12" name="TextBox 30"/>
          <p:cNvSpPr txBox="1"/>
          <p:nvPr/>
        </p:nvSpPr>
        <p:spPr>
          <a:xfrm>
            <a:off x="5391785" y="6962775"/>
            <a:ext cx="7296785" cy="645160"/>
          </a:xfrm>
          <a:prstGeom prst="rect">
            <a:avLst/>
          </a:prstGeom>
          <a:noFill/>
        </p:spPr>
        <p:txBody>
          <a:bodyPr wrap="square" rtlCol="0">
            <a:spAutoFit/>
          </a:bodyPr>
          <a:lstStyle/>
          <a:p>
            <a:pPr>
              <a:defRPr/>
            </a:pPr>
            <a:r>
              <a:rPr lang="en-US" sz="3600">
                <a:highlight>
                  <a:srgbClr val="FFFF00"/>
                </a:highlight>
                <a:latin typeface="Times New Roman" panose="02020603050405020304" pitchFamily="18" charset="0"/>
                <a:cs typeface="Times New Roman" panose="02020603050405020304" pitchFamily="18" charset="0"/>
                <a:sym typeface="+mn-ea"/>
              </a:rPr>
              <a:t>Base + Acid tạo thành Muối + Nước</a:t>
            </a:r>
            <a:endParaRPr lang="en-US" sz="3600" b="1" dirty="0">
              <a:solidFill>
                <a:srgbClr val="FF0000"/>
              </a:solidFill>
              <a:highlight>
                <a:srgbClr val="FFFF00"/>
              </a:highlight>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nvPr>
        </p:nvGraphicFramePr>
        <p:xfrm>
          <a:off x="24765" y="299720"/>
          <a:ext cx="12142470" cy="7027545"/>
        </p:xfrm>
        <a:graphic>
          <a:graphicData uri="http://schemas.openxmlformats.org/drawingml/2006/table">
            <a:tbl>
              <a:tblPr firstRow="1" bandRow="1">
                <a:tableStyleId>{5940675A-B579-460E-94D1-54222C63F5DA}</a:tableStyleId>
              </a:tblPr>
              <a:tblGrid>
                <a:gridCol w="828675">
                  <a:extLst>
                    <a:ext uri="{9D8B030D-6E8A-4147-A177-3AD203B41FA5}">
                      <a16:colId xmlns:a16="http://schemas.microsoft.com/office/drawing/2014/main" val="20000"/>
                    </a:ext>
                  </a:extLst>
                </a:gridCol>
                <a:gridCol w="3045460">
                  <a:extLst>
                    <a:ext uri="{9D8B030D-6E8A-4147-A177-3AD203B41FA5}">
                      <a16:colId xmlns:a16="http://schemas.microsoft.com/office/drawing/2014/main" val="20001"/>
                    </a:ext>
                  </a:extLst>
                </a:gridCol>
                <a:gridCol w="3171190">
                  <a:extLst>
                    <a:ext uri="{9D8B030D-6E8A-4147-A177-3AD203B41FA5}">
                      <a16:colId xmlns:a16="http://schemas.microsoft.com/office/drawing/2014/main" val="20002"/>
                    </a:ext>
                  </a:extLst>
                </a:gridCol>
                <a:gridCol w="5097145">
                  <a:extLst>
                    <a:ext uri="{9D8B030D-6E8A-4147-A177-3AD203B41FA5}">
                      <a16:colId xmlns:a16="http://schemas.microsoft.com/office/drawing/2014/main" val="20003"/>
                    </a:ext>
                  </a:extLst>
                </a:gridCol>
              </a:tblGrid>
              <a:tr h="1053465">
                <a:tc>
                  <a:txBody>
                    <a:bodyPr/>
                    <a:lstStyle/>
                    <a:p>
                      <a:pPr indent="0" algn="ctr">
                        <a:buNone/>
                      </a:pPr>
                      <a:r>
                        <a:rPr lang="en-US" sz="2400" b="1">
                          <a:latin typeface="Times New Roman" panose="02020603050405020304" pitchFamily="18" charset="0"/>
                          <a:cs typeface="Times New Roman" panose="02020603050405020304" pitchFamily="18" charset="0"/>
                        </a:rPr>
                        <a:t>STT</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a:latin typeface="Times New Roman" panose="02020603050405020304" pitchFamily="18" charset="0"/>
                          <a:cs typeface="Times New Roman" panose="02020603050405020304" pitchFamily="18" charset="0"/>
                        </a:rPr>
                        <a:t>Thí nghiệm</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a:latin typeface="Times New Roman" panose="02020603050405020304" pitchFamily="18" charset="0"/>
                          <a:cs typeface="Times New Roman" panose="02020603050405020304" pitchFamily="18" charset="0"/>
                        </a:rPr>
                        <a:t>Hiện tượng</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a:latin typeface="Times New Roman" panose="02020603050405020304" pitchFamily="18" charset="0"/>
                          <a:cs typeface="Times New Roman" panose="02020603050405020304" pitchFamily="18" charset="0"/>
                        </a:rPr>
                        <a:t>Phương trình phản ứng</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60550">
                <a:tc>
                  <a:txBody>
                    <a:bodyPr/>
                    <a:lstStyle/>
                    <a:p>
                      <a:pPr indent="0">
                        <a:buNone/>
                      </a:pPr>
                      <a:r>
                        <a:rPr lang="en-US" sz="2400" b="0">
                          <a:latin typeface="Times New Roman" panose="02020603050405020304" pitchFamily="18" charset="0"/>
                          <a:cs typeface="Times New Roman" panose="02020603050405020304" pitchFamily="18" charset="0"/>
                        </a:rPr>
                        <a:t>1</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Làm đổi màu chất chỉ thị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Quỳ tím thành xanh. </a:t>
                      </a:r>
                    </a:p>
                    <a:p>
                      <a:pPr indent="0">
                        <a:buNone/>
                      </a:pPr>
                      <a:r>
                        <a:rPr lang="en-US" sz="2400" b="0">
                          <a:latin typeface="Times New Roman" panose="02020603050405020304" pitchFamily="18" charset="0"/>
                          <a:ea typeface="Times New Roman" panose="02020603050405020304" pitchFamily="18" charset="0"/>
                          <a:cs typeface="Times New Roman" panose="02020603050405020304" pitchFamily="18" charset="0"/>
                        </a:rPr>
                        <a:t>+ Dung dịch phenolphthalein không màu thành màu hồng.</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2045">
                <a:tc>
                  <a:txBody>
                    <a:bodyPr/>
                    <a:lstStyle/>
                    <a:p>
                      <a:pPr indent="0">
                        <a:buNone/>
                      </a:pPr>
                      <a:r>
                        <a:rPr lang="en-US" sz="2400" b="0">
                          <a:latin typeface="Times New Roman" panose="02020603050405020304" pitchFamily="18" charset="0"/>
                          <a:cs typeface="Times New Roman" panose="02020603050405020304" pitchFamily="18" charset="0"/>
                        </a:rPr>
                        <a:t>2</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Dung dịch NaOH tác dụng với dung dịch HCl loãng</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Dung dịch màu hồng chuyển sang không màu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NaOH + HCl    → NaCl + H</a:t>
                      </a:r>
                      <a:r>
                        <a:rPr lang="en-US" sz="2400" b="0" baseline="-25000">
                          <a:latin typeface="Times New Roman" panose="02020603050405020304" pitchFamily="18" charset="0"/>
                          <a:cs typeface="Times New Roman" panose="02020603050405020304" pitchFamily="18" charset="0"/>
                        </a:rPr>
                        <a:t>2 </a:t>
                      </a:r>
                      <a:r>
                        <a:rPr lang="en-US" sz="2400">
                          <a:latin typeface="Times New Roman" panose="02020603050405020304" pitchFamily="18" charset="0"/>
                          <a:cs typeface="Times New Roman" panose="02020603050405020304" pitchFamily="18" charset="0"/>
                          <a:sym typeface="+mn-ea"/>
                        </a:rPr>
                        <a:t>O</a:t>
                      </a:r>
                    </a:p>
                    <a:p>
                      <a:pPr indent="0">
                        <a:buNone/>
                      </a:pPr>
                      <a:r>
                        <a:rPr lang="en-US" sz="2400" b="0">
                          <a:latin typeface="Times New Roman" panose="02020603050405020304" pitchFamily="18" charset="0"/>
                          <a:ea typeface="Times New Roman" panose="02020603050405020304" pitchFamily="18" charset="0"/>
                          <a:cs typeface="Times New Roman" panose="02020603050405020304" pitchFamily="18" charset="0"/>
                        </a:rPr>
                        <a:t>Sodium hydroxide   Sodium chloride</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53465">
                <a:tc>
                  <a:txBody>
                    <a:bodyPr/>
                    <a:lstStyle/>
                    <a:p>
                      <a:pPr indent="0">
                        <a:buNone/>
                      </a:pPr>
                      <a:r>
                        <a:rPr lang="en-US" sz="2400" b="0">
                          <a:latin typeface="Times New Roman" panose="02020603050405020304" pitchFamily="18" charset="0"/>
                          <a:cs typeface="Times New Roman" panose="02020603050405020304" pitchFamily="18" charset="0"/>
                        </a:rPr>
                        <a:t>3</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Mg(OH)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tác dụng với dung dịch HCl loãng</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Chất rắn Mg(OH)</a:t>
                      </a:r>
                      <a:r>
                        <a:rPr lang="en-US" sz="2400" baseline="-25000">
                          <a:latin typeface="Times New Roman" panose="02020603050405020304" pitchFamily="18" charset="0"/>
                          <a:cs typeface="Times New Roman" panose="02020603050405020304" pitchFamily="18" charset="0"/>
                          <a:sym typeface="+mn-ea"/>
                        </a:rPr>
                        <a:t>2</a:t>
                      </a:r>
                      <a:r>
                        <a:rPr lang="en-US" sz="2400" b="0">
                          <a:latin typeface="Times New Roman" panose="02020603050405020304" pitchFamily="18" charset="0"/>
                          <a:cs typeface="Times New Roman" panose="02020603050405020304" pitchFamily="18" charset="0"/>
                        </a:rPr>
                        <a:t> </a:t>
                      </a:r>
                      <a:r>
                        <a:rPr lang="en-US" sz="2400" b="0" baseline="-25000">
                          <a:latin typeface="Times New Roman" panose="02020603050405020304" pitchFamily="18" charset="0"/>
                          <a:cs typeface="Times New Roman" panose="02020603050405020304" pitchFamily="18" charset="0"/>
                        </a:rPr>
                        <a:t> </a:t>
                      </a:r>
                      <a:r>
                        <a:rPr lang="en-US" sz="2400" b="0">
                          <a:latin typeface="Times New Roman" panose="02020603050405020304" pitchFamily="18" charset="0"/>
                          <a:cs typeface="Times New Roman" panose="02020603050405020304" pitchFamily="18" charset="0"/>
                        </a:rPr>
                        <a:t>tan dần, dung dịch không màu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Mg(OH)</a:t>
                      </a:r>
                      <a:r>
                        <a:rPr lang="en-US" sz="2400" b="0" baseline="-25000">
                          <a:latin typeface="Times New Roman" panose="02020603050405020304" pitchFamily="18" charset="0"/>
                          <a:cs typeface="Times New Roman" panose="02020603050405020304" pitchFamily="18" charset="0"/>
                        </a:rPr>
                        <a:t>2 </a:t>
                      </a:r>
                      <a:r>
                        <a:rPr lang="en-US" sz="2400" b="0">
                          <a:latin typeface="Times New Roman" panose="02020603050405020304" pitchFamily="18" charset="0"/>
                          <a:cs typeface="Times New Roman" panose="02020603050405020304" pitchFamily="18" charset="0"/>
                        </a:rPr>
                        <a:t>+2HCl →MgCl</a:t>
                      </a:r>
                      <a:r>
                        <a:rPr lang="en-US" sz="2400" baseline="-25000">
                          <a:latin typeface="Times New Roman" panose="02020603050405020304" pitchFamily="18" charset="0"/>
                          <a:cs typeface="Times New Roman" panose="02020603050405020304" pitchFamily="18" charset="0"/>
                          <a:sym typeface="+mn-ea"/>
                        </a:rPr>
                        <a:t>2</a:t>
                      </a:r>
                      <a:r>
                        <a:rPr lang="en-US" sz="2400" b="0" baseline="-25000">
                          <a:latin typeface="Times New Roman" panose="02020603050405020304" pitchFamily="18" charset="0"/>
                          <a:cs typeface="Times New Roman" panose="02020603050405020304" pitchFamily="18" charset="0"/>
                        </a:rPr>
                        <a:t> </a:t>
                      </a:r>
                      <a:r>
                        <a:rPr lang="en-US" sz="2400" b="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sym typeface="+mn-ea"/>
                        </a:rPr>
                        <a:t>H</a:t>
                      </a:r>
                      <a:r>
                        <a:rPr lang="en-US" sz="2400" baseline="-25000">
                          <a:latin typeface="Times New Roman" panose="02020603050405020304" pitchFamily="18" charset="0"/>
                          <a:cs typeface="Times New Roman" panose="02020603050405020304" pitchFamily="18" charset="0"/>
                          <a:sym typeface="+mn-ea"/>
                        </a:rPr>
                        <a:t>2 </a:t>
                      </a:r>
                      <a:r>
                        <a:rPr lang="en-US" sz="2400">
                          <a:latin typeface="Times New Roman" panose="02020603050405020304" pitchFamily="18" charset="0"/>
                          <a:cs typeface="Times New Roman" panose="02020603050405020304" pitchFamily="18" charset="0"/>
                          <a:sym typeface="+mn-ea"/>
                        </a:rPr>
                        <a:t>O</a:t>
                      </a:r>
                      <a:endParaRPr lang="en-US" sz="2400" b="0">
                        <a:latin typeface="Times New Roman" panose="02020603050405020304" pitchFamily="18" charset="0"/>
                        <a:cs typeface="Times New Roman" panose="02020603050405020304" pitchFamily="18" charset="0"/>
                      </a:endParaRPr>
                    </a:p>
                    <a:p>
                      <a:pPr indent="0">
                        <a:buNone/>
                      </a:pPr>
                      <a:r>
                        <a:rPr lang="en-US" sz="2400" b="0">
                          <a:latin typeface="Times New Roman" panose="02020603050405020304" pitchFamily="18" charset="0"/>
                          <a:ea typeface="Times New Roman" panose="02020603050405020304" pitchFamily="18" charset="0"/>
                          <a:cs typeface="Times New Roman" panose="02020603050405020304" pitchFamily="18" charset="0"/>
                        </a:rPr>
                        <a:t>Magnesium hydroxide   Magnesium chloride</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45490" y="1250950"/>
            <a:ext cx="7096125" cy="403225"/>
          </a:xfrm>
        </p:spPr>
        <p:txBody>
          <a:bodyPr>
            <a:noAutofit/>
          </a:bodyPr>
          <a:lstStyle/>
          <a:p>
            <a:pPr marL="0" indent="0">
              <a:buNone/>
            </a:pPr>
            <a:r>
              <a:rPr lang="en-US" sz="2400" b="1">
                <a:solidFill>
                  <a:srgbClr val="C00000"/>
                </a:solidFill>
                <a:highlight>
                  <a:srgbClr val="FFFF00"/>
                </a:highlight>
                <a:latin typeface="Times New Roman" panose="02020603050405020304" pitchFamily="18" charset="0"/>
                <a:cs typeface="Times New Roman" panose="02020603050405020304" pitchFamily="18" charset="0"/>
              </a:rPr>
              <a:t>II. TÍNH CHẤT HÓA HỌC CỦA BASE.</a:t>
            </a:r>
            <a:r>
              <a:rPr lang="en-US" sz="2400" b="1">
                <a:solidFill>
                  <a:schemeClr val="tx1"/>
                </a:solidFill>
                <a:highlight>
                  <a:srgbClr val="FFFF00"/>
                </a:highlight>
                <a:latin typeface="Times New Roman" panose="02020603050405020304" pitchFamily="18" charset="0"/>
                <a:cs typeface="Times New Roman" panose="02020603050405020304" pitchFamily="18" charset="0"/>
              </a:rPr>
              <a:t>  </a:t>
            </a:r>
          </a:p>
        </p:txBody>
      </p:sp>
      <p:sp>
        <p:nvSpPr>
          <p:cNvPr id="3083" name="WordArt 11"/>
          <p:cNvSpPr>
            <a:spLocks noChangeArrowheads="1" noChangeShapeType="1" noTextEdit="1"/>
          </p:cNvSpPr>
          <p:nvPr/>
        </p:nvSpPr>
        <p:spPr bwMode="auto">
          <a:xfrm>
            <a:off x="3790315" y="279400"/>
            <a:ext cx="5775960" cy="438150"/>
          </a:xfrm>
          <a:prstGeom prst="rect">
            <a:avLst/>
          </a:prstGeom>
        </p:spPr>
        <p:txBody>
          <a:bodyPr wrap="none" fromWordArt="1">
            <a:prstTxWarp prst="textPlain">
              <a:avLst>
                <a:gd name="adj" fmla="val 50000"/>
              </a:avLst>
            </a:prstTxWarp>
          </a:bodyPr>
          <a:lstStyle/>
          <a:p>
            <a:pPr algn="ctr"/>
            <a:r>
              <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9 : BASE-THANG PH </a:t>
            </a:r>
          </a:p>
        </p:txBody>
      </p:sp>
      <p:sp>
        <p:nvSpPr>
          <p:cNvPr id="9" name="Title 1"/>
          <p:cNvSpPr txBox="1"/>
          <p:nvPr/>
        </p:nvSpPr>
        <p:spPr>
          <a:xfrm>
            <a:off x="745490" y="717550"/>
            <a:ext cx="8991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a:solidFill>
                  <a:srgbClr val="FF0000"/>
                </a:solidFill>
                <a:highlight>
                  <a:srgbClr val="FFFF00"/>
                </a:highlight>
                <a:latin typeface="Times New Roman" panose="02020603050405020304" pitchFamily="18" charset="0"/>
                <a:cs typeface="Times New Roman" panose="02020603050405020304" pitchFamily="18" charset="0"/>
              </a:rPr>
              <a:t>I.KHÁI NIỆM VÀ PHÂN LOẠI: </a:t>
            </a:r>
          </a:p>
        </p:txBody>
      </p:sp>
      <p:sp>
        <p:nvSpPr>
          <p:cNvPr id="100" name="Text Box 99"/>
          <p:cNvSpPr txBox="1"/>
          <p:nvPr/>
        </p:nvSpPr>
        <p:spPr>
          <a:xfrm>
            <a:off x="394970" y="1759585"/>
            <a:ext cx="11619230" cy="2676525"/>
          </a:xfrm>
          <a:prstGeom prst="rect">
            <a:avLst/>
          </a:prstGeom>
          <a:noFill/>
          <a:ln w="9525">
            <a:noFill/>
          </a:ln>
        </p:spPr>
        <p:txBody>
          <a:bodyPr wrap="square">
            <a:spAutoFit/>
          </a:bodyPr>
          <a:lstStyle/>
          <a:p>
            <a:pPr indent="0"/>
            <a:r>
              <a:rPr lang="en-US" sz="2800" b="1">
                <a:ln w="22225">
                  <a:solidFill>
                    <a:schemeClr val="accent2"/>
                  </a:solidFill>
                  <a:prstDash val="solid"/>
                </a:ln>
                <a:solidFill>
                  <a:schemeClr val="accent2">
                    <a:lumMod val="40000"/>
                    <a:lumOff val="60000"/>
                  </a:schemeClr>
                </a:solidFill>
                <a:effectLst/>
                <a:latin typeface="Times New Roman" panose="02020603050405020304" pitchFamily="18" charset="0"/>
                <a:sym typeface="+mn-ea"/>
              </a:rPr>
              <a:t>1. Làm đổi màu chất chỉ thị</a:t>
            </a:r>
            <a:endParaRPr lang="en-US" sz="2800" b="0">
              <a:solidFill>
                <a:srgbClr val="222222"/>
              </a:solidFill>
              <a:latin typeface="Times New Roman" panose="02020603050405020304" pitchFamily="18" charset="0"/>
            </a:endParaRPr>
          </a:p>
          <a:p>
            <a:pPr indent="0"/>
            <a:r>
              <a:rPr lang="en-US" sz="2800" b="0">
                <a:solidFill>
                  <a:srgbClr val="222222"/>
                </a:solidFill>
                <a:latin typeface="Times New Roman" panose="02020603050405020304" pitchFamily="18" charset="0"/>
              </a:rPr>
              <a:t>- Làm đổi màu chất chỉ thị: Dung dịch base làm giấy quỳ tím chuyển sang màu xanh, dung dịch phenolphtalein không màu chuyển sang màu hồng.</a:t>
            </a:r>
          </a:p>
          <a:p>
            <a:pPr indent="0"/>
            <a:r>
              <a:rPr lang="en-US" sz="2800" b="1">
                <a:ln w="22225">
                  <a:solidFill>
                    <a:schemeClr val="accent2"/>
                  </a:solidFill>
                  <a:prstDash val="solid"/>
                </a:ln>
                <a:solidFill>
                  <a:schemeClr val="accent2">
                    <a:lumMod val="40000"/>
                    <a:lumOff val="60000"/>
                  </a:schemeClr>
                </a:solidFill>
                <a:effectLst/>
                <a:latin typeface="Times New Roman" panose="02020603050405020304" pitchFamily="18" charset="0"/>
                <a:sym typeface="+mn-ea"/>
              </a:rPr>
              <a:t>2.  Tác dụng với dung dịch acid</a:t>
            </a:r>
            <a:endParaRPr lang="en-US" sz="2800" b="0">
              <a:solidFill>
                <a:srgbClr val="222222"/>
              </a:solidFill>
              <a:latin typeface="Times New Roman" panose="02020603050405020304" pitchFamily="18" charset="0"/>
            </a:endParaRPr>
          </a:p>
          <a:p>
            <a:pPr indent="0"/>
            <a:r>
              <a:rPr lang="en-US" sz="2800" b="0">
                <a:solidFill>
                  <a:srgbClr val="222222"/>
                </a:solidFill>
                <a:latin typeface="Times New Roman" panose="02020603050405020304" pitchFamily="18" charset="0"/>
              </a:rPr>
              <a:t>-  Phản ứng trung hòa (Tác dụng với dung dịch acid):</a:t>
            </a:r>
            <a:endParaRPr lang="en-US" sz="2800" b="1">
              <a:solidFill>
                <a:srgbClr val="222222"/>
              </a:solidFill>
              <a:latin typeface="Times New Roman" panose="02020603050405020304" pitchFamily="18" charset="0"/>
            </a:endParaRPr>
          </a:p>
          <a:p>
            <a:pPr indent="0"/>
            <a:r>
              <a:rPr lang="en-US" sz="2800" b="1">
                <a:solidFill>
                  <a:srgbClr val="222222"/>
                </a:solidFill>
                <a:latin typeface="Times New Roman" panose="02020603050405020304" pitchFamily="18" charset="0"/>
              </a:rPr>
              <a:t>BASE + DUNG DỊCH ACID </a:t>
            </a:r>
            <a:r>
              <a:rPr lang="en-US" sz="2800" b="0">
                <a:solidFill>
                  <a:srgbClr val="222222"/>
                </a:solidFill>
                <a:latin typeface="Times New Roman" panose="02020603050405020304" pitchFamily="18" charset="0"/>
              </a:rPr>
              <a:t>→</a:t>
            </a:r>
            <a:r>
              <a:rPr lang="en-US" sz="2800" b="1">
                <a:solidFill>
                  <a:srgbClr val="222222"/>
                </a:solidFill>
                <a:latin typeface="Times New Roman" panose="02020603050405020304" pitchFamily="18" charset="0"/>
              </a:rPr>
              <a:t> MUỐI + NƯỚC</a:t>
            </a:r>
            <a:r>
              <a:rPr lang="en-US" sz="280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 y="1045210"/>
            <a:ext cx="4909185" cy="6174740"/>
          </a:xfrm>
        </p:spPr>
        <p:txBody>
          <a:bodyPr>
            <a:normAutofit/>
          </a:bodyPr>
          <a:lstStyle/>
          <a:p>
            <a:pPr marL="0" indent="0" algn="l">
              <a:buNone/>
            </a:pPr>
            <a:r>
              <a:rPr lang="en-US" sz="3200" dirty="0">
                <a:latin typeface="Times New Roman" panose="02020603050405020304" pitchFamily="18" charset="0"/>
                <a:cs typeface="Times New Roman" panose="02020603050405020304" pitchFamily="18" charset="0"/>
              </a:rPr>
              <a:t>Quan sát hình 9.2 nêu ứng dụng của Base trong đời sống và sản xuất ?</a:t>
            </a:r>
          </a:p>
        </p:txBody>
      </p:sp>
      <p:sp>
        <p:nvSpPr>
          <p:cNvPr id="4" name="Content Placeholder 2"/>
          <p:cNvSpPr txBox="1"/>
          <p:nvPr/>
        </p:nvSpPr>
        <p:spPr>
          <a:xfrm>
            <a:off x="4876800" y="1485900"/>
            <a:ext cx="53340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Times New Roman" panose="02020603050405020304" pitchFamily="18" charset="0"/>
                <a:cs typeface="Times New Roman" panose="02020603050405020304" pitchFamily="18" charset="0"/>
              </a:rPr>
              <a:t>Trả lời:</a:t>
            </a:r>
          </a:p>
          <a:p>
            <a:pPr marL="0" indent="0">
              <a:buNone/>
            </a:pPr>
            <a:r>
              <a:rPr lang="en-US" dirty="0">
                <a:latin typeface="Times New Roman" panose="02020603050405020304" pitchFamily="18" charset="0"/>
                <a:cs typeface="Times New Roman" panose="02020603050405020304" pitchFamily="18" charset="0"/>
              </a:rPr>
              <a:t>có nhiều ứng dụng trong sản xuất và đời sống như sản xuất nhôm, xà phòng, tơ nhân tạo, giấy, dược phẩm, xử lý nước,…</a:t>
            </a:r>
          </a:p>
        </p:txBody>
      </p:sp>
      <p:cxnSp>
        <p:nvCxnSpPr>
          <p:cNvPr id="6" name="Straight Connector 5"/>
          <p:cNvCxnSpPr/>
          <p:nvPr/>
        </p:nvCxnSpPr>
        <p:spPr>
          <a:xfrm>
            <a:off x="4876800" y="1295400"/>
            <a:ext cx="0" cy="5562600"/>
          </a:xfrm>
          <a:prstGeom prst="line">
            <a:avLst/>
          </a:prstGeom>
        </p:spPr>
        <p:style>
          <a:lnRef idx="3">
            <a:schemeClr val="dk1"/>
          </a:lnRef>
          <a:fillRef idx="0">
            <a:schemeClr val="dk1"/>
          </a:fillRef>
          <a:effectRef idx="2">
            <a:schemeClr val="dk1"/>
          </a:effectRef>
          <a:fontRef idx="minor">
            <a:schemeClr val="tx1"/>
          </a:fontRef>
        </p:style>
      </p:cxnSp>
      <p:sp>
        <p:nvSpPr>
          <p:cNvPr id="7" name="Title 1"/>
          <p:cNvSpPr>
            <a:spLocks noGrp="1"/>
          </p:cNvSpPr>
          <p:nvPr>
            <p:ph type="title"/>
          </p:nvPr>
        </p:nvSpPr>
        <p:spPr>
          <a:xfrm>
            <a:off x="1524000" y="0"/>
            <a:ext cx="8991600" cy="685800"/>
          </a:xfrm>
        </p:spPr>
        <p:txBody>
          <a:bodyPr>
            <a:normAutofit/>
          </a:bodyPr>
          <a:lstStyle/>
          <a:p>
            <a:r>
              <a:rPr lang="en-US" sz="28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sym typeface="+mn-ea"/>
              </a:rPr>
              <a:t>BÀI 9 : BASE-THANG PH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Title 1"/>
          <p:cNvSpPr txBox="1"/>
          <p:nvPr/>
        </p:nvSpPr>
        <p:spPr>
          <a:xfrm>
            <a:off x="1524000" y="609600"/>
            <a:ext cx="8991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a:solidFill>
                  <a:srgbClr val="C00000"/>
                </a:solidFill>
                <a:latin typeface="Times New Roman" panose="02020603050405020304" pitchFamily="18" charset="0"/>
                <a:cs typeface="Times New Roman" panose="02020603050405020304" pitchFamily="18" charset="0"/>
                <a:sym typeface="+mn-ea"/>
              </a:rPr>
              <a:t>II.TÍNH CHẤT HÓA HỌC CỦA BASE.</a:t>
            </a:r>
            <a:endParaRPr lang="en-US" sz="2400" b="1" u="sng"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51130" y="59690"/>
          <a:ext cx="11858625" cy="6798310"/>
        </p:xfrm>
        <a:graphic>
          <a:graphicData uri="http://schemas.openxmlformats.org/drawingml/2006/table">
            <a:tbl>
              <a:tblPr firstRow="1" bandRow="1">
                <a:tableStyleId>{5940675A-B579-460E-94D1-54222C63F5DA}</a:tableStyleId>
              </a:tblPr>
              <a:tblGrid>
                <a:gridCol w="11858625">
                  <a:extLst>
                    <a:ext uri="{9D8B030D-6E8A-4147-A177-3AD203B41FA5}">
                      <a16:colId xmlns:a16="http://schemas.microsoft.com/office/drawing/2014/main" val="20000"/>
                    </a:ext>
                  </a:extLst>
                </a:gridCol>
              </a:tblGrid>
              <a:tr h="6798310">
                <a:tc>
                  <a:txBody>
                    <a:bodyPr/>
                    <a:lstStyle/>
                    <a:p>
                      <a:pPr indent="0" algn="ctr">
                        <a:buNone/>
                      </a:pPr>
                      <a:r>
                        <a:rPr lang="en-US" sz="2400" b="1">
                          <a:solidFill>
                            <a:srgbClr val="FF0000"/>
                          </a:solidFill>
                          <a:latin typeface="Times New Roman" panose="02020603050405020304" pitchFamily="18" charset="0"/>
                          <a:cs typeface="Times New Roman" panose="02020603050405020304" pitchFamily="18" charset="0"/>
                          <a:sym typeface="+mn-ea"/>
                        </a:rPr>
                        <a:t> LUYỆN TẬP</a:t>
                      </a:r>
                      <a:endParaRPr lang="en-US" sz="2400" b="1">
                        <a:latin typeface="Times New Roman" panose="02020603050405020304" pitchFamily="18" charset="0"/>
                        <a:cs typeface="Times New Roman" panose="02020603050405020304" pitchFamily="18" charset="0"/>
                      </a:endParaRPr>
                    </a:p>
                    <a:p>
                      <a:pPr indent="0" algn="ctr">
                        <a:buNone/>
                      </a:pPr>
                      <a:r>
                        <a:rPr lang="en-US" sz="2400" b="1">
                          <a:latin typeface="Times New Roman" panose="02020603050405020304" pitchFamily="18" charset="0"/>
                          <a:cs typeface="Times New Roman" panose="02020603050405020304" pitchFamily="18" charset="0"/>
                        </a:rPr>
                        <a:t>PHIẾU HỌC TẬP SỐ 2 </a:t>
                      </a:r>
                    </a:p>
                    <a:p>
                      <a:pPr marL="0" indent="0">
                        <a:buNone/>
                      </a:pPr>
                      <a:r>
                        <a:rPr lang="en-US" sz="2400">
                          <a:latin typeface="Times New Roman" panose="02020603050405020304" pitchFamily="18" charset="0"/>
                          <a:cs typeface="Times New Roman" panose="02020603050405020304" pitchFamily="18" charset="0"/>
                          <a:sym typeface="+mn-ea"/>
                        </a:rPr>
                        <a:t>- Chia lớp thành 6 nhóm hoàn thành phiếu học tập số 1( 5 phút )</a:t>
                      </a:r>
                      <a:endParaRPr lang="en-US" sz="2400">
                        <a:solidFill>
                          <a:schemeClr val="tx1"/>
                        </a:solidFill>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sym typeface="+mn-ea"/>
                        </a:rPr>
                        <a:t> + Nhóm 1,3 câu 1  </a:t>
                      </a:r>
                      <a:endParaRPr lang="en-US" sz="2400">
                        <a:solidFill>
                          <a:schemeClr val="tx1"/>
                        </a:solidFill>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sym typeface="+mn-ea"/>
                        </a:rPr>
                        <a:t> + Nhóm 2,5 câu 2</a:t>
                      </a:r>
                    </a:p>
                    <a:p>
                      <a:pPr marL="0" indent="0">
                        <a:buNone/>
                      </a:pPr>
                      <a:r>
                        <a:rPr lang="en-US" sz="2400">
                          <a:latin typeface="Times New Roman" panose="02020603050405020304" pitchFamily="18" charset="0"/>
                          <a:cs typeface="Times New Roman" panose="02020603050405020304" pitchFamily="18" charset="0"/>
                          <a:sym typeface="+mn-ea"/>
                        </a:rPr>
                        <a:t> + Nhóm 4,6 câu 3</a:t>
                      </a:r>
                      <a:endParaRPr lang="en-US" sz="2400">
                        <a:solidFill>
                          <a:schemeClr val="tx1"/>
                        </a:solidFill>
                        <a:latin typeface="Times New Roman" panose="02020603050405020304" pitchFamily="18" charset="0"/>
                        <a:cs typeface="Times New Roman" panose="02020603050405020304" pitchFamily="18" charset="0"/>
                      </a:endParaRPr>
                    </a:p>
                    <a:p>
                      <a:pPr indent="0" algn="l">
                        <a:buNone/>
                      </a:pPr>
                      <a:r>
                        <a:rPr lang="en-US" sz="2400" b="1">
                          <a:latin typeface="Times New Roman" panose="02020603050405020304" pitchFamily="18" charset="0"/>
                          <a:cs typeface="Times New Roman" panose="02020603050405020304" pitchFamily="18" charset="0"/>
                        </a:rPr>
                        <a:t>Câu 1</a:t>
                      </a:r>
                      <a:r>
                        <a:rPr lang="en-US" sz="2400" b="0">
                          <a:latin typeface="Times New Roman" panose="02020603050405020304" pitchFamily="18" charset="0"/>
                          <a:cs typeface="Times New Roman" panose="02020603050405020304" pitchFamily="18" charset="0"/>
                        </a:rPr>
                        <a:t>: Viết phương trình hóa học xảy ra khi cho các base sau: KOH, Cu(OH)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Ca(OH)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lần lượt tác dụng với: </a:t>
                      </a:r>
                    </a:p>
                    <a:p>
                      <a:pPr indent="0" algn="l">
                        <a:buNone/>
                      </a:pPr>
                      <a:r>
                        <a:rPr lang="en-US" sz="2400" b="0">
                          <a:latin typeface="Times New Roman" panose="02020603050405020304" pitchFamily="18" charset="0"/>
                          <a:cs typeface="Times New Roman" panose="02020603050405020304" pitchFamily="18" charset="0"/>
                        </a:rPr>
                        <a:t>a. dung dịch hydrochloric acid HCl.                    b. dung dịch sulfuric acid 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SO</a:t>
                      </a:r>
                      <a:r>
                        <a:rPr lang="en-US" sz="2400" b="0" baseline="-25000">
                          <a:latin typeface="Times New Roman" panose="02020603050405020304" pitchFamily="18" charset="0"/>
                          <a:cs typeface="Times New Roman" panose="02020603050405020304" pitchFamily="18" charset="0"/>
                        </a:rPr>
                        <a:t>4</a:t>
                      </a:r>
                      <a:r>
                        <a:rPr lang="en-US" sz="2400" b="0">
                          <a:latin typeface="Times New Roman" panose="02020603050405020304" pitchFamily="18" charset="0"/>
                          <a:cs typeface="Times New Roman" panose="02020603050405020304" pitchFamily="18" charset="0"/>
                        </a:rPr>
                        <a:t>.</a:t>
                      </a:r>
                    </a:p>
                    <a:p>
                      <a:pPr indent="0" algn="l">
                        <a:buNone/>
                      </a:pPr>
                      <a:r>
                        <a:rPr lang="en-US" sz="2400" b="1">
                          <a:latin typeface="Times New Roman" panose="02020603050405020304" pitchFamily="18" charset="0"/>
                          <a:cs typeface="Times New Roman" panose="02020603050405020304" pitchFamily="18" charset="0"/>
                        </a:rPr>
                        <a:t>Câu 2</a:t>
                      </a:r>
                      <a:r>
                        <a:rPr lang="en-US" sz="2400" b="0">
                          <a:latin typeface="Times New Roman" panose="02020603050405020304" pitchFamily="18" charset="0"/>
                          <a:cs typeface="Times New Roman" panose="02020603050405020304" pitchFamily="18" charset="0"/>
                        </a:rPr>
                        <a:t>: Hoàn thành các phương trình theo sơ đồ sau: </a:t>
                      </a:r>
                    </a:p>
                    <a:p>
                      <a:pPr indent="0" algn="l">
                        <a:buNone/>
                      </a:pPr>
                      <a:r>
                        <a:rPr lang="en-US" sz="2400" b="0">
                          <a:latin typeface="Times New Roman" panose="02020603050405020304" pitchFamily="18" charset="0"/>
                          <a:cs typeface="Times New Roman" panose="02020603050405020304" pitchFamily="18" charset="0"/>
                        </a:rPr>
                        <a:t>a. ….. KOH + ? → K</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SO</a:t>
                      </a:r>
                      <a:r>
                        <a:rPr lang="en-US" sz="2400" b="0" baseline="-25000">
                          <a:latin typeface="Times New Roman" panose="02020603050405020304" pitchFamily="18" charset="0"/>
                          <a:cs typeface="Times New Roman" panose="02020603050405020304" pitchFamily="18" charset="0"/>
                        </a:rPr>
                        <a:t>4</a:t>
                      </a:r>
                      <a:r>
                        <a:rPr lang="en-US" sz="2400" b="0">
                          <a:latin typeface="Times New Roman" panose="02020603050405020304" pitchFamily="18" charset="0"/>
                          <a:cs typeface="Times New Roman" panose="02020603050405020304" pitchFamily="18" charset="0"/>
                        </a:rPr>
                        <a:t>+ 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O </a:t>
                      </a:r>
                    </a:p>
                    <a:p>
                      <a:pPr indent="0" algn="l">
                        <a:buNone/>
                      </a:pPr>
                      <a:r>
                        <a:rPr lang="en-US" sz="2400" b="0">
                          <a:latin typeface="Times New Roman" panose="02020603050405020304" pitchFamily="18" charset="0"/>
                          <a:cs typeface="Times New Roman" panose="02020603050405020304" pitchFamily="18" charset="0"/>
                        </a:rPr>
                        <a:t>b. Mg(OH)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 → MgSO</a:t>
                      </a:r>
                      <a:r>
                        <a:rPr lang="en-US" sz="2400" b="0" baseline="-25000">
                          <a:latin typeface="Times New Roman" panose="02020603050405020304" pitchFamily="18" charset="0"/>
                          <a:cs typeface="Times New Roman" panose="02020603050405020304" pitchFamily="18" charset="0"/>
                        </a:rPr>
                        <a:t>4</a:t>
                      </a:r>
                      <a:r>
                        <a:rPr lang="en-US" sz="2400" b="0">
                          <a:latin typeface="Times New Roman" panose="02020603050405020304" pitchFamily="18" charset="0"/>
                          <a:cs typeface="Times New Roman" panose="02020603050405020304" pitchFamily="18" charset="0"/>
                        </a:rPr>
                        <a:t>+ 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O </a:t>
                      </a:r>
                    </a:p>
                    <a:p>
                      <a:pPr indent="0" algn="l">
                        <a:buNone/>
                      </a:pPr>
                      <a:r>
                        <a:rPr lang="en-US" sz="2400" b="0">
                          <a:latin typeface="Times New Roman" panose="02020603050405020304" pitchFamily="18" charset="0"/>
                          <a:cs typeface="Times New Roman" panose="02020603050405020304" pitchFamily="18" charset="0"/>
                        </a:rPr>
                        <a:t>c. Al(OH)</a:t>
                      </a:r>
                      <a:r>
                        <a:rPr lang="en-US" sz="2400" b="0" baseline="-25000">
                          <a:latin typeface="Times New Roman" panose="02020603050405020304" pitchFamily="18" charset="0"/>
                          <a:cs typeface="Times New Roman" panose="02020603050405020304" pitchFamily="18" charset="0"/>
                        </a:rPr>
                        <a:t>3</a:t>
                      </a:r>
                      <a:r>
                        <a:rPr lang="en-US" sz="2400" b="0">
                          <a:latin typeface="Times New Roman" panose="02020603050405020304" pitchFamily="18" charset="0"/>
                          <a:cs typeface="Times New Roman" panose="02020603050405020304" pitchFamily="18" charset="0"/>
                        </a:rPr>
                        <a:t>+ 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SO</a:t>
                      </a:r>
                      <a:r>
                        <a:rPr lang="en-US" sz="2400" b="0" baseline="-25000">
                          <a:latin typeface="Times New Roman" panose="02020603050405020304" pitchFamily="18" charset="0"/>
                          <a:cs typeface="Times New Roman" panose="02020603050405020304" pitchFamily="18" charset="0"/>
                        </a:rPr>
                        <a:t>4</a:t>
                      </a:r>
                      <a:r>
                        <a:rPr lang="en-US" sz="2400" b="0">
                          <a:latin typeface="Times New Roman" panose="02020603050405020304" pitchFamily="18" charset="0"/>
                          <a:cs typeface="Times New Roman" panose="02020603050405020304" pitchFamily="18" charset="0"/>
                        </a:rPr>
                        <a:t>→ </a:t>
                      </a:r>
                    </a:p>
                    <a:p>
                      <a:pPr indent="0" algn="l">
                        <a:buNone/>
                      </a:pPr>
                      <a:r>
                        <a:rPr lang="en-US" sz="2400" b="1">
                          <a:latin typeface="Times New Roman" panose="02020603050405020304" pitchFamily="18" charset="0"/>
                          <a:cs typeface="Times New Roman" panose="02020603050405020304" pitchFamily="18" charset="0"/>
                        </a:rPr>
                        <a:t>Câu 3</a:t>
                      </a:r>
                      <a:r>
                        <a:rPr lang="en-US" sz="2400" b="0">
                          <a:latin typeface="Times New Roman" panose="02020603050405020304" pitchFamily="18" charset="0"/>
                          <a:cs typeface="Times New Roman" panose="02020603050405020304" pitchFamily="18" charset="0"/>
                        </a:rPr>
                        <a:t>: Có hai dung dịch acetic acid (giấm ăn) CH</a:t>
                      </a:r>
                      <a:r>
                        <a:rPr lang="en-US" sz="2400" b="0" baseline="-25000">
                          <a:latin typeface="Times New Roman" panose="02020603050405020304" pitchFamily="18" charset="0"/>
                          <a:cs typeface="Times New Roman" panose="02020603050405020304" pitchFamily="18" charset="0"/>
                        </a:rPr>
                        <a:t>3</a:t>
                      </a:r>
                      <a:r>
                        <a:rPr lang="en-US" sz="2400" b="0">
                          <a:latin typeface="Times New Roman" panose="02020603050405020304" pitchFamily="18" charset="0"/>
                          <a:cs typeface="Times New Roman" panose="02020603050405020304" pitchFamily="18" charset="0"/>
                        </a:rPr>
                        <a:t>COOH và calcium hydroxide (nước vôi trong) Ca(OH)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Nêu cách phân biệt hai dung dịch trên bằng: a. Giấy quỳ tím. b. Dung dịch phenolphthalein.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16840" y="232410"/>
            <a:ext cx="11957685" cy="6123940"/>
          </a:xfrm>
          <a:prstGeom prst="rect">
            <a:avLst/>
          </a:prstGeom>
          <a:noFill/>
          <a:ln w="9525">
            <a:noFill/>
          </a:ln>
        </p:spPr>
        <p:txBody>
          <a:bodyPr wrap="square">
            <a:spAutoFit/>
          </a:bodyPr>
          <a:lstStyle/>
          <a:p>
            <a:pPr indent="0" algn="ctr"/>
            <a:r>
              <a:rPr lang="en-US" sz="2800" b="1">
                <a:solidFill>
                  <a:srgbClr val="FF0000"/>
                </a:solidFill>
                <a:latin typeface="Times New Roman" panose="02020603050405020304" pitchFamily="18" charset="0"/>
                <a:cs typeface="Times New Roman" panose="02020603050405020304" pitchFamily="18" charset="0"/>
                <a:sym typeface="+mn-ea"/>
              </a:rPr>
              <a:t> LUYỆN TẬP</a:t>
            </a:r>
            <a:endParaRPr lang="en-US" sz="2800" b="1">
              <a:latin typeface="Times New Roman" panose="02020603050405020304" pitchFamily="18" charset="0"/>
            </a:endParaRPr>
          </a:p>
          <a:p>
            <a:pPr indent="0" algn="ctr"/>
            <a:r>
              <a:rPr lang="en-US" sz="2800" b="1">
                <a:latin typeface="Times New Roman" panose="02020603050405020304" pitchFamily="18" charset="0"/>
              </a:rPr>
              <a:t>Phiếu học tập số 2</a:t>
            </a:r>
          </a:p>
          <a:p>
            <a:pPr indent="0"/>
            <a:r>
              <a:rPr lang="en-US" sz="2400" b="1">
                <a:latin typeface="Times New Roman" panose="02020603050405020304" pitchFamily="18" charset="0"/>
              </a:rPr>
              <a:t>Câu 1</a:t>
            </a:r>
            <a:r>
              <a:rPr lang="en-US" sz="2400" b="0">
                <a:latin typeface="Times New Roman" panose="02020603050405020304" pitchFamily="18" charset="0"/>
              </a:rPr>
              <a:t>: Viết phương trình hóa học xảy ra khi cho các base sau: KOH, Cu(OH)</a:t>
            </a:r>
            <a:r>
              <a:rPr lang="en-US" sz="2400" b="0" baseline="-25000">
                <a:latin typeface="Times New Roman" panose="02020603050405020304" pitchFamily="18" charset="0"/>
              </a:rPr>
              <a:t>2</a:t>
            </a:r>
            <a:r>
              <a:rPr lang="en-US" sz="2400" b="0">
                <a:latin typeface="Times New Roman" panose="02020603050405020304" pitchFamily="18" charset="0"/>
              </a:rPr>
              <a:t>, Ca(OH)</a:t>
            </a:r>
            <a:r>
              <a:rPr lang="en-US" sz="2400" b="0" baseline="-25000">
                <a:latin typeface="Times New Roman" panose="02020603050405020304" pitchFamily="18" charset="0"/>
              </a:rPr>
              <a:t>2</a:t>
            </a:r>
            <a:r>
              <a:rPr lang="en-US" sz="2400" b="0">
                <a:latin typeface="Times New Roman" panose="02020603050405020304" pitchFamily="18" charset="0"/>
              </a:rPr>
              <a:t> lần lượt tác dụng với:  </a:t>
            </a:r>
          </a:p>
          <a:p>
            <a:pPr indent="0"/>
            <a:r>
              <a:rPr lang="en-US" sz="2400" b="0">
                <a:latin typeface="Times New Roman" panose="02020603050405020304" pitchFamily="18" charset="0"/>
              </a:rPr>
              <a:t>a. dung dịch hydrochloric acid HCl. </a:t>
            </a:r>
          </a:p>
          <a:p>
            <a:pPr indent="0"/>
            <a:r>
              <a:rPr lang="en-US" sz="2400" b="0">
                <a:latin typeface="Times New Roman" panose="02020603050405020304" pitchFamily="18" charset="0"/>
              </a:rPr>
              <a:t>b. dung dịch sulfuric acid H</a:t>
            </a:r>
            <a:r>
              <a:rPr lang="en-US" sz="2400" b="0" baseline="-25000">
                <a:latin typeface="Times New Roman" panose="02020603050405020304" pitchFamily="18" charset="0"/>
              </a:rPr>
              <a:t>2</a:t>
            </a:r>
            <a:r>
              <a:rPr lang="en-US" sz="2400" b="0">
                <a:latin typeface="Times New Roman" panose="02020603050405020304" pitchFamily="18" charset="0"/>
              </a:rPr>
              <a:t>SO</a:t>
            </a:r>
            <a:r>
              <a:rPr lang="en-US" sz="2400" b="0" baseline="-25000">
                <a:latin typeface="Times New Roman" panose="02020603050405020304" pitchFamily="18" charset="0"/>
              </a:rPr>
              <a:t>4</a:t>
            </a:r>
            <a:r>
              <a:rPr lang="en-US" sz="2400" b="0">
                <a:latin typeface="Times New Roman" panose="02020603050405020304" pitchFamily="18" charset="0"/>
              </a:rPr>
              <a:t>. </a:t>
            </a:r>
          </a:p>
          <a:p>
            <a:pPr indent="0"/>
            <a:r>
              <a:rPr lang="en-US" sz="2400" b="0">
                <a:latin typeface="Times New Roman" panose="02020603050405020304" pitchFamily="18" charset="0"/>
              </a:rPr>
              <a:t>a.   KOH + HCl    →        KCl + H</a:t>
            </a:r>
            <a:r>
              <a:rPr lang="en-US" sz="2400" b="0" baseline="-25000">
                <a:latin typeface="Times New Roman" panose="02020603050405020304" pitchFamily="18" charset="0"/>
              </a:rPr>
              <a:t>2</a:t>
            </a:r>
            <a:r>
              <a:rPr lang="en-US" sz="2400" b="0">
                <a:latin typeface="Times New Roman" panose="02020603050405020304" pitchFamily="18" charset="0"/>
              </a:rPr>
              <a:t>O </a:t>
            </a:r>
          </a:p>
          <a:p>
            <a:pPr indent="0"/>
            <a:r>
              <a:rPr lang="en-US" sz="2400" b="0">
                <a:latin typeface="Times New Roman" panose="02020603050405020304" pitchFamily="18" charset="0"/>
              </a:rPr>
              <a:t>      Cu(OH)</a:t>
            </a:r>
            <a:r>
              <a:rPr lang="en-US" sz="2400" b="0" baseline="-25000">
                <a:latin typeface="Times New Roman" panose="02020603050405020304" pitchFamily="18" charset="0"/>
              </a:rPr>
              <a:t>2</a:t>
            </a:r>
            <a:r>
              <a:rPr lang="en-US" sz="2400" b="0">
                <a:latin typeface="Times New Roman" panose="02020603050405020304" pitchFamily="18" charset="0"/>
              </a:rPr>
              <a:t> + 2HCl  →  CuCl</a:t>
            </a:r>
            <a:r>
              <a:rPr lang="en-US" sz="2400" b="0" baseline="-25000">
                <a:latin typeface="Times New Roman" panose="02020603050405020304" pitchFamily="18" charset="0"/>
              </a:rPr>
              <a:t>2</a:t>
            </a:r>
            <a:r>
              <a:rPr lang="en-US" sz="2400" b="0">
                <a:latin typeface="Times New Roman" panose="02020603050405020304" pitchFamily="18" charset="0"/>
              </a:rPr>
              <a:t> + 2H</a:t>
            </a:r>
            <a:r>
              <a:rPr lang="en-US" sz="2400" b="0" baseline="-25000">
                <a:latin typeface="Times New Roman" panose="02020603050405020304" pitchFamily="18" charset="0"/>
              </a:rPr>
              <a:t>2</a:t>
            </a:r>
            <a:r>
              <a:rPr lang="en-US" sz="2400" b="0">
                <a:latin typeface="Times New Roman" panose="02020603050405020304" pitchFamily="18" charset="0"/>
              </a:rPr>
              <a:t>O </a:t>
            </a:r>
          </a:p>
          <a:p>
            <a:pPr indent="0"/>
            <a:r>
              <a:rPr lang="en-US" sz="2400" b="0">
                <a:latin typeface="Times New Roman" panose="02020603050405020304" pitchFamily="18" charset="0"/>
              </a:rPr>
              <a:t>      Ca(OH)</a:t>
            </a:r>
            <a:r>
              <a:rPr lang="en-US" sz="2400" b="0" baseline="-25000">
                <a:latin typeface="Times New Roman" panose="02020603050405020304" pitchFamily="18" charset="0"/>
              </a:rPr>
              <a:t>2</a:t>
            </a:r>
            <a:r>
              <a:rPr lang="en-US" sz="2400" b="0">
                <a:latin typeface="Times New Roman" panose="02020603050405020304" pitchFamily="18" charset="0"/>
              </a:rPr>
              <a:t> + 2HCl  →  CaCl</a:t>
            </a:r>
            <a:r>
              <a:rPr lang="en-US" sz="2400" b="0" baseline="-25000">
                <a:latin typeface="Times New Roman" panose="02020603050405020304" pitchFamily="18" charset="0"/>
              </a:rPr>
              <a:t>2</a:t>
            </a:r>
            <a:r>
              <a:rPr lang="en-US" sz="2400" b="0">
                <a:latin typeface="Times New Roman" panose="02020603050405020304" pitchFamily="18" charset="0"/>
              </a:rPr>
              <a:t> + 2H</a:t>
            </a:r>
            <a:r>
              <a:rPr lang="en-US" sz="2400" b="0" baseline="-25000">
                <a:latin typeface="Times New Roman" panose="02020603050405020304" pitchFamily="18" charset="0"/>
              </a:rPr>
              <a:t>2</a:t>
            </a:r>
            <a:r>
              <a:rPr lang="en-US" sz="2400" b="0">
                <a:latin typeface="Times New Roman" panose="02020603050405020304" pitchFamily="18" charset="0"/>
              </a:rPr>
              <a:t>O </a:t>
            </a:r>
          </a:p>
          <a:p>
            <a:pPr indent="0"/>
            <a:r>
              <a:rPr lang="en-US" sz="2400" b="0">
                <a:latin typeface="Times New Roman" panose="02020603050405020304" pitchFamily="18" charset="0"/>
              </a:rPr>
              <a:t>b.    2KOH + H</a:t>
            </a:r>
            <a:r>
              <a:rPr lang="en-US" sz="2400" b="0" baseline="-25000">
                <a:latin typeface="Times New Roman" panose="02020603050405020304" pitchFamily="18" charset="0"/>
              </a:rPr>
              <a:t>2</a:t>
            </a:r>
            <a:r>
              <a:rPr lang="en-US" sz="2400" b="0">
                <a:latin typeface="Times New Roman" panose="02020603050405020304" pitchFamily="18" charset="0"/>
              </a:rPr>
              <a:t>SO</a:t>
            </a:r>
            <a:r>
              <a:rPr lang="en-US" sz="2400" b="0" baseline="-25000">
                <a:latin typeface="Times New Roman" panose="02020603050405020304" pitchFamily="18" charset="0"/>
              </a:rPr>
              <a:t>4</a:t>
            </a:r>
            <a:r>
              <a:rPr lang="en-US" sz="2400" b="0">
                <a:latin typeface="Times New Roman" panose="02020603050405020304" pitchFamily="18" charset="0"/>
              </a:rPr>
              <a:t>    →     K</a:t>
            </a:r>
            <a:r>
              <a:rPr lang="en-US" sz="2400" b="0" baseline="-25000">
                <a:latin typeface="Times New Roman" panose="02020603050405020304" pitchFamily="18" charset="0"/>
              </a:rPr>
              <a:t>2</a:t>
            </a:r>
            <a:r>
              <a:rPr lang="en-US" sz="2400" b="0">
                <a:latin typeface="Times New Roman" panose="02020603050405020304" pitchFamily="18" charset="0"/>
              </a:rPr>
              <a:t>SO</a:t>
            </a:r>
            <a:r>
              <a:rPr lang="en-US" sz="2400" b="0" baseline="-25000">
                <a:latin typeface="Times New Roman" panose="02020603050405020304" pitchFamily="18" charset="0"/>
              </a:rPr>
              <a:t>4</a:t>
            </a:r>
            <a:r>
              <a:rPr lang="en-US" sz="2400" b="0">
                <a:latin typeface="Times New Roman" panose="02020603050405020304" pitchFamily="18" charset="0"/>
              </a:rPr>
              <a:t> + H</a:t>
            </a:r>
            <a:r>
              <a:rPr lang="en-US" sz="2400" b="0" baseline="-25000">
                <a:latin typeface="Times New Roman" panose="02020603050405020304" pitchFamily="18" charset="0"/>
              </a:rPr>
              <a:t>2</a:t>
            </a:r>
            <a:r>
              <a:rPr lang="en-US" sz="2400" b="0">
                <a:latin typeface="Times New Roman" panose="02020603050405020304" pitchFamily="18" charset="0"/>
              </a:rPr>
              <a:t>O </a:t>
            </a:r>
          </a:p>
          <a:p>
            <a:pPr indent="0"/>
            <a:r>
              <a:rPr lang="en-US" sz="2400" b="0">
                <a:latin typeface="Times New Roman" panose="02020603050405020304" pitchFamily="18" charset="0"/>
              </a:rPr>
              <a:t>      Cu(OH)</a:t>
            </a:r>
            <a:r>
              <a:rPr lang="en-US" sz="2400" b="0" baseline="-25000">
                <a:latin typeface="Times New Roman" panose="02020603050405020304" pitchFamily="18" charset="0"/>
              </a:rPr>
              <a:t>2</a:t>
            </a:r>
            <a:r>
              <a:rPr lang="en-US" sz="2400" b="0">
                <a:latin typeface="Times New Roman" panose="02020603050405020304" pitchFamily="18" charset="0"/>
              </a:rPr>
              <a:t> + H</a:t>
            </a:r>
            <a:r>
              <a:rPr lang="en-US" sz="2400" b="0" baseline="-25000">
                <a:latin typeface="Times New Roman" panose="02020603050405020304" pitchFamily="18" charset="0"/>
              </a:rPr>
              <a:t>2</a:t>
            </a:r>
            <a:r>
              <a:rPr lang="en-US" sz="2400" b="0">
                <a:latin typeface="Times New Roman" panose="02020603050405020304" pitchFamily="18" charset="0"/>
              </a:rPr>
              <a:t>SO</a:t>
            </a:r>
            <a:r>
              <a:rPr lang="en-US" sz="2400" b="0" baseline="-25000">
                <a:latin typeface="Times New Roman" panose="02020603050405020304" pitchFamily="18" charset="0"/>
              </a:rPr>
              <a:t>4</a:t>
            </a:r>
            <a:r>
              <a:rPr lang="en-US" sz="2400" b="0">
                <a:latin typeface="Times New Roman" panose="02020603050405020304" pitchFamily="18" charset="0"/>
              </a:rPr>
              <a:t>  →  CuSO</a:t>
            </a:r>
            <a:r>
              <a:rPr lang="en-US" sz="2400" b="0" baseline="-25000">
                <a:latin typeface="Times New Roman" panose="02020603050405020304" pitchFamily="18" charset="0"/>
              </a:rPr>
              <a:t>4</a:t>
            </a:r>
            <a:r>
              <a:rPr lang="en-US" sz="2400" b="0">
                <a:latin typeface="Times New Roman" panose="02020603050405020304" pitchFamily="18" charset="0"/>
              </a:rPr>
              <a:t> + 2H</a:t>
            </a:r>
            <a:r>
              <a:rPr lang="en-US" sz="2400" b="0" baseline="-25000">
                <a:latin typeface="Times New Roman" panose="02020603050405020304" pitchFamily="18" charset="0"/>
              </a:rPr>
              <a:t>2</a:t>
            </a:r>
            <a:r>
              <a:rPr lang="en-US" sz="2400" b="0">
                <a:latin typeface="Times New Roman" panose="02020603050405020304" pitchFamily="18" charset="0"/>
              </a:rPr>
              <a:t>O </a:t>
            </a:r>
          </a:p>
          <a:p>
            <a:pPr indent="0"/>
            <a:r>
              <a:rPr lang="en-US" sz="2400" b="0">
                <a:latin typeface="Times New Roman" panose="02020603050405020304" pitchFamily="18" charset="0"/>
              </a:rPr>
              <a:t>      Ca(OH)</a:t>
            </a:r>
            <a:r>
              <a:rPr lang="en-US" sz="2400" b="0" baseline="-25000">
                <a:latin typeface="Times New Roman" panose="02020603050405020304" pitchFamily="18" charset="0"/>
              </a:rPr>
              <a:t>2</a:t>
            </a:r>
            <a:r>
              <a:rPr lang="en-US" sz="2400" b="0">
                <a:latin typeface="Times New Roman" panose="02020603050405020304" pitchFamily="18" charset="0"/>
              </a:rPr>
              <a:t> + H</a:t>
            </a:r>
            <a:r>
              <a:rPr lang="en-US" sz="2400" b="0" baseline="-25000">
                <a:latin typeface="Times New Roman" panose="02020603050405020304" pitchFamily="18" charset="0"/>
              </a:rPr>
              <a:t>2</a:t>
            </a:r>
            <a:r>
              <a:rPr lang="en-US" sz="2400" b="0">
                <a:latin typeface="Times New Roman" panose="02020603050405020304" pitchFamily="18" charset="0"/>
              </a:rPr>
              <a:t>SO</a:t>
            </a:r>
            <a:r>
              <a:rPr lang="en-US" sz="2400" b="0" baseline="-25000">
                <a:latin typeface="Times New Roman" panose="02020603050405020304" pitchFamily="18" charset="0"/>
              </a:rPr>
              <a:t>4</a:t>
            </a:r>
            <a:r>
              <a:rPr lang="en-US" sz="2400" b="0">
                <a:latin typeface="Times New Roman" panose="02020603050405020304" pitchFamily="18" charset="0"/>
              </a:rPr>
              <a:t>  →  Ca SO</a:t>
            </a:r>
            <a:r>
              <a:rPr lang="en-US" sz="2400" b="0" baseline="-25000">
                <a:latin typeface="Times New Roman" panose="02020603050405020304" pitchFamily="18" charset="0"/>
              </a:rPr>
              <a:t>4</a:t>
            </a:r>
            <a:r>
              <a:rPr lang="en-US" sz="2400" b="0">
                <a:latin typeface="Times New Roman" panose="02020603050405020304" pitchFamily="18" charset="0"/>
              </a:rPr>
              <a:t> + 2H</a:t>
            </a:r>
            <a:r>
              <a:rPr lang="en-US" sz="2400" b="0" baseline="-25000">
                <a:latin typeface="Times New Roman" panose="02020603050405020304" pitchFamily="18" charset="0"/>
              </a:rPr>
              <a:t>2</a:t>
            </a:r>
            <a:r>
              <a:rPr lang="en-US" sz="2400" b="0">
                <a:latin typeface="Times New Roman" panose="02020603050405020304" pitchFamily="18" charset="0"/>
              </a:rPr>
              <a:t>O </a:t>
            </a:r>
            <a:endParaRPr lang="en-US" sz="2400" b="1">
              <a:latin typeface="Times New Roman" panose="02020603050405020304" pitchFamily="18" charset="0"/>
            </a:endParaRPr>
          </a:p>
          <a:p>
            <a:pPr indent="0"/>
            <a:r>
              <a:rPr lang="en-US" sz="2400" b="1">
                <a:latin typeface="Times New Roman" panose="02020603050405020304" pitchFamily="18" charset="0"/>
              </a:rPr>
              <a:t>Câu 2</a:t>
            </a:r>
            <a:r>
              <a:rPr lang="en-US" sz="2400" b="0">
                <a:latin typeface="Times New Roman" panose="02020603050405020304" pitchFamily="18" charset="0"/>
              </a:rPr>
              <a:t>: Hoàn thành các phương trình theo sơ đồ sau: </a:t>
            </a:r>
          </a:p>
          <a:p>
            <a:pPr indent="0"/>
            <a:r>
              <a:rPr lang="en-US" sz="2400" b="0">
                <a:latin typeface="Times New Roman" panose="02020603050405020304" pitchFamily="18" charset="0"/>
              </a:rPr>
              <a:t>a.    2KOH  +   H</a:t>
            </a:r>
            <a:r>
              <a:rPr lang="en-US" sz="2400" b="0" baseline="-25000">
                <a:latin typeface="Times New Roman" panose="02020603050405020304" pitchFamily="18" charset="0"/>
              </a:rPr>
              <a:t>2</a:t>
            </a:r>
            <a:r>
              <a:rPr lang="en-US" sz="2400" b="0">
                <a:latin typeface="Times New Roman" panose="02020603050405020304" pitchFamily="18" charset="0"/>
              </a:rPr>
              <a:t>SO</a:t>
            </a:r>
            <a:r>
              <a:rPr lang="en-US" sz="2400" b="0" baseline="-25000">
                <a:latin typeface="Times New Roman" panose="02020603050405020304" pitchFamily="18" charset="0"/>
              </a:rPr>
              <a:t>4</a:t>
            </a:r>
            <a:r>
              <a:rPr lang="en-US" sz="2400" b="0">
                <a:latin typeface="Times New Roman" panose="02020603050405020304" pitchFamily="18" charset="0"/>
              </a:rPr>
              <a:t>    →  K</a:t>
            </a:r>
            <a:r>
              <a:rPr lang="en-US" sz="2400" b="0" baseline="-25000">
                <a:latin typeface="Times New Roman" panose="02020603050405020304" pitchFamily="18" charset="0"/>
              </a:rPr>
              <a:t>2</a:t>
            </a:r>
            <a:r>
              <a:rPr lang="en-US" sz="2400" b="0">
                <a:latin typeface="Times New Roman" panose="02020603050405020304" pitchFamily="18" charset="0"/>
              </a:rPr>
              <a:t>SO</a:t>
            </a:r>
            <a:r>
              <a:rPr lang="en-US" sz="2400" b="0" baseline="-25000">
                <a:latin typeface="Times New Roman" panose="02020603050405020304" pitchFamily="18" charset="0"/>
              </a:rPr>
              <a:t>4</a:t>
            </a:r>
            <a:r>
              <a:rPr lang="en-US" sz="2400" b="0">
                <a:latin typeface="Times New Roman" panose="02020603050405020304" pitchFamily="18" charset="0"/>
              </a:rPr>
              <a:t>   +    H</a:t>
            </a:r>
            <a:r>
              <a:rPr lang="en-US" sz="2400" b="0" baseline="-25000">
                <a:latin typeface="Times New Roman" panose="02020603050405020304" pitchFamily="18" charset="0"/>
              </a:rPr>
              <a:t>2</a:t>
            </a:r>
            <a:r>
              <a:rPr lang="en-US" sz="2400" b="0">
                <a:latin typeface="Times New Roman" panose="02020603050405020304" pitchFamily="18" charset="0"/>
              </a:rPr>
              <a:t>O </a:t>
            </a:r>
          </a:p>
          <a:p>
            <a:pPr indent="0"/>
            <a:r>
              <a:rPr lang="en-US" sz="2400" b="0">
                <a:latin typeface="Times New Roman" panose="02020603050405020304" pitchFamily="18" charset="0"/>
              </a:rPr>
              <a:t>b.       Mg(OH)</a:t>
            </a:r>
            <a:r>
              <a:rPr lang="en-US" sz="2400" b="0" baseline="-25000">
                <a:latin typeface="Times New Roman" panose="02020603050405020304" pitchFamily="18" charset="0"/>
              </a:rPr>
              <a:t>2</a:t>
            </a:r>
            <a:r>
              <a:rPr lang="en-US" sz="2400" b="0">
                <a:latin typeface="Times New Roman" panose="02020603050405020304" pitchFamily="18" charset="0"/>
              </a:rPr>
              <a:t>  +  H</a:t>
            </a:r>
            <a:r>
              <a:rPr lang="en-US" sz="2400" b="0" baseline="-25000">
                <a:latin typeface="Times New Roman" panose="02020603050405020304" pitchFamily="18" charset="0"/>
              </a:rPr>
              <a:t>2</a:t>
            </a:r>
            <a:r>
              <a:rPr lang="en-US" sz="2400" b="0">
                <a:latin typeface="Times New Roman" panose="02020603050405020304" pitchFamily="18" charset="0"/>
              </a:rPr>
              <a:t>SO</a:t>
            </a:r>
            <a:r>
              <a:rPr lang="en-US" sz="2400" b="0" baseline="-25000">
                <a:latin typeface="Times New Roman" panose="02020603050405020304" pitchFamily="18" charset="0"/>
              </a:rPr>
              <a:t>4</a:t>
            </a:r>
            <a:r>
              <a:rPr lang="en-US" sz="2400" b="0">
                <a:latin typeface="Times New Roman" panose="02020603050405020304" pitchFamily="18" charset="0"/>
              </a:rPr>
              <a:t>   → MgSO</a:t>
            </a:r>
            <a:r>
              <a:rPr lang="en-US" sz="2400" b="0" baseline="-25000">
                <a:latin typeface="Times New Roman" panose="02020603050405020304" pitchFamily="18" charset="0"/>
              </a:rPr>
              <a:t>4</a:t>
            </a:r>
            <a:r>
              <a:rPr lang="en-US" sz="2400" b="0">
                <a:latin typeface="Times New Roman" panose="02020603050405020304" pitchFamily="18" charset="0"/>
              </a:rPr>
              <a:t>   +  H</a:t>
            </a:r>
            <a:r>
              <a:rPr lang="en-US" sz="2400" b="0" baseline="-25000">
                <a:latin typeface="Times New Roman" panose="02020603050405020304" pitchFamily="18" charset="0"/>
              </a:rPr>
              <a:t>2</a:t>
            </a:r>
            <a:r>
              <a:rPr lang="en-US" sz="2400" b="0">
                <a:latin typeface="Times New Roman" panose="02020603050405020304" pitchFamily="18" charset="0"/>
              </a:rPr>
              <a:t>O </a:t>
            </a:r>
          </a:p>
          <a:p>
            <a:pPr indent="0"/>
            <a:r>
              <a:rPr lang="en-US" sz="2400" b="0">
                <a:latin typeface="Times New Roman" panose="02020603050405020304" pitchFamily="18" charset="0"/>
              </a:rPr>
              <a:t>c.     2Al(OH)</a:t>
            </a:r>
            <a:r>
              <a:rPr lang="en-US" sz="2400" b="0" baseline="-25000">
                <a:latin typeface="Times New Roman" panose="02020603050405020304" pitchFamily="18" charset="0"/>
              </a:rPr>
              <a:t>3</a:t>
            </a:r>
            <a:r>
              <a:rPr lang="en-US" sz="2400" b="0">
                <a:latin typeface="Times New Roman" panose="02020603050405020304" pitchFamily="18" charset="0"/>
              </a:rPr>
              <a:t>  +  3H</a:t>
            </a:r>
            <a:r>
              <a:rPr lang="en-US" sz="2400" b="0" baseline="-25000">
                <a:latin typeface="Times New Roman" panose="02020603050405020304" pitchFamily="18" charset="0"/>
              </a:rPr>
              <a:t>2</a:t>
            </a:r>
            <a:r>
              <a:rPr lang="en-US" sz="2400" b="0">
                <a:latin typeface="Times New Roman" panose="02020603050405020304" pitchFamily="18" charset="0"/>
              </a:rPr>
              <a:t>SO</a:t>
            </a:r>
            <a:r>
              <a:rPr lang="en-US" sz="2400" b="0" baseline="-25000">
                <a:latin typeface="Times New Roman" panose="02020603050405020304" pitchFamily="18" charset="0"/>
              </a:rPr>
              <a:t>4</a:t>
            </a:r>
            <a:r>
              <a:rPr lang="en-US" sz="2400" b="0">
                <a:latin typeface="Times New Roman" panose="02020603050405020304" pitchFamily="18" charset="0"/>
              </a:rPr>
              <a:t>    →   Al</a:t>
            </a:r>
            <a:r>
              <a:rPr lang="en-US" sz="2400" b="0" baseline="-25000">
                <a:latin typeface="Times New Roman" panose="02020603050405020304" pitchFamily="18" charset="0"/>
              </a:rPr>
              <a:t>2</a:t>
            </a:r>
            <a:r>
              <a:rPr lang="en-US" sz="2400" b="0">
                <a:latin typeface="Times New Roman" panose="02020603050405020304" pitchFamily="18" charset="0"/>
              </a:rPr>
              <a:t>(SO</a:t>
            </a:r>
            <a:r>
              <a:rPr lang="en-US" sz="2400" b="0" baseline="-25000">
                <a:latin typeface="Times New Roman" panose="02020603050405020304" pitchFamily="18" charset="0"/>
              </a:rPr>
              <a:t>4</a:t>
            </a:r>
            <a:r>
              <a:rPr lang="en-US" sz="2400" b="0">
                <a:latin typeface="Times New Roman" panose="02020603050405020304" pitchFamily="18" charset="0"/>
              </a:rPr>
              <a:t>)</a:t>
            </a:r>
            <a:r>
              <a:rPr lang="en-US" sz="2400" b="0" baseline="-25000">
                <a:latin typeface="Times New Roman" panose="02020603050405020304" pitchFamily="18" charset="0"/>
              </a:rPr>
              <a:t>3</a:t>
            </a:r>
            <a:r>
              <a:rPr lang="en-US" sz="2400" b="0">
                <a:latin typeface="Times New Roman" panose="02020603050405020304" pitchFamily="18" charset="0"/>
              </a:rPr>
              <a:t>  +  6H</a:t>
            </a:r>
            <a:r>
              <a:rPr lang="en-US" sz="2400" b="0" baseline="-25000">
                <a:latin typeface="Times New Roman" panose="02020603050405020304" pitchFamily="18" charset="0"/>
              </a:rPr>
              <a:t>2</a:t>
            </a:r>
            <a:r>
              <a:rPr lang="en-US" sz="2400" b="0">
                <a:latin typeface="Times New Roman" panose="02020603050405020304" pitchFamily="18" charset="0"/>
              </a:rPr>
              <a:t>O </a:t>
            </a:r>
            <a:endParaRPr lang="en-US"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16840" y="232410"/>
            <a:ext cx="11957685" cy="4399915"/>
          </a:xfrm>
          <a:prstGeom prst="rect">
            <a:avLst/>
          </a:prstGeom>
          <a:noFill/>
          <a:ln w="9525">
            <a:noFill/>
          </a:ln>
        </p:spPr>
        <p:txBody>
          <a:bodyPr wrap="square">
            <a:spAutoFit/>
          </a:bodyPr>
          <a:lstStyle/>
          <a:p>
            <a:pPr indent="0" algn="ctr"/>
            <a:r>
              <a:rPr lang="en-US" sz="2800" b="1">
                <a:solidFill>
                  <a:srgbClr val="FF0000"/>
                </a:solidFill>
                <a:latin typeface="Times New Roman" panose="02020603050405020304" pitchFamily="18" charset="0"/>
                <a:cs typeface="Times New Roman" panose="02020603050405020304" pitchFamily="18" charset="0"/>
                <a:sym typeface="+mn-ea"/>
              </a:rPr>
              <a:t> LUYỆN TẬP</a:t>
            </a:r>
            <a:endParaRPr lang="en-US" sz="2800" b="1">
              <a:latin typeface="Times New Roman" panose="02020603050405020304" pitchFamily="18" charset="0"/>
            </a:endParaRPr>
          </a:p>
          <a:p>
            <a:pPr indent="0" algn="ctr"/>
            <a:r>
              <a:rPr lang="en-US" sz="2800" b="1">
                <a:latin typeface="Times New Roman" panose="02020603050405020304" pitchFamily="18" charset="0"/>
              </a:rPr>
              <a:t>Phiếu học tập số 2</a:t>
            </a:r>
          </a:p>
          <a:p>
            <a:pPr indent="0"/>
            <a:r>
              <a:rPr lang="en-US" sz="2800">
                <a:latin typeface="Times New Roman" panose="02020603050405020304" pitchFamily="18" charset="0"/>
                <a:cs typeface="Times New Roman" panose="02020603050405020304" pitchFamily="18" charset="0"/>
              </a:rPr>
              <a:t>Câu 3: Có hai dung dịch acetic acid (giấm ăn) </a:t>
            </a:r>
            <a:r>
              <a:rPr lang="en-US" sz="2800" baseline="-250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sym typeface="+mn-ea"/>
              </a:rPr>
              <a:t>CH</a:t>
            </a:r>
            <a:r>
              <a:rPr lang="en-US" sz="2800" baseline="-25000">
                <a:latin typeface="Times New Roman" panose="02020603050405020304" pitchFamily="18" charset="0"/>
                <a:cs typeface="Times New Roman" panose="02020603050405020304" pitchFamily="18" charset="0"/>
                <a:sym typeface="+mn-ea"/>
              </a:rPr>
              <a:t>3</a:t>
            </a:r>
            <a:r>
              <a:rPr lang="en-US" sz="2800">
                <a:latin typeface="Times New Roman" panose="02020603050405020304" pitchFamily="18" charset="0"/>
                <a:cs typeface="Times New Roman" panose="02020603050405020304" pitchFamily="18" charset="0"/>
                <a:sym typeface="+mn-ea"/>
              </a:rPr>
              <a:t>COOH </a:t>
            </a:r>
            <a:r>
              <a:rPr lang="en-US" sz="2800">
                <a:latin typeface="Times New Roman" panose="02020603050405020304" pitchFamily="18" charset="0"/>
                <a:cs typeface="Times New Roman" panose="02020603050405020304" pitchFamily="18" charset="0"/>
              </a:rPr>
              <a:t>và calcium hydroxide (nước vôi trong) Ca(OH)</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Nêu cách phân biệt hai dung dịch trên bằng: CH</a:t>
            </a:r>
            <a:r>
              <a:rPr lang="en-US" sz="2800" baseline="-25000">
                <a:latin typeface="Times New Roman" panose="02020603050405020304" pitchFamily="18" charset="0"/>
                <a:cs typeface="Times New Roman" panose="02020603050405020304" pitchFamily="18" charset="0"/>
              </a:rPr>
              <a:t>3</a:t>
            </a:r>
            <a:r>
              <a:rPr lang="en-US" sz="2800">
                <a:latin typeface="Times New Roman" panose="02020603050405020304" pitchFamily="18" charset="0"/>
                <a:cs typeface="Times New Roman" panose="02020603050405020304" pitchFamily="18" charset="0"/>
              </a:rPr>
              <a:t>COOH</a:t>
            </a:r>
          </a:p>
          <a:p>
            <a:pPr indent="0"/>
            <a:r>
              <a:rPr lang="en-US" sz="2800">
                <a:latin typeface="Times New Roman" panose="02020603050405020304" pitchFamily="18" charset="0"/>
                <a:cs typeface="Times New Roman" panose="02020603050405020304" pitchFamily="18" charset="0"/>
              </a:rPr>
              <a:t>a. Giấy quỳ tím. </a:t>
            </a:r>
          </a:p>
          <a:p>
            <a:pPr indent="0"/>
            <a:r>
              <a:rPr lang="en-US" sz="2800">
                <a:latin typeface="Times New Roman" panose="02020603050405020304" pitchFamily="18" charset="0"/>
                <a:cs typeface="Times New Roman" panose="02020603050405020304" pitchFamily="18" charset="0"/>
              </a:rPr>
              <a:t>b. Dung dịch phenolphthalein.     </a:t>
            </a:r>
          </a:p>
          <a:p>
            <a:pPr indent="0"/>
            <a:r>
              <a:rPr lang="en-US" sz="2800">
                <a:latin typeface="Times New Roman" panose="02020603050405020304" pitchFamily="18" charset="0"/>
                <a:cs typeface="Times New Roman" panose="02020603050405020304" pitchFamily="18" charset="0"/>
              </a:rPr>
              <a:t>a. Giấy quỳ tím hóa đỏ là </a:t>
            </a:r>
            <a:r>
              <a:rPr lang="en-US" sz="2800">
                <a:latin typeface="Times New Roman" panose="02020603050405020304" pitchFamily="18" charset="0"/>
                <a:cs typeface="Times New Roman" panose="02020603050405020304" pitchFamily="18" charset="0"/>
                <a:sym typeface="+mn-ea"/>
              </a:rPr>
              <a:t>CH</a:t>
            </a:r>
            <a:r>
              <a:rPr lang="en-US" sz="2800" baseline="-25000">
                <a:latin typeface="Times New Roman" panose="02020603050405020304" pitchFamily="18" charset="0"/>
                <a:cs typeface="Times New Roman" panose="02020603050405020304" pitchFamily="18" charset="0"/>
                <a:sym typeface="+mn-ea"/>
              </a:rPr>
              <a:t>3</a:t>
            </a:r>
            <a:r>
              <a:rPr lang="en-US" sz="2800">
                <a:latin typeface="Times New Roman" panose="02020603050405020304" pitchFamily="18" charset="0"/>
                <a:cs typeface="Times New Roman" panose="02020603050405020304" pitchFamily="18" charset="0"/>
                <a:sym typeface="+mn-ea"/>
              </a:rPr>
              <a:t>COOH</a:t>
            </a:r>
            <a:r>
              <a:rPr lang="en-US" sz="2800">
                <a:latin typeface="Times New Roman" panose="02020603050405020304" pitchFamily="18" charset="0"/>
                <a:cs typeface="Times New Roman" panose="02020603050405020304" pitchFamily="18" charset="0"/>
              </a:rPr>
              <a:t>, giấy quỳ tím hóa xanh là Ca(OH)</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a:t>
            </a:r>
          </a:p>
          <a:p>
            <a:pPr indent="0"/>
            <a:r>
              <a:rPr lang="en-US" sz="2800">
                <a:latin typeface="Times New Roman" panose="02020603050405020304" pitchFamily="18" charset="0"/>
                <a:cs typeface="Times New Roman" panose="02020603050405020304" pitchFamily="18" charset="0"/>
              </a:rPr>
              <a:t>b. Dung dịch phenolphthalein không màu chuyển sang màu hồng là Ca(OH)</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không có hiện tượng gì là </a:t>
            </a:r>
            <a:r>
              <a:rPr lang="en-US" sz="2800">
                <a:latin typeface="Times New Roman" panose="02020603050405020304" pitchFamily="18" charset="0"/>
                <a:cs typeface="Times New Roman" panose="02020603050405020304" pitchFamily="18" charset="0"/>
                <a:sym typeface="+mn-ea"/>
              </a:rPr>
              <a:t>CH</a:t>
            </a:r>
            <a:r>
              <a:rPr lang="en-US" sz="2800" baseline="-25000">
                <a:latin typeface="Times New Roman" panose="02020603050405020304" pitchFamily="18" charset="0"/>
                <a:cs typeface="Times New Roman" panose="02020603050405020304" pitchFamily="18" charset="0"/>
                <a:sym typeface="+mn-ea"/>
              </a:rPr>
              <a:t>3</a:t>
            </a:r>
            <a:r>
              <a:rPr lang="en-US" sz="2800">
                <a:latin typeface="Times New Roman" panose="02020603050405020304" pitchFamily="18" charset="0"/>
                <a:cs typeface="Times New Roman" panose="02020603050405020304" pitchFamily="18" charset="0"/>
                <a:sym typeface="+mn-ea"/>
              </a:rPr>
              <a:t>COOH</a:t>
            </a:r>
            <a:r>
              <a:rPr lang="en-US" sz="2800">
                <a:latin typeface="Times New Roman" panose="02020603050405020304" pitchFamily="18" charset="0"/>
                <a:cs typeface="Times New Roman" panose="02020603050405020304" pitchFamily="18" charset="0"/>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490" y="1143635"/>
            <a:ext cx="10515600" cy="524510"/>
          </a:xfrm>
        </p:spPr>
        <p:txBody>
          <a:bodyPr/>
          <a:lstStyle/>
          <a:p>
            <a:pPr marL="0" indent="0">
              <a:buNone/>
            </a:pPr>
            <a:r>
              <a:rPr lang="en-US" b="1">
                <a:solidFill>
                  <a:srgbClr val="C00000"/>
                </a:solidFill>
                <a:latin typeface="Times New Roman" panose="02020603050405020304" pitchFamily="18" charset="0"/>
                <a:cs typeface="Times New Roman" panose="02020603050405020304" pitchFamily="18" charset="0"/>
              </a:rPr>
              <a:t>II. TÍNH CHẤT HÓA HỌC CỦA BASE.</a:t>
            </a:r>
            <a:r>
              <a:rPr lang="en-US" b="1">
                <a:solidFill>
                  <a:schemeClr val="tx1"/>
                </a:solidFill>
                <a:latin typeface="Times New Roman" panose="02020603050405020304" pitchFamily="18" charset="0"/>
                <a:cs typeface="Times New Roman" panose="02020603050405020304" pitchFamily="18" charset="0"/>
              </a:rPr>
              <a:t>  </a:t>
            </a:r>
          </a:p>
        </p:txBody>
      </p:sp>
      <p:sp>
        <p:nvSpPr>
          <p:cNvPr id="3083" name="WordArt 11"/>
          <p:cNvSpPr>
            <a:spLocks noChangeArrowheads="1" noChangeShapeType="1" noTextEdit="1"/>
          </p:cNvSpPr>
          <p:nvPr/>
        </p:nvSpPr>
        <p:spPr bwMode="auto">
          <a:xfrm>
            <a:off x="3790315" y="279400"/>
            <a:ext cx="5775960" cy="438150"/>
          </a:xfrm>
          <a:prstGeom prst="rect">
            <a:avLst/>
          </a:prstGeom>
        </p:spPr>
        <p:txBody>
          <a:bodyPr wrap="none" fromWordArt="1">
            <a:prstTxWarp prst="textPlain">
              <a:avLst>
                <a:gd name="adj" fmla="val 50000"/>
              </a:avLst>
            </a:prstTxWarp>
          </a:bodyPr>
          <a:lstStyle/>
          <a:p>
            <a:pPr algn="ctr"/>
            <a:r>
              <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9 : BASE-THANG PH </a:t>
            </a:r>
          </a:p>
        </p:txBody>
      </p:sp>
      <p:sp>
        <p:nvSpPr>
          <p:cNvPr id="9" name="Title 1"/>
          <p:cNvSpPr txBox="1"/>
          <p:nvPr/>
        </p:nvSpPr>
        <p:spPr>
          <a:xfrm>
            <a:off x="745490" y="717550"/>
            <a:ext cx="8991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a:solidFill>
                  <a:srgbClr val="FF0000"/>
                </a:solidFill>
                <a:latin typeface="Times New Roman" panose="02020603050405020304" pitchFamily="18" charset="0"/>
                <a:cs typeface="Times New Roman" panose="02020603050405020304" pitchFamily="18" charset="0"/>
              </a:rPr>
              <a:t>I.KHÁI NIỆM VÀ PHÂN LOẠI: </a:t>
            </a:r>
          </a:p>
        </p:txBody>
      </p:sp>
      <p:sp>
        <p:nvSpPr>
          <p:cNvPr id="4" name="Text Box 3"/>
          <p:cNvSpPr txBox="1"/>
          <p:nvPr/>
        </p:nvSpPr>
        <p:spPr>
          <a:xfrm>
            <a:off x="745490" y="1668462"/>
            <a:ext cx="5080000" cy="460375"/>
          </a:xfrm>
          <a:prstGeom prst="rect">
            <a:avLst/>
          </a:prstGeom>
          <a:noFill/>
          <a:ln w="9525">
            <a:noFill/>
          </a:ln>
        </p:spPr>
        <p:txBody>
          <a:bodyPr wrap="square">
            <a:spAutoFit/>
          </a:bodyPr>
          <a:lstStyle/>
          <a:p>
            <a:pPr indent="0"/>
            <a:r>
              <a:rPr lang="en-US" sz="2400" b="1">
                <a:solidFill>
                  <a:schemeClr val="tx1"/>
                </a:solidFill>
                <a:effectLst>
                  <a:outerShdw blurRad="38100" dist="19050" dir="2700000" algn="tl" rotWithShape="0">
                    <a:schemeClr val="dk1">
                      <a:alpha val="40000"/>
                    </a:schemeClr>
                  </a:outerShdw>
                </a:effectLst>
                <a:latin typeface="Times New Roman" panose="02020603050405020304" pitchFamily="18" charset="0"/>
              </a:rPr>
              <a:t>III. THANG pH</a:t>
            </a:r>
            <a:r>
              <a:rPr lang="en-US" sz="1300" b="0">
                <a:solidFill>
                  <a:srgbClr val="FF0000"/>
                </a:solidFill>
                <a:latin typeface="Times New Roman" panose="02020603050405020304" pitchFamily="18" charset="0"/>
              </a:rPr>
              <a:t> </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 y="1045210"/>
            <a:ext cx="1593215" cy="4041140"/>
          </a:xfrm>
        </p:spPr>
        <p:txBody>
          <a:bodyPr>
            <a:normAutofit/>
          </a:bodyPr>
          <a:lstStyle/>
          <a:p>
            <a:pPr marL="0" indent="0" algn="l">
              <a:buNone/>
            </a:pPr>
            <a:r>
              <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NỘI </a:t>
            </a:r>
          </a:p>
          <a:p>
            <a:pPr marL="0" indent="0" algn="l">
              <a:buNone/>
            </a:pPr>
            <a:endPar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indent="0" algn="l">
              <a:buNone/>
            </a:pPr>
            <a:r>
              <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DUNG </a:t>
            </a:r>
          </a:p>
          <a:p>
            <a:pPr marL="0" indent="0" algn="l">
              <a:buNone/>
            </a:pPr>
            <a:endPar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indent="0" algn="l">
              <a:buNone/>
            </a:pPr>
            <a:r>
              <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BÀI </a:t>
            </a:r>
          </a:p>
          <a:p>
            <a:pPr marL="0" indent="0" algn="l">
              <a:buNone/>
            </a:pPr>
            <a:endPar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indent="0" algn="l">
              <a:buNone/>
            </a:pPr>
            <a:r>
              <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HỌC</a:t>
            </a:r>
          </a:p>
        </p:txBody>
      </p:sp>
      <p:sp>
        <p:nvSpPr>
          <p:cNvPr id="4" name="Content Placeholder 2"/>
          <p:cNvSpPr txBox="1"/>
          <p:nvPr/>
        </p:nvSpPr>
        <p:spPr>
          <a:xfrm>
            <a:off x="2292350" y="1181100"/>
            <a:ext cx="53340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chemeClr val="accent6">
                    <a:lumMod val="75000"/>
                  </a:schemeClr>
                </a:solidFill>
                <a:latin typeface="Times New Roman" panose="02020603050405020304" pitchFamily="18" charset="0"/>
                <a:cs typeface="Times New Roman" panose="02020603050405020304" pitchFamily="18" charset="0"/>
              </a:rPr>
              <a:t>I. KHÁI NIỆM</a:t>
            </a: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r>
              <a:rPr lang="en-US" b="1" dirty="0">
                <a:solidFill>
                  <a:schemeClr val="accent6">
                    <a:lumMod val="75000"/>
                  </a:schemeClr>
                </a:solidFill>
                <a:latin typeface="Times New Roman" panose="02020603050405020304" pitchFamily="18" charset="0"/>
                <a:cs typeface="Times New Roman" panose="02020603050405020304" pitchFamily="18" charset="0"/>
              </a:rPr>
              <a:t>II. TÍNH CHẤT HÓA HỌC </a:t>
            </a: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r>
              <a:rPr lang="en-US" b="1" dirty="0">
                <a:solidFill>
                  <a:schemeClr val="accent6">
                    <a:lumMod val="75000"/>
                  </a:schemeClr>
                </a:solidFill>
                <a:latin typeface="Times New Roman" panose="02020603050405020304" pitchFamily="18" charset="0"/>
                <a:cs typeface="Times New Roman" panose="02020603050405020304" pitchFamily="18" charset="0"/>
              </a:rPr>
              <a:t>III. THANG PH</a:t>
            </a:r>
          </a:p>
        </p:txBody>
      </p:sp>
      <p:cxnSp>
        <p:nvCxnSpPr>
          <p:cNvPr id="6" name="Straight Connector 5"/>
          <p:cNvCxnSpPr/>
          <p:nvPr/>
        </p:nvCxnSpPr>
        <p:spPr>
          <a:xfrm>
            <a:off x="2292350" y="1181100"/>
            <a:ext cx="0" cy="556260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295" y="1181100"/>
            <a:ext cx="2917825" cy="4041140"/>
          </a:xfrm>
        </p:spPr>
        <p:txBody>
          <a:bodyPr>
            <a:normAutofit/>
          </a:bodyPr>
          <a:lstStyle/>
          <a:p>
            <a:pPr marL="0" indent="0" algn="ctr">
              <a:buNone/>
            </a:pPr>
            <a:r>
              <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III.</a:t>
            </a:r>
          </a:p>
          <a:p>
            <a:pPr marL="0" indent="0" algn="l">
              <a:buNone/>
            </a:pPr>
            <a:r>
              <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THANG PH </a:t>
            </a:r>
          </a:p>
        </p:txBody>
      </p:sp>
      <p:sp>
        <p:nvSpPr>
          <p:cNvPr id="4" name="Content Placeholder 2"/>
          <p:cNvSpPr txBox="1"/>
          <p:nvPr/>
        </p:nvSpPr>
        <p:spPr>
          <a:xfrm>
            <a:off x="4206875" y="1181100"/>
            <a:ext cx="6922135" cy="4953000"/>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665" b="1" dirty="0">
                <a:solidFill>
                  <a:schemeClr val="accent6">
                    <a:lumMod val="75000"/>
                  </a:schemeClr>
                </a:solidFill>
                <a:latin typeface="Times New Roman" panose="02020603050405020304" pitchFamily="18" charset="0"/>
                <a:cs typeface="Times New Roman" panose="02020603050405020304" pitchFamily="18" charset="0"/>
              </a:rPr>
              <a:t>HOẠT ĐỘNG </a:t>
            </a:r>
          </a:p>
          <a:p>
            <a:pPr marL="0" indent="0" algn="ctr">
              <a:buNone/>
            </a:pPr>
            <a:r>
              <a:rPr lang="en-US" sz="14665" b="1" dirty="0">
                <a:solidFill>
                  <a:schemeClr val="accent6">
                    <a:lumMod val="75000"/>
                  </a:schemeClr>
                </a:solidFill>
                <a:latin typeface="Times New Roman" panose="02020603050405020304" pitchFamily="18" charset="0"/>
                <a:cs typeface="Times New Roman" panose="02020603050405020304" pitchFamily="18" charset="0"/>
              </a:rPr>
              <a:t>TÌM HIỂU </a:t>
            </a:r>
          </a:p>
          <a:p>
            <a:pPr marL="0" indent="0" algn="l">
              <a:buNone/>
            </a:pPr>
            <a:r>
              <a:rPr lang="en-US" sz="14665" b="1"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sym typeface="+mn-ea"/>
              </a:rPr>
              <a:t>Hãy tìm hiểu và cho biết giá trị pH chuẩn trong các hình sau?</a:t>
            </a:r>
          </a:p>
          <a:p>
            <a:pPr marL="0" indent="0" algn="ctr">
              <a:buNone/>
            </a:pPr>
            <a:endParaRPr lang="en-US" sz="14665"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ctr">
              <a:buNone/>
            </a:pPr>
            <a:endParaRPr lang="en-US" sz="14665"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ctr">
              <a:buNone/>
            </a:pPr>
            <a:endParaRPr lang="en-US" sz="14665"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r>
              <a:rPr lang="en-US" b="1" dirty="0">
                <a:solidFill>
                  <a:schemeClr val="accent6">
                    <a:lumMod val="75000"/>
                  </a:schemeClr>
                </a:solidFill>
                <a:latin typeface="Times New Roman" panose="02020603050405020304" pitchFamily="18" charset="0"/>
                <a:cs typeface="Times New Roman" panose="02020603050405020304" pitchFamily="18" charset="0"/>
              </a:rPr>
              <a:t> </a:t>
            </a: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3662680" y="1181100"/>
            <a:ext cx="0" cy="556260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D:\HO SO TONG HOP\2021-2022\DAY ONLINE LOP 6,9\HÓA 9 TUẦN 6 TH OXIT - AXIT &amp; CHỦ ĐỀ BAZƠ\Tranh chủ dề bazơ\1568969410_kiemhoa.jpg"/>
          <p:cNvPicPr>
            <a:picLocks noChangeAspect="1"/>
          </p:cNvPicPr>
          <p:nvPr/>
        </p:nvPicPr>
        <p:blipFill>
          <a:blip r:embed="rId2"/>
          <a:stretch>
            <a:fillRect/>
          </a:stretch>
        </p:blipFill>
        <p:spPr>
          <a:xfrm>
            <a:off x="-635" y="74930"/>
            <a:ext cx="12192000" cy="6707505"/>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HO SO TONG HOP\2021-2022\DAY ONLINE LOP 6,9\HÓA 9 TUẦN 6 TH OXIT - AXIT &amp; CHỦ ĐỀ BAZƠ\Tranh chủ dề bazơ\do-ph-anh-huong-toi-suc-khoe-con-nguoi.png"/>
          <p:cNvPicPr>
            <a:picLocks noChangeAspect="1"/>
          </p:cNvPicPr>
          <p:nvPr/>
        </p:nvPicPr>
        <p:blipFill>
          <a:blip r:embed="rId2"/>
          <a:stretch>
            <a:fillRect/>
          </a:stretch>
        </p:blipFill>
        <p:spPr>
          <a:xfrm>
            <a:off x="635" y="0"/>
            <a:ext cx="12190730" cy="6858635"/>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HO SO TONG HOP\2021-2022\DAY ONLINE LOP 6,9\HÓA 9 TUẦN 6 TH OXIT - AXIT &amp; CHỦ ĐỀ BAZƠ\Tranh chủ dề bazơ\bai-8-mot-so-bazo-quan-trong-chuong-1-hoa-hoc-9-2.jpg"/>
          <p:cNvPicPr>
            <a:picLocks noChangeAspect="1"/>
          </p:cNvPicPr>
          <p:nvPr/>
        </p:nvPicPr>
        <p:blipFill>
          <a:blip r:embed="rId2"/>
          <a:stretch>
            <a:fillRect/>
          </a:stretch>
        </p:blipFill>
        <p:spPr>
          <a:xfrm>
            <a:off x="0" y="0"/>
            <a:ext cx="12192000" cy="7060565"/>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Box 103"/>
          <p:cNvSpPr txBox="1"/>
          <p:nvPr/>
        </p:nvSpPr>
        <p:spPr>
          <a:xfrm>
            <a:off x="334010" y="105410"/>
            <a:ext cx="11663680" cy="1753235"/>
          </a:xfrm>
          <a:prstGeom prst="rect">
            <a:avLst/>
          </a:prstGeom>
          <a:noFill/>
          <a:ln w="9525">
            <a:noFill/>
          </a:ln>
        </p:spPr>
        <p:txBody>
          <a:bodyPr wrap="square">
            <a:spAutoFit/>
          </a:bodyPr>
          <a:lstStyle/>
          <a:p>
            <a:pPr indent="0"/>
            <a:r>
              <a:rPr lang="en-US" sz="2400" b="1">
                <a:solidFill>
                  <a:srgbClr val="FF0000"/>
                </a:solidFill>
                <a:highlight>
                  <a:srgbClr val="FFFF00"/>
                </a:highlight>
                <a:latin typeface="Times New Roman" panose="02020603050405020304" pitchFamily="18" charset="0"/>
              </a:rPr>
              <a:t>III. THANG pH</a:t>
            </a:r>
            <a:r>
              <a:rPr lang="en-US" sz="2400" b="0">
                <a:solidFill>
                  <a:srgbClr val="FF0000"/>
                </a:solidFill>
                <a:highlight>
                  <a:srgbClr val="FFFF00"/>
                </a:highlight>
                <a:latin typeface="Times New Roman" panose="02020603050405020304" pitchFamily="18" charset="0"/>
              </a:rPr>
              <a:t> </a:t>
            </a:r>
            <a:endParaRPr lang="en-US" sz="2400" b="0">
              <a:latin typeface="Times New Roman" panose="02020603050405020304" pitchFamily="18" charset="0"/>
            </a:endParaRPr>
          </a:p>
          <a:p>
            <a:pPr indent="0"/>
            <a:r>
              <a:rPr lang="en-US" sz="2800">
                <a:latin typeface="Times New Roman" panose="02020603050405020304" pitchFamily="18" charset="0"/>
                <a:cs typeface="Times New Roman" panose="02020603050405020304" pitchFamily="18" charset="0"/>
              </a:rPr>
              <a:t>+ Dung dịch có pH &lt; 7: môi trường acid</a:t>
            </a:r>
          </a:p>
          <a:p>
            <a:pPr indent="0"/>
            <a:r>
              <a:rPr lang="en-US" sz="2800">
                <a:latin typeface="Times New Roman" panose="02020603050405020304" pitchFamily="18" charset="0"/>
                <a:cs typeface="Times New Roman" panose="02020603050405020304" pitchFamily="18" charset="0"/>
              </a:rPr>
              <a:t>+ Dung dịch có pH &gt; 7: môi trường base</a:t>
            </a:r>
          </a:p>
          <a:p>
            <a:pPr indent="0"/>
            <a:r>
              <a:rPr lang="en-US" sz="2800">
                <a:latin typeface="Times New Roman" panose="02020603050405020304" pitchFamily="18" charset="0"/>
                <a:cs typeface="Times New Roman" panose="02020603050405020304" pitchFamily="18" charset="0"/>
              </a:rPr>
              <a:t>+ Dung dịch có pH = 7: môi trường trung tính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35255" y="233045"/>
          <a:ext cx="11844020" cy="6583680"/>
        </p:xfrm>
        <a:graphic>
          <a:graphicData uri="http://schemas.openxmlformats.org/drawingml/2006/table">
            <a:tbl>
              <a:tblPr firstRow="1" bandRow="1">
                <a:tableStyleId>{5940675A-B579-460E-94D1-54222C63F5DA}</a:tableStyleId>
              </a:tblPr>
              <a:tblGrid>
                <a:gridCol w="11844020">
                  <a:extLst>
                    <a:ext uri="{9D8B030D-6E8A-4147-A177-3AD203B41FA5}">
                      <a16:colId xmlns:a16="http://schemas.microsoft.com/office/drawing/2014/main" val="20000"/>
                    </a:ext>
                  </a:extLst>
                </a:gridCol>
              </a:tblGrid>
              <a:tr h="0">
                <a:tc>
                  <a:txBody>
                    <a:bodyPr/>
                    <a:lstStyle/>
                    <a:p>
                      <a:pPr indent="0" algn="ctr">
                        <a:buNone/>
                      </a:pPr>
                      <a:r>
                        <a:rPr lang="en-US" sz="2400" b="1">
                          <a:solidFill>
                            <a:srgbClr val="FF0000"/>
                          </a:solidFill>
                          <a:latin typeface="Times New Roman" panose="02020603050405020304" pitchFamily="18" charset="0"/>
                          <a:cs typeface="Times New Roman" panose="02020603050405020304" pitchFamily="18" charset="0"/>
                          <a:sym typeface="+mn-ea"/>
                        </a:rPr>
                        <a:t> LUYỆN TẬP</a:t>
                      </a:r>
                      <a:endParaRPr lang="en-US" sz="2400" b="1">
                        <a:solidFill>
                          <a:srgbClr val="C00000"/>
                        </a:solidFill>
                        <a:latin typeface="Times New Roman" panose="02020603050405020304" pitchFamily="18" charset="0"/>
                        <a:cs typeface="Times New Roman" panose="02020603050405020304" pitchFamily="18" charset="0"/>
                      </a:endParaRPr>
                    </a:p>
                    <a:p>
                      <a:pPr indent="0" algn="ctr">
                        <a:buNone/>
                      </a:pPr>
                      <a:r>
                        <a:rPr lang="en-US" sz="2400" b="1">
                          <a:solidFill>
                            <a:srgbClr val="C00000"/>
                          </a:solidFill>
                          <a:latin typeface="Times New Roman" panose="02020603050405020304" pitchFamily="18" charset="0"/>
                          <a:cs typeface="Times New Roman" panose="02020603050405020304" pitchFamily="18" charset="0"/>
                        </a:rPr>
                        <a:t>PHIẾU HỌC TẬP SỐ 3</a:t>
                      </a:r>
                      <a:r>
                        <a:rPr lang="en-US" sz="2400" b="0">
                          <a:solidFill>
                            <a:srgbClr val="C00000"/>
                          </a:solidFill>
                          <a:latin typeface="Times New Roman" panose="02020603050405020304" pitchFamily="18" charset="0"/>
                          <a:cs typeface="Times New Roman" panose="02020603050405020304" pitchFamily="18" charset="0"/>
                        </a:rPr>
                        <a:t>.</a:t>
                      </a:r>
                    </a:p>
                    <a:p>
                      <a:pPr indent="0" algn="l">
                        <a:buNone/>
                      </a:pPr>
                      <a:r>
                        <a:rPr lang="en-US" sz="2400" b="0">
                          <a:latin typeface="Times New Roman" panose="02020603050405020304" pitchFamily="18" charset="0"/>
                          <a:cs typeface="Times New Roman" panose="02020603050405020304" pitchFamily="18" charset="0"/>
                        </a:rPr>
                        <a:t>- Tiến hành thí nghiệm xác định pH của một số dung dịch bằng giấy pH. Hoàn thành phiếu học tập. </a:t>
                      </a:r>
                    </a:p>
                    <a:p>
                      <a:pPr indent="0" algn="l">
                        <a:buNone/>
                      </a:pPr>
                      <a:r>
                        <a:rPr lang="en-US" sz="2400" b="0">
                          <a:latin typeface="Times New Roman" panose="02020603050405020304" pitchFamily="18" charset="0"/>
                          <a:cs typeface="Times New Roman" panose="02020603050405020304" pitchFamily="18" charset="0"/>
                        </a:rPr>
                        <a:t>1. Đọc giá trị pH của từng dung dịch và cho biết dung dịch nào có tính acid, dung dịch nào có tính base? </a:t>
                      </a: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r>
                        <a:rPr lang="en-US" sz="2400" b="0">
                          <a:latin typeface="Times New Roman" panose="02020603050405020304" pitchFamily="18" charset="0"/>
                          <a:cs typeface="Times New Roman" panose="02020603050405020304" pitchFamily="18" charset="0"/>
                        </a:rPr>
                        <a:t> </a:t>
                      </a: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r>
                        <a:rPr lang="en-US" sz="2400" b="0">
                          <a:latin typeface="Times New Roman" panose="02020603050405020304" pitchFamily="18" charset="0"/>
                          <a:cs typeface="Times New Roman" panose="02020603050405020304" pitchFamily="18" charset="0"/>
                        </a:rPr>
                        <a:t>2. Tính chất chung của dung dịch các chất có giá trị pH &lt; 7 và của dung dịch các chất có giá trị pH &gt; 7 là gi</a:t>
                      </a:r>
                      <a:r>
                        <a:rPr lang="en-US" sz="1300" b="0">
                          <a:latin typeface="Times New Roman" panose="02020603050405020304" pitchFamily="18" charset="0"/>
                          <a:cs typeface="Times New Roman" panose="02020603050405020304" pitchFamily="18" charset="0"/>
                        </a:rPr>
                        <a:t>̀? …………………………………………………………………………………………………. </a:t>
                      </a:r>
                      <a:endParaRPr lang="en-US" sz="13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382905" y="2513330"/>
          <a:ext cx="10401935" cy="2840355"/>
        </p:xfrm>
        <a:graphic>
          <a:graphicData uri="http://schemas.openxmlformats.org/drawingml/2006/table">
            <a:tbl>
              <a:tblPr firstRow="1" bandRow="1">
                <a:tableStyleId>{5940675A-B579-460E-94D1-54222C63F5DA}</a:tableStyleId>
              </a:tblPr>
              <a:tblGrid>
                <a:gridCol w="4326890">
                  <a:extLst>
                    <a:ext uri="{9D8B030D-6E8A-4147-A177-3AD203B41FA5}">
                      <a16:colId xmlns:a16="http://schemas.microsoft.com/office/drawing/2014/main" val="20000"/>
                    </a:ext>
                  </a:extLst>
                </a:gridCol>
                <a:gridCol w="3248025">
                  <a:extLst>
                    <a:ext uri="{9D8B030D-6E8A-4147-A177-3AD203B41FA5}">
                      <a16:colId xmlns:a16="http://schemas.microsoft.com/office/drawing/2014/main" val="20001"/>
                    </a:ext>
                  </a:extLst>
                </a:gridCol>
                <a:gridCol w="2827020">
                  <a:extLst>
                    <a:ext uri="{9D8B030D-6E8A-4147-A177-3AD203B41FA5}">
                      <a16:colId xmlns:a16="http://schemas.microsoft.com/office/drawing/2014/main" val="20002"/>
                    </a:ext>
                  </a:extLst>
                </a:gridCol>
              </a:tblGrid>
              <a:tr h="645795">
                <a:tc>
                  <a:txBody>
                    <a:bodyPr/>
                    <a:lstStyle/>
                    <a:p>
                      <a:pPr indent="0" algn="ctr">
                        <a:buNone/>
                      </a:pPr>
                      <a:r>
                        <a:rPr lang="en-US" sz="2400" b="1">
                          <a:latin typeface="Times New Roman" panose="02020603050405020304" pitchFamily="18" charset="0"/>
                          <a:cs typeface="Times New Roman" panose="02020603050405020304" pitchFamily="18" charset="0"/>
                        </a:rPr>
                        <a:t>Dung dịch</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a:latin typeface="Times New Roman" panose="02020603050405020304" pitchFamily="18" charset="0"/>
                          <a:cs typeface="Times New Roman" panose="02020603050405020304" pitchFamily="18" charset="0"/>
                        </a:rPr>
                        <a:t>Mẫu giấy quỳ</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a:latin typeface="Times New Roman" panose="02020603050405020304" pitchFamily="18" charset="0"/>
                          <a:cs typeface="Times New Roman" panose="02020603050405020304" pitchFamily="18" charset="0"/>
                        </a:rPr>
                        <a:t>Giá trị pH</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indent="0">
                        <a:buNone/>
                      </a:pPr>
                      <a:r>
                        <a:rPr lang="en-US" sz="2400" b="0">
                          <a:latin typeface="Times New Roman" panose="02020603050405020304" pitchFamily="18" charset="0"/>
                          <a:cs typeface="Times New Roman" panose="02020603050405020304" pitchFamily="18" charset="0"/>
                        </a:rPr>
                        <a:t>Nước lọc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8120">
                <a:tc>
                  <a:txBody>
                    <a:bodyPr/>
                    <a:lstStyle/>
                    <a:p>
                      <a:pPr indent="0">
                        <a:buNone/>
                      </a:pPr>
                      <a:r>
                        <a:rPr lang="en-US" sz="2400" b="0">
                          <a:latin typeface="Times New Roman" panose="02020603050405020304" pitchFamily="18" charset="0"/>
                          <a:cs typeface="Times New Roman" panose="02020603050405020304" pitchFamily="18" charset="0"/>
                        </a:rPr>
                        <a:t>Giấm ăn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indent="0">
                        <a:buNone/>
                      </a:pPr>
                      <a:r>
                        <a:rPr lang="en-US" sz="2400" b="0">
                          <a:latin typeface="Times New Roman" panose="02020603050405020304" pitchFamily="18" charset="0"/>
                          <a:cs typeface="Times New Roman" panose="02020603050405020304" pitchFamily="18" charset="0"/>
                        </a:rPr>
                        <a:t>Nước chanh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indent="0">
                        <a:buNone/>
                      </a:pPr>
                      <a:r>
                        <a:rPr lang="en-US" sz="2400" b="0">
                          <a:latin typeface="Times New Roman" panose="02020603050405020304" pitchFamily="18" charset="0"/>
                          <a:cs typeface="Times New Roman" panose="02020603050405020304" pitchFamily="18" charset="0"/>
                        </a:rPr>
                        <a:t>Nước ngọt có gas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indent="0">
                        <a:buNone/>
                      </a:pPr>
                      <a:r>
                        <a:rPr lang="en-US" sz="2400" b="0">
                          <a:latin typeface="Times New Roman" panose="02020603050405020304" pitchFamily="18" charset="0"/>
                          <a:cs typeface="Times New Roman" panose="02020603050405020304" pitchFamily="18" charset="0"/>
                        </a:rPr>
                        <a:t>Nước rửa bát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p>
                      <a:pPr indent="0">
                        <a:buNone/>
                      </a:pPr>
                      <a:r>
                        <a:rPr lang="en-US" sz="2400" b="0">
                          <a:latin typeface="Times New Roman" panose="02020603050405020304" pitchFamily="18" charset="0"/>
                          <a:cs typeface="Times New Roman" panose="02020603050405020304" pitchFamily="18" charset="0"/>
                        </a:rPr>
                        <a:t>Baking sođa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67055"/>
          </a:xfrm>
        </p:spPr>
        <p:txBody>
          <a:bodyPr/>
          <a:lstStyle/>
          <a:p>
            <a:pPr algn="ctr"/>
            <a:r>
              <a:rPr lang="en-US" sz="2400">
                <a:latin typeface="Times New Roman" panose="02020603050405020304" pitchFamily="18" charset="0"/>
                <a:cs typeface="Times New Roman" panose="02020603050405020304" pitchFamily="18" charset="0"/>
              </a:rPr>
              <a:t>- Phiếu học tập đã hoàn thành. </a:t>
            </a:r>
          </a:p>
        </p:txBody>
      </p:sp>
      <p:graphicFrame>
        <p:nvGraphicFramePr>
          <p:cNvPr id="4" name="Table 3"/>
          <p:cNvGraphicFramePr/>
          <p:nvPr/>
        </p:nvGraphicFramePr>
        <p:xfrm>
          <a:off x="382905" y="452120"/>
          <a:ext cx="11704320" cy="6405880"/>
        </p:xfrm>
        <a:graphic>
          <a:graphicData uri="http://schemas.openxmlformats.org/drawingml/2006/table">
            <a:tbl>
              <a:tblPr firstRow="1" bandRow="1">
                <a:tableStyleId>{5940675A-B579-460E-94D1-54222C63F5DA}</a:tableStyleId>
              </a:tblPr>
              <a:tblGrid>
                <a:gridCol w="11704320">
                  <a:extLst>
                    <a:ext uri="{9D8B030D-6E8A-4147-A177-3AD203B41FA5}">
                      <a16:colId xmlns:a16="http://schemas.microsoft.com/office/drawing/2014/main" val="20000"/>
                    </a:ext>
                  </a:extLst>
                </a:gridCol>
              </a:tblGrid>
              <a:tr h="6405880">
                <a:tc>
                  <a:txBody>
                    <a:bodyPr/>
                    <a:lstStyle/>
                    <a:p>
                      <a:pPr indent="0" algn="ctr">
                        <a:buNone/>
                      </a:pPr>
                      <a:r>
                        <a:rPr lang="en-US" sz="2400" b="1">
                          <a:latin typeface="Times New Roman" panose="02020603050405020304" pitchFamily="18" charset="0"/>
                          <a:cs typeface="Times New Roman" panose="02020603050405020304" pitchFamily="18" charset="0"/>
                        </a:rPr>
                        <a:t>PHIẾU HỌC TẬP SỐ 3</a:t>
                      </a:r>
                      <a:r>
                        <a:rPr lang="en-US" sz="2400" b="0">
                          <a:latin typeface="Times New Roman" panose="02020603050405020304" pitchFamily="18" charset="0"/>
                          <a:cs typeface="Times New Roman" panose="02020603050405020304" pitchFamily="18" charset="0"/>
                        </a:rPr>
                        <a:t>.</a:t>
                      </a:r>
                    </a:p>
                    <a:p>
                      <a:pPr indent="0" algn="l">
                        <a:buNone/>
                      </a:pPr>
                      <a:r>
                        <a:rPr lang="en-US" sz="2400" b="0">
                          <a:latin typeface="Times New Roman" panose="02020603050405020304" pitchFamily="18" charset="0"/>
                          <a:cs typeface="Times New Roman" panose="02020603050405020304" pitchFamily="18" charset="0"/>
                        </a:rPr>
                        <a:t>- Tiến hành thí nghiệm xác định pH của một số dung dịch bằng giấy pH. Hoàn thành phiếu học tập. </a:t>
                      </a: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r>
                        <a:rPr lang="en-US" sz="2400" b="0">
                          <a:latin typeface="Times New Roman" panose="02020603050405020304" pitchFamily="18" charset="0"/>
                          <a:cs typeface="Times New Roman" panose="02020603050405020304" pitchFamily="18" charset="0"/>
                        </a:rPr>
                        <a:t>1. Đọc giá trị pH của từng dung dịch và cho biết dung dịch nào có tính acid, dung dịch nào có tính base? + Dung dịch có tính acid là: Giấm ăn, nước chanh, nước ngọt có gas + Dung dịch có tính base là: baking soda </a:t>
                      </a:r>
                    </a:p>
                    <a:p>
                      <a:pPr indent="0" algn="l">
                        <a:buNone/>
                      </a:pPr>
                      <a:r>
                        <a:rPr lang="en-US" sz="2400" b="0">
                          <a:latin typeface="Times New Roman" panose="02020603050405020304" pitchFamily="18" charset="0"/>
                          <a:cs typeface="Times New Roman" panose="02020603050405020304" pitchFamily="18" charset="0"/>
                        </a:rPr>
                        <a:t>2. Tính chất chung của dung dịch các chất có giá trị pH &lt; 7 và của dung dịch các chất có giá trị pH &gt; 7 là gì? + Dung dịch có tính acid là: pH &lt; 7. + Dung dịch có tính base là: pH &gt; 7.</a:t>
                      </a:r>
                      <a:r>
                        <a:rPr lang="en-US" sz="1300" b="0">
                          <a:latin typeface="Times New Roman" panose="02020603050405020304" pitchFamily="18" charset="0"/>
                          <a:cs typeface="Times New Roman" panose="02020603050405020304" pitchFamily="18" charset="0"/>
                        </a:rPr>
                        <a:t> </a:t>
                      </a:r>
                    </a:p>
                    <a:p>
                      <a:pPr indent="0" algn="l">
                        <a:buNone/>
                      </a:pPr>
                      <a:r>
                        <a:rPr lang="en-US" sz="2400" b="1">
                          <a:latin typeface="Times New Roman" panose="02020603050405020304" pitchFamily="18" charset="0"/>
                          <a:ea typeface="Times New Roman" panose="02020603050405020304" pitchFamily="18" charset="0"/>
                          <a:cs typeface="Times New Roman" panose="02020603050405020304" pitchFamily="18" charset="0"/>
                        </a:rPr>
                        <a:t>- Sữa (pH = 6,2), nước cam (pH = 3,5), cà phê (pH = 5,5 ).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491490" y="1625600"/>
          <a:ext cx="6979285" cy="2560320"/>
        </p:xfrm>
        <a:graphic>
          <a:graphicData uri="http://schemas.openxmlformats.org/drawingml/2006/table">
            <a:tbl>
              <a:tblPr firstRow="1" bandRow="1">
                <a:tableStyleId>{5940675A-B579-460E-94D1-54222C63F5DA}</a:tableStyleId>
              </a:tblPr>
              <a:tblGrid>
                <a:gridCol w="2409190">
                  <a:extLst>
                    <a:ext uri="{9D8B030D-6E8A-4147-A177-3AD203B41FA5}">
                      <a16:colId xmlns:a16="http://schemas.microsoft.com/office/drawing/2014/main" val="20000"/>
                    </a:ext>
                  </a:extLst>
                </a:gridCol>
                <a:gridCol w="2178050">
                  <a:extLst>
                    <a:ext uri="{9D8B030D-6E8A-4147-A177-3AD203B41FA5}">
                      <a16:colId xmlns:a16="http://schemas.microsoft.com/office/drawing/2014/main" val="20001"/>
                    </a:ext>
                  </a:extLst>
                </a:gridCol>
                <a:gridCol w="2392045">
                  <a:extLst>
                    <a:ext uri="{9D8B030D-6E8A-4147-A177-3AD203B41FA5}">
                      <a16:colId xmlns:a16="http://schemas.microsoft.com/office/drawing/2014/main" val="20002"/>
                    </a:ext>
                  </a:extLst>
                </a:gridCol>
              </a:tblGrid>
              <a:tr h="0">
                <a:tc>
                  <a:txBody>
                    <a:bodyPr/>
                    <a:lstStyle/>
                    <a:p>
                      <a:pPr indent="0" algn="ctr">
                        <a:buNone/>
                      </a:pPr>
                      <a:r>
                        <a:rPr lang="en-US" sz="2400" b="1">
                          <a:latin typeface="Times New Roman" panose="02020603050405020304" pitchFamily="18" charset="0"/>
                          <a:cs typeface="Times New Roman" panose="02020603050405020304" pitchFamily="18" charset="0"/>
                        </a:rPr>
                        <a:t>Dung dịch</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a:latin typeface="Times New Roman" panose="02020603050405020304" pitchFamily="18" charset="0"/>
                          <a:cs typeface="Times New Roman" panose="02020603050405020304" pitchFamily="18" charset="0"/>
                        </a:rPr>
                        <a:t>Mẫu giấy quỳ</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a:latin typeface="Times New Roman" panose="02020603050405020304" pitchFamily="18" charset="0"/>
                          <a:cs typeface="Times New Roman" panose="02020603050405020304" pitchFamily="18" charset="0"/>
                        </a:rPr>
                        <a:t>Giá trị pH</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indent="0">
                        <a:buNone/>
                      </a:pPr>
                      <a:r>
                        <a:rPr lang="en-US" sz="2400" b="0">
                          <a:latin typeface="Times New Roman" panose="02020603050405020304" pitchFamily="18" charset="0"/>
                          <a:cs typeface="Times New Roman" panose="02020603050405020304" pitchFamily="18" charset="0"/>
                        </a:rPr>
                        <a:t>Nước lọc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Không đổi màu</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7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indent="0">
                        <a:buNone/>
                      </a:pPr>
                      <a:r>
                        <a:rPr lang="en-US" sz="2400" b="0">
                          <a:latin typeface="Times New Roman" panose="02020603050405020304" pitchFamily="18" charset="0"/>
                          <a:cs typeface="Times New Roman" panose="02020603050405020304" pitchFamily="18" charset="0"/>
                        </a:rPr>
                        <a:t>Giấm ăn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Đỏ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2,8</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indent="0">
                        <a:buNone/>
                      </a:pPr>
                      <a:r>
                        <a:rPr lang="en-US" sz="2400" b="0">
                          <a:latin typeface="Times New Roman" panose="02020603050405020304" pitchFamily="18" charset="0"/>
                          <a:cs typeface="Times New Roman" panose="02020603050405020304" pitchFamily="18" charset="0"/>
                        </a:rPr>
                        <a:t>Nước chanh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Đỏ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2 - 3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indent="0">
                        <a:buNone/>
                      </a:pPr>
                      <a:r>
                        <a:rPr lang="en-US" sz="2400" b="0">
                          <a:latin typeface="Times New Roman" panose="02020603050405020304" pitchFamily="18" charset="0"/>
                          <a:cs typeface="Times New Roman" panose="02020603050405020304" pitchFamily="18" charset="0"/>
                        </a:rPr>
                        <a:t>Nước ngọt có gas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Đỏ tía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3 - 4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indent="0">
                        <a:buNone/>
                      </a:pPr>
                      <a:r>
                        <a:rPr lang="en-US" sz="2400" b="0">
                          <a:latin typeface="Times New Roman" panose="02020603050405020304" pitchFamily="18" charset="0"/>
                          <a:cs typeface="Times New Roman" panose="02020603050405020304" pitchFamily="18" charset="0"/>
                        </a:rPr>
                        <a:t>Nước rửa bát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Tím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5,5 - 7</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p>
                      <a:pPr indent="0">
                        <a:buNone/>
                      </a:pPr>
                      <a:r>
                        <a:rPr lang="en-US" sz="2400" b="0">
                          <a:latin typeface="Times New Roman" panose="02020603050405020304" pitchFamily="18" charset="0"/>
                          <a:cs typeface="Times New Roman" panose="02020603050405020304" pitchFamily="18" charset="0"/>
                        </a:rPr>
                        <a:t>Baking sođa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Xanh dương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9,5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490" y="1143635"/>
            <a:ext cx="10515600" cy="524510"/>
          </a:xfrm>
        </p:spPr>
        <p:txBody>
          <a:bodyPr/>
          <a:lstStyle/>
          <a:p>
            <a:pPr marL="0" indent="0">
              <a:buNone/>
            </a:pPr>
            <a:r>
              <a:rPr lang="en-US" b="1">
                <a:solidFill>
                  <a:srgbClr val="C00000"/>
                </a:solidFill>
                <a:latin typeface="Times New Roman" panose="02020603050405020304" pitchFamily="18" charset="0"/>
                <a:cs typeface="Times New Roman" panose="02020603050405020304" pitchFamily="18" charset="0"/>
              </a:rPr>
              <a:t>II. TÍNH CHẤT HÓA HỌC CỦA BASE.</a:t>
            </a:r>
            <a:r>
              <a:rPr lang="en-US" b="1">
                <a:solidFill>
                  <a:schemeClr val="tx1"/>
                </a:solidFill>
                <a:latin typeface="Times New Roman" panose="02020603050405020304" pitchFamily="18" charset="0"/>
                <a:cs typeface="Times New Roman" panose="02020603050405020304" pitchFamily="18" charset="0"/>
              </a:rPr>
              <a:t>  </a:t>
            </a:r>
          </a:p>
        </p:txBody>
      </p:sp>
      <p:sp>
        <p:nvSpPr>
          <p:cNvPr id="3083" name="WordArt 11"/>
          <p:cNvSpPr>
            <a:spLocks noChangeArrowheads="1" noChangeShapeType="1" noTextEdit="1"/>
          </p:cNvSpPr>
          <p:nvPr/>
        </p:nvSpPr>
        <p:spPr bwMode="auto">
          <a:xfrm>
            <a:off x="3790315" y="279400"/>
            <a:ext cx="5775960" cy="438150"/>
          </a:xfrm>
          <a:prstGeom prst="rect">
            <a:avLst/>
          </a:prstGeom>
        </p:spPr>
        <p:txBody>
          <a:bodyPr wrap="none" fromWordArt="1">
            <a:prstTxWarp prst="textPlain">
              <a:avLst>
                <a:gd name="adj" fmla="val 50000"/>
              </a:avLst>
            </a:prstTxWarp>
          </a:bodyPr>
          <a:lstStyle/>
          <a:p>
            <a:pPr algn="ctr"/>
            <a:r>
              <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9 : BASE-THANG PH </a:t>
            </a:r>
          </a:p>
        </p:txBody>
      </p:sp>
      <p:sp>
        <p:nvSpPr>
          <p:cNvPr id="9" name="Title 1"/>
          <p:cNvSpPr txBox="1"/>
          <p:nvPr/>
        </p:nvSpPr>
        <p:spPr>
          <a:xfrm>
            <a:off x="745490" y="717550"/>
            <a:ext cx="8991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a:solidFill>
                  <a:srgbClr val="FF0000"/>
                </a:solidFill>
                <a:latin typeface="Times New Roman" panose="02020603050405020304" pitchFamily="18" charset="0"/>
                <a:cs typeface="Times New Roman" panose="02020603050405020304" pitchFamily="18" charset="0"/>
              </a:rPr>
              <a:t>I.KHÁI NIỆM VÀ PHÂN LOẠI: </a:t>
            </a:r>
          </a:p>
        </p:txBody>
      </p:sp>
      <p:sp>
        <p:nvSpPr>
          <p:cNvPr id="100" name="Text Box 99"/>
          <p:cNvSpPr txBox="1"/>
          <p:nvPr/>
        </p:nvSpPr>
        <p:spPr>
          <a:xfrm>
            <a:off x="745490" y="2221230"/>
            <a:ext cx="11012805" cy="521970"/>
          </a:xfrm>
          <a:prstGeom prst="rect">
            <a:avLst/>
          </a:prstGeom>
          <a:noFill/>
          <a:ln w="9525">
            <a:noFill/>
          </a:ln>
        </p:spPr>
        <p:txBody>
          <a:bodyPr wrap="square">
            <a:spAutoFit/>
          </a:bodyPr>
          <a:lstStyle/>
          <a:p>
            <a:pPr indent="0"/>
            <a:r>
              <a:rPr lang="en-US" sz="2800" b="1">
                <a:solidFill>
                  <a:srgbClr val="C00000"/>
                </a:solidFill>
                <a:latin typeface="Times New Roman" panose="02020603050405020304" pitchFamily="18" charset="0"/>
              </a:rPr>
              <a:t> Luyện tập : </a:t>
            </a:r>
          </a:p>
        </p:txBody>
      </p:sp>
      <p:sp>
        <p:nvSpPr>
          <p:cNvPr id="2" name="Text Box 1"/>
          <p:cNvSpPr txBox="1"/>
          <p:nvPr/>
        </p:nvSpPr>
        <p:spPr>
          <a:xfrm>
            <a:off x="194310" y="2712085"/>
            <a:ext cx="11802745" cy="521970"/>
          </a:xfrm>
          <a:prstGeom prst="rect">
            <a:avLst/>
          </a:prstGeom>
          <a:noFill/>
          <a:ln w="9525">
            <a:noFill/>
          </a:ln>
        </p:spPr>
        <p:txBody>
          <a:bodyPr wrap="square">
            <a:spAutoFit/>
          </a:bodyPr>
          <a:lstStyle/>
          <a:p>
            <a:pPr indent="0"/>
            <a:endParaRPr lang="en-US" sz="2800">
              <a:latin typeface="Times New Roman" panose="02020603050405020304" pitchFamily="18" charset="0"/>
              <a:cs typeface="Times New Roman" panose="02020603050405020304" pitchFamily="18" charset="0"/>
            </a:endParaRPr>
          </a:p>
        </p:txBody>
      </p:sp>
      <p:sp>
        <p:nvSpPr>
          <p:cNvPr id="4" name="Text Box 3"/>
          <p:cNvSpPr txBox="1"/>
          <p:nvPr/>
        </p:nvSpPr>
        <p:spPr>
          <a:xfrm>
            <a:off x="745490" y="1668462"/>
            <a:ext cx="5080000" cy="460375"/>
          </a:xfrm>
          <a:prstGeom prst="rect">
            <a:avLst/>
          </a:prstGeom>
          <a:noFill/>
          <a:ln w="9525">
            <a:noFill/>
          </a:ln>
        </p:spPr>
        <p:txBody>
          <a:bodyPr wrap="square">
            <a:spAutoFit/>
          </a:bodyPr>
          <a:lstStyle/>
          <a:p>
            <a:pPr indent="0"/>
            <a:r>
              <a:rPr lang="en-US" sz="2400" b="1">
                <a:solidFill>
                  <a:schemeClr val="tx1"/>
                </a:solidFill>
                <a:effectLst>
                  <a:outerShdw blurRad="38100" dist="19050" dir="2700000" algn="tl" rotWithShape="0">
                    <a:schemeClr val="dk1">
                      <a:alpha val="40000"/>
                    </a:schemeClr>
                  </a:outerShdw>
                </a:effectLst>
                <a:latin typeface="Times New Roman" panose="02020603050405020304" pitchFamily="18" charset="0"/>
              </a:rPr>
              <a:t>III. THANG pH</a:t>
            </a:r>
            <a:r>
              <a:rPr lang="en-US" sz="1300" b="0">
                <a:solidFill>
                  <a:srgbClr val="FF0000"/>
                </a:solidFill>
                <a:latin typeface="Times New Roman" panose="02020603050405020304" pitchFamily="18" charset="0"/>
              </a:rPr>
              <a:t> </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0" indent="0" algn="ctr">
              <a:buNone/>
            </a:pPr>
            <a:endPar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indent="0" algn="ctr">
              <a:buNone/>
            </a:pPr>
            <a:r>
              <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 </a:t>
            </a:r>
          </a:p>
        </p:txBody>
      </p:sp>
      <p:sp>
        <p:nvSpPr>
          <p:cNvPr id="4" name="Content Placeholder 2"/>
          <p:cNvSpPr txBox="1"/>
          <p:nvPr/>
        </p:nvSpPr>
        <p:spPr>
          <a:xfrm>
            <a:off x="7693660" y="0"/>
            <a:ext cx="4368165" cy="6858635"/>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sz="9600" b="1" dirty="0">
                <a:solidFill>
                  <a:schemeClr val="tx1"/>
                </a:solidFill>
                <a:latin typeface="Times New Roman" panose="02020603050405020304" pitchFamily="18" charset="0"/>
                <a:cs typeface="Times New Roman" panose="02020603050405020304" pitchFamily="18" charset="0"/>
              </a:rPr>
              <a:t>TL:</a:t>
            </a:r>
            <a:r>
              <a:rPr lang="en-US" sz="9600" dirty="0">
                <a:solidFill>
                  <a:schemeClr val="tx1"/>
                </a:solidFill>
                <a:latin typeface="Times New Roman" panose="02020603050405020304" pitchFamily="18" charset="0"/>
                <a:cs typeface="Times New Roman" panose="02020603050405020304" pitchFamily="18" charset="0"/>
              </a:rPr>
              <a:t>Nước sông thường độc, nhất là về mùa mưa vì có nhiều cặn, đất, cát và các sinh vật phù sinh như tảo, rêu, nguyên sinh động vật,…Những hạt cặn to, nặng bị lắng nhanh, những hạt keo nhỏ bị lắng chậm hơn. Người ta thường dùng phèn chua để giúp cặn lắng nhanh hơn, tuy nhiên với những nguồn nước có tính acid (pH&lt;7) thì chỉ dùng phèn không đủ để kéo các hạt lơ lửng xuống. Nước sẽ kém trong hoặc lâu trong. Để làm trong nước nhanh và tiết kiệm phèn, người ta thường cho vào nước một nước nhỏ vôi tôi Ca(OH)</a:t>
            </a:r>
            <a:r>
              <a:rPr lang="en-US" sz="9600" baseline="-25000" dirty="0">
                <a:solidFill>
                  <a:schemeClr val="tx1"/>
                </a:solidFill>
                <a:latin typeface="Times New Roman" panose="02020603050405020304" pitchFamily="18" charset="0"/>
                <a:cs typeface="Times New Roman" panose="02020603050405020304" pitchFamily="18" charset="0"/>
              </a:rPr>
              <a:t>2 </a:t>
            </a:r>
            <a:r>
              <a:rPr lang="en-US" sz="9600" dirty="0">
                <a:solidFill>
                  <a:schemeClr val="tx1"/>
                </a:solidFill>
                <a:latin typeface="Times New Roman" panose="02020603050405020304" pitchFamily="18" charset="0"/>
                <a:cs typeface="Times New Roman" panose="02020603050405020304" pitchFamily="18" charset="0"/>
              </a:rPr>
              <a:t>làm tăng lượng các hạt keo Al(OH)</a:t>
            </a:r>
            <a:r>
              <a:rPr lang="en-US" sz="9600" baseline="-25000" dirty="0">
                <a:solidFill>
                  <a:schemeClr val="tx1"/>
                </a:solidFill>
                <a:latin typeface="Times New Roman" panose="02020603050405020304" pitchFamily="18" charset="0"/>
                <a:cs typeface="Times New Roman" panose="02020603050405020304" pitchFamily="18" charset="0"/>
              </a:rPr>
              <a:t>3</a:t>
            </a:r>
            <a:r>
              <a:rPr lang="en-US" sz="9600" dirty="0">
                <a:solidFill>
                  <a:schemeClr val="tx1"/>
                </a:solidFill>
                <a:latin typeface="Times New Roman" panose="02020603050405020304" pitchFamily="18" charset="0"/>
                <a:cs typeface="Times New Roman" panose="02020603050405020304" pitchFamily="18" charset="0"/>
              </a:rPr>
              <a:t>.</a:t>
            </a:r>
          </a:p>
          <a:p>
            <a:pPr marL="0" indent="0" algn="ctr">
              <a:buNone/>
            </a:pPr>
            <a:endParaRPr lang="en-US" sz="14665" dirty="0">
              <a:solidFill>
                <a:schemeClr val="tx1"/>
              </a:solidFill>
              <a:latin typeface="Times New Roman" panose="02020603050405020304" pitchFamily="18" charset="0"/>
              <a:cs typeface="Times New Roman" panose="02020603050405020304" pitchFamily="18" charset="0"/>
            </a:endParaRPr>
          </a:p>
          <a:p>
            <a:pPr marL="0" indent="0" algn="ctr">
              <a:buNone/>
            </a:pPr>
            <a:endParaRPr lang="en-US" sz="14665"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r>
              <a:rPr lang="en-US" b="1" dirty="0">
                <a:solidFill>
                  <a:schemeClr val="accent6">
                    <a:lumMod val="75000"/>
                  </a:schemeClr>
                </a:solidFill>
                <a:latin typeface="Times New Roman" panose="02020603050405020304" pitchFamily="18" charset="0"/>
                <a:cs typeface="Times New Roman" panose="02020603050405020304" pitchFamily="18" charset="0"/>
              </a:rPr>
              <a:t> </a:t>
            </a: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7693660" y="876300"/>
            <a:ext cx="0" cy="5562600"/>
          </a:xfrm>
          <a:prstGeom prst="line">
            <a:avLst/>
          </a:prstGeom>
        </p:spPr>
        <p:style>
          <a:lnRef idx="3">
            <a:schemeClr val="dk1"/>
          </a:lnRef>
          <a:fillRef idx="0">
            <a:schemeClr val="dk1"/>
          </a:fillRef>
          <a:effectRef idx="2">
            <a:schemeClr val="dk1"/>
          </a:effectRef>
          <a:fontRef idx="minor">
            <a:schemeClr val="tx1"/>
          </a:fontRef>
        </p:style>
      </p:cxnSp>
      <p:sp>
        <p:nvSpPr>
          <p:cNvPr id="100" name="Text Box 99"/>
          <p:cNvSpPr txBox="1"/>
          <p:nvPr/>
        </p:nvSpPr>
        <p:spPr>
          <a:xfrm>
            <a:off x="200025" y="257175"/>
            <a:ext cx="7493635" cy="1568450"/>
          </a:xfrm>
          <a:prstGeom prst="rect">
            <a:avLst/>
          </a:prstGeom>
          <a:noFill/>
          <a:ln w="9525">
            <a:noFill/>
          </a:ln>
        </p:spPr>
        <p:txBody>
          <a:bodyPr wrap="square">
            <a:spAutoFit/>
          </a:bodyPr>
          <a:lstStyle/>
          <a:p>
            <a:pPr indent="0"/>
            <a:r>
              <a:rPr lang="en-US" sz="2400" b="1">
                <a:solidFill>
                  <a:srgbClr val="0000FF"/>
                </a:solidFill>
                <a:latin typeface="Times New Roman" panose="02020603050405020304" pitchFamily="18" charset="0"/>
              </a:rPr>
              <a:t>Bài tập 1: </a:t>
            </a:r>
            <a:r>
              <a:rPr lang="en-US" sz="2400" b="0">
                <a:solidFill>
                  <a:srgbClr val="222222"/>
                </a:solidFill>
                <a:latin typeface="Times New Roman" panose="02020603050405020304" pitchFamily="18" charset="0"/>
              </a:rPr>
              <a:t>Khi làm trong nước sông người ta thường dùng phèn chua cho thêm một ít vôi tôi (Ca(OH)</a:t>
            </a:r>
            <a:r>
              <a:rPr lang="en-US" sz="2400" b="0" baseline="-25000">
                <a:solidFill>
                  <a:srgbClr val="222222"/>
                </a:solidFill>
                <a:latin typeface="Times New Roman" panose="02020603050405020304" pitchFamily="18" charset="0"/>
              </a:rPr>
              <a:t>2</a:t>
            </a:r>
            <a:r>
              <a:rPr lang="en-US" sz="2400" b="0">
                <a:solidFill>
                  <a:srgbClr val="222222"/>
                </a:solidFill>
                <a:latin typeface="Times New Roman" panose="02020603050405020304" pitchFamily="18" charset="0"/>
              </a:rPr>
              <a:t>)? Tại sao? Biết phèn chua tan trong nước tạo các hạt keo Al(OH)</a:t>
            </a:r>
            <a:r>
              <a:rPr lang="en-US" sz="2400" b="0" baseline="-25000">
                <a:solidFill>
                  <a:srgbClr val="222222"/>
                </a:solidFill>
                <a:latin typeface="Times New Roman" panose="02020603050405020304" pitchFamily="18" charset="0"/>
              </a:rPr>
              <a:t>3</a:t>
            </a:r>
            <a:r>
              <a:rPr lang="en-US" sz="2400" b="0">
                <a:solidFill>
                  <a:srgbClr val="222222"/>
                </a:solidFill>
                <a:latin typeface="Times New Roman" panose="02020603050405020304" pitchFamily="18" charset="0"/>
              </a:rPr>
              <a:t> kéo theo những hạt cặn lơ lửng xuống làm nước trong.</a:t>
            </a:r>
            <a:endParaRPr lang="en-US" sz="2400"/>
          </a:p>
        </p:txBody>
      </p:sp>
      <p:pic>
        <p:nvPicPr>
          <p:cNvPr id="2" name="Picture 2" descr="https://thuvienhoclieu.com/wp-content/uploads/2023/06/word-image-37315-3.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00025" y="1825625"/>
            <a:ext cx="7292340" cy="48113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685"/>
            <a:ext cx="10515600" cy="655955"/>
          </a:xfrm>
        </p:spPr>
        <p:txBody>
          <a:bodyPr>
            <a:normAutofit fontScale="90000"/>
          </a:bodyPr>
          <a:lstStyle/>
          <a:p>
            <a:r>
              <a:rPr lang="en-US">
                <a:ln w="22225">
                  <a:solidFill>
                    <a:schemeClr val="accent2"/>
                  </a:solidFill>
                  <a:prstDash val="solid"/>
                </a:ln>
                <a:solidFill>
                  <a:schemeClr val="accent2">
                    <a:lumMod val="40000"/>
                    <a:lumOff val="60000"/>
                  </a:schemeClr>
                </a:solidFill>
                <a:effectLst/>
                <a:latin typeface="Times New Roman" panose="02020603050405020304" pitchFamily="18" charset="0"/>
                <a:sym typeface="+mn-ea"/>
              </a:rPr>
              <a:t>MỨC ĐỘ 1: BIẾT (3 câu biết)</a:t>
            </a:r>
            <a:endParaRPr lang="en-US"/>
          </a:p>
        </p:txBody>
      </p:sp>
      <p:sp>
        <p:nvSpPr>
          <p:cNvPr id="100" name="Text Box 99"/>
          <p:cNvSpPr txBox="1"/>
          <p:nvPr/>
        </p:nvSpPr>
        <p:spPr>
          <a:xfrm>
            <a:off x="0" y="802640"/>
            <a:ext cx="12071350" cy="3538220"/>
          </a:xfrm>
          <a:prstGeom prst="rect">
            <a:avLst/>
          </a:prstGeom>
          <a:noFill/>
          <a:ln w="9525">
            <a:noFill/>
          </a:ln>
        </p:spPr>
        <p:txBody>
          <a:bodyPr wrap="square">
            <a:spAutoFit/>
          </a:bodyPr>
          <a:lstStyle/>
          <a:p>
            <a:pPr indent="0"/>
            <a:r>
              <a:rPr lang="en-US" sz="2800" b="1">
                <a:solidFill>
                  <a:srgbClr val="0000FF"/>
                </a:solidFill>
                <a:latin typeface="Times New Roman" panose="02020603050405020304" pitchFamily="18" charset="0"/>
              </a:rPr>
              <a:t>Câu 1.</a:t>
            </a:r>
            <a:r>
              <a:rPr lang="en-US" sz="2800" b="1">
                <a:solidFill>
                  <a:srgbClr val="222222"/>
                </a:solidFill>
                <a:latin typeface="Times New Roman" panose="02020603050405020304" pitchFamily="18" charset="0"/>
              </a:rPr>
              <a:t> </a:t>
            </a:r>
            <a:r>
              <a:rPr lang="en-US" sz="2800" b="0">
                <a:solidFill>
                  <a:srgbClr val="222222"/>
                </a:solidFill>
                <a:latin typeface="Times New Roman" panose="02020603050405020304" pitchFamily="18" charset="0"/>
              </a:rPr>
              <a:t>Nhóm các dung dịch có pH &lt; 7</a:t>
            </a:r>
            <a:endParaRPr lang="en-US" sz="2800" b="1">
              <a:solidFill>
                <a:srgbClr val="222222"/>
              </a:solidFill>
              <a:latin typeface="Times New Roman" panose="02020603050405020304" pitchFamily="18" charset="0"/>
            </a:endParaRPr>
          </a:p>
          <a:p>
            <a:pPr indent="0"/>
            <a:r>
              <a:rPr lang="en-US" sz="2800" b="1">
                <a:solidFill>
                  <a:srgbClr val="222222"/>
                </a:solidFill>
                <a:latin typeface="Times New Roman" panose="02020603050405020304" pitchFamily="18" charset="0"/>
              </a:rPr>
              <a:t>A.</a:t>
            </a:r>
            <a:r>
              <a:rPr lang="en-US" sz="2800" b="0">
                <a:solidFill>
                  <a:srgbClr val="222222"/>
                </a:solidFill>
                <a:latin typeface="Times New Roman" panose="02020603050405020304" pitchFamily="18" charset="0"/>
              </a:rPr>
              <a:t> HCl, NaOH.</a:t>
            </a:r>
            <a:r>
              <a:rPr lang="en-US" sz="2800" b="1">
                <a:solidFill>
                  <a:srgbClr val="222222"/>
                </a:solidFill>
                <a:latin typeface="Times New Roman" panose="02020603050405020304" pitchFamily="18" charset="0"/>
              </a:rPr>
              <a:t>            B. </a:t>
            </a:r>
            <a:r>
              <a:rPr lang="en-US" sz="2800" b="0">
                <a:solidFill>
                  <a:srgbClr val="222222"/>
                </a:solidFill>
                <a:latin typeface="Times New Roman" panose="02020603050405020304" pitchFamily="18" charset="0"/>
              </a:rPr>
              <a:t>Ba(OH</a:t>
            </a:r>
            <a:r>
              <a:rPr lang="en-US" sz="2800" b="0" baseline="-25000">
                <a:solidFill>
                  <a:srgbClr val="222222"/>
                </a:solidFill>
                <a:latin typeface="Times New Roman" panose="02020603050405020304" pitchFamily="18" charset="0"/>
              </a:rPr>
              <a:t>2</a:t>
            </a:r>
            <a:r>
              <a:rPr lang="en-US" sz="2800" b="0">
                <a:solidFill>
                  <a:srgbClr val="222222"/>
                </a:solidFill>
                <a:latin typeface="Times New Roman" panose="02020603050405020304" pitchFamily="18" charset="0"/>
              </a:rPr>
              <a:t>), H</a:t>
            </a:r>
            <a:r>
              <a:rPr lang="en-US" sz="2800" b="0" baseline="-25000">
                <a:solidFill>
                  <a:srgbClr val="222222"/>
                </a:solidFill>
                <a:latin typeface="Times New Roman" panose="02020603050405020304" pitchFamily="18" charset="0"/>
              </a:rPr>
              <a:t>2</a:t>
            </a:r>
            <a:r>
              <a:rPr lang="en-US" sz="2800" b="0">
                <a:solidFill>
                  <a:srgbClr val="222222"/>
                </a:solidFill>
                <a:latin typeface="Times New Roman" panose="02020603050405020304" pitchFamily="18" charset="0"/>
              </a:rPr>
              <a:t>SO</a:t>
            </a:r>
            <a:r>
              <a:rPr lang="en-US" sz="2800" b="0" baseline="-25000">
                <a:solidFill>
                  <a:srgbClr val="222222"/>
                </a:solidFill>
                <a:latin typeface="Times New Roman" panose="02020603050405020304" pitchFamily="18" charset="0"/>
              </a:rPr>
              <a:t>4</a:t>
            </a:r>
            <a:r>
              <a:rPr lang="en-US" sz="2800" b="1">
                <a:solidFill>
                  <a:srgbClr val="222222"/>
                </a:solidFill>
                <a:latin typeface="Times New Roman" panose="02020603050405020304" pitchFamily="18" charset="0"/>
              </a:rPr>
              <a:t>       C.</a:t>
            </a:r>
            <a:r>
              <a:rPr lang="en-US" sz="2800" b="0">
                <a:solidFill>
                  <a:srgbClr val="222222"/>
                </a:solidFill>
                <a:latin typeface="Times New Roman" panose="02020603050405020304" pitchFamily="18" charset="0"/>
              </a:rPr>
              <a:t> NaCl, HCl.</a:t>
            </a:r>
            <a:r>
              <a:rPr lang="en-US" sz="2800" b="1">
                <a:solidFill>
                  <a:srgbClr val="222222"/>
                </a:solidFill>
                <a:latin typeface="Times New Roman" panose="02020603050405020304" pitchFamily="18" charset="0"/>
              </a:rPr>
              <a:t>       D.</a:t>
            </a:r>
            <a:r>
              <a:rPr lang="en-US" sz="2800" b="0">
                <a:solidFill>
                  <a:srgbClr val="222222"/>
                </a:solidFill>
                <a:latin typeface="Times New Roman" panose="02020603050405020304" pitchFamily="18" charset="0"/>
              </a:rPr>
              <a:t> H</a:t>
            </a:r>
            <a:r>
              <a:rPr lang="en-US" sz="2800" b="0" baseline="-25000">
                <a:solidFill>
                  <a:srgbClr val="222222"/>
                </a:solidFill>
                <a:latin typeface="Times New Roman" panose="02020603050405020304" pitchFamily="18" charset="0"/>
              </a:rPr>
              <a:t>2</a:t>
            </a:r>
            <a:r>
              <a:rPr lang="en-US" sz="2800" b="0">
                <a:solidFill>
                  <a:srgbClr val="222222"/>
                </a:solidFill>
                <a:latin typeface="Times New Roman" panose="02020603050405020304" pitchFamily="18" charset="0"/>
              </a:rPr>
              <a:t>SO</a:t>
            </a:r>
            <a:r>
              <a:rPr lang="en-US" sz="2800" b="0" baseline="-25000">
                <a:solidFill>
                  <a:srgbClr val="222222"/>
                </a:solidFill>
                <a:latin typeface="Times New Roman" panose="02020603050405020304" pitchFamily="18" charset="0"/>
              </a:rPr>
              <a:t>4</a:t>
            </a:r>
            <a:r>
              <a:rPr lang="en-US" sz="2800" b="0">
                <a:solidFill>
                  <a:srgbClr val="222222"/>
                </a:solidFill>
                <a:latin typeface="Times New Roman" panose="02020603050405020304" pitchFamily="18" charset="0"/>
              </a:rPr>
              <a:t>, HNO</a:t>
            </a:r>
            <a:r>
              <a:rPr lang="en-US" sz="2800" b="0" baseline="-25000">
                <a:solidFill>
                  <a:srgbClr val="222222"/>
                </a:solidFill>
                <a:latin typeface="Times New Roman" panose="02020603050405020304" pitchFamily="18" charset="0"/>
              </a:rPr>
              <a:t>3</a:t>
            </a:r>
            <a:r>
              <a:rPr lang="en-US" sz="2800" b="0">
                <a:solidFill>
                  <a:srgbClr val="222222"/>
                </a:solidFill>
                <a:latin typeface="Times New Roman" panose="02020603050405020304" pitchFamily="18" charset="0"/>
              </a:rPr>
              <a:t>.</a:t>
            </a:r>
            <a:endParaRPr lang="en-US" sz="2800" b="1">
              <a:solidFill>
                <a:srgbClr val="0000FF"/>
              </a:solidFill>
              <a:latin typeface="Times New Roman" panose="02020603050405020304" pitchFamily="18" charset="0"/>
            </a:endParaRPr>
          </a:p>
          <a:p>
            <a:pPr indent="0"/>
            <a:r>
              <a:rPr lang="en-US" sz="2800" b="1">
                <a:solidFill>
                  <a:srgbClr val="0000FF"/>
                </a:solidFill>
                <a:latin typeface="Times New Roman" panose="02020603050405020304" pitchFamily="18" charset="0"/>
              </a:rPr>
              <a:t>Câu 2. </a:t>
            </a:r>
            <a:r>
              <a:rPr lang="en-US" sz="2800" b="0">
                <a:solidFill>
                  <a:srgbClr val="222222"/>
                </a:solidFill>
                <a:latin typeface="Times New Roman" panose="02020603050405020304" pitchFamily="18" charset="0"/>
              </a:rPr>
              <a:t>Sodium hydroxide (hay xút ăn da) là chất rắn, không màu, dễ nóng chảy, hút ẩm mạnh, tan nhiều trong nước và tỏa ra một lượng nhiệt lớn. Công thức của sodium hydroxide</a:t>
            </a:r>
            <a:endParaRPr lang="en-US" sz="2800" b="1">
              <a:solidFill>
                <a:srgbClr val="222222"/>
              </a:solidFill>
              <a:latin typeface="Times New Roman" panose="02020603050405020304" pitchFamily="18" charset="0"/>
            </a:endParaRPr>
          </a:p>
          <a:p>
            <a:pPr indent="0"/>
            <a:r>
              <a:rPr lang="en-US" sz="2800" b="1">
                <a:solidFill>
                  <a:srgbClr val="222222"/>
                </a:solidFill>
                <a:latin typeface="Times New Roman" panose="02020603050405020304" pitchFamily="18" charset="0"/>
              </a:rPr>
              <a:t>A.</a:t>
            </a:r>
            <a:r>
              <a:rPr lang="en-US" sz="2800" b="0">
                <a:solidFill>
                  <a:srgbClr val="222222"/>
                </a:solidFill>
                <a:latin typeface="Times New Roman" panose="02020603050405020304" pitchFamily="18" charset="0"/>
              </a:rPr>
              <a:t> Ca(OH)</a:t>
            </a:r>
            <a:r>
              <a:rPr lang="en-US" sz="2800" b="0" baseline="-25000">
                <a:solidFill>
                  <a:srgbClr val="222222"/>
                </a:solidFill>
                <a:latin typeface="Times New Roman" panose="02020603050405020304" pitchFamily="18" charset="0"/>
              </a:rPr>
              <a:t>2</a:t>
            </a:r>
            <a:r>
              <a:rPr lang="en-US" sz="2800" b="0">
                <a:solidFill>
                  <a:srgbClr val="222222"/>
                </a:solidFill>
                <a:latin typeface="Times New Roman" panose="02020603050405020304" pitchFamily="18" charset="0"/>
              </a:rPr>
              <a:t>.</a:t>
            </a:r>
            <a:r>
              <a:rPr lang="en-US" sz="2800" b="1">
                <a:solidFill>
                  <a:srgbClr val="222222"/>
                </a:solidFill>
                <a:latin typeface="Times New Roman" panose="02020603050405020304" pitchFamily="18" charset="0"/>
              </a:rPr>
              <a:t>                B. </a:t>
            </a:r>
            <a:r>
              <a:rPr lang="en-US" sz="2800" b="0">
                <a:solidFill>
                  <a:srgbClr val="222222"/>
                </a:solidFill>
                <a:latin typeface="Times New Roman" panose="02020603050405020304" pitchFamily="18" charset="0"/>
              </a:rPr>
              <a:t>NaOH.</a:t>
            </a:r>
            <a:r>
              <a:rPr lang="en-US" sz="2800" b="1">
                <a:solidFill>
                  <a:srgbClr val="222222"/>
                </a:solidFill>
                <a:latin typeface="Times New Roman" panose="02020603050405020304" pitchFamily="18" charset="0"/>
              </a:rPr>
              <a:t>                       C.</a:t>
            </a:r>
            <a:r>
              <a:rPr lang="en-US" sz="2800" b="0">
                <a:solidFill>
                  <a:srgbClr val="222222"/>
                </a:solidFill>
                <a:latin typeface="Times New Roman" panose="02020603050405020304" pitchFamily="18" charset="0"/>
              </a:rPr>
              <a:t> NaHCO</a:t>
            </a:r>
            <a:r>
              <a:rPr lang="en-US" sz="2800" b="0" baseline="-25000">
                <a:solidFill>
                  <a:srgbClr val="222222"/>
                </a:solidFill>
                <a:latin typeface="Times New Roman" panose="02020603050405020304" pitchFamily="18" charset="0"/>
              </a:rPr>
              <a:t>3</a:t>
            </a:r>
            <a:r>
              <a:rPr lang="en-US" sz="2800" b="0">
                <a:solidFill>
                  <a:srgbClr val="222222"/>
                </a:solidFill>
                <a:latin typeface="Times New Roman" panose="02020603050405020304" pitchFamily="18" charset="0"/>
              </a:rPr>
              <a:t>.</a:t>
            </a:r>
            <a:r>
              <a:rPr lang="en-US" sz="2800" b="1">
                <a:solidFill>
                  <a:srgbClr val="222222"/>
                </a:solidFill>
                <a:latin typeface="Times New Roman" panose="02020603050405020304" pitchFamily="18" charset="0"/>
              </a:rPr>
              <a:t>          D.</a:t>
            </a:r>
            <a:r>
              <a:rPr lang="en-US" sz="2800" b="0">
                <a:solidFill>
                  <a:srgbClr val="222222"/>
                </a:solidFill>
                <a:latin typeface="Times New Roman" panose="02020603050405020304" pitchFamily="18" charset="0"/>
              </a:rPr>
              <a:t> Na</a:t>
            </a:r>
            <a:r>
              <a:rPr lang="en-US" sz="2800" b="0" baseline="-25000">
                <a:solidFill>
                  <a:srgbClr val="222222"/>
                </a:solidFill>
                <a:latin typeface="Times New Roman" panose="02020603050405020304" pitchFamily="18" charset="0"/>
              </a:rPr>
              <a:t>2</a:t>
            </a:r>
            <a:r>
              <a:rPr lang="en-US" sz="2800" b="0">
                <a:solidFill>
                  <a:srgbClr val="222222"/>
                </a:solidFill>
                <a:latin typeface="Times New Roman" panose="02020603050405020304" pitchFamily="18" charset="0"/>
              </a:rPr>
              <a:t>CO</a:t>
            </a:r>
            <a:r>
              <a:rPr lang="en-US" sz="2800" b="0" baseline="-25000">
                <a:solidFill>
                  <a:srgbClr val="222222"/>
                </a:solidFill>
                <a:latin typeface="Times New Roman" panose="02020603050405020304" pitchFamily="18" charset="0"/>
              </a:rPr>
              <a:t>3</a:t>
            </a:r>
            <a:r>
              <a:rPr lang="en-US" sz="2800" b="0">
                <a:solidFill>
                  <a:srgbClr val="222222"/>
                </a:solidFill>
                <a:latin typeface="Times New Roman" panose="02020603050405020304" pitchFamily="18" charset="0"/>
              </a:rPr>
              <a:t>.</a:t>
            </a:r>
            <a:endParaRPr lang="en-US" sz="2800" b="1">
              <a:solidFill>
                <a:srgbClr val="0000FF"/>
              </a:solidFill>
              <a:latin typeface="Times New Roman" panose="02020603050405020304" pitchFamily="18" charset="0"/>
            </a:endParaRPr>
          </a:p>
          <a:p>
            <a:pPr indent="0"/>
            <a:r>
              <a:rPr lang="en-US" sz="2800" b="1">
                <a:solidFill>
                  <a:srgbClr val="0000FF"/>
                </a:solidFill>
                <a:latin typeface="Times New Roman" panose="02020603050405020304" pitchFamily="18" charset="0"/>
              </a:rPr>
              <a:t>Câu 3.</a:t>
            </a:r>
            <a:r>
              <a:rPr lang="en-US" sz="2800" b="1">
                <a:solidFill>
                  <a:srgbClr val="222222"/>
                </a:solidFill>
                <a:latin typeface="Times New Roman" panose="02020603050405020304" pitchFamily="18" charset="0"/>
              </a:rPr>
              <a:t> </a:t>
            </a:r>
            <a:r>
              <a:rPr lang="en-US" sz="2800" b="0">
                <a:solidFill>
                  <a:srgbClr val="222222"/>
                </a:solidFill>
                <a:latin typeface="Times New Roman" panose="02020603050405020304" pitchFamily="18" charset="0"/>
              </a:rPr>
              <a:t>Dung dịch nào sau đây có pH &lt; 7</a:t>
            </a:r>
            <a:endParaRPr lang="en-US" sz="2800" b="1">
              <a:solidFill>
                <a:srgbClr val="222222"/>
              </a:solidFill>
              <a:latin typeface="Times New Roman" panose="02020603050405020304" pitchFamily="18" charset="0"/>
            </a:endParaRPr>
          </a:p>
          <a:p>
            <a:pPr indent="0"/>
            <a:r>
              <a:rPr lang="en-US" sz="2800" b="1">
                <a:solidFill>
                  <a:srgbClr val="222222"/>
                </a:solidFill>
                <a:latin typeface="Times New Roman" panose="02020603050405020304" pitchFamily="18" charset="0"/>
              </a:rPr>
              <a:t>A.</a:t>
            </a:r>
            <a:r>
              <a:rPr lang="en-US" sz="2800" b="0">
                <a:solidFill>
                  <a:srgbClr val="222222"/>
                </a:solidFill>
                <a:latin typeface="Times New Roman" panose="02020603050405020304" pitchFamily="18" charset="0"/>
              </a:rPr>
              <a:t> NaOH.</a:t>
            </a:r>
            <a:r>
              <a:rPr lang="en-US" sz="2800" b="1">
                <a:solidFill>
                  <a:srgbClr val="222222"/>
                </a:solidFill>
                <a:latin typeface="Times New Roman" panose="02020603050405020304" pitchFamily="18" charset="0"/>
              </a:rPr>
              <a:t>                    B. </a:t>
            </a:r>
            <a:r>
              <a:rPr lang="en-US" sz="2800" b="0">
                <a:solidFill>
                  <a:srgbClr val="222222"/>
                </a:solidFill>
                <a:latin typeface="Times New Roman" panose="02020603050405020304" pitchFamily="18" charset="0"/>
              </a:rPr>
              <a:t>Ba(OH)</a:t>
            </a:r>
            <a:r>
              <a:rPr lang="en-US" sz="2800" b="0" baseline="-25000">
                <a:solidFill>
                  <a:srgbClr val="222222"/>
                </a:solidFill>
                <a:latin typeface="Times New Roman" panose="02020603050405020304" pitchFamily="18" charset="0"/>
              </a:rPr>
              <a:t>2</a:t>
            </a:r>
            <a:r>
              <a:rPr lang="en-US" sz="2800" b="1">
                <a:solidFill>
                  <a:srgbClr val="222222"/>
                </a:solidFill>
                <a:latin typeface="Times New Roman" panose="02020603050405020304" pitchFamily="18" charset="0"/>
              </a:rPr>
              <a:t>                    C.</a:t>
            </a:r>
            <a:r>
              <a:rPr lang="en-US" sz="2800" b="0">
                <a:solidFill>
                  <a:srgbClr val="222222"/>
                </a:solidFill>
                <a:latin typeface="Times New Roman" panose="02020603050405020304" pitchFamily="18" charset="0"/>
              </a:rPr>
              <a:t> NaCl.</a:t>
            </a:r>
            <a:r>
              <a:rPr lang="en-US" sz="2800" b="1">
                <a:solidFill>
                  <a:srgbClr val="222222"/>
                </a:solidFill>
                <a:latin typeface="Times New Roman" panose="02020603050405020304" pitchFamily="18" charset="0"/>
              </a:rPr>
              <a:t>                D.</a:t>
            </a:r>
            <a:r>
              <a:rPr lang="en-US" sz="2800" b="0">
                <a:solidFill>
                  <a:srgbClr val="222222"/>
                </a:solidFill>
                <a:latin typeface="Times New Roman" panose="02020603050405020304" pitchFamily="18" charset="0"/>
              </a:rPr>
              <a:t> H</a:t>
            </a:r>
            <a:r>
              <a:rPr lang="en-US" sz="2800" b="0" baseline="-25000">
                <a:solidFill>
                  <a:srgbClr val="222222"/>
                </a:solidFill>
                <a:latin typeface="Times New Roman" panose="02020603050405020304" pitchFamily="18" charset="0"/>
              </a:rPr>
              <a:t>2</a:t>
            </a:r>
            <a:r>
              <a:rPr lang="en-US" sz="2800" b="0">
                <a:solidFill>
                  <a:srgbClr val="222222"/>
                </a:solidFill>
                <a:latin typeface="Times New Roman" panose="02020603050405020304" pitchFamily="18" charset="0"/>
              </a:rPr>
              <a:t>SO</a:t>
            </a:r>
            <a:r>
              <a:rPr lang="en-US" sz="2800" b="0" baseline="-25000">
                <a:solidFill>
                  <a:srgbClr val="222222"/>
                </a:solidFill>
                <a:latin typeface="Times New Roman" panose="02020603050405020304" pitchFamily="18" charset="0"/>
              </a:rPr>
              <a:t>4</a:t>
            </a:r>
            <a:r>
              <a:rPr lang="en-US" sz="2800" b="0">
                <a:solidFill>
                  <a:srgbClr val="222222"/>
                </a:solidFill>
                <a:latin typeface="Times New Roman" panose="02020603050405020304" pitchFamily="18" charset="0"/>
              </a:rPr>
              <a:t>.</a:t>
            </a:r>
            <a:endParaRPr lang="en-US" sz="2800"/>
          </a:p>
        </p:txBody>
      </p:sp>
      <p:sp>
        <p:nvSpPr>
          <p:cNvPr id="4" name="TextBox 30"/>
          <p:cNvSpPr txBox="1"/>
          <p:nvPr/>
        </p:nvSpPr>
        <p:spPr>
          <a:xfrm>
            <a:off x="9271576" y="1161693"/>
            <a:ext cx="731516" cy="645160"/>
          </a:xfrm>
          <a:prstGeom prst="rect">
            <a:avLst/>
          </a:prstGeom>
          <a:noFill/>
        </p:spPr>
        <p:txBody>
          <a:bodyPr wrap="square" rtlCol="0">
            <a:spAutoFit/>
          </a:bodyPr>
          <a:lstStyle/>
          <a:p>
            <a:pPr>
              <a:defRPr/>
            </a:pPr>
            <a:r>
              <a:rPr lang="en-US" sz="3600" b="1" dirty="0">
                <a:solidFill>
                  <a:srgbClr val="FF0000"/>
                </a:solidFill>
                <a:latin typeface="Times New Roman" panose="02020603050405020304" pitchFamily="18" charset="0"/>
                <a:cs typeface="Times New Roman" panose="02020603050405020304" pitchFamily="18" charset="0"/>
              </a:rPr>
              <a:t>D</a:t>
            </a:r>
          </a:p>
        </p:txBody>
      </p:sp>
      <p:sp>
        <p:nvSpPr>
          <p:cNvPr id="3" name="TextBox 30"/>
          <p:cNvSpPr txBox="1"/>
          <p:nvPr/>
        </p:nvSpPr>
        <p:spPr>
          <a:xfrm>
            <a:off x="2111316" y="7251978"/>
            <a:ext cx="731516" cy="645160"/>
          </a:xfrm>
          <a:prstGeom prst="rect">
            <a:avLst/>
          </a:prstGeom>
          <a:noFill/>
        </p:spPr>
        <p:txBody>
          <a:bodyPr wrap="square" rtlCol="0">
            <a:spAutoFit/>
          </a:bodyPr>
          <a:lstStyle/>
          <a:p>
            <a:pPr>
              <a:defRPr/>
            </a:pPr>
            <a:r>
              <a:rPr lang="en-US" sz="3600" b="1" dirty="0">
                <a:solidFill>
                  <a:srgbClr val="FF0000"/>
                </a:solidFill>
                <a:latin typeface="Times New Roman" panose="02020603050405020304" pitchFamily="18" charset="0"/>
                <a:cs typeface="Times New Roman" panose="02020603050405020304" pitchFamily="18" charset="0"/>
              </a:rPr>
              <a:t>D</a:t>
            </a:r>
          </a:p>
        </p:txBody>
      </p:sp>
      <p:sp>
        <p:nvSpPr>
          <p:cNvPr id="5" name="TextBox 30"/>
          <p:cNvSpPr txBox="1"/>
          <p:nvPr/>
        </p:nvSpPr>
        <p:spPr>
          <a:xfrm>
            <a:off x="3156526" y="2865398"/>
            <a:ext cx="731516" cy="645160"/>
          </a:xfrm>
          <a:prstGeom prst="rect">
            <a:avLst/>
          </a:prstGeom>
          <a:noFill/>
        </p:spPr>
        <p:txBody>
          <a:bodyPr wrap="square" rtlCol="0">
            <a:spAutoFit/>
          </a:bodyPr>
          <a:lstStyle/>
          <a:p>
            <a:pPr>
              <a:defRPr/>
            </a:pPr>
            <a:r>
              <a:rPr lang="en-US" sz="3600" b="1" dirty="0">
                <a:solidFill>
                  <a:srgbClr val="FF0000"/>
                </a:solidFill>
                <a:latin typeface="Times New Roman" panose="02020603050405020304" pitchFamily="18" charset="0"/>
                <a:cs typeface="Times New Roman" panose="02020603050405020304" pitchFamily="18" charset="0"/>
              </a:rPr>
              <a:t>B</a:t>
            </a:r>
          </a:p>
        </p:txBody>
      </p:sp>
      <p:sp>
        <p:nvSpPr>
          <p:cNvPr id="6" name="TextBox 30"/>
          <p:cNvSpPr txBox="1"/>
          <p:nvPr/>
        </p:nvSpPr>
        <p:spPr>
          <a:xfrm>
            <a:off x="3734376" y="7474228"/>
            <a:ext cx="731516" cy="645160"/>
          </a:xfrm>
          <a:prstGeom prst="rect">
            <a:avLst/>
          </a:prstGeom>
          <a:noFill/>
        </p:spPr>
        <p:txBody>
          <a:bodyPr wrap="square" rtlCol="0">
            <a:spAutoFit/>
          </a:bodyPr>
          <a:lstStyle/>
          <a:p>
            <a:pPr>
              <a:defRPr/>
            </a:pPr>
            <a:r>
              <a:rPr lang="en-US" sz="3600" b="1" dirty="0">
                <a:solidFill>
                  <a:srgbClr val="FF0000"/>
                </a:solidFill>
                <a:latin typeface="Times New Roman" panose="02020603050405020304" pitchFamily="18" charset="0"/>
                <a:cs typeface="Times New Roman" panose="02020603050405020304" pitchFamily="18" charset="0"/>
              </a:rPr>
              <a:t>B</a:t>
            </a:r>
          </a:p>
        </p:txBody>
      </p:sp>
      <p:sp>
        <p:nvSpPr>
          <p:cNvPr id="7" name="TextBox 30"/>
          <p:cNvSpPr txBox="1"/>
          <p:nvPr/>
        </p:nvSpPr>
        <p:spPr>
          <a:xfrm>
            <a:off x="9271576" y="3695978"/>
            <a:ext cx="731516" cy="645160"/>
          </a:xfrm>
          <a:prstGeom prst="rect">
            <a:avLst/>
          </a:prstGeom>
          <a:noFill/>
        </p:spPr>
        <p:txBody>
          <a:bodyPr wrap="square" rtlCol="0">
            <a:spAutoFit/>
          </a:bodyPr>
          <a:lstStyle/>
          <a:p>
            <a:pPr>
              <a:defRPr/>
            </a:pPr>
            <a:r>
              <a:rPr lang="en-US" sz="3600" b="1" dirty="0">
                <a:solidFill>
                  <a:srgbClr val="FF0000"/>
                </a:solidFill>
                <a:latin typeface="Times New Roman" panose="02020603050405020304" pitchFamily="18" charset="0"/>
                <a:cs typeface="Times New Roman" panose="02020603050405020304" pitchFamily="18" charset="0"/>
              </a:rPr>
              <a:t>D</a:t>
            </a:r>
          </a:p>
        </p:txBody>
      </p:sp>
      <p:sp>
        <p:nvSpPr>
          <p:cNvPr id="8" name="TextBox 30"/>
          <p:cNvSpPr txBox="1"/>
          <p:nvPr/>
        </p:nvSpPr>
        <p:spPr>
          <a:xfrm>
            <a:off x="6370896" y="7251978"/>
            <a:ext cx="731516" cy="645160"/>
          </a:xfrm>
          <a:prstGeom prst="rect">
            <a:avLst/>
          </a:prstGeom>
          <a:noFill/>
        </p:spPr>
        <p:txBody>
          <a:bodyPr wrap="square" rtlCol="0">
            <a:spAutoFit/>
          </a:bodyPr>
          <a:lstStyle/>
          <a:p>
            <a:pPr>
              <a:defRPr/>
            </a:pPr>
            <a:r>
              <a:rPr lang="en-US" sz="3600" b="1" dirty="0">
                <a:solidFill>
                  <a:srgbClr val="FF0000"/>
                </a:solidFill>
                <a:latin typeface="Times New Roman" panose="02020603050405020304" pitchFamily="18" charset="0"/>
                <a:cs typeface="Times New Roman" panose="02020603050405020304" pitchFamily="18" charset="0"/>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 y="1045210"/>
            <a:ext cx="1593215" cy="4041140"/>
          </a:xfrm>
        </p:spPr>
        <p:txBody>
          <a:bodyPr>
            <a:normAutofit/>
          </a:bodyPr>
          <a:lstStyle/>
          <a:p>
            <a:pPr marL="0" indent="0" algn="l">
              <a:buNone/>
            </a:pPr>
            <a:r>
              <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I.</a:t>
            </a:r>
          </a:p>
          <a:p>
            <a:pPr marL="0" indent="0" algn="l">
              <a:buNone/>
            </a:pPr>
            <a:endPar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indent="0" algn="l">
              <a:buNone/>
            </a:pPr>
            <a:r>
              <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KHÁI </a:t>
            </a:r>
          </a:p>
          <a:p>
            <a:pPr marL="0" indent="0" algn="l">
              <a:buNone/>
            </a:pPr>
            <a:endPar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indent="0" algn="l">
              <a:buNone/>
            </a:pPr>
            <a:r>
              <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NIỆM</a:t>
            </a:r>
          </a:p>
        </p:txBody>
      </p:sp>
      <p:sp>
        <p:nvSpPr>
          <p:cNvPr id="4" name="Content Placeholder 2"/>
          <p:cNvSpPr txBox="1"/>
          <p:nvPr/>
        </p:nvSpPr>
        <p:spPr>
          <a:xfrm>
            <a:off x="2292350" y="1181100"/>
            <a:ext cx="53340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solidFill>
                  <a:schemeClr val="accent6">
                    <a:lumMod val="75000"/>
                  </a:schemeClr>
                </a:solidFill>
                <a:latin typeface="Times New Roman" panose="02020603050405020304" pitchFamily="18" charset="0"/>
                <a:cs typeface="Times New Roman" panose="02020603050405020304" pitchFamily="18" charset="0"/>
              </a:rPr>
              <a:t>HOẠT ĐỘNG </a:t>
            </a:r>
          </a:p>
          <a:p>
            <a:pPr marL="0" indent="0" algn="ctr">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ctr">
              <a:buNone/>
            </a:pPr>
            <a:r>
              <a:rPr lang="en-US" b="1" dirty="0">
                <a:solidFill>
                  <a:schemeClr val="accent6">
                    <a:lumMod val="75000"/>
                  </a:schemeClr>
                </a:solidFill>
                <a:latin typeface="Times New Roman" panose="02020603050405020304" pitchFamily="18" charset="0"/>
                <a:cs typeface="Times New Roman" panose="02020603050405020304" pitchFamily="18" charset="0"/>
              </a:rPr>
              <a:t>TÌM HIỂU </a:t>
            </a:r>
          </a:p>
          <a:p>
            <a:pPr marL="0" indent="0" algn="ctr">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ctr">
              <a:buNone/>
            </a:pPr>
            <a:r>
              <a:rPr lang="en-US" b="1" dirty="0">
                <a:solidFill>
                  <a:schemeClr val="accent6">
                    <a:lumMod val="75000"/>
                  </a:schemeClr>
                </a:solidFill>
                <a:latin typeface="Times New Roman" panose="02020603050405020304" pitchFamily="18" charset="0"/>
                <a:cs typeface="Times New Roman" panose="02020603050405020304" pitchFamily="18" charset="0"/>
              </a:rPr>
              <a:t>KHÁI NIỆM BASE</a:t>
            </a: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r>
              <a:rPr lang="en-US" b="1" dirty="0">
                <a:solidFill>
                  <a:schemeClr val="accent6">
                    <a:lumMod val="75000"/>
                  </a:schemeClr>
                </a:solidFill>
                <a:latin typeface="Times New Roman" panose="02020603050405020304" pitchFamily="18" charset="0"/>
                <a:cs typeface="Times New Roman" panose="02020603050405020304" pitchFamily="18" charset="0"/>
              </a:rPr>
              <a:t> </a:t>
            </a: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2292350" y="1181100"/>
            <a:ext cx="0" cy="556260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0" y="102235"/>
            <a:ext cx="12068175" cy="2676525"/>
          </a:xfrm>
          <a:prstGeom prst="rect">
            <a:avLst/>
          </a:prstGeom>
          <a:noFill/>
          <a:ln w="9525">
            <a:noFill/>
          </a:ln>
        </p:spPr>
        <p:txBody>
          <a:bodyPr wrap="square">
            <a:spAutoFit/>
          </a:bodyPr>
          <a:lstStyle/>
          <a:p>
            <a:pPr indent="0"/>
            <a:r>
              <a:rPr lang="en-US" sz="2800" b="1">
                <a:solidFill>
                  <a:srgbClr val="FF0000"/>
                </a:solidFill>
                <a:highlight>
                  <a:srgbClr val="FFFF00"/>
                </a:highlight>
                <a:latin typeface="Times New Roman" panose="02020603050405020304" pitchFamily="18" charset="0"/>
              </a:rPr>
              <a:t>MỨC ĐỘ 3: VẬN DỤNG (GIẢI CHI TIẾT)</a:t>
            </a:r>
            <a:endParaRPr lang="en-US" sz="2800" b="1">
              <a:solidFill>
                <a:srgbClr val="0000FF"/>
              </a:solidFill>
              <a:latin typeface="Times New Roman" panose="02020603050405020304" pitchFamily="18" charset="0"/>
            </a:endParaRPr>
          </a:p>
          <a:p>
            <a:pPr indent="0"/>
            <a:r>
              <a:rPr lang="en-US" sz="2800" b="1">
                <a:solidFill>
                  <a:srgbClr val="0000FF"/>
                </a:solidFill>
                <a:latin typeface="Times New Roman" panose="02020603050405020304" pitchFamily="18" charset="0"/>
              </a:rPr>
              <a:t>Câu 1.</a:t>
            </a:r>
            <a:r>
              <a:rPr lang="en-US" sz="2800" b="1">
                <a:solidFill>
                  <a:srgbClr val="222222"/>
                </a:solidFill>
                <a:latin typeface="Times New Roman" panose="02020603050405020304" pitchFamily="18" charset="0"/>
              </a:rPr>
              <a:t> </a:t>
            </a:r>
            <a:r>
              <a:rPr lang="en-US" sz="2800">
                <a:solidFill>
                  <a:srgbClr val="222222"/>
                </a:solidFill>
                <a:latin typeface="Times New Roman" panose="02020603050405020304" pitchFamily="18" charset="0"/>
              </a:rPr>
              <a:t>Một base được dùng phổ biến để sản xuất các phụ gia cho dầu thô, xử lý nước để sản xuất các loại đồ uống như rượu hay đồ uống không cồn có công thức X(OH)</a:t>
            </a:r>
            <a:r>
              <a:rPr lang="en-US" sz="2800" baseline="-25000">
                <a:solidFill>
                  <a:srgbClr val="222222"/>
                </a:solidFill>
                <a:latin typeface="Times New Roman" panose="02020603050405020304" pitchFamily="18" charset="0"/>
              </a:rPr>
              <a:t>2</a:t>
            </a:r>
            <a:r>
              <a:rPr lang="en-US" sz="2800">
                <a:solidFill>
                  <a:srgbClr val="222222"/>
                </a:solidFill>
                <a:latin typeface="Times New Roman" panose="02020603050405020304" pitchFamily="18" charset="0"/>
              </a:rPr>
              <a:t>, trong đó X chiếm 54,054% (khối lượng). Công thức hóa học của base đó là:</a:t>
            </a:r>
          </a:p>
          <a:p>
            <a:pPr indent="0"/>
            <a:r>
              <a:rPr lang="en-US" sz="2800">
                <a:latin typeface="Times New Roman" panose="02020603050405020304" pitchFamily="18" charset="0"/>
                <a:cs typeface="Times New Roman" panose="02020603050405020304" pitchFamily="18" charset="0"/>
              </a:rPr>
              <a:t>A. Ba(OH)</a:t>
            </a:r>
            <a:r>
              <a:rPr lang="en-US" sz="2800" baseline="-25000">
                <a:latin typeface="Times New Roman" panose="02020603050405020304" pitchFamily="18" charset="0"/>
                <a:cs typeface="Times New Roman" panose="02020603050405020304" pitchFamily="18" charset="0"/>
              </a:rPr>
              <a:t>2                            </a:t>
            </a:r>
            <a:r>
              <a:rPr lang="en-US" sz="2800">
                <a:latin typeface="Times New Roman" panose="02020603050405020304" pitchFamily="18" charset="0"/>
                <a:cs typeface="Times New Roman" panose="02020603050405020304" pitchFamily="18" charset="0"/>
              </a:rPr>
              <a:t>B. Ca(OH)</a:t>
            </a:r>
            <a:r>
              <a:rPr lang="en-US" sz="2800" baseline="-25000">
                <a:latin typeface="Times New Roman" panose="02020603050405020304" pitchFamily="18" charset="0"/>
                <a:cs typeface="Times New Roman" panose="02020603050405020304" pitchFamily="18" charset="0"/>
              </a:rPr>
              <a:t>2                         </a:t>
            </a:r>
            <a:r>
              <a:rPr lang="en-US" sz="2800">
                <a:latin typeface="Times New Roman" panose="02020603050405020304" pitchFamily="18" charset="0"/>
                <a:cs typeface="Times New Roman" panose="02020603050405020304" pitchFamily="18" charset="0"/>
              </a:rPr>
              <a:t>C. Zn(OH)</a:t>
            </a:r>
            <a:r>
              <a:rPr lang="en-US" sz="2800" baseline="-25000">
                <a:latin typeface="Times New Roman" panose="02020603050405020304" pitchFamily="18" charset="0"/>
                <a:cs typeface="Times New Roman" panose="02020603050405020304" pitchFamily="18" charset="0"/>
              </a:rPr>
              <a:t>2                  </a:t>
            </a:r>
            <a:r>
              <a:rPr lang="en-US" sz="2800">
                <a:latin typeface="Times New Roman" panose="02020603050405020304" pitchFamily="18" charset="0"/>
                <a:cs typeface="Times New Roman" panose="02020603050405020304" pitchFamily="18" charset="0"/>
              </a:rPr>
              <a:t>D. Mg(OH)</a:t>
            </a:r>
            <a:r>
              <a:rPr lang="en-US" sz="2800" baseline="-25000">
                <a:latin typeface="Times New Roman" panose="02020603050405020304" pitchFamily="18" charset="0"/>
                <a:cs typeface="Times New Roman" panose="02020603050405020304" pitchFamily="18" charset="0"/>
              </a:rPr>
              <a:t>2</a:t>
            </a:r>
          </a:p>
        </p:txBody>
      </p:sp>
      <p:sp>
        <p:nvSpPr>
          <p:cNvPr id="7" name="TextBox 30"/>
          <p:cNvSpPr txBox="1"/>
          <p:nvPr/>
        </p:nvSpPr>
        <p:spPr>
          <a:xfrm>
            <a:off x="0" y="2933700"/>
            <a:ext cx="11334750" cy="2306955"/>
          </a:xfrm>
          <a:prstGeom prst="rect">
            <a:avLst/>
          </a:prstGeom>
          <a:noFill/>
        </p:spPr>
        <p:txBody>
          <a:bodyPr wrap="square" rtlCol="0">
            <a:spAutoFit/>
          </a:bodyPr>
          <a:lstStyle/>
          <a:p>
            <a:pPr>
              <a:defRPr/>
            </a:pPr>
            <a:r>
              <a:rPr lang="en-US" sz="3600" b="1" dirty="0">
                <a:solidFill>
                  <a:schemeClr val="tx1"/>
                </a:solidFill>
                <a:highlight>
                  <a:srgbClr val="FFFF00"/>
                </a:highlight>
                <a:latin typeface="Arial" panose="020B0604020202020204" pitchFamily="34" charset="0"/>
                <a:cs typeface="Arial" panose="020B0604020202020204" pitchFamily="34" charset="0"/>
              </a:rPr>
              <a:t>Hướng dẫn giải:</a:t>
            </a:r>
          </a:p>
          <a:p>
            <a:pPr>
              <a:defRPr/>
            </a:pPr>
            <a:r>
              <a:rPr lang="en-US" sz="3600" b="1" dirty="0">
                <a:solidFill>
                  <a:schemeClr val="tx1"/>
                </a:solidFill>
                <a:highlight>
                  <a:srgbClr val="FFFF00"/>
                </a:highlight>
                <a:latin typeface="Arial" panose="020B0604020202020204" pitchFamily="34" charset="0"/>
                <a:cs typeface="Arial" panose="020B0604020202020204" pitchFamily="34" charset="0"/>
              </a:rPr>
              <a:t>% X=XX + 17.2.100 = 54,054⇒X = 40amu% X=XX + 17.2.100 = 54,054⇒X = 40amu. Vậy X là Ca nên công thức base là Ca(OH)</a:t>
            </a:r>
            <a:r>
              <a:rPr lang="en-US" sz="3600" b="1" baseline="-25000" dirty="0">
                <a:solidFill>
                  <a:schemeClr val="tx1"/>
                </a:solidFill>
                <a:highlight>
                  <a:srgbClr val="FFFF00"/>
                </a:highlight>
                <a:latin typeface="Arial" panose="020B0604020202020204" pitchFamily="34" charset="0"/>
                <a:cs typeface="Arial" panose="020B0604020202020204" pitchFamily="34" charset="0"/>
              </a:rPr>
              <a:t>2</a:t>
            </a:r>
          </a:p>
        </p:txBody>
      </p:sp>
      <p:sp>
        <p:nvSpPr>
          <p:cNvPr id="8" name="TextBox 30"/>
          <p:cNvSpPr txBox="1"/>
          <p:nvPr/>
        </p:nvSpPr>
        <p:spPr>
          <a:xfrm>
            <a:off x="1278890" y="7371715"/>
            <a:ext cx="9030970" cy="2861310"/>
          </a:xfrm>
          <a:prstGeom prst="rect">
            <a:avLst/>
          </a:prstGeom>
          <a:noFill/>
        </p:spPr>
        <p:txBody>
          <a:bodyPr wrap="square" rtlCol="0">
            <a:spAutoFit/>
          </a:bodyPr>
          <a:lstStyle/>
          <a:p>
            <a:pPr>
              <a:defRPr/>
            </a:pPr>
            <a:r>
              <a:rPr lang="en-US" sz="3600" b="1" dirty="0">
                <a:solidFill>
                  <a:srgbClr val="FF0000"/>
                </a:solidFill>
                <a:latin typeface="Arial" panose="020B0604020202020204" pitchFamily="34" charset="0"/>
                <a:cs typeface="Arial" panose="020B0604020202020204" pitchFamily="34" charset="0"/>
              </a:rPr>
              <a:t>Hướng dẫn giải:</a:t>
            </a:r>
          </a:p>
          <a:p>
            <a:pPr>
              <a:defRPr/>
            </a:pPr>
            <a:r>
              <a:rPr lang="en-US" sz="3600" b="1" dirty="0">
                <a:solidFill>
                  <a:srgbClr val="FF0000"/>
                </a:solidFill>
                <a:latin typeface="Arial" panose="020B0604020202020204" pitchFamily="34" charset="0"/>
                <a:cs typeface="Arial" panose="020B0604020202020204" pitchFamily="34" charset="0"/>
              </a:rPr>
              <a:t>% X=XX + 17.2.100 = 54,054⇒X = 40amu% X=XX + 17.2.100 = 54,054⇒X = 40amu. Vậy X là Ca nên công thức base là Ca(OH)</a:t>
            </a:r>
            <a:r>
              <a:rPr lang="en-US" sz="3600" b="1" baseline="-25000" dirty="0">
                <a:solidFill>
                  <a:srgbClr val="FF0000"/>
                </a:solidFill>
                <a:latin typeface="Arial" panose="020B0604020202020204" pitchFamily="34" charset="0"/>
                <a:cs typeface="Arial" panose="020B0604020202020204" pitchFamily="34"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0812" y="-70"/>
            <a:ext cx="7861300" cy="79883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l">
              <a:lnSpc>
                <a:spcPct val="115000"/>
              </a:lnSpc>
              <a:spcAft>
                <a:spcPts val="1000"/>
              </a:spcAft>
            </a:pPr>
            <a:r>
              <a:rPr lang="en-US" sz="4000" b="1" dirty="0">
                <a:solidFill>
                  <a:srgbClr val="C00000"/>
                </a:solidFill>
                <a:latin typeface="Times New Roman" panose="02020603050405020304" pitchFamily="18" charset="0"/>
                <a:ea typeface="Calibri" panose="020F0502020204030204" charset="0"/>
                <a:cs typeface="Times New Roman" panose="02020603050405020304" pitchFamily="18" charset="0"/>
              </a:rPr>
              <a:t>Hướng dẫn tự học ở nhà (….. phút)</a:t>
            </a: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49033" y="-160151"/>
            <a:ext cx="2612451" cy="2097999"/>
          </a:xfrm>
          <a:prstGeom prst="rect">
            <a:avLst/>
          </a:prstGeom>
        </p:spPr>
      </p:pic>
      <p:sp>
        <p:nvSpPr>
          <p:cNvPr id="101" name="Text Box 100"/>
          <p:cNvSpPr txBox="1"/>
          <p:nvPr/>
        </p:nvSpPr>
        <p:spPr>
          <a:xfrm>
            <a:off x="2861310" y="643255"/>
            <a:ext cx="9158605" cy="1814830"/>
          </a:xfrm>
          <a:prstGeom prst="rect">
            <a:avLst/>
          </a:prstGeom>
          <a:noFill/>
          <a:ln w="9525">
            <a:noFill/>
          </a:ln>
        </p:spPr>
        <p:txBody>
          <a:bodyPr wrap="square">
            <a:spAutoFit/>
          </a:bodyPr>
          <a:lstStyle/>
          <a:p>
            <a:pPr indent="0"/>
            <a:r>
              <a:rPr lang="en-US" sz="2800">
                <a:latin typeface="Times New Roman" panose="02020603050405020304" pitchFamily="18" charset="0"/>
              </a:rPr>
              <a:t>Học bài và làm bài tập về nhà </a:t>
            </a:r>
          </a:p>
          <a:p>
            <a:pPr indent="0"/>
            <a:r>
              <a:rPr lang="en-US" sz="2800">
                <a:latin typeface="Times New Roman" panose="02020603050405020304" pitchFamily="18" charset="0"/>
              </a:rPr>
              <a:t>Xem và chuẩn bị bài mới</a:t>
            </a:r>
            <a:r>
              <a:rPr lang="en-US" sz="2800" b="1">
                <a:latin typeface="Times New Roman" panose="02020603050405020304" pitchFamily="18" charset="0"/>
              </a:rPr>
              <a:t> </a:t>
            </a:r>
            <a:r>
              <a:rPr lang="en-US" sz="2800" b="1">
                <a:ln w="22225">
                  <a:solidFill>
                    <a:schemeClr val="accent2"/>
                  </a:solidFill>
                  <a:prstDash val="solid"/>
                </a:ln>
                <a:solidFill>
                  <a:schemeClr val="accent2">
                    <a:lumMod val="40000"/>
                    <a:lumOff val="60000"/>
                  </a:schemeClr>
                </a:solidFill>
                <a:effectLst/>
                <a:latin typeface="Times New Roman" panose="02020603050405020304" pitchFamily="18" charset="0"/>
              </a:rPr>
              <a:t>“BÀI 10 : OXIDE”</a:t>
            </a:r>
            <a:endParaRPr lang="en-US" sz="2800" b="1">
              <a:latin typeface="Times New Roman" panose="02020603050405020304" pitchFamily="18" charset="0"/>
            </a:endParaRPr>
          </a:p>
          <a:p>
            <a:pPr indent="0"/>
            <a:r>
              <a:rPr lang="en-US" sz="2800" b="1">
                <a:latin typeface="Times New Roman" panose="02020603050405020304" pitchFamily="18" charset="0"/>
              </a:rPr>
              <a:t>Nhiệm vụ 1: </a:t>
            </a:r>
            <a:r>
              <a:rPr lang="en-US" sz="2800">
                <a:latin typeface="Times New Roman" panose="02020603050405020304" pitchFamily="18" charset="0"/>
              </a:rPr>
              <a:t>Trả lời câu hỏi dựa vào bảng trong sách giáo khoa</a:t>
            </a:r>
            <a:endParaRPr lang="en-US" sz="2800"/>
          </a:p>
        </p:txBody>
      </p:sp>
      <p:pic>
        <p:nvPicPr>
          <p:cNvPr id="2" name="Picture 1"/>
          <p:cNvPicPr/>
          <p:nvPr/>
        </p:nvPicPr>
        <p:blipFill>
          <a:blip r:embed="rId4"/>
          <a:stretch>
            <a:fillRect/>
          </a:stretch>
        </p:blipFill>
        <p:spPr>
          <a:xfrm>
            <a:off x="0" y="1938020"/>
            <a:ext cx="12020550" cy="4784725"/>
          </a:xfrm>
          <a:prstGeom prst="rect">
            <a:avLst/>
          </a:prstGeom>
          <a:noFill/>
          <a:ln w="9525">
            <a:noFill/>
          </a:ln>
        </p:spPr>
      </p:pic>
      <p:sp>
        <p:nvSpPr>
          <p:cNvPr id="102" name="Text Box 101"/>
          <p:cNvSpPr txBox="1"/>
          <p:nvPr/>
        </p:nvSpPr>
        <p:spPr>
          <a:xfrm>
            <a:off x="248920" y="4719955"/>
            <a:ext cx="11943080" cy="660400"/>
          </a:xfrm>
          <a:prstGeom prst="rect">
            <a:avLst/>
          </a:prstGeom>
          <a:noFill/>
          <a:ln w="9525">
            <a:noFill/>
          </a:ln>
        </p:spPr>
        <p:txBody>
          <a:bodyPr wrap="square">
            <a:spAutoFit/>
          </a:bodyPr>
          <a:lstStyle/>
          <a:p>
            <a:pPr indent="0"/>
            <a:endParaRPr lang="en-US" sz="1300" b="0">
              <a:highlight>
                <a:srgbClr val="C0C0C0"/>
              </a:highlight>
              <a:latin typeface="Times New Roman" panose="02020603050405020304" pitchFamily="18" charset="0"/>
            </a:endParaRPr>
          </a:p>
          <a:p>
            <a:pPr indent="0"/>
            <a:endParaRPr 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023090" cy="1325880"/>
          </a:xfrm>
        </p:spPr>
        <p:txBody>
          <a:bodyPr>
            <a:normAutofit/>
          </a:bodyPr>
          <a:lstStyle/>
          <a:p>
            <a:r>
              <a:rPr lang="en-US" b="1">
                <a:gradFill>
                  <a:gsLst>
                    <a:gs pos="0">
                      <a:srgbClr val="FE4444"/>
                    </a:gs>
                    <a:gs pos="100000">
                      <a:srgbClr val="832B2B"/>
                    </a:gs>
                  </a:gsLst>
                  <a:lin scaled="0"/>
                </a:gradFill>
                <a:latin typeface="Times New Roman" panose="02020603050405020304" pitchFamily="18" charset="0"/>
                <a:cs typeface="Times New Roman" panose="02020603050405020304" pitchFamily="18" charset="0"/>
              </a:rPr>
              <a:t>Bảng 9.1. Tên một số base thông dụng, công thức hoá học và dạng tồn tại của base trong dung dịch</a:t>
            </a:r>
          </a:p>
        </p:txBody>
      </p:sp>
      <p:graphicFrame>
        <p:nvGraphicFramePr>
          <p:cNvPr id="12" name="Content Placeholder 11"/>
          <p:cNvGraphicFramePr>
            <a:graphicFrameLocks noGrp="1"/>
          </p:cNvGraphicFramePr>
          <p:nvPr>
            <p:ph idx="1"/>
          </p:nvPr>
        </p:nvGraphicFramePr>
        <p:xfrm>
          <a:off x="231140" y="1887855"/>
          <a:ext cx="11668125" cy="3715385"/>
        </p:xfrm>
        <a:graphic>
          <a:graphicData uri="http://schemas.openxmlformats.org/drawingml/2006/table">
            <a:tbl>
              <a:tblPr firstRow="1" bandRow="1">
                <a:tableStyleId>{5C22544A-7EE6-4342-B048-85BDC9FD1C3A}</a:tableStyleId>
              </a:tblPr>
              <a:tblGrid>
                <a:gridCol w="2700020">
                  <a:extLst>
                    <a:ext uri="{9D8B030D-6E8A-4147-A177-3AD203B41FA5}">
                      <a16:colId xmlns:a16="http://schemas.microsoft.com/office/drawing/2014/main" val="20000"/>
                    </a:ext>
                  </a:extLst>
                </a:gridCol>
                <a:gridCol w="2287905">
                  <a:extLst>
                    <a:ext uri="{9D8B030D-6E8A-4147-A177-3AD203B41FA5}">
                      <a16:colId xmlns:a16="http://schemas.microsoft.com/office/drawing/2014/main" val="20001"/>
                    </a:ext>
                  </a:extLst>
                </a:gridCol>
                <a:gridCol w="3608705">
                  <a:extLst>
                    <a:ext uri="{9D8B030D-6E8A-4147-A177-3AD203B41FA5}">
                      <a16:colId xmlns:a16="http://schemas.microsoft.com/office/drawing/2014/main" val="20002"/>
                    </a:ext>
                  </a:extLst>
                </a:gridCol>
                <a:gridCol w="3071495">
                  <a:extLst>
                    <a:ext uri="{9D8B030D-6E8A-4147-A177-3AD203B41FA5}">
                      <a16:colId xmlns:a16="http://schemas.microsoft.com/office/drawing/2014/main" val="20003"/>
                    </a:ext>
                  </a:extLst>
                </a:gridCol>
              </a:tblGrid>
              <a:tr h="1486535">
                <a:tc>
                  <a:txBody>
                    <a:bodyPr/>
                    <a:lstStyle/>
                    <a:p>
                      <a:pPr>
                        <a:buNone/>
                      </a:pPr>
                      <a:r>
                        <a:rPr lang="en-US" sz="2800">
                          <a:latin typeface="Times New Roman" panose="02020603050405020304" pitchFamily="18" charset="0"/>
                          <a:cs typeface="Times New Roman" panose="02020603050405020304" pitchFamily="18" charset="0"/>
                        </a:rPr>
                        <a:t>Tên base</a:t>
                      </a:r>
                    </a:p>
                  </a:txBody>
                  <a:tcPr/>
                </a:tc>
                <a:tc>
                  <a:txBody>
                    <a:bodyPr/>
                    <a:lstStyle/>
                    <a:p>
                      <a:pPr>
                        <a:buNone/>
                      </a:pPr>
                      <a:r>
                        <a:rPr lang="en-US" sz="2800">
                          <a:latin typeface="Times New Roman" panose="02020603050405020304" pitchFamily="18" charset="0"/>
                          <a:cs typeface="Times New Roman" panose="02020603050405020304" pitchFamily="18" charset="0"/>
                        </a:rPr>
                        <a:t>Công thức hoá học</a:t>
                      </a:r>
                    </a:p>
                  </a:txBody>
                  <a:tcPr/>
                </a:tc>
                <a:tc>
                  <a:txBody>
                    <a:bodyPr/>
                    <a:lstStyle/>
                    <a:p>
                      <a:pPr>
                        <a:buNone/>
                      </a:pPr>
                      <a:r>
                        <a:rPr lang="en-US" sz="2800">
                          <a:latin typeface="Times New Roman" panose="02020603050405020304" pitchFamily="18" charset="0"/>
                          <a:cs typeface="Times New Roman" panose="02020603050405020304" pitchFamily="18" charset="0"/>
                        </a:rPr>
                        <a:t>Dạng tồn tại của base trong dung dịch Cation kim loại</a:t>
                      </a:r>
                    </a:p>
                  </a:txBody>
                  <a:tcPr/>
                </a:tc>
                <a:tc>
                  <a:txBody>
                    <a:bodyPr/>
                    <a:lstStyle/>
                    <a:p>
                      <a:pPr>
                        <a:buNone/>
                      </a:pPr>
                      <a:r>
                        <a:rPr lang="en-US" sz="2800">
                          <a:latin typeface="Times New Roman" panose="02020603050405020304" pitchFamily="18" charset="0"/>
                          <a:cs typeface="Times New Roman" panose="02020603050405020304" pitchFamily="18" charset="0"/>
                          <a:sym typeface="+mn-ea"/>
                        </a:rPr>
                        <a:t>Dạng tồn tại của base trong dung dịch Anion</a:t>
                      </a:r>
                    </a:p>
                    <a:p>
                      <a:pPr>
                        <a:buNone/>
                      </a:pPr>
                      <a:endParaRPr lang="en-US" sz="2800">
                        <a:latin typeface="Times New Roman" panose="02020603050405020304" pitchFamily="18" charset="0"/>
                        <a:cs typeface="Times New Roman" panose="02020603050405020304" pitchFamily="18" charset="0"/>
                        <a:sym typeface="+mn-ea"/>
                      </a:endParaRPr>
                    </a:p>
                  </a:txBody>
                  <a:tcPr/>
                </a:tc>
                <a:extLst>
                  <a:ext uri="{0D108BD9-81ED-4DB2-BD59-A6C34878D82A}">
                    <a16:rowId xmlns:a16="http://schemas.microsoft.com/office/drawing/2014/main" val="10000"/>
                  </a:ext>
                </a:extLst>
              </a:tr>
              <a:tr h="920115">
                <a:tc>
                  <a:txBody>
                    <a:bodyPr/>
                    <a:lstStyle/>
                    <a:p>
                      <a:pPr indent="0">
                        <a:buNone/>
                      </a:pPr>
                      <a:r>
                        <a:rPr lang="en-US" sz="2800" b="0">
                          <a:solidFill>
                            <a:srgbClr val="222222"/>
                          </a:solidFill>
                          <a:latin typeface="Times New Roman" panose="02020603050405020304" pitchFamily="18" charset="0"/>
                          <a:cs typeface="Times New Roman" panose="02020603050405020304" pitchFamily="18" charset="0"/>
                        </a:rPr>
                        <a:t>Sodium hydroxide</a:t>
                      </a:r>
                      <a:endParaRPr lang="en-US" sz="2800"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19050" marB="19050" anchor="ctr"/>
                </a:tc>
                <a:tc>
                  <a:txBody>
                    <a:bodyPr/>
                    <a:lstStyle/>
                    <a:p>
                      <a:pPr indent="0">
                        <a:buNone/>
                      </a:pPr>
                      <a:r>
                        <a:rPr lang="en-US" sz="2800" b="0">
                          <a:solidFill>
                            <a:srgbClr val="222222"/>
                          </a:solidFill>
                          <a:latin typeface="Times New Roman" panose="02020603050405020304" pitchFamily="18" charset="0"/>
                          <a:cs typeface="Times New Roman" panose="02020603050405020304" pitchFamily="18" charset="0"/>
                        </a:rPr>
                        <a:t>NaOH</a:t>
                      </a:r>
                      <a:endParaRPr lang="en-US" sz="2800"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19050" marB="19050" anchor="ctr"/>
                </a:tc>
                <a:tc>
                  <a:txBody>
                    <a:bodyPr/>
                    <a:lstStyle/>
                    <a:p>
                      <a:pPr indent="0">
                        <a:buNone/>
                      </a:pPr>
                      <a:r>
                        <a:rPr lang="en-US" sz="2800" b="0">
                          <a:solidFill>
                            <a:srgbClr val="222222"/>
                          </a:solidFill>
                          <a:latin typeface="Times New Roman" panose="02020603050405020304" pitchFamily="18" charset="0"/>
                          <a:cs typeface="Times New Roman" panose="02020603050405020304" pitchFamily="18" charset="0"/>
                        </a:rPr>
                        <a:t>Na</a:t>
                      </a:r>
                      <a:r>
                        <a:rPr lang="en-US" sz="2800" b="0" baseline="30000">
                          <a:solidFill>
                            <a:srgbClr val="222222"/>
                          </a:solidFill>
                          <a:latin typeface="Times New Roman" panose="02020603050405020304" pitchFamily="18" charset="0"/>
                          <a:cs typeface="Times New Roman" panose="02020603050405020304" pitchFamily="18" charset="0"/>
                        </a:rPr>
                        <a:t>+</a:t>
                      </a:r>
                      <a:endParaRPr lang="en-US" sz="2800"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19050" marB="19050" anchor="ctr"/>
                </a:tc>
                <a:tc>
                  <a:txBody>
                    <a:bodyPr/>
                    <a:lstStyle/>
                    <a:p>
                      <a:pPr indent="0">
                        <a:buNone/>
                      </a:pPr>
                      <a:r>
                        <a:rPr lang="en-US" sz="2800" b="0">
                          <a:solidFill>
                            <a:srgbClr val="222222"/>
                          </a:solidFill>
                          <a:latin typeface="Times New Roman" panose="02020603050405020304" pitchFamily="18" charset="0"/>
                          <a:cs typeface="Times New Roman" panose="02020603050405020304" pitchFamily="18" charset="0"/>
                        </a:rPr>
                        <a:t>OH</a:t>
                      </a:r>
                      <a:r>
                        <a:rPr lang="en-US" sz="2800" b="0" baseline="30000">
                          <a:solidFill>
                            <a:srgbClr val="222222"/>
                          </a:solidFill>
                          <a:latin typeface="Times New Roman" panose="02020603050405020304" pitchFamily="18" charset="0"/>
                          <a:cs typeface="Times New Roman" panose="02020603050405020304" pitchFamily="18" charset="0"/>
                        </a:rPr>
                        <a:t>−</a:t>
                      </a:r>
                      <a:endParaRPr lang="en-US" sz="2800"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10001"/>
                  </a:ext>
                </a:extLst>
              </a:tr>
              <a:tr h="996950">
                <a:tc>
                  <a:txBody>
                    <a:bodyPr/>
                    <a:lstStyle/>
                    <a:p>
                      <a:pPr>
                        <a:buNone/>
                      </a:pPr>
                      <a:r>
                        <a:rPr lang="en-US" sz="2800">
                          <a:latin typeface="Times New Roman" panose="02020603050405020304" pitchFamily="18" charset="0"/>
                          <a:cs typeface="Times New Roman" panose="02020603050405020304" pitchFamily="18" charset="0"/>
                        </a:rPr>
                        <a:t>Barium hydroxide</a:t>
                      </a:r>
                    </a:p>
                  </a:txBody>
                  <a:tcPr/>
                </a:tc>
                <a:tc>
                  <a:txBody>
                    <a:bodyPr/>
                    <a:lstStyle/>
                    <a:p>
                      <a:pPr indent="0">
                        <a:buNone/>
                      </a:pPr>
                      <a:r>
                        <a:rPr lang="en-US" sz="2800" b="0">
                          <a:solidFill>
                            <a:srgbClr val="222222"/>
                          </a:solidFill>
                          <a:latin typeface="Times New Roman" panose="02020603050405020304" pitchFamily="18" charset="0"/>
                          <a:cs typeface="Times New Roman" panose="02020603050405020304" pitchFamily="18" charset="0"/>
                        </a:rPr>
                        <a:t>Ba(OH)</a:t>
                      </a:r>
                      <a:r>
                        <a:rPr lang="en-US" sz="2800" b="0" baseline="-25000">
                          <a:solidFill>
                            <a:srgbClr val="222222"/>
                          </a:solidFill>
                          <a:latin typeface="Times New Roman" panose="02020603050405020304" pitchFamily="18" charset="0"/>
                          <a:cs typeface="Times New Roman" panose="02020603050405020304" pitchFamily="18" charset="0"/>
                        </a:rPr>
                        <a:t>2</a:t>
                      </a:r>
                      <a:endParaRPr lang="en-US" sz="2800"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19050" marB="19050" anchor="ctr"/>
                </a:tc>
                <a:tc>
                  <a:txBody>
                    <a:bodyPr/>
                    <a:lstStyle/>
                    <a:p>
                      <a:pPr indent="0">
                        <a:buNone/>
                      </a:pPr>
                      <a:r>
                        <a:rPr lang="en-US" sz="2800" b="0">
                          <a:solidFill>
                            <a:srgbClr val="222222"/>
                          </a:solidFill>
                          <a:latin typeface="Times New Roman" panose="02020603050405020304" pitchFamily="18" charset="0"/>
                          <a:cs typeface="Times New Roman" panose="02020603050405020304" pitchFamily="18" charset="0"/>
                        </a:rPr>
                        <a:t>Ba</a:t>
                      </a:r>
                      <a:r>
                        <a:rPr lang="en-US" sz="2800" b="0" baseline="30000">
                          <a:solidFill>
                            <a:srgbClr val="222222"/>
                          </a:solidFill>
                          <a:latin typeface="Times New Roman" panose="02020603050405020304" pitchFamily="18" charset="0"/>
                          <a:cs typeface="Times New Roman" panose="02020603050405020304" pitchFamily="18" charset="0"/>
                        </a:rPr>
                        <a:t>2+</a:t>
                      </a:r>
                      <a:endParaRPr lang="en-US" sz="2800"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19050" marB="19050" anchor="ctr"/>
                </a:tc>
                <a:tc>
                  <a:txBody>
                    <a:bodyPr/>
                    <a:lstStyle/>
                    <a:p>
                      <a:pPr indent="0">
                        <a:buNone/>
                      </a:pPr>
                      <a:r>
                        <a:rPr lang="en-US" sz="2800" b="0">
                          <a:solidFill>
                            <a:srgbClr val="222222"/>
                          </a:solidFill>
                          <a:latin typeface="Times New Roman" panose="02020603050405020304" pitchFamily="18" charset="0"/>
                          <a:cs typeface="Times New Roman" panose="02020603050405020304" pitchFamily="18" charset="0"/>
                        </a:rPr>
                        <a:t>OH</a:t>
                      </a:r>
                      <a:r>
                        <a:rPr lang="en-US" sz="2800" b="0" baseline="30000">
                          <a:solidFill>
                            <a:srgbClr val="222222"/>
                          </a:solidFill>
                          <a:latin typeface="Times New Roman" panose="02020603050405020304" pitchFamily="18" charset="0"/>
                          <a:cs typeface="Times New Roman" panose="02020603050405020304" pitchFamily="18" charset="0"/>
                        </a:rPr>
                        <a:t>−</a:t>
                      </a:r>
                      <a:endParaRPr lang="en-US" sz="2800"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rgbClr val="FF0000"/>
                </a:solidFill>
                <a:latin typeface="Times New Roman" panose="02020603050405020304" pitchFamily="18" charset="0"/>
                <a:cs typeface="Times New Roman" panose="02020603050405020304" pitchFamily="18" charset="0"/>
              </a:rPr>
              <a:t>Quan sát bảng trên và thực hiện các yêu cầu </a:t>
            </a:r>
          </a:p>
        </p:txBody>
      </p:sp>
      <p:sp>
        <p:nvSpPr>
          <p:cNvPr id="100" name="Text Box 99"/>
          <p:cNvSpPr txBox="1"/>
          <p:nvPr/>
        </p:nvSpPr>
        <p:spPr>
          <a:xfrm>
            <a:off x="838200" y="1982470"/>
            <a:ext cx="1918970" cy="4030980"/>
          </a:xfrm>
          <a:prstGeom prst="rect">
            <a:avLst/>
          </a:prstGeom>
          <a:noFill/>
          <a:ln w="9525">
            <a:noFill/>
          </a:ln>
        </p:spPr>
        <p:txBody>
          <a:bodyPr wrap="square">
            <a:spAutoFit/>
          </a:bodyPr>
          <a:lstStyle/>
          <a:p>
            <a:pPr indent="0" algn="ctr"/>
            <a:r>
              <a:rPr lang="en-US" sz="3200" b="0">
                <a:solidFill>
                  <a:srgbClr val="FF0000"/>
                </a:solidFill>
                <a:latin typeface="Times New Roman" panose="02020603050405020304" pitchFamily="18" charset="0"/>
              </a:rPr>
              <a:t>1. </a:t>
            </a:r>
            <a:endParaRPr lang="en-US" sz="3200" b="0">
              <a:solidFill>
                <a:srgbClr val="222222"/>
              </a:solidFill>
              <a:latin typeface="Times New Roman" panose="02020603050405020304" pitchFamily="18" charset="0"/>
            </a:endParaRPr>
          </a:p>
          <a:p>
            <a:pPr indent="0"/>
            <a:r>
              <a:rPr lang="en-US" sz="3200" b="0">
                <a:solidFill>
                  <a:srgbClr val="222222"/>
                </a:solidFill>
                <a:latin typeface="Times New Roman" panose="02020603050405020304" pitchFamily="18" charset="0"/>
              </a:rPr>
              <a:t>Công thức hoá học của các base có đặc điểm gì giống nhau?</a:t>
            </a:r>
            <a:endParaRPr lang="en-US" sz="3200"/>
          </a:p>
        </p:txBody>
      </p:sp>
      <p:sp>
        <p:nvSpPr>
          <p:cNvPr id="4" name="Text Box 3"/>
          <p:cNvSpPr txBox="1"/>
          <p:nvPr/>
        </p:nvSpPr>
        <p:spPr>
          <a:xfrm>
            <a:off x="3167380" y="1982470"/>
            <a:ext cx="1748790" cy="3046095"/>
          </a:xfrm>
          <a:prstGeom prst="rect">
            <a:avLst/>
          </a:prstGeom>
          <a:noFill/>
          <a:ln w="9525">
            <a:noFill/>
          </a:ln>
        </p:spPr>
        <p:txBody>
          <a:bodyPr wrap="square">
            <a:spAutoFit/>
          </a:bodyPr>
          <a:lstStyle/>
          <a:p>
            <a:pPr indent="0" algn="ctr"/>
            <a:r>
              <a:rPr lang="en-US" sz="3200" b="1">
                <a:solidFill>
                  <a:srgbClr val="FF0000"/>
                </a:solidFill>
                <a:latin typeface="Times New Roman" panose="02020603050405020304" pitchFamily="18" charset="0"/>
              </a:rPr>
              <a:t>2.</a:t>
            </a:r>
            <a:r>
              <a:rPr lang="en-US" sz="3200" b="0">
                <a:solidFill>
                  <a:srgbClr val="222222"/>
                </a:solidFill>
                <a:latin typeface="Times New Roman" panose="02020603050405020304" pitchFamily="18" charset="0"/>
              </a:rPr>
              <a:t> </a:t>
            </a:r>
          </a:p>
          <a:p>
            <a:pPr indent="0"/>
            <a:r>
              <a:rPr lang="en-US" sz="3200" b="0">
                <a:solidFill>
                  <a:srgbClr val="222222"/>
                </a:solidFill>
                <a:latin typeface="Times New Roman" panose="02020603050405020304" pitchFamily="18" charset="0"/>
              </a:rPr>
              <a:t>Các dung dịch base có đặc điểm gì chung?</a:t>
            </a:r>
            <a:endParaRPr lang="en-US" sz="3200"/>
          </a:p>
        </p:txBody>
      </p:sp>
      <p:sp>
        <p:nvSpPr>
          <p:cNvPr id="5" name="Text Box 4"/>
          <p:cNvSpPr txBox="1"/>
          <p:nvPr/>
        </p:nvSpPr>
        <p:spPr>
          <a:xfrm>
            <a:off x="5326380" y="2107565"/>
            <a:ext cx="2090420" cy="3046095"/>
          </a:xfrm>
          <a:prstGeom prst="rect">
            <a:avLst/>
          </a:prstGeom>
          <a:noFill/>
          <a:ln w="9525">
            <a:noFill/>
          </a:ln>
        </p:spPr>
        <p:txBody>
          <a:bodyPr wrap="square">
            <a:spAutoFit/>
          </a:bodyPr>
          <a:lstStyle/>
          <a:p>
            <a:pPr indent="0" algn="ctr"/>
            <a:r>
              <a:rPr lang="en-US" sz="3200" b="1">
                <a:solidFill>
                  <a:srgbClr val="FF0000"/>
                </a:solidFill>
                <a:latin typeface="Times New Roman" panose="02020603050405020304" pitchFamily="18" charset="0"/>
              </a:rPr>
              <a:t>3.</a:t>
            </a:r>
            <a:r>
              <a:rPr lang="en-US" sz="3200" b="0">
                <a:solidFill>
                  <a:srgbClr val="222222"/>
                </a:solidFill>
                <a:latin typeface="Times New Roman" panose="02020603050405020304" pitchFamily="18" charset="0"/>
              </a:rPr>
              <a:t> </a:t>
            </a:r>
          </a:p>
          <a:p>
            <a:pPr indent="0"/>
            <a:r>
              <a:rPr lang="en-US" sz="3200" b="0">
                <a:solidFill>
                  <a:srgbClr val="222222"/>
                </a:solidFill>
                <a:latin typeface="Times New Roman" panose="02020603050405020304" pitchFamily="18" charset="0"/>
              </a:rPr>
              <a:t>Thảo luận nhóm và đề xuất khái niệm về base.</a:t>
            </a:r>
            <a:endParaRPr lang="en-US" sz="3200"/>
          </a:p>
        </p:txBody>
      </p:sp>
      <p:sp>
        <p:nvSpPr>
          <p:cNvPr id="6" name="Text Box 5"/>
          <p:cNvSpPr txBox="1"/>
          <p:nvPr/>
        </p:nvSpPr>
        <p:spPr>
          <a:xfrm>
            <a:off x="8039100" y="2107565"/>
            <a:ext cx="2232025" cy="3538220"/>
          </a:xfrm>
          <a:prstGeom prst="rect">
            <a:avLst/>
          </a:prstGeom>
          <a:noFill/>
          <a:ln w="9525">
            <a:noFill/>
          </a:ln>
        </p:spPr>
        <p:txBody>
          <a:bodyPr wrap="square">
            <a:spAutoFit/>
          </a:bodyPr>
          <a:lstStyle/>
          <a:p>
            <a:pPr indent="0" algn="ctr"/>
            <a:r>
              <a:rPr lang="en-US" sz="3200" b="1">
                <a:solidFill>
                  <a:srgbClr val="FF0000"/>
                </a:solidFill>
                <a:latin typeface="Times New Roman" panose="02020603050405020304" pitchFamily="18" charset="0"/>
              </a:rPr>
              <a:t>4. </a:t>
            </a:r>
          </a:p>
          <a:p>
            <a:pPr indent="0"/>
            <a:r>
              <a:rPr lang="en-US" sz="3200" b="0">
                <a:solidFill>
                  <a:srgbClr val="222222"/>
                </a:solidFill>
                <a:latin typeface="Times New Roman" panose="02020603050405020304" pitchFamily="18" charset="0"/>
              </a:rPr>
              <a:t>Em hãy nhận xét về cách gọi tên base và đọc tên base Ca(OH)</a:t>
            </a:r>
            <a:r>
              <a:rPr lang="en-US" sz="3200" b="0" baseline="-25000">
                <a:solidFill>
                  <a:srgbClr val="222222"/>
                </a:solidFill>
                <a:latin typeface="Times New Roman" panose="02020603050405020304" pitchFamily="18" charset="0"/>
              </a:rPr>
              <a:t>2</a:t>
            </a:r>
            <a:r>
              <a:rPr lang="en-US" sz="3200" b="0">
                <a:solidFill>
                  <a:srgbClr val="222222"/>
                </a:solidFill>
                <a:latin typeface="Times New Roman" panose="02020603050405020304" pitchFamily="18" charset="0"/>
              </a:rPr>
              <a:t>.</a:t>
            </a:r>
            <a:endParaRPr lang="en-US" sz="3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 y="1045210"/>
            <a:ext cx="4909185" cy="617474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Quan sát Bảng 9.1 và thực hiện các yêu cầu:</a:t>
            </a:r>
          </a:p>
          <a:p>
            <a:pPr marL="0" indent="0">
              <a:buNone/>
            </a:pPr>
            <a:r>
              <a:rPr lang="en-US" dirty="0">
                <a:latin typeface="Times New Roman" panose="02020603050405020304" pitchFamily="18" charset="0"/>
                <a:cs typeface="Times New Roman" panose="02020603050405020304" pitchFamily="18" charset="0"/>
              </a:rPr>
              <a:t>1. Công thức hoá học của các base có đặc điểm gì giống nhau?</a:t>
            </a:r>
          </a:p>
          <a:p>
            <a:pPr marL="0" indent="0">
              <a:buNone/>
            </a:pPr>
            <a:r>
              <a:rPr lang="en-US" dirty="0">
                <a:latin typeface="Times New Roman" panose="02020603050405020304" pitchFamily="18" charset="0"/>
                <a:cs typeface="Times New Roman" panose="02020603050405020304" pitchFamily="18" charset="0"/>
              </a:rPr>
              <a:t>2. Các dung dịch base có đặc điểm gì chung?</a:t>
            </a:r>
          </a:p>
          <a:p>
            <a:pPr marL="0" indent="0">
              <a:buNone/>
            </a:pPr>
            <a:r>
              <a:rPr lang="en-US" dirty="0">
                <a:latin typeface="Times New Roman" panose="02020603050405020304" pitchFamily="18" charset="0"/>
                <a:cs typeface="Times New Roman" panose="02020603050405020304" pitchFamily="18" charset="0"/>
              </a:rPr>
              <a:t>3. Thảo luận nhóm và đề xuất khái niệm về base.</a:t>
            </a:r>
          </a:p>
          <a:p>
            <a:pPr marL="0" indent="0">
              <a:buNone/>
            </a:pPr>
            <a:r>
              <a:rPr lang="en-US" dirty="0">
                <a:latin typeface="Times New Roman" panose="02020603050405020304" pitchFamily="18" charset="0"/>
                <a:cs typeface="Times New Roman" panose="02020603050405020304" pitchFamily="18" charset="0"/>
              </a:rPr>
              <a:t>4. Em hãy nhận xét về cách gọi tên base và đọc tên base Ca(OH)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p>
        </p:txBody>
      </p:sp>
      <p:sp>
        <p:nvSpPr>
          <p:cNvPr id="4" name="Content Placeholder 2"/>
          <p:cNvSpPr txBox="1"/>
          <p:nvPr/>
        </p:nvSpPr>
        <p:spPr>
          <a:xfrm>
            <a:off x="4876800" y="1045210"/>
            <a:ext cx="7124065" cy="57003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latin typeface="Times New Roman" panose="02020603050405020304" pitchFamily="18" charset="0"/>
                <a:cs typeface="Times New Roman" panose="02020603050405020304" pitchFamily="18" charset="0"/>
              </a:rPr>
              <a:t>Trả lời:</a:t>
            </a:r>
          </a:p>
          <a:p>
            <a:pPr marL="0" indent="0">
              <a:buNone/>
            </a:pPr>
            <a:r>
              <a:rPr lang="en-US" sz="2800" dirty="0">
                <a:latin typeface="Times New Roman" panose="02020603050405020304" pitchFamily="18" charset="0"/>
                <a:cs typeface="Times New Roman" panose="02020603050405020304" pitchFamily="18" charset="0"/>
              </a:rPr>
              <a:t>1. Công thức hoá học của các base đều có chứa nhóm hydroxide (−OH).</a:t>
            </a:r>
          </a:p>
          <a:p>
            <a:pPr marL="0" indent="0">
              <a:buNone/>
            </a:pPr>
            <a:r>
              <a:rPr lang="en-US" sz="2800" dirty="0">
                <a:latin typeface="Times New Roman" panose="02020603050405020304" pitchFamily="18" charset="0"/>
                <a:cs typeface="Times New Roman" panose="02020603050405020304" pitchFamily="18" charset="0"/>
              </a:rPr>
              <a:t>2. Các dung dịch base đều có chứa anion OH−.</a:t>
            </a:r>
          </a:p>
          <a:p>
            <a:pPr marL="0" indent="0">
              <a:buNone/>
            </a:pPr>
            <a:r>
              <a:rPr lang="en-US" sz="2800" dirty="0">
                <a:latin typeface="Times New Roman" panose="02020603050405020304" pitchFamily="18" charset="0"/>
                <a:cs typeface="Times New Roman" panose="02020603050405020304" pitchFamily="18" charset="0"/>
              </a:rPr>
              <a:t>3. Khái niệm: Base là những hợp chất trong phân tử có nguyên tử kim loại liên kết với nhóm hydroxide. Khi tan trong nước, base tạo ra ion OH−.</a:t>
            </a:r>
          </a:p>
          <a:p>
            <a:pPr marL="0" indent="0">
              <a:buNone/>
            </a:pPr>
            <a:r>
              <a:rPr lang="en-US" sz="2800" dirty="0">
                <a:latin typeface="Times New Roman" panose="02020603050405020304" pitchFamily="18" charset="0"/>
                <a:cs typeface="Times New Roman" panose="02020603050405020304" pitchFamily="18" charset="0"/>
              </a:rPr>
              <a:t>4. Quy tắc gọi tên các base: Tên kim loại (kèm hoá trị đối với kim loại có nhiều hoá trị) + hydroxide.</a:t>
            </a:r>
          </a:p>
          <a:p>
            <a:pPr marL="0" indent="0">
              <a:buNone/>
            </a:pPr>
            <a:r>
              <a:rPr lang="en-US" sz="2800" dirty="0">
                <a:latin typeface="Times New Roman" panose="02020603050405020304" pitchFamily="18" charset="0"/>
                <a:cs typeface="Times New Roman" panose="02020603050405020304" pitchFamily="18" charset="0"/>
              </a:rPr>
              <a:t>Tên base Ca(OH)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Calcium hydroxide.</a:t>
            </a:r>
          </a:p>
        </p:txBody>
      </p:sp>
      <p:cxnSp>
        <p:nvCxnSpPr>
          <p:cNvPr id="6" name="Straight Connector 5"/>
          <p:cNvCxnSpPr/>
          <p:nvPr/>
        </p:nvCxnSpPr>
        <p:spPr>
          <a:xfrm>
            <a:off x="4876800" y="1295400"/>
            <a:ext cx="0" cy="5562600"/>
          </a:xfrm>
          <a:prstGeom prst="line">
            <a:avLst/>
          </a:prstGeom>
        </p:spPr>
        <p:style>
          <a:lnRef idx="3">
            <a:schemeClr val="dk1"/>
          </a:lnRef>
          <a:fillRef idx="0">
            <a:schemeClr val="dk1"/>
          </a:fillRef>
          <a:effectRef idx="2">
            <a:schemeClr val="dk1"/>
          </a:effectRef>
          <a:fontRef idx="minor">
            <a:schemeClr val="tx1"/>
          </a:fontRef>
        </p:style>
      </p:cxnSp>
      <p:sp>
        <p:nvSpPr>
          <p:cNvPr id="7" name="Title 1"/>
          <p:cNvSpPr>
            <a:spLocks noGrp="1"/>
          </p:cNvSpPr>
          <p:nvPr>
            <p:ph type="title"/>
          </p:nvPr>
        </p:nvSpPr>
        <p:spPr>
          <a:xfrm>
            <a:off x="1524000" y="0"/>
            <a:ext cx="8991600" cy="685800"/>
          </a:xfrm>
        </p:spPr>
        <p:txBody>
          <a:bodyPr>
            <a:normAutofit/>
          </a:bodyPr>
          <a:lstStyle/>
          <a:p>
            <a:r>
              <a:rPr lang="en-US" sz="28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sym typeface="+mn-ea"/>
              </a:rPr>
              <a:t>BÀI 9 : BASE-THANG PH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Title 1"/>
          <p:cNvSpPr txBox="1"/>
          <p:nvPr/>
        </p:nvSpPr>
        <p:spPr>
          <a:xfrm>
            <a:off x="1524000" y="609600"/>
            <a:ext cx="8991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a:solidFill>
                  <a:srgbClr val="FF0000"/>
                </a:solidFill>
                <a:latin typeface="Times New Roman" panose="02020603050405020304" pitchFamily="18" charset="0"/>
                <a:cs typeface="Times New Roman" panose="02020603050405020304" pitchFamily="18" charset="0"/>
              </a:rPr>
              <a:t>I.KHÁI NIỆM VÀ PHÂN LOẠI: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 y="1045210"/>
            <a:ext cx="4909185" cy="6174740"/>
          </a:xfrm>
        </p:spPr>
        <p:txBody>
          <a:bodyPr>
            <a:normAutofit/>
          </a:bodyPr>
          <a:lstStyle/>
          <a:p>
            <a:pPr marL="0" indent="0" algn="ctr">
              <a:buNone/>
            </a:pPr>
            <a:r>
              <a:rPr lang="en-US" sz="3200" b="1" u="sng" dirty="0">
                <a:solidFill>
                  <a:srgbClr val="FF0000"/>
                </a:solidFill>
                <a:highlight>
                  <a:srgbClr val="FFFF00"/>
                </a:highlight>
                <a:latin typeface="Times New Roman" panose="02020603050405020304" pitchFamily="18" charset="0"/>
                <a:cs typeface="Times New Roman" panose="02020603050405020304" pitchFamily="18" charset="0"/>
                <a:sym typeface="+mn-ea"/>
              </a:rPr>
              <a:t>I.KHÁI NIỆM </a:t>
            </a:r>
          </a:p>
          <a:p>
            <a:pPr marL="0" indent="0">
              <a:buNone/>
            </a:pPr>
            <a:r>
              <a:rPr lang="en-US" sz="3200" b="1" i="1">
                <a:highlight>
                  <a:srgbClr val="FFFF00"/>
                </a:highlight>
                <a:latin typeface="Times New Roman" panose="02020603050405020304" pitchFamily="18" charset="0"/>
                <a:cs typeface="Times New Roman" panose="02020603050405020304" pitchFamily="18" charset="0"/>
                <a:sym typeface="+mn-ea"/>
              </a:rPr>
              <a:t>– Khái niệm: </a:t>
            </a:r>
            <a:r>
              <a:rPr lang="en-US" sz="3200">
                <a:highlight>
                  <a:srgbClr val="FFFF00"/>
                </a:highlight>
                <a:latin typeface="Times New Roman" panose="02020603050405020304" pitchFamily="18" charset="0"/>
                <a:cs typeface="Times New Roman" panose="02020603050405020304" pitchFamily="18" charset="0"/>
                <a:sym typeface="+mn-ea"/>
              </a:rPr>
              <a:t>Base là những hợp chất trong phân tử có nguyên tử kim loại liên kết với nhóm hydroxide. Khi tan trong nước, base tạo ra ion OH–.</a:t>
            </a:r>
            <a:endParaRPr lang="en-US" sz="3200">
              <a:solidFill>
                <a:schemeClr val="tx1"/>
              </a:solidFill>
              <a:highlight>
                <a:srgbClr val="FFFF00"/>
              </a:highlight>
              <a:latin typeface="Times New Roman" panose="02020603050405020304" pitchFamily="18" charset="0"/>
              <a:cs typeface="Times New Roman" panose="02020603050405020304" pitchFamily="18" charset="0"/>
            </a:endParaRPr>
          </a:p>
          <a:p>
            <a:pPr marL="0" indent="0">
              <a:buNone/>
            </a:pPr>
            <a:r>
              <a:rPr lang="en-US" sz="3200">
                <a:highlight>
                  <a:srgbClr val="FFFF00"/>
                </a:highlight>
                <a:latin typeface="Times New Roman" panose="02020603050405020304" pitchFamily="18" charset="0"/>
                <a:cs typeface="Times New Roman" panose="02020603050405020304" pitchFamily="18" charset="0"/>
                <a:sym typeface="+mn-ea"/>
              </a:rPr>
              <a:t>Ví dụ: KOH, Ba(OH)</a:t>
            </a:r>
            <a:r>
              <a:rPr lang="en-US" sz="3200" baseline="-25000">
                <a:highlight>
                  <a:srgbClr val="FFFF00"/>
                </a:highlight>
                <a:latin typeface="Times New Roman" panose="02020603050405020304" pitchFamily="18" charset="0"/>
                <a:cs typeface="Times New Roman" panose="02020603050405020304" pitchFamily="18" charset="0"/>
                <a:sym typeface="+mn-ea"/>
              </a:rPr>
              <a:t>2 </a:t>
            </a:r>
            <a:r>
              <a:rPr lang="en-US" sz="3200">
                <a:highlight>
                  <a:srgbClr val="FFFF00"/>
                </a:highlight>
                <a:latin typeface="Times New Roman" panose="02020603050405020304" pitchFamily="18" charset="0"/>
                <a:cs typeface="Times New Roman" panose="02020603050405020304" pitchFamily="18" charset="0"/>
                <a:sym typeface="+mn-ea"/>
              </a:rPr>
              <a:t>, Fe(OH)</a:t>
            </a:r>
            <a:r>
              <a:rPr lang="en-US" sz="3200" baseline="-25000">
                <a:highlight>
                  <a:srgbClr val="FFFF00"/>
                </a:highlight>
                <a:latin typeface="Times New Roman" panose="02020603050405020304" pitchFamily="18" charset="0"/>
                <a:cs typeface="Times New Roman" panose="02020603050405020304" pitchFamily="18" charset="0"/>
                <a:sym typeface="+mn-ea"/>
              </a:rPr>
              <a:t>3</a:t>
            </a:r>
            <a:r>
              <a:rPr lang="en-US" sz="3200">
                <a:highlight>
                  <a:srgbClr val="FFFF00"/>
                </a:highlight>
                <a:latin typeface="Times New Roman" panose="02020603050405020304" pitchFamily="18" charset="0"/>
                <a:cs typeface="Times New Roman" panose="02020603050405020304" pitchFamily="18" charset="0"/>
                <a:sym typeface="+mn-ea"/>
              </a:rPr>
              <a:t>,…</a:t>
            </a:r>
            <a:endParaRPr lang="en-US" sz="3200">
              <a:solidFill>
                <a:schemeClr val="tx1"/>
              </a:solidFill>
              <a:highlight>
                <a:srgbClr val="FFFF00"/>
              </a:highlight>
              <a:latin typeface="Times New Roman" panose="02020603050405020304" pitchFamily="18" charset="0"/>
              <a:cs typeface="Times New Roman" panose="02020603050405020304" pitchFamily="18" charset="0"/>
            </a:endParaRPr>
          </a:p>
          <a:p>
            <a:pPr marL="0" indent="0" algn="l">
              <a:buNone/>
            </a:pPr>
            <a:endParaRPr lang="en-US" sz="3200" dirty="0">
              <a:latin typeface="Times New Roman" panose="02020603050405020304" pitchFamily="18" charset="0"/>
              <a:cs typeface="Times New Roman" panose="02020603050405020304" pitchFamily="18" charset="0"/>
            </a:endParaRPr>
          </a:p>
        </p:txBody>
      </p:sp>
      <p:sp>
        <p:nvSpPr>
          <p:cNvPr id="4" name="Content Placeholder 2"/>
          <p:cNvSpPr txBox="1"/>
          <p:nvPr/>
        </p:nvSpPr>
        <p:spPr>
          <a:xfrm>
            <a:off x="4876800" y="1485900"/>
            <a:ext cx="5334000" cy="495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Times New Roman" panose="02020603050405020304" pitchFamily="18" charset="0"/>
                <a:cs typeface="Times New Roman" panose="02020603050405020304" pitchFamily="18" charset="0"/>
              </a:rPr>
              <a:t>* Công thức hóa học của base : </a:t>
            </a:r>
          </a:p>
          <a:p>
            <a:pPr marL="0" indent="0">
              <a:buNone/>
            </a:pPr>
            <a:r>
              <a:rPr lang="en-US" dirty="0">
                <a:latin typeface="Times New Roman" panose="02020603050405020304" pitchFamily="18" charset="0"/>
                <a:cs typeface="Times New Roman" panose="02020603050405020304" pitchFamily="18" charset="0"/>
              </a:rPr>
              <a:t>- Gồm một nguyên tử kim loại liên kết với một hay nhiều nhóm hydroxide (-OH).   </a:t>
            </a:r>
          </a:p>
          <a:p>
            <a:pPr marL="0" indent="0">
              <a:buNone/>
            </a:pPr>
            <a:r>
              <a:rPr lang="en-US" dirty="0">
                <a:latin typeface="Times New Roman" panose="02020603050405020304" pitchFamily="18" charset="0"/>
                <a:cs typeface="Times New Roman" panose="02020603050405020304" pitchFamily="18" charset="0"/>
              </a:rPr>
              <a:t>- Công thức tổng quát:  M(OH)n. </a:t>
            </a:r>
          </a:p>
          <a:p>
            <a:pPr marL="0" indent="0">
              <a:buNone/>
            </a:pPr>
            <a:r>
              <a:rPr lang="en-US" dirty="0">
                <a:latin typeface="Times New Roman" panose="02020603050405020304" pitchFamily="18" charset="0"/>
                <a:cs typeface="Times New Roman" panose="02020603050405020304" pitchFamily="18" charset="0"/>
              </a:rPr>
              <a:t>+ n là hóa trị của kim loại M. </a:t>
            </a:r>
          </a:p>
        </p:txBody>
      </p:sp>
      <p:cxnSp>
        <p:nvCxnSpPr>
          <p:cNvPr id="6" name="Straight Connector 5"/>
          <p:cNvCxnSpPr/>
          <p:nvPr/>
        </p:nvCxnSpPr>
        <p:spPr>
          <a:xfrm>
            <a:off x="4876800" y="1295400"/>
            <a:ext cx="0" cy="556260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365125"/>
            <a:ext cx="11901170" cy="132588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a:latin typeface="Times New Roman" panose="02020603050405020304" pitchFamily="18" charset="0"/>
                <a:cs typeface="Times New Roman" panose="02020603050405020304" pitchFamily="18" charset="0"/>
              </a:rPr>
              <a:t>Base tạo ra </a:t>
            </a:r>
            <a:r>
              <a:rPr lang="en-US">
                <a:latin typeface="Times New Roman" panose="02020603050405020304" pitchFamily="18" charset="0"/>
                <a:cs typeface="Times New Roman" panose="02020603050405020304" pitchFamily="18" charset="0"/>
                <a:sym typeface="+mn-ea"/>
              </a:rPr>
              <a:t>Cation kim loại + và Anion - theo sơ đồ sau:</a:t>
            </a:r>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 y="1794510"/>
            <a:ext cx="11901805" cy="4351655"/>
          </a:xfrm>
        </p:spPr>
        <p:txBody>
          <a:bodyPr/>
          <a:lstStyle/>
          <a:p>
            <a:pPr marL="0" indent="0" algn="ctr">
              <a:buNone/>
            </a:pPr>
            <a:r>
              <a:rPr lang="en-US" sz="3200" b="1">
                <a:solidFill>
                  <a:srgbClr val="FF0000"/>
                </a:solidFill>
                <a:latin typeface="Times New Roman" panose="02020603050405020304" pitchFamily="18" charset="0"/>
                <a:cs typeface="Times New Roman" panose="02020603050405020304" pitchFamily="18" charset="0"/>
              </a:rPr>
              <a:t>Base </a:t>
            </a:r>
            <a:r>
              <a:rPr lang="en-US" sz="3200" b="1">
                <a:solidFill>
                  <a:srgbClr val="FF0000"/>
                </a:solidFill>
                <a:latin typeface="Times New Roman" panose="02020603050405020304" pitchFamily="18" charset="0"/>
                <a:cs typeface="Times New Roman" panose="02020603050405020304" pitchFamily="18" charset="0"/>
                <a:sym typeface="+mn-ea"/>
              </a:rPr>
              <a:t>→  M</a:t>
            </a:r>
            <a:r>
              <a:rPr lang="en-US" sz="3200" b="1" baseline="30000">
                <a:solidFill>
                  <a:srgbClr val="FF0000"/>
                </a:solidFill>
                <a:latin typeface="Times New Roman" panose="02020603050405020304" pitchFamily="18" charset="0"/>
                <a:cs typeface="Times New Roman" panose="02020603050405020304" pitchFamily="18" charset="0"/>
                <a:sym typeface="+mn-ea"/>
              </a:rPr>
              <a:t>+    </a:t>
            </a:r>
            <a:r>
              <a:rPr lang="en-US" sz="3200" b="1">
                <a:solidFill>
                  <a:srgbClr val="FF0000"/>
                </a:solidFill>
                <a:latin typeface="Times New Roman" panose="02020603050405020304" pitchFamily="18" charset="0"/>
                <a:cs typeface="Times New Roman" panose="02020603050405020304" pitchFamily="18" charset="0"/>
                <a:sym typeface="+mn-ea"/>
              </a:rPr>
              <a:t>(Cation kim loại) + OH</a:t>
            </a:r>
            <a:r>
              <a:rPr lang="en-US" sz="3200" b="1" baseline="30000">
                <a:solidFill>
                  <a:srgbClr val="FF0000"/>
                </a:solidFill>
                <a:latin typeface="Times New Roman" panose="02020603050405020304" pitchFamily="18" charset="0"/>
                <a:cs typeface="Times New Roman" panose="02020603050405020304" pitchFamily="18" charset="0"/>
                <a:sym typeface="+mn-ea"/>
              </a:rPr>
              <a:t>−   </a:t>
            </a:r>
            <a:r>
              <a:rPr lang="en-US" sz="3200" b="1">
                <a:solidFill>
                  <a:srgbClr val="FF0000"/>
                </a:solidFill>
                <a:latin typeface="Times New Roman" panose="02020603050405020304" pitchFamily="18" charset="0"/>
                <a:cs typeface="Times New Roman" panose="02020603050405020304" pitchFamily="18" charset="0"/>
                <a:sym typeface="+mn-ea"/>
              </a:rPr>
              <a:t>(Anion) </a:t>
            </a:r>
            <a:endPar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4000"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en-US" sz="4000">
                <a:solidFill>
                  <a:srgbClr val="222222"/>
                </a:solidFill>
                <a:latin typeface="Times New Roman" panose="02020603050405020304" pitchFamily="18" charset="0"/>
                <a:cs typeface="Times New Roman" panose="02020603050405020304" pitchFamily="18" charset="0"/>
                <a:sym typeface="+mn-ea"/>
              </a:rPr>
              <a:t>NaOH</a:t>
            </a:r>
            <a:r>
              <a:rPr lang="en-US" sz="4000"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sym typeface="+mn-ea"/>
              </a:rPr>
              <a:t>→              </a:t>
            </a:r>
            <a:r>
              <a:rPr lang="en-US" sz="4000">
                <a:solidFill>
                  <a:srgbClr val="222222"/>
                </a:solidFill>
                <a:latin typeface="Times New Roman" panose="02020603050405020304" pitchFamily="18" charset="0"/>
                <a:cs typeface="Times New Roman" panose="02020603050405020304" pitchFamily="18" charset="0"/>
                <a:sym typeface="+mn-ea"/>
              </a:rPr>
              <a:t>Na</a:t>
            </a:r>
            <a:r>
              <a:rPr lang="en-US" sz="4000" baseline="30000">
                <a:solidFill>
                  <a:srgbClr val="222222"/>
                </a:solidFill>
                <a:latin typeface="Times New Roman" panose="02020603050405020304" pitchFamily="18" charset="0"/>
                <a:cs typeface="Times New Roman" panose="02020603050405020304" pitchFamily="18" charset="0"/>
                <a:sym typeface="+mn-ea"/>
              </a:rPr>
              <a:t>+              </a:t>
            </a:r>
            <a:r>
              <a:rPr lang="en-US" sz="4000">
                <a:latin typeface="Times New Roman" panose="02020603050405020304" pitchFamily="18" charset="0"/>
                <a:cs typeface="Times New Roman" panose="02020603050405020304" pitchFamily="18" charset="0"/>
                <a:sym typeface="+mn-ea"/>
              </a:rPr>
              <a:t>+              </a:t>
            </a:r>
            <a:r>
              <a:rPr lang="en-US" sz="4000">
                <a:solidFill>
                  <a:srgbClr val="222222"/>
                </a:solidFill>
                <a:latin typeface="Times New Roman" panose="02020603050405020304" pitchFamily="18" charset="0"/>
                <a:cs typeface="Times New Roman" panose="02020603050405020304" pitchFamily="18" charset="0"/>
                <a:sym typeface="+mn-ea"/>
              </a:rPr>
              <a:t>OH</a:t>
            </a:r>
            <a:r>
              <a:rPr lang="en-US" sz="4000" baseline="30000">
                <a:solidFill>
                  <a:srgbClr val="222222"/>
                </a:solidFill>
                <a:latin typeface="Times New Roman" panose="02020603050405020304" pitchFamily="18" charset="0"/>
                <a:cs typeface="Times New Roman" panose="02020603050405020304" pitchFamily="18" charset="0"/>
                <a:sym typeface="+mn-ea"/>
              </a:rPr>
              <a:t>− </a:t>
            </a:r>
          </a:p>
          <a:p>
            <a:pPr marL="0" indent="0">
              <a:buNone/>
            </a:pPr>
            <a:r>
              <a:rPr lang="en-US" sz="4000" baseline="30000">
                <a:solidFill>
                  <a:srgbClr val="222222"/>
                </a:solidFill>
                <a:latin typeface="Times New Roman" panose="02020603050405020304" pitchFamily="18" charset="0"/>
                <a:cs typeface="Times New Roman" panose="02020603050405020304" pitchFamily="18" charset="0"/>
                <a:sym typeface="+mn-ea"/>
              </a:rPr>
              <a:t>                </a:t>
            </a:r>
            <a:r>
              <a:rPr lang="en-US" sz="4000" dirty="0">
                <a:solidFill>
                  <a:srgbClr val="FF0000"/>
                </a:solidFill>
                <a:latin typeface="Times New Roman" panose="02020603050405020304" pitchFamily="18" charset="0"/>
                <a:cs typeface="Times New Roman" panose="02020603050405020304" pitchFamily="18" charset="0"/>
                <a:sym typeface="+mn-ea"/>
              </a:rPr>
              <a:t>Sodium hydroxide </a:t>
            </a:r>
            <a:endParaRPr lang="en-US" sz="4000" baseline="30000">
              <a:solidFill>
                <a:srgbClr val="222222"/>
              </a:solidFill>
              <a:latin typeface="Times New Roman" panose="02020603050405020304" pitchFamily="18" charset="0"/>
              <a:cs typeface="Times New Roman" panose="02020603050405020304" pitchFamily="18" charset="0"/>
              <a:sym typeface="+mn-ea"/>
            </a:endParaRPr>
          </a:p>
          <a:p>
            <a:pPr marL="0" indent="0">
              <a:buNone/>
            </a:pPr>
            <a:r>
              <a:rPr lang="en-US" sz="4000" baseline="30000">
                <a:solidFill>
                  <a:srgbClr val="222222"/>
                </a:solidFill>
                <a:latin typeface="Times New Roman" panose="02020603050405020304" pitchFamily="18" charset="0"/>
                <a:cs typeface="Times New Roman" panose="02020603050405020304" pitchFamily="18" charset="0"/>
                <a:sym typeface="+mn-ea"/>
              </a:rPr>
              <a:t>                </a:t>
            </a:r>
            <a:r>
              <a:rPr lang="en-US" sz="4000">
                <a:solidFill>
                  <a:srgbClr val="222222"/>
                </a:solidFill>
                <a:latin typeface="Times New Roman" panose="02020603050405020304" pitchFamily="18" charset="0"/>
                <a:cs typeface="Times New Roman" panose="02020603050405020304" pitchFamily="18" charset="0"/>
                <a:sym typeface="+mn-ea"/>
              </a:rPr>
              <a:t>Ba(OH)</a:t>
            </a:r>
            <a:r>
              <a:rPr lang="en-US" sz="4000" baseline="-25000">
                <a:solidFill>
                  <a:srgbClr val="222222"/>
                </a:solidFill>
                <a:latin typeface="Times New Roman" panose="02020603050405020304" pitchFamily="18" charset="0"/>
                <a:cs typeface="Times New Roman" panose="02020603050405020304" pitchFamily="18" charset="0"/>
                <a:sym typeface="+mn-ea"/>
              </a:rPr>
              <a:t>2   </a:t>
            </a:r>
            <a:r>
              <a:rPr lang="en-US" sz="4000">
                <a:latin typeface="Times New Roman" panose="02020603050405020304" pitchFamily="18" charset="0"/>
                <a:cs typeface="Times New Roman" panose="02020603050405020304" pitchFamily="18" charset="0"/>
                <a:sym typeface="+mn-ea"/>
              </a:rPr>
              <a:t>→            </a:t>
            </a:r>
            <a:r>
              <a:rPr lang="en-US" sz="4000">
                <a:solidFill>
                  <a:srgbClr val="222222"/>
                </a:solidFill>
                <a:latin typeface="Times New Roman" panose="02020603050405020304" pitchFamily="18" charset="0"/>
                <a:cs typeface="Times New Roman" panose="02020603050405020304" pitchFamily="18" charset="0"/>
                <a:sym typeface="+mn-ea"/>
              </a:rPr>
              <a:t>Ba</a:t>
            </a:r>
            <a:r>
              <a:rPr lang="en-US" sz="4000" baseline="30000">
                <a:solidFill>
                  <a:srgbClr val="222222"/>
                </a:solidFill>
                <a:latin typeface="Times New Roman" panose="02020603050405020304" pitchFamily="18" charset="0"/>
                <a:cs typeface="Times New Roman" panose="02020603050405020304" pitchFamily="18" charset="0"/>
                <a:sym typeface="+mn-ea"/>
              </a:rPr>
              <a:t>2+</a:t>
            </a:r>
            <a:r>
              <a:rPr lang="en-US" sz="4000"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sym typeface="+mn-ea"/>
              </a:rPr>
              <a:t>+              </a:t>
            </a:r>
            <a:r>
              <a:rPr lang="en-US" sz="4000">
                <a:solidFill>
                  <a:srgbClr val="222222"/>
                </a:solidFill>
                <a:latin typeface="Times New Roman" panose="02020603050405020304" pitchFamily="18" charset="0"/>
                <a:cs typeface="Times New Roman" panose="02020603050405020304" pitchFamily="18" charset="0"/>
                <a:sym typeface="+mn-ea"/>
              </a:rPr>
              <a:t>OH</a:t>
            </a:r>
            <a:r>
              <a:rPr lang="en-US" sz="4000" baseline="30000">
                <a:solidFill>
                  <a:srgbClr val="222222"/>
                </a:solidFill>
                <a:latin typeface="Times New Roman" panose="02020603050405020304" pitchFamily="18" charset="0"/>
                <a:cs typeface="Times New Roman" panose="02020603050405020304" pitchFamily="18" charset="0"/>
                <a:sym typeface="+mn-ea"/>
              </a:rPr>
              <a:t>−</a:t>
            </a:r>
            <a:endParaRPr lang="en-US" sz="4000" b="0" baseline="3000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a:buNone/>
            </a:pPr>
            <a:r>
              <a:rPr lang="en-US" sz="4000" b="0" baseline="3000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4000" dirty="0">
                <a:solidFill>
                  <a:srgbClr val="FF0000"/>
                </a:solidFill>
                <a:latin typeface="Times New Roman" panose="02020603050405020304" pitchFamily="18" charset="0"/>
                <a:cs typeface="Times New Roman" panose="02020603050405020304" pitchFamily="18" charset="0"/>
                <a:sym typeface="+mn-ea"/>
              </a:rPr>
              <a:t>Barium hydroxide </a:t>
            </a:r>
            <a:endParaRPr lang="en-US" sz="4000"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sym typeface="+mn-ea"/>
              </a:rPr>
              <a:t> </a:t>
            </a:r>
            <a:r>
              <a:rPr lang="en-US" baseline="30000">
                <a:latin typeface="Times New Roman" panose="02020603050405020304" pitchFamily="18" charset="0"/>
                <a:cs typeface="Times New Roman" panose="02020603050405020304" pitchFamily="18" charset="0"/>
                <a:sym typeface="+mn-ea"/>
              </a:rPr>
              <a:t>     </a:t>
            </a:r>
            <a:endParaRPr lang="en-US" baseline="300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3758</Words>
  <Application>Microsoft Office PowerPoint</Application>
  <PresentationFormat>Widescreen</PresentationFormat>
  <Paragraphs>450</Paragraphs>
  <Slides>41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Times New Roman</vt:lpstr>
      <vt:lpstr>VNI-Ariston</vt:lpstr>
      <vt:lpstr>Office Theme</vt:lpstr>
      <vt:lpstr>PowerPoint Presentation</vt:lpstr>
      <vt:lpstr>PowerPoint Presentation</vt:lpstr>
      <vt:lpstr>PowerPoint Presentation</vt:lpstr>
      <vt:lpstr>PowerPoint Presentation</vt:lpstr>
      <vt:lpstr>Bảng 9.1. Tên một số base thông dụng, công thức hoá học và dạng tồn tại của base trong dung dịch</vt:lpstr>
      <vt:lpstr>Quan sát bảng trên và thực hiện các yêu cầu </vt:lpstr>
      <vt:lpstr>BÀI 9 : BASE-THANG PH </vt:lpstr>
      <vt:lpstr>PowerPoint Presentation</vt:lpstr>
      <vt:lpstr>Base tạo ra Cation kim loại + và Anion - theo sơ đồ sau: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Làm đổi màu chất chỉ thị</vt:lpstr>
      <vt:lpstr>2. Tác dụng với dung dịch acid</vt:lpstr>
      <vt:lpstr>PowerPoint Presentation</vt:lpstr>
      <vt:lpstr>PowerPoint Presentation</vt:lpstr>
      <vt:lpstr>BÀI 9 : BASE-THANG PH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Phiếu học tập đã hoàn thành. </vt:lpstr>
      <vt:lpstr>PowerPoint Presentation</vt:lpstr>
      <vt:lpstr>PowerPoint Presentation</vt:lpstr>
      <vt:lpstr>MỨC ĐỘ 1: BIẾT (3 câu biết)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HHC</dc:creator>
  <cp:lastModifiedBy>Quy Pham</cp:lastModifiedBy>
  <cp:revision>150</cp:revision>
  <dcterms:created xsi:type="dcterms:W3CDTF">2022-07-14T00:30:00Z</dcterms:created>
  <dcterms:modified xsi:type="dcterms:W3CDTF">2026-01-12T02:38:51Z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7D819681B128426792A636FC6496D6CD</vt:lpwstr>
  </property>
  <property fmtid="{D5CDD505-2E9C-101B-9397-08002B2CF9AE}" pid="3" name="KSOProductBuildVer">
    <vt:lpwstr>1033-11.2.0.11537</vt:lpwstr>
  </property>
</Properties>
</file>