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02" r:id="rId3"/>
    <p:sldId id="292" r:id="rId4"/>
    <p:sldId id="301" r:id="rId5"/>
    <p:sldId id="306" r:id="rId6"/>
    <p:sldId id="305" r:id="rId7"/>
    <p:sldId id="310" r:id="rId8"/>
    <p:sldId id="307" r:id="rId9"/>
    <p:sldId id="309" r:id="rId10"/>
    <p:sldId id="311" r:id="rId11"/>
    <p:sldId id="338" r:id="rId12"/>
    <p:sldId id="312" r:id="rId13"/>
    <p:sldId id="314" r:id="rId14"/>
    <p:sldId id="320" r:id="rId15"/>
    <p:sldId id="334" r:id="rId16"/>
    <p:sldId id="325" r:id="rId17"/>
    <p:sldId id="335" r:id="rId18"/>
    <p:sldId id="336" r:id="rId19"/>
    <p:sldId id="337" r:id="rId20"/>
    <p:sldId id="327" r:id="rId21"/>
    <p:sldId id="315" r:id="rId22"/>
    <p:sldId id="339" r:id="rId23"/>
    <p:sldId id="332" r:id="rId24"/>
    <p:sldId id="295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88564" autoAdjust="0"/>
  </p:normalViewPr>
  <p:slideViewPr>
    <p:cSldViewPr snapToGrid="0">
      <p:cViewPr varScale="1">
        <p:scale>
          <a:sx n="56" d="100"/>
          <a:sy n="56" d="100"/>
        </p:scale>
        <p:origin x="9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6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02222" y="-14413"/>
            <a:ext cx="18339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902463" y="-49823"/>
            <a:ext cx="129539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78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</a:t>
            </a:r>
            <a:r>
              <a:rPr lang="en-US" sz="4400" b="1">
                <a:solidFill>
                  <a:srgbClr val="0070C0"/>
                </a:solidFill>
              </a:rPr>
              <a:t>: Health 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Reading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0431" y="948238"/>
            <a:ext cx="1223243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My mom usually gives me an apple or an orange for snacking.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She wants me to eat more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It's a good idea to eat ____________, like carrots and onions, with meat and fish.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My brother is unhealthy because he eats too much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____________ drinks, such as cola, have a lot of sugar.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I try to get at least eight hours of __________ every night.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You should do more exercise to stay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Hannah's eating habits are ____________. She has sweets and soda drinks with every meal.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160" y="301907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Fill in the blanks with the words in the previous slide.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5646" y="1457729"/>
            <a:ext cx="11103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fruit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7422" y="1976215"/>
            <a:ext cx="23326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vegetables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0560" y="2953303"/>
            <a:ext cx="17634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fast food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7943" y="3429000"/>
            <a:ext cx="2126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0079" y="3981540"/>
            <a:ext cx="13405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sleep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7039" y="4476942"/>
            <a:ext cx="15994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75C38-CA7C-1515-7F9F-B7ABC2C7494A}"/>
              </a:ext>
            </a:extLst>
          </p:cNvPr>
          <p:cNvSpPr txBox="1"/>
          <p:nvPr/>
        </p:nvSpPr>
        <p:spPr>
          <a:xfrm>
            <a:off x="5224962" y="4972180"/>
            <a:ext cx="21607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unhealthy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7BA4F-1659-DD8F-7200-85BEFB1D2FE4}"/>
              </a:ext>
            </a:extLst>
          </p:cNvPr>
          <p:cNvSpPr txBox="1"/>
          <p:nvPr/>
        </p:nvSpPr>
        <p:spPr>
          <a:xfrm>
            <a:off x="9211733" y="6105985"/>
            <a:ext cx="2985231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</p:spTree>
    <p:extLst>
      <p:ext uri="{BB962C8B-B14F-4D97-AF65-F5344CB8AC3E}">
        <p14:creationId xmlns:p14="http://schemas.microsoft.com/office/powerpoint/2010/main" val="1087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Discuss which things are healthy and unhealthy.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67311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37506-C88E-C9DC-7AED-EFF1BE2AB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64" y="2537846"/>
            <a:ext cx="6813769" cy="11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8717634-53D5-340A-5512-C87E5F595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88" y="334537"/>
            <a:ext cx="8822212" cy="61666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206195" y="334537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332E35-C7D0-06A4-07C9-440BF5373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59" y="2423369"/>
            <a:ext cx="10658189" cy="9132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505336" y="2782508"/>
            <a:ext cx="8475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505336" y="3336632"/>
            <a:ext cx="1695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6443476" y="3320451"/>
            <a:ext cx="1887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085943" y="3313599"/>
            <a:ext cx="23329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324114" y="3339498"/>
            <a:ext cx="1815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BB8E58-8446-3F34-F49A-6434440F35FF}"/>
              </a:ext>
            </a:extLst>
          </p:cNvPr>
          <p:cNvSpPr txBox="1"/>
          <p:nvPr/>
        </p:nvSpPr>
        <p:spPr>
          <a:xfrm>
            <a:off x="488481" y="3993765"/>
            <a:ext cx="10570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Where can we find the result of a survey quickly?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4BB310-DC44-B77C-DF4E-91210D8F2766}"/>
              </a:ext>
            </a:extLst>
          </p:cNvPr>
          <p:cNvSpPr txBox="1"/>
          <p:nvPr/>
        </p:nvSpPr>
        <p:spPr>
          <a:xfrm>
            <a:off x="488481" y="4499795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At the beginning of the survey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7BDA3C-664A-D930-5690-93271743B824}"/>
              </a:ext>
            </a:extLst>
          </p:cNvPr>
          <p:cNvSpPr txBox="1"/>
          <p:nvPr/>
        </p:nvSpPr>
        <p:spPr>
          <a:xfrm>
            <a:off x="488481" y="5089768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At the middle of the survey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DC15B0-8F6D-376E-A493-DF39D1D00287}"/>
              </a:ext>
            </a:extLst>
          </p:cNvPr>
          <p:cNvSpPr txBox="1"/>
          <p:nvPr/>
        </p:nvSpPr>
        <p:spPr>
          <a:xfrm>
            <a:off x="488481" y="5627711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At the end of the survey</a:t>
            </a:r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714D03-3A27-F3CA-71AA-52C6AC7DE725}"/>
              </a:ext>
            </a:extLst>
          </p:cNvPr>
          <p:cNvSpPr/>
          <p:nvPr/>
        </p:nvSpPr>
        <p:spPr>
          <a:xfrm>
            <a:off x="326571" y="5627711"/>
            <a:ext cx="670488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A4E32C-45FF-8A95-AEEB-E995C996A861}"/>
              </a:ext>
            </a:extLst>
          </p:cNvPr>
          <p:cNvSpPr txBox="1"/>
          <p:nvPr/>
        </p:nvSpPr>
        <p:spPr>
          <a:xfrm>
            <a:off x="9262533" y="6105985"/>
            <a:ext cx="293443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98EAF-C4DE-E638-CF0B-D77B40505533}"/>
              </a:ext>
            </a:extLst>
          </p:cNvPr>
          <p:cNvSpPr txBox="1"/>
          <p:nvPr/>
        </p:nvSpPr>
        <p:spPr>
          <a:xfrm>
            <a:off x="554888" y="174925"/>
            <a:ext cx="10658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class report and circle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977851-A52F-8173-B80F-A99B2B47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417"/>
            <a:ext cx="12007450" cy="5018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72A4E7-C12E-CC58-4C69-47F5314C8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87" y="702972"/>
            <a:ext cx="10658189" cy="792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C422FB-4100-0BD0-9DC9-6955F9A87952}"/>
              </a:ext>
            </a:extLst>
          </p:cNvPr>
          <p:cNvSpPr txBox="1"/>
          <p:nvPr/>
        </p:nvSpPr>
        <p:spPr>
          <a:xfrm>
            <a:off x="9401106" y="6175732"/>
            <a:ext cx="2875164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1477F0-9E6D-7DD3-B680-09E303101347}"/>
              </a:ext>
            </a:extLst>
          </p:cNvPr>
          <p:cNvSpPr/>
          <p:nvPr/>
        </p:nvSpPr>
        <p:spPr>
          <a:xfrm>
            <a:off x="5425512" y="964581"/>
            <a:ext cx="670488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97E944-ADF3-78E3-567C-B7E12EBAD91C}"/>
              </a:ext>
            </a:extLst>
          </p:cNvPr>
          <p:cNvCxnSpPr>
            <a:cxnSpLocks/>
          </p:cNvCxnSpPr>
          <p:nvPr/>
        </p:nvCxnSpPr>
        <p:spPr>
          <a:xfrm>
            <a:off x="100361" y="6422237"/>
            <a:ext cx="47603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AF72BC-6353-8AA3-A5BE-CAECF4D7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1276"/>
            <a:ext cx="11106747" cy="28954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C9865C-7C0C-D7A0-54B0-F672D2331AB3}"/>
              </a:ext>
            </a:extLst>
          </p:cNvPr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C39E0-5ABA-016B-064E-26DBEDA014DC}"/>
              </a:ext>
            </a:extLst>
          </p:cNvPr>
          <p:cNvSpPr/>
          <p:nvPr/>
        </p:nvSpPr>
        <p:spPr>
          <a:xfrm>
            <a:off x="1912776" y="489899"/>
            <a:ext cx="1021931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Underline the key words.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B4699A-EF83-98F5-6E77-70B45D300050}"/>
              </a:ext>
            </a:extLst>
          </p:cNvPr>
          <p:cNvCxnSpPr>
            <a:cxnSpLocks/>
          </p:cNvCxnSpPr>
          <p:nvPr/>
        </p:nvCxnSpPr>
        <p:spPr>
          <a:xfrm>
            <a:off x="856648" y="2905538"/>
            <a:ext cx="27898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87223F-E615-4100-DA78-B1AC3757556D}"/>
              </a:ext>
            </a:extLst>
          </p:cNvPr>
          <p:cNvCxnSpPr>
            <a:cxnSpLocks/>
          </p:cNvCxnSpPr>
          <p:nvPr/>
        </p:nvCxnSpPr>
        <p:spPr>
          <a:xfrm>
            <a:off x="8240751" y="2918333"/>
            <a:ext cx="15946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117E8E-0B96-80FB-D3B0-E0D498B720E4}"/>
              </a:ext>
            </a:extLst>
          </p:cNvPr>
          <p:cNvCxnSpPr>
            <a:cxnSpLocks/>
          </p:cNvCxnSpPr>
          <p:nvPr/>
        </p:nvCxnSpPr>
        <p:spPr>
          <a:xfrm>
            <a:off x="6689557" y="2964581"/>
            <a:ext cx="664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DACBE7-32D1-4767-1380-162358CD61E2}"/>
              </a:ext>
            </a:extLst>
          </p:cNvPr>
          <p:cNvCxnSpPr/>
          <p:nvPr/>
        </p:nvCxnSpPr>
        <p:spPr>
          <a:xfrm>
            <a:off x="914400" y="3527056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3FE00C-5D99-A3F9-8B2F-5FBCBCD20800}"/>
              </a:ext>
            </a:extLst>
          </p:cNvPr>
          <p:cNvCxnSpPr>
            <a:cxnSpLocks/>
          </p:cNvCxnSpPr>
          <p:nvPr/>
        </p:nvCxnSpPr>
        <p:spPr>
          <a:xfrm>
            <a:off x="4665845" y="3502171"/>
            <a:ext cx="25146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D7B0A7-E124-1E9D-BCFA-342D61EB5563}"/>
              </a:ext>
            </a:extLst>
          </p:cNvPr>
          <p:cNvCxnSpPr/>
          <p:nvPr/>
        </p:nvCxnSpPr>
        <p:spPr>
          <a:xfrm>
            <a:off x="914400" y="4061861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7279F6-B057-2848-C2E3-2E575A887FAB}"/>
              </a:ext>
            </a:extLst>
          </p:cNvPr>
          <p:cNvCxnSpPr>
            <a:cxnSpLocks/>
          </p:cNvCxnSpPr>
          <p:nvPr/>
        </p:nvCxnSpPr>
        <p:spPr>
          <a:xfrm>
            <a:off x="5876693" y="4102769"/>
            <a:ext cx="1306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97A2CD-B5D2-AF69-1500-B22588681F8C}"/>
              </a:ext>
            </a:extLst>
          </p:cNvPr>
          <p:cNvCxnSpPr/>
          <p:nvPr/>
        </p:nvCxnSpPr>
        <p:spPr>
          <a:xfrm>
            <a:off x="856648" y="4687502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0E503F-CB67-1C70-711F-39F297259921}"/>
              </a:ext>
            </a:extLst>
          </p:cNvPr>
          <p:cNvCxnSpPr>
            <a:cxnSpLocks/>
          </p:cNvCxnSpPr>
          <p:nvPr/>
        </p:nvCxnSpPr>
        <p:spPr>
          <a:xfrm>
            <a:off x="4142598" y="4677289"/>
            <a:ext cx="132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ABB009-C449-B7F6-3CC3-4C3DC93D1D95}"/>
              </a:ext>
            </a:extLst>
          </p:cNvPr>
          <p:cNvCxnSpPr>
            <a:cxnSpLocks/>
          </p:cNvCxnSpPr>
          <p:nvPr/>
        </p:nvCxnSpPr>
        <p:spPr>
          <a:xfrm>
            <a:off x="6255834" y="4677289"/>
            <a:ext cx="7471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1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277"/>
            <a:ext cx="11614690" cy="48017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1. </a:t>
            </a:r>
            <a:r>
              <a:rPr lang="en-US" sz="3200" dirty="0">
                <a:latin typeface="+mj-lt"/>
                <a:ea typeface="Cambria" panose="02040503050406030204" pitchFamily="18" charset="0"/>
              </a:rPr>
              <a:t>How many things did Toby and Lisa ask their classmates about? 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four		       b. three		c. one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876362" y="3829382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474818" y="1596137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5782769" y="4246586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E4428B-BDC5-0029-F651-B47EF76851AC}"/>
              </a:ext>
            </a:extLst>
          </p:cNvPr>
          <p:cNvCxnSpPr>
            <a:cxnSpLocks/>
          </p:cNvCxnSpPr>
          <p:nvPr/>
        </p:nvCxnSpPr>
        <p:spPr>
          <a:xfrm>
            <a:off x="4932424" y="5625826"/>
            <a:ext cx="45730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D08B24-C2BC-0B85-DAAB-6EF692406B52}"/>
              </a:ext>
            </a:extLst>
          </p:cNvPr>
          <p:cNvCxnSpPr>
            <a:cxnSpLocks/>
          </p:cNvCxnSpPr>
          <p:nvPr/>
        </p:nvCxnSpPr>
        <p:spPr>
          <a:xfrm>
            <a:off x="662226" y="1596137"/>
            <a:ext cx="28125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90BEDA-CEBA-D093-C2EC-25CB4954956B}"/>
              </a:ext>
            </a:extLst>
          </p:cNvPr>
          <p:cNvCxnSpPr>
            <a:cxnSpLocks/>
          </p:cNvCxnSpPr>
          <p:nvPr/>
        </p:nvCxnSpPr>
        <p:spPr>
          <a:xfrm>
            <a:off x="7974457" y="1596137"/>
            <a:ext cx="18925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7375E5-84C0-D78E-D52F-C4AB644DE630}"/>
              </a:ext>
            </a:extLst>
          </p:cNvPr>
          <p:cNvCxnSpPr>
            <a:cxnSpLocks/>
          </p:cNvCxnSpPr>
          <p:nvPr/>
        </p:nvCxnSpPr>
        <p:spPr>
          <a:xfrm>
            <a:off x="6493353" y="1596137"/>
            <a:ext cx="664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7B7888-BA1E-8041-959F-FBE225A0ED57}"/>
              </a:ext>
            </a:extLst>
          </p:cNvPr>
          <p:cNvSpPr txBox="1"/>
          <p:nvPr/>
        </p:nvSpPr>
        <p:spPr>
          <a:xfrm>
            <a:off x="8908887" y="6488668"/>
            <a:ext cx="328311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29121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2. How many students eat lots of fast food?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two		       b. five		c. ten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0128231" y="3429000"/>
            <a:ext cx="16427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033" y="1534581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4055533" y="3786068"/>
            <a:ext cx="28063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>
            <a:cxnSpLocks/>
          </p:cNvCxnSpPr>
          <p:nvPr/>
        </p:nvCxnSpPr>
        <p:spPr>
          <a:xfrm>
            <a:off x="654714" y="1596137"/>
            <a:ext cx="31836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5749415" y="1596137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9215624" y="6503134"/>
            <a:ext cx="297637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23706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3. How many students do a lot of exercise?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eight		       b. ten		c. two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18508" y="1512890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2248939" y="4199725"/>
            <a:ext cx="63290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/>
          <p:nvPr/>
        </p:nvCxnSpPr>
        <p:spPr>
          <a:xfrm>
            <a:off x="9625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5781313" y="1570921"/>
            <a:ext cx="12574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856133" y="6519446"/>
            <a:ext cx="290017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40676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4. How many students don't eat any fruit?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fifteen		       b. four		c. one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08433" y="1534581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1240692" y="6394515"/>
            <a:ext cx="56917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>
            <a:cxnSpLocks/>
          </p:cNvCxnSpPr>
          <p:nvPr/>
        </p:nvCxnSpPr>
        <p:spPr>
          <a:xfrm>
            <a:off x="654714" y="1599630"/>
            <a:ext cx="3204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6300070" y="1596137"/>
            <a:ext cx="7174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915400" y="6519446"/>
            <a:ext cx="284090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F81AE-3CFA-88A5-7464-ADA9D83609D1}"/>
              </a:ext>
            </a:extLst>
          </p:cNvPr>
          <p:cNvCxnSpPr>
            <a:cxnSpLocks/>
          </p:cNvCxnSpPr>
          <p:nvPr/>
        </p:nvCxnSpPr>
        <p:spPr>
          <a:xfrm>
            <a:off x="4088798" y="1596137"/>
            <a:ext cx="14196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2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talk about what makes a healthy lifestyle.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reading and understanding specific information about a survey on teenagers’ healthy living.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51" y="314154"/>
            <a:ext cx="2531361" cy="16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46290" y="2791665"/>
            <a:ext cx="4800600" cy="1907989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you have a healthy lifestyle? Why (not)?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096000" y="1786230"/>
            <a:ext cx="5871410" cy="3101521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i="1" dirty="0">
                <a:solidFill>
                  <a:srgbClr val="00B050"/>
                </a:solidFill>
              </a:rPr>
              <a:t>Yes, I do. I go to bed before 11 p.m. I always eat lots of vegetables and fruit. I don’t eat fast food.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7" y="1689652"/>
            <a:ext cx="9651152" cy="43055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3390001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Write about what you should eat and shouldn’t eat to get healthy. (about 50 words)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FB9F0-F68F-5083-0395-7AC922E97CB9}"/>
              </a:ext>
            </a:extLst>
          </p:cNvPr>
          <p:cNvSpPr/>
          <p:nvPr/>
        </p:nvSpPr>
        <p:spPr>
          <a:xfrm>
            <a:off x="802432" y="2644362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Ex: I shouldn’t eat candies or sweetened food.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should drink more than 2 liters of </a:t>
            </a:r>
            <a:r>
              <a:rPr lang="en-US" sz="3600" i="1">
                <a:solidFill>
                  <a:srgbClr val="0070C0"/>
                </a:solidFill>
              </a:rPr>
              <a:t>water every day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3601" y="1358093"/>
            <a:ext cx="526868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get (some) sleep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eat fruit and vegetables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eat fast food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drink soda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healthy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unhealthy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4755" y="1915114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9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8.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576"/>
            <a:ext cx="9049623" cy="6032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17608" y="70122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052" y="2863484"/>
            <a:ext cx="11467884" cy="2432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1. What do you usually do when you feel tired?</a:t>
            </a:r>
          </a:p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2. What do you often eat? Is the food good or bad for you?</a:t>
            </a:r>
          </a:p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3. How often do you drink bubble tea or sugary drinks?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09" y="322061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83" y="361609"/>
            <a:ext cx="9733679" cy="6072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778" y="814880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44001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453139-A147-EDAC-F631-ADA357A9B011}"/>
              </a:ext>
            </a:extLst>
          </p:cNvPr>
          <p:cNvGrpSpPr/>
          <p:nvPr/>
        </p:nvGrpSpPr>
        <p:grpSpPr>
          <a:xfrm>
            <a:off x="427238" y="1086345"/>
            <a:ext cx="11337523" cy="5331641"/>
            <a:chOff x="427238" y="1086345"/>
            <a:chExt cx="11337523" cy="53316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32807B-DFC6-FB16-CA8F-9E63E948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238" y="1086345"/>
              <a:ext cx="11337523" cy="53316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EE224C-B4D1-DC82-C880-9A8333700B46}"/>
                </a:ext>
              </a:extLst>
            </p:cNvPr>
            <p:cNvSpPr/>
            <p:nvPr/>
          </p:nvSpPr>
          <p:spPr>
            <a:xfrm>
              <a:off x="849086" y="3102428"/>
              <a:ext cx="3069771" cy="32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BAB4E0-F9BF-D67D-E88E-8F7E43D18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467" y="1362934"/>
            <a:ext cx="9213972" cy="4781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77754" y="1524465"/>
            <a:ext cx="2851713" cy="4278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strike="sngStrike" dirty="0">
                <a:solidFill>
                  <a:srgbClr val="0070C0"/>
                </a:solidFill>
              </a:rPr>
              <a:t>A. eat fruit and vegetables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B. get (some) sleep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C. eat fast food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D. drink soda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E. healthy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F. unhealthy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9400" y="5464340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7140" y="5459654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832" y="297036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4880" y="5464342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07778" y="297036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0AFBC-8644-30BA-B7DE-0DDE89DF1C6F}"/>
              </a:ext>
            </a:extLst>
          </p:cNvPr>
          <p:cNvSpPr txBox="1"/>
          <p:nvPr/>
        </p:nvSpPr>
        <p:spPr>
          <a:xfrm>
            <a:off x="8178542" y="6110060"/>
            <a:ext cx="385267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. eat fruit and vegetables">
            <a:hlinkClick r:id="" action="ppaction://media"/>
            <a:extLst>
              <a:ext uri="{FF2B5EF4-FFF2-40B4-BE49-F238E27FC236}">
                <a16:creationId xmlns:a16="http://schemas.microsoft.com/office/drawing/2014/main" id="{52F6B615-2D1A-838A-912C-CF42431E1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64428" y="2050625"/>
            <a:ext cx="406400" cy="406400"/>
          </a:xfrm>
          <a:prstGeom prst="rect">
            <a:avLst/>
          </a:prstGeom>
        </p:spPr>
      </p:pic>
      <p:pic>
        <p:nvPicPr>
          <p:cNvPr id="17" name="2. get some sleep">
            <a:hlinkClick r:id="" action="ppaction://media"/>
            <a:extLst>
              <a:ext uri="{FF2B5EF4-FFF2-40B4-BE49-F238E27FC236}">
                <a16:creationId xmlns:a16="http://schemas.microsoft.com/office/drawing/2014/main" id="{0E71DC57-7D20-C5FE-5463-5B327BF37F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05235" y="1406531"/>
            <a:ext cx="406400" cy="406400"/>
          </a:xfrm>
          <a:prstGeom prst="rect">
            <a:avLst/>
          </a:prstGeom>
        </p:spPr>
      </p:pic>
      <p:pic>
        <p:nvPicPr>
          <p:cNvPr id="18" name="3. eat fast food">
            <a:hlinkClick r:id="" action="ppaction://media"/>
            <a:extLst>
              <a:ext uri="{FF2B5EF4-FFF2-40B4-BE49-F238E27FC236}">
                <a16:creationId xmlns:a16="http://schemas.microsoft.com/office/drawing/2014/main" id="{1A28EFB7-A4A3-17C5-359A-B935E4E0C2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05235" y="795252"/>
            <a:ext cx="406400" cy="406400"/>
          </a:xfrm>
          <a:prstGeom prst="rect">
            <a:avLst/>
          </a:prstGeom>
        </p:spPr>
      </p:pic>
      <p:pic>
        <p:nvPicPr>
          <p:cNvPr id="19" name="4. drink soda">
            <a:hlinkClick r:id="" action="ppaction://media"/>
            <a:extLst>
              <a:ext uri="{FF2B5EF4-FFF2-40B4-BE49-F238E27FC236}">
                <a16:creationId xmlns:a16="http://schemas.microsoft.com/office/drawing/2014/main" id="{29FD19A6-1636-66DC-778B-E2B4414595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74733" y="2050625"/>
            <a:ext cx="406400" cy="406400"/>
          </a:xfrm>
          <a:prstGeom prst="rect">
            <a:avLst/>
          </a:prstGeom>
        </p:spPr>
      </p:pic>
      <p:pic>
        <p:nvPicPr>
          <p:cNvPr id="20" name="5. healthy">
            <a:hlinkClick r:id="" action="ppaction://media"/>
            <a:extLst>
              <a:ext uri="{FF2B5EF4-FFF2-40B4-BE49-F238E27FC236}">
                <a16:creationId xmlns:a16="http://schemas.microsoft.com/office/drawing/2014/main" id="{789E5375-45D5-D6FD-BB86-D510EE706D8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49663" y="1406531"/>
            <a:ext cx="406400" cy="406400"/>
          </a:xfrm>
          <a:prstGeom prst="rect">
            <a:avLst/>
          </a:prstGeom>
        </p:spPr>
      </p:pic>
      <p:pic>
        <p:nvPicPr>
          <p:cNvPr id="21" name="6. unhealthy">
            <a:hlinkClick r:id="" action="ppaction://media"/>
            <a:extLst>
              <a:ext uri="{FF2B5EF4-FFF2-40B4-BE49-F238E27FC236}">
                <a16:creationId xmlns:a16="http://schemas.microsoft.com/office/drawing/2014/main" id="{CCE3CBD0-04A9-3B52-B129-82D120A894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82448" y="762437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98288"/>
            <a:ext cx="11100315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i="1" dirty="0">
                <a:solidFill>
                  <a:srgbClr val="0070C0"/>
                </a:solidFill>
              </a:rPr>
              <a:t>Listen and repeat. </a:t>
            </a:r>
            <a:r>
              <a:rPr lang="en-US" sz="20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3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5502185"/>
            <a:ext cx="11837679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unhealthy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ʌnˈhel</a:t>
            </a:r>
            <a:r>
              <a:rPr lang="el-G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sz="3200" dirty="0"/>
              <a:t>/</a:t>
            </a:r>
            <a:r>
              <a:rPr lang="en-US" sz="3200" dirty="0"/>
              <a:t> </a:t>
            </a:r>
            <a:r>
              <a:rPr lang="en-US" sz="3200" dirty="0" err="1"/>
              <a:t>ốm</a:t>
            </a:r>
            <a:r>
              <a:rPr lang="en-US" sz="3200" dirty="0"/>
              <a:t> </a:t>
            </a:r>
            <a:r>
              <a:rPr lang="en-US" sz="3200" dirty="0" err="1"/>
              <a:t>yếu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hại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khỏe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4714826"/>
            <a:ext cx="11868591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healthy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</a:t>
            </a:r>
            <a:r>
              <a:rPr lang="en-US" sz="3200" dirty="0"/>
              <a:t>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hel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/>
              <a:t>/ </a:t>
            </a:r>
            <a:r>
              <a:rPr lang="en-US" sz="3200" dirty="0" err="1"/>
              <a:t>khỏe</a:t>
            </a:r>
            <a:r>
              <a:rPr lang="en-US" sz="3200" dirty="0"/>
              <a:t> </a:t>
            </a:r>
            <a:r>
              <a:rPr lang="en-US" sz="3200" dirty="0" err="1"/>
              <a:t>mạnh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lợi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khỏe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3891171"/>
            <a:ext cx="11837679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drink soda </a:t>
            </a:r>
            <a:r>
              <a:rPr lang="en-US" sz="3200" dirty="0"/>
              <a:t>(v.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drɪŋk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soʊdə</a:t>
            </a:r>
            <a:r>
              <a:rPr lang="en-US" sz="3200" dirty="0"/>
              <a:t>/ </a:t>
            </a:r>
            <a:r>
              <a:rPr lang="en-US" sz="3200" dirty="0" err="1"/>
              <a:t>uống</a:t>
            </a:r>
            <a:r>
              <a:rPr lang="en-US" sz="3200" dirty="0"/>
              <a:t> soda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104473"/>
            <a:ext cx="11868591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eat fast food </a:t>
            </a:r>
            <a:r>
              <a:rPr lang="en-US" sz="3200" dirty="0"/>
              <a:t>(v.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iːt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fæst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fuːd</a:t>
            </a:r>
            <a:r>
              <a:rPr lang="en-US" sz="3200" dirty="0"/>
              <a:t>/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76" y="2280818"/>
            <a:ext cx="11868591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get some sleep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phr)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/>
              <a:t>/</a:t>
            </a:r>
            <a:r>
              <a:rPr lang="en-US" sz="3200" dirty="0" err="1">
                <a:solidFill>
                  <a:srgbClr val="FF0000"/>
                </a:solidFill>
              </a:rPr>
              <a:t>ɡet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sʌm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sliːp</a:t>
            </a:r>
            <a:r>
              <a:rPr lang="en-US" sz="3200" dirty="0"/>
              <a:t>/ </a:t>
            </a:r>
            <a:r>
              <a:rPr lang="en-US" sz="3200" dirty="0" err="1"/>
              <a:t>chợp</a:t>
            </a:r>
            <a:r>
              <a:rPr lang="en-US" sz="3200" dirty="0"/>
              <a:t> </a:t>
            </a:r>
            <a:r>
              <a:rPr lang="en-US" sz="3200" dirty="0" err="1"/>
              <a:t>mắt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55733"/>
            <a:ext cx="11895668" cy="110799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eat fruit and vegetables </a:t>
            </a:r>
            <a:r>
              <a:rPr lang="en-US" sz="3300" dirty="0"/>
              <a:t>(v. </a:t>
            </a:r>
            <a:r>
              <a:rPr lang="en-US" sz="3300" dirty="0" err="1"/>
              <a:t>phr</a:t>
            </a:r>
            <a:r>
              <a:rPr lang="en-US" sz="3300" dirty="0"/>
              <a:t>) /</a:t>
            </a:r>
            <a:r>
              <a:rPr lang="en-US" sz="3300" dirty="0" err="1">
                <a:solidFill>
                  <a:srgbClr val="FF0000"/>
                </a:solidFill>
              </a:rPr>
              <a:t>iːt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fruːt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ənd</a:t>
            </a:r>
            <a:r>
              <a:rPr lang="en-US" sz="3300" dirty="0">
                <a:solidFill>
                  <a:srgbClr val="FF0000"/>
                </a:solidFill>
              </a:rPr>
              <a:t> ˈ</a:t>
            </a:r>
            <a:r>
              <a:rPr lang="en-US" sz="3300" dirty="0" err="1">
                <a:solidFill>
                  <a:srgbClr val="FF0000"/>
                </a:solidFill>
              </a:rPr>
              <a:t>vedʒtəbəlz</a:t>
            </a:r>
            <a:r>
              <a:rPr lang="en-US" sz="3300" dirty="0"/>
              <a:t>/ </a:t>
            </a:r>
            <a:r>
              <a:rPr lang="en-US" sz="3300" dirty="0" err="1"/>
              <a:t>ăn</a:t>
            </a:r>
            <a:r>
              <a:rPr lang="en-US" sz="3300" dirty="0"/>
              <a:t> </a:t>
            </a:r>
            <a:r>
              <a:rPr lang="en-US" sz="3300" dirty="0" err="1"/>
              <a:t>trái</a:t>
            </a:r>
            <a:r>
              <a:rPr lang="en-US" sz="3300" dirty="0"/>
              <a:t> </a:t>
            </a:r>
            <a:r>
              <a:rPr lang="en-US" sz="3300" dirty="0" err="1"/>
              <a:t>cây</a:t>
            </a:r>
            <a:r>
              <a:rPr lang="en-US" sz="3300" dirty="0"/>
              <a:t> </a:t>
            </a:r>
            <a:br>
              <a:rPr lang="en-US" sz="3300" dirty="0"/>
            </a:br>
            <a:r>
              <a:rPr lang="en-US" sz="3300" dirty="0"/>
              <a:t>											&amp; </a:t>
            </a:r>
            <a:r>
              <a:rPr lang="en-US" sz="3300" dirty="0" err="1"/>
              <a:t>rau</a:t>
            </a:r>
            <a:r>
              <a:rPr lang="en-US" sz="3300" dirty="0"/>
              <a:t> </a:t>
            </a:r>
            <a:r>
              <a:rPr lang="en-US" sz="3300" dirty="0" err="1"/>
              <a:t>củ</a:t>
            </a:r>
            <a:endParaRPr lang="en-US" sz="33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6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8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0726" y="4572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Look at the pictures and complete the words.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6553" y="1629010"/>
            <a:ext cx="2164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 F_ _ _ _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6553" y="2838450"/>
            <a:ext cx="391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V_ _ _ _ _ _ _ _ 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83822" y="3977489"/>
            <a:ext cx="316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F _ _ _ f _ _ _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6553" y="5046376"/>
            <a:ext cx="281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 _ _ _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3179" y="1614346"/>
            <a:ext cx="22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S _ _ _ _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90E363-1CB7-7081-A19D-F0D6129D6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6" y="2418829"/>
            <a:ext cx="2024603" cy="11348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4E2BE1-5E73-C0E8-F419-0072CC70B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35267"/>
            <a:ext cx="2080726" cy="1025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5D680F-7D9A-5CDE-A841-9C9306A0C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6" y="3659208"/>
            <a:ext cx="2048500" cy="11348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0E3EF6-1A26-A524-D3D8-F94F18273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9" y="4899587"/>
            <a:ext cx="2080726" cy="12748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767CB7-D57B-1A34-C65F-2B8EBC529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536" y="1337783"/>
            <a:ext cx="1928849" cy="12664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B20478-8547-3A12-EC42-CD1BF4594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535" y="2975928"/>
            <a:ext cx="1928849" cy="1266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271950-BA09-B159-AD54-9BF3C124A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2011" y="4703471"/>
            <a:ext cx="1986661" cy="13346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FECC34-B6A8-5956-1E08-CC86902EFE79}"/>
              </a:ext>
            </a:extLst>
          </p:cNvPr>
          <p:cNvSpPr txBox="1"/>
          <p:nvPr/>
        </p:nvSpPr>
        <p:spPr>
          <a:xfrm>
            <a:off x="7963179" y="3148491"/>
            <a:ext cx="282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H _ _ _ _ _ 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EFAE25-83F4-06F7-04A0-9EEA8E269E89}"/>
              </a:ext>
            </a:extLst>
          </p:cNvPr>
          <p:cNvSpPr txBox="1"/>
          <p:nvPr/>
        </p:nvSpPr>
        <p:spPr>
          <a:xfrm>
            <a:off x="7963180" y="5193451"/>
            <a:ext cx="322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U _ _ _ _ _ _ _ 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A165ED-3FF2-7C7E-D871-E147CA4F7A78}"/>
              </a:ext>
            </a:extLst>
          </p:cNvPr>
          <p:cNvSpPr txBox="1"/>
          <p:nvPr/>
        </p:nvSpPr>
        <p:spPr>
          <a:xfrm>
            <a:off x="8551333" y="6105985"/>
            <a:ext cx="364563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BC2B9C-7901-7F6D-ED65-E06CCF7B09FF}"/>
              </a:ext>
            </a:extLst>
          </p:cNvPr>
          <p:cNvSpPr txBox="1"/>
          <p:nvPr/>
        </p:nvSpPr>
        <p:spPr>
          <a:xfrm>
            <a:off x="2176553" y="1632589"/>
            <a:ext cx="19795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Fruit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937289-D7E9-48D1-ED75-AE11D62EEED7}"/>
              </a:ext>
            </a:extLst>
          </p:cNvPr>
          <p:cNvSpPr txBox="1"/>
          <p:nvPr/>
        </p:nvSpPr>
        <p:spPr>
          <a:xfrm>
            <a:off x="2183822" y="2907360"/>
            <a:ext cx="3567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Vegetables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B375EA-B4B9-E862-0557-EE7021604026}"/>
              </a:ext>
            </a:extLst>
          </p:cNvPr>
          <p:cNvSpPr txBox="1"/>
          <p:nvPr/>
        </p:nvSpPr>
        <p:spPr>
          <a:xfrm>
            <a:off x="2183822" y="3988997"/>
            <a:ext cx="3567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Fast food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E5BD4-B022-D7F8-DB65-52751E6BB99C}"/>
              </a:ext>
            </a:extLst>
          </p:cNvPr>
          <p:cNvSpPr txBox="1"/>
          <p:nvPr/>
        </p:nvSpPr>
        <p:spPr>
          <a:xfrm>
            <a:off x="2183822" y="5074527"/>
            <a:ext cx="2454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Soda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E46CE1-BB62-0E30-F4C0-5793D60F8A7A}"/>
              </a:ext>
            </a:extLst>
          </p:cNvPr>
          <p:cNvSpPr txBox="1"/>
          <p:nvPr/>
        </p:nvSpPr>
        <p:spPr>
          <a:xfrm>
            <a:off x="7963179" y="1628570"/>
            <a:ext cx="2454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Sleep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1CB90B-D41A-2830-31D9-652BEF37E6DF}"/>
              </a:ext>
            </a:extLst>
          </p:cNvPr>
          <p:cNvSpPr txBox="1"/>
          <p:nvPr/>
        </p:nvSpPr>
        <p:spPr>
          <a:xfrm>
            <a:off x="7984968" y="3255528"/>
            <a:ext cx="2683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Healthy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FBAA94-F112-76CE-415D-12EFF9525DA3}"/>
              </a:ext>
            </a:extLst>
          </p:cNvPr>
          <p:cNvSpPr txBox="1"/>
          <p:nvPr/>
        </p:nvSpPr>
        <p:spPr>
          <a:xfrm>
            <a:off x="7984967" y="5193450"/>
            <a:ext cx="3221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Unhealthy</a:t>
            </a: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7110</TotalTime>
  <Words>1003</Words>
  <Application>Microsoft Office PowerPoint</Application>
  <PresentationFormat>Widescreen</PresentationFormat>
  <Paragraphs>131</Paragraphs>
  <Slides>26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222</cp:revision>
  <dcterms:created xsi:type="dcterms:W3CDTF">2020-12-08T03:17:05Z</dcterms:created>
  <dcterms:modified xsi:type="dcterms:W3CDTF">2026-01-14T15:10:40Z</dcterms:modified>
</cp:coreProperties>
</file>