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81" r:id="rId3"/>
    <p:sldId id="282" r:id="rId4"/>
    <p:sldId id="262" r:id="rId5"/>
    <p:sldId id="267" r:id="rId6"/>
    <p:sldId id="268" r:id="rId7"/>
    <p:sldId id="265" r:id="rId8"/>
    <p:sldId id="260" r:id="rId9"/>
    <p:sldId id="261" r:id="rId10"/>
    <p:sldId id="278" r:id="rId11"/>
    <p:sldId id="277" r:id="rId12"/>
    <p:sldId id="280" r:id="rId13"/>
    <p:sldId id="275" r:id="rId14"/>
    <p:sldId id="272"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8" d="100"/>
          <a:sy n="58" d="100"/>
        </p:scale>
        <p:origin x="9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B038-E9F8-7B11-DC3A-7E6A76AB6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AA0D7B8-4A80-5246-30DC-B2CC3F7AB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2339E86-5614-4FFA-F64B-6DF9C4DF7603}"/>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5" name="Footer Placeholder 4">
            <a:extLst>
              <a:ext uri="{FF2B5EF4-FFF2-40B4-BE49-F238E27FC236}">
                <a16:creationId xmlns:a16="http://schemas.microsoft.com/office/drawing/2014/main" id="{A81BBCBB-E87F-3637-2091-5B37EE8A4A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A9B09B8-CE3A-E05B-FDA6-5848F4A38579}"/>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218791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A966-EBAA-57B7-4F12-B8299E79F71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EBB096-A6C6-1C7A-46B8-633EF5567C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6055B5-6D27-605D-1BEC-A31C452405B1}"/>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5" name="Footer Placeholder 4">
            <a:extLst>
              <a:ext uri="{FF2B5EF4-FFF2-40B4-BE49-F238E27FC236}">
                <a16:creationId xmlns:a16="http://schemas.microsoft.com/office/drawing/2014/main" id="{E0AA99BF-F978-297B-354B-B12F5CE0B9D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447B56-FE42-833A-9B1C-32991D4BA89D}"/>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16442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3C01DA-6BB1-2018-607A-E1D9A50119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6B52F43-017E-0C56-61EA-F2FE8138CF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B57F94-3F74-E37E-43BE-0C7076FDDDCF}"/>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5" name="Footer Placeholder 4">
            <a:extLst>
              <a:ext uri="{FF2B5EF4-FFF2-40B4-BE49-F238E27FC236}">
                <a16:creationId xmlns:a16="http://schemas.microsoft.com/office/drawing/2014/main" id="{9B5A683B-8CD4-4B40-EE09-56C8681F8F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49AAB01-A97F-9DEA-8478-FD7EBD29BEF6}"/>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61312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373B-5449-F3EF-2F7E-21C663613C8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0CB4B6F-6665-1646-35D1-4D5786217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A2F78B-B4E4-5C3C-AA43-4F2123559DF0}"/>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5" name="Footer Placeholder 4">
            <a:extLst>
              <a:ext uri="{FF2B5EF4-FFF2-40B4-BE49-F238E27FC236}">
                <a16:creationId xmlns:a16="http://schemas.microsoft.com/office/drawing/2014/main" id="{EAF428FF-23CD-17E2-7454-ECBC244783E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3CB3EE-1004-68A5-B329-9262A42CF84E}"/>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1948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7688-7934-6714-D961-215646133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2EEAC02-6C62-52D1-393E-F62802CA5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1F838-E558-4708-C228-1D1D13067AEC}"/>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5" name="Footer Placeholder 4">
            <a:extLst>
              <a:ext uri="{FF2B5EF4-FFF2-40B4-BE49-F238E27FC236}">
                <a16:creationId xmlns:a16="http://schemas.microsoft.com/office/drawing/2014/main" id="{4A0E2CE6-0FCC-0793-974F-7BB48FD515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AC286C9-7601-6F73-831D-18366F3E7D32}"/>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88221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266B-737C-A056-5158-483825C6685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AA5F735-D955-F783-5F46-E1F80C880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8BCFB4A-91B8-BE33-81E9-509D6950E4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1206563-AEBC-019C-D2D4-902633C11DBD}"/>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6" name="Footer Placeholder 5">
            <a:extLst>
              <a:ext uri="{FF2B5EF4-FFF2-40B4-BE49-F238E27FC236}">
                <a16:creationId xmlns:a16="http://schemas.microsoft.com/office/drawing/2014/main" id="{621F8002-2F52-75D8-CB6D-17E7E83518C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8C7F8F7-961F-4FA1-B81B-1CC4BB8D2717}"/>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426163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C577-B7E7-D25E-0C91-25D23B062E7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954F1CE-741D-2EC9-7290-6BC38167F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205897-9AC0-1A6D-B636-B22B16746D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4994B11-BF03-E44A-1C5B-21EC9B900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42E1F0-A7AD-3D83-9310-43C24719D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6E838A5-3875-0230-D1C5-E3C60CA2A7F6}"/>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8" name="Footer Placeholder 7">
            <a:extLst>
              <a:ext uri="{FF2B5EF4-FFF2-40B4-BE49-F238E27FC236}">
                <a16:creationId xmlns:a16="http://schemas.microsoft.com/office/drawing/2014/main" id="{724E79F3-4A7D-527A-56D3-17CC970A3E8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11ADD4C-CECF-E032-67BC-0E6F941019D9}"/>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17142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C1B2-8756-C66D-584B-14749DF2F5D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056CE08-36AD-F10B-6256-DF7DAAA3EEE6}"/>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4" name="Footer Placeholder 3">
            <a:extLst>
              <a:ext uri="{FF2B5EF4-FFF2-40B4-BE49-F238E27FC236}">
                <a16:creationId xmlns:a16="http://schemas.microsoft.com/office/drawing/2014/main" id="{3C4A97D1-56C9-1148-E8D7-54318B623EA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D8D89EE-7145-84B0-9D78-ED6BF114320D}"/>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332780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6F46C-C117-0737-5974-5331FBD5BBE9}"/>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3" name="Footer Placeholder 2">
            <a:extLst>
              <a:ext uri="{FF2B5EF4-FFF2-40B4-BE49-F238E27FC236}">
                <a16:creationId xmlns:a16="http://schemas.microsoft.com/office/drawing/2014/main" id="{B56E9130-D7B2-9A06-0BD4-25DC3010F4F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8E277ED-319E-EE53-046A-040A7E1B7C06}"/>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51943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866D-C783-D64E-9241-205B914FA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3A18193-A82F-8020-3487-0D5462016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E7DFCF1-49A2-8A66-A7A3-20D48567C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3D47A-9D63-98B3-537D-21E18990CB14}"/>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6" name="Footer Placeholder 5">
            <a:extLst>
              <a:ext uri="{FF2B5EF4-FFF2-40B4-BE49-F238E27FC236}">
                <a16:creationId xmlns:a16="http://schemas.microsoft.com/office/drawing/2014/main" id="{83738D3E-1F86-AC3F-2E38-4536957E4C5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B71B820-4D81-2F47-F290-7EE0B13BB491}"/>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7810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A400-FC4B-606F-2EF0-31FB1BC82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BEB3DA-AD66-58E2-B11F-A49DCC274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59A16EF-C6CA-D8CA-B6AB-CAAED50D5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E664B-1021-19A2-BD18-C9C89C2B7F63}"/>
              </a:ext>
            </a:extLst>
          </p:cNvPr>
          <p:cNvSpPr>
            <a:spLocks noGrp="1"/>
          </p:cNvSpPr>
          <p:nvPr>
            <p:ph type="dt" sz="half" idx="10"/>
          </p:nvPr>
        </p:nvSpPr>
        <p:spPr/>
        <p:txBody>
          <a:bodyPr/>
          <a:lstStyle/>
          <a:p>
            <a:fld id="{74D3376E-E420-42BB-9BFC-AA4E14E7B441}" type="datetimeFigureOut">
              <a:rPr lang="vi-VN" smtClean="0"/>
              <a:t>05/10/2024</a:t>
            </a:fld>
            <a:endParaRPr lang="vi-VN"/>
          </a:p>
        </p:txBody>
      </p:sp>
      <p:sp>
        <p:nvSpPr>
          <p:cNvPr id="6" name="Footer Placeholder 5">
            <a:extLst>
              <a:ext uri="{FF2B5EF4-FFF2-40B4-BE49-F238E27FC236}">
                <a16:creationId xmlns:a16="http://schemas.microsoft.com/office/drawing/2014/main" id="{763D3341-D1B3-A188-0B7A-9C1628998EC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31883BC-1F3D-DB2C-C34A-C80E645FAB8D}"/>
              </a:ext>
            </a:extLst>
          </p:cNvPr>
          <p:cNvSpPr>
            <a:spLocks noGrp="1"/>
          </p:cNvSpPr>
          <p:nvPr>
            <p:ph type="sldNum" sz="quarter" idx="12"/>
          </p:nvPr>
        </p:nvSpPr>
        <p:spPr/>
        <p:txBody>
          <a:bodyPr/>
          <a:lstStyle/>
          <a:p>
            <a:fld id="{7936FAD5-AFAA-4E06-9E5D-4948C305B323}" type="slidenum">
              <a:rPr lang="vi-VN" smtClean="0"/>
              <a:t>‹#›</a:t>
            </a:fld>
            <a:endParaRPr lang="vi-VN"/>
          </a:p>
        </p:txBody>
      </p:sp>
    </p:spTree>
    <p:extLst>
      <p:ext uri="{BB962C8B-B14F-4D97-AF65-F5344CB8AC3E}">
        <p14:creationId xmlns:p14="http://schemas.microsoft.com/office/powerpoint/2010/main" val="25844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176D1-6E17-33AD-8096-FDE81332D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02EB6C-D3C1-EA26-A62F-6F336721F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E690E2-5034-0291-8F09-8C19A3979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3376E-E420-42BB-9BFC-AA4E14E7B441}" type="datetimeFigureOut">
              <a:rPr lang="vi-VN" smtClean="0"/>
              <a:t>05/10/2024</a:t>
            </a:fld>
            <a:endParaRPr lang="vi-VN"/>
          </a:p>
        </p:txBody>
      </p:sp>
      <p:sp>
        <p:nvSpPr>
          <p:cNvPr id="5" name="Footer Placeholder 4">
            <a:extLst>
              <a:ext uri="{FF2B5EF4-FFF2-40B4-BE49-F238E27FC236}">
                <a16:creationId xmlns:a16="http://schemas.microsoft.com/office/drawing/2014/main" id="{6F71BFBC-EE7A-DD8E-9204-34C435BDC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0D500BF-0216-A20E-3240-6A6B7E6F8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6FAD5-AFAA-4E06-9E5D-4948C305B323}" type="slidenum">
              <a:rPr lang="vi-VN" smtClean="0"/>
              <a:t>‹#›</a:t>
            </a:fld>
            <a:endParaRPr lang="vi-VN"/>
          </a:p>
        </p:txBody>
      </p:sp>
    </p:spTree>
    <p:extLst>
      <p:ext uri="{BB962C8B-B14F-4D97-AF65-F5344CB8AC3E}">
        <p14:creationId xmlns:p14="http://schemas.microsoft.com/office/powerpoint/2010/main" val="58233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3AAAD5-C270-C105-A4DC-CA93EB5D21FD}"/>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7343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DEED-C914-330A-B549-FC163BF42572}"/>
              </a:ext>
            </a:extLst>
          </p:cNvPr>
          <p:cNvSpPr>
            <a:spLocks noGrp="1"/>
          </p:cNvSpPr>
          <p:nvPr>
            <p:ph type="title"/>
          </p:nvPr>
        </p:nvSpPr>
        <p:spPr>
          <a:xfrm>
            <a:off x="591239" y="-738129"/>
            <a:ext cx="10762561" cy="2428818"/>
          </a:xfrm>
        </p:spPr>
        <p:txBody>
          <a:bodyPr/>
          <a:lstStyle/>
          <a:p>
            <a:pPr algn="ctr"/>
            <a:r>
              <a:rPr lang="en-US" b="1" dirty="0">
                <a:latin typeface="Times New Roman" panose="02020603050405020304" pitchFamily="18" charset="0"/>
                <a:cs typeface="Times New Roman" panose="02020603050405020304" pitchFamily="18" charset="0"/>
              </a:rPr>
              <a:t>PHIẾU HỌC TẬP SỐ 1</a:t>
            </a:r>
            <a:endParaRPr lang="vi-VN" dirty="0"/>
          </a:p>
        </p:txBody>
      </p:sp>
      <p:graphicFrame>
        <p:nvGraphicFramePr>
          <p:cNvPr id="3" name="Content Placeholder 6">
            <a:extLst>
              <a:ext uri="{FF2B5EF4-FFF2-40B4-BE49-F238E27FC236}">
                <a16:creationId xmlns:a16="http://schemas.microsoft.com/office/drawing/2014/main" id="{4D06DB73-3449-6064-3792-3C87E482462A}"/>
              </a:ext>
            </a:extLst>
          </p:cNvPr>
          <p:cNvGraphicFramePr>
            <a:graphicFrameLocks/>
          </p:cNvGraphicFramePr>
          <p:nvPr>
            <p:extLst>
              <p:ext uri="{D42A27DB-BD31-4B8C-83A1-F6EECF244321}">
                <p14:modId xmlns:p14="http://schemas.microsoft.com/office/powerpoint/2010/main" val="4261296862"/>
              </p:ext>
            </p:extLst>
          </p:nvPr>
        </p:nvGraphicFramePr>
        <p:xfrm>
          <a:off x="694063" y="1128828"/>
          <a:ext cx="10906698" cy="5643600"/>
        </p:xfrm>
        <a:graphic>
          <a:graphicData uri="http://schemas.openxmlformats.org/drawingml/2006/table">
            <a:tbl>
              <a:tblPr firstRow="1" bandRow="1">
                <a:tableStyleId>{5940675A-B579-460E-94D1-54222C63F5DA}</a:tableStyleId>
              </a:tblPr>
              <a:tblGrid>
                <a:gridCol w="3267058">
                  <a:extLst>
                    <a:ext uri="{9D8B030D-6E8A-4147-A177-3AD203B41FA5}">
                      <a16:colId xmlns:a16="http://schemas.microsoft.com/office/drawing/2014/main" val="3698502936"/>
                    </a:ext>
                  </a:extLst>
                </a:gridCol>
                <a:gridCol w="7639640">
                  <a:extLst>
                    <a:ext uri="{9D8B030D-6E8A-4147-A177-3AD203B41FA5}">
                      <a16:colId xmlns:a16="http://schemas.microsoft.com/office/drawing/2014/main" val="2891419490"/>
                    </a:ext>
                  </a:extLst>
                </a:gridCol>
              </a:tblGrid>
              <a:tr h="817824">
                <a:tc>
                  <a:txBody>
                    <a:bodyPr/>
                    <a:lstStyle/>
                    <a:p>
                      <a:pPr algn="ctr"/>
                      <a:r>
                        <a:rPr lang="en-US" sz="3200" b="1" dirty="0">
                          <a:latin typeface="Times New Roman" panose="02020603050405020304" pitchFamily="18" charset="0"/>
                          <a:cs typeface="Times New Roman" panose="02020603050405020304" pitchFamily="18" charset="0"/>
                        </a:rPr>
                        <a:t>ĐẶC TRƯNG</a:t>
                      </a:r>
                      <a:endParaRPr lang="vi-VN"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a:latin typeface="Times New Roman" panose="02020603050405020304" pitchFamily="18" charset="0"/>
                          <a:cs typeface="Times New Roman" panose="02020603050405020304" pitchFamily="18" charset="0"/>
                        </a:rPr>
                        <a:t>BIỂU HIỆN</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5805315"/>
                  </a:ext>
                </a:extLst>
              </a:tr>
              <a:tr h="1491324">
                <a:tc>
                  <a:txBody>
                    <a:bodyPr/>
                    <a:lstStyle/>
                    <a:p>
                      <a:pPr algn="ctr"/>
                      <a:r>
                        <a:rPr lang="en-US" sz="3200" b="1" dirty="0">
                          <a:latin typeface="Times New Roman" panose="02020603050405020304" pitchFamily="18" charset="0"/>
                          <a:cs typeface="Times New Roman" panose="02020603050405020304" pitchFamily="18" charset="0"/>
                        </a:rPr>
                        <a:t>PHƯƠNG THỨC BIỂU ĐẠT</a:t>
                      </a:r>
                    </a:p>
                  </a:txBody>
                  <a:tcPr/>
                </a:tc>
                <a:tc>
                  <a:txBody>
                    <a:bodyPr/>
                    <a:lstStyle/>
                    <a:p>
                      <a:pPr algn="ct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8239000"/>
                  </a:ext>
                </a:extLst>
              </a:tr>
              <a:tr h="817824">
                <a:tc>
                  <a:txBody>
                    <a:bodyPr/>
                    <a:lstStyle/>
                    <a:p>
                      <a:pPr algn="ctr"/>
                      <a:r>
                        <a:rPr lang="en-US" sz="3200" b="1" dirty="0">
                          <a:latin typeface="Times New Roman" panose="02020603050405020304" pitchFamily="18" charset="0"/>
                          <a:cs typeface="Times New Roman" panose="02020603050405020304" pitchFamily="18" charset="0"/>
                        </a:rPr>
                        <a:t>THỂ THƠ</a:t>
                      </a:r>
                    </a:p>
                  </a:txBody>
                  <a:tcPr/>
                </a:tc>
                <a:tc>
                  <a:txBody>
                    <a:bodyPr/>
                    <a:lstStyle/>
                    <a:p>
                      <a:pPr algn="ct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2685265"/>
                  </a:ext>
                </a:extLst>
              </a:tr>
              <a:tr h="817824">
                <a:tc>
                  <a:txBody>
                    <a:bodyPr/>
                    <a:lstStyle/>
                    <a:p>
                      <a:pPr algn="ctr"/>
                      <a:r>
                        <a:rPr lang="en-US" sz="3200" b="1" dirty="0">
                          <a:latin typeface="Times New Roman" panose="02020603050405020304" pitchFamily="18" charset="0"/>
                          <a:cs typeface="Times New Roman" panose="02020603050405020304" pitchFamily="18" charset="0"/>
                        </a:rPr>
                        <a:t>VẦN</a:t>
                      </a:r>
                    </a:p>
                  </a:txBody>
                  <a:tcPr/>
                </a:tc>
                <a:tc>
                  <a:txBody>
                    <a:bodyPr/>
                    <a:lstStyle/>
                    <a:p>
                      <a:pPr algn="ct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5483152"/>
                  </a:ext>
                </a:extLst>
              </a:tr>
              <a:tr h="817824">
                <a:tc>
                  <a:txBody>
                    <a:bodyPr/>
                    <a:lstStyle/>
                    <a:p>
                      <a:pPr algn="ctr"/>
                      <a:r>
                        <a:rPr lang="en-US" sz="3200" b="1" dirty="0">
                          <a:latin typeface="Times New Roman" panose="02020603050405020304" pitchFamily="18" charset="0"/>
                          <a:cs typeface="Times New Roman" panose="02020603050405020304" pitchFamily="18" charset="0"/>
                        </a:rPr>
                        <a:t>NHỊP</a:t>
                      </a:r>
                    </a:p>
                  </a:txBody>
                  <a:tcPr/>
                </a:tc>
                <a:tc>
                  <a:txBody>
                    <a:bodyPr/>
                    <a:lstStyle/>
                    <a:p>
                      <a:pPr algn="ct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0573813"/>
                  </a:ext>
                </a:extLst>
              </a:tr>
              <a:tr h="817824">
                <a:tc>
                  <a:txBody>
                    <a:bodyPr/>
                    <a:lstStyle/>
                    <a:p>
                      <a:pPr algn="ctr"/>
                      <a:r>
                        <a:rPr lang="en-US" sz="3200" b="1" dirty="0">
                          <a:latin typeface="Times New Roman" panose="02020603050405020304" pitchFamily="18" charset="0"/>
                          <a:cs typeface="Times New Roman" panose="02020603050405020304" pitchFamily="18" charset="0"/>
                        </a:rPr>
                        <a:t>ÂM ĐIỆU</a:t>
                      </a:r>
                    </a:p>
                  </a:txBody>
                  <a:tcPr/>
                </a:tc>
                <a:tc>
                  <a:txBody>
                    <a:bodyPr/>
                    <a:lstStyle/>
                    <a:p>
                      <a:pPr algn="ct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63740420"/>
                  </a:ext>
                </a:extLst>
              </a:tr>
            </a:tbl>
          </a:graphicData>
        </a:graphic>
      </p:graphicFrame>
    </p:spTree>
    <p:extLst>
      <p:ext uri="{BB962C8B-B14F-4D97-AF65-F5344CB8AC3E}">
        <p14:creationId xmlns:p14="http://schemas.microsoft.com/office/powerpoint/2010/main" val="31184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328D-03EF-1BDD-8989-247AF86CE67F}"/>
              </a:ext>
            </a:extLst>
          </p:cNvPr>
          <p:cNvSpPr>
            <a:spLocks noGrp="1"/>
          </p:cNvSpPr>
          <p:nvPr>
            <p:ph type="title"/>
          </p:nvPr>
        </p:nvSpPr>
        <p:spPr>
          <a:xfrm>
            <a:off x="694063" y="-196735"/>
            <a:ext cx="10515600" cy="1325563"/>
          </a:xfrm>
        </p:spPr>
        <p:txBody>
          <a:bodyPr/>
          <a:lstStyle/>
          <a:p>
            <a:pPr algn="ctr"/>
            <a:r>
              <a:rPr lang="en-US" b="1" dirty="0">
                <a:latin typeface="Times New Roman" panose="02020603050405020304" pitchFamily="18" charset="0"/>
                <a:cs typeface="Times New Roman" panose="02020603050405020304" pitchFamily="18" charset="0"/>
              </a:rPr>
              <a:t>PHIẾU HỌC TẬP SỐ 1</a:t>
            </a:r>
            <a:endParaRPr lang="vi-VN" b="1" dirty="0">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7834079E-ABAD-4633-FD27-BAF7A834E309}"/>
              </a:ext>
            </a:extLst>
          </p:cNvPr>
          <p:cNvGraphicFramePr>
            <a:graphicFrameLocks noGrp="1"/>
          </p:cNvGraphicFramePr>
          <p:nvPr>
            <p:ph idx="1"/>
            <p:extLst>
              <p:ext uri="{D42A27DB-BD31-4B8C-83A1-F6EECF244321}">
                <p14:modId xmlns:p14="http://schemas.microsoft.com/office/powerpoint/2010/main" val="2217440353"/>
              </p:ext>
            </p:extLst>
          </p:nvPr>
        </p:nvGraphicFramePr>
        <p:xfrm>
          <a:off x="694063" y="1128828"/>
          <a:ext cx="10906698" cy="5643600"/>
        </p:xfrm>
        <a:graphic>
          <a:graphicData uri="http://schemas.openxmlformats.org/drawingml/2006/table">
            <a:tbl>
              <a:tblPr firstRow="1" bandRow="1">
                <a:tableStyleId>{5940675A-B579-460E-94D1-54222C63F5DA}</a:tableStyleId>
              </a:tblPr>
              <a:tblGrid>
                <a:gridCol w="3267058">
                  <a:extLst>
                    <a:ext uri="{9D8B030D-6E8A-4147-A177-3AD203B41FA5}">
                      <a16:colId xmlns:a16="http://schemas.microsoft.com/office/drawing/2014/main" val="3698502936"/>
                    </a:ext>
                  </a:extLst>
                </a:gridCol>
                <a:gridCol w="7639640">
                  <a:extLst>
                    <a:ext uri="{9D8B030D-6E8A-4147-A177-3AD203B41FA5}">
                      <a16:colId xmlns:a16="http://schemas.microsoft.com/office/drawing/2014/main" val="2891419490"/>
                    </a:ext>
                  </a:extLst>
                </a:gridCol>
              </a:tblGrid>
              <a:tr h="817824">
                <a:tc>
                  <a:txBody>
                    <a:bodyPr/>
                    <a:lstStyle/>
                    <a:p>
                      <a:pPr algn="ctr"/>
                      <a:r>
                        <a:rPr lang="en-US" sz="3200" b="1" dirty="0">
                          <a:latin typeface="Times New Roman" panose="02020603050405020304" pitchFamily="18" charset="0"/>
                          <a:cs typeface="Times New Roman" panose="02020603050405020304" pitchFamily="18" charset="0"/>
                        </a:rPr>
                        <a:t>ĐẶC TRƯNG</a:t>
                      </a:r>
                      <a:endParaRPr lang="vi-VN"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a:latin typeface="Times New Roman" panose="02020603050405020304" pitchFamily="18" charset="0"/>
                          <a:cs typeface="Times New Roman" panose="02020603050405020304" pitchFamily="18" charset="0"/>
                        </a:rPr>
                        <a:t>BIỂU HIỆN</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5805315"/>
                  </a:ext>
                </a:extLst>
              </a:tr>
              <a:tr h="1491324">
                <a:tc>
                  <a:txBody>
                    <a:bodyPr/>
                    <a:lstStyle/>
                    <a:p>
                      <a:pPr algn="ctr"/>
                      <a:r>
                        <a:rPr lang="en-US" sz="3200" b="1" dirty="0">
                          <a:latin typeface="Times New Roman" panose="02020603050405020304" pitchFamily="18" charset="0"/>
                          <a:cs typeface="Times New Roman" panose="02020603050405020304" pitchFamily="18" charset="0"/>
                        </a:rPr>
                        <a:t>PHƯƠNG THỨC BIỂU ĐẠT</a:t>
                      </a:r>
                    </a:p>
                  </a:txBody>
                  <a:tcPr/>
                </a:tc>
                <a:tc>
                  <a:txBody>
                    <a:bodyPr/>
                    <a:lstStyle/>
                    <a:p>
                      <a:pPr algn="ctr"/>
                      <a:r>
                        <a:rPr lang="en-US" sz="3200" b="1" dirty="0">
                          <a:latin typeface="Times New Roman" panose="02020603050405020304" pitchFamily="18" charset="0"/>
                          <a:cs typeface="Times New Roman" panose="02020603050405020304" pitchFamily="18" charset="0"/>
                        </a:rPr>
                        <a:t>BIỂU CẢM KẾT HỢP TỰ SỰ VÀ MIÊU TẢ</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8239000"/>
                  </a:ext>
                </a:extLst>
              </a:tr>
              <a:tr h="817824">
                <a:tc>
                  <a:txBody>
                    <a:bodyPr/>
                    <a:lstStyle/>
                    <a:p>
                      <a:pPr algn="ctr"/>
                      <a:r>
                        <a:rPr lang="en-US" sz="3200" b="1" dirty="0">
                          <a:latin typeface="Times New Roman" panose="02020603050405020304" pitchFamily="18" charset="0"/>
                          <a:cs typeface="Times New Roman" panose="02020603050405020304" pitchFamily="18" charset="0"/>
                        </a:rPr>
                        <a:t>THỂ THƠ</a:t>
                      </a:r>
                    </a:p>
                  </a:txBody>
                  <a:tcPr/>
                </a:tc>
                <a:tc>
                  <a:txBody>
                    <a:bodyPr/>
                    <a:lstStyle/>
                    <a:p>
                      <a:pPr algn="ctr"/>
                      <a:r>
                        <a:rPr lang="en-US" sz="3200" b="1" dirty="0">
                          <a:latin typeface="Times New Roman" panose="02020603050405020304" pitchFamily="18" charset="0"/>
                          <a:cs typeface="Times New Roman" panose="02020603050405020304" pitchFamily="18" charset="0"/>
                        </a:rPr>
                        <a:t>5 CHỮ</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2685265"/>
                  </a:ext>
                </a:extLst>
              </a:tr>
              <a:tr h="817824">
                <a:tc>
                  <a:txBody>
                    <a:bodyPr/>
                    <a:lstStyle/>
                    <a:p>
                      <a:pPr algn="ctr"/>
                      <a:r>
                        <a:rPr lang="en-US" sz="3200" b="1" dirty="0">
                          <a:latin typeface="Times New Roman" panose="02020603050405020304" pitchFamily="18" charset="0"/>
                          <a:cs typeface="Times New Roman" panose="02020603050405020304" pitchFamily="18" charset="0"/>
                        </a:rPr>
                        <a:t>VẦN</a:t>
                      </a:r>
                    </a:p>
                  </a:txBody>
                  <a:tcPr/>
                </a:tc>
                <a:tc>
                  <a:txBody>
                    <a:bodyPr/>
                    <a:lstStyle/>
                    <a:p>
                      <a:pPr algn="ctr"/>
                      <a:r>
                        <a:rPr lang="en-US" sz="3200" b="1" dirty="0">
                          <a:latin typeface="Times New Roman" panose="02020603050405020304" pitchFamily="18" charset="0"/>
                          <a:cs typeface="Times New Roman" panose="02020603050405020304" pitchFamily="18" charset="0"/>
                        </a:rPr>
                        <a:t>VẦN CHÂN</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5483152"/>
                  </a:ext>
                </a:extLst>
              </a:tr>
              <a:tr h="817824">
                <a:tc>
                  <a:txBody>
                    <a:bodyPr/>
                    <a:lstStyle/>
                    <a:p>
                      <a:pPr algn="ctr"/>
                      <a:r>
                        <a:rPr lang="en-US" sz="3200" b="1" dirty="0">
                          <a:latin typeface="Times New Roman" panose="02020603050405020304" pitchFamily="18" charset="0"/>
                          <a:cs typeface="Times New Roman" panose="02020603050405020304" pitchFamily="18" charset="0"/>
                        </a:rPr>
                        <a:t>NHỊP</a:t>
                      </a:r>
                    </a:p>
                  </a:txBody>
                  <a:tcPr/>
                </a:tc>
                <a:tc>
                  <a:txBody>
                    <a:bodyPr/>
                    <a:lstStyle/>
                    <a:p>
                      <a:pPr algn="ctr"/>
                      <a:r>
                        <a:rPr lang="en-US" sz="3200" b="1" dirty="0">
                          <a:latin typeface="Times New Roman" panose="02020603050405020304" pitchFamily="18" charset="0"/>
                          <a:cs typeface="Times New Roman" panose="02020603050405020304" pitchFamily="18" charset="0"/>
                        </a:rPr>
                        <a:t>3/2; 2/3</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0573813"/>
                  </a:ext>
                </a:extLst>
              </a:tr>
              <a:tr h="817824">
                <a:tc>
                  <a:txBody>
                    <a:bodyPr/>
                    <a:lstStyle/>
                    <a:p>
                      <a:pPr algn="ctr"/>
                      <a:r>
                        <a:rPr lang="en-US" sz="3200" b="1" dirty="0">
                          <a:latin typeface="Times New Roman" panose="02020603050405020304" pitchFamily="18" charset="0"/>
                          <a:cs typeface="Times New Roman" panose="02020603050405020304" pitchFamily="18" charset="0"/>
                        </a:rPr>
                        <a:t>ÂM ĐIỆU</a:t>
                      </a:r>
                    </a:p>
                  </a:txBody>
                  <a:tcPr/>
                </a:tc>
                <a:tc>
                  <a:txBody>
                    <a:bodyPr/>
                    <a:lstStyle/>
                    <a:p>
                      <a:pPr algn="ctr"/>
                      <a:r>
                        <a:rPr lang="en-US" sz="3200" b="1" dirty="0">
                          <a:latin typeface="Times New Roman" panose="02020603050405020304" pitchFamily="18" charset="0"/>
                          <a:cs typeface="Times New Roman" panose="02020603050405020304" pitchFamily="18" charset="0"/>
                        </a:rPr>
                        <a:t>NHỊP NHÀNG</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63740420"/>
                  </a:ext>
                </a:extLst>
              </a:tr>
            </a:tbl>
          </a:graphicData>
        </a:graphic>
      </p:graphicFrame>
    </p:spTree>
    <p:extLst>
      <p:ext uri="{BB962C8B-B14F-4D97-AF65-F5344CB8AC3E}">
        <p14:creationId xmlns:p14="http://schemas.microsoft.com/office/powerpoint/2010/main" val="389657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CE99448-8920-B2A4-D9E8-3917023EC444}"/>
              </a:ext>
            </a:extLst>
          </p:cNvPr>
          <p:cNvGraphicFramePr>
            <a:graphicFrameLocks noGrp="1"/>
          </p:cNvGraphicFramePr>
          <p:nvPr>
            <p:extLst>
              <p:ext uri="{D42A27DB-BD31-4B8C-83A1-F6EECF244321}">
                <p14:modId xmlns:p14="http://schemas.microsoft.com/office/powerpoint/2010/main" val="1123149889"/>
              </p:ext>
            </p:extLst>
          </p:nvPr>
        </p:nvGraphicFramePr>
        <p:xfrm>
          <a:off x="176270" y="1145755"/>
          <a:ext cx="11854768" cy="5558010"/>
        </p:xfrm>
        <a:graphic>
          <a:graphicData uri="http://schemas.openxmlformats.org/drawingml/2006/table">
            <a:tbl>
              <a:tblPr firstRow="1" bandRow="1">
                <a:tableStyleId>{5C22544A-7EE6-4342-B048-85BDC9FD1C3A}</a:tableStyleId>
              </a:tblPr>
              <a:tblGrid>
                <a:gridCol w="2401745">
                  <a:extLst>
                    <a:ext uri="{9D8B030D-6E8A-4147-A177-3AD203B41FA5}">
                      <a16:colId xmlns:a16="http://schemas.microsoft.com/office/drawing/2014/main" val="1316233589"/>
                    </a:ext>
                  </a:extLst>
                </a:gridCol>
                <a:gridCol w="3510243">
                  <a:extLst>
                    <a:ext uri="{9D8B030D-6E8A-4147-A177-3AD203B41FA5}">
                      <a16:colId xmlns:a16="http://schemas.microsoft.com/office/drawing/2014/main" val="3581916196"/>
                    </a:ext>
                  </a:extLst>
                </a:gridCol>
                <a:gridCol w="5942780">
                  <a:extLst>
                    <a:ext uri="{9D8B030D-6E8A-4147-A177-3AD203B41FA5}">
                      <a16:colId xmlns:a16="http://schemas.microsoft.com/office/drawing/2014/main" val="4077859204"/>
                    </a:ext>
                  </a:extLst>
                </a:gridCol>
              </a:tblGrid>
              <a:tr h="857637">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THẾ GIỚI</a:t>
                      </a:r>
                      <a:endParaRPr lang="vi-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TRƯỚC KHI CÓ TRẺ  CON</a:t>
                      </a:r>
                      <a:endParaRPr lang="vi-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SAU KHI CÓ TRẺ CON</a:t>
                      </a:r>
                      <a:endParaRPr lang="vi-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6171517"/>
                  </a:ext>
                </a:extLst>
              </a:tr>
              <a:tr h="2373317">
                <a:tc>
                  <a:txBody>
                    <a:bodyPr/>
                    <a:lstStyle/>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HÌNH ẢNH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Tx/>
                        <a:buChar char="-"/>
                      </a:pP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60575960"/>
                  </a:ext>
                </a:extLst>
              </a:tr>
              <a:tr h="687062">
                <a:tc>
                  <a:txBody>
                    <a:bodyPr/>
                    <a:lstStyle/>
                    <a:p>
                      <a:pPr algn="ctr"/>
                      <a:r>
                        <a:rPr lang="en-US" sz="2400" b="1" dirty="0">
                          <a:latin typeface="Times New Roman" panose="02020603050405020304" pitchFamily="18" charset="0"/>
                          <a:cs typeface="Times New Roman" panose="02020603050405020304" pitchFamily="18" charset="0"/>
                        </a:rPr>
                        <a:t>MÀU SẮC</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7788820"/>
                  </a:ext>
                </a:extLst>
              </a:tr>
              <a:tr h="476466">
                <a:tc>
                  <a:txBody>
                    <a:bodyPr/>
                    <a:lstStyle/>
                    <a:p>
                      <a:pPr algn="ctr"/>
                      <a:r>
                        <a:rPr lang="en-US" sz="2400" b="1" dirty="0">
                          <a:latin typeface="Times New Roman" panose="02020603050405020304" pitchFamily="18" charset="0"/>
                          <a:cs typeface="Times New Roman" panose="02020603050405020304" pitchFamily="18" charset="0"/>
                        </a:rPr>
                        <a:t>ÂM THANH</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671966"/>
                  </a:ext>
                </a:extLst>
              </a:tr>
              <a:tr h="476466">
                <a:tc>
                  <a:txBody>
                    <a:bodyPr/>
                    <a:lstStyle/>
                    <a:p>
                      <a:pPr algn="ctr"/>
                      <a:r>
                        <a:rPr lang="en-US" sz="2400" b="1" dirty="0">
                          <a:latin typeface="Times New Roman" panose="02020603050405020304" pitchFamily="18" charset="0"/>
                          <a:cs typeface="Times New Roman" panose="02020603050405020304" pitchFamily="18" charset="0"/>
                        </a:rPr>
                        <a:t>ÁNH SÁNG</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9290777"/>
                  </a:ext>
                </a:extLst>
              </a:tr>
              <a:tr h="687062">
                <a:tc>
                  <a:txBody>
                    <a:bodyPr/>
                    <a:lstStyle/>
                    <a:p>
                      <a:pPr algn="ctr"/>
                      <a:r>
                        <a:rPr lang="en-US" sz="2400" b="1" dirty="0">
                          <a:latin typeface="Times New Roman" panose="02020603050405020304" pitchFamily="18" charset="0"/>
                          <a:cs typeface="Times New Roman" panose="02020603050405020304" pitchFamily="18" charset="0"/>
                        </a:rPr>
                        <a:t>NHẬN XÉT</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16430452"/>
                  </a:ext>
                </a:extLst>
              </a:tr>
            </a:tbl>
          </a:graphicData>
        </a:graphic>
      </p:graphicFrame>
      <p:sp>
        <p:nvSpPr>
          <p:cNvPr id="3" name="Rectangle 2">
            <a:extLst>
              <a:ext uri="{FF2B5EF4-FFF2-40B4-BE49-F238E27FC236}">
                <a16:creationId xmlns:a16="http://schemas.microsoft.com/office/drawing/2014/main" id="{A3146B56-BED7-98E6-F7AF-BB85070794C0}"/>
              </a:ext>
            </a:extLst>
          </p:cNvPr>
          <p:cNvSpPr/>
          <p:nvPr/>
        </p:nvSpPr>
        <p:spPr>
          <a:xfrm>
            <a:off x="2181340" y="154236"/>
            <a:ext cx="7855026" cy="9915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PHIẾU HỌC TẬP SỐ 2</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40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C213DB1-E66F-070A-BF5D-56B4180617EF}"/>
              </a:ext>
            </a:extLst>
          </p:cNvPr>
          <p:cNvGraphicFramePr>
            <a:graphicFrameLocks noGrp="1"/>
          </p:cNvGraphicFramePr>
          <p:nvPr>
            <p:extLst>
              <p:ext uri="{D42A27DB-BD31-4B8C-83A1-F6EECF244321}">
                <p14:modId xmlns:p14="http://schemas.microsoft.com/office/powerpoint/2010/main" val="3887672989"/>
              </p:ext>
            </p:extLst>
          </p:nvPr>
        </p:nvGraphicFramePr>
        <p:xfrm>
          <a:off x="2032000" y="719666"/>
          <a:ext cx="8127999" cy="1285240"/>
        </p:xfrm>
        <a:graphic>
          <a:graphicData uri="http://schemas.openxmlformats.org/drawingml/2006/table">
            <a:tbl>
              <a:tblPr firstRow="1" bandRow="1">
                <a:tableStyleId>{5940675A-B579-460E-94D1-54222C63F5DA}</a:tableStyleId>
              </a:tblPr>
              <a:tblGrid>
                <a:gridCol w="2087937">
                  <a:extLst>
                    <a:ext uri="{9D8B030D-6E8A-4147-A177-3AD203B41FA5}">
                      <a16:colId xmlns:a16="http://schemas.microsoft.com/office/drawing/2014/main" val="1339260262"/>
                    </a:ext>
                  </a:extLst>
                </a:gridCol>
                <a:gridCol w="3330729">
                  <a:extLst>
                    <a:ext uri="{9D8B030D-6E8A-4147-A177-3AD203B41FA5}">
                      <a16:colId xmlns:a16="http://schemas.microsoft.com/office/drawing/2014/main" val="2810649660"/>
                    </a:ext>
                  </a:extLst>
                </a:gridCol>
                <a:gridCol w="2709333">
                  <a:extLst>
                    <a:ext uri="{9D8B030D-6E8A-4147-A177-3AD203B41FA5}">
                      <a16:colId xmlns:a16="http://schemas.microsoft.com/office/drawing/2014/main" val="2126434902"/>
                    </a:ext>
                  </a:extLst>
                </a:gridCol>
              </a:tblGrid>
              <a:tr h="370840">
                <a:tc>
                  <a:txBody>
                    <a:bodyPr/>
                    <a:lstStyle/>
                    <a:p>
                      <a:endParaRPr lang="vi-VN" dirty="0"/>
                    </a:p>
                  </a:txBody>
                  <a:tcPr/>
                </a:tc>
                <a:tc>
                  <a:txBody>
                    <a:bodyPr/>
                    <a:lstStyle/>
                    <a:p>
                      <a:r>
                        <a:rPr lang="en-US" b="1" dirty="0">
                          <a:latin typeface="Times New Roman" panose="02020603050405020304" pitchFamily="18" charset="0"/>
                          <a:cs typeface="Times New Roman" panose="02020603050405020304" pitchFamily="18" charset="0"/>
                        </a:rPr>
                        <a:t>TRƯỚC KHI TRẺ CON</a:t>
                      </a:r>
                      <a:endParaRPr lang="vi-VN"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SAU KHI CÓ TRẺ CON</a:t>
                      </a:r>
                      <a:endParaRPr lang="vi-VN"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884859"/>
                  </a:ext>
                </a:extLst>
              </a:tr>
              <a:tr h="370840">
                <a:tc>
                  <a:txBody>
                    <a:bodyPr/>
                    <a:lstStyle/>
                    <a:p>
                      <a:r>
                        <a:rPr lang="en-US" dirty="0" err="1"/>
                        <a:t>Hình</a:t>
                      </a:r>
                      <a:r>
                        <a:rPr lang="en-US" dirty="0"/>
                        <a:t> </a:t>
                      </a:r>
                      <a:r>
                        <a:rPr lang="en-US" dirty="0" err="1"/>
                        <a:t>ảnh</a:t>
                      </a:r>
                      <a:endParaRPr lang="vi-VN" dirty="0"/>
                    </a:p>
                  </a:txBody>
                  <a:tcPr/>
                </a:tc>
                <a:tc>
                  <a:txBody>
                    <a:bodyPr/>
                    <a:lstStyle/>
                    <a:p>
                      <a:pPr marL="285750" indent="-285750">
                        <a:buFontTx/>
                        <a:buChar char="-"/>
                      </a:pPr>
                      <a:r>
                        <a:rPr lang="en-US" dirty="0" err="1"/>
                        <a:t>Trái</a:t>
                      </a:r>
                      <a:r>
                        <a:rPr lang="en-US" dirty="0"/>
                        <a:t> </a:t>
                      </a:r>
                      <a:r>
                        <a:rPr lang="en-US" dirty="0" err="1"/>
                        <a:t>đất</a:t>
                      </a:r>
                      <a:r>
                        <a:rPr lang="en-US" dirty="0"/>
                        <a:t> </a:t>
                      </a:r>
                      <a:r>
                        <a:rPr lang="en-US" dirty="0" err="1"/>
                        <a:t>trần</a:t>
                      </a:r>
                      <a:r>
                        <a:rPr lang="en-US" dirty="0"/>
                        <a:t> </a:t>
                      </a:r>
                      <a:r>
                        <a:rPr lang="en-US" dirty="0" err="1"/>
                        <a:t>trụi</a:t>
                      </a:r>
                      <a:endParaRPr lang="en-US" dirty="0"/>
                    </a:p>
                    <a:p>
                      <a:pPr marL="285750" indent="-285750">
                        <a:buFontTx/>
                        <a:buChar char="-"/>
                      </a:pPr>
                      <a:r>
                        <a:rPr lang="en-US" dirty="0" err="1"/>
                        <a:t>Không</a:t>
                      </a:r>
                      <a:r>
                        <a:rPr lang="en-US" dirty="0"/>
                        <a:t> </a:t>
                      </a:r>
                      <a:r>
                        <a:rPr lang="en-US" dirty="0" err="1"/>
                        <a:t>dáng</a:t>
                      </a:r>
                      <a:r>
                        <a:rPr lang="en-US" dirty="0"/>
                        <a:t> </a:t>
                      </a:r>
                      <a:r>
                        <a:rPr lang="en-US" dirty="0" err="1"/>
                        <a:t>cây</a:t>
                      </a:r>
                      <a:r>
                        <a:rPr lang="en-US" dirty="0"/>
                        <a:t>, </a:t>
                      </a:r>
                      <a:r>
                        <a:rPr lang="en-US" dirty="0" err="1"/>
                        <a:t>ngọn</a:t>
                      </a:r>
                      <a:r>
                        <a:rPr lang="en-US" dirty="0"/>
                        <a:t> </a:t>
                      </a:r>
                      <a:r>
                        <a:rPr lang="en-US" dirty="0" err="1"/>
                        <a:t>cỏ</a:t>
                      </a:r>
                      <a:endParaRPr lang="en-US" dirty="0"/>
                    </a:p>
                    <a:p>
                      <a:pPr marL="285750" indent="-285750">
                        <a:buFontTx/>
                        <a:buChar char="-"/>
                      </a:pPr>
                      <a:r>
                        <a:rPr lang="en-US" dirty="0" err="1"/>
                        <a:t>Mặt</a:t>
                      </a:r>
                      <a:r>
                        <a:rPr lang="en-US" dirty="0"/>
                        <a:t> </a:t>
                      </a:r>
                      <a:r>
                        <a:rPr lang="en-US" dirty="0" err="1"/>
                        <a:t>trời</a:t>
                      </a:r>
                      <a:r>
                        <a:rPr lang="en-US" dirty="0"/>
                        <a:t> </a:t>
                      </a:r>
                      <a:r>
                        <a:rPr lang="en-US" dirty="0" err="1"/>
                        <a:t>cũng</a:t>
                      </a:r>
                      <a:r>
                        <a:rPr lang="en-US" dirty="0"/>
                        <a:t> </a:t>
                      </a:r>
                      <a:r>
                        <a:rPr lang="en-US" dirty="0" err="1"/>
                        <a:t>chưa</a:t>
                      </a:r>
                      <a:r>
                        <a:rPr lang="en-US" dirty="0"/>
                        <a:t> </a:t>
                      </a:r>
                      <a:r>
                        <a:rPr lang="en-US" dirty="0" err="1"/>
                        <a:t>có</a:t>
                      </a:r>
                      <a:endParaRPr lang="vi-VN" dirty="0"/>
                    </a:p>
                  </a:txBody>
                  <a:tcPr>
                    <a:lnR w="12700" cap="flat" cmpd="sng" algn="ctr">
                      <a:solidFill>
                        <a:schemeClr val="tx1"/>
                      </a:solidFill>
                      <a:prstDash val="solid"/>
                      <a:round/>
                      <a:headEnd type="none" w="med" len="med"/>
                      <a:tailEnd type="none" w="med" len="med"/>
                    </a:lnR>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0400320"/>
                  </a:ext>
                </a:extLst>
              </a:tr>
            </a:tbl>
          </a:graphicData>
        </a:graphic>
      </p:graphicFrame>
      <p:graphicFrame>
        <p:nvGraphicFramePr>
          <p:cNvPr id="6" name="Table 5">
            <a:extLst>
              <a:ext uri="{FF2B5EF4-FFF2-40B4-BE49-F238E27FC236}">
                <a16:creationId xmlns:a16="http://schemas.microsoft.com/office/drawing/2014/main" id="{2CE99448-8920-B2A4-D9E8-3917023EC444}"/>
              </a:ext>
            </a:extLst>
          </p:cNvPr>
          <p:cNvGraphicFramePr>
            <a:graphicFrameLocks noGrp="1"/>
          </p:cNvGraphicFramePr>
          <p:nvPr>
            <p:extLst>
              <p:ext uri="{D42A27DB-BD31-4B8C-83A1-F6EECF244321}">
                <p14:modId xmlns:p14="http://schemas.microsoft.com/office/powerpoint/2010/main" val="1496731908"/>
              </p:ext>
            </p:extLst>
          </p:nvPr>
        </p:nvGraphicFramePr>
        <p:xfrm>
          <a:off x="1" y="1"/>
          <a:ext cx="12031038" cy="6827520"/>
        </p:xfrm>
        <a:graphic>
          <a:graphicData uri="http://schemas.openxmlformats.org/drawingml/2006/table">
            <a:tbl>
              <a:tblPr firstRow="1" bandRow="1">
                <a:tableStyleId>{5C22544A-7EE6-4342-B048-85BDC9FD1C3A}</a:tableStyleId>
              </a:tblPr>
              <a:tblGrid>
                <a:gridCol w="1977877">
                  <a:extLst>
                    <a:ext uri="{9D8B030D-6E8A-4147-A177-3AD203B41FA5}">
                      <a16:colId xmlns:a16="http://schemas.microsoft.com/office/drawing/2014/main" val="1316233589"/>
                    </a:ext>
                  </a:extLst>
                </a:gridCol>
                <a:gridCol w="3194472">
                  <a:extLst>
                    <a:ext uri="{9D8B030D-6E8A-4147-A177-3AD203B41FA5}">
                      <a16:colId xmlns:a16="http://schemas.microsoft.com/office/drawing/2014/main" val="3581916196"/>
                    </a:ext>
                  </a:extLst>
                </a:gridCol>
                <a:gridCol w="6858689">
                  <a:extLst>
                    <a:ext uri="{9D8B030D-6E8A-4147-A177-3AD203B41FA5}">
                      <a16:colId xmlns:a16="http://schemas.microsoft.com/office/drawing/2014/main" val="4077859204"/>
                    </a:ext>
                  </a:extLst>
                </a:gridCol>
              </a:tblGrid>
              <a:tr h="807379">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THẾ GIỚI</a:t>
                      </a:r>
                      <a:endParaRPr lang="vi-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400" dirty="0">
                          <a:solidFill>
                            <a:schemeClr val="tx1"/>
                          </a:solidFill>
                          <a:latin typeface="Times New Roman" panose="02020603050405020304" pitchFamily="18" charset="0"/>
                          <a:cs typeface="Times New Roman" panose="02020603050405020304" pitchFamily="18" charset="0"/>
                        </a:rPr>
                        <a:t>TRƯỚC KHI CÓ TRẺ  CON</a:t>
                      </a:r>
                      <a:endParaRPr lang="vi-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SAU KHI CÓ TRẺ CON</a:t>
                      </a:r>
                      <a:endParaRPr lang="vi-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6171517"/>
                  </a:ext>
                </a:extLst>
              </a:tr>
              <a:tr h="3020195">
                <a:tc>
                  <a:txBody>
                    <a:bodyPr/>
                    <a:lstStyle/>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HÌNH ẢNH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Tx/>
                        <a:buChar char="-"/>
                      </a:pP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trụi</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Tx/>
                        <a:buChar char="-"/>
                      </a:pP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-&gt; Cho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Làn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tắm</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-&gt; Sinh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buồm</a:t>
                      </a:r>
                      <a:r>
                        <a:rPr lang="en-US" sz="2800" dirty="0">
                          <a:latin typeface="Times New Roman" panose="02020603050405020304" pitchFamily="18" charset="0"/>
                          <a:cs typeface="Times New Roman" panose="02020603050405020304" pitchFamily="18" charset="0"/>
                        </a:rPr>
                        <a:t>-&gt; Cho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-&gt; Che </a:t>
                      </a:r>
                      <a:r>
                        <a:rPr lang="en-US" sz="2800" dirty="0" err="1">
                          <a:latin typeface="Times New Roman" panose="02020603050405020304" pitchFamily="18" charset="0"/>
                          <a:cs typeface="Times New Roman" panose="02020603050405020304" pitchFamily="18" charset="0"/>
                        </a:rPr>
                        <a:t>rợp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mát</a:t>
                      </a:r>
                      <a:endParaRPr lang="en-US" sz="2800" dirty="0">
                        <a:latin typeface="Times New Roman" panose="02020603050405020304" pitchFamily="18" charset="0"/>
                        <a:cs typeface="Times New Roman" panose="02020603050405020304" pitchFamily="18" charset="0"/>
                      </a:endParaRPr>
                    </a:p>
                    <a:p>
                      <a:pPr marL="285750" indent="-285750" algn="l">
                        <a:buFontTx/>
                        <a:buChar char="-"/>
                      </a:pP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-&gt; Cho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60575960"/>
                  </a:ext>
                </a:extLst>
              </a:tr>
              <a:tr h="926991">
                <a:tc>
                  <a:txBody>
                    <a:bodyPr/>
                    <a:lstStyle/>
                    <a:p>
                      <a:pPr algn="ctr"/>
                      <a:r>
                        <a:rPr lang="en-US" sz="2400" b="1" dirty="0">
                          <a:latin typeface="Times New Roman" panose="02020603050405020304" pitchFamily="18" charset="0"/>
                          <a:cs typeface="Times New Roman" panose="02020603050405020304" pitchFamily="18" charset="0"/>
                        </a:rPr>
                        <a:t>MÀU SẮC</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7788820"/>
                  </a:ext>
                </a:extLst>
              </a:tr>
              <a:tr h="508350">
                <a:tc>
                  <a:txBody>
                    <a:bodyPr/>
                    <a:lstStyle/>
                    <a:p>
                      <a:pPr algn="ctr"/>
                      <a:r>
                        <a:rPr lang="en-US" sz="2400" b="1" dirty="0">
                          <a:latin typeface="Times New Roman" panose="02020603050405020304" pitchFamily="18" charset="0"/>
                          <a:cs typeface="Times New Roman" panose="02020603050405020304" pitchFamily="18" charset="0"/>
                        </a:rPr>
                        <a:t>ÂM THANH</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hót</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671966"/>
                  </a:ext>
                </a:extLst>
              </a:tr>
              <a:tr h="508350">
                <a:tc>
                  <a:txBody>
                    <a:bodyPr/>
                    <a:lstStyle/>
                    <a:p>
                      <a:pPr algn="ctr"/>
                      <a:r>
                        <a:rPr lang="en-US" sz="2400" b="1" dirty="0">
                          <a:latin typeface="Times New Roman" panose="02020603050405020304" pitchFamily="18" charset="0"/>
                          <a:cs typeface="Times New Roman" panose="02020603050405020304" pitchFamily="18" charset="0"/>
                        </a:rPr>
                        <a:t>ÁNH SÁNG</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9290777"/>
                  </a:ext>
                </a:extLst>
              </a:tr>
              <a:tr h="926991">
                <a:tc>
                  <a:txBody>
                    <a:bodyPr/>
                    <a:lstStyle/>
                    <a:p>
                      <a:pPr algn="ctr"/>
                      <a:r>
                        <a:rPr lang="en-US" sz="2400" b="1" dirty="0">
                          <a:latin typeface="Times New Roman" panose="02020603050405020304" pitchFamily="18" charset="0"/>
                          <a:cs typeface="Times New Roman" panose="02020603050405020304" pitchFamily="18" charset="0"/>
                        </a:rPr>
                        <a:t>NHẬN XÉT</a:t>
                      </a:r>
                      <a:endParaRPr lang="vi-VN"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16430452"/>
                  </a:ext>
                </a:extLst>
              </a:tr>
            </a:tbl>
          </a:graphicData>
        </a:graphic>
      </p:graphicFrame>
    </p:spTree>
    <p:extLst>
      <p:ext uri="{BB962C8B-B14F-4D97-AF65-F5344CB8AC3E}">
        <p14:creationId xmlns:p14="http://schemas.microsoft.com/office/powerpoint/2010/main" val="210416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109EB-3697-D4D7-492C-D72509D50DE1}"/>
              </a:ext>
            </a:extLst>
          </p:cNvPr>
          <p:cNvSpPr>
            <a:spLocks noGrp="1"/>
          </p:cNvSpPr>
          <p:nvPr>
            <p:ph idx="1"/>
          </p:nvPr>
        </p:nvSpPr>
        <p:spPr>
          <a:xfrm>
            <a:off x="838200" y="0"/>
            <a:ext cx="10515600" cy="6433850"/>
          </a:xfrm>
        </p:spPr>
        <p:txBody>
          <a:bodyPr>
            <a:noAutofit/>
          </a:bodyPr>
          <a:lstStyle/>
          <a:p>
            <a:pPr marL="0" indent="0">
              <a:buNone/>
            </a:pP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marL="0" indent="0" algn="ctr">
              <a:buNone/>
            </a:pPr>
            <a:r>
              <a:rPr lang="vi-VN" b="0" i="0" dirty="0">
                <a:solidFill>
                  <a:srgbClr val="00264D"/>
                </a:solidFill>
                <a:effectLst/>
                <a:latin typeface="Times New Roman" panose="02020603050405020304" pitchFamily="18" charset="0"/>
                <a:cs typeface="Times New Roman" panose="02020603050405020304" pitchFamily="18" charset="0"/>
              </a:rPr>
              <a:t>Tôi lại về quê mẹ nuôi xưa</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b="0" i="0" dirty="0">
                <a:solidFill>
                  <a:srgbClr val="00264D"/>
                </a:solidFill>
                <a:effectLst/>
                <a:latin typeface="Times New Roman" panose="02020603050405020304" pitchFamily="18" charset="0"/>
                <a:cs typeface="Times New Roman" panose="02020603050405020304" pitchFamily="18" charset="0"/>
              </a:rPr>
              <a:t>Một buổi trưa, nắng dài bãi cát</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b="0" i="0" dirty="0">
                <a:solidFill>
                  <a:srgbClr val="00264D"/>
                </a:solidFill>
                <a:effectLst/>
                <a:latin typeface="Times New Roman" panose="02020603050405020304" pitchFamily="18" charset="0"/>
                <a:cs typeface="Times New Roman" panose="02020603050405020304" pitchFamily="18" charset="0"/>
              </a:rPr>
              <a:t>Gió lộng xôn xao, sóng biển đu đưa</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b="0" i="0" dirty="0">
                <a:solidFill>
                  <a:srgbClr val="00264D"/>
                </a:solidFill>
                <a:effectLst/>
                <a:latin typeface="Times New Roman" panose="02020603050405020304" pitchFamily="18" charset="0"/>
                <a:cs typeface="Times New Roman" panose="02020603050405020304" pitchFamily="18" charset="0"/>
              </a:rPr>
              <a:t>Mát rượi lòng ta ngân nga tiếng hát...</a:t>
            </a:r>
            <a:br>
              <a:rPr lang="vi-VN" dirty="0">
                <a:latin typeface="Times New Roman" panose="02020603050405020304" pitchFamily="18" charset="0"/>
                <a:cs typeface="Times New Roman" panose="02020603050405020304" pitchFamily="18" charset="0"/>
              </a:rPr>
            </a:b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b="0" i="0" dirty="0">
                <a:solidFill>
                  <a:srgbClr val="00264D"/>
                </a:solidFill>
                <a:effectLst/>
                <a:latin typeface="Times New Roman" panose="02020603050405020304" pitchFamily="18" charset="0"/>
                <a:cs typeface="Times New Roman" panose="02020603050405020304" pitchFamily="18" charset="0"/>
              </a:rPr>
              <a:t>Mười chín năm rồi. Hôm nay lại bước</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b="0" i="0" dirty="0">
                <a:solidFill>
                  <a:srgbClr val="00264D"/>
                </a:solidFill>
                <a:effectLst/>
                <a:latin typeface="Times New Roman" panose="02020603050405020304" pitchFamily="18" charset="0"/>
                <a:cs typeface="Times New Roman" panose="02020603050405020304" pitchFamily="18" charset="0"/>
              </a:rPr>
              <a:t>Đoạn đường xưa, cát bỏng lưng đồi.</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b="0" i="0" dirty="0">
                <a:solidFill>
                  <a:srgbClr val="00264D"/>
                </a:solidFill>
                <a:effectLst/>
                <a:latin typeface="Times New Roman" panose="02020603050405020304" pitchFamily="18" charset="0"/>
                <a:cs typeface="Times New Roman" panose="02020603050405020304" pitchFamily="18" charset="0"/>
              </a:rPr>
              <a:t>Ôi có phải sóng bồi thêm bãi trước</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b="0" i="0" dirty="0">
                <a:solidFill>
                  <a:srgbClr val="00264D"/>
                </a:solidFill>
                <a:effectLst/>
                <a:latin typeface="Times New Roman" panose="02020603050405020304" pitchFamily="18" charset="0"/>
                <a:cs typeface="Times New Roman" panose="02020603050405020304" pitchFamily="18" charset="0"/>
              </a:rPr>
              <a:t>Hay biển đau xưa rút nước xa 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Tơm</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è"/>
            </a:pPr>
            <a:r>
              <a:rPr lang="en-US" dirty="0" err="1">
                <a:latin typeface="Times New Roman" panose="02020603050405020304" pitchFamily="18" charset="0"/>
                <a:cs typeface="Times New Roman" panose="02020603050405020304" pitchFamily="18" charset="0"/>
                <a:sym typeface="Wingdings" panose="05000000000000000000" pitchFamily="2" charset="2"/>
              </a:rPr>
              <a:t>Vần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gieo</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vần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lưng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Tiếng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i="1" dirty="0" err="1">
                <a:latin typeface="Times New Roman" panose="02020603050405020304" pitchFamily="18" charset="0"/>
                <a:cs typeface="Times New Roman" panose="02020603050405020304" pitchFamily="18" charset="0"/>
                <a:sym typeface="Wingdings" panose="05000000000000000000" pitchFamily="2" charset="2"/>
              </a:rPr>
              <a:t>xưa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cuối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dòng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thơ</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trên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bắt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với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tiếng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i="1" dirty="0" err="1">
                <a:latin typeface="Times New Roman" panose="02020603050405020304" pitchFamily="18" charset="0"/>
                <a:cs typeface="Times New Roman" panose="02020603050405020304" pitchFamily="18" charset="0"/>
                <a:sym typeface="Wingdings" panose="05000000000000000000" pitchFamily="2" charset="2"/>
              </a:rPr>
              <a:t>trưa</a:t>
            </a:r>
            <a:r>
              <a:rPr lang="en-US" dirty="0">
                <a:latin typeface="Times New Roman" panose="02020603050405020304" pitchFamily="18" charset="0"/>
                <a:cs typeface="Times New Roman" panose="02020603050405020304" pitchFamily="18" charset="0"/>
                <a:sym typeface="Wingdings" panose="05000000000000000000" pitchFamily="2" charset="2"/>
              </a:rPr>
              <a:t> ở </a:t>
            </a:r>
            <a:r>
              <a:rPr lang="en-US" dirty="0" err="1">
                <a:latin typeface="Times New Roman" panose="02020603050405020304" pitchFamily="18" charset="0"/>
                <a:cs typeface="Times New Roman" panose="02020603050405020304" pitchFamily="18" charset="0"/>
                <a:sym typeface="Wingdings" panose="05000000000000000000" pitchFamily="2" charset="2"/>
              </a:rPr>
              <a:t>giữa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dòng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dưới</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a:buFont typeface="Wingdings" panose="05000000000000000000" pitchFamily="2" charset="2"/>
              <a:buChar char="è"/>
            </a:pPr>
            <a:r>
              <a:rPr lang="en-US" dirty="0" err="1">
                <a:latin typeface="Times New Roman" panose="02020603050405020304" pitchFamily="18" charset="0"/>
                <a:cs typeface="Times New Roman" panose="02020603050405020304" pitchFamily="18" charset="0"/>
                <a:sym typeface="Wingdings" panose="05000000000000000000" pitchFamily="2" charset="2"/>
              </a:rPr>
              <a:t>Vần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chân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cát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hát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bước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với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đồi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với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rồi</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dirty="0">
                <a:latin typeface="Times New Roman" panose="02020603050405020304" pitchFamily="18" charset="0"/>
                <a:cs typeface="Times New Roman" panose="02020603050405020304" pitchFamily="18" charset="0"/>
                <a:sym typeface="Wingdings" panose="05000000000000000000" pitchFamily="2" charset="2"/>
              </a:rPr>
              <a:t>=&gt; </a:t>
            </a:r>
            <a:r>
              <a:rPr lang="en-US" dirty="0" err="1">
                <a:latin typeface="Times New Roman" panose="02020603050405020304" pitchFamily="18" charset="0"/>
                <a:cs typeface="Times New Roman" panose="02020603050405020304" pitchFamily="18" charset="0"/>
                <a:sym typeface="Wingdings" panose="05000000000000000000" pitchFamily="2" charset="2"/>
              </a:rPr>
              <a:t>Nhịp</a:t>
            </a:r>
            <a:r>
              <a:rPr lang="en-US" dirty="0">
                <a:latin typeface="Times New Roman" panose="02020603050405020304" pitchFamily="18" charset="0"/>
                <a:cs typeface="Times New Roman" panose="02020603050405020304" pitchFamily="18" charset="0"/>
                <a:sym typeface="Wingdings" panose="05000000000000000000" pitchFamily="2" charset="2"/>
              </a:rPr>
              <a:t>: 3/2/2 </a:t>
            </a:r>
            <a:r>
              <a:rPr lang="en-US" dirty="0" err="1">
                <a:latin typeface="Times New Roman" panose="02020603050405020304" pitchFamily="18" charset="0"/>
                <a:cs typeface="Times New Roman" panose="02020603050405020304" pitchFamily="18" charset="0"/>
                <a:sym typeface="Wingdings" panose="05000000000000000000" pitchFamily="2" charset="2"/>
              </a:rPr>
              <a:t>và</a:t>
            </a:r>
            <a:r>
              <a:rPr lang="en-US" dirty="0">
                <a:latin typeface="Times New Roman" panose="02020603050405020304" pitchFamily="18" charset="0"/>
                <a:cs typeface="Times New Roman" panose="02020603050405020304" pitchFamily="18" charset="0"/>
                <a:sym typeface="Wingdings" panose="05000000000000000000" pitchFamily="2" charset="2"/>
              </a:rPr>
              <a:t> 3/4</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8F543-84BF-30DD-6313-9EBFB80B5BF4}"/>
              </a:ext>
            </a:extLst>
          </p:cNvPr>
          <p:cNvSpPr txBox="1"/>
          <p:nvPr/>
        </p:nvSpPr>
        <p:spPr>
          <a:xfrm>
            <a:off x="182880" y="1226969"/>
            <a:ext cx="12009120" cy="4832092"/>
          </a:xfrm>
          <a:prstGeom prst="rect">
            <a:avLst/>
          </a:prstGeom>
          <a:noFill/>
        </p:spPr>
        <p:txBody>
          <a:bodyPr wrap="square">
            <a:spAutoFit/>
          </a:bodyPr>
          <a:lstStyle/>
          <a:p>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 ngữ là biện pháp tu từ lặp lại một từ ngữ (đôi khi cả một câu) để làm nổi bật ý muốn nhấn mạnh.</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Điệp ngữ có 3 dạng:</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Điệp ngữ nối tiếp: là các từ ngữ được điệp liên tiếp nhau, tạo ấn tượng mới mẻ, có tính chất tăng tiến.</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Điệp ngữ cách quãng.</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Điệp ngữ chuyển tiếp (điệp ngữ vòng).</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 ngữ nối tiếp:</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VD1: </a:t>
            </a:r>
            <a:r>
              <a:rPr lang="vi-VN"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 kết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 kết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đại </a:t>
            </a:r>
            <a:r>
              <a:rPr lang="vi-VN"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 kết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công</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công</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đại </a:t>
            </a:r>
            <a:r>
              <a:rPr lang="vi-VN"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công</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 Chí Minh)</a:t>
            </a:r>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vi-VN"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11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C9E18B-4561-4A2B-9227-C6C4BB0F81D4}"/>
              </a:ext>
            </a:extLst>
          </p:cNvPr>
          <p:cNvSpPr txBox="1"/>
          <p:nvPr/>
        </p:nvSpPr>
        <p:spPr>
          <a:xfrm>
            <a:off x="381000" y="-64264"/>
            <a:ext cx="11155680" cy="6986528"/>
          </a:xfrm>
          <a:prstGeom prst="rect">
            <a:avLst/>
          </a:prstGeom>
          <a:noFill/>
        </p:spPr>
        <p:txBody>
          <a:bodyPr wrap="square">
            <a:spAutoFit/>
          </a:bodyPr>
          <a:lstStyle/>
          <a:p>
            <a:r>
              <a:rPr lang="vi-VN" sz="2800" b="1" dirty="0">
                <a:solidFill>
                  <a:srgbClr val="000000"/>
                </a:solidFill>
                <a:effectLst/>
                <a:latin typeface="+mj-lt"/>
                <a:ea typeface="Times New Roman" panose="02020603050405020304" pitchFamily="18" charset="0"/>
                <a:cs typeface="Times New Roman" panose="02020603050405020304" pitchFamily="18" charset="0"/>
              </a:rPr>
              <a:t>Điệp ngữ cách quãng:</a:t>
            </a:r>
            <a:endParaRPr lang="vi-VN" sz="2800" dirty="0">
              <a:effectLst/>
              <a:latin typeface="+mj-lt"/>
              <a:ea typeface="Times New Roman" panose="02020603050405020304" pitchFamily="18" charset="0"/>
              <a:cs typeface="Times New Roman" panose="02020603050405020304" pitchFamily="18" charset="0"/>
            </a:endParaRPr>
          </a:p>
          <a:p>
            <a:r>
              <a:rPr lang="vi-VN" sz="2800" dirty="0">
                <a:solidFill>
                  <a:srgbClr val="000000"/>
                </a:solidFill>
                <a:effectLst/>
                <a:latin typeface="+mj-lt"/>
                <a:ea typeface="Times New Roman" panose="02020603050405020304" pitchFamily="18" charset="0"/>
                <a:cs typeface="Times New Roman" panose="02020603050405020304" pitchFamily="18" charset="0"/>
              </a:rPr>
              <a:t>+ VD2:</a:t>
            </a:r>
            <a:endParaRPr lang="vi-VN" sz="2800" dirty="0">
              <a:effectLst/>
              <a:latin typeface="+mj-lt"/>
              <a:ea typeface="Times New Roman" panose="02020603050405020304" pitchFamily="18" charset="0"/>
              <a:cs typeface="Times New Roman" panose="02020603050405020304" pitchFamily="18" charset="0"/>
            </a:endParaRPr>
          </a:p>
          <a:p>
            <a:r>
              <a:rPr lang="vi-VN" sz="2800" i="1" u="sng" dirty="0">
                <a:solidFill>
                  <a:srgbClr val="000000"/>
                </a:solidFill>
                <a:effectLst/>
                <a:latin typeface="+mj-lt"/>
                <a:ea typeface="Times New Roman" panose="02020603050405020304" pitchFamily="18" charset="0"/>
                <a:cs typeface="Times New Roman" panose="02020603050405020304" pitchFamily="18" charset="0"/>
              </a:rPr>
              <a:t>Nhớ sao</a:t>
            </a:r>
            <a:r>
              <a:rPr lang="vi-VN" sz="2800" i="1" dirty="0">
                <a:solidFill>
                  <a:srgbClr val="000000"/>
                </a:solidFill>
                <a:effectLst/>
                <a:latin typeface="+mj-lt"/>
                <a:ea typeface="Times New Roman" panose="02020603050405020304" pitchFamily="18" charset="0"/>
                <a:cs typeface="Times New Roman" panose="02020603050405020304" pitchFamily="18" charset="0"/>
              </a:rPr>
              <a:t> lớp học i tờ</a:t>
            </a:r>
            <a:endParaRPr lang="vi-VN" sz="2800" dirty="0">
              <a:effectLst/>
              <a:latin typeface="+mj-lt"/>
              <a:ea typeface="Times New Roman" panose="02020603050405020304" pitchFamily="18" charset="0"/>
              <a:cs typeface="Times New Roman" panose="02020603050405020304" pitchFamily="18" charset="0"/>
            </a:endParaRPr>
          </a:p>
          <a:p>
            <a:r>
              <a:rPr lang="vi-VN" sz="2800" i="1" dirty="0">
                <a:solidFill>
                  <a:srgbClr val="000000"/>
                </a:solidFill>
                <a:effectLst/>
                <a:latin typeface="+mj-lt"/>
                <a:ea typeface="Times New Roman" panose="02020603050405020304" pitchFamily="18" charset="0"/>
                <a:cs typeface="Times New Roman" panose="02020603050405020304" pitchFamily="18" charset="0"/>
              </a:rPr>
              <a:t>Đồng khuya đuốc sáng những giờ liên hoan</a:t>
            </a:r>
            <a:endParaRPr lang="vi-VN" sz="2800" dirty="0">
              <a:effectLst/>
              <a:latin typeface="+mj-lt"/>
              <a:ea typeface="Times New Roman" panose="02020603050405020304" pitchFamily="18" charset="0"/>
              <a:cs typeface="Times New Roman" panose="02020603050405020304" pitchFamily="18" charset="0"/>
            </a:endParaRPr>
          </a:p>
          <a:p>
            <a:r>
              <a:rPr lang="vi-VN" sz="2800" i="1" u="sng" dirty="0">
                <a:solidFill>
                  <a:srgbClr val="000000"/>
                </a:solidFill>
                <a:effectLst/>
                <a:latin typeface="+mj-lt"/>
                <a:ea typeface="Times New Roman" panose="02020603050405020304" pitchFamily="18" charset="0"/>
                <a:cs typeface="Times New Roman" panose="02020603050405020304" pitchFamily="18" charset="0"/>
              </a:rPr>
              <a:t>Nhớ sao </a:t>
            </a:r>
            <a:r>
              <a:rPr lang="vi-VN" sz="2800" i="1" dirty="0">
                <a:solidFill>
                  <a:srgbClr val="000000"/>
                </a:solidFill>
                <a:effectLst/>
                <a:latin typeface="+mj-lt"/>
                <a:ea typeface="Times New Roman" panose="02020603050405020304" pitchFamily="18" charset="0"/>
                <a:cs typeface="Times New Roman" panose="02020603050405020304" pitchFamily="18" charset="0"/>
              </a:rPr>
              <a:t>ngày tháng cơ quan</a:t>
            </a:r>
            <a:endParaRPr lang="vi-VN" sz="2800" dirty="0">
              <a:effectLst/>
              <a:latin typeface="+mj-lt"/>
              <a:ea typeface="Times New Roman" panose="02020603050405020304" pitchFamily="18" charset="0"/>
              <a:cs typeface="Times New Roman" panose="02020603050405020304" pitchFamily="18" charset="0"/>
            </a:endParaRPr>
          </a:p>
          <a:p>
            <a:r>
              <a:rPr lang="vi-VN" sz="2800" i="1" dirty="0">
                <a:solidFill>
                  <a:srgbClr val="000000"/>
                </a:solidFill>
                <a:effectLst/>
                <a:latin typeface="+mj-lt"/>
                <a:ea typeface="Times New Roman" panose="02020603050405020304" pitchFamily="18" charset="0"/>
                <a:cs typeface="Times New Roman" panose="02020603050405020304" pitchFamily="18" charset="0"/>
              </a:rPr>
              <a:t>Gian nan đời vẫn ca vang núi đèo</a:t>
            </a:r>
            <a:endParaRPr lang="vi-VN" sz="2800" dirty="0">
              <a:effectLst/>
              <a:latin typeface="+mj-lt"/>
              <a:ea typeface="Times New Roman" panose="02020603050405020304" pitchFamily="18" charset="0"/>
              <a:cs typeface="Times New Roman" panose="02020603050405020304" pitchFamily="18" charset="0"/>
            </a:endParaRPr>
          </a:p>
          <a:p>
            <a:r>
              <a:rPr lang="vi-VN" sz="2800" i="1" u="sng" dirty="0">
                <a:solidFill>
                  <a:srgbClr val="000000"/>
                </a:solidFill>
                <a:effectLst/>
                <a:latin typeface="+mj-lt"/>
                <a:ea typeface="Times New Roman" panose="02020603050405020304" pitchFamily="18" charset="0"/>
                <a:cs typeface="Times New Roman" panose="02020603050405020304" pitchFamily="18" charset="0"/>
              </a:rPr>
              <a:t>Nhớ sao</a:t>
            </a:r>
            <a:r>
              <a:rPr lang="vi-VN" sz="2800" i="1" dirty="0">
                <a:solidFill>
                  <a:srgbClr val="000000"/>
                </a:solidFill>
                <a:effectLst/>
                <a:latin typeface="+mj-lt"/>
                <a:ea typeface="Times New Roman" panose="02020603050405020304" pitchFamily="18" charset="0"/>
                <a:cs typeface="Times New Roman" panose="02020603050405020304" pitchFamily="18" charset="0"/>
              </a:rPr>
              <a:t> tiếng mõ rừng chiều</a:t>
            </a:r>
            <a:endParaRPr lang="vi-VN" sz="2800" dirty="0">
              <a:effectLst/>
              <a:latin typeface="+mj-lt"/>
              <a:ea typeface="Times New Roman" panose="02020603050405020304" pitchFamily="18" charset="0"/>
              <a:cs typeface="Times New Roman" panose="02020603050405020304" pitchFamily="18" charset="0"/>
            </a:endParaRPr>
          </a:p>
          <a:p>
            <a:r>
              <a:rPr lang="vi-VN" sz="2800" i="1" dirty="0">
                <a:solidFill>
                  <a:srgbClr val="000000"/>
                </a:solidFill>
                <a:effectLst/>
                <a:latin typeface="+mj-lt"/>
                <a:ea typeface="Times New Roman" panose="02020603050405020304" pitchFamily="18" charset="0"/>
                <a:cs typeface="Times New Roman" panose="02020603050405020304" pitchFamily="18" charset="0"/>
              </a:rPr>
              <a:t>Chày đêm nệm cối đều đều suối xa</a:t>
            </a:r>
            <a:endParaRPr lang="vi-VN" sz="2800" dirty="0">
              <a:effectLst/>
              <a:latin typeface="+mj-lt"/>
              <a:ea typeface="Times New Roman" panose="02020603050405020304" pitchFamily="18" charset="0"/>
              <a:cs typeface="Times New Roman" panose="02020603050405020304" pitchFamily="18" charset="0"/>
            </a:endParaRPr>
          </a:p>
          <a:p>
            <a:r>
              <a:rPr lang="vi-VN" sz="2800" dirty="0">
                <a:solidFill>
                  <a:srgbClr val="000000"/>
                </a:solidFill>
                <a:effectLst/>
                <a:latin typeface="+mj-lt"/>
                <a:ea typeface="Times New Roman" panose="02020603050405020304" pitchFamily="18" charset="0"/>
                <a:cs typeface="Times New Roman" panose="02020603050405020304" pitchFamily="18" charset="0"/>
              </a:rPr>
              <a:t>(Trích </a:t>
            </a:r>
            <a:r>
              <a:rPr lang="vi-VN" sz="2800" b="1" i="1" dirty="0">
                <a:solidFill>
                  <a:srgbClr val="000000"/>
                </a:solidFill>
                <a:effectLst/>
                <a:latin typeface="+mj-lt"/>
                <a:ea typeface="Times New Roman" panose="02020603050405020304" pitchFamily="18" charset="0"/>
                <a:cs typeface="Times New Roman" panose="02020603050405020304" pitchFamily="18" charset="0"/>
              </a:rPr>
              <a:t>Việt Bắc</a:t>
            </a:r>
            <a:r>
              <a:rPr lang="vi-VN" sz="2800" dirty="0">
                <a:solidFill>
                  <a:srgbClr val="000000"/>
                </a:solidFill>
                <a:effectLst/>
                <a:latin typeface="+mj-lt"/>
                <a:ea typeface="Times New Roman" panose="02020603050405020304" pitchFamily="18" charset="0"/>
                <a:cs typeface="Times New Roman" panose="02020603050405020304" pitchFamily="18" charset="0"/>
              </a:rPr>
              <a:t> – Tố Hữu)</a:t>
            </a:r>
            <a:endParaRPr lang="vi-VN" sz="2800" dirty="0">
              <a:effectLst/>
              <a:latin typeface="+mj-lt"/>
              <a:ea typeface="Times New Roman" panose="02020603050405020304" pitchFamily="18" charset="0"/>
              <a:cs typeface="Times New Roman" panose="02020603050405020304" pitchFamily="18" charset="0"/>
            </a:endParaRPr>
          </a:p>
          <a:p>
            <a:r>
              <a:rPr lang="vi-VN" sz="2800" b="1" dirty="0">
                <a:solidFill>
                  <a:srgbClr val="000000"/>
                </a:solidFill>
                <a:effectLst/>
                <a:latin typeface="+mj-lt"/>
                <a:ea typeface="Times New Roman" panose="02020603050405020304" pitchFamily="18" charset="0"/>
                <a:cs typeface="Times New Roman" panose="02020603050405020304" pitchFamily="18" charset="0"/>
              </a:rPr>
              <a:t>Điệp ngữ chuyển tiếp (điệp ngữ vòng)</a:t>
            </a:r>
            <a:endParaRPr lang="vi-VN" sz="2800" dirty="0">
              <a:effectLst/>
              <a:latin typeface="+mj-lt"/>
              <a:ea typeface="Times New Roman" panose="02020603050405020304" pitchFamily="18" charset="0"/>
              <a:cs typeface="Times New Roman" panose="02020603050405020304" pitchFamily="18" charset="0"/>
            </a:endParaRPr>
          </a:p>
          <a:p>
            <a:r>
              <a:rPr lang="vi-VN" sz="2800" dirty="0">
                <a:solidFill>
                  <a:srgbClr val="000000"/>
                </a:solidFill>
                <a:effectLst/>
                <a:latin typeface="+mj-lt"/>
                <a:ea typeface="Times New Roman" panose="02020603050405020304" pitchFamily="18" charset="0"/>
                <a:cs typeface="Times New Roman" panose="02020603050405020304" pitchFamily="18" charset="0"/>
              </a:rPr>
              <a:t>+ VD3:</a:t>
            </a:r>
            <a:endParaRPr lang="vi-VN" sz="2800" dirty="0">
              <a:effectLst/>
              <a:latin typeface="+mj-lt"/>
              <a:ea typeface="Times New Roman" panose="02020603050405020304" pitchFamily="18" charset="0"/>
              <a:cs typeface="Times New Roman" panose="02020603050405020304" pitchFamily="18" charset="0"/>
            </a:endParaRPr>
          </a:p>
          <a:p>
            <a:r>
              <a:rPr lang="vi-VN" sz="2800" i="1" dirty="0">
                <a:solidFill>
                  <a:srgbClr val="000000"/>
                </a:solidFill>
                <a:effectLst/>
                <a:latin typeface="+mj-lt"/>
                <a:ea typeface="Times New Roman" panose="02020603050405020304" pitchFamily="18" charset="0"/>
                <a:cs typeface="Times New Roman" panose="02020603050405020304" pitchFamily="18" charset="0"/>
              </a:rPr>
              <a:t>Cùng trông lại mà cùng chẳng </a:t>
            </a:r>
            <a:r>
              <a:rPr lang="vi-VN" sz="2800" i="1" u="sng" dirty="0">
                <a:solidFill>
                  <a:srgbClr val="000000"/>
                </a:solidFill>
                <a:effectLst/>
                <a:latin typeface="+mj-lt"/>
                <a:ea typeface="Times New Roman" panose="02020603050405020304" pitchFamily="18" charset="0"/>
                <a:cs typeface="Times New Roman" panose="02020603050405020304" pitchFamily="18" charset="0"/>
              </a:rPr>
              <a:t>thấy</a:t>
            </a:r>
            <a:endParaRPr lang="vi-VN" sz="2800" dirty="0">
              <a:effectLst/>
              <a:latin typeface="+mj-lt"/>
              <a:ea typeface="Times New Roman" panose="02020603050405020304" pitchFamily="18" charset="0"/>
              <a:cs typeface="Times New Roman" panose="02020603050405020304" pitchFamily="18" charset="0"/>
            </a:endParaRPr>
          </a:p>
          <a:p>
            <a:r>
              <a:rPr lang="vi-VN" sz="2800" i="1" u="sng" dirty="0">
                <a:solidFill>
                  <a:srgbClr val="000000"/>
                </a:solidFill>
                <a:effectLst/>
                <a:latin typeface="+mj-lt"/>
                <a:ea typeface="Times New Roman" panose="02020603050405020304" pitchFamily="18" charset="0"/>
                <a:cs typeface="Times New Roman" panose="02020603050405020304" pitchFamily="18" charset="0"/>
              </a:rPr>
              <a:t>Thấy </a:t>
            </a:r>
            <a:r>
              <a:rPr lang="vi-VN" sz="2800" i="1" dirty="0">
                <a:solidFill>
                  <a:srgbClr val="000000"/>
                </a:solidFill>
                <a:effectLst/>
                <a:latin typeface="+mj-lt"/>
                <a:ea typeface="Times New Roman" panose="02020603050405020304" pitchFamily="18" charset="0"/>
                <a:cs typeface="Times New Roman" panose="02020603050405020304" pitchFamily="18" charset="0"/>
              </a:rPr>
              <a:t>xanh xanh những mấy </a:t>
            </a:r>
            <a:r>
              <a:rPr lang="vi-VN" sz="2800" i="1" u="sng" dirty="0">
                <a:solidFill>
                  <a:srgbClr val="000000"/>
                </a:solidFill>
                <a:effectLst/>
                <a:latin typeface="+mj-lt"/>
                <a:ea typeface="Times New Roman" panose="02020603050405020304" pitchFamily="18" charset="0"/>
                <a:cs typeface="Times New Roman" panose="02020603050405020304" pitchFamily="18" charset="0"/>
              </a:rPr>
              <a:t>ngàn dâu</a:t>
            </a:r>
            <a:endParaRPr lang="vi-VN" sz="2800" dirty="0">
              <a:effectLst/>
              <a:latin typeface="+mj-lt"/>
              <a:ea typeface="Times New Roman" panose="02020603050405020304" pitchFamily="18" charset="0"/>
              <a:cs typeface="Times New Roman" panose="02020603050405020304" pitchFamily="18" charset="0"/>
            </a:endParaRPr>
          </a:p>
          <a:p>
            <a:r>
              <a:rPr lang="vi-VN" sz="2800" i="1" u="sng" dirty="0">
                <a:solidFill>
                  <a:srgbClr val="000000"/>
                </a:solidFill>
                <a:effectLst/>
                <a:latin typeface="+mj-lt"/>
                <a:ea typeface="Times New Roman" panose="02020603050405020304" pitchFamily="18" charset="0"/>
                <a:cs typeface="Times New Roman" panose="02020603050405020304" pitchFamily="18" charset="0"/>
              </a:rPr>
              <a:t>Ngàn dâu </a:t>
            </a:r>
            <a:r>
              <a:rPr lang="vi-VN" sz="2800" i="1" dirty="0">
                <a:solidFill>
                  <a:srgbClr val="000000"/>
                </a:solidFill>
                <a:effectLst/>
                <a:latin typeface="+mj-lt"/>
                <a:ea typeface="Times New Roman" panose="02020603050405020304" pitchFamily="18" charset="0"/>
                <a:cs typeface="Times New Roman" panose="02020603050405020304" pitchFamily="18" charset="0"/>
              </a:rPr>
              <a:t>xanh ngắt một màu</a:t>
            </a:r>
            <a:endParaRPr lang="vi-VN" sz="2800" dirty="0">
              <a:effectLst/>
              <a:latin typeface="+mj-lt"/>
              <a:ea typeface="Times New Roman" panose="02020603050405020304" pitchFamily="18" charset="0"/>
              <a:cs typeface="Times New Roman" panose="02020603050405020304" pitchFamily="18" charset="0"/>
            </a:endParaRPr>
          </a:p>
          <a:p>
            <a:r>
              <a:rPr lang="vi-VN" sz="2800" i="1" dirty="0">
                <a:solidFill>
                  <a:srgbClr val="000000"/>
                </a:solidFill>
                <a:effectLst/>
                <a:latin typeface="+mj-lt"/>
                <a:ea typeface="Times New Roman" panose="02020603050405020304" pitchFamily="18" charset="0"/>
                <a:cs typeface="Times New Roman" panose="02020603050405020304" pitchFamily="18" charset="0"/>
              </a:rPr>
              <a:t>Lòng chàng ý thiếp ai sầu hơn ai?</a:t>
            </a:r>
            <a:endParaRPr lang="vi-VN" sz="2800" dirty="0">
              <a:effectLst/>
              <a:latin typeface="+mj-lt"/>
              <a:ea typeface="Times New Roman" panose="02020603050405020304" pitchFamily="18" charset="0"/>
              <a:cs typeface="Times New Roman" panose="02020603050405020304" pitchFamily="18" charset="0"/>
            </a:endParaRPr>
          </a:p>
          <a:p>
            <a:r>
              <a:rPr lang="vi-VN" sz="2800" dirty="0">
                <a:solidFill>
                  <a:srgbClr val="000000"/>
                </a:solidFill>
                <a:effectLst/>
                <a:latin typeface="+mj-lt"/>
                <a:ea typeface="Times New Roman" panose="02020603050405020304" pitchFamily="18" charset="0"/>
                <a:cs typeface="Times New Roman" panose="02020603050405020304" pitchFamily="18" charset="0"/>
              </a:rPr>
              <a:t>(Trích </a:t>
            </a:r>
            <a:r>
              <a:rPr lang="vi-VN" sz="2800" b="1" i="1" dirty="0">
                <a:solidFill>
                  <a:srgbClr val="000000"/>
                </a:solidFill>
                <a:effectLst/>
                <a:latin typeface="+mj-lt"/>
                <a:ea typeface="Times New Roman" panose="02020603050405020304" pitchFamily="18" charset="0"/>
                <a:cs typeface="Times New Roman" panose="02020603050405020304" pitchFamily="18" charset="0"/>
              </a:rPr>
              <a:t>Chinh phụ ngâm</a:t>
            </a:r>
            <a:r>
              <a:rPr lang="vi-VN" sz="2800" dirty="0">
                <a:solidFill>
                  <a:srgbClr val="000000"/>
                </a:solidFill>
                <a:effectLst/>
                <a:latin typeface="+mj-lt"/>
                <a:ea typeface="Times New Roman" panose="02020603050405020304" pitchFamily="18" charset="0"/>
                <a:cs typeface="Times New Roman" panose="02020603050405020304" pitchFamily="18" charset="0"/>
              </a:rPr>
              <a:t> – Đoàn Thị Điểm)</a:t>
            </a:r>
            <a:endParaRPr lang="vi-VN" sz="2800" dirty="0">
              <a:latin typeface="+mj-lt"/>
            </a:endParaRPr>
          </a:p>
        </p:txBody>
      </p:sp>
    </p:spTree>
    <p:extLst>
      <p:ext uri="{BB962C8B-B14F-4D97-AF65-F5344CB8AC3E}">
        <p14:creationId xmlns:p14="http://schemas.microsoft.com/office/powerpoint/2010/main" val="323195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6093D6-4D6C-1C6D-DDE6-C0648FC27CC2}"/>
              </a:ext>
            </a:extLst>
          </p:cNvPr>
          <p:cNvGraphicFramePr>
            <a:graphicFrameLocks noGrp="1"/>
          </p:cNvGraphicFramePr>
          <p:nvPr>
            <p:extLst>
              <p:ext uri="{D42A27DB-BD31-4B8C-83A1-F6EECF244321}">
                <p14:modId xmlns:p14="http://schemas.microsoft.com/office/powerpoint/2010/main" val="3359329104"/>
              </p:ext>
            </p:extLst>
          </p:nvPr>
        </p:nvGraphicFramePr>
        <p:xfrm>
          <a:off x="231354" y="0"/>
          <a:ext cx="11821099" cy="6791502"/>
        </p:xfrm>
        <a:graphic>
          <a:graphicData uri="http://schemas.openxmlformats.org/drawingml/2006/table">
            <a:tbl>
              <a:tblPr firstRow="1" firstCol="1" bandRow="1">
                <a:tableStyleId>{5C22544A-7EE6-4342-B048-85BDC9FD1C3A}</a:tableStyleId>
              </a:tblPr>
              <a:tblGrid>
                <a:gridCol w="2467779">
                  <a:extLst>
                    <a:ext uri="{9D8B030D-6E8A-4147-A177-3AD203B41FA5}">
                      <a16:colId xmlns:a16="http://schemas.microsoft.com/office/drawing/2014/main" val="186786111"/>
                    </a:ext>
                  </a:extLst>
                </a:gridCol>
                <a:gridCol w="9353320">
                  <a:extLst>
                    <a:ext uri="{9D8B030D-6E8A-4147-A177-3AD203B41FA5}">
                      <a16:colId xmlns:a16="http://schemas.microsoft.com/office/drawing/2014/main" val="2914968050"/>
                    </a:ext>
                  </a:extLst>
                </a:gridCol>
              </a:tblGrid>
              <a:tr h="481335">
                <a:tc>
                  <a:txBody>
                    <a:bodyPr/>
                    <a:lstStyle/>
                    <a:p>
                      <a:pPr algn="ctr">
                        <a:tabLst>
                          <a:tab pos="90170" algn="l"/>
                          <a:tab pos="180340" algn="l"/>
                        </a:tabLst>
                      </a:pPr>
                      <a:r>
                        <a:rPr lang="en-US" sz="3200" dirty="0">
                          <a:solidFill>
                            <a:schemeClr val="tx1"/>
                          </a:solidFill>
                          <a:effectLst/>
                          <a:latin typeface="Times New Roman" panose="02020603050405020304" pitchFamily="18" charset="0"/>
                          <a:cs typeface="Times New Roman" panose="02020603050405020304" pitchFamily="18" charset="0"/>
                        </a:rPr>
                        <a:t>NỘI DUNG</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tc>
                <a:tc>
                  <a:txBody>
                    <a:bodyPr/>
                    <a:lstStyle/>
                    <a:p>
                      <a:pPr algn="ctr">
                        <a:tabLst>
                          <a:tab pos="90170" algn="l"/>
                          <a:tab pos="180340" algn="l"/>
                        </a:tabLst>
                      </a:pPr>
                      <a:r>
                        <a:rPr lang="vi-VN" sz="3200" dirty="0">
                          <a:solidFill>
                            <a:schemeClr val="tx1"/>
                          </a:solidFill>
                          <a:effectLst/>
                          <a:latin typeface="Times New Roman" panose="02020603050405020304" pitchFamily="18" charset="0"/>
                          <a:cs typeface="Times New Roman" panose="02020603050405020304" pitchFamily="18" charset="0"/>
                        </a:rPr>
                        <a:t>ĐẶC ĐIỂM</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tc>
                <a:extLst>
                  <a:ext uri="{0D108BD9-81ED-4DB2-BD59-A6C34878D82A}">
                    <a16:rowId xmlns:a16="http://schemas.microsoft.com/office/drawing/2014/main" val="2380225339"/>
                  </a:ext>
                </a:extLst>
              </a:tr>
              <a:tr h="2166005">
                <a:tc>
                  <a:txBody>
                    <a:bodyPr/>
                    <a:lstStyle/>
                    <a:p>
                      <a:pPr algn="just">
                        <a:tabLst>
                          <a:tab pos="90170" algn="l"/>
                          <a:tab pos="180340" algn="l"/>
                        </a:tabLst>
                      </a:pPr>
                      <a:r>
                        <a:rPr lang="vi-VN" sz="3600" dirty="0">
                          <a:solidFill>
                            <a:schemeClr val="tx1"/>
                          </a:solidFill>
                          <a:effectLst/>
                          <a:latin typeface="Times New Roman" panose="02020603050405020304" pitchFamily="18" charset="0"/>
                          <a:cs typeface="Times New Roman" panose="02020603050405020304" pitchFamily="18" charset="0"/>
                        </a:rPr>
                        <a:t>Thể thơ</a:t>
                      </a:r>
                      <a:endParaRPr lang="vi-VN"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accent2"/>
                    </a:solidFill>
                  </a:tcPr>
                </a:tc>
                <a:tc>
                  <a:txBody>
                    <a:bodyPr/>
                    <a:lstStyle/>
                    <a:p>
                      <a:pPr algn="just"/>
                      <a:r>
                        <a:rPr lang="en-US" sz="3600" dirty="0" err="1">
                          <a:effectLst/>
                          <a:latin typeface="Times New Roman" panose="02020603050405020304" pitchFamily="18" charset="0"/>
                          <a:cs typeface="Times New Roman" panose="02020603050405020304" pitchFamily="18" charset="0"/>
                        </a:rPr>
                        <a:t>Mỗi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thơ</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được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sáng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tác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theo</a:t>
                      </a:r>
                      <a:r>
                        <a:rPr lang="en-US" sz="3600" dirty="0">
                          <a:effectLst/>
                          <a:latin typeface="Times New Roman" panose="02020603050405020304" pitchFamily="18" charset="0"/>
                          <a:cs typeface="Times New Roman" panose="02020603050405020304" pitchFamily="18" charset="0"/>
                        </a:rPr>
                        <a:t> 1 </a:t>
                      </a:r>
                      <a:r>
                        <a:rPr lang="en-US" sz="3600" dirty="0" err="1">
                          <a:effectLst/>
                          <a:latin typeface="Times New Roman" panose="02020603050405020304" pitchFamily="18" charset="0"/>
                          <a:cs typeface="Times New Roman" panose="02020603050405020304" pitchFamily="18" charset="0"/>
                        </a:rPr>
                        <a:t>thể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thơ</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nhất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định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những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đặc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điểm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riêng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về</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số</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tiếng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mỗi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dòng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số</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dòng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mỗi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cs typeface="Times New Roman" panose="02020603050405020304" pitchFamily="18" charset="0"/>
                        </a:rPr>
                        <a:t>,…</a:t>
                      </a:r>
                      <a:endParaRPr lang="vi-VN" sz="3600" dirty="0">
                        <a:effectLst/>
                        <a:latin typeface="Times New Roman" panose="02020603050405020304" pitchFamily="18" charset="0"/>
                        <a:cs typeface="Times New Roman" panose="02020603050405020304" pitchFamily="18" charset="0"/>
                      </a:endParaRPr>
                    </a:p>
                    <a:p>
                      <a:pPr algn="just">
                        <a:tabLst>
                          <a:tab pos="90170" algn="l"/>
                          <a:tab pos="180340" algn="l"/>
                        </a:tabLst>
                      </a:pPr>
                      <a:r>
                        <a:rPr lang="vi-VN" sz="3600" dirty="0">
                          <a:effectLst/>
                          <a:latin typeface="Times New Roman" panose="02020603050405020304" pitchFamily="18" charset="0"/>
                          <a:cs typeface="Times New Roman" panose="02020603050405020304" pitchFamily="18" charset="0"/>
                        </a:rPr>
                        <a:t> </a:t>
                      </a:r>
                      <a:endPar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accent2"/>
                    </a:solidFill>
                  </a:tcPr>
                </a:tc>
                <a:extLst>
                  <a:ext uri="{0D108BD9-81ED-4DB2-BD59-A6C34878D82A}">
                    <a16:rowId xmlns:a16="http://schemas.microsoft.com/office/drawing/2014/main" val="2362198263"/>
                  </a:ext>
                </a:extLst>
              </a:tr>
              <a:tr h="1083002">
                <a:tc>
                  <a:txBody>
                    <a:bodyPr/>
                    <a:lstStyle/>
                    <a:p>
                      <a:pPr algn="just">
                        <a:tabLst>
                          <a:tab pos="90170" algn="l"/>
                          <a:tab pos="180340" algn="l"/>
                        </a:tabLst>
                      </a:pPr>
                      <a:r>
                        <a:rPr lang="vi-VN" sz="3600" dirty="0">
                          <a:solidFill>
                            <a:schemeClr val="tx1"/>
                          </a:solidFill>
                          <a:effectLst/>
                          <a:latin typeface="Times New Roman" panose="02020603050405020304" pitchFamily="18" charset="0"/>
                          <a:cs typeface="Times New Roman" panose="02020603050405020304" pitchFamily="18" charset="0"/>
                        </a:rPr>
                        <a:t>Ngôn ngữ</a:t>
                      </a:r>
                      <a:endParaRPr lang="vi-VN"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tx2">
                        <a:lumMod val="20000"/>
                        <a:lumOff val="80000"/>
                      </a:schemeClr>
                    </a:solidFill>
                  </a:tcPr>
                </a:tc>
                <a:tc>
                  <a:txBody>
                    <a:bodyPr/>
                    <a:lstStyle/>
                    <a:p>
                      <a:pPr algn="just">
                        <a:tabLst>
                          <a:tab pos="90170" algn="l"/>
                          <a:tab pos="180340" algn="l"/>
                        </a:tabLst>
                      </a:pPr>
                      <a:r>
                        <a:rPr lang="en-US" sz="3600" dirty="0" err="1">
                          <a:solidFill>
                            <a:schemeClr val="tx1"/>
                          </a:solidFill>
                          <a:effectLst/>
                          <a:latin typeface="Times New Roman" panose="02020603050405020304" pitchFamily="18" charset="0"/>
                          <a:cs typeface="Times New Roman" panose="02020603050405020304" pitchFamily="18" charset="0"/>
                        </a:rPr>
                        <a:t>Cô</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đọng</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giàu</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nhạc</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điệu</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và</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hình</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ảnh</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với</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nhiều</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biện</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pháp</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tu</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từ</a:t>
                      </a:r>
                      <a:r>
                        <a:rPr lang="en-US" sz="3600" dirty="0">
                          <a:solidFill>
                            <a:schemeClr val="tx1"/>
                          </a:solidFill>
                          <a:effectLst/>
                          <a:latin typeface="Times New Roman" panose="02020603050405020304" pitchFamily="18" charset="0"/>
                          <a:cs typeface="Times New Roman" panose="02020603050405020304" pitchFamily="18" charset="0"/>
                        </a:rPr>
                        <a:t>: So </a:t>
                      </a:r>
                      <a:r>
                        <a:rPr lang="en-US" sz="3600" dirty="0" err="1">
                          <a:solidFill>
                            <a:schemeClr val="tx1"/>
                          </a:solidFill>
                          <a:effectLst/>
                          <a:latin typeface="Times New Roman" panose="02020603050405020304" pitchFamily="18" charset="0"/>
                          <a:cs typeface="Times New Roman" panose="02020603050405020304" pitchFamily="18" charset="0"/>
                        </a:rPr>
                        <a:t>sánh</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ẩn</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dụ</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điệp</a:t>
                      </a:r>
                      <a:r>
                        <a:rPr lang="en-US" sz="3600" dirty="0">
                          <a:solidFill>
                            <a:schemeClr val="tx1"/>
                          </a:solidFill>
                          <a:effectLst/>
                          <a:latin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cs typeface="Times New Roman" panose="02020603050405020304" pitchFamily="18" charset="0"/>
                        </a:rPr>
                        <a:t>ngữ</a:t>
                      </a:r>
                      <a:r>
                        <a:rPr lang="en-US" sz="3600" dirty="0">
                          <a:solidFill>
                            <a:schemeClr val="tx1"/>
                          </a:solidFill>
                          <a:effectLst/>
                          <a:latin typeface="Times New Roman" panose="02020603050405020304" pitchFamily="18" charset="0"/>
                          <a:cs typeface="Times New Roman" panose="02020603050405020304" pitchFamily="18" charset="0"/>
                        </a:rPr>
                        <a:t>,…</a:t>
                      </a:r>
                      <a:endParaRPr lang="vi-VN"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tx2">
                        <a:lumMod val="20000"/>
                        <a:lumOff val="80000"/>
                      </a:schemeClr>
                    </a:solidFill>
                  </a:tcPr>
                </a:tc>
                <a:extLst>
                  <a:ext uri="{0D108BD9-81ED-4DB2-BD59-A6C34878D82A}">
                    <a16:rowId xmlns:a16="http://schemas.microsoft.com/office/drawing/2014/main" val="2233141524"/>
                  </a:ext>
                </a:extLst>
              </a:tr>
              <a:tr h="659603">
                <a:tc>
                  <a:txBody>
                    <a:bodyPr/>
                    <a:lstStyle/>
                    <a:p>
                      <a:pPr algn="just">
                        <a:tabLst>
                          <a:tab pos="90170" algn="l"/>
                          <a:tab pos="180340" algn="l"/>
                        </a:tabLst>
                      </a:pPr>
                      <a:r>
                        <a:rPr lang="vi-VN" sz="3600" dirty="0">
                          <a:solidFill>
                            <a:schemeClr val="tx1"/>
                          </a:solidFill>
                          <a:effectLst/>
                          <a:latin typeface="Times New Roman" panose="02020603050405020304" pitchFamily="18" charset="0"/>
                          <a:cs typeface="Times New Roman" panose="02020603050405020304" pitchFamily="18" charset="0"/>
                        </a:rPr>
                        <a:t>Nội dung</a:t>
                      </a:r>
                      <a:endParaRPr lang="vi-VN"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accent6">
                        <a:lumMod val="40000"/>
                        <a:lumOff val="60000"/>
                      </a:schemeClr>
                    </a:solidFill>
                  </a:tcPr>
                </a:tc>
                <a:tc>
                  <a:txBody>
                    <a:bodyPr/>
                    <a:lstStyle/>
                    <a:p>
                      <a:pPr algn="just">
                        <a:tabLst>
                          <a:tab pos="90170" algn="l"/>
                          <a:tab pos="180340" algn="l"/>
                        </a:tabLst>
                      </a:pPr>
                      <a:r>
                        <a:rPr lang="en-US" sz="3600" dirty="0" err="1">
                          <a:effectLst/>
                          <a:latin typeface="Times New Roman" panose="02020603050405020304" pitchFamily="18" charset="0"/>
                          <a:cs typeface="Times New Roman" panose="02020603050405020304" pitchFamily="18" charset="0"/>
                        </a:rPr>
                        <a:t>Tình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cảm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cảm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xúc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thơ</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trước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cuộc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sống</a:t>
                      </a:r>
                      <a:endPar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accent6">
                        <a:lumMod val="40000"/>
                        <a:lumOff val="60000"/>
                      </a:schemeClr>
                    </a:solidFill>
                  </a:tcPr>
                </a:tc>
                <a:extLst>
                  <a:ext uri="{0D108BD9-81ED-4DB2-BD59-A6C34878D82A}">
                    <a16:rowId xmlns:a16="http://schemas.microsoft.com/office/drawing/2014/main" val="845597042"/>
                  </a:ext>
                </a:extLst>
              </a:tr>
              <a:tr h="2352379">
                <a:tc>
                  <a:txBody>
                    <a:bodyPr/>
                    <a:lstStyle/>
                    <a:p>
                      <a:pPr algn="just">
                        <a:tabLst>
                          <a:tab pos="90170" algn="l"/>
                          <a:tab pos="180340" algn="l"/>
                        </a:tabLst>
                      </a:pPr>
                      <a:endParaRPr lang="en-US" sz="3600" dirty="0">
                        <a:solidFill>
                          <a:schemeClr val="tx1"/>
                        </a:solidFill>
                        <a:effectLst/>
                        <a:latin typeface="Times New Roman" panose="02020603050405020304" pitchFamily="18" charset="0"/>
                        <a:cs typeface="Times New Roman" panose="02020603050405020304" pitchFamily="18" charset="0"/>
                      </a:endParaRPr>
                    </a:p>
                    <a:p>
                      <a:pPr algn="just">
                        <a:tabLst>
                          <a:tab pos="90170" algn="l"/>
                          <a:tab pos="180340" algn="l"/>
                        </a:tabLst>
                      </a:pPr>
                      <a:r>
                        <a:rPr lang="vi-VN" sz="3600" dirty="0">
                          <a:solidFill>
                            <a:schemeClr val="tx1"/>
                          </a:solidFill>
                          <a:effectLst/>
                          <a:latin typeface="Times New Roman" panose="02020603050405020304" pitchFamily="18" charset="0"/>
                          <a:cs typeface="Times New Roman" panose="02020603050405020304" pitchFamily="18" charset="0"/>
                        </a:rPr>
                        <a:t>Phương thức biểu đạt</a:t>
                      </a:r>
                      <a:endParaRPr lang="vi-VN"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bg2">
                        <a:lumMod val="75000"/>
                      </a:schemeClr>
                    </a:solidFill>
                  </a:tcPr>
                </a:tc>
                <a:tc>
                  <a:txBody>
                    <a:bodyPr/>
                    <a:lstStyle/>
                    <a:p>
                      <a:pPr algn="just">
                        <a:tabLst>
                          <a:tab pos="90170" algn="l"/>
                          <a:tab pos="180340" algn="l"/>
                        </a:tabLst>
                      </a:pPr>
                      <a:r>
                        <a:rPr lang="en-US" sz="3600" dirty="0" err="1">
                          <a:effectLst/>
                          <a:latin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yếu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tố</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lại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một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kiện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câu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chuyện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miêu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tái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hiện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những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đặc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điểm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bật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đối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tượng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nhưng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những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yếu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tố</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ấy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chỉ</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phương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tiện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thơ</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bộc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lộ</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tình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cảm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cảm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xúc</a:t>
                      </a:r>
                      <a:r>
                        <a:rPr lang="en-US" sz="3600" dirty="0">
                          <a:effectLst/>
                          <a:latin typeface="Times New Roman" panose="02020603050405020304" pitchFamily="18" charset="0"/>
                          <a:cs typeface="Times New Roman" panose="02020603050405020304" pitchFamily="18" charset="0"/>
                        </a:rPr>
                        <a:t>.</a:t>
                      </a:r>
                      <a:endPar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0" marR="60490" marT="0" marB="0">
                    <a:solidFill>
                      <a:schemeClr val="bg2">
                        <a:lumMod val="75000"/>
                      </a:schemeClr>
                    </a:solidFill>
                  </a:tcPr>
                </a:tc>
                <a:extLst>
                  <a:ext uri="{0D108BD9-81ED-4DB2-BD59-A6C34878D82A}">
                    <a16:rowId xmlns:a16="http://schemas.microsoft.com/office/drawing/2014/main" val="4039882286"/>
                  </a:ext>
                </a:extLst>
              </a:tr>
            </a:tbl>
          </a:graphicData>
        </a:graphic>
      </p:graphicFrame>
    </p:spTree>
    <p:extLst>
      <p:ext uri="{BB962C8B-B14F-4D97-AF65-F5344CB8AC3E}">
        <p14:creationId xmlns:p14="http://schemas.microsoft.com/office/powerpoint/2010/main" val="324691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4995EB-D171-2E2E-59CD-37FC278EE527}"/>
              </a:ext>
            </a:extLst>
          </p:cNvPr>
          <p:cNvSpPr>
            <a:spLocks noGrp="1"/>
          </p:cNvSpPr>
          <p:nvPr>
            <p:ph type="ctrTitle"/>
          </p:nvPr>
        </p:nvSpPr>
        <p:spPr>
          <a:xfrm>
            <a:off x="1524000" y="1075108"/>
            <a:ext cx="9144000" cy="2387600"/>
          </a:xfrm>
        </p:spPr>
        <p:txBody>
          <a:bodyPr>
            <a:noAutofit/>
          </a:bodyPr>
          <a:lstStyle/>
          <a:p>
            <a:r>
              <a:rPr lang="en-US" sz="2800" i="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màng</a:t>
            </a:r>
            <a:br>
              <a:rPr lang="vi-VN"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giấc</a:t>
            </a: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mộng</a:t>
            </a:r>
            <a:br>
              <a:rPr lang="vi-VN"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lồng</a:t>
            </a: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lộng</a:t>
            </a:r>
            <a:br>
              <a:rPr lang="vi-VN"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Ấm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hơn</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ngọn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lửa</a:t>
            </a:r>
            <a:r>
              <a:rPr lang="en-US" sz="2800"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hồng</a:t>
            </a:r>
            <a:r>
              <a:rPr lang="en-US" sz="2800" dirty="0">
                <a:effectLst/>
                <a:latin typeface="Times New Roman" panose="02020603050405020304" pitchFamily="18" charset="0"/>
                <a:ea typeface="Times New Roman" panose="02020603050405020304" pitchFamily="18" charset="0"/>
              </a:rPr>
              <a:t>” </a:t>
            </a:r>
            <a:br>
              <a:rPr lang="vi-VN"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rPr>
              <a:t>)</a:t>
            </a:r>
            <a:br>
              <a:rPr lang="vi-VN" sz="2800" dirty="0">
                <a:effectLst/>
                <a:latin typeface="Times New Roman" panose="02020603050405020304" pitchFamily="18" charset="0"/>
                <a:ea typeface="Times New Roman" panose="02020603050405020304" pitchFamily="18" charset="0"/>
              </a:rPr>
            </a:br>
            <a:endParaRPr lang="vi-VN" sz="2800" dirty="0"/>
          </a:p>
        </p:txBody>
      </p:sp>
      <p:sp>
        <p:nvSpPr>
          <p:cNvPr id="7" name="TextBox 6">
            <a:extLst>
              <a:ext uri="{FF2B5EF4-FFF2-40B4-BE49-F238E27FC236}">
                <a16:creationId xmlns:a16="http://schemas.microsoft.com/office/drawing/2014/main" id="{99300F28-DDE9-500B-ACF6-01FC42CDF73F}"/>
              </a:ext>
            </a:extLst>
          </p:cNvPr>
          <p:cNvSpPr txBox="1"/>
          <p:nvPr/>
        </p:nvSpPr>
        <p:spPr>
          <a:xfrm>
            <a:off x="1791985" y="3592156"/>
            <a:ext cx="10400015" cy="2677656"/>
          </a:xfrm>
          <a:prstGeom prst="rect">
            <a:avLst/>
          </a:prstGeom>
          <a:noFill/>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do</a:t>
            </a: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sánh</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gũi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áp</a:t>
            </a:r>
            <a:endParaRPr lang="vi-VN" sz="2800" dirty="0">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mộng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hồng</a:t>
            </a:r>
            <a:r>
              <a:rPr lang="en-US" sz="2800" dirty="0">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Nhịp</a:t>
            </a:r>
            <a:r>
              <a:rPr lang="en-US" sz="2800" dirty="0">
                <a:effectLst/>
                <a:latin typeface="Times New Roman" panose="02020603050405020304" pitchFamily="18" charset="0"/>
                <a:ea typeface="Times New Roman" panose="02020603050405020304" pitchFamily="18" charset="0"/>
              </a:rPr>
              <a:t>: 3/2. 2/3</a:t>
            </a:r>
            <a:endParaRPr lang="vi-VN"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Nhanh</a:t>
            </a:r>
            <a:endParaRPr lang="vi-VN" sz="2800" dirty="0">
              <a:effectLst/>
              <a:latin typeface="Times New Roman" panose="02020603050405020304" pitchFamily="18" charset="0"/>
              <a:ea typeface="Times New Roman" panose="02020603050405020304" pitchFamily="18" charset="0"/>
            </a:endParaRPr>
          </a:p>
        </p:txBody>
      </p:sp>
      <p:sp>
        <p:nvSpPr>
          <p:cNvPr id="8" name="Arrow: Right 7">
            <a:extLst>
              <a:ext uri="{FF2B5EF4-FFF2-40B4-BE49-F238E27FC236}">
                <a16:creationId xmlns:a16="http://schemas.microsoft.com/office/drawing/2014/main" id="{3F988C1F-F9EA-10CD-8A92-542598ADDB1F}"/>
              </a:ext>
            </a:extLst>
          </p:cNvPr>
          <p:cNvSpPr/>
          <p:nvPr/>
        </p:nvSpPr>
        <p:spPr>
          <a:xfrm>
            <a:off x="410966" y="267128"/>
            <a:ext cx="2558265" cy="219867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t>VÍ DỤ</a:t>
            </a:r>
            <a:endParaRPr lang="vi-VN" sz="5400" dirty="0"/>
          </a:p>
        </p:txBody>
      </p:sp>
    </p:spTree>
    <p:extLst>
      <p:ext uri="{BB962C8B-B14F-4D97-AF65-F5344CB8AC3E}">
        <p14:creationId xmlns:p14="http://schemas.microsoft.com/office/powerpoint/2010/main" val="316017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973D1-C741-D2AB-F614-2C11252F8305}"/>
              </a:ext>
            </a:extLst>
          </p:cNvPr>
          <p:cNvSpPr>
            <a:spLocks noGrp="1"/>
          </p:cNvSpPr>
          <p:nvPr>
            <p:ph idx="1"/>
          </p:nvPr>
        </p:nvSpPr>
        <p:spPr>
          <a:xfrm>
            <a:off x="838200" y="1399143"/>
            <a:ext cx="10515600" cy="4858438"/>
          </a:xfrm>
        </p:spPr>
        <p:txBody>
          <a:bodyPr>
            <a:noAutofit/>
          </a:bodyPr>
          <a:lstStyle/>
          <a:p>
            <a:pPr marL="0" indent="0" algn="just">
              <a:buNone/>
            </a:pPr>
            <a:r>
              <a:rPr lang="en-US" sz="4400" b="0" i="0" dirty="0">
                <a:solidFill>
                  <a:srgbClr val="212529"/>
                </a:solidFill>
                <a:effectLst/>
                <a:latin typeface="Times New Roman" panose="02020603050405020304" pitchFamily="18" charset="0"/>
                <a:cs typeface="Times New Roman" panose="02020603050405020304" pitchFamily="18" charset="0"/>
              </a:rPr>
              <a:t>- </a:t>
            </a:r>
            <a:r>
              <a:rPr lang="en-US" sz="4400" b="0" i="0" dirty="0" err="1">
                <a:solidFill>
                  <a:srgbClr val="212529"/>
                </a:solidFill>
                <a:effectLst/>
                <a:latin typeface="Times New Roman" panose="02020603050405020304" pitchFamily="18" charset="0"/>
                <a:cs typeface="Times New Roman" panose="02020603050405020304" pitchFamily="18" charset="0"/>
              </a:rPr>
              <a:t>Khái</a:t>
            </a:r>
            <a:r>
              <a:rPr lang="en-US" sz="4400" b="0" i="0" dirty="0">
                <a:solidFill>
                  <a:srgbClr val="212529"/>
                </a:solidFill>
                <a:effectLst/>
                <a:latin typeface="Times New Roman" panose="02020603050405020304" pitchFamily="18" charset="0"/>
                <a:cs typeface="Times New Roman" panose="02020603050405020304" pitchFamily="18" charset="0"/>
              </a:rPr>
              <a:t> </a:t>
            </a:r>
            <a:r>
              <a:rPr lang="en-US" sz="4400" b="0" i="0" dirty="0" err="1">
                <a:solidFill>
                  <a:srgbClr val="212529"/>
                </a:solidFill>
                <a:effectLst/>
                <a:latin typeface="Times New Roman" panose="02020603050405020304" pitchFamily="18" charset="0"/>
                <a:cs typeface="Times New Roman" panose="02020603050405020304" pitchFamily="18" charset="0"/>
              </a:rPr>
              <a:t>niệm</a:t>
            </a:r>
            <a:r>
              <a:rPr lang="en-US" sz="4400" b="0" i="0" dirty="0">
                <a:solidFill>
                  <a:srgbClr val="212529"/>
                </a:solidFill>
                <a:effectLst/>
                <a:latin typeface="Times New Roman" panose="02020603050405020304" pitchFamily="18" charset="0"/>
                <a:cs typeface="Times New Roman" panose="02020603050405020304" pitchFamily="18" charset="0"/>
              </a:rPr>
              <a:t>: </a:t>
            </a:r>
            <a:r>
              <a:rPr lang="vi-VN" sz="4400" b="0" i="0" dirty="0">
                <a:solidFill>
                  <a:srgbClr val="212529"/>
                </a:solidFill>
                <a:effectLst/>
                <a:latin typeface="Times New Roman" panose="02020603050405020304" pitchFamily="18" charset="0"/>
                <a:cs typeface="Times New Roman" panose="02020603050405020304" pitchFamily="18" charset="0"/>
              </a:rPr>
              <a:t>Ẩn dụ là biện pháp tu từ gọi tên sự vật, hiện tượng này bằng tên sự vật, hiện tượng khác có nét tương đồng với nó nhằm tăng sức gợi hình, gợi cảm cho sự diễn đạt.</a:t>
            </a:r>
            <a:endParaRPr lang="en-US" sz="4400" b="0" i="0" dirty="0">
              <a:solidFill>
                <a:srgbClr val="212529"/>
              </a:solidFill>
              <a:effectLst/>
              <a:latin typeface="Times New Roman" panose="02020603050405020304" pitchFamily="18" charset="0"/>
              <a:cs typeface="Times New Roman" panose="02020603050405020304" pitchFamily="18" charset="0"/>
            </a:endParaRPr>
          </a:p>
          <a:p>
            <a:pPr marL="0" indent="0">
              <a:buNone/>
            </a:pPr>
            <a:r>
              <a:rPr lang="en-US" sz="4400" dirty="0">
                <a:solidFill>
                  <a:srgbClr val="212529"/>
                </a:solidFill>
                <a:latin typeface="Times New Roman" panose="02020603050405020304" pitchFamily="18" charset="0"/>
                <a:cs typeface="Times New Roman" panose="02020603050405020304" pitchFamily="18" charset="0"/>
              </a:rPr>
              <a:t>- VD: </a:t>
            </a:r>
            <a:r>
              <a:rPr lang="en-US" sz="4400" dirty="0" err="1">
                <a:solidFill>
                  <a:srgbClr val="212529"/>
                </a:solidFill>
                <a:latin typeface="Times New Roman" panose="02020603050405020304" pitchFamily="18" charset="0"/>
                <a:cs typeface="Times New Roman" panose="02020603050405020304" pitchFamily="18" charset="0"/>
              </a:rPr>
              <a:t>Những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bạn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nào</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nhút</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nhát</a:t>
            </a:r>
            <a:endParaRPr lang="en-US" sz="4400" dirty="0">
              <a:solidFill>
                <a:srgbClr val="212529"/>
              </a:solidFill>
              <a:latin typeface="Times New Roman" panose="02020603050405020304" pitchFamily="18" charset="0"/>
              <a:cs typeface="Times New Roman" panose="02020603050405020304" pitchFamily="18" charset="0"/>
            </a:endParaRPr>
          </a:p>
          <a:p>
            <a:pPr marL="0" indent="0">
              <a:buNone/>
            </a:pP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Thì</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là</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giống</a:t>
            </a:r>
            <a:r>
              <a:rPr lang="en-US" sz="4400" dirty="0">
                <a:solidFill>
                  <a:srgbClr val="212529"/>
                </a:solidFill>
                <a:latin typeface="Times New Roman" panose="02020603050405020304" pitchFamily="18" charset="0"/>
                <a:cs typeface="Times New Roman" panose="02020603050405020304" pitchFamily="18" charset="0"/>
              </a:rPr>
              <a:t> </a:t>
            </a:r>
            <a:r>
              <a:rPr lang="en-US" sz="4400" u="sng" dirty="0" err="1">
                <a:solidFill>
                  <a:srgbClr val="212529"/>
                </a:solidFill>
                <a:latin typeface="Times New Roman" panose="02020603050405020304" pitchFamily="18" charset="0"/>
                <a:cs typeface="Times New Roman" panose="02020603050405020304" pitchFamily="18" charset="0"/>
              </a:rPr>
              <a:t>thỏ</a:t>
            </a:r>
            <a:r>
              <a:rPr lang="en-US" sz="4400" u="sng" dirty="0">
                <a:solidFill>
                  <a:srgbClr val="212529"/>
                </a:solidFill>
                <a:latin typeface="Times New Roman" panose="02020603050405020304" pitchFamily="18" charset="0"/>
                <a:cs typeface="Times New Roman" panose="02020603050405020304" pitchFamily="18" charset="0"/>
              </a:rPr>
              <a:t> non</a:t>
            </a:r>
            <a:endParaRPr lang="vi-VN" sz="4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7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Sequential Access Storage 10">
            <a:extLst>
              <a:ext uri="{FF2B5EF4-FFF2-40B4-BE49-F238E27FC236}">
                <a16:creationId xmlns:a16="http://schemas.microsoft.com/office/drawing/2014/main" id="{F996CC4D-B01E-2A0B-31FC-470F91D3C3A5}"/>
              </a:ext>
            </a:extLst>
          </p:cNvPr>
          <p:cNvSpPr/>
          <p:nvPr/>
        </p:nvSpPr>
        <p:spPr>
          <a:xfrm>
            <a:off x="-54795" y="0"/>
            <a:ext cx="2167847" cy="3513762"/>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Hình</a:t>
            </a:r>
            <a:r>
              <a:rPr lang="en-US" sz="2800" dirty="0"/>
              <a:t> </a:t>
            </a:r>
            <a:r>
              <a:rPr lang="en-US" sz="2800" dirty="0" err="1"/>
              <a:t>ảnh</a:t>
            </a:r>
            <a:r>
              <a:rPr lang="en-US" sz="2800" dirty="0"/>
              <a:t> </a:t>
            </a:r>
            <a:r>
              <a:rPr lang="en-US" sz="2800" dirty="0" err="1"/>
              <a:t>bên</a:t>
            </a:r>
            <a:r>
              <a:rPr lang="en-US" sz="2800" dirty="0"/>
              <a:t> </a:t>
            </a:r>
            <a:r>
              <a:rPr lang="en-US" sz="2800" dirty="0" err="1"/>
              <a:t>dưới</a:t>
            </a:r>
            <a:r>
              <a:rPr lang="en-US" sz="2800" dirty="0"/>
              <a:t> </a:t>
            </a:r>
            <a:r>
              <a:rPr lang="en-US" sz="2800" dirty="0" err="1"/>
              <a:t>cho</a:t>
            </a:r>
            <a:r>
              <a:rPr lang="en-US" sz="2800" dirty="0"/>
              <a:t> </a:t>
            </a:r>
            <a:r>
              <a:rPr lang="en-US" sz="2800" dirty="0" err="1"/>
              <a:t>em</a:t>
            </a:r>
            <a:r>
              <a:rPr lang="en-US" sz="2800" dirty="0"/>
              <a:t> </a:t>
            </a:r>
            <a:r>
              <a:rPr lang="en-US" sz="2800" dirty="0" err="1"/>
              <a:t>biết</a:t>
            </a:r>
            <a:r>
              <a:rPr lang="en-US" sz="2800" dirty="0"/>
              <a:t> </a:t>
            </a:r>
            <a:r>
              <a:rPr lang="en-US" sz="2800" dirty="0" err="1"/>
              <a:t>về</a:t>
            </a:r>
            <a:r>
              <a:rPr lang="en-US" sz="2800" dirty="0"/>
              <a:t> </a:t>
            </a:r>
            <a:r>
              <a:rPr lang="en-US" sz="2800" dirty="0" err="1"/>
              <a:t>câu</a:t>
            </a:r>
            <a:r>
              <a:rPr lang="en-US" sz="2800" dirty="0"/>
              <a:t> </a:t>
            </a:r>
            <a:r>
              <a:rPr lang="en-US" sz="2800" dirty="0" err="1"/>
              <a:t>chuyện</a:t>
            </a:r>
            <a:r>
              <a:rPr lang="en-US" sz="2800" dirty="0"/>
              <a:t> </a:t>
            </a:r>
            <a:r>
              <a:rPr lang="en-US" sz="2800" dirty="0" err="1"/>
              <a:t>nào</a:t>
            </a:r>
            <a:r>
              <a:rPr lang="en-US" sz="2800" dirty="0"/>
              <a:t>? </a:t>
            </a:r>
            <a:endParaRPr lang="vi-VN" sz="2800" dirty="0"/>
          </a:p>
        </p:txBody>
      </p:sp>
      <p:pic>
        <p:nvPicPr>
          <p:cNvPr id="4" name="Picture 3">
            <a:extLst>
              <a:ext uri="{FF2B5EF4-FFF2-40B4-BE49-F238E27FC236}">
                <a16:creationId xmlns:a16="http://schemas.microsoft.com/office/drawing/2014/main" id="{F4AA1271-BD50-2B79-F89A-C0E8D85436BC}"/>
              </a:ext>
            </a:extLst>
          </p:cNvPr>
          <p:cNvPicPr>
            <a:picLocks noChangeAspect="1"/>
          </p:cNvPicPr>
          <p:nvPr/>
        </p:nvPicPr>
        <p:blipFill>
          <a:blip r:embed="rId2"/>
          <a:stretch>
            <a:fillRect/>
          </a:stretch>
        </p:blipFill>
        <p:spPr>
          <a:xfrm>
            <a:off x="2368627" y="3071755"/>
            <a:ext cx="3765932" cy="3105264"/>
          </a:xfrm>
          <a:prstGeom prst="rect">
            <a:avLst/>
          </a:prstGeom>
        </p:spPr>
      </p:pic>
      <p:pic>
        <p:nvPicPr>
          <p:cNvPr id="8" name="Picture 7">
            <a:extLst>
              <a:ext uri="{FF2B5EF4-FFF2-40B4-BE49-F238E27FC236}">
                <a16:creationId xmlns:a16="http://schemas.microsoft.com/office/drawing/2014/main" id="{73EC4BE0-780F-6FC6-5BBC-9B764C0F5BDE}"/>
              </a:ext>
            </a:extLst>
          </p:cNvPr>
          <p:cNvPicPr>
            <a:picLocks noChangeAspect="1"/>
          </p:cNvPicPr>
          <p:nvPr/>
        </p:nvPicPr>
        <p:blipFill>
          <a:blip r:embed="rId3"/>
          <a:stretch>
            <a:fillRect/>
          </a:stretch>
        </p:blipFill>
        <p:spPr>
          <a:xfrm>
            <a:off x="6096000" y="3086042"/>
            <a:ext cx="4722563" cy="3076689"/>
          </a:xfrm>
          <a:prstGeom prst="rect">
            <a:avLst/>
          </a:prstGeom>
        </p:spPr>
      </p:pic>
      <p:pic>
        <p:nvPicPr>
          <p:cNvPr id="14" name="Picture 13">
            <a:extLst>
              <a:ext uri="{FF2B5EF4-FFF2-40B4-BE49-F238E27FC236}">
                <a16:creationId xmlns:a16="http://schemas.microsoft.com/office/drawing/2014/main" id="{2F274BA4-20CF-C1BC-0962-86A3A93F5E80}"/>
              </a:ext>
            </a:extLst>
          </p:cNvPr>
          <p:cNvPicPr>
            <a:picLocks noChangeAspect="1"/>
          </p:cNvPicPr>
          <p:nvPr/>
        </p:nvPicPr>
        <p:blipFill>
          <a:blip r:embed="rId4"/>
          <a:stretch>
            <a:fillRect/>
          </a:stretch>
        </p:blipFill>
        <p:spPr>
          <a:xfrm>
            <a:off x="6096002" y="517794"/>
            <a:ext cx="4722561" cy="2611112"/>
          </a:xfrm>
          <a:prstGeom prst="rect">
            <a:avLst/>
          </a:prstGeom>
        </p:spPr>
      </p:pic>
      <p:pic>
        <p:nvPicPr>
          <p:cNvPr id="16" name="Picture 15">
            <a:extLst>
              <a:ext uri="{FF2B5EF4-FFF2-40B4-BE49-F238E27FC236}">
                <a16:creationId xmlns:a16="http://schemas.microsoft.com/office/drawing/2014/main" id="{DCE091CF-1EE4-0D99-F52C-B53518D6EFAC}"/>
              </a:ext>
            </a:extLst>
          </p:cNvPr>
          <p:cNvPicPr>
            <a:picLocks noChangeAspect="1"/>
          </p:cNvPicPr>
          <p:nvPr/>
        </p:nvPicPr>
        <p:blipFill>
          <a:blip r:embed="rId5"/>
          <a:stretch>
            <a:fillRect/>
          </a:stretch>
        </p:blipFill>
        <p:spPr>
          <a:xfrm>
            <a:off x="2368627" y="517794"/>
            <a:ext cx="3727373" cy="2553962"/>
          </a:xfrm>
          <a:prstGeom prst="rect">
            <a:avLst/>
          </a:prstGeom>
        </p:spPr>
      </p:pic>
    </p:spTree>
    <p:extLst>
      <p:ext uri="{BB962C8B-B14F-4D97-AF65-F5344CB8AC3E}">
        <p14:creationId xmlns:p14="http://schemas.microsoft.com/office/powerpoint/2010/main" val="40580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0ED94-5365-1B7F-AF10-97DE795D8326}"/>
              </a:ext>
            </a:extLst>
          </p:cNvPr>
          <p:cNvSpPr>
            <a:spLocks noGrp="1"/>
          </p:cNvSpPr>
          <p:nvPr>
            <p:ph idx="1"/>
          </p:nvPr>
        </p:nvSpPr>
        <p:spPr>
          <a:xfrm>
            <a:off x="95479" y="495759"/>
            <a:ext cx="7164637" cy="5681204"/>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Xuân Quỳnh</a:t>
            </a: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1942-1988) </a:t>
            </a:r>
            <a:endParaRPr lang="en-US" sz="4400" b="1"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Tên thật: Nguyễn Thị Xuân Quỳnh</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Qu</a:t>
            </a:r>
            <a:r>
              <a:rPr lang="en-US" sz="4400" dirty="0">
                <a:latin typeface="Times New Roman" panose="02020603050405020304" pitchFamily="18" charset="0"/>
                <a:cs typeface="Times New Roman" panose="02020603050405020304" pitchFamily="18" charset="0"/>
              </a:rPr>
              <a:t>ê</a:t>
            </a:r>
            <a:r>
              <a:rPr lang="vi-VN" sz="4400" dirty="0">
                <a:latin typeface="Times New Roman" panose="02020603050405020304" pitchFamily="18" charset="0"/>
                <a:cs typeface="Times New Roman" panose="02020603050405020304" pitchFamily="18" charset="0"/>
              </a:rPr>
              <a:t>: Hà Đông nay là Hà Nội. </a:t>
            </a:r>
            <a:endParaRPr lang="en-US" sz="4400" dirty="0">
              <a:latin typeface="Times New Roman" panose="02020603050405020304" pitchFamily="18" charset="0"/>
              <a:cs typeface="Times New Roman" panose="02020603050405020304" pitchFamily="18" charset="0"/>
            </a:endParaRPr>
          </a:p>
          <a:p>
            <a:pPr marL="0" indent="0">
              <a:buNone/>
            </a:pPr>
            <a:r>
              <a:rPr lang="vi-VN" sz="4400"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Thơ của bà viết cho thiếu nhi thấm đượm tình yêu thương và giàu chất nhân văn.</a:t>
            </a:r>
          </a:p>
        </p:txBody>
      </p:sp>
      <p:pic>
        <p:nvPicPr>
          <p:cNvPr id="4" name="Picture 3">
            <a:extLst>
              <a:ext uri="{FF2B5EF4-FFF2-40B4-BE49-F238E27FC236}">
                <a16:creationId xmlns:a16="http://schemas.microsoft.com/office/drawing/2014/main" id="{E8021220-BF3F-1C71-FD71-1197E0888F31}"/>
              </a:ext>
            </a:extLst>
          </p:cNvPr>
          <p:cNvPicPr>
            <a:picLocks noChangeAspect="1"/>
          </p:cNvPicPr>
          <p:nvPr/>
        </p:nvPicPr>
        <p:blipFill>
          <a:blip r:embed="rId2"/>
          <a:stretch>
            <a:fillRect/>
          </a:stretch>
        </p:blipFill>
        <p:spPr>
          <a:xfrm>
            <a:off x="7260116" y="495758"/>
            <a:ext cx="4836404" cy="5849957"/>
          </a:xfrm>
          <a:prstGeom prst="rect">
            <a:avLst/>
          </a:prstGeom>
        </p:spPr>
      </p:pic>
    </p:spTree>
    <p:extLst>
      <p:ext uri="{BB962C8B-B14F-4D97-AF65-F5344CB8AC3E}">
        <p14:creationId xmlns:p14="http://schemas.microsoft.com/office/powerpoint/2010/main" val="66800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202A2-BF50-6503-CED3-1E5EC69F28A2}"/>
              </a:ext>
            </a:extLst>
          </p:cNvPr>
          <p:cNvSpPr>
            <a:spLocks noGrp="1"/>
          </p:cNvSpPr>
          <p:nvPr>
            <p:ph idx="1"/>
          </p:nvPr>
        </p:nvSpPr>
        <p:spPr>
          <a:xfrm>
            <a:off x="374573" y="716096"/>
            <a:ext cx="11688897" cy="6048260"/>
          </a:xfrm>
        </p:spPr>
        <p:txBody>
          <a:bodyPr>
            <a:normAutofit fontScale="47500" lnSpcReduction="20000"/>
          </a:bodyPr>
          <a:lstStyle/>
          <a:p>
            <a:pPr marL="0" indent="0">
              <a:buNone/>
            </a:pPr>
            <a:r>
              <a:rPr lang="en-US" sz="5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7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7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0" b="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vi-VN"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8000" dirty="0">
                <a:effectLst/>
                <a:latin typeface="Times New Roman" panose="02020603050405020304" pitchFamily="18" charset="0"/>
                <a:ea typeface="Times New Roman" panose="02020603050405020304" pitchFamily="18" charset="0"/>
                <a:cs typeface="Times New Roman" panose="02020603050405020304" pitchFamily="18" charset="0"/>
              </a:rPr>
              <a:t>Xuất xứ:</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 từ tập thơ “ lời ru trên mặt đất”, NXB TP mới ,Hà Nội 1978.</a:t>
            </a:r>
            <a:endParaRPr lang="vi-VN"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Tx/>
              <a:buChar char="-"/>
            </a:pPr>
            <a:r>
              <a:rPr lang="vi-VN"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loại :Thơ 5 chữ (Ngũ ngôn)</a:t>
            </a:r>
            <a:endParaRPr lang="en-US"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FontTx/>
              <a:buChar char="-"/>
            </a:pPr>
            <a:r>
              <a:rPr lang="en-US" sz="8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8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tabLst>
                <a:tab pos="90170" algn="l"/>
                <a:tab pos="180340" algn="l"/>
              </a:tabLst>
            </a:pPr>
            <a:r>
              <a:rPr lang="vi-VN" sz="8000" dirty="0">
                <a:effectLst/>
                <a:latin typeface="Times New Roman" panose="02020603050405020304" pitchFamily="18" charset="0"/>
                <a:ea typeface="Times New Roman" panose="02020603050405020304" pitchFamily="18" charset="0"/>
                <a:cs typeface="Times New Roman" panose="02020603050405020304" pitchFamily="18" charset="0"/>
              </a:rPr>
              <a:t>+ Phần 1: Khổ 1: Thế giới trước khi trẻ con ra đời;</a:t>
            </a:r>
          </a:p>
          <a:p>
            <a:pPr algn="just">
              <a:tabLst>
                <a:tab pos="90170" algn="l"/>
                <a:tab pos="180340" algn="l"/>
              </a:tabLst>
            </a:pPr>
            <a:r>
              <a:rPr lang="vi-VN" sz="8000" dirty="0">
                <a:effectLst/>
                <a:latin typeface="Times New Roman" panose="02020603050405020304" pitchFamily="18" charset="0"/>
                <a:ea typeface="Times New Roman" panose="02020603050405020304" pitchFamily="18" charset="0"/>
                <a:cs typeface="Times New Roman" panose="02020603050405020304" pitchFamily="18" charset="0"/>
              </a:rPr>
              <a:t>+ Phần 2: Thế giới sau khi trẻ con ra đời</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nSpc>
                <a:spcPct val="107000"/>
              </a:lnSpc>
              <a:spcAft>
                <a:spcPts val="0"/>
              </a:spcAft>
              <a:buNone/>
              <a:tabLst>
                <a:tab pos="1386840" algn="l"/>
              </a:tabLst>
            </a:pP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Những</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đổi</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thay</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về</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thiên</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nhiên</a:t>
            </a:r>
            <a:endParaRPr lang="en-US" sz="8000" dirty="0">
              <a:latin typeface="Times New Roman" panose="02020603050405020304" pitchFamily="18" charset="0"/>
              <a:ea typeface="Times New Roman" panose="02020603050405020304" pitchFamily="18" charset="0"/>
            </a:endParaRPr>
          </a:p>
          <a:p>
            <a:pPr marL="0" indent="0">
              <a:lnSpc>
                <a:spcPct val="107000"/>
              </a:lnSpc>
              <a:spcAft>
                <a:spcPts val="0"/>
              </a:spcAft>
              <a:buNone/>
              <a:tabLst>
                <a:tab pos="1386840" algn="l"/>
              </a:tabLst>
            </a:pP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Sự</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xuất</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hiện</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của</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những</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người</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thân</a:t>
            </a:r>
            <a:r>
              <a:rPr lang="en-US" sz="8000" dirty="0">
                <a:solidFill>
                  <a:srgbClr val="0D0D0D"/>
                </a:solidFill>
                <a:latin typeface="Times New Roman" panose="02020603050405020304" pitchFamily="18" charset="0"/>
                <a:ea typeface="MS Mincho"/>
              </a:rPr>
              <a:t>: </a:t>
            </a:r>
            <a:endParaRPr lang="en-US" sz="8000" dirty="0">
              <a:latin typeface="Times New Roman" panose="02020603050405020304" pitchFamily="18" charset="0"/>
              <a:ea typeface="Times New Roman" panose="02020603050405020304" pitchFamily="18" charset="0"/>
            </a:endParaRPr>
          </a:p>
          <a:p>
            <a:pPr marL="0" indent="0">
              <a:lnSpc>
                <a:spcPct val="107000"/>
              </a:lnSpc>
              <a:spcAft>
                <a:spcPts val="0"/>
              </a:spcAft>
              <a:buNone/>
              <a:tabLst>
                <a:tab pos="1386840" algn="l"/>
              </a:tabLst>
            </a:pPr>
            <a:r>
              <a:rPr lang="en-US" sz="8000">
                <a:solidFill>
                  <a:srgbClr val="0D0D0D"/>
                </a:solidFill>
                <a:latin typeface="Times New Roman" panose="02020603050405020304" pitchFamily="18" charset="0"/>
                <a:ea typeface="MS Mincho"/>
              </a:rPr>
              <a:t>                Người</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mẹ</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người</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bà</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người</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bố</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người</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thầy</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và</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mái</a:t>
            </a:r>
            <a:r>
              <a:rPr lang="en-US" sz="8000" dirty="0">
                <a:solidFill>
                  <a:srgbClr val="0D0D0D"/>
                </a:solidFill>
                <a:latin typeface="Times New Roman" panose="02020603050405020304" pitchFamily="18" charset="0"/>
                <a:ea typeface="MS Mincho"/>
              </a:rPr>
              <a:t> </a:t>
            </a:r>
            <a:r>
              <a:rPr lang="en-US" sz="8000" dirty="0" err="1">
                <a:solidFill>
                  <a:srgbClr val="0D0D0D"/>
                </a:solidFill>
                <a:latin typeface="Times New Roman" panose="02020603050405020304" pitchFamily="18" charset="0"/>
                <a:ea typeface="MS Mincho"/>
              </a:rPr>
              <a:t>trường</a:t>
            </a:r>
            <a:endParaRPr lang="en-US" sz="8000" dirty="0">
              <a:effectLst/>
              <a:latin typeface="Times New Roman" panose="02020603050405020304" pitchFamily="18" charset="0"/>
              <a:ea typeface="Times New Roman" panose="02020603050405020304" pitchFamily="18" charset="0"/>
            </a:endParaRPr>
          </a:p>
          <a:p>
            <a:pPr marL="0" indent="0" algn="just">
              <a:buNone/>
              <a:tabLst>
                <a:tab pos="90170" algn="l"/>
                <a:tab pos="180340" algn="l"/>
              </a:tabLst>
            </a:pPr>
            <a:endParaRPr lang="vi-VN"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Tx/>
              <a:buChar char="-"/>
            </a:pPr>
            <a:endPar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vi-VN" sz="3600" dirty="0">
              <a:effectLst/>
              <a:latin typeface=".VnTime" panose="020B7200000000000000" pitchFamily="34" charset="0"/>
              <a:ea typeface="Times New Roman" panose="02020603050405020304" pitchFamily="18" charset="0"/>
              <a:cs typeface="Times New Roman" panose="02020603050405020304" pitchFamily="18" charset="0"/>
            </a:endParaRPr>
          </a:p>
          <a:p>
            <a:pPr marL="0" indent="0">
              <a:buNone/>
            </a:pPr>
            <a:endParaRPr lang="vi-VN" dirty="0"/>
          </a:p>
        </p:txBody>
      </p:sp>
    </p:spTree>
    <p:extLst>
      <p:ext uri="{BB962C8B-B14F-4D97-AF65-F5344CB8AC3E}">
        <p14:creationId xmlns:p14="http://schemas.microsoft.com/office/powerpoint/2010/main" val="104843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1072</Words>
  <Application>Microsoft Office PowerPoint</Application>
  <PresentationFormat>Widescreen</PresentationFormat>
  <Paragraphs>136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.VnTime</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 Anh đội viên/ mơ màng Như nằm trong/ giấc mộng Bóng Bác cao lồng lộng Ấm hơn/ ngọn lửa hồng”  ( Trích “Đêm nay Bác không ngủ”- Minh Huệ) </vt:lpstr>
      <vt:lpstr>PowerPoint Presentation</vt:lpstr>
      <vt:lpstr>PowerPoint Presentation</vt:lpstr>
      <vt:lpstr>PowerPoint Presentation</vt:lpstr>
      <vt:lpstr>PowerPoint Presentation</vt:lpstr>
      <vt:lpstr>PHIẾU HỌC TẬP SỐ 1</vt:lpstr>
      <vt:lpstr>PHIẾU HỌC TẬP SỐ 1</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11</dc:creator>
  <cp:lastModifiedBy>Windows 11</cp:lastModifiedBy>
  <cp:revision>30</cp:revision>
  <dcterms:created xsi:type="dcterms:W3CDTF">2024-09-23T08:37:10Z</dcterms:created>
  <dcterms:modified xsi:type="dcterms:W3CDTF">2024-10-05T03:31:51Z</dcterms:modified>
</cp:coreProperties>
</file>