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11" r:id="rId2"/>
  </p:sldMasterIdLst>
  <p:notesMasterIdLst>
    <p:notesMasterId r:id="rId42"/>
  </p:notesMasterIdLst>
  <p:sldIdLst>
    <p:sldId id="346" r:id="rId3"/>
    <p:sldId id="338" r:id="rId4"/>
    <p:sldId id="259" r:id="rId5"/>
    <p:sldId id="257" r:id="rId6"/>
    <p:sldId id="277" r:id="rId7"/>
    <p:sldId id="352" r:id="rId8"/>
    <p:sldId id="357" r:id="rId9"/>
    <p:sldId id="261" r:id="rId10"/>
    <p:sldId id="409" r:id="rId11"/>
    <p:sldId id="266" r:id="rId12"/>
    <p:sldId id="381" r:id="rId13"/>
    <p:sldId id="258" r:id="rId14"/>
    <p:sldId id="384" r:id="rId15"/>
    <p:sldId id="385" r:id="rId16"/>
    <p:sldId id="387" r:id="rId17"/>
    <p:sldId id="388" r:id="rId18"/>
    <p:sldId id="390" r:id="rId19"/>
    <p:sldId id="382" r:id="rId20"/>
    <p:sldId id="392" r:id="rId21"/>
    <p:sldId id="393" r:id="rId22"/>
    <p:sldId id="394" r:id="rId23"/>
    <p:sldId id="383" r:id="rId24"/>
    <p:sldId id="395" r:id="rId25"/>
    <p:sldId id="396" r:id="rId26"/>
    <p:sldId id="397" r:id="rId27"/>
    <p:sldId id="398" r:id="rId28"/>
    <p:sldId id="399" r:id="rId29"/>
    <p:sldId id="400" r:id="rId30"/>
    <p:sldId id="344" r:id="rId31"/>
    <p:sldId id="269" r:id="rId32"/>
    <p:sldId id="271" r:id="rId33"/>
    <p:sldId id="283" r:id="rId34"/>
    <p:sldId id="284" r:id="rId35"/>
    <p:sldId id="403" r:id="rId36"/>
    <p:sldId id="404" r:id="rId37"/>
    <p:sldId id="405" r:id="rId38"/>
    <p:sldId id="406" r:id="rId39"/>
    <p:sldId id="407" r:id="rId40"/>
    <p:sldId id="408" r:id="rId41"/>
  </p:sldIdLst>
  <p:sldSz cx="9144000" cy="5143500" type="screen16x9"/>
  <p:notesSz cx="6858000" cy="9144000"/>
  <p:embeddedFontLst>
    <p:embeddedFont>
      <p:font typeface="Fira Sans Extra Condensed Medium" panose="020B0604020202020204"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Overpass Black" panose="020B0604020202020204" charset="0"/>
      <p:bold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C8EBB-380D-48F8-998A-B401D7AC54B7}">
  <a:tblStyle styleId="{204C8EBB-380D-48F8-998A-B401D7AC5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3841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258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40851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461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0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27206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79039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94548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43024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19348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671623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88153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2624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7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2241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01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57071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ac2793e5b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ac2793e5b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7024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a9b21f157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a9b21f15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24384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13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I. </a:t>
            </a:r>
            <a:r>
              <a:rPr lang="en-US" dirty="0" err="1"/>
              <a:t>Tìm</a:t>
            </a:r>
            <a:r>
              <a:rPr lang="en-US" baseline="0" dirty="0"/>
              <a:t> </a:t>
            </a:r>
            <a:r>
              <a:rPr lang="en-US" baseline="0" dirty="0" err="1"/>
              <a:t>hiểu</a:t>
            </a:r>
            <a:r>
              <a:rPr lang="en-US" baseline="0" dirty="0"/>
              <a:t> </a:t>
            </a:r>
            <a:r>
              <a:rPr lang="en-US" baseline="0" dirty="0" err="1"/>
              <a:t>chung</a:t>
            </a:r>
            <a:endParaRPr lang="en-US" dirty="0"/>
          </a:p>
          <a:p>
            <a:endParaRPr lang="en-US" dirty="0"/>
          </a:p>
        </p:txBody>
      </p:sp>
      <p:sp>
        <p:nvSpPr>
          <p:cNvPr id="4" name="Slide Number Placeholder 3"/>
          <p:cNvSpPr>
            <a:spLocks noGrp="1"/>
          </p:cNvSpPr>
          <p:nvPr>
            <p:ph type="sldNum" sz="quarter" idx="10"/>
          </p:nvPr>
        </p:nvSpPr>
        <p:spPr/>
        <p:txBody>
          <a:bodyPr/>
          <a:lstStyle/>
          <a:p>
            <a:fld id="{2612A4CA-DFE6-4F1A-9ADF-C91578354E28}" type="slidenum">
              <a:rPr lang="en-US" smtClean="0"/>
              <a:t>6</a:t>
            </a:fld>
            <a:endParaRPr lang="en-US"/>
          </a:p>
        </p:txBody>
      </p:sp>
    </p:spTree>
    <p:extLst>
      <p:ext uri="{BB962C8B-B14F-4D97-AF65-F5344CB8AC3E}">
        <p14:creationId xmlns:p14="http://schemas.microsoft.com/office/powerpoint/2010/main" val="35089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77039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40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66579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18940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68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896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6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575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929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034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176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9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863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96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 id="2147483661" r:id="rId8"/>
    <p:sldLayoutId id="2147483662" r:id="rId9"/>
    <p:sldLayoutId id="2147483666" r:id="rId10"/>
    <p:sldLayoutId id="2147483667" r:id="rId11"/>
    <p:sldLayoutId id="2147483669" r:id="rId12"/>
    <p:sldLayoutId id="2147483670" r:id="rId13"/>
    <p:sldLayoutId id="2147483671" r:id="rId14"/>
    <p:sldLayoutId id="2147483672" r:id="rId15"/>
    <p:sldLayoutId id="2147483674" r:id="rId16"/>
    <p:sldLayoutId id="2147483677" r:id="rId17"/>
    <p:sldLayoutId id="2147483678" r:id="rId18"/>
    <p:sldLayoutId id="2147483679" r:id="rId19"/>
    <p:sldLayoutId id="2147483680" r:id="rId20"/>
    <p:sldLayoutId id="2147483681" r:id="rId21"/>
    <p:sldLayoutId id="2147483684" r:id="rId22"/>
    <p:sldLayoutId id="2147483685" r:id="rId23"/>
    <p:sldLayoutId id="214748368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buFontTx/>
              <a:buNone/>
            </a:pPr>
            <a:fld id="{E8AFF1FC-8BB6-4DBB-9940-F696B5579502}" type="datetimeFigureOut">
              <a:rPr lang="en-US" kern="1200" smtClean="0">
                <a:solidFill>
                  <a:prstClr val="black">
                    <a:tint val="75000"/>
                  </a:prstClr>
                </a:solidFill>
                <a:latin typeface="Calibri" panose="020F0502020204030204"/>
              </a:rPr>
              <a:pPr defTabSz="685800">
                <a:buClrTx/>
                <a:buFontTx/>
                <a:buNone/>
              </a:pPr>
              <a:t>10/6/2025</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buFontTx/>
              <a:buNone/>
            </a:pPr>
            <a:fld id="{8416283F-E79A-4174-97F4-305C981B4A88}" type="slidenum">
              <a:rPr lang="en-US" kern="1200" smtClean="0">
                <a:solidFill>
                  <a:prstClr val="black">
                    <a:tint val="75000"/>
                  </a:prstClr>
                </a:solidFill>
                <a:latin typeface="Calibri" panose="020F0502020204030204"/>
              </a:rPr>
              <a:pPr defTabSz="685800">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237087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3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51.png"/><Relationship Id="rId5" Type="http://schemas.microsoft.com/office/2007/relationships/hdphoto" Target="../media/hdphoto7.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13.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61.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71.gif"/><Relationship Id="rId2" Type="http://schemas.openxmlformats.org/officeDocument/2006/relationships/slide" Target="slide35.xml"/><Relationship Id="rId1" Type="http://schemas.openxmlformats.org/officeDocument/2006/relationships/slideLayout" Target="../slideLayouts/slideLayout25.xml"/><Relationship Id="rId6" Type="http://schemas.openxmlformats.org/officeDocument/2006/relationships/slide" Target="slide37.xml"/><Relationship Id="rId5" Type="http://schemas.openxmlformats.org/officeDocument/2006/relationships/slide" Target="slide39.xml"/><Relationship Id="rId4" Type="http://schemas.openxmlformats.org/officeDocument/2006/relationships/slide" Target="slide38.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slide" Target="slide34.xml"/><Relationship Id="rId5" Type="http://schemas.openxmlformats.org/officeDocument/2006/relationships/image" Target="../media/image74.gif"/><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6.xml"/><Relationship Id="rId5" Type="http://schemas.openxmlformats.org/officeDocument/2006/relationships/image" Target="../media/image75.png"/><Relationship Id="rId4" Type="http://schemas.openxmlformats.org/officeDocument/2006/relationships/image" Target="../media/image74.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830" y="1609485"/>
            <a:ext cx="4344288" cy="2419124"/>
          </a:xfrm>
          <a:prstGeom prst="rect">
            <a:avLst/>
          </a:prstGeom>
          <a:noFill/>
        </p:spPr>
        <p:txBody>
          <a:bodyPr wrap="square" rtlCol="0">
            <a:spAutoFit/>
          </a:bodyPr>
          <a:lstStyle/>
          <a:p>
            <a:pPr algn="just" defTabSz="684270" fontAlgn="base">
              <a:lnSpc>
                <a:spcPct val="90000"/>
              </a:lnSpc>
              <a:spcBef>
                <a:spcPct val="40000"/>
              </a:spcBef>
              <a:spcAft>
                <a:spcPct val="0"/>
              </a:spcAft>
              <a:buClrTx/>
              <a:buFontTx/>
              <a:buNone/>
              <a:defRPr/>
            </a:pPr>
            <a:r>
              <a:rPr lang="vi-VN" sz="2400" kern="1200" dirty="0">
                <a:solidFill>
                  <a:prstClr val="black"/>
                </a:solidFill>
                <a:latin typeface="Times New Roman" pitchFamily="18" charset="0"/>
                <a:cs typeface="Times New Roman" pitchFamily="18" charset="0"/>
              </a:rPr>
              <a:t>Một lần, em được mẹ cho phép đến nhà bạn chơi. Trò chơi rất vui, em rất muốn chơi tiếp, nhưng chợt nhớ ra lời mẹ dặn: «Con sang chơi với bạn, 9 giờ nhớ về con nhé!». Trong tình huống đó, em sẽ làm gì?</a:t>
            </a:r>
            <a:endParaRPr lang="en-US" sz="2400" kern="1200"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80747" y="540829"/>
            <a:ext cx="3944454"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35" y="1086522"/>
            <a:ext cx="5143500" cy="5143500"/>
          </a:xfrm>
          <a:prstGeom prst="rect">
            <a:avLst/>
          </a:prstGeom>
        </p:spPr>
      </p:pic>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2603589275"/>
              </p:ext>
            </p:extLst>
          </p:nvPr>
        </p:nvGraphicFramePr>
        <p:xfrm>
          <a:off x="352493" y="564395"/>
          <a:ext cx="8308813" cy="4160520"/>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2200070">
                <a:tc>
                  <a:txBody>
                    <a:bodyPr/>
                    <a:lstStyle/>
                    <a:p>
                      <a:pPr algn="just"/>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việc</a:t>
                      </a:r>
                      <a:r>
                        <a:rPr lang="en-US" sz="2200" baseline="0" dirty="0">
                          <a:solidFill>
                            <a:srgbClr val="FF0000"/>
                          </a:solidFill>
                          <a:latin typeface="Times New Roman" panose="02020603050405020304" pitchFamily="18" charset="0"/>
                          <a:cs typeface="Times New Roman" panose="02020603050405020304" pitchFamily="18" charset="0"/>
                        </a:rPr>
                        <a:t> </a:t>
                      </a:r>
                      <a:r>
                        <a:rPr lang="en-US" sz="2200" baseline="0" dirty="0" err="1">
                          <a:solidFill>
                            <a:srgbClr val="FF0000"/>
                          </a:solidFill>
                          <a:latin typeface="Times New Roman" panose="02020603050405020304" pitchFamily="18" charset="0"/>
                          <a:cs typeface="Times New Roman" panose="02020603050405020304" pitchFamily="18" charset="0"/>
                        </a:rPr>
                        <a:t>chính</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indent="0" algn="just">
                        <a:buFontTx/>
                        <a:buNone/>
                      </a:pP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Người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trên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mây</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rủ</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hỏi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nào</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để</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đến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đó</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sau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khi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trả</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thì</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từ</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nghĩ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trò</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cùng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hóa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thân</a:t>
                      </a:r>
                      <a:r>
                        <a:rPr lang="en-US" sz="2200"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mây</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trăng</a:t>
                      </a:r>
                      <a:r>
                        <a:rPr lang="en-US" sz="2200" b="1" baseline="0" dirty="0">
                          <a:latin typeface="Times New Roman" panose="02020603050405020304" pitchFamily="18" charset="0"/>
                          <a:cs typeface="Times New Roman" panose="02020603050405020304" pitchFamily="18" charset="0"/>
                        </a:rPr>
                        <a:t>.</a:t>
                      </a:r>
                    </a:p>
                    <a:p>
                      <a:pPr marL="0" indent="0" algn="just">
                        <a:buFontTx/>
                        <a:buNone/>
                      </a:pP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Người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trong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sóng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rủ</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hỏi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nào</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để</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đến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đó</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sau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khi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trả</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thì</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từ</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nghĩ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trò</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cùng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hóa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thân</a:t>
                      </a:r>
                      <a:r>
                        <a:rPr lang="en-US" sz="2200"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sóng</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bến</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bờ</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kì</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lạ</a:t>
                      </a:r>
                      <a:r>
                        <a:rPr lang="en-US" sz="2200" b="1" baseline="0" dirty="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1348740">
                <a:tc>
                  <a:txBody>
                    <a:bodyPr/>
                    <a:lstStyle/>
                    <a:p>
                      <a:pPr algn="just"/>
                      <a:r>
                        <a:rPr lang="en-US" sz="2200" dirty="0" err="1">
                          <a:solidFill>
                            <a:srgbClr val="FF0000"/>
                          </a:solidFill>
                          <a:latin typeface="Times New Roman" panose="02020603050405020304" pitchFamily="18" charset="0"/>
                          <a:cs typeface="Times New Roman" panose="02020603050405020304" pitchFamily="18" charset="0"/>
                        </a:rPr>
                        <a:t>Bố</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cục</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Phần</a:t>
                      </a:r>
                      <a:r>
                        <a:rPr lang="en-US" sz="2200" b="1" baseline="0" dirty="0">
                          <a:latin typeface="Times New Roman" panose="02020603050405020304" pitchFamily="18" charset="0"/>
                          <a:cs typeface="Times New Roman" panose="02020603050405020304" pitchFamily="18" charset="0"/>
                        </a:rPr>
                        <a:t> 1: </a:t>
                      </a:r>
                      <a:r>
                        <a:rPr lang="en-US" sz="2200" b="1" dirty="0" err="1">
                          <a:latin typeface="Times New Roman" panose="02020603050405020304" pitchFamily="18" charset="0"/>
                          <a:cs typeface="Times New Roman" panose="02020603050405020304" pitchFamily="18" charset="0"/>
                        </a:rPr>
                        <a:t>Từ</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xanh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thẳm</a:t>
                      </a:r>
                      <a:r>
                        <a:rPr lang="en-US" sz="2200" b="1"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chemeClr val="tx1">
                              <a:lumMod val="50000"/>
                            </a:schemeClr>
                          </a:solidFill>
                          <a:latin typeface="Times New Roman" panose="02020603050405020304" pitchFamily="18" charset="0"/>
                          <a:cs typeface="Times New Roman" panose="02020603050405020304" pitchFamily="18" charset="0"/>
                        </a:rPr>
                        <a:t>Em bé kể cho mẹ nghe về cuộc trò chuyện với những người “trên mây”</a:t>
                      </a:r>
                    </a:p>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Phần</a:t>
                      </a:r>
                      <a:r>
                        <a:rPr lang="en-US" sz="2200" b="1" baseline="0" dirty="0">
                          <a:latin typeface="Times New Roman" panose="02020603050405020304" pitchFamily="18" charset="0"/>
                          <a:cs typeface="Times New Roman" panose="02020603050405020304" pitchFamily="18" charset="0"/>
                        </a:rPr>
                        <a:t> 2: </a:t>
                      </a:r>
                      <a:r>
                        <a:rPr lang="en-US" sz="2200" b="1" baseline="0" dirty="0" err="1">
                          <a:latin typeface="Times New Roman" panose="02020603050405020304" pitchFamily="18" charset="0"/>
                          <a:cs typeface="Times New Roman" panose="02020603050405020304" pitchFamily="18" charset="0"/>
                        </a:rPr>
                        <a:t>còn</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lại</a:t>
                      </a:r>
                      <a:r>
                        <a:rPr lang="en-US" sz="2200" b="1" baseline="0" dirty="0">
                          <a:latin typeface="Times New Roman" panose="02020603050405020304" pitchFamily="18" charset="0"/>
                          <a:cs typeface="Times New Roman" panose="02020603050405020304" pitchFamily="18" charset="0"/>
                        </a:rPr>
                        <a:t> </a:t>
                      </a:r>
                      <a:r>
                        <a:rPr lang="en-US" sz="22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vi-VN" sz="2200" kern="1200" dirty="0">
                          <a:solidFill>
                            <a:schemeClr val="tx1">
                              <a:lumMod val="50000"/>
                            </a:schemeClr>
                          </a:solidFill>
                          <a:latin typeface="Times New Roman" panose="02020603050405020304" pitchFamily="18" charset="0"/>
                          <a:ea typeface="+mn-ea"/>
                          <a:cs typeface="Times New Roman" panose="02020603050405020304" pitchFamily="18" charset="0"/>
                        </a:rPr>
                        <a:t>Em bé kể cho mẹ nghe về cuộc trò chuyện với những người “tr</a:t>
                      </a:r>
                      <a:r>
                        <a:rPr lang="en-US" sz="2200" dirty="0" err="1">
                          <a:solidFill>
                            <a:schemeClr val="tx1">
                              <a:lumMod val="50000"/>
                            </a:schemeClr>
                          </a:solidFill>
                          <a:latin typeface="Times New Roman" panose="02020603050405020304" pitchFamily="18" charset="0"/>
                          <a:cs typeface="Times New Roman" panose="02020603050405020304" pitchFamily="18" charset="0"/>
                        </a:rPr>
                        <a:t>ong</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sóng</a:t>
                      </a:r>
                      <a:r>
                        <a:rPr lang="vi-VN" sz="2200" kern="1200" dirty="0">
                          <a:solidFill>
                            <a:schemeClr val="tx1">
                              <a:lumMod val="50000"/>
                            </a:schemeClr>
                          </a:solidFill>
                          <a:latin typeface="Times New Roman" panose="02020603050405020304" pitchFamily="18" charset="0"/>
                          <a:ea typeface="+mn-ea"/>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194778" y="-142038"/>
            <a:ext cx="2493818" cy="20574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a:xfrm>
            <a:off x="6766752" y="3178630"/>
            <a:ext cx="2377248" cy="2057400"/>
          </a:xfrm>
          <a:prstGeom prst="rect">
            <a:avLst/>
          </a:prstGeom>
        </p:spPr>
      </p:pic>
      <p:pic>
        <p:nvPicPr>
          <p:cNvPr id="2" name="Picture 1"/>
          <p:cNvPicPr>
            <a:picLocks noChangeAspect="1"/>
          </p:cNvPicPr>
          <p:nvPr/>
        </p:nvPicPr>
        <p:blipFill>
          <a:blip r:embed="rId7"/>
          <a:stretch>
            <a:fillRect/>
          </a:stretch>
        </p:blipFill>
        <p:spPr>
          <a:xfrm>
            <a:off x="1992442" y="1562701"/>
            <a:ext cx="5584420" cy="2060627"/>
          </a:xfrm>
          <a:prstGeom prst="rect">
            <a:avLst/>
          </a:prstGeom>
        </p:spPr>
      </p:pic>
    </p:spTree>
    <p:extLst>
      <p:ext uri="{BB962C8B-B14F-4D97-AF65-F5344CB8AC3E}">
        <p14:creationId xmlns:p14="http://schemas.microsoft.com/office/powerpoint/2010/main" val="83972426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46" name="TextBox 45"/>
          <p:cNvSpPr txBox="1"/>
          <p:nvPr/>
        </p:nvSpPr>
        <p:spPr>
          <a:xfrm>
            <a:off x="337546" y="1589087"/>
            <a:ext cx="4126877"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3"/>
          <a:srcRect l="30091" t="1705" r="30533" b="1"/>
          <a:stretch/>
        </p:blipFill>
        <p:spPr>
          <a:xfrm rot="537394">
            <a:off x="4991548" y="237453"/>
            <a:ext cx="3427134" cy="481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 name="矩形: 圆角 6">
            <a:extLst>
              <a:ext uri="{FF2B5EF4-FFF2-40B4-BE49-F238E27FC236}">
                <a16:creationId xmlns:a16="http://schemas.microsoft.com/office/drawing/2014/main" id="{9BC95C3E-929E-4FDD-A76A-62372A82CF5A}"/>
              </a:ext>
            </a:extLst>
          </p:cNvPr>
          <p:cNvSpPr/>
          <p:nvPr/>
        </p:nvSpPr>
        <p:spPr>
          <a:xfrm>
            <a:off x="2104284" y="1123278"/>
            <a:ext cx="6511361" cy="124218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SG" sz="2160" i="1" dirty="0">
                <a:solidFill>
                  <a:schemeClr val="tx1"/>
                </a:solidFill>
                <a:latin typeface="Times New Roman" panose="02020603050405020304" pitchFamily="18" charset="0"/>
                <a:cs typeface="Times New Roman" panose="02020603050405020304" pitchFamily="18" charset="0"/>
              </a:rPr>
              <a:t>“</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từ</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khi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thức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dậy</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cho</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đến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lúc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chiều</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tà</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bình</a:t>
            </a:r>
            <a:r>
              <a:rPr lang="en-SG" sz="2160" i="1" dirty="0">
                <a:solidFill>
                  <a:schemeClr val="tx1"/>
                </a:solidFill>
                <a:latin typeface="Times New Roman" panose="02020603050405020304" pitchFamily="18" charset="0"/>
                <a:cs typeface="Times New Roman" panose="02020603050405020304" pitchFamily="18" charset="0"/>
              </a:rPr>
              <a:t> minh </a:t>
            </a:r>
            <a:r>
              <a:rPr lang="en-SG" sz="2160" i="1" dirty="0" err="1">
                <a:solidFill>
                  <a:schemeClr val="tx1"/>
                </a:solidFill>
                <a:latin typeface="Times New Roman" panose="02020603050405020304" pitchFamily="18" charset="0"/>
                <a:cs typeface="Times New Roman" panose="02020603050405020304" pitchFamily="18" charset="0"/>
              </a:rPr>
              <a:t>vàng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vầng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trăng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bạc</a:t>
            </a:r>
            <a:r>
              <a:rPr lang="en-SG" sz="2160" i="1" dirty="0">
                <a:solidFill>
                  <a:schemeClr val="tx1"/>
                </a:solidFill>
                <a:latin typeface="Times New Roman" panose="02020603050405020304" pitchFamily="18" charset="0"/>
                <a:cs typeface="Times New Roman" panose="02020603050405020304" pitchFamily="18" charset="0"/>
              </a:rPr>
              <a:t>”.</a:t>
            </a:r>
            <a:endParaRPr lang="en-BZ" sz="2160" i="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a16="http://schemas.microsoft.com/office/drawing/2014/main" id="{79E51E8C-338B-44FD-9C53-66D0CB71182F}"/>
              </a:ext>
            </a:extLst>
          </p:cNvPr>
          <p:cNvSpPr/>
          <p:nvPr/>
        </p:nvSpPr>
        <p:spPr>
          <a:xfrm>
            <a:off x="246293" y="3072925"/>
            <a:ext cx="6511361" cy="13730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005965" algn="ctr"/>
                <a:tab pos="4011930" algn="r"/>
              </a:tabLst>
            </a:pPr>
            <a:r>
              <a:rPr lang="en-US" sz="24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16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11507" y="126162"/>
            <a:ext cx="7366504" cy="424732"/>
          </a:xfrm>
          <a:prstGeom prst="rect">
            <a:avLst/>
          </a:prstGeom>
          <a:noFill/>
        </p:spPr>
        <p:txBody>
          <a:bodyPr wrap="square" rtlCol="0">
            <a:spAutoFit/>
          </a:bodyPr>
          <a:lstStyle/>
          <a:p>
            <a:r>
              <a:rPr lang="en-US" sz="1620"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Tiếng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gọi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những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người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trên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trong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r>
              <a:rPr lang="en-US" sz="2160" b="1"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116191" y="550894"/>
            <a:ext cx="2220475" cy="1537679"/>
          </a:xfrm>
          <a:prstGeom prst="rect">
            <a:avLst/>
          </a:prstGeom>
        </p:spPr>
      </p:pic>
      <p:pic>
        <p:nvPicPr>
          <p:cNvPr id="8" name="Picture 7"/>
          <p:cNvPicPr>
            <a:picLocks noChangeAspect="1"/>
          </p:cNvPicPr>
          <p:nvPr/>
        </p:nvPicPr>
        <p:blipFill>
          <a:blip r:embed="rId4"/>
          <a:srcRect/>
          <a:stretch>
            <a:fillRect/>
          </a:stretch>
        </p:blipFill>
        <p:spPr>
          <a:xfrm>
            <a:off x="6517640" y="2659893"/>
            <a:ext cx="2459311" cy="2004339"/>
          </a:xfrm>
          <a:prstGeom prst="rect">
            <a:avLst/>
          </a:prstGeom>
        </p:spPr>
      </p:pic>
    </p:spTree>
    <p:extLst>
      <p:ext uri="{BB962C8B-B14F-4D97-AF65-F5344CB8AC3E}">
        <p14:creationId xmlns:p14="http://schemas.microsoft.com/office/powerpoint/2010/main" val="3312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8" name="Rounded Rectangle 27">
            <a:extLst>
              <a:ext uri="{FF2B5EF4-FFF2-40B4-BE49-F238E27FC236}">
                <a16:creationId xmlns:a16="http://schemas.microsoft.com/office/drawing/2014/main" id="{2FE16552-CF9D-6242-BABC-E8C358E43C7C}"/>
              </a:ext>
            </a:extLst>
          </p:cNvPr>
          <p:cNvSpPr/>
          <p:nvPr/>
        </p:nvSpPr>
        <p:spPr>
          <a:xfrm>
            <a:off x="1881695" y="188333"/>
            <a:ext cx="5351894" cy="1552073"/>
          </a:xfrm>
          <a:prstGeom prst="roundRect">
            <a:avLst/>
          </a:prstGeom>
          <a:solidFill>
            <a:schemeClr val="accent6">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x-none" sz="2100" dirty="0">
                <a:latin typeface="Times New Roman" panose="02020603050405020304" pitchFamily="18" charset="0"/>
                <a:cs typeface="Times New Roman" panose="02020603050405020304" pitchFamily="18" charset="0"/>
              </a:rPr>
              <a:t>Thế giới của những người sống “trên mây”: </a:t>
            </a:r>
          </a:p>
          <a:p>
            <a:pPr algn="just"/>
            <a:r>
              <a:rPr lang="x-none" sz="2100" dirty="0">
                <a:latin typeface="Times New Roman" panose="02020603050405020304" pitchFamily="18" charset="0"/>
                <a:cs typeface="Times New Roman" panose="02020603050405020304" pitchFamily="18" charset="0"/>
              </a:rPr>
              <a:t>Rực rỡ, lung linh, huyền ảo </a:t>
            </a:r>
          </a:p>
          <a:p>
            <a:pPr algn="just"/>
            <a:r>
              <a:rPr lang="x-none" sz="2100" dirty="0">
                <a:latin typeface="Times New Roman" panose="02020603050405020304" pitchFamily="18" charset="0"/>
                <a:cs typeface="Times New Roman" panose="02020603050405020304" pitchFamily="18" charset="0"/>
              </a:rPr>
              <a:t>(ánh sáng mặt trời vàng buổi bình minh,</a:t>
            </a:r>
            <a:r>
              <a:rPr lang="en-US" sz="2100" dirty="0">
                <a:latin typeface="Times New Roman" panose="02020603050405020304" pitchFamily="18" charset="0"/>
                <a:cs typeface="Times New Roman" panose="02020603050405020304" pitchFamily="18" charset="0"/>
              </a:rPr>
              <a:t> </a:t>
            </a:r>
            <a:r>
              <a:rPr lang="x-none" sz="2100" dirty="0">
                <a:latin typeface="Times New Roman" panose="02020603050405020304" pitchFamily="18" charset="0"/>
                <a:cs typeface="Times New Roman" panose="02020603050405020304" pitchFamily="18" charset="0"/>
              </a:rPr>
              <a:t>ánh sáng vầng trăng bạc khi đêm về) </a:t>
            </a:r>
          </a:p>
        </p:txBody>
      </p:sp>
      <p:sp>
        <p:nvSpPr>
          <p:cNvPr id="29" name="Rounded Rectangle 28">
            <a:extLst>
              <a:ext uri="{FF2B5EF4-FFF2-40B4-BE49-F238E27FC236}">
                <a16:creationId xmlns:a16="http://schemas.microsoft.com/office/drawing/2014/main" id="{32493B9B-95DE-4547-9A0C-BCB8DE1C4C08}"/>
              </a:ext>
            </a:extLst>
          </p:cNvPr>
          <p:cNvSpPr/>
          <p:nvPr/>
        </p:nvSpPr>
        <p:spPr>
          <a:xfrm>
            <a:off x="704661" y="1919052"/>
            <a:ext cx="5308864" cy="1552073"/>
          </a:xfrm>
          <a:prstGeom prst="roundRect">
            <a:avLst/>
          </a:prstGeom>
          <a:solidFill>
            <a:schemeClr val="accent3">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100" dirty="0">
                <a:latin typeface="Times New Roman" panose="02020603050405020304" pitchFamily="18" charset="0"/>
                <a:cs typeface="Times New Roman" panose="02020603050405020304" pitchFamily="18" charset="0"/>
              </a:rPr>
              <a:t>Thế giới của những người sống “trong sóng”: Vui vẻ và hạnh phúc (chỉ có ca hát và rong chơi khắp chốn từ khi thức dậy cho đến chiều tà).</a:t>
            </a:r>
          </a:p>
        </p:txBody>
      </p:sp>
      <p:sp>
        <p:nvSpPr>
          <p:cNvPr id="31" name="Rectangle: Rounded Corners 15">
            <a:extLst>
              <a:ext uri="{FF2B5EF4-FFF2-40B4-BE49-F238E27FC236}">
                <a16:creationId xmlns:a16="http://schemas.microsoft.com/office/drawing/2014/main" id="{6A6E33C2-8231-4142-9252-D199B623898F}"/>
              </a:ext>
            </a:extLst>
          </p:cNvPr>
          <p:cNvSpPr/>
          <p:nvPr/>
        </p:nvSpPr>
        <p:spPr>
          <a:xfrm>
            <a:off x="1445866" y="3733196"/>
            <a:ext cx="6839952" cy="10402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chemeClr val="tx1"/>
                </a:solidFill>
                <a:latin typeface="Times New Roman" panose="02020603050405020304" pitchFamily="18" charset="0"/>
                <a:cs typeface="Times New Roman" panose="02020603050405020304" pitchFamily="18" charset="0"/>
              </a:rPr>
              <a:t>Xa xôi, cao rộng, rực rỡ sắc màu, chứa đựng biết bao điều bí ẩn</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34" name="Picture 2"/>
          <p:cNvPicPr>
            <a:picLocks noChangeAspect="1"/>
          </p:cNvPicPr>
          <p:nvPr/>
        </p:nvPicPr>
        <p:blipFill>
          <a:blip r:embed="rId3"/>
          <a:srcRect/>
          <a:stretch>
            <a:fillRect/>
          </a:stretch>
        </p:blipFill>
        <p:spPr>
          <a:xfrm>
            <a:off x="-126949" y="-24151"/>
            <a:ext cx="2220475" cy="1537679"/>
          </a:xfrm>
          <a:prstGeom prst="rect">
            <a:avLst/>
          </a:prstGeom>
        </p:spPr>
      </p:pic>
      <p:pic>
        <p:nvPicPr>
          <p:cNvPr id="35" name="Picture 34"/>
          <p:cNvPicPr>
            <a:picLocks noChangeAspect="1"/>
          </p:cNvPicPr>
          <p:nvPr/>
        </p:nvPicPr>
        <p:blipFill>
          <a:blip r:embed="rId4"/>
          <a:srcRect/>
          <a:stretch>
            <a:fillRect/>
          </a:stretch>
        </p:blipFill>
        <p:spPr>
          <a:xfrm>
            <a:off x="6367705" y="1740406"/>
            <a:ext cx="2123581" cy="1730719"/>
          </a:xfrm>
          <a:prstGeom prst="rect">
            <a:avLst/>
          </a:prstGeom>
        </p:spPr>
      </p:pic>
    </p:spTree>
    <p:extLst>
      <p:ext uri="{BB962C8B-B14F-4D97-AF65-F5344CB8AC3E}">
        <p14:creationId xmlns:p14="http://schemas.microsoft.com/office/powerpoint/2010/main" val="337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36" name="TextBox 35"/>
          <p:cNvSpPr txBox="1"/>
          <p:nvPr/>
        </p:nvSpPr>
        <p:spPr>
          <a:xfrm>
            <a:off x="1598394" y="46353"/>
            <a:ext cx="57607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endParaRPr lang="en-US" sz="2400" b="1" dirty="0">
              <a:latin typeface="Times New Roman" panose="02020603050405020304" pitchFamily="18" charset="0"/>
              <a:cs typeface="Times New Roman" panose="02020603050405020304" pitchFamily="18" charset="0"/>
            </a:endParaRPr>
          </a:p>
        </p:txBody>
      </p:sp>
      <p:sp>
        <p:nvSpPr>
          <p:cNvPr id="37" name="Flowchart: Terminator 36"/>
          <p:cNvSpPr/>
          <p:nvPr/>
        </p:nvSpPr>
        <p:spPr>
          <a:xfrm>
            <a:off x="2321949" y="688447"/>
            <a:ext cx="5610833" cy="1121858"/>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err="1">
                <a:solidFill>
                  <a:schemeClr val="tx1"/>
                </a:solidFill>
                <a:latin typeface="Times New Roman" panose="02020603050405020304" pitchFamily="18" charset="0"/>
                <a:cs typeface="Times New Roman" panose="02020603050405020304" pitchFamily="18" charset="0"/>
              </a:rPr>
              <a:t>Em</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bé</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hỏi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cách</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đến</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với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họ</a:t>
            </a:r>
            <a:r>
              <a:rPr lang="en-US" sz="2100" b="1" i="1" dirty="0">
                <a:solidFill>
                  <a:schemeClr val="tx1"/>
                </a:solidFill>
                <a:latin typeface="Times New Roman" panose="02020603050405020304" pitchFamily="18" charset="0"/>
                <a:cs typeface="Times New Roman" panose="02020603050405020304" pitchFamily="18" charset="0"/>
              </a:rPr>
              <a:t>:</a:t>
            </a:r>
          </a:p>
          <a:p>
            <a:pPr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lên</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p>
          <a:p>
            <a:pPr lvl="0"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ra</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ngoài</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endParaRPr lang="en-BZ" sz="21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2770287" y="2474985"/>
            <a:ext cx="5595913" cy="11037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rPr>
              <a:t>Tâm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trạng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háo</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hức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thiết</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muốn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khám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phá</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thế</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được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vui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thú</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vị</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hấp</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3410174" y="3969045"/>
            <a:ext cx="4522608" cy="5486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chemeClr val="tx1"/>
                </a:solidFill>
                <a:latin typeface="Times New Roman" panose="02020603050405020304" pitchFamily="18" charset="0"/>
                <a:cs typeface="Times New Roman" panose="02020603050405020304" pitchFamily="18" charset="0"/>
              </a:rPr>
              <a:t>Miêu</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tinh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tế</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tâm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lí</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trẻ</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thơ</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704046">
            <a:off x="-140670" y="1407485"/>
            <a:ext cx="2625327" cy="3078741"/>
          </a:xfrm>
          <a:prstGeom prst="rect">
            <a:avLst/>
          </a:prstGeom>
        </p:spPr>
      </p:pic>
    </p:spTree>
    <p:extLst>
      <p:ext uri="{BB962C8B-B14F-4D97-AF65-F5344CB8AC3E}">
        <p14:creationId xmlns:p14="http://schemas.microsoft.com/office/powerpoint/2010/main" val="4021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7" y="939471"/>
            <a:ext cx="6778217" cy="105156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i="1" dirty="0" err="1">
                <a:solidFill>
                  <a:schemeClr val="tx1"/>
                </a:solidFill>
                <a:latin typeface="Times New Roman" panose="02020603050405020304" pitchFamily="18" charset="0"/>
                <a:cs typeface="Times New Roman" panose="02020603050405020304" pitchFamily="18" charset="0"/>
              </a:rPr>
              <a:t>Họ</a:t>
            </a:r>
            <a:r>
              <a:rPr lang="en-US" sz="2160" b="1" i="1" dirty="0">
                <a:solidFill>
                  <a:schemeClr val="tx1"/>
                </a:solidFill>
                <a:latin typeface="Times New Roman" panose="02020603050405020304" pitchFamily="18" charset="0"/>
                <a:cs typeface="Times New Roman" panose="02020603050405020304" pitchFamily="18" charset="0"/>
              </a:rPr>
              <a:t> </a:t>
            </a:r>
            <a:r>
              <a:rPr lang="en-US" sz="2160" b="1" i="1" dirty="0" err="1">
                <a:solidFill>
                  <a:schemeClr val="tx1"/>
                </a:solidFill>
                <a:latin typeface="Times New Roman" panose="02020603050405020304" pitchFamily="18" charset="0"/>
                <a:cs typeface="Times New Roman" panose="02020603050405020304" pitchFamily="18" charset="0"/>
              </a:rPr>
              <a:t>đáp</a:t>
            </a:r>
            <a:r>
              <a:rPr lang="en-US" sz="2160" i="1" dirty="0">
                <a:latin typeface="Times New Roman" panose="02020603050405020304" pitchFamily="18" charset="0"/>
                <a:cs typeface="Times New Roman" panose="02020603050405020304" pitchFamily="18" charset="0"/>
              </a:rPr>
              <a:t>: </a:t>
            </a:r>
            <a:r>
              <a:rPr lang="en-US" sz="2160" i="1" dirty="0">
                <a:solidFill>
                  <a:srgbClr val="002060"/>
                </a:solidFill>
                <a:latin typeface="Times New Roman" panose="02020603050405020304" pitchFamily="18" charset="0"/>
                <a:cs typeface="Times New Roman" panose="02020603050405020304" pitchFamily="18" charset="0"/>
              </a:rPr>
              <a:t>“</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cùng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Đất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tay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trời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nhấc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bổng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tầng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mây</a:t>
            </a:r>
            <a:r>
              <a:rPr lang="en-US" sz="2160" i="1" dirty="0">
                <a:latin typeface="Times New Roman" panose="02020603050405020304" pitchFamily="18" charset="0"/>
                <a:cs typeface="Times New Roman" panose="02020603050405020304" pitchFamily="18" charset="0"/>
              </a:rPr>
              <a:t>”</a:t>
            </a:r>
          </a:p>
        </p:txBody>
      </p:sp>
      <p:sp>
        <p:nvSpPr>
          <p:cNvPr id="4" name="Rectangle 3"/>
          <p:cNvSpPr/>
          <p:nvPr/>
        </p:nvSpPr>
        <p:spPr>
          <a:xfrm>
            <a:off x="865917" y="2177446"/>
            <a:ext cx="6778217" cy="98222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Họ</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nói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rìa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biển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cả</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nhắm</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nghiền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mắt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làn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sóng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nâng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đi</a:t>
            </a:r>
            <a:r>
              <a:rPr lang="en-US" sz="2160" i="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796988" y="3568905"/>
            <a:ext cx="4104868" cy="617220"/>
          </a:xfrm>
          <a:prstGeom prst="roundRect">
            <a:avLst/>
          </a:prstGeom>
          <a:solidFill>
            <a:schemeClr val="tx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Cách</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thức</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đơn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giản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mơ</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mộng</a:t>
            </a:r>
            <a:endParaRPr lang="en-US" sz="216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5917" y="328329"/>
            <a:ext cx="5897880" cy="424732"/>
          </a:xfrm>
          <a:prstGeom prst="rect">
            <a:avLst/>
          </a:prstGeom>
          <a:noFill/>
        </p:spPr>
        <p:txBody>
          <a:bodyPr wrap="square" rtlCol="0">
            <a:spAutoFit/>
          </a:bodyPr>
          <a:lstStyle/>
          <a:p>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Cách</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thức</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đến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thế</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giới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endParaRPr lang="en-US" sz="2160" b="1" dirty="0">
              <a:latin typeface="Times New Roman" panose="02020603050405020304" pitchFamily="18" charset="0"/>
              <a:cs typeface="Times New Roman" panose="02020603050405020304" pitchFamily="18" charset="0"/>
            </a:endParaRPr>
          </a:p>
        </p:txBody>
      </p:sp>
      <p:pic>
        <p:nvPicPr>
          <p:cNvPr id="10" name="Google Shape;2583;p55"/>
          <p:cNvPicPr preferRelativeResize="0"/>
          <p:nvPr/>
        </p:nvPicPr>
        <p:blipFill rotWithShape="1">
          <a:blip r:embed="rId3">
            <a:alphaModFix amt="77000"/>
          </a:blip>
          <a:srcRect r="40691"/>
          <a:stretch/>
        </p:blipFill>
        <p:spPr>
          <a:xfrm flipH="1">
            <a:off x="993712" y="3422366"/>
            <a:ext cx="1163376" cy="910299"/>
          </a:xfrm>
          <a:prstGeom prst="rect">
            <a:avLst/>
          </a:prstGeom>
          <a:noFill/>
          <a:ln>
            <a:noFill/>
          </a:ln>
        </p:spPr>
      </p:pic>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047306" y="2988369"/>
            <a:ext cx="2998033" cy="2057400"/>
          </a:xfrm>
          <a:prstGeom prst="rect">
            <a:avLst/>
          </a:prstGeom>
        </p:spPr>
      </p:pic>
    </p:spTree>
    <p:extLst>
      <p:ext uri="{BB962C8B-B14F-4D97-AF65-F5344CB8AC3E}">
        <p14:creationId xmlns:p14="http://schemas.microsoft.com/office/powerpoint/2010/main" val="218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pic>
        <p:nvPicPr>
          <p:cNvPr id="11" name="Google Shape;3477;p71"/>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384610">
            <a:off x="3136962" y="-914921"/>
            <a:ext cx="4349272" cy="7614454"/>
          </a:xfrm>
          <a:prstGeom prst="rect">
            <a:avLst/>
          </a:prstGeom>
          <a:noFill/>
          <a:ln>
            <a:noFill/>
          </a:ln>
        </p:spPr>
      </p:pic>
      <p:pic>
        <p:nvPicPr>
          <p:cNvPr id="3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22077" y="915221"/>
            <a:ext cx="1928813" cy="2057400"/>
          </a:xfrm>
          <a:prstGeom prst="rect">
            <a:avLst/>
          </a:prstGeom>
        </p:spPr>
      </p:pic>
      <p:pic>
        <p:nvPicPr>
          <p:cNvPr id="3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583548" y="3365784"/>
            <a:ext cx="1988709" cy="2057400"/>
          </a:xfrm>
          <a:prstGeom prst="rect">
            <a:avLst/>
          </a:prstGeom>
        </p:spPr>
      </p:pic>
      <p:sp>
        <p:nvSpPr>
          <p:cNvPr id="2" name="Rectangle 1"/>
          <p:cNvSpPr/>
          <p:nvPr/>
        </p:nvSpPr>
        <p:spPr>
          <a:xfrm>
            <a:off x="1853578" y="1079795"/>
            <a:ext cx="5729970" cy="3785652"/>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ngao</a:t>
            </a:r>
            <a:r>
              <a:rPr lang="en-US" sz="2400" dirty="0">
                <a:latin typeface="Times New Roman" panose="02020603050405020304" pitchFamily="18" charset="0"/>
                <a:cs typeface="Times New Roman" panose="02020603050405020304" pitchFamily="18" charset="0"/>
              </a:rPr>
              <a:t> du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endParaRPr lang="en-US" sz="2400"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6302" y="0"/>
            <a:ext cx="2654710" cy="2057400"/>
          </a:xfrm>
          <a:prstGeom prst="rect">
            <a:avLst/>
          </a:prstGeom>
        </p:spPr>
      </p:pic>
      <p:pic>
        <p:nvPicPr>
          <p:cNvPr id="7" name="Picture 3"/>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Lst>
          </a:blip>
          <a:srcRect/>
          <a:stretch>
            <a:fillRect/>
          </a:stretch>
        </p:blipFill>
        <p:spPr>
          <a:xfrm>
            <a:off x="6596375" y="306234"/>
            <a:ext cx="2719872" cy="1444932"/>
          </a:xfrm>
          <a:prstGeom prst="rect">
            <a:avLst/>
          </a:prstGeom>
        </p:spPr>
      </p:pic>
      <p:pic>
        <p:nvPicPr>
          <p:cNvPr id="2" name="Picture 1"/>
          <p:cNvPicPr>
            <a:picLocks noChangeAspect="1"/>
          </p:cNvPicPr>
          <p:nvPr/>
        </p:nvPicPr>
        <p:blipFill>
          <a:blip r:embed="rId6"/>
          <a:stretch>
            <a:fillRect/>
          </a:stretch>
        </p:blipFill>
        <p:spPr>
          <a:xfrm>
            <a:off x="2147699" y="1394170"/>
            <a:ext cx="4859385" cy="2067114"/>
          </a:xfrm>
          <a:prstGeom prst="rect">
            <a:avLst/>
          </a:prstGeom>
        </p:spPr>
      </p:pic>
    </p:spTree>
    <p:extLst>
      <p:ext uri="{BB962C8B-B14F-4D97-AF65-F5344CB8AC3E}">
        <p14:creationId xmlns:p14="http://schemas.microsoft.com/office/powerpoint/2010/main" val="233387847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endParaRPr lang="en-US" altLang="en-US" sz="24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ra </a:t>
            </a:r>
            <a:r>
              <a:rPr lang="en-US" altLang="en-US" sz="2400" b="1" i="1" dirty="0" err="1">
                <a:solidFill>
                  <a:schemeClr val="tx1"/>
                </a:solidFill>
                <a:latin typeface="Times New Roman" panose="02020603050405020304" pitchFamily="18" charset="0"/>
                <a:cs typeface="Times New Roman" panose="02020603050405020304" pitchFamily="18" charset="0"/>
              </a:rPr>
              <a:t>ngoài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5">
            <a:extLst>
              <a:ext uri="{FF2B5EF4-FFF2-40B4-BE49-F238E27FC236}">
                <a16:creationId xmlns:a16="http://schemas.microsoft.com/office/drawing/2014/main" id="{E72C8308-4233-D747-9DAD-8DCDDBF31D07}"/>
              </a:ext>
            </a:extLst>
          </p:cNvPr>
          <p:cNvSpPr/>
          <p:nvPr/>
        </p:nvSpPr>
        <p:spPr>
          <a:xfrm>
            <a:off x="2259106" y="2458539"/>
            <a:ext cx="6644251" cy="1010657"/>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a:t>
            </a:r>
            <a:r>
              <a:rPr lang="en-US" sz="2400" b="1" dirty="0">
                <a:solidFill>
                  <a:schemeClr val="tx1"/>
                </a:solidFill>
                <a:latin typeface="Times New Roman" panose="02020603050405020304" pitchFamily="18" charset="0"/>
                <a:cs typeface="Times New Roman" panose="02020603050405020304" pitchFamily="18" charset="0"/>
              </a:rPr>
              <a:t> v</a:t>
            </a:r>
            <a:r>
              <a:rPr lang="vi-VN" sz="2400" b="1" dirty="0">
                <a:solidFill>
                  <a:schemeClr val="tx1"/>
                </a:solidFill>
                <a:latin typeface="Times New Roman" panose="02020603050405020304" pitchFamily="18" charset="0"/>
                <a:cs typeface="Times New Roman" panose="02020603050405020304" pitchFamily="18" charset="0"/>
              </a:rPr>
              <a:t>ừa có những khao khát khám phá thế giới bên ngoài, vừa muốn ở nhà với mẹ </a:t>
            </a:r>
            <a:endParaRPr lang="en-BZ"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5">
            <a:extLst>
              <a:ext uri="{FF2B5EF4-FFF2-40B4-BE49-F238E27FC236}">
                <a16:creationId xmlns:a16="http://schemas.microsoft.com/office/drawing/2014/main" id="{6D3A4AC5-53A4-4A4F-9762-22F2A6420601}"/>
              </a:ext>
            </a:extLst>
          </p:cNvPr>
          <p:cNvSpPr/>
          <p:nvPr/>
        </p:nvSpPr>
        <p:spPr>
          <a:xfrm>
            <a:off x="2259106" y="3721847"/>
            <a:ext cx="6644250" cy="7551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3">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3">
            <a:alphaModFix amt="44000"/>
          </a:blip>
          <a:stretch>
            <a:fillRect/>
          </a:stretch>
        </p:blipFill>
        <p:spPr>
          <a:xfrm>
            <a:off x="328451" y="1026112"/>
            <a:ext cx="1212965" cy="1020300"/>
          </a:xfrm>
          <a:prstGeom prst="rect">
            <a:avLst/>
          </a:prstGeom>
          <a:noFill/>
          <a:ln>
            <a:noFill/>
          </a:ln>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704046">
            <a:off x="-280520" y="1975130"/>
            <a:ext cx="2625327" cy="3078741"/>
          </a:xfrm>
          <a:prstGeom prst="rect">
            <a:avLst/>
          </a:prstGeom>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băn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khoăn</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2032855"/>
            <a:ext cx="2904565" cy="3110645"/>
          </a:xfrm>
          <a:prstGeom prst="rect">
            <a:avLst/>
          </a:prstGeom>
        </p:spPr>
      </p:pic>
      <p:pic>
        <p:nvPicPr>
          <p:cNvPr id="8" name="Picture 6"/>
          <p:cNvPicPr>
            <a:picLocks noChangeAspect="1"/>
          </p:cNvPicPr>
          <p:nvPr/>
        </p:nvPicPr>
        <p:blipFill>
          <a:blip r:embed="rId4"/>
          <a:srcRect/>
          <a:stretch>
            <a:fillRect/>
          </a:stretch>
        </p:blipFill>
        <p:spPr>
          <a:xfrm>
            <a:off x="2562820" y="3491721"/>
            <a:ext cx="3135487" cy="2555422"/>
          </a:xfrm>
          <a:prstGeom prst="rect">
            <a:avLst/>
          </a:prstGeom>
        </p:spPr>
      </p:pic>
      <p:pic>
        <p:nvPicPr>
          <p:cNvPr id="9" name="Picture 5"/>
          <p:cNvPicPr>
            <a:picLocks noChangeAspect="1"/>
          </p:cNvPicPr>
          <p:nvPr/>
        </p:nvPicPr>
        <p:blipFill>
          <a:blip r:embed="rId5"/>
          <a:srcRect/>
          <a:stretch>
            <a:fillRect/>
          </a:stretch>
        </p:blipFill>
        <p:spPr>
          <a:xfrm>
            <a:off x="-1842632" y="-636798"/>
            <a:ext cx="5582876" cy="2421573"/>
          </a:xfrm>
          <a:prstGeom prst="rect">
            <a:avLst/>
          </a:prstGeom>
        </p:spPr>
      </p:pic>
      <p:pic>
        <p:nvPicPr>
          <p:cNvPr id="11" name="Picture 10"/>
          <p:cNvPicPr>
            <a:picLocks noChangeAspect="1"/>
          </p:cNvPicPr>
          <p:nvPr/>
        </p:nvPicPr>
        <p:blipFill rotWithShape="1">
          <a:blip r:embed="rId6"/>
          <a:srcRect t="33493"/>
          <a:stretch/>
        </p:blipFill>
        <p:spPr>
          <a:xfrm>
            <a:off x="1974483" y="1467293"/>
            <a:ext cx="7169517" cy="2278686"/>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04504" y="2075699"/>
            <a:ext cx="3291840" cy="3220018"/>
          </a:xfrm>
          <a:prstGeom prst="rect">
            <a:avLst/>
          </a:prstGeom>
        </p:spPr>
      </p:pic>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5">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5">
            <a:alphaModFix amt="44000"/>
          </a:blip>
          <a:stretch>
            <a:fillRect/>
          </a:stretch>
        </p:blipFill>
        <p:spPr>
          <a:xfrm>
            <a:off x="328451" y="1026112"/>
            <a:ext cx="1212965" cy="1020300"/>
          </a:xfrm>
          <a:prstGeom prst="rect">
            <a:avLst/>
          </a:prstGeom>
          <a:noFill/>
          <a:ln>
            <a:noFill/>
          </a:ln>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Lời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từ</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chối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của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8451" y="2900878"/>
            <a:ext cx="2351866"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4065342" y="2583585"/>
            <a:ext cx="4755930"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lo </a:t>
            </a:r>
            <a:r>
              <a:rPr lang="en-US" sz="2400" b="1" dirty="0" err="1">
                <a:latin typeface="Times New Roman" panose="02020603050405020304" pitchFamily="18" charset="0"/>
                <a:cs typeface="Times New Roman" panose="02020603050405020304" pitchFamily="18" charset="0"/>
              </a:rPr>
              <a:t>buồn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a:t>
            </a:r>
          </a:p>
        </p:txBody>
      </p:sp>
      <p:pic>
        <p:nvPicPr>
          <p:cNvPr id="1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882336" y="2523032"/>
            <a:ext cx="1183005" cy="2057400"/>
          </a:xfrm>
          <a:prstGeom prst="rect">
            <a:avLst/>
          </a:prstGeom>
        </p:spPr>
      </p:pic>
    </p:spTree>
    <p:extLst>
      <p:ext uri="{BB962C8B-B14F-4D97-AF65-F5344CB8AC3E}">
        <p14:creationId xmlns:p14="http://schemas.microsoft.com/office/powerpoint/2010/main" val="2805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3473;p71"/>
          <p:cNvPicPr preferRelativeResize="0"/>
          <p:nvPr/>
        </p:nvPicPr>
        <p:blipFill>
          <a:blip r:embed="rId3">
            <a:alphaModFix/>
          </a:blip>
          <a:stretch>
            <a:fillRect/>
          </a:stretch>
        </p:blipFill>
        <p:spPr>
          <a:xfrm>
            <a:off x="2972780" y="-845705"/>
            <a:ext cx="7677291" cy="7816660"/>
          </a:xfrm>
          <a:prstGeom prst="rect">
            <a:avLst/>
          </a:prstGeom>
          <a:noFill/>
          <a:ln>
            <a:noFill/>
          </a:ln>
        </p:spPr>
      </p:pic>
      <p:sp>
        <p:nvSpPr>
          <p:cNvPr id="16" name="Tiêu đề 1">
            <a:extLst>
              <a:ext uri="{FF2B5EF4-FFF2-40B4-BE49-F238E27FC236}">
                <a16:creationId xmlns:a16="http://schemas.microsoft.com/office/drawing/2014/main" id="{40AC4534-C4E8-44FB-8A54-A4106AADD1DE}"/>
              </a:ext>
            </a:extLst>
          </p:cNvPr>
          <p:cNvSpPr txBox="1">
            <a:spLocks/>
          </p:cNvSpPr>
          <p:nvPr/>
        </p:nvSpPr>
        <p:spPr>
          <a:xfrm>
            <a:off x="284118" y="812595"/>
            <a:ext cx="2915123" cy="1025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200" b="1" dirty="0" err="1">
                <a:latin typeface="Times New Roman" panose="02020603050405020304" pitchFamily="18" charset="0"/>
                <a:cs typeface="Times New Roman" panose="02020603050405020304" pitchFamily="18" charset="0"/>
              </a:rPr>
              <a:t>Liên</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hệ</a:t>
            </a:r>
            <a:r>
              <a:rPr lang="en-BZ" sz="3200" b="1" dirty="0">
                <a:latin typeface="Times New Roman" panose="02020603050405020304" pitchFamily="18" charset="0"/>
                <a:cs typeface="Times New Roman" panose="02020603050405020304" pitchFamily="18" charset="0"/>
              </a:rPr>
              <a:t>: </a:t>
            </a:r>
          </a:p>
          <a:p>
            <a:r>
              <a:rPr lang="en-BZ" sz="3200" b="1" dirty="0">
                <a:latin typeface="Times New Roman" panose="02020603050405020304" pitchFamily="18" charset="0"/>
                <a:cs typeface="Times New Roman" panose="02020603050405020304" pitchFamily="18" charset="0"/>
              </a:rPr>
              <a:t>V</a:t>
            </a:r>
            <a:r>
              <a:rPr lang="en-US" sz="3200" b="1" dirty="0" err="1">
                <a:latin typeface="Times New Roman" panose="02020603050405020304" pitchFamily="18" charset="0"/>
                <a:cs typeface="Times New Roman" panose="02020603050405020304" pitchFamily="18" charset="0"/>
              </a:rPr>
              <a:t>ượt</a:t>
            </a:r>
            <a:r>
              <a:rPr lang="en-US" sz="3200" b="1" dirty="0">
                <a:latin typeface="Times New Roman" panose="02020603050405020304" pitchFamily="18" charset="0"/>
                <a:cs typeface="Times New Roman" panose="02020603050405020304" pitchFamily="18" charset="0"/>
              </a:rPr>
              <a:t> </a:t>
            </a:r>
            <a:r>
              <a:rPr lang="en-BZ" sz="3200" b="1" dirty="0">
                <a:latin typeface="Times New Roman" panose="02020603050405020304" pitchFamily="18" charset="0"/>
                <a:cs typeface="Times New Roman" panose="02020603050405020304" pitchFamily="18" charset="0"/>
              </a:rPr>
              <a:t>qua </a:t>
            </a:r>
            <a:r>
              <a:rPr lang="en-BZ" sz="3200" b="1" dirty="0" err="1">
                <a:latin typeface="Times New Roman" panose="02020603050405020304" pitchFamily="18" charset="0"/>
                <a:cs typeface="Times New Roman" panose="02020603050405020304" pitchFamily="18" charset="0"/>
              </a:rPr>
              <a:t>những</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cám</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dỗ</a:t>
            </a:r>
            <a:endParaRPr lang="en-BZ" sz="3200" b="1" dirty="0">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id="{7B6B61F9-47DC-44E1-8883-6F87D8E89176}"/>
              </a:ext>
            </a:extLst>
          </p:cNvPr>
          <p:cNvPicPr>
            <a:picLocks noChangeAspect="1"/>
          </p:cNvPicPr>
          <p:nvPr/>
        </p:nvPicPr>
        <p:blipFill rotWithShape="1">
          <a:blip r:embed="rId4"/>
          <a:srcRect l="13937" r="6631"/>
          <a:stretch/>
        </p:blipFill>
        <p:spPr>
          <a:xfrm>
            <a:off x="3576249" y="67756"/>
            <a:ext cx="1880759" cy="188075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8" name="Picture 17" descr="Kết quả hình ảnh cho cám dỗ&quot;">
            <a:extLst>
              <a:ext uri="{FF2B5EF4-FFF2-40B4-BE49-F238E27FC236}">
                <a16:creationId xmlns:a16="http://schemas.microsoft.com/office/drawing/2014/main" id="{9B3CEB0D-D05F-40F3-8E02-108744696D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36" b="3"/>
          <a:stretch/>
        </p:blipFill>
        <p:spPr bwMode="auto">
          <a:xfrm>
            <a:off x="6307120" y="0"/>
            <a:ext cx="2836880" cy="221780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8" descr="Kết quả hình ảnh cho cám dỗ thuốc lá&quot;">
            <a:extLst>
              <a:ext uri="{FF2B5EF4-FFF2-40B4-BE49-F238E27FC236}">
                <a16:creationId xmlns:a16="http://schemas.microsoft.com/office/drawing/2014/main" id="{AF0402FF-3F28-4773-8894-E24F14490F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6" r="20748" b="-1"/>
          <a:stretch/>
        </p:blipFill>
        <p:spPr bwMode="auto">
          <a:xfrm>
            <a:off x="3847628" y="2084883"/>
            <a:ext cx="2041503" cy="2041503"/>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Hình ảnh 5">
            <a:extLst>
              <a:ext uri="{FF2B5EF4-FFF2-40B4-BE49-F238E27FC236}">
                <a16:creationId xmlns:a16="http://schemas.microsoft.com/office/drawing/2014/main" id="{4A36A44A-ED8E-4E36-B219-5C490FA3A168}"/>
              </a:ext>
            </a:extLst>
          </p:cNvPr>
          <p:cNvPicPr>
            <a:picLocks noChangeAspect="1"/>
          </p:cNvPicPr>
          <p:nvPr/>
        </p:nvPicPr>
        <p:blipFill rotWithShape="1">
          <a:blip r:embed="rId7"/>
          <a:srcRect l="10090" r="10538" b="2"/>
          <a:stretch/>
        </p:blipFill>
        <p:spPr>
          <a:xfrm>
            <a:off x="5850642" y="2978834"/>
            <a:ext cx="3293358" cy="2295103"/>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1" name="Picture 2" descr="Kết quả hình ảnh cho cám dỗ bia rượu">
            <a:extLst>
              <a:ext uri="{FF2B5EF4-FFF2-40B4-BE49-F238E27FC236}">
                <a16:creationId xmlns:a16="http://schemas.microsoft.com/office/drawing/2014/main" id="{A9E3608A-0D45-4FAA-9135-18E2B19E6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7" b="2"/>
          <a:stretch/>
        </p:blipFill>
        <p:spPr bwMode="auto">
          <a:xfrm>
            <a:off x="-1" y="2848397"/>
            <a:ext cx="4341061" cy="2295103"/>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322190" y="2808079"/>
            <a:ext cx="2385392" cy="2057400"/>
          </a:xfrm>
          <a:prstGeom prst="rect">
            <a:avLst/>
          </a:prstGeom>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3705" y="-449344"/>
            <a:ext cx="2998033" cy="2057400"/>
          </a:xfrm>
          <a:prstGeom prst="rect">
            <a:avLst/>
          </a:prstGeom>
        </p:spPr>
      </p:pic>
      <p:pic>
        <p:nvPicPr>
          <p:cNvPr id="2" name="Picture 1"/>
          <p:cNvPicPr>
            <a:picLocks noChangeAspect="1"/>
          </p:cNvPicPr>
          <p:nvPr/>
        </p:nvPicPr>
        <p:blipFill>
          <a:blip r:embed="rId5"/>
          <a:stretch>
            <a:fillRect/>
          </a:stretch>
        </p:blipFill>
        <p:spPr>
          <a:xfrm>
            <a:off x="1426955" y="1608056"/>
            <a:ext cx="5630510" cy="1719663"/>
          </a:xfrm>
          <a:prstGeom prst="rect">
            <a:avLst/>
          </a:prstGeom>
        </p:spPr>
      </p:pic>
    </p:spTree>
    <p:extLst>
      <p:ext uri="{BB962C8B-B14F-4D97-AF65-F5344CB8AC3E}">
        <p14:creationId xmlns:p14="http://schemas.microsoft.com/office/powerpoint/2010/main" val="47236410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4257" y="1441547"/>
            <a:ext cx="3196451" cy="2421312"/>
          </a:xfrm>
          <a:prstGeom prst="rect">
            <a:avLst/>
          </a:prstGeom>
        </p:spPr>
      </p:pic>
      <p:sp>
        <p:nvSpPr>
          <p:cNvPr id="7" name="TextBox 6"/>
          <p:cNvSpPr txBox="1"/>
          <p:nvPr/>
        </p:nvSpPr>
        <p:spPr>
          <a:xfrm>
            <a:off x="3610521" y="1001849"/>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r>
              <a:rPr lang="en-US" sz="2400" b="1" dirty="0">
                <a:latin typeface="Times New Roman" panose="02020603050405020304" pitchFamily="18" charset="0"/>
                <a:cs typeface="Times New Roman" panose="02020603050405020304" pitchFamily="18" charset="0"/>
              </a:rPr>
              <a:t>: 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23712" y="1090912"/>
            <a:ext cx="8853544" cy="3785652"/>
          </a:xfrm>
          <a:prstGeom prst="rect">
            <a:avLst/>
          </a:prstGeom>
          <a:solidFill>
            <a:schemeClr val="bg1"/>
          </a:solid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14257" y="1441149"/>
            <a:ext cx="3196451" cy="2421312"/>
          </a:xfrm>
          <a:prstGeom prst="rect">
            <a:avLst/>
          </a:prstGeom>
        </p:spPr>
      </p:pic>
      <p:sp>
        <p:nvSpPr>
          <p:cNvPr id="8" name="TextBox 7"/>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88675" y="1001451"/>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3" name="TextBox 22"/>
          <p:cNvSpPr txBox="1"/>
          <p:nvPr/>
        </p:nvSpPr>
        <p:spPr>
          <a:xfrm>
            <a:off x="359062" y="739233"/>
            <a:ext cx="8526754" cy="1200329"/>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24" name="TextBox 23"/>
          <p:cNvSpPr txBox="1"/>
          <p:nvPr/>
        </p:nvSpPr>
        <p:spPr>
          <a:xfrm>
            <a:off x="359062" y="2103294"/>
            <a:ext cx="8526754" cy="230832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lung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en-US" sz="2400" dirty="0">
                <a:latin typeface="Times New Roman" panose="02020603050405020304" pitchFamily="18" charset="0"/>
                <a:cs typeface="Times New Roman" panose="02020603050405020304" pitchFamily="18" charset="0"/>
              </a:rPr>
              <a:t>. Song,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9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4257" y="1441149"/>
            <a:ext cx="3196451" cy="2421312"/>
          </a:xfrm>
          <a:prstGeom prst="rect">
            <a:avLst/>
          </a:prstGeom>
        </p:spPr>
      </p:pic>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88675" y="471653"/>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
        <p:nvSpPr>
          <p:cNvPr id="8" name="TextBox 7"/>
          <p:cNvSpPr txBox="1"/>
          <p:nvPr/>
        </p:nvSpPr>
        <p:spPr>
          <a:xfrm>
            <a:off x="6088675" y="2570269"/>
            <a:ext cx="2893960" cy="230832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a:latin typeface="Times New Roman" panose="02020603050405020304" pitchFamily="18" charset="0"/>
                <a:cs typeface="Times New Roman" panose="02020603050405020304" pitchFamily="18" charset="0"/>
              </a:rPr>
              <a:t>N</a:t>
            </a:r>
            <a:r>
              <a:rPr lang="vi-VN" sz="2400" b="1" i="1" dirty="0">
                <a:latin typeface="Times New Roman" panose="02020603050405020304" pitchFamily="18" charset="0"/>
                <a:cs typeface="Times New Roman" panose="02020603050405020304" pitchFamily="18" charset="0"/>
              </a:rPr>
              <a:t>hấn mạnh trí tưởng tượng phong phú và sự ngây thơ, hồn nhiên nhưng không kém phần sâu sắc của em bé.</a:t>
            </a:r>
          </a:p>
        </p:txBody>
      </p:sp>
    </p:spTree>
    <p:extLst>
      <p:ext uri="{BB962C8B-B14F-4D97-AF65-F5344CB8AC3E}">
        <p14:creationId xmlns:p14="http://schemas.microsoft.com/office/powerpoint/2010/main" val="20765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304" y="158320"/>
            <a:ext cx="8440693" cy="830997"/>
          </a:xfrm>
          <a:prstGeom prst="rect">
            <a:avLst/>
          </a:prstGeom>
          <a:solidFill>
            <a:schemeClr val="accent4">
              <a:lumMod val="20000"/>
              <a:lumOff val="80000"/>
            </a:schemeClr>
          </a:solidFill>
          <a:ln>
            <a:noFill/>
          </a:ln>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gửi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348304" y="1086190"/>
            <a:ext cx="5783555" cy="3785652"/>
          </a:xfrm>
          <a:prstGeom prst="rect">
            <a:avLst/>
          </a:prstGeom>
          <a:solidFill>
            <a:schemeClr val="bg1"/>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con</a:t>
            </a:r>
          </a:p>
          <a:p>
            <a:pPr algn="just"/>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a:t>
            </a:r>
          </a:p>
        </p:txBody>
      </p:sp>
      <p:pic>
        <p:nvPicPr>
          <p:cNvPr id="4" name="Hình ảnh 6" descr="Ảnh có chứa trải, giường, cô bé, con mèo&#10;&#10;Mô tả được tạo tự động">
            <a:extLst>
              <a:ext uri="{FF2B5EF4-FFF2-40B4-BE49-F238E27FC236}">
                <a16:creationId xmlns:a16="http://schemas.microsoft.com/office/drawing/2014/main" id="{D73FDBFF-BA9F-4E3D-AD7E-99F2294D3AFE}"/>
              </a:ext>
            </a:extLst>
          </p:cNvPr>
          <p:cNvPicPr>
            <a:picLocks noChangeAspect="1"/>
          </p:cNvPicPr>
          <p:nvPr/>
        </p:nvPicPr>
        <p:blipFill rotWithShape="1">
          <a:blip r:embed="rId2">
            <a:extLst>
              <a:ext uri="{28A0092B-C50C-407E-A947-70E740481C1C}">
                <a14:useLocalDpi xmlns:a14="http://schemas.microsoft.com/office/drawing/2010/main" val="0"/>
              </a:ext>
            </a:extLst>
          </a:blip>
          <a:srcRect l="11279" r="32671" b="-1"/>
          <a:stretch/>
        </p:blipFill>
        <p:spPr>
          <a:xfrm>
            <a:off x="6131859" y="1086190"/>
            <a:ext cx="2904565" cy="3966353"/>
          </a:xfrm>
          <a:prstGeom prst="rect">
            <a:avLst/>
          </a:prstGeom>
          <a:effectLst/>
        </p:spPr>
      </p:pic>
    </p:spTree>
    <p:extLst>
      <p:ext uri="{BB962C8B-B14F-4D97-AF65-F5344CB8AC3E}">
        <p14:creationId xmlns:p14="http://schemas.microsoft.com/office/powerpoint/2010/main" val="25046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10" y="1428651"/>
            <a:ext cx="5480779" cy="2286198"/>
          </a:xfrm>
          <a:prstGeom prst="rect">
            <a:avLst/>
          </a:prstGeom>
        </p:spPr>
      </p:pic>
    </p:spTree>
    <p:extLst>
      <p:ext uri="{BB962C8B-B14F-4D97-AF65-F5344CB8AC3E}">
        <p14:creationId xmlns:p14="http://schemas.microsoft.com/office/powerpoint/2010/main" val="7141874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9694" y="745055"/>
            <a:ext cx="3427651" cy="342765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a:xfrm>
            <a:off x="-98817" y="2485016"/>
            <a:ext cx="4203138" cy="2658484"/>
          </a:xfrm>
          <a:prstGeom prst="rect">
            <a:avLst/>
          </a:prstGeom>
        </p:spPr>
      </p:pic>
      <p:pic>
        <p:nvPicPr>
          <p:cNvPr id="5" name="Picture 4"/>
          <p:cNvPicPr>
            <a:picLocks noChangeAspect="1"/>
          </p:cNvPicPr>
          <p:nvPr/>
        </p:nvPicPr>
        <p:blipFill>
          <a:blip r:embed="rId6"/>
          <a:stretch>
            <a:fillRect/>
          </a:stretch>
        </p:blipFill>
        <p:spPr>
          <a:xfrm>
            <a:off x="150707" y="916606"/>
            <a:ext cx="5938019" cy="1847248"/>
          </a:xfrm>
          <a:prstGeom prst="rect">
            <a:avLst/>
          </a:prstGeom>
        </p:spPr>
      </p:pic>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7" name="Google Shape;2397;p51"/>
          <p:cNvPicPr preferRelativeResize="0"/>
          <p:nvPr/>
        </p:nvPicPr>
        <p:blipFill>
          <a:blip r:embed="rId3">
            <a:alphaModFix amt="52000"/>
          </a:blip>
          <a:stretch>
            <a:fillRect/>
          </a:stretch>
        </p:blipFill>
        <p:spPr>
          <a:xfrm rot="-531200" flipH="1">
            <a:off x="5250716" y="417945"/>
            <a:ext cx="2616201" cy="712650"/>
          </a:xfrm>
          <a:prstGeom prst="rect">
            <a:avLst/>
          </a:prstGeom>
          <a:noFill/>
          <a:ln>
            <a:noFill/>
          </a:ln>
        </p:spPr>
      </p:pic>
      <p:pic>
        <p:nvPicPr>
          <p:cNvPr id="2398" name="Google Shape;2398;p51"/>
          <p:cNvPicPr preferRelativeResize="0"/>
          <p:nvPr/>
        </p:nvPicPr>
        <p:blipFill>
          <a:blip r:embed="rId4">
            <a:alphaModFix amt="52000"/>
          </a:blip>
          <a:stretch>
            <a:fillRect/>
          </a:stretch>
        </p:blipFill>
        <p:spPr>
          <a:xfrm rot="-531200" flipH="1">
            <a:off x="1029036" y="439180"/>
            <a:ext cx="2616201" cy="712650"/>
          </a:xfrm>
          <a:prstGeom prst="rect">
            <a:avLst/>
          </a:prstGeom>
          <a:noFill/>
          <a:ln>
            <a:noFill/>
          </a:ln>
        </p:spPr>
      </p:pic>
      <p:sp>
        <p:nvSpPr>
          <p:cNvPr id="11" name="Rectangle 10"/>
          <p:cNvSpPr/>
          <p:nvPr/>
        </p:nvSpPr>
        <p:spPr>
          <a:xfrm>
            <a:off x="403412" y="1327674"/>
            <a:ext cx="4125557" cy="3200876"/>
          </a:xfrm>
          <a:prstGeom prst="rect">
            <a:avLst/>
          </a:prstGeom>
        </p:spPr>
        <p:txBody>
          <a:bodyPr wrap="square">
            <a:spAutoFit/>
          </a:bodyPr>
          <a:lstStyle/>
          <a:p>
            <a:pPr algn="just">
              <a:spcBef>
                <a:spcPts val="600"/>
              </a:spcBef>
            </a:pPr>
            <a:r>
              <a:rPr lang="vi-VN" sz="2400" dirty="0">
                <a:latin typeface="+mj-lt"/>
              </a:rPr>
              <a:t>- Thơ văn xuôi, có lời kể xen đối thoại;</a:t>
            </a:r>
          </a:p>
          <a:p>
            <a:pPr algn="just">
              <a:spcBef>
                <a:spcPts val="600"/>
              </a:spcBef>
            </a:pPr>
            <a:r>
              <a:rPr lang="vi-VN" sz="2400" dirty="0">
                <a:latin typeface="+mj-lt"/>
              </a:rPr>
              <a:t>- Sử dụng phép lặp, nhưng có sự biến hóa và phát triển;</a:t>
            </a:r>
          </a:p>
          <a:p>
            <a:pPr algn="just">
              <a:spcBef>
                <a:spcPts val="600"/>
              </a:spcBef>
            </a:pPr>
            <a:r>
              <a:rPr lang="vi-VN" sz="2400" dirty="0">
                <a:latin typeface="+mj-lt"/>
              </a:rPr>
              <a:t>- Xây dựng hình ảnh thiên nhiên giàu ý nghĩa tượng trưng.</a:t>
            </a:r>
          </a:p>
          <a:p>
            <a:br>
              <a:rPr lang="vi-VN" sz="2400" dirty="0">
                <a:latin typeface="+mj-lt"/>
              </a:rPr>
            </a:br>
            <a:endParaRPr lang="en-US" sz="2400" dirty="0">
              <a:latin typeface="+mj-lt"/>
            </a:endParaRPr>
          </a:p>
        </p:txBody>
      </p:sp>
      <p:sp>
        <p:nvSpPr>
          <p:cNvPr id="12" name="Rectangle 11"/>
          <p:cNvSpPr/>
          <p:nvPr/>
        </p:nvSpPr>
        <p:spPr>
          <a:xfrm>
            <a:off x="4975412" y="1327674"/>
            <a:ext cx="3942677" cy="3416320"/>
          </a:xfrm>
          <a:prstGeom prst="rect">
            <a:avLst/>
          </a:prstGeom>
        </p:spPr>
        <p:txBody>
          <a:bodyPr wrap="square">
            <a:spAutoFit/>
          </a:bodyPr>
          <a:lstStyle/>
          <a:p>
            <a:pPr algn="just">
              <a:spcBef>
                <a:spcPts val="600"/>
              </a:spcBef>
            </a:pPr>
            <a:r>
              <a:rPr lang="vi-VN" sz="2400" dirty="0">
                <a:latin typeface="+mj-lt"/>
              </a:rPr>
              <a:t>Bài thơ thể hiện tình yêu thiết tha của em bé đối với mẹ, ca ngợi tình mẫu tử thiêng liêng, bất diệt. Qua đó, ta cũng thấy được tình cảm yêu mến thiết tha với trẻ em của nhà thơ, với thiên nhiên, cuộc đời bình dị.</a:t>
            </a:r>
          </a:p>
          <a:p>
            <a:br>
              <a:rPr lang="vi-VN" sz="2400" dirty="0">
                <a:latin typeface="+mj-lt"/>
              </a:rPr>
            </a:br>
            <a:endParaRPr lang="en-US" sz="2400" dirty="0">
              <a:latin typeface="+mj-lt"/>
            </a:endParaRPr>
          </a:p>
        </p:txBody>
      </p:sp>
      <p:sp>
        <p:nvSpPr>
          <p:cNvPr id="13" name="Rectangle 12"/>
          <p:cNvSpPr/>
          <p:nvPr/>
        </p:nvSpPr>
        <p:spPr>
          <a:xfrm>
            <a:off x="1359145" y="541515"/>
            <a:ext cx="1955985" cy="461665"/>
          </a:xfrm>
          <a:prstGeom prst="rect">
            <a:avLst/>
          </a:prstGeom>
        </p:spPr>
        <p:txBody>
          <a:bodyPr wrap="none">
            <a:spAutoFit/>
          </a:bodyPr>
          <a:lstStyle/>
          <a:p>
            <a:pPr algn="just">
              <a:spcBef>
                <a:spcPts val="600"/>
              </a:spcBef>
            </a:pPr>
            <a:r>
              <a:rPr lang="vi-VN" sz="2400" b="1" dirty="0">
                <a:latin typeface="+mj-lt"/>
              </a:rPr>
              <a:t>1. Nghệ thuật</a:t>
            </a:r>
            <a:endParaRPr lang="vi-VN" sz="2400" dirty="0">
              <a:latin typeface="+mj-lt"/>
            </a:endParaRPr>
          </a:p>
        </p:txBody>
      </p:sp>
      <p:sp>
        <p:nvSpPr>
          <p:cNvPr id="14" name="Rectangle 13"/>
          <p:cNvSpPr/>
          <p:nvPr/>
        </p:nvSpPr>
        <p:spPr>
          <a:xfrm>
            <a:off x="5551048" y="620382"/>
            <a:ext cx="1699504" cy="461665"/>
          </a:xfrm>
          <a:prstGeom prst="rect">
            <a:avLst/>
          </a:prstGeom>
        </p:spPr>
        <p:txBody>
          <a:bodyPr wrap="none">
            <a:spAutoFit/>
          </a:bodyPr>
          <a:lstStyle/>
          <a:p>
            <a:pPr algn="just">
              <a:spcBef>
                <a:spcPts val="600"/>
              </a:spcBef>
            </a:pPr>
            <a:r>
              <a:rPr lang="vi-VN" sz="2400" b="1" dirty="0">
                <a:latin typeface="+mj-lt"/>
              </a:rPr>
              <a:t>2. Nội dung</a:t>
            </a:r>
            <a:endParaRPr lang="vi-VN"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7"/>
                                        </p:tgtEl>
                                        <p:attrNameLst>
                                          <p:attrName>style.visibility</p:attrName>
                                        </p:attrNameLst>
                                      </p:cBhvr>
                                      <p:to>
                                        <p:strVal val="visible"/>
                                      </p:to>
                                    </p:set>
                                    <p:animEffect transition="in" filter="barn(inVertical)">
                                      <p:cBhvr>
                                        <p:cTn id="7" dur="500"/>
                                        <p:tgtEl>
                                          <p:spTgt spid="2397"/>
                                        </p:tgtEl>
                                      </p:cBhvr>
                                    </p:animEffect>
                                  </p:childTnLst>
                                </p:cTn>
                              </p:par>
                              <p:par>
                                <p:cTn id="8" presetID="16" presetClass="entr" presetSubtype="21"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barn(inVertical)">
                                      <p:cBhvr>
                                        <p:cTn id="10" dur="500"/>
                                        <p:tgtEl>
                                          <p:spTgt spid="23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46" y="373025"/>
            <a:ext cx="5143500" cy="5143500"/>
          </a:xfrm>
          <a:prstGeom prst="rect">
            <a:avLst/>
          </a:prstGeom>
        </p:spPr>
      </p:pic>
      <p:pic>
        <p:nvPicPr>
          <p:cNvPr id="14" name="Picture 13"/>
          <p:cNvPicPr>
            <a:picLocks noChangeAspect="1"/>
          </p:cNvPicPr>
          <p:nvPr/>
        </p:nvPicPr>
        <p:blipFill>
          <a:blip r:embed="rId4"/>
          <a:stretch>
            <a:fillRect/>
          </a:stretch>
        </p:blipFill>
        <p:spPr>
          <a:xfrm>
            <a:off x="738179" y="227970"/>
            <a:ext cx="766943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4" name="Rectangle 3"/>
          <p:cNvSpPr/>
          <p:nvPr/>
        </p:nvSpPr>
        <p:spPr>
          <a:xfrm>
            <a:off x="3716765" y="1175947"/>
            <a:ext cx="4824805" cy="2961836"/>
          </a:xfrm>
          <a:prstGeom prst="rect">
            <a:avLst/>
          </a:prstGeom>
        </p:spPr>
        <p:txBody>
          <a:bodyPr wrap="square">
            <a:spAutoFit/>
          </a:bodyPr>
          <a:lstStyle/>
          <a:p>
            <a:pPr lvl="0" algn="just">
              <a:lnSpc>
                <a:spcPct val="110000"/>
              </a:lnSpc>
              <a:spcBef>
                <a:spcPts val="100"/>
              </a:spcBef>
              <a:spcAft>
                <a:spcPts val="100"/>
              </a:spcAft>
            </a:pP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Vấn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đề</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sinh</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rằng</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bé</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câu</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chuyện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quyết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định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mẹ</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đã</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mất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cơ</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hội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trò</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vui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cùng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bè</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nên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làm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như</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p>
          <a:p>
            <a:pPr lvl="0" algn="just">
              <a:lnSpc>
                <a:spcPct val="110000"/>
              </a:lnSpc>
              <a:spcBef>
                <a:spcPts val="100"/>
              </a:spcBef>
              <a:spcAft>
                <a:spcPts val="100"/>
              </a:spcAft>
            </a:pP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Ý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kiến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396638" y="1521842"/>
            <a:ext cx="2980987" cy="30652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3" name="Rectangle 2"/>
          <p:cNvSpPr/>
          <p:nvPr/>
        </p:nvSpPr>
        <p:spPr>
          <a:xfrm>
            <a:off x="1662056" y="2206281"/>
            <a:ext cx="6018904" cy="1384995"/>
          </a:xfrm>
          <a:prstGeom prst="rect">
            <a:avLst/>
          </a:prstGeom>
        </p:spPr>
        <p:txBody>
          <a:bodyPr wrap="square">
            <a:spAutoFit/>
          </a:bodyPr>
          <a:lstStyle/>
          <a:p>
            <a:pPr algn="just">
              <a:spcBef>
                <a:spcPts val="600"/>
              </a:spcBef>
            </a:pPr>
            <a:r>
              <a:rPr lang="vi-VN" sz="2800" dirty="0">
                <a:latin typeface="Times New Roman" panose="02020603050405020304" pitchFamily="18" charset="0"/>
              </a:rPr>
              <a:t>Hãy tưởng tượng em là người đang trò chuyện với mây và sóng. Viết đoạn văn (5 – 7 câu) về cuộc trò chuyện ấy.</a:t>
            </a:r>
            <a:endParaRPr lang="vi-VN" sz="2800" dirty="0"/>
          </a:p>
        </p:txBody>
      </p:sp>
      <p:pic>
        <p:nvPicPr>
          <p:cNvPr id="2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6528" y="148881"/>
            <a:ext cx="2998033" cy="2057400"/>
          </a:xfrm>
          <a:prstGeom prst="rect">
            <a:avLst/>
          </a:prstGeom>
        </p:spPr>
      </p:pic>
      <p:pic>
        <p:nvPicPr>
          <p:cNvPr id="288" name="Picture 287"/>
          <p:cNvPicPr>
            <a:picLocks noChangeAspect="1"/>
          </p:cNvPicPr>
          <p:nvPr/>
        </p:nvPicPr>
        <p:blipFill>
          <a:blip r:embed="rId4"/>
          <a:srcRect/>
          <a:stretch>
            <a:fillRect/>
          </a:stretch>
        </p:blipFill>
        <p:spPr>
          <a:xfrm>
            <a:off x="6748521" y="2898779"/>
            <a:ext cx="2625720" cy="2139962"/>
          </a:xfrm>
          <a:prstGeom prst="rect">
            <a:avLst/>
          </a:prstGeom>
        </p:spPr>
      </p:pic>
      <p:pic>
        <p:nvPicPr>
          <p:cNvPr id="289" name="Picture 6"/>
          <p:cNvPicPr>
            <a:picLocks noChangeAspect="1"/>
          </p:cNvPicPr>
          <p:nvPr/>
        </p:nvPicPr>
        <p:blipFill>
          <a:blip r:embed="rId5"/>
          <a:srcRect/>
          <a:stretch>
            <a:fillRect/>
          </a:stretch>
        </p:blipFill>
        <p:spPr>
          <a:xfrm>
            <a:off x="-206039" y="3361750"/>
            <a:ext cx="1086148" cy="2097757"/>
          </a:xfrm>
          <a:prstGeom prst="rect">
            <a:avLst/>
          </a:prstGeom>
        </p:spPr>
      </p:pic>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2" name="TextBox 51"/>
          <p:cNvSpPr txBox="1"/>
          <p:nvPr/>
        </p:nvSpPr>
        <p:spPr>
          <a:xfrm>
            <a:off x="3385589" y="1014051"/>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2</a:t>
            </a:r>
          </a:p>
        </p:txBody>
      </p:sp>
      <p:sp>
        <p:nvSpPr>
          <p:cNvPr id="53" name="5-Point Star 52">
            <a:hlinkClick r:id="rId3" action="ppaction://hlinksldjump"/>
          </p:cNvPr>
          <p:cNvSpPr/>
          <p:nvPr/>
        </p:nvSpPr>
        <p:spPr>
          <a:xfrm>
            <a:off x="3210808" y="1339758"/>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4" name="TextBox 53"/>
          <p:cNvSpPr txBox="1"/>
          <p:nvPr/>
        </p:nvSpPr>
        <p:spPr>
          <a:xfrm>
            <a:off x="5701826" y="41440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5</a:t>
            </a:r>
          </a:p>
        </p:txBody>
      </p:sp>
      <p:sp>
        <p:nvSpPr>
          <p:cNvPr id="55" name="5-Point Star 54">
            <a:hlinkClick r:id="rId4" action="ppaction://hlinksldjump"/>
          </p:cNvPr>
          <p:cNvSpPr/>
          <p:nvPr/>
        </p:nvSpPr>
        <p:spPr>
          <a:xfrm>
            <a:off x="5527045" y="740116"/>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8" name="TextBox 57"/>
          <p:cNvSpPr txBox="1"/>
          <p:nvPr/>
        </p:nvSpPr>
        <p:spPr>
          <a:xfrm>
            <a:off x="7640530" y="1006465"/>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4</a:t>
            </a:r>
          </a:p>
        </p:txBody>
      </p:sp>
      <p:sp>
        <p:nvSpPr>
          <p:cNvPr id="59" name="5-Point Star 58">
            <a:hlinkClick r:id="rId5" action="ppaction://hlinksldjump"/>
          </p:cNvPr>
          <p:cNvSpPr/>
          <p:nvPr/>
        </p:nvSpPr>
        <p:spPr>
          <a:xfrm>
            <a:off x="7583951" y="1501390"/>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buClrTx/>
              <a:buFontTx/>
              <a:buNone/>
            </a:pPr>
            <a:r>
              <a:rPr lang="en-US" sz="2400" b="1" kern="1200">
                <a:solidFill>
                  <a:prstClr val="white">
                    <a:lumMod val="50000"/>
                  </a:prstClr>
                </a:solidFill>
                <a:latin typeface="Calibri" panose="020F0502020204030204"/>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rPr>
              <a:t>pipi</a:t>
            </a:r>
          </a:p>
        </p:txBody>
      </p:sp>
      <p:sp>
        <p:nvSpPr>
          <p:cNvPr id="71" name="Rectangle 70"/>
          <p:cNvSpPr/>
          <p:nvPr/>
        </p:nvSpPr>
        <p:spPr>
          <a:xfrm>
            <a:off x="213825" y="3636020"/>
            <a:ext cx="4302203" cy="1084912"/>
          </a:xfrm>
          <a:prstGeom prst="rect">
            <a:avLst/>
          </a:prstGeom>
          <a:noFill/>
        </p:spPr>
        <p:txBody>
          <a:bodyPr wrap="none" lIns="68580" tIns="34290" rIns="68580" bIns="34290">
            <a:spAutoFit/>
          </a:bodyPr>
          <a:lstStyle/>
          <a:p>
            <a:pPr algn="ctr" defTabSz="685800">
              <a:buClrTx/>
              <a:buFontTx/>
              <a:buNone/>
            </a:pPr>
            <a:r>
              <a:rPr lang="en-US" sz="6600" b="1" kern="120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58359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prstClr val="black"/>
                </a:solidFill>
                <a:latin typeface="Times New Roman" panose="02020603050405020304" pitchFamily="18" charset="0"/>
                <a:cs typeface="Times New Roman" panose="02020603050405020304" pitchFamily="18" charset="0"/>
              </a:rPr>
              <a:t>Bài thơ «Mây và sóng» là lời của ai nói với ai?</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prstClr val="white"/>
                </a:solidFill>
                <a:latin typeface="Times New Roman" panose="02020603050405020304" pitchFamily="18" charset="0"/>
                <a:cs typeface="Times New Roman" panose="02020603050405020304" pitchFamily="18" charset="0"/>
              </a:rPr>
              <a:t>Lời của con  nói với mẹ</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8 </a:t>
            </a:r>
            <a:r>
              <a:rPr lang="en-US" sz="3600" b="1" kern="1200" dirty="0" err="1">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a:solidFill>
                  <a:prstClr val="black"/>
                </a:solidFill>
                <a:latin typeface="Times New Roman" panose="02020603050405020304" pitchFamily="18" charset="0"/>
                <a:cs typeface="Times New Roman" panose="02020603050405020304" pitchFamily="18" charset="0"/>
              </a:rPr>
              <a:t>Chủ đề của bài thơ «Mây và sóng» là gì?</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srgbClr val="002060"/>
                </a:solidFill>
                <a:latin typeface="Times New Roman" panose="02020603050405020304" pitchFamily="18" charset="0"/>
                <a:cs typeface="Times New Roman" panose="02020603050405020304" pitchFamily="18" charset="0"/>
              </a:rPr>
              <a:t>Tình mẫu tử thiêng liêng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67333" y="2260127"/>
            <a:ext cx="720934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cả</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lớp</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nổ</a:t>
            </a:r>
            <a:r>
              <a:rPr lang="en-US" sz="3600" b="1" kern="1200" dirty="0">
                <a:solidFill>
                  <a:srgbClr val="FF0000"/>
                </a:solidFill>
                <a:latin typeface="Times New Roman" panose="02020603050405020304" pitchFamily="18" charset="0"/>
                <a:cs typeface="Times New Roman" panose="02020603050405020304" pitchFamily="18" charset="0"/>
              </a:rPr>
              <a:t> 1 </a:t>
            </a:r>
            <a:r>
              <a:rPr lang="en-US" sz="3600" b="1" kern="1200" dirty="0" err="1">
                <a:solidFill>
                  <a:srgbClr val="FF0000"/>
                </a:solidFill>
                <a:latin typeface="Times New Roman" panose="02020603050405020304" pitchFamily="18" charset="0"/>
                <a:cs typeface="Times New Roman" panose="02020603050405020304" pitchFamily="18" charset="0"/>
              </a:rPr>
              <a:t>tràng</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pháo</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tay</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589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3000" b="1" kern="1200" dirty="0">
                <a:solidFill>
                  <a:prstClr val="black"/>
                </a:solidFill>
                <a:latin typeface="Times New Roman" panose="02020603050405020304" pitchFamily="18" charset="0"/>
                <a:cs typeface="Times New Roman" panose="02020603050405020304" pitchFamily="18" charset="0"/>
              </a:rPr>
              <a:t>Bài thơ được thể hiện bằng hình thức ngôn ngữ nào?</a:t>
            </a:r>
            <a:endParaRPr lang="en-US" sz="30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a:solidFill>
                  <a:srgbClr val="002060"/>
                </a:solidFill>
                <a:latin typeface="Times New Roman" panose="02020603050405020304" pitchFamily="18" charset="0"/>
                <a:cs typeface="Times New Roman" panose="02020603050405020304" pitchFamily="18" charset="0"/>
              </a:rPr>
              <a:t>Đối thoại</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9 </a:t>
            </a:r>
            <a:r>
              <a:rPr lang="en-US" sz="3600" b="1" kern="1200" dirty="0" err="1">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33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buFontTx/>
              <a:buNone/>
            </a:pPr>
            <a:r>
              <a:rPr lang="vi-VN" sz="3300" b="1" kern="1200" dirty="0">
                <a:solidFill>
                  <a:prstClr val="black"/>
                </a:solidFill>
                <a:latin typeface="Times New Roman" panose="02020603050405020304" pitchFamily="18" charset="0"/>
                <a:cs typeface="Times New Roman" panose="02020603050405020304" pitchFamily="18" charset="0"/>
              </a:rPr>
              <a:t>Hình ảnh mây và sóng biểu tượng cho điều gì?</a:t>
            </a:r>
            <a:endParaRPr lang="en-US" sz="33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kern="1200" dirty="0">
                <a:solidFill>
                  <a:prstClr val="white"/>
                </a:solidFill>
                <a:latin typeface="Times New Roman" panose="02020603050405020304" pitchFamily="18" charset="0"/>
                <a:cs typeface="Times New Roman" panose="02020603050405020304" pitchFamily="18" charset="0"/>
              </a:rPr>
              <a:t>Những thú vui lôi cuốn, hấp dẫn của cuộc sống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62983" y="2260127"/>
            <a:ext cx="5018041"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xóa</a:t>
            </a:r>
            <a:r>
              <a:rPr lang="en-US" sz="3600" b="1" kern="1200" dirty="0">
                <a:solidFill>
                  <a:srgbClr val="FF0000"/>
                </a:solidFill>
                <a:latin typeface="Times New Roman" panose="02020603050405020304" pitchFamily="18" charset="0"/>
                <a:cs typeface="Times New Roman" panose="02020603050405020304" pitchFamily="18" charset="0"/>
              </a:rPr>
              <a:t> 1 </a:t>
            </a:r>
            <a:r>
              <a:rPr lang="en-US" sz="3600" b="1" kern="1200" dirty="0" err="1">
                <a:solidFill>
                  <a:srgbClr val="FF0000"/>
                </a:solidFill>
                <a:latin typeface="Times New Roman" panose="02020603050405020304" pitchFamily="18" charset="0"/>
                <a:cs typeface="Times New Roman" panose="02020603050405020304" pitchFamily="18" charset="0"/>
              </a:rPr>
              <a:t>điểm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xấu</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4305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en-US" sz="2400" b="1" kern="1200" dirty="0" err="1">
                <a:solidFill>
                  <a:prstClr val="white"/>
                </a:solidFill>
                <a:latin typeface="Times New Roman" panose="02020603050405020304" pitchFamily="18" charset="0"/>
                <a:cs typeface="Times New Roman" panose="02020603050405020304" pitchFamily="18" charset="0"/>
              </a:rPr>
              <a:t>Em</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được</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cộng</a:t>
            </a:r>
            <a:r>
              <a:rPr lang="en-US" sz="2400" b="1" kern="1200" dirty="0">
                <a:solidFill>
                  <a:prstClr val="white"/>
                </a:solidFill>
                <a:latin typeface="Times New Roman" panose="02020603050405020304" pitchFamily="18" charset="0"/>
                <a:cs typeface="Times New Roman" panose="02020603050405020304" pitchFamily="18" charset="0"/>
              </a:rPr>
              <a:t> +1 </a:t>
            </a:r>
            <a:r>
              <a:rPr lang="en-US" sz="2400" b="1" kern="1200" dirty="0" err="1">
                <a:solidFill>
                  <a:prstClr val="white"/>
                </a:solidFill>
                <a:latin typeface="Times New Roman" panose="02020603050405020304" pitchFamily="18" charset="0"/>
                <a:cs typeface="Times New Roman" panose="02020603050405020304" pitchFamily="18" charset="0"/>
              </a:rPr>
              <a:t>điểm</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vào</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bài</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thi</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học</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kì</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2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5593" y="859391"/>
            <a:ext cx="8132781" cy="3196260"/>
          </a:xfrm>
          <a:prstGeom prst="rect">
            <a:avLst/>
          </a:prstGeom>
          <a:noFill/>
        </p:spPr>
        <p:txBody>
          <a:bodyPr wrap="square" rtlCol="0">
            <a:spAutoFit/>
          </a:bodyPr>
          <a:lstStyle/>
          <a:p>
            <a:pPr algn="just">
              <a:lnSpc>
                <a:spcPct val="120000"/>
              </a:lnSpc>
            </a:pP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em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bé</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song</a:t>
            </a:r>
          </a:p>
          <a:p>
            <a:pPr marL="949961" lvl="1" indent="-474980" algn="just">
              <a:lnSpc>
                <a:spcPct val="120000"/>
              </a:lnSpc>
              <a:buFont typeface="Arial"/>
              <a:buChar char="•"/>
            </a:pPr>
            <a:r>
              <a:rPr lang="en-US" sz="20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000" dirty="0">
                <a:solidFill>
                  <a:schemeClr val="tx1">
                    <a:lumMod val="50000"/>
                  </a:schemeClr>
                </a:solidFill>
                <a:latin typeface="Times New Roman" panose="02020603050405020304" pitchFamily="18" charset="0"/>
                <a:cs typeface="Times New Roman" panose="02020603050405020304" pitchFamily="18" charset="0"/>
              </a:rPr>
              <a:t> to, </a:t>
            </a:r>
            <a:r>
              <a:rPr lang="en-US" sz="2000" dirty="0" err="1">
                <a:solidFill>
                  <a:schemeClr val="tx1">
                    <a:lumMod val="50000"/>
                  </a:schemeClr>
                </a:solidFill>
                <a:latin typeface="Times New Roman" panose="02020603050405020304" pitchFamily="18" charset="0"/>
                <a:cs typeface="Times New Roman" panose="02020603050405020304" pitchFamily="18" charset="0"/>
              </a:rPr>
              <a:t>rõ</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ràng</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trôi</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0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thể</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xúc</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vật</a:t>
            </a:r>
            <a:r>
              <a:rPr lang="en-US" sz="2000" dirty="0">
                <a:solidFill>
                  <a:schemeClr val="tx1">
                    <a:lumMod val="50000"/>
                  </a:schemeClr>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endParaRPr lang="en-US" sz="2000" dirty="0">
              <a:solidFill>
                <a:schemeClr val="tx1">
                  <a:lumMod val="50000"/>
                </a:schemeClr>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endParaRPr lang="en-US" sz="2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FE398F6A-2663-43FD-91FA-253CDAE4DF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87130" l="46875" r="72917">
                        <a14:foregroundMark x1="54740" y1="31759" x2="63229" y2="28333"/>
                        <a14:foregroundMark x1="60833" y1="70648" x2="64010" y2="70463"/>
                        <a14:foregroundMark x1="64948" y1="76759" x2="68958" y2="77130"/>
                        <a14:foregroundMark x1="53698" y1="77593" x2="61510" y2="87130"/>
                        <a14:foregroundMark x1="62969" y1="81759" x2="72656" y2="80000"/>
                        <a14:foregroundMark x1="51510" y1="73889" x2="52917" y2="84630"/>
                        <a14:foregroundMark x1="50833" y1="65926" x2="48750" y2="77593"/>
                      </a14:backgroundRemoval>
                    </a14:imgEffect>
                  </a14:imgLayer>
                </a14:imgProps>
              </a:ext>
            </a:extLst>
          </a:blip>
          <a:srcRect l="45625" t="27143" r="27174" b="15873"/>
          <a:stretch/>
        </p:blipFill>
        <p:spPr>
          <a:xfrm>
            <a:off x="5215606" y="-75304"/>
            <a:ext cx="3928394" cy="5218804"/>
          </a:xfrm>
          <a:prstGeom prst="rect">
            <a:avLst/>
          </a:prstGeom>
        </p:spPr>
      </p:pic>
      <p:sp>
        <p:nvSpPr>
          <p:cNvPr id="3" name="TextBox 2"/>
          <p:cNvSpPr txBox="1"/>
          <p:nvPr/>
        </p:nvSpPr>
        <p:spPr>
          <a:xfrm>
            <a:off x="396815" y="875237"/>
            <a:ext cx="5141344" cy="378565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Ra-bin-</a:t>
            </a:r>
            <a:r>
              <a:rPr lang="en-US" sz="2400" dirty="0" err="1">
                <a:latin typeface="Times New Roman" panose="02020603050405020304" pitchFamily="18" charset="0"/>
                <a:cs typeface="Times New Roman" panose="02020603050405020304" pitchFamily="18" charset="0"/>
              </a:rPr>
              <a:t>đờ</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ra-nát</a:t>
            </a:r>
            <a:r>
              <a:rPr lang="en-US" sz="2400" dirty="0">
                <a:latin typeface="Times New Roman" panose="02020603050405020304" pitchFamily="18" charset="0"/>
                <a:cs typeface="Times New Roman" panose="02020603050405020304" pitchFamily="18" charset="0"/>
              </a:rPr>
              <a:t> Ta-go (1861-1941)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đượm</a:t>
            </a:r>
            <a:r>
              <a:rPr lang="en-US" sz="2400" dirty="0">
                <a:latin typeface="Times New Roman" panose="02020603050405020304" pitchFamily="18" charset="0"/>
                <a:cs typeface="Times New Roman" panose="02020603050405020304" pitchFamily="18" charset="0"/>
              </a:rPr>
              <a:t>.</a:t>
            </a:r>
          </a:p>
        </p:txBody>
      </p:sp>
      <p:sp>
        <p:nvSpPr>
          <p:cNvPr id="29"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a16="http://schemas.microsoft.com/office/drawing/2014/main" id="{9DDC7E4A-2D58-4729-98EB-12648349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a16="http://schemas.microsoft.com/office/drawing/2014/main" id="{9A386616-2D9B-4D2F-89FC-71D5FC022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44" y="2847570"/>
            <a:ext cx="1342349" cy="199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a16="http://schemas.microsoft.com/office/drawing/2014/main"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2" y="354345"/>
            <a:ext cx="1395827" cy="197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a16="http://schemas.microsoft.com/office/drawing/2014/main"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244" y="2686385"/>
            <a:ext cx="1342350" cy="18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a16="http://schemas.microsoft.com/office/drawing/2014/main"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81148" y="738673"/>
            <a:ext cx="1395827" cy="183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750"/>
                                        <p:tgtEl>
                                          <p:spTgt spid="1028"/>
                                        </p:tgtEl>
                                      </p:cBhvr>
                                    </p:animEffect>
                                    <p:anim calcmode="lin" valueType="num">
                                      <p:cBhvr>
                                        <p:cTn id="29" dur="750" fill="hold"/>
                                        <p:tgtEl>
                                          <p:spTgt spid="1028"/>
                                        </p:tgtEl>
                                        <p:attrNameLst>
                                          <p:attrName>ppt_x</p:attrName>
                                        </p:attrNameLst>
                                      </p:cBhvr>
                                      <p:tavLst>
                                        <p:tav tm="0">
                                          <p:val>
                                            <p:strVal val="#ppt_x"/>
                                          </p:val>
                                        </p:tav>
                                        <p:tav tm="100000">
                                          <p:val>
                                            <p:strVal val="#ppt_x"/>
                                          </p:val>
                                        </p:tav>
                                      </p:tavLst>
                                    </p:anim>
                                    <p:anim calcmode="lin" valueType="num">
                                      <p:cBhvr>
                                        <p:cTn id="30"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184514"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40"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95147" y="1015419"/>
            <a:ext cx="6245236" cy="3691187"/>
          </a:xfrm>
          <a:prstGeom prst="rect">
            <a:avLst/>
          </a:prstGeom>
        </p:spPr>
      </p:pic>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4160" y="1328957"/>
            <a:ext cx="7108552" cy="2280102"/>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4328" y="237558"/>
            <a:ext cx="7100932" cy="103336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142773051"/>
              </p:ext>
            </p:extLst>
          </p:nvPr>
        </p:nvGraphicFramePr>
        <p:xfrm>
          <a:off x="342102" y="1270919"/>
          <a:ext cx="8308813" cy="3151721"/>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492341">
                <a:tc>
                  <a:txBody>
                    <a:bodyPr/>
                    <a:lstStyle/>
                    <a:p>
                      <a:r>
                        <a:rPr lang="en-US" sz="2300" dirty="0" err="1">
                          <a:solidFill>
                            <a:srgbClr val="FF0000"/>
                          </a:solidFill>
                          <a:latin typeface="Times New Roman" panose="02020603050405020304" pitchFamily="18" charset="0"/>
                          <a:cs typeface="Times New Roman" panose="02020603050405020304" pitchFamily="18" charset="0"/>
                        </a:rPr>
                        <a:t>Thể</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thơ</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văn</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xuôi</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do).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quy</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câu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bài</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dòng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bằng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nhau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754380">
                <a:tc>
                  <a:txBody>
                    <a:bodyPr/>
                    <a:lstStyle/>
                    <a:p>
                      <a:r>
                        <a:rPr lang="en-US" sz="2300" dirty="0" err="1">
                          <a:solidFill>
                            <a:srgbClr val="FF0000"/>
                          </a:solidFill>
                          <a:latin typeface="Times New Roman" panose="02020603050405020304" pitchFamily="18" charset="0"/>
                          <a:cs typeface="Times New Roman" panose="02020603050405020304" pitchFamily="18" charset="0"/>
                        </a:rPr>
                        <a:t>Vần</a:t>
                      </a:r>
                      <a:r>
                        <a:rPr lang="en-US" sz="2300" dirty="0">
                          <a:solidFill>
                            <a:srgbClr val="FF0000"/>
                          </a:solidFill>
                          <a:latin typeface="Times New Roman" panose="02020603050405020304" pitchFamily="18" charset="0"/>
                          <a:cs typeface="Times New Roman" panose="02020603050405020304" pitchFamily="18" charset="0"/>
                        </a:rPr>
                        <a:t>,</a:t>
                      </a:r>
                      <a:r>
                        <a:rPr lang="en-US" sz="2300" baseline="0" dirty="0">
                          <a:solidFill>
                            <a:srgbClr val="FF0000"/>
                          </a:solidFill>
                          <a:latin typeface="Times New Roman" panose="02020603050405020304" pitchFamily="18" charset="0"/>
                          <a:cs typeface="Times New Roman" panose="02020603050405020304" pitchFamily="18" charset="0"/>
                        </a:rPr>
                        <a:t> </a:t>
                      </a:r>
                      <a:r>
                        <a:rPr lang="en-US" sz="2300" baseline="0" dirty="0" err="1">
                          <a:solidFill>
                            <a:srgbClr val="FF0000"/>
                          </a:solidFill>
                          <a:latin typeface="Times New Roman" panose="02020603050405020304" pitchFamily="18" charset="0"/>
                          <a:cs typeface="Times New Roman" panose="02020603050405020304" pitchFamily="18" charset="0"/>
                        </a:rPr>
                        <a:t>nhịp</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gieo</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vần</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Nhịp</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thống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nhất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r h="492341">
                <a:tc>
                  <a:txBody>
                    <a:bodyPr/>
                    <a:lstStyle/>
                    <a:p>
                      <a:r>
                        <a:rPr lang="en-US" sz="2300" dirty="0">
                          <a:solidFill>
                            <a:srgbClr val="FF0000"/>
                          </a:solidFill>
                          <a:latin typeface="Times New Roman" panose="02020603050405020304" pitchFamily="18" charset="0"/>
                          <a:cs typeface="Times New Roman" panose="02020603050405020304" pitchFamily="18" charset="0"/>
                        </a:rPr>
                        <a:t>PTBĐ</a:t>
                      </a: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Biểu</a:t>
                      </a:r>
                      <a:r>
                        <a:rPr lang="en-US" sz="2300" dirty="0">
                          <a:solidFill>
                            <a:schemeClr val="tx1">
                              <a:lumMod val="50000"/>
                            </a:schemeClr>
                          </a:solidFill>
                          <a:latin typeface="Times New Roman" panose="02020603050405020304" pitchFamily="18" charset="0"/>
                          <a:cs typeface="Times New Roman" panose="02020603050405020304" pitchFamily="18" charset="0"/>
                        </a:rPr>
                        <a:t> </a:t>
                      </a:r>
                      <a:r>
                        <a:rPr lang="en-US" sz="23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kết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hợp</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miêu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tả</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2"/>
                  </a:ext>
                </a:extLst>
              </a:tr>
              <a:tr h="754380">
                <a:tc>
                  <a:txBody>
                    <a:bodyPr/>
                    <a:lstStyle/>
                    <a:p>
                      <a:r>
                        <a:rPr lang="en-US" sz="2300" dirty="0" err="1">
                          <a:solidFill>
                            <a:srgbClr val="FF0000"/>
                          </a:solidFill>
                          <a:latin typeface="Times New Roman" panose="02020603050405020304" pitchFamily="18" charset="0"/>
                          <a:cs typeface="Times New Roman" panose="02020603050405020304" pitchFamily="18" charset="0"/>
                        </a:rPr>
                        <a:t>Người</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kể</a:t>
                      </a:r>
                      <a:r>
                        <a:rPr lang="en-US" sz="2300" baseline="0" dirty="0">
                          <a:solidFill>
                            <a:srgbClr val="FF0000"/>
                          </a:solidFill>
                          <a:latin typeface="Times New Roman" panose="02020603050405020304" pitchFamily="18" charset="0"/>
                          <a:cs typeface="Times New Roman" panose="02020603050405020304" pitchFamily="18" charset="0"/>
                        </a:rPr>
                        <a:t> </a:t>
                      </a:r>
                      <a:r>
                        <a:rPr lang="en-US" sz="2300" baseline="0" dirty="0" err="1">
                          <a:solidFill>
                            <a:srgbClr val="FF0000"/>
                          </a:solidFill>
                          <a:latin typeface="Times New Roman" panose="02020603050405020304" pitchFamily="18" charset="0"/>
                          <a:cs typeface="Times New Roman" panose="02020603050405020304" pitchFamily="18" charset="0"/>
                        </a:rPr>
                        <a:t>chuyện</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Em</a:t>
                      </a:r>
                      <a:r>
                        <a:rPr lang="en-US" sz="2300" dirty="0">
                          <a:solidFill>
                            <a:schemeClr val="tx1">
                              <a:lumMod val="50000"/>
                            </a:schemeClr>
                          </a:solidFill>
                          <a:latin typeface="Times New Roman" panose="02020603050405020304" pitchFamily="18" charset="0"/>
                          <a:cs typeface="Times New Roman" panose="02020603050405020304" pitchFamily="18" charset="0"/>
                        </a:rPr>
                        <a:t> </a:t>
                      </a:r>
                      <a:r>
                        <a:rPr lang="en-US" sz="2300" dirty="0" err="1">
                          <a:solidFill>
                            <a:schemeClr val="tx1">
                              <a:lumMod val="50000"/>
                            </a:schemeClr>
                          </a:solidFill>
                          <a:latin typeface="Times New Roman" panose="02020603050405020304" pitchFamily="18" charset="0"/>
                          <a:cs typeface="Times New Roman" panose="02020603050405020304" pitchFamily="18" charset="0"/>
                        </a:rPr>
                        <a:t>bé</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84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2112</Words>
  <Application>Microsoft Office PowerPoint</Application>
  <PresentationFormat>On-screen Show (16:9)</PresentationFormat>
  <Paragraphs>152</Paragraphs>
  <Slides>39</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Overpass Black</vt:lpstr>
      <vt:lpstr>Calibri Light</vt:lpstr>
      <vt:lpstr>Times New Roman</vt:lpstr>
      <vt:lpstr>Fira Sans Extra Condensed Medium</vt:lpstr>
      <vt:lpstr>Arial</vt:lpstr>
      <vt:lpstr>Calibri</vt:lpstr>
      <vt:lpstr>Open Sans</vt:lpstr>
      <vt:lpstr>Aqua Marketing Plan by Slidego</vt:lpstr>
      <vt:lpstr>1_Office Theme</vt:lpstr>
      <vt:lpstr>PowerPoint Presentation</vt:lpstr>
      <vt:lpstr>PowerPoint Presentation</vt:lpstr>
      <vt:lpstr>PowerPoint Presentation</vt:lpstr>
      <vt:lpstr>1. Đọc</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dc:creator>Windows</dc:creator>
  <cp:lastModifiedBy>Windows</cp:lastModifiedBy>
  <cp:revision>57</cp:revision>
  <dcterms:modified xsi:type="dcterms:W3CDTF">2025-10-06T01:16:15Z</dcterms:modified>
</cp:coreProperties>
</file>