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6" r:id="rId2"/>
    <p:sldId id="367" r:id="rId3"/>
    <p:sldId id="368" r:id="rId4"/>
    <p:sldId id="256" r:id="rId5"/>
    <p:sldId id="370" r:id="rId6"/>
    <p:sldId id="334" r:id="rId7"/>
    <p:sldId id="371" r:id="rId8"/>
    <p:sldId id="372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  <p:cmAuthor id="2" name="Rieu Phan Van" initials="RPV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090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solidFill>
                  <a:schemeClr val="tx1"/>
                </a:solidFill>
              </a:rPr>
              <a:t>Lesson 3.1: Reading &amp; Writing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1: Free time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smtClean="0">
                <a:solidFill>
                  <a:schemeClr val="tx1"/>
                </a:solidFill>
                <a:effectLst/>
              </a:rPr>
              <a:t>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9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hyperlink" Target="../../../../HH%20Tran/Gi&#225;o%20&#225;n,%20&#272;&#7873;%20thi/Gi&#225;o%20&#225;n%20l&#7899;p%2010/Gi&#225;o%20&#225;n%20l&#7899;p%2010%20n&#226;ng%20cao/003%20happy%20new%20year.mp3" TargetMode="Externa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GHE%20NHAC\QUOC%20TE\classic\Within%20you'll%20Remain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hyperlink" Target="../../../../HH%20Tran/VCD%20&amp;%20KARAOKE/01/H&#224;%20N&#7897;i-Hu&#7871;-S&#224;i%20G&#242;n-%20T&#225;c%20gi&#7843;%20Ho&#224;ng%20V&#226;n.DAT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55851" y="3198813"/>
            <a:ext cx="8636000" cy="1435100"/>
          </a:xfrm>
        </p:spPr>
        <p:txBody>
          <a:bodyPr/>
          <a:lstStyle/>
          <a:p>
            <a:pPr marL="1543050" lvl="4" indent="0">
              <a:lnSpc>
                <a:spcPct val="90000"/>
              </a:lnSpc>
              <a:buFontTx/>
              <a:buNone/>
            </a:pPr>
            <a:r>
              <a:rPr lang="en-US" altLang="en-US" sz="8000" b="1" i="1" dirty="0" smtClean="0">
                <a:solidFill>
                  <a:srgbClr val="FF0000"/>
                </a:solidFill>
                <a:latin typeface=".VnTimeH" pitchFamily="34" charset="0"/>
              </a:rPr>
              <a:t>class 8B</a:t>
            </a:r>
            <a:endParaRPr lang="en-US" altLang="en-US" sz="7200" b="1" i="1" dirty="0" smtClean="0">
              <a:solidFill>
                <a:srgbClr val="FFFF00"/>
              </a:solidFill>
              <a:latin typeface=".VnTifani Heavy" pitchFamily="34" charset="0"/>
            </a:endParaRPr>
          </a:p>
        </p:txBody>
      </p:sp>
      <p:sp>
        <p:nvSpPr>
          <p:cNvPr id="2051" name="AutoShape 3">
            <a:hlinkClick r:id="rId4" action="ppaction://hlinkfil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06400" y="6400800"/>
            <a:ext cx="406400" cy="228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4" descr="blumen-pflanzen10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18126"/>
            <a:ext cx="23368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lumen-pflanzen11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-pflanzen145[1]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drum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572000"/>
            <a:ext cx="254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462314" y="2155370"/>
            <a:ext cx="9459686" cy="2738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stote"/>
              </a:rPr>
              <a:t>Welcome you </a:t>
            </a:r>
            <a:r>
              <a:rPr lang="en-US" sz="2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stote"/>
              </a:rPr>
              <a:t>to</a:t>
            </a:r>
          </a:p>
        </p:txBody>
      </p:sp>
      <p:pic>
        <p:nvPicPr>
          <p:cNvPr id="2057" name="Picture 9" descr="pink_flower_divider_md_cl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1054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ink_flower_divider_md_cl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1371600"/>
            <a:ext cx="111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nk_flower_divider_md_cl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0960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nk_flower_divider_md_cl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-28575"/>
            <a:ext cx="660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90157" y="5007429"/>
            <a:ext cx="660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Brush Script MT" pitchFamily="66" charset="0"/>
                <a:cs typeface="Arial" charset="0"/>
              </a:rPr>
              <a:t>Teacher: </a:t>
            </a:r>
            <a:r>
              <a:rPr lang="en-US" altLang="en-US" sz="5400" dirty="0" err="1">
                <a:solidFill>
                  <a:srgbClr val="0000FF"/>
                </a:solidFill>
                <a:latin typeface="Brush Script MT" pitchFamily="66" charset="0"/>
                <a:cs typeface="Arial" charset="0"/>
              </a:rPr>
              <a:t>Binh</a:t>
            </a:r>
            <a:r>
              <a:rPr lang="en-US" altLang="en-US" sz="5400" dirty="0">
                <a:solidFill>
                  <a:srgbClr val="0000FF"/>
                </a:solidFill>
                <a:latin typeface="Brush Script MT" pitchFamily="66" charset="0"/>
                <a:cs typeface="Arial" charset="0"/>
              </a:rPr>
              <a:t> Vu</a:t>
            </a:r>
          </a:p>
        </p:txBody>
      </p:sp>
      <p:pic>
        <p:nvPicPr>
          <p:cNvPr id="48142" name="Within you'll Rema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27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9500" y="1351643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700" y="5531757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Goodbye!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56" y="1909673"/>
            <a:ext cx="7244623" cy="422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275" y="1724199"/>
            <a:ext cx="4503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Hobbies in </a:t>
            </a:r>
            <a:r>
              <a:rPr lang="en-US" sz="2800" b="1" u="sng" dirty="0"/>
              <a:t>the </a:t>
            </a:r>
            <a:r>
              <a:rPr lang="en-US" sz="2800" b="1" u="sng" dirty="0" smtClean="0"/>
              <a:t>pictures</a:t>
            </a:r>
            <a:r>
              <a:rPr lang="en-US" sz="2800" u="sng" dirty="0" smtClean="0"/>
              <a:t>: </a:t>
            </a:r>
          </a:p>
          <a:p>
            <a:r>
              <a:rPr lang="en-US" sz="2800" dirty="0" smtClean="0"/>
              <a:t>collecting </a:t>
            </a:r>
            <a:r>
              <a:rPr lang="en-US" sz="2800" dirty="0"/>
              <a:t>stamps, building models, painting, practicing the piano.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274" y="3736340"/>
            <a:ext cx="450381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 hobbies in Vietnam:  </a:t>
            </a:r>
            <a:endParaRPr lang="en-US" sz="28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sports, hanging out with friends, playing computer games,…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6647"/>
            <a:ext cx="12156954" cy="12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48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511630"/>
            <a:ext cx="5704114" cy="5856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1" y="1534888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lesson, we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will be able </a:t>
            </a:r>
            <a:r>
              <a:rPr lang="en-US" sz="36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to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practice </a:t>
            </a:r>
            <a:r>
              <a:rPr lang="en-US" sz="3600" dirty="0">
                <a:solidFill>
                  <a:srgbClr val="0070C0"/>
                </a:solidFill>
              </a:rPr>
              <a:t>reading for gist and for </a:t>
            </a:r>
            <a:r>
              <a:rPr lang="en-US" sz="3600" dirty="0" smtClean="0">
                <a:solidFill>
                  <a:srgbClr val="0070C0"/>
                </a:solidFill>
              </a:rPr>
              <a:t>detail about a hobby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766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6305" y="2940196"/>
            <a:ext cx="5394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70C0"/>
                </a:solidFill>
              </a:rPr>
              <a:t>Unit </a:t>
            </a:r>
            <a:r>
              <a:rPr lang="en-US" sz="4800" b="1" dirty="0" smtClean="0">
                <a:solidFill>
                  <a:srgbClr val="0070C0"/>
                </a:solidFill>
              </a:rPr>
              <a:t>1: Free Time</a:t>
            </a:r>
            <a:endParaRPr lang="en-US" sz="4800" b="1" dirty="0">
              <a:solidFill>
                <a:srgbClr val="0070C0"/>
              </a:solidFill>
            </a:endParaRPr>
          </a:p>
          <a:p>
            <a:pPr lvl="0" algn="ctr"/>
            <a:r>
              <a:rPr lang="en-US" sz="4000" b="1" dirty="0">
                <a:solidFill>
                  <a:srgbClr val="00B050"/>
                </a:solidFill>
              </a:rPr>
              <a:t>Lesson </a:t>
            </a:r>
            <a:r>
              <a:rPr lang="en-US" sz="4000" b="1" dirty="0" smtClean="0">
                <a:solidFill>
                  <a:srgbClr val="00B050"/>
                </a:solidFill>
              </a:rPr>
              <a:t>3.1: Reading</a:t>
            </a:r>
          </a:p>
          <a:p>
            <a:pPr lvl="0" algn="ctr"/>
            <a:r>
              <a:rPr lang="en-US" sz="4000" dirty="0" smtClean="0">
                <a:solidFill>
                  <a:srgbClr val="FF0000"/>
                </a:solidFill>
              </a:rPr>
              <a:t>Pages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" y="2014173"/>
            <a:ext cx="12054279" cy="42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96935" y="3274681"/>
            <a:ext cx="787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47445" y="3699225"/>
            <a:ext cx="1071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21336" y="4570078"/>
            <a:ext cx="997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72063" y="5003587"/>
            <a:ext cx="6025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4548" y="5003587"/>
            <a:ext cx="646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D1 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3429" y="534637"/>
            <a:ext cx="487363" cy="4873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1" y="515515"/>
            <a:ext cx="3269508" cy="4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13921" y="947840"/>
            <a:ext cx="428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- recipe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dirty="0"/>
              <a:t>(n) </a:t>
            </a:r>
            <a:r>
              <a:rPr lang="en-US" sz="2000" dirty="0">
                <a:solidFill>
                  <a:srgbClr val="FF0000"/>
                </a:solidFill>
              </a:rPr>
              <a:t>/ˈ</a:t>
            </a:r>
            <a:r>
              <a:rPr lang="en-US" sz="2000" dirty="0" err="1">
                <a:solidFill>
                  <a:srgbClr val="FF0000"/>
                </a:solidFill>
              </a:rPr>
              <a:t>resəpi</a:t>
            </a:r>
            <a:r>
              <a:rPr lang="en-US" sz="2000" dirty="0">
                <a:solidFill>
                  <a:srgbClr val="FF0000"/>
                </a:solidFill>
              </a:rPr>
              <a:t>/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nấu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6530" y="947840"/>
            <a:ext cx="360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- prepare </a:t>
            </a:r>
            <a:r>
              <a:rPr lang="en-US" sz="2000" dirty="0"/>
              <a:t>(v) 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prɪˈper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6530" y="1355246"/>
            <a:ext cx="4021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- mess </a:t>
            </a:r>
            <a:r>
              <a:rPr lang="en-US" sz="2000" dirty="0"/>
              <a:t>(v) 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mes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hỗn</a:t>
            </a:r>
            <a:r>
              <a:rPr lang="en-US" sz="2000" dirty="0"/>
              <a:t> </a:t>
            </a:r>
            <a:r>
              <a:rPr lang="en-US" sz="2000" dirty="0" err="1"/>
              <a:t>độn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9060181" y="812035"/>
            <a:ext cx="3131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- relax </a:t>
            </a:r>
            <a:r>
              <a:rPr lang="en-US" sz="2000" dirty="0"/>
              <a:t>(v) 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rɪˈlæks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/>
              <a:t>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 giãn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103" y="1362521"/>
            <a:ext cx="5284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- brownie </a:t>
            </a:r>
            <a:r>
              <a:rPr lang="en-US" sz="2000" dirty="0"/>
              <a:t>(v) </a:t>
            </a:r>
            <a:r>
              <a:rPr lang="en-US" sz="2000" dirty="0" smtClean="0">
                <a:solidFill>
                  <a:srgbClr val="FF0000"/>
                </a:solidFill>
              </a:rPr>
              <a:t>/ˈ</a:t>
            </a:r>
            <a:r>
              <a:rPr lang="en-US" sz="2000" dirty="0" err="1" smtClean="0">
                <a:solidFill>
                  <a:srgbClr val="FF0000"/>
                </a:solidFill>
              </a:rPr>
              <a:t>bra</a:t>
            </a:r>
            <a:r>
              <a:rPr lang="en-US" sz="2000" dirty="0" err="1">
                <a:solidFill>
                  <a:srgbClr val="FF0000"/>
                </a:solidFill>
              </a:rPr>
              <a:t>ʊ</a:t>
            </a:r>
            <a:r>
              <a:rPr lang="en-US" sz="2000" dirty="0" err="1" smtClean="0">
                <a:solidFill>
                  <a:srgbClr val="FF0000"/>
                </a:solidFill>
              </a:rPr>
              <a:t>ni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socola</a:t>
            </a:r>
            <a:r>
              <a:rPr lang="en-US" sz="2000" dirty="0" smtClean="0"/>
              <a:t> </a:t>
            </a:r>
            <a:r>
              <a:rPr lang="en-US" sz="2000" dirty="0" err="1" smtClean="0"/>
              <a:t>hạnh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1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87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7" grpId="0"/>
      <p:bldP spid="29" grpId="0"/>
      <p:bldP spid="31" grpId="0"/>
      <p:bldP spid="204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0" y="1861457"/>
            <a:ext cx="12054279" cy="42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1" y="729342"/>
            <a:ext cx="9840747" cy="9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76056" y="1251857"/>
            <a:ext cx="424543" cy="370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0" y="522288"/>
            <a:ext cx="4971823" cy="47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0" y="1001486"/>
            <a:ext cx="11851594" cy="305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567" y="4054023"/>
            <a:ext cx="11961347" cy="2246769"/>
          </a:xfrm>
          <a:prstGeom prst="rect">
            <a:avLst/>
          </a:prstGeom>
          <a:ln w="28575">
            <a:solidFill>
              <a:srgbClr val="F13FBE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1. When did </a:t>
            </a:r>
            <a:r>
              <a:rPr lang="en-US" sz="2400" dirty="0" err="1" smtClean="0"/>
              <a:t>Linh</a:t>
            </a:r>
            <a:r>
              <a:rPr lang="en-US" sz="2400" dirty="0" smtClean="0"/>
              <a:t> start her favorite hobby?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2. What does the word </a:t>
            </a:r>
            <a:r>
              <a:rPr lang="en-US" sz="2400" b="1" i="1" u="sng" dirty="0" smtClean="0"/>
              <a:t>them</a:t>
            </a:r>
            <a:r>
              <a:rPr lang="en-US" sz="2400" dirty="0" smtClean="0"/>
              <a:t> in paragraph 2 refer to?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3</a:t>
            </a:r>
            <a:r>
              <a:rPr lang="en-US" sz="2400" dirty="0"/>
              <a:t>. Where does </a:t>
            </a:r>
            <a:r>
              <a:rPr lang="en-US" sz="2400" dirty="0" err="1"/>
              <a:t>Linh</a:t>
            </a:r>
            <a:r>
              <a:rPr lang="en-US" sz="2400" dirty="0"/>
              <a:t> do it?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4</a:t>
            </a:r>
            <a:r>
              <a:rPr lang="en-US" sz="2400" dirty="0"/>
              <a:t>. When does </a:t>
            </a:r>
            <a:r>
              <a:rPr lang="en-US" sz="2400" dirty="0" err="1"/>
              <a:t>Linh</a:t>
            </a:r>
            <a:r>
              <a:rPr lang="en-US" sz="2400" dirty="0"/>
              <a:t> usually bake?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5. What does baking help </a:t>
            </a:r>
            <a:r>
              <a:rPr lang="en-US" sz="2400" dirty="0" err="1"/>
              <a:t>Linh</a:t>
            </a:r>
            <a:r>
              <a:rPr lang="en-US" sz="2400" dirty="0"/>
              <a:t> do?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65623" y="4122214"/>
            <a:ext cx="478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When she was ten.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65623" y="5014765"/>
            <a:ext cx="478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does it in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kitchen.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74998" y="4574229"/>
            <a:ext cx="571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chocolate cookie  B.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recipies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C. hobbies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65623" y="5443516"/>
            <a:ext cx="478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usually bakes on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weekend.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865623" y="5905181"/>
            <a:ext cx="478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It helps her relax.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9303746" y="4659512"/>
            <a:ext cx="330383" cy="316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768196" y="4030032"/>
            <a:ext cx="0" cy="2294749"/>
          </a:xfrm>
          <a:prstGeom prst="line">
            <a:avLst/>
          </a:prstGeom>
          <a:ln w="28575">
            <a:solidFill>
              <a:srgbClr val="F13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63789"/>
            <a:ext cx="5924759" cy="89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4624" y="1587953"/>
            <a:ext cx="3545569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What’s your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hobby? What do you like best about it?</a:t>
            </a:r>
          </a:p>
          <a:p>
            <a:pPr algn="ctr"/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7979230" y="1132114"/>
            <a:ext cx="4114799" cy="18240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My </a:t>
            </a:r>
            <a:r>
              <a:rPr lang="en-US" sz="2400" dirty="0">
                <a:solidFill>
                  <a:schemeClr val="tx1"/>
                </a:solidFill>
              </a:rPr>
              <a:t>favorite hobby is </a:t>
            </a:r>
            <a:r>
              <a:rPr lang="en-US" sz="2400" u="sng" dirty="0">
                <a:solidFill>
                  <a:schemeClr val="tx1"/>
                </a:solidFill>
              </a:rPr>
              <a:t>playing soccer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>
                <a:solidFill>
                  <a:schemeClr val="tx1"/>
                </a:solidFill>
              </a:rPr>
              <a:t>like </a:t>
            </a:r>
            <a:r>
              <a:rPr lang="en-US" sz="2400" u="sng" dirty="0">
                <a:solidFill>
                  <a:schemeClr val="tx1"/>
                </a:solidFill>
              </a:rPr>
              <a:t>playing in a team with my friends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what bout you?</a:t>
            </a:r>
          </a:p>
          <a:p>
            <a:pPr algn="ctr"/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29747" y="3318782"/>
            <a:ext cx="34095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My </a:t>
            </a:r>
            <a:r>
              <a:rPr lang="en-US" sz="2400" dirty="0">
                <a:solidFill>
                  <a:schemeClr val="tx1"/>
                </a:solidFill>
              </a:rPr>
              <a:t>favorite hobby is </a:t>
            </a:r>
            <a:r>
              <a:rPr lang="en-US" sz="2400" u="sng" dirty="0" smtClean="0">
                <a:solidFill>
                  <a:schemeClr val="tx1"/>
                </a:solidFill>
              </a:rPr>
              <a:t>cooking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 like </a:t>
            </a:r>
            <a:r>
              <a:rPr lang="en-US" sz="2400" u="sng" dirty="0" smtClean="0">
                <a:solidFill>
                  <a:schemeClr val="tx1"/>
                </a:solidFill>
              </a:rPr>
              <a:t>cooking </a:t>
            </a:r>
            <a:r>
              <a:rPr lang="en-US" sz="2400" u="sng" dirty="0" err="1" smtClean="0">
                <a:solidFill>
                  <a:schemeClr val="tx1"/>
                </a:solidFill>
              </a:rPr>
              <a:t>becauseI</a:t>
            </a:r>
            <a:r>
              <a:rPr lang="en-US" sz="2400" u="sng" dirty="0" smtClean="0">
                <a:solidFill>
                  <a:schemeClr val="tx1"/>
                </a:solidFill>
              </a:rPr>
              <a:t> feel relax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2" y="1530123"/>
            <a:ext cx="3782750" cy="25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20193" y="2810555"/>
            <a:ext cx="348344" cy="145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39247" y="2956151"/>
            <a:ext cx="329290" cy="100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88692" y="2734355"/>
            <a:ext cx="190538" cy="221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897316" y="4288972"/>
            <a:ext cx="6066083" cy="198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Suggested situation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chemeClr val="tx1"/>
                </a:solidFill>
              </a:rPr>
              <a:t>Listening to music/relaxing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chemeClr val="tx1"/>
                </a:solidFill>
              </a:rPr>
              <a:t>Sewing/to be a fashion designer 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chemeClr val="tx1"/>
                </a:solidFill>
              </a:rPr>
              <a:t>Painting/ to be famous artist 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chemeClr val="tx1"/>
                </a:solidFill>
              </a:rPr>
              <a:t>Doing art and craft/my hands are </a:t>
            </a:r>
            <a:r>
              <a:rPr lang="en-US" sz="2400" dirty="0" err="1" smtClean="0">
                <a:solidFill>
                  <a:schemeClr val="tx1"/>
                </a:solidFill>
              </a:rPr>
              <a:t>skilful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u="sng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1795" y="119270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Homework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787" y="2485795"/>
            <a:ext cx="1176421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Learn the new words by heart and practice reading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</a:t>
            </a:r>
            <a:r>
              <a:rPr lang="en-US" sz="3600" i="1" dirty="0" smtClean="0">
                <a:solidFill>
                  <a:srgbClr val="0070C0"/>
                </a:solidFill>
              </a:rPr>
              <a:t>reading exercises in workbook (page 6)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the writing task (page 13 SB)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336</Words>
  <Application>Microsoft Office PowerPoint</Application>
  <PresentationFormat>Custom</PresentationFormat>
  <Paragraphs>46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 FPT</cp:lastModifiedBy>
  <cp:revision>163</cp:revision>
  <dcterms:created xsi:type="dcterms:W3CDTF">2023-02-01T04:45:54Z</dcterms:created>
  <dcterms:modified xsi:type="dcterms:W3CDTF">2024-09-24T15:34:27Z</dcterms:modified>
</cp:coreProperties>
</file>