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6"/>
  </p:notesMasterIdLst>
  <p:sldIdLst>
    <p:sldId id="257" r:id="rId2"/>
    <p:sldId id="324" r:id="rId3"/>
    <p:sldId id="329" r:id="rId4"/>
    <p:sldId id="332" r:id="rId5"/>
    <p:sldId id="330" r:id="rId6"/>
    <p:sldId id="331" r:id="rId7"/>
    <p:sldId id="258" r:id="rId8"/>
    <p:sldId id="284" r:id="rId9"/>
    <p:sldId id="256" r:id="rId10"/>
    <p:sldId id="640" r:id="rId11"/>
    <p:sldId id="642" r:id="rId12"/>
    <p:sldId id="641" r:id="rId13"/>
    <p:sldId id="267" r:id="rId14"/>
    <p:sldId id="644" r:id="rId15"/>
    <p:sldId id="272" r:id="rId16"/>
    <p:sldId id="273" r:id="rId17"/>
    <p:sldId id="274" r:id="rId18"/>
    <p:sldId id="275" r:id="rId19"/>
    <p:sldId id="276" r:id="rId20"/>
    <p:sldId id="277" r:id="rId21"/>
    <p:sldId id="279" r:id="rId22"/>
    <p:sldId id="280" r:id="rId23"/>
    <p:sldId id="278" r:id="rId24"/>
    <p:sldId id="645" r:id="rId25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dmin" initials="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FF0000"/>
    <a:srgbClr val="CC3300"/>
    <a:srgbClr val="996633"/>
    <a:srgbClr val="5461DC"/>
    <a:srgbClr val="996600"/>
    <a:srgbClr val="CC6600"/>
    <a:srgbClr val="A500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38" autoAdjust="0"/>
    <p:restoredTop sz="88386" autoAdjust="0"/>
  </p:normalViewPr>
  <p:slideViewPr>
    <p:cSldViewPr snapToGrid="0">
      <p:cViewPr varScale="1">
        <p:scale>
          <a:sx n="57" d="100"/>
          <a:sy n="57" d="100"/>
        </p:scale>
        <p:origin x="940" y="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4784822-D784-4989-8570-791A58C05BED}" type="datetimeFigureOut">
              <a:rPr lang="en-US"/>
              <a:pPr>
                <a:defRPr/>
              </a:pPr>
              <a:t>1/12/2026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81793DA1-C4A8-461C-AC2F-B24DBE65E8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1793DA1-C4A8-461C-AC2F-B24DBE65E81E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9886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1793DA1-C4A8-461C-AC2F-B24DBE65E81E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5448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592280-DE1A-4078-8A68-D8A6EAA3D04B}" type="datetimeFigureOut">
              <a:rPr lang="en-US"/>
              <a:pPr>
                <a:defRPr/>
              </a:pPr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D1395B-2ADF-4903-8155-25AAED47DB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87AFAF-A8AD-451B-9446-43AB35E2B43F}" type="datetimeFigureOut">
              <a:rPr lang="en-US"/>
              <a:pPr>
                <a:defRPr/>
              </a:pPr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E2E39B-421A-4579-BEAE-23681A7715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72B7D1-74D2-4A93-B0AB-B3D5CE2BB3B1}" type="datetimeFigureOut">
              <a:rPr lang="en-US"/>
              <a:pPr>
                <a:defRPr/>
              </a:pPr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C8DDA4-15D9-430D-9AB4-90512B1AC2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1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90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E1637FE1-1A2F-B343-903D-B0D1AFDA475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5AF07DA3-C684-334E-AE52-EC71E5FAEDB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B1458A99-4AC7-5F4C-9E57-266C8CED874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51343D-A5DC-2649-B76A-C6C3A5DF7175}" type="slidenum">
              <a:rPr lang="en-US" altLang="en-VN"/>
              <a:pPr>
                <a:defRPr/>
              </a:pPr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830484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E0158B32-327E-834E-B5D8-D5C4EF1664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95783C-FB5A-4249-9CAC-DCC872CB87E7}" type="datetimeFigureOut">
              <a:rPr lang="en-US"/>
              <a:pPr>
                <a:defRPr/>
              </a:pPr>
              <a:t>1/12/2026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2D7A6DF9-DC2F-BE46-B514-A0DB5920F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B311A43-2F61-264E-B8C7-9BC0E5A77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42F089-32AB-5848-9086-B05C03D4BDE1}" type="slidenum">
              <a:rPr lang="en-US" altLang="en-VN"/>
              <a:pPr>
                <a:defRPr/>
              </a:pPr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5352433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538633-5C79-4CCA-9743-4843DDC6CE95}" type="datetimeFigureOut">
              <a:rPr lang="en-US"/>
              <a:pPr>
                <a:defRPr/>
              </a:pPr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012431-BC0E-492B-A3EC-363A181680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B233D2-DC8D-4A59-BC19-FCBAEF15BB9F}" type="datetimeFigureOut">
              <a:rPr lang="en-US"/>
              <a:pPr>
                <a:defRPr/>
              </a:pPr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CD67BE-B856-49C7-91E1-67C7D40585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91FE47-D986-499D-A4A5-E613A7A8F953}" type="datetimeFigureOut">
              <a:rPr lang="en-US"/>
              <a:pPr>
                <a:defRPr/>
              </a:pPr>
              <a:t>1/12/2026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D7B6AB-23BA-41E2-A1CD-86C3CFE70A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AD6E35-2A6D-44BC-98A9-D874E06AFFE5}" type="datetimeFigureOut">
              <a:rPr lang="en-US"/>
              <a:pPr>
                <a:defRPr/>
              </a:pPr>
              <a:t>1/12/2026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DC0A37-633D-4791-8096-007F66AA3C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12BC09-FA55-4485-B601-A41A08C94D4D}" type="datetimeFigureOut">
              <a:rPr lang="en-US"/>
              <a:pPr>
                <a:defRPr/>
              </a:pPr>
              <a:t>1/12/2026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08EEBB-706A-47CA-9E35-11F52FBCDF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07AE93-3DFC-4AAE-A82B-904DEF5123ED}" type="datetimeFigureOut">
              <a:rPr lang="en-US"/>
              <a:pPr>
                <a:defRPr/>
              </a:pPr>
              <a:t>1/12/2026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C8A4AB-AFAD-4F00-9F0F-FF805AECA9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400D53-599D-4C79-A199-1B47ABB4CD4E}" type="datetimeFigureOut">
              <a:rPr lang="en-US"/>
              <a:pPr>
                <a:defRPr/>
              </a:pPr>
              <a:t>1/12/2026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CEB8F3-8179-41D7-9506-0678E4CCE2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49202F-981D-485E-89F8-9131D20C9BC3}" type="datetimeFigureOut">
              <a:rPr lang="en-US"/>
              <a:pPr>
                <a:defRPr/>
              </a:pPr>
              <a:t>1/12/2026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D621F9-5530-4CCA-B579-500EB4C19E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050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86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CFBEAAB7-E2C5-4EDC-8558-BB971E420476}" type="datetimeFigureOut">
              <a:rPr lang="en-US"/>
              <a:pPr>
                <a:defRPr/>
              </a:pPr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CCD4D574-2396-4B0A-B909-40F33A9F93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7" r:id="rId1"/>
    <p:sldLayoutId id="2147484118" r:id="rId2"/>
    <p:sldLayoutId id="2147484119" r:id="rId3"/>
    <p:sldLayoutId id="2147484120" r:id="rId4"/>
    <p:sldLayoutId id="2147484121" r:id="rId5"/>
    <p:sldLayoutId id="2147484122" r:id="rId6"/>
    <p:sldLayoutId id="2147484123" r:id="rId7"/>
    <p:sldLayoutId id="2147484124" r:id="rId8"/>
    <p:sldLayoutId id="2147484125" r:id="rId9"/>
    <p:sldLayoutId id="2147484126" r:id="rId10"/>
    <p:sldLayoutId id="2147484127" r:id="rId11"/>
    <p:sldLayoutId id="2147484414" r:id="rId12"/>
    <p:sldLayoutId id="2147484415" r:id="rId13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gif"/><Relationship Id="rId5" Type="http://schemas.openxmlformats.org/officeDocument/2006/relationships/image" Target="../media/image3.gif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7.png"/><Relationship Id="rId12" Type="http://schemas.openxmlformats.org/officeDocument/2006/relationships/slide" Target="slide1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1.wdp"/><Relationship Id="rId11" Type="http://schemas.openxmlformats.org/officeDocument/2006/relationships/image" Target="../media/image19.png"/><Relationship Id="rId5" Type="http://schemas.openxmlformats.org/officeDocument/2006/relationships/image" Target="../media/image16.png"/><Relationship Id="rId10" Type="http://schemas.microsoft.com/office/2007/relationships/hdphoto" Target="../media/hdphoto3.wdp"/><Relationship Id="rId4" Type="http://schemas.openxmlformats.org/officeDocument/2006/relationships/image" Target="../media/image15.jpg"/><Relationship Id="rId9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25.png"/><Relationship Id="rId18" Type="http://schemas.openxmlformats.org/officeDocument/2006/relationships/image" Target="../media/image27.png"/><Relationship Id="rId26" Type="http://schemas.openxmlformats.org/officeDocument/2006/relationships/image" Target="../media/image30.png"/><Relationship Id="rId3" Type="http://schemas.openxmlformats.org/officeDocument/2006/relationships/slide" Target="slide15.xml"/><Relationship Id="rId21" Type="http://schemas.openxmlformats.org/officeDocument/2006/relationships/slide" Target="slide23.xml"/><Relationship Id="rId7" Type="http://schemas.openxmlformats.org/officeDocument/2006/relationships/image" Target="../media/image23.png"/><Relationship Id="rId12" Type="http://schemas.openxmlformats.org/officeDocument/2006/relationships/slide" Target="slide18.xml"/><Relationship Id="rId17" Type="http://schemas.microsoft.com/office/2007/relationships/hdphoto" Target="../media/hdphoto8.wdp"/><Relationship Id="rId25" Type="http://schemas.openxmlformats.org/officeDocument/2006/relationships/image" Target="../media/image29.png"/><Relationship Id="rId2" Type="http://schemas.openxmlformats.org/officeDocument/2006/relationships/image" Target="../media/image21.png"/><Relationship Id="rId16" Type="http://schemas.openxmlformats.org/officeDocument/2006/relationships/image" Target="../media/image26.png"/><Relationship Id="rId20" Type="http://schemas.openxmlformats.org/officeDocument/2006/relationships/slide" Target="slide20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6.xml"/><Relationship Id="rId11" Type="http://schemas.microsoft.com/office/2007/relationships/hdphoto" Target="../media/hdphoto6.wdp"/><Relationship Id="rId24" Type="http://schemas.openxmlformats.org/officeDocument/2006/relationships/image" Target="../media/image28.gif"/><Relationship Id="rId5" Type="http://schemas.microsoft.com/office/2007/relationships/hdphoto" Target="../media/hdphoto4.wdp"/><Relationship Id="rId15" Type="http://schemas.openxmlformats.org/officeDocument/2006/relationships/slide" Target="slide19.xml"/><Relationship Id="rId23" Type="http://schemas.openxmlformats.org/officeDocument/2006/relationships/slide" Target="slide22.xml"/><Relationship Id="rId28" Type="http://schemas.openxmlformats.org/officeDocument/2006/relationships/image" Target="../media/image31.gif"/><Relationship Id="rId10" Type="http://schemas.openxmlformats.org/officeDocument/2006/relationships/image" Target="../media/image24.png"/><Relationship Id="rId19" Type="http://schemas.microsoft.com/office/2007/relationships/hdphoto" Target="../media/hdphoto9.wdp"/><Relationship Id="rId4" Type="http://schemas.openxmlformats.org/officeDocument/2006/relationships/image" Target="../media/image22.png"/><Relationship Id="rId9" Type="http://schemas.openxmlformats.org/officeDocument/2006/relationships/slide" Target="slide17.xml"/><Relationship Id="rId14" Type="http://schemas.microsoft.com/office/2007/relationships/hdphoto" Target="../media/hdphoto7.wdp"/><Relationship Id="rId22" Type="http://schemas.openxmlformats.org/officeDocument/2006/relationships/slide" Target="slide21.xml"/><Relationship Id="rId27" Type="http://schemas.microsoft.com/office/2007/relationships/hdphoto" Target="../media/hdphoto10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4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Relationship Id="rId6" Type="http://schemas.openxmlformats.org/officeDocument/2006/relationships/slide" Target="slide14.xml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4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Relationship Id="rId6" Type="http://schemas.openxmlformats.org/officeDocument/2006/relationships/slide" Target="slide14.xml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4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Relationship Id="rId6" Type="http://schemas.openxmlformats.org/officeDocument/2006/relationships/slide" Target="slide14.xml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4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Relationship Id="rId6" Type="http://schemas.openxmlformats.org/officeDocument/2006/relationships/slide" Target="slide14.xml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4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Relationship Id="rId6" Type="http://schemas.openxmlformats.org/officeDocument/2006/relationships/slide" Target="slide14.xml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Relationship Id="rId6" Type="http://schemas.openxmlformats.org/officeDocument/2006/relationships/slide" Target="slide8.xml"/><Relationship Id="rId5" Type="http://schemas.openxmlformats.org/officeDocument/2006/relationships/slide" Target="slide4.xml"/><Relationship Id="rId4" Type="http://schemas.openxmlformats.org/officeDocument/2006/relationships/slide" Target="slide6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16.png"/><Relationship Id="rId7" Type="http://schemas.openxmlformats.org/officeDocument/2006/relationships/image" Target="../media/image36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Relationship Id="rId6" Type="http://schemas.microsoft.com/office/2007/relationships/hdphoto" Target="../media/hdphoto11.wdp"/><Relationship Id="rId5" Type="http://schemas.openxmlformats.org/officeDocument/2006/relationships/image" Target="../media/image35.png"/><Relationship Id="rId10" Type="http://schemas.openxmlformats.org/officeDocument/2006/relationships/image" Target="../media/image34.png"/><Relationship Id="rId4" Type="http://schemas.microsoft.com/office/2007/relationships/hdphoto" Target="../media/hdphoto1.wdp"/><Relationship Id="rId9" Type="http://schemas.openxmlformats.org/officeDocument/2006/relationships/slide" Target="slide14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16.png"/><Relationship Id="rId7" Type="http://schemas.openxmlformats.org/officeDocument/2006/relationships/image" Target="../media/image36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Relationship Id="rId6" Type="http://schemas.microsoft.com/office/2007/relationships/hdphoto" Target="../media/hdphoto11.wdp"/><Relationship Id="rId5" Type="http://schemas.openxmlformats.org/officeDocument/2006/relationships/image" Target="../media/image35.png"/><Relationship Id="rId10" Type="http://schemas.openxmlformats.org/officeDocument/2006/relationships/image" Target="../media/image34.png"/><Relationship Id="rId4" Type="http://schemas.microsoft.com/office/2007/relationships/hdphoto" Target="../media/hdphoto1.wdp"/><Relationship Id="rId9" Type="http://schemas.openxmlformats.org/officeDocument/2006/relationships/slide" Target="slide14.xml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16.png"/><Relationship Id="rId7" Type="http://schemas.openxmlformats.org/officeDocument/2006/relationships/image" Target="../media/image36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Relationship Id="rId6" Type="http://schemas.microsoft.com/office/2007/relationships/hdphoto" Target="../media/hdphoto11.wdp"/><Relationship Id="rId5" Type="http://schemas.openxmlformats.org/officeDocument/2006/relationships/image" Target="../media/image35.png"/><Relationship Id="rId10" Type="http://schemas.openxmlformats.org/officeDocument/2006/relationships/image" Target="../media/image34.png"/><Relationship Id="rId4" Type="http://schemas.microsoft.com/office/2007/relationships/hdphoto" Target="../media/hdphoto1.wdp"/><Relationship Id="rId9" Type="http://schemas.openxmlformats.org/officeDocument/2006/relationships/slide" Target="slide14.xml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16.png"/><Relationship Id="rId7" Type="http://schemas.openxmlformats.org/officeDocument/2006/relationships/image" Target="../media/image36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Relationship Id="rId6" Type="http://schemas.microsoft.com/office/2007/relationships/hdphoto" Target="../media/hdphoto11.wdp"/><Relationship Id="rId5" Type="http://schemas.openxmlformats.org/officeDocument/2006/relationships/image" Target="../media/image35.png"/><Relationship Id="rId10" Type="http://schemas.openxmlformats.org/officeDocument/2006/relationships/image" Target="../media/image34.png"/><Relationship Id="rId4" Type="http://schemas.microsoft.com/office/2007/relationships/hdphoto" Target="../media/hdphoto1.wdp"/><Relationship Id="rId9" Type="http://schemas.openxmlformats.org/officeDocument/2006/relationships/slide" Target="slide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gif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tif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ext Box 2">
            <a:extLst>
              <a:ext uri="{FF2B5EF4-FFF2-40B4-BE49-F238E27FC236}">
                <a16:creationId xmlns:a16="http://schemas.microsoft.com/office/drawing/2014/main" id="{F1BD3183-DE98-884F-B80E-EBE4FFADDB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4038600"/>
            <a:ext cx="6629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vi-VN" altLang="en-VN" sz="2800">
              <a:latin typeface=".VnArial Narrow" pitchFamily="34" charset="0"/>
            </a:endParaRPr>
          </a:p>
        </p:txBody>
      </p:sp>
      <p:sp>
        <p:nvSpPr>
          <p:cNvPr id="16386" name="Text Box 3">
            <a:extLst>
              <a:ext uri="{FF2B5EF4-FFF2-40B4-BE49-F238E27FC236}">
                <a16:creationId xmlns:a16="http://schemas.microsoft.com/office/drawing/2014/main" id="{6A8B8081-0AB6-3349-8040-AEEB19B2CD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1371600"/>
            <a:ext cx="8077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vi-VN" altLang="en-VN" sz="2800">
              <a:latin typeface=".VnArial Narrow" pitchFamily="34" charset="0"/>
            </a:endParaRPr>
          </a:p>
        </p:txBody>
      </p:sp>
      <p:pic>
        <p:nvPicPr>
          <p:cNvPr id="3076" name="Picture 4" descr="n2">
            <a:extLst>
              <a:ext uri="{FF2B5EF4-FFF2-40B4-BE49-F238E27FC236}">
                <a16:creationId xmlns:a16="http://schemas.microsoft.com/office/drawing/2014/main" id="{C6948F3A-5280-0E43-A2DE-5D81B5049FF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2514600" y="2133600"/>
            <a:ext cx="72390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Text Box 5">
            <a:extLst>
              <a:ext uri="{FF2B5EF4-FFF2-40B4-BE49-F238E27FC236}">
                <a16:creationId xmlns:a16="http://schemas.microsoft.com/office/drawing/2014/main" id="{52F7041C-C3BA-A24F-8CC8-1643B8833D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4648200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VN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:</a:t>
            </a:r>
            <a:r>
              <a:rPr lang="en-US" altLang="en-VN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THCS TRÀNG XÁ</a:t>
            </a:r>
            <a:endParaRPr lang="en-US" altLang="en-VN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9" name="Text Box 7">
            <a:extLst>
              <a:ext uri="{FF2B5EF4-FFF2-40B4-BE49-F238E27FC236}">
                <a16:creationId xmlns:a16="http://schemas.microsoft.com/office/drawing/2014/main" id="{930DABA7-3432-304C-9533-DEE49C659D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5503334"/>
            <a:ext cx="9144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VN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GV:Tô</a:t>
            </a:r>
            <a:r>
              <a:rPr lang="en-US" altLang="en-V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Thị </a:t>
            </a:r>
            <a:r>
              <a:rPr lang="en-US" altLang="en-VN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endParaRPr lang="en-US" altLang="en-VN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390" name="Text Box 8">
            <a:extLst>
              <a:ext uri="{FF2B5EF4-FFF2-40B4-BE49-F238E27FC236}">
                <a16:creationId xmlns:a16="http://schemas.microsoft.com/office/drawing/2014/main" id="{34313C12-DCB1-D04D-B158-607056F563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8467" y="1407585"/>
            <a:ext cx="5410200" cy="298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VN" sz="4400">
                <a:solidFill>
                  <a:srgbClr val="000099"/>
                </a:solidFill>
                <a:latin typeface=".VnArabiaH" pitchFamily="34" charset="0"/>
              </a:rPr>
              <a:t>    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VN" sz="4400">
                <a:solidFill>
                  <a:srgbClr val="000099"/>
                </a:solidFill>
                <a:latin typeface=".VnArabiaH" pitchFamily="34" charset="0"/>
              </a:rPr>
              <a:t>    </a:t>
            </a:r>
            <a:r>
              <a:rPr lang="en-US" altLang="en-VN" sz="4800" b="1" i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:Địa Lí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VN" sz="4800" b="1" i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Lớp :6</a:t>
            </a:r>
          </a:p>
        </p:txBody>
      </p:sp>
      <p:pic>
        <p:nvPicPr>
          <p:cNvPr id="16391" name="Picture 9" descr="POINSET2">
            <a:extLst>
              <a:ext uri="{FF2B5EF4-FFF2-40B4-BE49-F238E27FC236}">
                <a16:creationId xmlns:a16="http://schemas.microsoft.com/office/drawing/2014/main" id="{AEC66EF1-2247-C449-874B-58A2CD2240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704849" y="3962400"/>
            <a:ext cx="37338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10" descr="POINSET2">
            <a:extLst>
              <a:ext uri="{FF2B5EF4-FFF2-40B4-BE49-F238E27FC236}">
                <a16:creationId xmlns:a16="http://schemas.microsoft.com/office/drawing/2014/main" id="{B194ECF6-6A96-7D4C-9A03-9503653D8D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018184" y="3162300"/>
            <a:ext cx="21336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3" name="Picture 11" descr="Buombay">
            <a:extLst>
              <a:ext uri="{FF2B5EF4-FFF2-40B4-BE49-F238E27FC236}">
                <a16:creationId xmlns:a16="http://schemas.microsoft.com/office/drawing/2014/main" id="{386E0209-0003-3745-B20C-F95B26811B8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6324600"/>
            <a:ext cx="6096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4" name="Text Box 12">
            <a:extLst>
              <a:ext uri="{FF2B5EF4-FFF2-40B4-BE49-F238E27FC236}">
                <a16:creationId xmlns:a16="http://schemas.microsoft.com/office/drawing/2014/main" id="{714BDA5E-AF64-D64E-8A7E-A54BD528E1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457201"/>
            <a:ext cx="6248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vi-VN" altLang="en-VN"/>
          </a:p>
        </p:txBody>
      </p:sp>
      <p:sp>
        <p:nvSpPr>
          <p:cNvPr id="16395" name="WordArt 14">
            <a:extLst>
              <a:ext uri="{FF2B5EF4-FFF2-40B4-BE49-F238E27FC236}">
                <a16:creationId xmlns:a16="http://schemas.microsoft.com/office/drawing/2014/main" id="{9612E3A4-D53E-7444-9B01-EAE13E452EE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656417" y="429684"/>
            <a:ext cx="7162800" cy="38862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en-US" sz="3600" b="1" i="1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0000"/>
                </a:solidFill>
              </a:rPr>
              <a:t>Chào mừng các thầy cô giáo</a:t>
            </a:r>
            <a:endParaRPr lang="en-VN" sz="3600" b="1" i="1" kern="1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000000"/>
              </a:solidFill>
            </a:endParaRPr>
          </a:p>
        </p:txBody>
      </p:sp>
      <p:sp>
        <p:nvSpPr>
          <p:cNvPr id="16396" name="WordArt 15">
            <a:extLst>
              <a:ext uri="{FF2B5EF4-FFF2-40B4-BE49-F238E27FC236}">
                <a16:creationId xmlns:a16="http://schemas.microsoft.com/office/drawing/2014/main" id="{7731A0DE-F323-BE44-82AA-03942D02156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218517" y="1162051"/>
            <a:ext cx="4038600" cy="18288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en-US" sz="3600" b="1" i="1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0000"/>
                </a:solidFill>
              </a:rPr>
              <a:t>tới dự tiết học</a:t>
            </a:r>
            <a:endParaRPr lang="en-VN" sz="3600" b="1" i="1" kern="1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000000"/>
              </a:solidFill>
            </a:endParaRPr>
          </a:p>
        </p:txBody>
      </p:sp>
      <p:pic>
        <p:nvPicPr>
          <p:cNvPr id="16397" name="Picture 16" descr="POINSET2">
            <a:extLst>
              <a:ext uri="{FF2B5EF4-FFF2-40B4-BE49-F238E27FC236}">
                <a16:creationId xmlns:a16="http://schemas.microsoft.com/office/drawing/2014/main" id="{19C3A7D2-E419-6C48-AF0B-086BECE52208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467" y="6351"/>
            <a:ext cx="2362200" cy="3037416"/>
          </a:xfrm>
        </p:spPr>
      </p:pic>
      <p:pic>
        <p:nvPicPr>
          <p:cNvPr id="16398" name="Picture 21" descr="Bellcoll">
            <a:extLst>
              <a:ext uri="{FF2B5EF4-FFF2-40B4-BE49-F238E27FC236}">
                <a16:creationId xmlns:a16="http://schemas.microsoft.com/office/drawing/2014/main" id="{3D8DF6FF-944E-454A-B8A9-8C06FDA6CD12}"/>
              </a:ext>
            </a:extLst>
          </p:cNvPr>
          <p:cNvPicPr>
            <a:picLocks noGrp="1" noChangeAspect="1" noChangeArrowheads="1" noCrop="1"/>
          </p:cNvPicPr>
          <p:nvPr>
            <p:ph sz="quarter" idx="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287000" y="-135467"/>
            <a:ext cx="1524000" cy="1905000"/>
          </a:xfrm>
        </p:spPr>
      </p:pic>
      <p:sp>
        <p:nvSpPr>
          <p:cNvPr id="16399" name="Text Box 26">
            <a:extLst>
              <a:ext uri="{FF2B5EF4-FFF2-40B4-BE49-F238E27FC236}">
                <a16:creationId xmlns:a16="http://schemas.microsoft.com/office/drawing/2014/main" id="{8C8E6DD8-FA86-F542-8904-A58E349674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9400" y="6096001"/>
            <a:ext cx="228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vi-VN" altLang="en-VN"/>
          </a:p>
        </p:txBody>
      </p:sp>
      <p:sp>
        <p:nvSpPr>
          <p:cNvPr id="16400" name="AutoShape 27">
            <a:extLst>
              <a:ext uri="{FF2B5EF4-FFF2-40B4-BE49-F238E27FC236}">
                <a16:creationId xmlns:a16="http://schemas.microsoft.com/office/drawing/2014/main" id="{213306D3-87EE-9E43-B763-0B455C633B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7001" y="6096001"/>
            <a:ext cx="46567" cy="46567"/>
          </a:xfrm>
          <a:prstGeom prst="flowChartConnector">
            <a:avLst/>
          </a:prstGeom>
          <a:solidFill>
            <a:srgbClr val="FF0000"/>
          </a:solidFill>
          <a:ln w="9525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VN" sz="440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5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7" grpId="0"/>
      <p:bldP spid="307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8A1BA83B-78F0-A943-B7AB-751CE69311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8301764"/>
              </p:ext>
            </p:extLst>
          </p:nvPr>
        </p:nvGraphicFramePr>
        <p:xfrm>
          <a:off x="12703" y="1524920"/>
          <a:ext cx="12166595" cy="533307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10431">
                  <a:extLst>
                    <a:ext uri="{9D8B030D-6E8A-4147-A177-3AD203B41FA5}">
                      <a16:colId xmlns:a16="http://schemas.microsoft.com/office/drawing/2014/main" val="1966246879"/>
                    </a:ext>
                  </a:extLst>
                </a:gridCol>
                <a:gridCol w="4028567">
                  <a:extLst>
                    <a:ext uri="{9D8B030D-6E8A-4147-A177-3AD203B41FA5}">
                      <a16:colId xmlns:a16="http://schemas.microsoft.com/office/drawing/2014/main" val="883784690"/>
                    </a:ext>
                  </a:extLst>
                </a:gridCol>
                <a:gridCol w="3176059">
                  <a:extLst>
                    <a:ext uri="{9D8B030D-6E8A-4147-A177-3AD203B41FA5}">
                      <a16:colId xmlns:a16="http://schemas.microsoft.com/office/drawing/2014/main" val="2523583580"/>
                    </a:ext>
                  </a:extLst>
                </a:gridCol>
                <a:gridCol w="3351538">
                  <a:extLst>
                    <a:ext uri="{9D8B030D-6E8A-4147-A177-3AD203B41FA5}">
                      <a16:colId xmlns:a16="http://schemas.microsoft.com/office/drawing/2014/main" val="3090641989"/>
                    </a:ext>
                  </a:extLst>
                </a:gridCol>
              </a:tblGrid>
              <a:tr h="47567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VN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Đối lưu</a:t>
                      </a:r>
                      <a:endParaRPr lang="en-VN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Bình lưu</a:t>
                      </a:r>
                      <a:endParaRPr lang="en-VN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 tầng cao</a:t>
                      </a:r>
                      <a:endParaRPr lang="en-VN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extLst>
                  <a:ext uri="{0D108BD9-81ED-4DB2-BD59-A6C34878D82A}">
                    <a16:rowId xmlns:a16="http://schemas.microsoft.com/office/drawing/2014/main" val="1820010014"/>
                  </a:ext>
                </a:extLst>
              </a:tr>
              <a:tr h="112668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 trí</a:t>
                      </a:r>
                      <a:endParaRPr lang="en-VN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VN" sz="28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VN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VN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VN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extLst>
                  <a:ext uri="{0D108BD9-81ED-4DB2-BD59-A6C34878D82A}">
                    <a16:rowId xmlns:a16="http://schemas.microsoft.com/office/drawing/2014/main" val="2660672156"/>
                  </a:ext>
                </a:extLst>
              </a:tr>
              <a:tr h="373071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 điểm</a:t>
                      </a:r>
                      <a:endParaRPr lang="en-VN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VN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VN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VN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VN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VN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VN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VN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VN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extLst>
                  <a:ext uri="{0D108BD9-81ED-4DB2-BD59-A6C34878D82A}">
                    <a16:rowId xmlns:a16="http://schemas.microsoft.com/office/drawing/2014/main" val="2082528320"/>
                  </a:ext>
                </a:extLst>
              </a:tr>
            </a:tbl>
          </a:graphicData>
        </a:graphic>
      </p:graphicFrame>
      <p:sp>
        <p:nvSpPr>
          <p:cNvPr id="10" name="Rectangle 3">
            <a:extLst>
              <a:ext uri="{FF2B5EF4-FFF2-40B4-BE49-F238E27FC236}">
                <a16:creationId xmlns:a16="http://schemas.microsoft.com/office/drawing/2014/main" id="{4EC67F5A-3DBB-1D42-B298-248F8E0EE0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03" y="530914"/>
            <a:ext cx="12179297" cy="1246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en-VN" sz="25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PHIẾU HỌC TẬP SỐ 2</a:t>
            </a:r>
            <a:endParaRPr kumimoji="0" lang="vi-VN" altLang="en-VN" sz="25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en-VN" sz="25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kumimoji="0" lang="vi-VN" altLang="en-VN" sz="25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kumimoji="0" lang="vi-VN" altLang="en-VN" sz="25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 tập 1: </a:t>
            </a:r>
            <a:r>
              <a:rPr kumimoji="0" lang="nl-NL" altLang="en-VN" sz="25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kumimoji="0" lang="nl-NL" altLang="en-VN" sz="25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nl-NL" altLang="en-VN" sz="25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kumimoji="0" lang="nl-NL" altLang="en-VN" sz="25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 </a:t>
            </a:r>
            <a:r>
              <a:rPr kumimoji="0" lang="nl-NL" altLang="en-VN" sz="25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kumimoji="0" lang="nl-NL" altLang="en-VN" sz="25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nl-NL" altLang="en-VN" sz="25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mục</a:t>
            </a:r>
            <a:r>
              <a:rPr kumimoji="0" lang="nl-NL" altLang="en-VN" sz="25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 </a:t>
            </a:r>
            <a:r>
              <a:rPr kumimoji="0" lang="nl-NL" altLang="en-VN" sz="25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r>
              <a:rPr kumimoji="0" lang="nl-NL" altLang="en-VN" sz="25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kumimoji="0" lang="nl-NL" altLang="en-VN" sz="25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nl-NL" altLang="en-VN" sz="25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kumimoji="0" lang="nl-NL" altLang="en-VN" sz="25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nl-NL" altLang="en-VN" sz="25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kumimoji="0" lang="nl-NL" altLang="en-VN" sz="25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</a:t>
            </a:r>
            <a:r>
              <a:rPr kumimoji="0" lang="nl-NL" altLang="en-VN" sz="25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kumimoji="0" lang="nl-NL" altLang="en-VN" sz="25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nl-NL" altLang="en-VN" sz="25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kumimoji="0" lang="nl-NL" altLang="en-VN" sz="25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ì</a:t>
            </a:r>
            <a:r>
              <a:rPr kumimoji="0" lang="nl-NL" altLang="en-VN" sz="25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</a:t>
            </a:r>
            <a:r>
              <a:rPr kumimoji="0" lang="nl-NL" altLang="en-VN" sz="25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1, 2, </a:t>
            </a:r>
            <a:r>
              <a:rPr kumimoji="0" lang="nl-NL" altLang="en-VN" sz="25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kumimoji="0" lang="nl-NL" altLang="en-VN" sz="25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nl-NL" altLang="en-VN" sz="25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kumimoji="0" lang="vi-VN" altLang="en-VN" sz="25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ho</a:t>
            </a:r>
            <a:r>
              <a:rPr kumimoji="0" lang="vi-VN" altLang="en-VN" sz="25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kumimoji="0" lang="vi-VN" altLang="en-VN" sz="25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 th</a:t>
            </a:r>
            <a:r>
              <a:rPr kumimoji="0" lang="vi-VN" altLang="en-VN" sz="25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kumimoji="0" lang="vi-VN" altLang="en-VN" sz="25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 bảng sau đây</a:t>
            </a:r>
            <a:endParaRPr kumimoji="0" lang="vi-VN" altLang="en-VN" sz="25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en-VN" sz="25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15BD03A-2FB7-A740-8C15-454C01024F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0503830"/>
              </p:ext>
            </p:extLst>
          </p:nvPr>
        </p:nvGraphicFramePr>
        <p:xfrm>
          <a:off x="157482" y="563969"/>
          <a:ext cx="11877036" cy="437814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69843">
                  <a:extLst>
                    <a:ext uri="{9D8B030D-6E8A-4147-A177-3AD203B41FA5}">
                      <a16:colId xmlns:a16="http://schemas.microsoft.com/office/drawing/2014/main" val="2130068286"/>
                    </a:ext>
                  </a:extLst>
                </a:gridCol>
                <a:gridCol w="5428253">
                  <a:extLst>
                    <a:ext uri="{9D8B030D-6E8A-4147-A177-3AD203B41FA5}">
                      <a16:colId xmlns:a16="http://schemas.microsoft.com/office/drawing/2014/main" val="836024525"/>
                    </a:ext>
                  </a:extLst>
                </a:gridCol>
                <a:gridCol w="4278940">
                  <a:extLst>
                    <a:ext uri="{9D8B030D-6E8A-4147-A177-3AD203B41FA5}">
                      <a16:colId xmlns:a16="http://schemas.microsoft.com/office/drawing/2014/main" val="2359760119"/>
                    </a:ext>
                  </a:extLst>
                </a:gridCol>
              </a:tblGrid>
              <a:tr h="44943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000">
                          <a:effectLst/>
                        </a:rPr>
                        <a:t>Khối khí</a:t>
                      </a:r>
                      <a:endParaRPr lang="en-VN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000">
                          <a:effectLst/>
                        </a:rPr>
                        <a:t>Nơi hình thành</a:t>
                      </a:r>
                      <a:endParaRPr lang="en-VN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000">
                          <a:effectLst/>
                        </a:rPr>
                        <a:t>Đặc điểm chính</a:t>
                      </a:r>
                      <a:endParaRPr lang="en-VN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58124848"/>
                  </a:ext>
                </a:extLst>
              </a:tr>
              <a:tr h="120023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000">
                          <a:effectLst/>
                        </a:rPr>
                        <a:t>Khối khí nóng</a:t>
                      </a:r>
                      <a:endParaRPr lang="en-VN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000">
                          <a:effectLst/>
                        </a:rPr>
                        <a:t> </a:t>
                      </a:r>
                      <a:endParaRPr lang="en-VN" sz="200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000">
                          <a:effectLst/>
                        </a:rPr>
                        <a:t> </a:t>
                      </a:r>
                      <a:endParaRPr lang="en-VN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000">
                          <a:effectLst/>
                        </a:rPr>
                        <a:t> </a:t>
                      </a:r>
                      <a:endParaRPr lang="en-VN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87731957"/>
                  </a:ext>
                </a:extLst>
              </a:tr>
              <a:tr h="86888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000">
                          <a:effectLst/>
                        </a:rPr>
                        <a:t>Khối khí lạnh</a:t>
                      </a:r>
                      <a:endParaRPr lang="en-VN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000">
                          <a:effectLst/>
                        </a:rPr>
                        <a:t> </a:t>
                      </a:r>
                      <a:endParaRPr lang="en-VN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000">
                          <a:effectLst/>
                        </a:rPr>
                        <a:t> </a:t>
                      </a:r>
                      <a:endParaRPr lang="en-VN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07555688"/>
                  </a:ext>
                </a:extLst>
              </a:tr>
              <a:tr h="92979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000">
                          <a:effectLst/>
                        </a:rPr>
                        <a:t>Khối khí lục địa</a:t>
                      </a:r>
                      <a:endParaRPr lang="en-VN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000">
                          <a:effectLst/>
                        </a:rPr>
                        <a:t> </a:t>
                      </a:r>
                      <a:endParaRPr lang="en-VN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000" dirty="0">
                          <a:effectLst/>
                        </a:rPr>
                        <a:t> </a:t>
                      </a:r>
                      <a:endParaRPr lang="en-VN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94956141"/>
                  </a:ext>
                </a:extLst>
              </a:tr>
              <a:tr h="92979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000">
                          <a:effectLst/>
                        </a:rPr>
                        <a:t>Khối khí đại dương</a:t>
                      </a:r>
                      <a:endParaRPr lang="en-VN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000">
                          <a:effectLst/>
                        </a:rPr>
                        <a:t> </a:t>
                      </a:r>
                      <a:endParaRPr lang="en-VN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000" dirty="0">
                          <a:effectLst/>
                        </a:rPr>
                        <a:t> </a:t>
                      </a:r>
                      <a:endParaRPr lang="en-VN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67089086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F3C25FE3-0E1B-A347-B045-1E2881E08F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38499"/>
            <a:ext cx="9789539" cy="6740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en-VN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kumimoji="0" lang="vi-VN" altLang="en-VN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kumimoji="0" lang="vi-VN" altLang="en-VN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 tập 2: </a:t>
            </a:r>
            <a:r>
              <a:rPr kumimoji="0" lang="nl-NL" altLang="en-VN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kumimoji="0" lang="nl-NL" altLang="en-VN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nl-NL" altLang="en-VN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kumimoji="0" lang="nl-NL" altLang="en-VN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 </a:t>
            </a:r>
            <a:r>
              <a:rPr kumimoji="0" lang="nl-NL" altLang="en-VN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kumimoji="0" lang="nl-NL" altLang="en-VN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nl-NL" altLang="en-VN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mục</a:t>
            </a:r>
            <a:r>
              <a:rPr kumimoji="0" lang="nl-NL" altLang="en-VN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VN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kumimoji="0" lang="nl-NL" altLang="en-VN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nl-NL" altLang="en-VN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r>
              <a:rPr kumimoji="0" lang="nl-NL" altLang="en-VN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kumimoji="0" lang="nl-NL" altLang="en-VN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nl-NL" altLang="en-VN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kumimoji="0" lang="nl-NL" altLang="en-VN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nl-NL" altLang="en-VN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kumimoji="0" lang="nl-NL" altLang="en-VN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</a:t>
            </a:r>
            <a:r>
              <a:rPr kumimoji="0" lang="nl-NL" altLang="en-VN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kumimoji="0" lang="nl-NL" altLang="en-VN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nl-NL" altLang="en-VN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kumimoji="0" lang="nl-NL" altLang="en-VN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ì</a:t>
            </a:r>
            <a:r>
              <a:rPr kumimoji="0" lang="nl-NL" altLang="en-VN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</a:t>
            </a:r>
            <a:r>
              <a:rPr kumimoji="0" lang="nl-NL" altLang="en-VN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VN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kumimoji="0" lang="nl-NL" altLang="en-VN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nl-NL" altLang="en-VN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kumimoji="0" lang="nl-NL" altLang="en-VN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nl-NL" altLang="en-VN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kumimoji="0" lang="vi-VN" altLang="en-VN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ho</a:t>
            </a:r>
            <a:r>
              <a:rPr kumimoji="0" lang="vi-VN" altLang="en-VN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kumimoji="0" lang="vi-VN" altLang="en-VN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 th</a:t>
            </a:r>
            <a:r>
              <a:rPr kumimoji="0" lang="vi-VN" altLang="en-VN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kumimoji="0" lang="vi-VN" altLang="en-VN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 bảng sau đây</a:t>
            </a:r>
            <a:endParaRPr kumimoji="0" lang="vi-VN" altLang="en-VN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en-VN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vi-VN" altLang="en-VN" b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en-VN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vi-VN" altLang="en-VN" b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en-VN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vi-VN" altLang="en-VN" b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en-VN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vi-VN" altLang="en-VN" b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en-VN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vi-VN" altLang="en-VN" b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en-VN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vi-VN" altLang="en-VN" b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en-VN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vi-VN" altLang="en-VN" b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vi-VN" altLang="en-VN" b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en-VN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vi-VN" altLang="en-VN" b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en-VN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kumimoji="0" lang="vi-VN" altLang="en-VN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kumimoji="0" lang="vi-VN" altLang="en-VN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 tập 3: Điền từ còn thiếu v</a:t>
            </a:r>
            <a:r>
              <a:rPr kumimoji="0" lang="vi-VN" altLang="en-VN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kumimoji="0" lang="vi-VN" altLang="en-VN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 đoạn sau:</a:t>
            </a:r>
            <a:endParaRPr kumimoji="0" lang="vi-VN" altLang="en-VN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kumimoji="0" lang="vi-VN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………………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í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bề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gọi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í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en-US" altLang="en-VN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Đơn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vị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í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………………</a:t>
            </a:r>
            <a:endParaRPr kumimoji="0" lang="vi-VN" altLang="en-VN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kumimoji="0" lang="vi-VN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……………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bố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TR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 ĐẤT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đai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í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………</a:t>
            </a:r>
            <a:r>
              <a:rPr kumimoji="0" lang="vi-VN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í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…………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í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đạo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cực</a:t>
            </a:r>
            <a:endParaRPr kumimoji="0" lang="en-US" altLang="en-VN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đai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…………</a:t>
            </a:r>
            <a:r>
              <a:rPr kumimoji="0" lang="vi-VN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nằm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ở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khoảng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vĩ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0</a:t>
            </a:r>
            <a:r>
              <a:rPr kumimoji="0" lang="en-US" altLang="en-VN" b="0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khoảng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vĩ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60</a:t>
            </a:r>
            <a:r>
              <a:rPr kumimoji="0" lang="en-US" altLang="en-VN" b="0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</a:t>
            </a:r>
            <a:endParaRPr kumimoji="0" lang="en-US" altLang="en-VN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đai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………………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nằm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ở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khoảng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vĩ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30</a:t>
            </a:r>
            <a:r>
              <a:rPr kumimoji="0" lang="en-US" altLang="en-VN" b="0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khoảng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vĩ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90</a:t>
            </a:r>
            <a:r>
              <a:rPr kumimoji="0" lang="en-US" altLang="en-VN" b="0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N(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cực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Bắc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Nam)</a:t>
            </a:r>
            <a:endParaRPr kumimoji="0" lang="en-US" altLang="en-VN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54402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57DA436C-1332-2F4E-B803-42FAD976699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92473789"/>
              </p:ext>
            </p:extLst>
          </p:nvPr>
        </p:nvGraphicFramePr>
        <p:xfrm>
          <a:off x="0" y="1001486"/>
          <a:ext cx="12039600" cy="578772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651862">
                  <a:extLst>
                    <a:ext uri="{9D8B030D-6E8A-4147-A177-3AD203B41FA5}">
                      <a16:colId xmlns:a16="http://schemas.microsoft.com/office/drawing/2014/main" val="1337947902"/>
                    </a:ext>
                  </a:extLst>
                </a:gridCol>
                <a:gridCol w="4782598">
                  <a:extLst>
                    <a:ext uri="{9D8B030D-6E8A-4147-A177-3AD203B41FA5}">
                      <a16:colId xmlns:a16="http://schemas.microsoft.com/office/drawing/2014/main" val="4034662639"/>
                    </a:ext>
                  </a:extLst>
                </a:gridCol>
                <a:gridCol w="4605140">
                  <a:extLst>
                    <a:ext uri="{9D8B030D-6E8A-4147-A177-3AD203B41FA5}">
                      <a16:colId xmlns:a16="http://schemas.microsoft.com/office/drawing/2014/main" val="2113465117"/>
                    </a:ext>
                  </a:extLst>
                </a:gridCol>
              </a:tblGrid>
              <a:tr h="50586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500">
                          <a:effectLst/>
                          <a:latin typeface="+mj-lt"/>
                        </a:rPr>
                        <a:t>A</a:t>
                      </a:r>
                      <a:endParaRPr lang="en-VN" sz="25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500">
                          <a:effectLst/>
                          <a:latin typeface="+mj-lt"/>
                        </a:rPr>
                        <a:t>B</a:t>
                      </a:r>
                      <a:endParaRPr lang="en-VN" sz="25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500">
                          <a:effectLst/>
                          <a:latin typeface="+mj-lt"/>
                        </a:rPr>
                        <a:t>C</a:t>
                      </a:r>
                      <a:endParaRPr lang="en-VN" sz="25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5819291"/>
                  </a:ext>
                </a:extLst>
              </a:tr>
              <a:tr h="50586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2500">
                          <a:effectLst/>
                          <a:latin typeface="+mj-lt"/>
                        </a:rPr>
                        <a:t>Loại gió</a:t>
                      </a:r>
                      <a:endParaRPr lang="en-VN" sz="25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2500">
                          <a:effectLst/>
                          <a:latin typeface="+mj-lt"/>
                        </a:rPr>
                        <a:t>Phạm vi gió thổi.</a:t>
                      </a:r>
                      <a:endParaRPr lang="en-VN" sz="25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2500">
                          <a:effectLst/>
                          <a:latin typeface="+mj-lt"/>
                        </a:rPr>
                        <a:t>Hướng gió</a:t>
                      </a:r>
                      <a:r>
                        <a:rPr lang="vi-VN" sz="2500">
                          <a:effectLst/>
                          <a:latin typeface="+mj-lt"/>
                        </a:rPr>
                        <a:t>.</a:t>
                      </a:r>
                      <a:endParaRPr lang="en-VN" sz="25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31032022"/>
                  </a:ext>
                </a:extLst>
              </a:tr>
              <a:tr h="99671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500">
                          <a:effectLst/>
                          <a:latin typeface="+mj-lt"/>
                        </a:rPr>
                        <a:t>1/</a:t>
                      </a:r>
                      <a:r>
                        <a:rPr lang="en-US" sz="2500">
                          <a:effectLst/>
                          <a:latin typeface="+mj-lt"/>
                        </a:rPr>
                        <a:t>Đông cực</a:t>
                      </a:r>
                      <a:endParaRPr lang="en-VN" sz="2500">
                        <a:effectLst/>
                        <a:latin typeface="+mj-lt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2500">
                          <a:effectLst/>
                          <a:latin typeface="+mj-lt"/>
                        </a:rPr>
                        <a:t> </a:t>
                      </a:r>
                      <a:endParaRPr lang="en-VN" sz="25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500">
                          <a:effectLst/>
                          <a:latin typeface="+mj-lt"/>
                        </a:rPr>
                        <a:t>a/</a:t>
                      </a:r>
                      <a:r>
                        <a:rPr lang="it-IT" sz="2500">
                          <a:effectLst/>
                          <a:latin typeface="+mj-lt"/>
                        </a:rPr>
                        <a:t>Từ khoảng các vĩ độ 30</a:t>
                      </a:r>
                      <a:r>
                        <a:rPr lang="it-IT" sz="2500" baseline="30000">
                          <a:effectLst/>
                          <a:latin typeface="+mj-lt"/>
                        </a:rPr>
                        <a:t>0</a:t>
                      </a:r>
                      <a:r>
                        <a:rPr lang="it-IT" sz="2500">
                          <a:effectLst/>
                          <a:latin typeface="+mj-lt"/>
                        </a:rPr>
                        <a:t>B và N về XĐ</a:t>
                      </a:r>
                      <a:endParaRPr lang="en-VN" sz="25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500">
                          <a:effectLst/>
                          <a:latin typeface="+mj-lt"/>
                        </a:rPr>
                        <a:t>E/</a:t>
                      </a:r>
                      <a:r>
                        <a:rPr lang="en-US" sz="2500">
                          <a:effectLst/>
                          <a:latin typeface="+mj-lt"/>
                        </a:rPr>
                        <a:t>ở nửa cầu B, gió hướng TN, </a:t>
                      </a:r>
                      <a:endParaRPr lang="en-VN" sz="2500">
                        <a:effectLst/>
                        <a:latin typeface="+mj-lt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500">
                          <a:effectLst/>
                          <a:latin typeface="+mj-lt"/>
                        </a:rPr>
                        <a:t>ở nửa cầu N, gió hướng TB</a:t>
                      </a:r>
                      <a:endParaRPr lang="en-VN" sz="25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47335703"/>
                  </a:ext>
                </a:extLst>
              </a:tr>
              <a:tr h="161798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500">
                          <a:effectLst/>
                          <a:latin typeface="+mj-lt"/>
                        </a:rPr>
                        <a:t>2/</a:t>
                      </a:r>
                      <a:r>
                        <a:rPr lang="it-IT" sz="2500">
                          <a:effectLst/>
                          <a:latin typeface="+mj-lt"/>
                        </a:rPr>
                        <a:t>Tín phong</a:t>
                      </a:r>
                      <a:endParaRPr lang="en-VN" sz="2500">
                        <a:effectLst/>
                        <a:latin typeface="+mj-lt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500">
                          <a:effectLst/>
                          <a:latin typeface="+mj-lt"/>
                        </a:rPr>
                        <a:t> </a:t>
                      </a:r>
                      <a:endParaRPr lang="en-VN" sz="25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500" dirty="0">
                          <a:effectLst/>
                          <a:latin typeface="+mj-lt"/>
                        </a:rPr>
                        <a:t>b/</a:t>
                      </a:r>
                      <a:r>
                        <a:rPr lang="en-US" sz="2500" dirty="0" err="1">
                          <a:effectLst/>
                          <a:latin typeface="+mj-lt"/>
                        </a:rPr>
                        <a:t>Từ</a:t>
                      </a:r>
                      <a:r>
                        <a:rPr lang="en-US" sz="2500" dirty="0">
                          <a:effectLst/>
                          <a:latin typeface="+mj-lt"/>
                        </a:rPr>
                        <a:t> </a:t>
                      </a:r>
                      <a:r>
                        <a:rPr lang="en-US" sz="2500" dirty="0" err="1">
                          <a:effectLst/>
                          <a:latin typeface="+mj-lt"/>
                        </a:rPr>
                        <a:t>khoảng</a:t>
                      </a:r>
                      <a:r>
                        <a:rPr lang="en-US" sz="2500" dirty="0">
                          <a:effectLst/>
                          <a:latin typeface="+mj-lt"/>
                        </a:rPr>
                        <a:t> </a:t>
                      </a:r>
                      <a:r>
                        <a:rPr lang="en-US" sz="2500" dirty="0" err="1">
                          <a:effectLst/>
                          <a:latin typeface="+mj-lt"/>
                        </a:rPr>
                        <a:t>các</a:t>
                      </a:r>
                      <a:r>
                        <a:rPr lang="en-US" sz="2500" dirty="0">
                          <a:effectLst/>
                          <a:latin typeface="+mj-lt"/>
                        </a:rPr>
                        <a:t> </a:t>
                      </a:r>
                      <a:r>
                        <a:rPr lang="en-US" sz="2500" dirty="0" err="1">
                          <a:effectLst/>
                          <a:latin typeface="+mj-lt"/>
                        </a:rPr>
                        <a:t>vĩ</a:t>
                      </a:r>
                      <a:r>
                        <a:rPr lang="en-US" sz="2500" dirty="0">
                          <a:effectLst/>
                          <a:latin typeface="+mj-lt"/>
                        </a:rPr>
                        <a:t> </a:t>
                      </a:r>
                      <a:r>
                        <a:rPr lang="en-US" sz="2500" dirty="0" err="1">
                          <a:effectLst/>
                          <a:latin typeface="+mj-lt"/>
                        </a:rPr>
                        <a:t>độ</a:t>
                      </a:r>
                      <a:r>
                        <a:rPr lang="en-US" sz="2500" dirty="0">
                          <a:effectLst/>
                          <a:latin typeface="+mj-lt"/>
                        </a:rPr>
                        <a:t> 90</a:t>
                      </a:r>
                      <a:r>
                        <a:rPr lang="en-US" sz="2500" baseline="30000" dirty="0">
                          <a:effectLst/>
                          <a:latin typeface="+mj-lt"/>
                        </a:rPr>
                        <a:t>0</a:t>
                      </a:r>
                      <a:r>
                        <a:rPr lang="en-US" sz="2500" dirty="0">
                          <a:effectLst/>
                          <a:latin typeface="+mj-lt"/>
                        </a:rPr>
                        <a:t>Bvà N </a:t>
                      </a:r>
                      <a:r>
                        <a:rPr lang="en-US" sz="2500" dirty="0" err="1">
                          <a:effectLst/>
                          <a:latin typeface="+mj-lt"/>
                        </a:rPr>
                        <a:t>về</a:t>
                      </a:r>
                      <a:r>
                        <a:rPr lang="en-US" sz="2500" dirty="0">
                          <a:effectLst/>
                          <a:latin typeface="+mj-lt"/>
                        </a:rPr>
                        <a:t> 60</a:t>
                      </a:r>
                      <a:r>
                        <a:rPr lang="en-US" sz="2500" baseline="30000" dirty="0">
                          <a:effectLst/>
                          <a:latin typeface="+mj-lt"/>
                        </a:rPr>
                        <a:t>0</a:t>
                      </a:r>
                      <a:r>
                        <a:rPr lang="en-US" sz="2500" dirty="0">
                          <a:effectLst/>
                          <a:latin typeface="+mj-lt"/>
                        </a:rPr>
                        <a:t>B </a:t>
                      </a:r>
                      <a:r>
                        <a:rPr lang="en-US" sz="2500" dirty="0" err="1">
                          <a:effectLst/>
                          <a:latin typeface="+mj-lt"/>
                        </a:rPr>
                        <a:t>và</a:t>
                      </a:r>
                      <a:r>
                        <a:rPr lang="en-US" sz="2500" dirty="0">
                          <a:effectLst/>
                          <a:latin typeface="+mj-lt"/>
                        </a:rPr>
                        <a:t> N</a:t>
                      </a:r>
                      <a:endParaRPr lang="en-VN" sz="2500" dirty="0">
                        <a:effectLst/>
                        <a:latin typeface="+mj-lt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500" dirty="0">
                          <a:effectLst/>
                          <a:latin typeface="+mj-lt"/>
                        </a:rPr>
                        <a:t> </a:t>
                      </a:r>
                      <a:endParaRPr lang="en-VN" sz="25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500" dirty="0">
                          <a:effectLst/>
                          <a:latin typeface="+mj-lt"/>
                        </a:rPr>
                        <a:t>F/</a:t>
                      </a:r>
                      <a:r>
                        <a:rPr lang="it-IT" sz="2500" dirty="0" err="1">
                          <a:effectLst/>
                          <a:latin typeface="+mj-lt"/>
                        </a:rPr>
                        <a:t>ở</a:t>
                      </a:r>
                      <a:r>
                        <a:rPr lang="it-IT" sz="2500" dirty="0">
                          <a:effectLst/>
                          <a:latin typeface="+mj-lt"/>
                        </a:rPr>
                        <a:t> </a:t>
                      </a:r>
                      <a:r>
                        <a:rPr lang="it-IT" sz="2500" dirty="0" err="1">
                          <a:effectLst/>
                          <a:latin typeface="+mj-lt"/>
                        </a:rPr>
                        <a:t>nửa</a:t>
                      </a:r>
                      <a:r>
                        <a:rPr lang="it-IT" sz="2500" dirty="0">
                          <a:effectLst/>
                          <a:latin typeface="+mj-lt"/>
                        </a:rPr>
                        <a:t> </a:t>
                      </a:r>
                      <a:r>
                        <a:rPr lang="it-IT" sz="2500" dirty="0" err="1">
                          <a:effectLst/>
                          <a:latin typeface="+mj-lt"/>
                        </a:rPr>
                        <a:t>cầu</a:t>
                      </a:r>
                      <a:r>
                        <a:rPr lang="it-IT" sz="2500" dirty="0">
                          <a:effectLst/>
                          <a:latin typeface="+mj-lt"/>
                        </a:rPr>
                        <a:t> </a:t>
                      </a:r>
                      <a:r>
                        <a:rPr lang="it-IT" sz="2500" dirty="0" err="1">
                          <a:effectLst/>
                          <a:latin typeface="+mj-lt"/>
                        </a:rPr>
                        <a:t>Bắc</a:t>
                      </a:r>
                      <a:r>
                        <a:rPr lang="it-IT" sz="2500" dirty="0">
                          <a:effectLst/>
                          <a:latin typeface="+mj-lt"/>
                        </a:rPr>
                        <a:t>  </a:t>
                      </a:r>
                      <a:r>
                        <a:rPr lang="it-IT" sz="2500" dirty="0" err="1">
                          <a:effectLst/>
                          <a:latin typeface="+mj-lt"/>
                        </a:rPr>
                        <a:t>hướng</a:t>
                      </a:r>
                      <a:r>
                        <a:rPr lang="it-IT" sz="2500" dirty="0">
                          <a:effectLst/>
                          <a:latin typeface="+mj-lt"/>
                        </a:rPr>
                        <a:t> ĐB, </a:t>
                      </a:r>
                      <a:endParaRPr lang="en-VN" sz="2500" dirty="0">
                        <a:effectLst/>
                        <a:latin typeface="+mj-lt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2500" dirty="0" err="1">
                          <a:effectLst/>
                          <a:latin typeface="+mj-lt"/>
                        </a:rPr>
                        <a:t>ở</a:t>
                      </a:r>
                      <a:r>
                        <a:rPr lang="it-IT" sz="2500" dirty="0">
                          <a:effectLst/>
                          <a:latin typeface="+mj-lt"/>
                        </a:rPr>
                        <a:t> </a:t>
                      </a:r>
                      <a:r>
                        <a:rPr lang="it-IT" sz="2500" dirty="0" err="1">
                          <a:effectLst/>
                          <a:latin typeface="+mj-lt"/>
                        </a:rPr>
                        <a:t>nửa</a:t>
                      </a:r>
                      <a:r>
                        <a:rPr lang="it-IT" sz="2500" dirty="0">
                          <a:effectLst/>
                          <a:latin typeface="+mj-lt"/>
                        </a:rPr>
                        <a:t> </a:t>
                      </a:r>
                      <a:r>
                        <a:rPr lang="it-IT" sz="2500" dirty="0" err="1">
                          <a:effectLst/>
                          <a:latin typeface="+mj-lt"/>
                        </a:rPr>
                        <a:t>cầu</a:t>
                      </a:r>
                      <a:r>
                        <a:rPr lang="it-IT" sz="2500" dirty="0">
                          <a:effectLst/>
                          <a:latin typeface="+mj-lt"/>
                        </a:rPr>
                        <a:t> </a:t>
                      </a:r>
                      <a:r>
                        <a:rPr lang="it-IT" sz="2500" dirty="0" err="1">
                          <a:effectLst/>
                          <a:latin typeface="+mj-lt"/>
                        </a:rPr>
                        <a:t>Nam</a:t>
                      </a:r>
                      <a:r>
                        <a:rPr lang="it-IT" sz="2500" dirty="0">
                          <a:effectLst/>
                          <a:latin typeface="+mj-lt"/>
                        </a:rPr>
                        <a:t>  </a:t>
                      </a:r>
                      <a:r>
                        <a:rPr lang="it-IT" sz="2500" dirty="0" err="1">
                          <a:effectLst/>
                          <a:latin typeface="+mj-lt"/>
                        </a:rPr>
                        <a:t>hướng</a:t>
                      </a:r>
                      <a:r>
                        <a:rPr lang="it-IT" sz="2500" dirty="0">
                          <a:effectLst/>
                          <a:latin typeface="+mj-lt"/>
                        </a:rPr>
                        <a:t> ĐN</a:t>
                      </a:r>
                      <a:endParaRPr lang="en-VN" sz="2500" dirty="0">
                        <a:effectLst/>
                        <a:latin typeface="+mj-lt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500" dirty="0">
                          <a:effectLst/>
                          <a:latin typeface="+mj-lt"/>
                        </a:rPr>
                        <a:t> </a:t>
                      </a:r>
                      <a:endParaRPr lang="en-VN" sz="25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12082117"/>
                  </a:ext>
                </a:extLst>
              </a:tr>
              <a:tr h="108065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500">
                          <a:effectLst/>
                          <a:latin typeface="+mj-lt"/>
                        </a:rPr>
                        <a:t>3/</a:t>
                      </a:r>
                      <a:r>
                        <a:rPr lang="en-US" sz="2500">
                          <a:effectLst/>
                          <a:latin typeface="+mj-lt"/>
                        </a:rPr>
                        <a:t>Tây ôn đới</a:t>
                      </a:r>
                      <a:endParaRPr lang="en-VN" sz="2500">
                        <a:effectLst/>
                        <a:latin typeface="+mj-lt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500">
                          <a:effectLst/>
                          <a:latin typeface="+mj-lt"/>
                        </a:rPr>
                        <a:t> </a:t>
                      </a:r>
                      <a:endParaRPr lang="en-VN" sz="25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500">
                          <a:effectLst/>
                          <a:latin typeface="+mj-lt"/>
                        </a:rPr>
                        <a:t>c/</a:t>
                      </a:r>
                      <a:r>
                        <a:rPr lang="en-US" sz="2500">
                          <a:effectLst/>
                          <a:latin typeface="+mj-lt"/>
                        </a:rPr>
                        <a:t>Từ khoảng các vĩ độ 30</a:t>
                      </a:r>
                      <a:r>
                        <a:rPr lang="en-US" sz="2500" baseline="30000">
                          <a:effectLst/>
                          <a:latin typeface="+mj-lt"/>
                        </a:rPr>
                        <a:t>0</a:t>
                      </a:r>
                      <a:r>
                        <a:rPr lang="en-US" sz="2500">
                          <a:effectLst/>
                          <a:latin typeface="+mj-lt"/>
                        </a:rPr>
                        <a:t>B và N lên khoảng các vĩ độ 60</a:t>
                      </a:r>
                      <a:r>
                        <a:rPr lang="en-US" sz="2500" baseline="30000">
                          <a:effectLst/>
                          <a:latin typeface="+mj-lt"/>
                        </a:rPr>
                        <a:t>0</a:t>
                      </a:r>
                      <a:r>
                        <a:rPr lang="en-US" sz="2500">
                          <a:effectLst/>
                          <a:latin typeface="+mj-lt"/>
                        </a:rPr>
                        <a:t>B và N</a:t>
                      </a:r>
                      <a:endParaRPr lang="en-VN" sz="25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500">
                          <a:effectLst/>
                          <a:latin typeface="+mj-lt"/>
                        </a:rPr>
                        <a:t>G/</a:t>
                      </a:r>
                      <a:r>
                        <a:rPr lang="en-US" sz="2500">
                          <a:effectLst/>
                          <a:latin typeface="+mj-lt"/>
                        </a:rPr>
                        <a:t>ở nửa cầu B, gió hướng ĐB, </a:t>
                      </a:r>
                      <a:endParaRPr lang="en-VN" sz="2500">
                        <a:effectLst/>
                        <a:latin typeface="+mj-lt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500">
                          <a:effectLst/>
                          <a:latin typeface="+mj-lt"/>
                        </a:rPr>
                        <a:t>ở nửa cầu N, gió hướng ĐN</a:t>
                      </a:r>
                      <a:endParaRPr lang="en-VN" sz="25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73013197"/>
                  </a:ext>
                </a:extLst>
              </a:tr>
              <a:tr h="1080654">
                <a:tc gridSpan="3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500" dirty="0">
                          <a:effectLst/>
                          <a:latin typeface="+mj-lt"/>
                        </a:rPr>
                        <a:t>Gió là………………………………………………………………………………………</a:t>
                      </a:r>
                      <a:endParaRPr lang="en-VN" sz="25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6532603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C061986A-CE3D-CF43-ABF1-D34E0FFA07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0834" y="68786"/>
            <a:ext cx="1018124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en-VN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kumimoji="0" lang="vi-VN" altLang="en-VN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kumimoji="0" lang="vi-VN" altLang="en-VN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 tập 4: Nối những đơn vị kiến thức ở cột A_B_C để tạo th</a:t>
            </a:r>
            <a:r>
              <a:rPr kumimoji="0" lang="vi-VN" altLang="en-VN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kumimoji="0" lang="vi-VN" altLang="en-VN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 hệ thống kiến thức đầy đủ </a:t>
            </a:r>
            <a:endParaRPr kumimoji="0" lang="vi-VN" altLang="en-VN" sz="24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en-VN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r>
              <a:rPr kumimoji="0" lang="vi-VN" altLang="en-VN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kumimoji="0" lang="vi-VN" altLang="en-VN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</a:t>
            </a:r>
            <a:r>
              <a:rPr kumimoji="0" lang="vi-VN" altLang="en-VN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í</a:t>
            </a:r>
            <a:r>
              <a:rPr kumimoji="0" lang="vi-VN" altLang="en-VN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 x</a:t>
            </a:r>
            <a:r>
              <a:rPr kumimoji="0" lang="vi-VN" altLang="en-VN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</a:t>
            </a:r>
            <a:r>
              <a:rPr kumimoji="0" lang="vi-VN" altLang="en-VN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 v</a:t>
            </a:r>
            <a:r>
              <a:rPr kumimoji="0" lang="vi-VN" altLang="en-VN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kumimoji="0" lang="vi-VN" altLang="en-VN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ho</a:t>
            </a:r>
            <a:r>
              <a:rPr kumimoji="0" lang="vi-VN" altLang="en-VN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kumimoji="0" lang="vi-VN" altLang="en-VN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 th</a:t>
            </a:r>
            <a:r>
              <a:rPr kumimoji="0" lang="vi-VN" altLang="en-VN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kumimoji="0" lang="vi-VN" altLang="en-VN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 kiến thức còn thiếu v</a:t>
            </a:r>
            <a:r>
              <a:rPr kumimoji="0" lang="vi-VN" altLang="en-VN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kumimoji="0" lang="vi-VN" altLang="en-VN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 dấu </a:t>
            </a:r>
            <a:r>
              <a:rPr kumimoji="0" lang="vi-VN" altLang="en-VN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</a:t>
            </a:r>
            <a:endParaRPr kumimoji="0" lang="vi-VN" altLang="en-VN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97156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Tai nguyen thiet ke tro choi\Khi con qua song\river-landscape-clipart-1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12192000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:\Users\ADMIN\Desktop\453552345 (3)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3655" y="-510921"/>
            <a:ext cx="5791196" cy="2768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962401" y="859552"/>
            <a:ext cx="6584953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3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AI NHANH HƠN</a:t>
            </a:r>
          </a:p>
        </p:txBody>
      </p:sp>
      <p:pic>
        <p:nvPicPr>
          <p:cNvPr id="14" name="Picture 2" descr="Hình ảnh có liên qua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16762" y1="11429" x2="65714" y2="92286"/>
                        <a14:foregroundMark x1="81143" y1="8286" x2="33143" y2="26714"/>
                        <a14:foregroundMark x1="74667" y1="3429" x2="50286" y2="32286"/>
                        <a14:foregroundMark x1="84571" y1="4000" x2="85333" y2="9571"/>
                        <a14:foregroundMark x1="46095" y1="39571" x2="19238" y2="70143"/>
                        <a14:foregroundMark x1="46095" y1="71429" x2="39619" y2="90429"/>
                        <a14:foregroundMark x1="56000" y1="21857" x2="64952" y2="53000"/>
                        <a14:foregroundMark x1="22476" y1="16857" x2="13524" y2="21143"/>
                        <a14:foregroundMark x1="46857" y1="75714" x2="40381" y2="95857"/>
                        <a14:foregroundMark x1="60000" y1="63429" x2="66476" y2="84857"/>
                        <a14:foregroundMark x1="36381" y1="72000" x2="37905" y2="84286"/>
                        <a14:foregroundMark x1="68952" y1="67143" x2="71429" y2="84286"/>
                        <a14:foregroundMark x1="59238" y1="53000" x2="75429" y2="56714"/>
                        <a14:foregroundMark x1="87810" y1="45714" x2="80381" y2="59143"/>
                        <a14:foregroundMark x1="82857" y1="16857" x2="62476" y2="18714"/>
                        <a14:foregroundMark x1="11048" y1="11429" x2="7810" y2="21143"/>
                        <a14:foregroundMark x1="68190" y1="91000" x2="68190" y2="94714"/>
                        <a14:foregroundMark x1="42286" y1="13429" x2="39048" y2="28571"/>
                        <a14:foregroundMark x1="62476" y1="15143" x2="62476" y2="35429"/>
                        <a14:foregroundMark x1="56381" y1="27714" x2="52571" y2="45286"/>
                        <a14:foregroundMark x1="53143" y1="13429" x2="49905" y2="38714"/>
                        <a14:foregroundMark x1="36381" y1="13000" x2="35238" y2="19143"/>
                        <a14:foregroundMark x1="52571" y1="12286" x2="56952" y2="15143"/>
                        <a14:backgroundMark x1="31048" y1="63714" x2="29333" y2="6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2051" y="3005664"/>
            <a:ext cx="2832104" cy="3776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ADMIN\Desktop\512821722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41684" y1="5882" x2="42505" y2="12745"/>
                        <a14:foregroundMark x1="55236" y1="3922" x2="55647" y2="12745"/>
                        <a14:foregroundMark x1="45380" y1="1634" x2="45380" y2="12418"/>
                        <a14:foregroundMark x1="35113" y1="92647" x2="36756" y2="95425"/>
                        <a14:foregroundMark x1="65914" y1="92320" x2="62218" y2="946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1" y="3283345"/>
            <a:ext cx="3092449" cy="3497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Donkey Kong Theme so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541252" y="5531453"/>
            <a:ext cx="812800" cy="812800"/>
          </a:xfrm>
          <a:prstGeom prst="rect">
            <a:avLst/>
          </a:prstGeom>
        </p:spPr>
      </p:pic>
      <p:pic>
        <p:nvPicPr>
          <p:cNvPr id="11" name="Picture 10" descr="C:\Users\ADMIN\Desktop\Tai nguyen thiet ke tro choi\Angry birds epic birds\1505573783630 (2)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1124" y="2116162"/>
            <a:ext cx="1536257" cy="934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7035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30">
                <p:cTn id="5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C:\Users\ADMIN\Desktop\canh2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"/>
            <a:ext cx="12166600" cy="6812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3" descr="C:\Users\ADMIN\Desktop\1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89" b="100000" l="958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930" y="4212948"/>
            <a:ext cx="1529647" cy="1147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" descr="C:\Users\ADMIN\Desktop\2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726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944" y="3290936"/>
            <a:ext cx="1415057" cy="1061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5" descr="C:\Users\ADMIN\Desktop\3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05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4400" y="2956560"/>
            <a:ext cx="13208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6" descr="C:\Users\ADMIN\Desktop\4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657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757536"/>
            <a:ext cx="142240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7" descr="C:\Users\ADMIN\Desktop\5.pn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0" y="2193570"/>
            <a:ext cx="1503912" cy="1127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" descr="C:\Users\ADMIN\Desktop\512821722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44969" y1="5882" x2="42300" y2="10131"/>
                        <a14:foregroundMark x1="52772" y1="5065" x2="54825" y2="12908"/>
                        <a14:foregroundMark x1="57084" y1="3758" x2="56057" y2="9967"/>
                        <a14:foregroundMark x1="34021" y1="91667" x2="37629" y2="94118"/>
                        <a14:foregroundMark x1="64433" y1="92157" x2="62371" y2="946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472" y="5034141"/>
            <a:ext cx="1096168" cy="1033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ADMIN\Desktop\11.pn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89" b="100000" l="958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3654" y="5493668"/>
            <a:ext cx="1529647" cy="1147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C:\Users\ADMIN\Desktop\2.png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726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201" y="5355505"/>
            <a:ext cx="1567457" cy="1175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C:\Users\ADMIN\Desktop\3.png">
            <a:hlinkClick r:id="rId22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05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3579" y="4776243"/>
            <a:ext cx="1544696" cy="1158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C:\Users\ADMIN\Desktop\4.png">
            <a:hlinkClick r:id="rId23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657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1201" y="3351710"/>
            <a:ext cx="1552980" cy="1164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7" descr="C:\Users\ADMIN\Desktop\5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9051" y="2380607"/>
            <a:ext cx="1503912" cy="1127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3883" y="-130427"/>
            <a:ext cx="3919084" cy="3421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3942" y="-15274"/>
            <a:ext cx="3919084" cy="3421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ết quả hình ảnh cho bamboo cartoon pn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5512">
            <a:off x="9096723" y="-533399"/>
            <a:ext cx="2066504" cy="3127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Kết quả hình ảnh cho bamboo cartoon pn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846" flipH="1">
            <a:off x="8044884" y="-771305"/>
            <a:ext cx="2231515" cy="3127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Hình ảnh có liên quan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100000">
                        <a14:foregroundMark x1="16952" y1="13286" x2="66476" y2="90571"/>
                        <a14:foregroundMark x1="80000" y1="8429" x2="37524" y2="91714"/>
                        <a14:foregroundMark x1="33905" y1="15857" x2="41714" y2="42429"/>
                        <a14:foregroundMark x1="63619" y1="11714" x2="57905" y2="40286"/>
                        <a14:foregroundMark x1="60190" y1="10571" x2="48762" y2="30714"/>
                        <a14:foregroundMark x1="46667" y1="17000" x2="54476" y2="45000"/>
                        <a14:foregroundMark x1="14857" y1="12143" x2="32571" y2="21143"/>
                        <a14:foregroundMark x1="15619" y1="11143" x2="3619" y2="17429"/>
                        <a14:foregroundMark x1="6476" y1="16429" x2="14095" y2="26000"/>
                        <a14:foregroundMark x1="80571" y1="6429" x2="61524" y2="8429"/>
                        <a14:foregroundMark x1="82667" y1="4714" x2="82095" y2="16429"/>
                        <a14:foregroundMark x1="42476" y1="39714" x2="19048" y2="69429"/>
                        <a14:foregroundMark x1="51429" y1="42714" x2="52952" y2="43286"/>
                        <a14:backgroundMark x1="55810" y1="3143" x2="67238" y2="1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5451" y="5408521"/>
            <a:ext cx="924287" cy="123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Kết quả hình ảnh cho bamboo cartoon pn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5512">
            <a:off x="10285896" y="-757287"/>
            <a:ext cx="2066504" cy="3127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Kết quả hình ảnh cho bamboo cartoon pn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9192">
            <a:off x="11133348" y="-367685"/>
            <a:ext cx="2066504" cy="3127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/>
          <p:cNvSpPr/>
          <p:nvPr/>
        </p:nvSpPr>
        <p:spPr>
          <a:xfrm>
            <a:off x="2539466" y="2311400"/>
            <a:ext cx="8040021" cy="1600438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9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</a:p>
        </p:txBody>
      </p:sp>
      <p:sp>
        <p:nvSpPr>
          <p:cNvPr id="30" name="Rectangle 29"/>
          <p:cNvSpPr/>
          <p:nvPr/>
        </p:nvSpPr>
        <p:spPr>
          <a:xfrm>
            <a:off x="2539467" y="2223897"/>
            <a:ext cx="8040021" cy="1600438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9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</a:p>
        </p:txBody>
      </p:sp>
      <p:pic>
        <p:nvPicPr>
          <p:cNvPr id="31" name="Picture 4" descr="Hình ảnh có liên quan"/>
          <p:cNvPicPr>
            <a:picLocks noChangeAspect="1" noChangeArrowheads="1" noCrop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8200" y="2680800"/>
            <a:ext cx="6350000" cy="5600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Hình ảnh có liên quan"/>
          <p:cNvPicPr>
            <a:picLocks noChangeAspect="1" noChangeArrowheads="1" noCrop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3953" y="2712864"/>
            <a:ext cx="6350000" cy="5600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8931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302 -0.06513 L -0.03316 -0.11883 C -0.03715 -0.12963 -0.03576 -0.14043 -0.03108 -0.14908 C -0.02413 -0.15864 -0.01441 -0.16235 -0.00226 -0.1605 L 0.05191 -0.15679 " pathEditMode="relative" rAng="-3854564" ptsTypes="FffFF">
                                      <p:cBhvr>
                                        <p:cTn id="2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3" y="-60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156 -0.1571 L 0.04774 -0.29599 " pathEditMode="relative" rAng="0" ptsTypes="AA">
                                      <p:cBhvr>
                                        <p:cTn id="2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" y="-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774 -0.29599 L 0.17274 -0.35525 " pathEditMode="relative" rAng="0" ptsTypes="AA">
                                      <p:cBhvr>
                                        <p:cTn id="2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50" y="-2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274 -0.35524 L 0.29774 -0.38487 " pathEditMode="relative" rAng="0" ptsTypes="AA">
                                      <p:cBhvr>
                                        <p:cTn id="3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50" y="-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774 -0.38488 L 0.41441 -0.44414 " pathEditMode="relative" rAng="0" ptsTypes="AA">
                                      <p:cBhvr>
                                        <p:cTn id="3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-2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1441 -0.42932 L 0.33108 -0.54784 " pathEditMode="relative" rAng="0" ptsTypes="AA">
                                      <p:cBhvr>
                                        <p:cTn id="4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67" y="-5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38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941 -0.65155 L 0.33507 -0.55278 L 0.33108 -0.65155 L 0.32691 -0.55278 L 0.32274 -0.65155 L 0.31875 -0.55278 L 0.31441 -0.65155 L 0.31042 -0.55278 L 0.30608 -0.65155 L 0.30174 -0.55278 L 0.29774 -0.65155 L 0.29358 -0.55278 L 0.28958 -0.65155 L 0.28542 -0.55278 L 0.28108 -0.65155 L 0.27708 -0.55278 L 0.27274 -0.65155 " pathEditMode="relative" rAng="0" ptsTypes="FFFFFFFFFFFFFFFFF">
                                      <p:cBhvr>
                                        <p:cTn id="43" dur="3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33" y="4938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823 -0.01544 L 0.04705 -0.16359 C 0.05313 -0.1963 0.06476 -0.21667 0.07847 -0.22068 C 0.09427 -0.22531 0.10834 -0.21297 0.11962 -0.1855 L 0.17518 -0.06266 " pathEditMode="relative" rAng="-577008" ptsTypes="FffFF">
                                      <p:cBhvr>
                                        <p:cTn id="6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79" y="-114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517 -0.06265 L 0.32587 -0.08889 " pathEditMode="relative" rAng="0" ptsTypes="AA">
                                      <p:cBhvr>
                                        <p:cTn id="6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35" y="-13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587 -0.08889 L 0.47587 -0.20741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00" y="-5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7587 -0.20741 L 0.4842 -0.40803 " pathEditMode="relative" rAng="0" ptsTypes="AA">
                                      <p:cBhvr>
                                        <p:cTn id="7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7" y="-100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6754 -0.40802 L 0.4092 -0.55617 " pathEditMode="relative" rAng="0" ptsTypes="AA">
                                      <p:cBhvr>
                                        <p:cTn id="7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17" y="-7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4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42 -0.6213 L 0.34497 -0.6213 C 0.35 -0.6213 0.35573 -0.63612 0.36094 -0.63859 C 0.36459 -0.63859 0.3717 -0.6247 0.37483 -0.6247 C 0.37934 -0.6247 0.38368 -0.62902 0.39202 -0.62902 L 0.39775 -0.79321 L 0.40417 -0.59476 L 0.41181 -0.6213 L 0.41806 -0.62902 L 0.43351 -0.62254 C 0.44045 -0.62562 0.44618 -0.63951 0.45313 -0.64476 C 0.45573 -0.64599 0.46146 -0.64692 0.46528 -0.64476 C 0.4691 -0.6426 0.4724 -0.62778 0.47361 -0.62655 C 0.47552 -0.62254 0.47986 -0.62655 0.48247 -0.6247 L 0.48629 -0.6213 L 0.4934 -0.6213 " pathEditMode="relative" rAng="0" ptsTypes="FfffFFFFFffffFFF">
                                      <p:cBhvr>
                                        <p:cTn id="7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1" y="-7284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9" grpId="0"/>
      <p:bldP spid="29" grpId="1"/>
      <p:bldP spid="30" grpId="0"/>
      <p:bldP spid="30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cau ho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4019" y="2545080"/>
            <a:ext cx="13090819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985" y="-604905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844381" y="4451329"/>
            <a:ext cx="5994400" cy="181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3733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3733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chiếm</a:t>
            </a:r>
            <a:r>
              <a:rPr lang="en-US" sz="3733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3733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lệ</a:t>
            </a:r>
            <a:r>
              <a:rPr lang="en-US" sz="3733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3733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733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733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733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3733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733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733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3733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733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733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304288" y="1084387"/>
            <a:ext cx="41656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3733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Nitơ</a:t>
            </a:r>
            <a:r>
              <a:rPr lang="en-US" sz="3733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78%</a:t>
            </a:r>
          </a:p>
        </p:txBody>
      </p:sp>
      <p:pic>
        <p:nvPicPr>
          <p:cNvPr id="13" name="Picture 2" descr="C:\Users\ADMIN\Desktop\Tai nguyen thiet ke tro choi\Bảng gỗ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1442" y="22448"/>
            <a:ext cx="2277359" cy="9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7512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cau ho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4019" y="2545080"/>
            <a:ext cx="13090819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985" y="-604905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844381" y="4451328"/>
            <a:ext cx="5994400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Gió</a:t>
            </a:r>
            <a:r>
              <a:rPr lang="en-US" sz="3733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733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3733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3733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733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733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733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3733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733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sz="3733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733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sz="3733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282781" y="640079"/>
            <a:ext cx="4165600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733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nơi</a:t>
            </a:r>
            <a:r>
              <a:rPr lang="en-US" sz="3733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áp</a:t>
            </a:r>
            <a:r>
              <a:rPr lang="en-US" sz="3733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3733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733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nơi</a:t>
            </a:r>
            <a:r>
              <a:rPr lang="en-US" sz="3733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áp</a:t>
            </a:r>
            <a:r>
              <a:rPr lang="en-US" sz="3733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thấp</a:t>
            </a:r>
            <a:endParaRPr lang="en-US" sz="3733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2" descr="C:\Users\ADMIN\Desktop\Tai nguyen thiet ke tro choi\Bảng gỗ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1442" y="22448"/>
            <a:ext cx="2277359" cy="9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059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cau ho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4019" y="2545080"/>
            <a:ext cx="13090819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985" y="-604905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844381" y="4451328"/>
            <a:ext cx="5994400" cy="1898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8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Tầng</a:t>
            </a:r>
            <a:r>
              <a:rPr lang="en-US" sz="58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58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lưu</a:t>
            </a:r>
            <a:r>
              <a:rPr lang="en-US" sz="58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58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58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58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ở</a:t>
            </a:r>
            <a:r>
              <a:rPr lang="en-US" sz="58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sz="58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245697" y="959281"/>
            <a:ext cx="41656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0-16km</a:t>
            </a:r>
          </a:p>
        </p:txBody>
      </p:sp>
      <p:pic>
        <p:nvPicPr>
          <p:cNvPr id="13" name="Picture 2" descr="C:\Users\ADMIN\Desktop\Tai nguyen thiet ke tro choi\Bảng gỗ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1442" y="22448"/>
            <a:ext cx="2277359" cy="9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7725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cau ho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4019" y="2545080"/>
            <a:ext cx="13090819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985" y="-604905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320800" y="4451328"/>
            <a:ext cx="7315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4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ôxy</a:t>
            </a:r>
            <a:r>
              <a:rPr lang="en-US" sz="4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chiếm</a:t>
            </a:r>
            <a:r>
              <a:rPr lang="en-US" sz="4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4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4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% </a:t>
            </a:r>
            <a:r>
              <a:rPr lang="en-US" sz="4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endParaRPr lang="en-US" sz="48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04288" y="1052317"/>
            <a:ext cx="41656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21 %</a:t>
            </a:r>
          </a:p>
        </p:txBody>
      </p:sp>
      <p:pic>
        <p:nvPicPr>
          <p:cNvPr id="13" name="Picture 2" descr="C:\Users\ADMIN\Desktop\Tai nguyen thiet ke tro choi\Bảng gỗ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1442" y="22448"/>
            <a:ext cx="2277359" cy="9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738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cau ho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4019" y="2545080"/>
            <a:ext cx="13090819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985" y="-604905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844381" y="4451328"/>
            <a:ext cx="5994400" cy="1898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8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Liệt</a:t>
            </a:r>
            <a:r>
              <a:rPr lang="en-US" sz="58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kê</a:t>
            </a:r>
            <a:r>
              <a:rPr lang="en-US" sz="58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58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58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endParaRPr lang="en-US" sz="5867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24195" y="534768"/>
            <a:ext cx="467359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09585" indent="-609585">
              <a:buAutoNum type="arabicPeriod"/>
            </a:pP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nóng</a:t>
            </a:r>
            <a:endParaRPr lang="en-US" sz="3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09585" indent="-609585">
              <a:buAutoNum type="arabicPeriod"/>
            </a:pP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lạnh</a:t>
            </a:r>
            <a:endParaRPr lang="en-US" sz="3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09585" indent="-609585">
              <a:buAutoNum type="arabicPeriod"/>
            </a:pP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lục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endParaRPr lang="en-US" sz="3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09585" indent="-609585">
              <a:buAutoNum type="arabicPeriod"/>
            </a:pP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dương</a:t>
            </a:r>
            <a:endParaRPr lang="en-US" sz="3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2" descr="C:\Users\ADMIN\Desktop\Tai nguyen thiet ke tro choi\Bảng gỗ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1442" y="22448"/>
            <a:ext cx="2277359" cy="9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6835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20A3772-69FB-9440-85B4-F642EDE3BA89}"/>
              </a:ext>
            </a:extLst>
          </p:cNvPr>
          <p:cNvSpPr/>
          <p:nvPr/>
        </p:nvSpPr>
        <p:spPr>
          <a:xfrm>
            <a:off x="3002845" y="10249"/>
            <a:ext cx="6186310" cy="175432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Khởi</a:t>
            </a:r>
            <a:r>
              <a:rPr lang="en-US" sz="5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54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động</a:t>
            </a:r>
            <a:r>
              <a:rPr lang="en-US" sz="5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:</a:t>
            </a:r>
          </a:p>
          <a:p>
            <a:pPr algn="ctr">
              <a:defRPr/>
            </a:pPr>
            <a:r>
              <a:rPr lang="en-US" sz="54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hiểu</a:t>
            </a:r>
            <a:r>
              <a:rPr lang="en-US" sz="5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54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Ý</a:t>
            </a:r>
            <a:r>
              <a:rPr lang="en-US" sz="5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ĐỒNG ĐỘI</a:t>
            </a:r>
          </a:p>
        </p:txBody>
      </p:sp>
      <p:sp>
        <p:nvSpPr>
          <p:cNvPr id="4" name="Rectangle 3">
            <a:hlinkClick r:id="rId2" action="ppaction://hlinksldjump"/>
            <a:extLst>
              <a:ext uri="{FF2B5EF4-FFF2-40B4-BE49-F238E27FC236}">
                <a16:creationId xmlns:a16="http://schemas.microsoft.com/office/drawing/2014/main" id="{0B2256E5-9C9E-D441-97A8-7EA7D6C38BA6}"/>
              </a:ext>
            </a:extLst>
          </p:cNvPr>
          <p:cNvSpPr/>
          <p:nvPr/>
        </p:nvSpPr>
        <p:spPr>
          <a:xfrm>
            <a:off x="3141663" y="2133600"/>
            <a:ext cx="3048000" cy="19050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9000" dirty="0"/>
              <a:t>1</a:t>
            </a:r>
          </a:p>
        </p:txBody>
      </p:sp>
      <p:sp>
        <p:nvSpPr>
          <p:cNvPr id="5" name="Rectangle 4">
            <a:hlinkClick r:id="rId3" action="ppaction://hlinksldjump"/>
            <a:extLst>
              <a:ext uri="{FF2B5EF4-FFF2-40B4-BE49-F238E27FC236}">
                <a16:creationId xmlns:a16="http://schemas.microsoft.com/office/drawing/2014/main" id="{39526F28-6AEA-3047-A18C-AB84512B8D2F}"/>
              </a:ext>
            </a:extLst>
          </p:cNvPr>
          <p:cNvSpPr/>
          <p:nvPr/>
        </p:nvSpPr>
        <p:spPr>
          <a:xfrm>
            <a:off x="3141663" y="4065588"/>
            <a:ext cx="3048000" cy="19050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9000" dirty="0"/>
              <a:t>3</a:t>
            </a:r>
          </a:p>
        </p:txBody>
      </p:sp>
      <p:sp>
        <p:nvSpPr>
          <p:cNvPr id="6" name="Rectangle 5">
            <a:hlinkClick r:id="rId4" action="ppaction://hlinksldjump"/>
            <a:extLst>
              <a:ext uri="{FF2B5EF4-FFF2-40B4-BE49-F238E27FC236}">
                <a16:creationId xmlns:a16="http://schemas.microsoft.com/office/drawing/2014/main" id="{DE0E9027-C550-CB4C-97F1-31FD9E702AC2}"/>
              </a:ext>
            </a:extLst>
          </p:cNvPr>
          <p:cNvSpPr/>
          <p:nvPr/>
        </p:nvSpPr>
        <p:spPr>
          <a:xfrm>
            <a:off x="6200775" y="4065588"/>
            <a:ext cx="3048000" cy="190500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9000" dirty="0"/>
              <a:t>4</a:t>
            </a:r>
          </a:p>
        </p:txBody>
      </p:sp>
      <p:sp>
        <p:nvSpPr>
          <p:cNvPr id="7" name="Rectangle 6">
            <a:hlinkClick r:id="rId5" action="ppaction://hlinksldjump"/>
            <a:extLst>
              <a:ext uri="{FF2B5EF4-FFF2-40B4-BE49-F238E27FC236}">
                <a16:creationId xmlns:a16="http://schemas.microsoft.com/office/drawing/2014/main" id="{6CCE6564-C51B-614D-AD0D-A263FA784218}"/>
              </a:ext>
            </a:extLst>
          </p:cNvPr>
          <p:cNvSpPr/>
          <p:nvPr/>
        </p:nvSpPr>
        <p:spPr>
          <a:xfrm>
            <a:off x="6200775" y="2133600"/>
            <a:ext cx="3048000" cy="19050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9000" dirty="0"/>
              <a:t>2</a:t>
            </a:r>
          </a:p>
        </p:txBody>
      </p:sp>
      <p:sp>
        <p:nvSpPr>
          <p:cNvPr id="8" name="Oval 7">
            <a:hlinkClick r:id="rId6" action="ppaction://hlinksldjump"/>
            <a:extLst>
              <a:ext uri="{FF2B5EF4-FFF2-40B4-BE49-F238E27FC236}">
                <a16:creationId xmlns:a16="http://schemas.microsoft.com/office/drawing/2014/main" id="{8DF22226-2480-EF49-96A8-ABBA41ABB217}"/>
              </a:ext>
            </a:extLst>
          </p:cNvPr>
          <p:cNvSpPr/>
          <p:nvPr/>
        </p:nvSpPr>
        <p:spPr>
          <a:xfrm>
            <a:off x="9906000" y="6248400"/>
            <a:ext cx="762000" cy="63658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985" y="-604905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282781" y="640079"/>
            <a:ext cx="4165600" cy="181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783" indent="-685783" algn="ctr">
              <a:buAutoNum type="arabicPeriod"/>
            </a:pPr>
            <a:r>
              <a:rPr lang="en-US" sz="3733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</a:t>
            </a:r>
            <a:r>
              <a:rPr lang="en-US" sz="3733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phong</a:t>
            </a:r>
            <a:endParaRPr lang="en-US" sz="3733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783" indent="-685783" algn="ctr">
              <a:buAutoNum type="arabicPeriod"/>
            </a:pPr>
            <a:r>
              <a:rPr lang="en-US" sz="3733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Tây</a:t>
            </a:r>
            <a:r>
              <a:rPr lang="en-US" sz="3733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3733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đới</a:t>
            </a:r>
            <a:endParaRPr lang="en-US" sz="3733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783" indent="-685783" algn="ctr">
              <a:buAutoNum type="arabicPeriod"/>
            </a:pPr>
            <a:r>
              <a:rPr lang="en-US" sz="3733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Đông</a:t>
            </a:r>
            <a:r>
              <a:rPr lang="en-US" sz="3733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cực</a:t>
            </a:r>
            <a:endParaRPr lang="en-US" sz="3733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3116101"/>
            <a:ext cx="8676196" cy="4599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930400" y="4241800"/>
            <a:ext cx="5994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4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4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4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gió</a:t>
            </a:r>
            <a:r>
              <a:rPr lang="en-US" sz="4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thổi</a:t>
            </a:r>
            <a:r>
              <a:rPr lang="en-US" sz="4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4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xuyên</a:t>
            </a:r>
            <a:r>
              <a:rPr lang="en-US" sz="4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4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TĐ</a:t>
            </a:r>
          </a:p>
        </p:txBody>
      </p:sp>
      <p:pic>
        <p:nvPicPr>
          <p:cNvPr id="2" name="Picture 2" descr="Kết quả hình ảnh cho panda cartoon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7358" y1="7000" x2="65094" y2="82857"/>
                        <a14:foregroundMark x1="91321" y1="12000" x2="33396" y2="31857"/>
                        <a14:foregroundMark x1="50943" y1="13857" x2="68679" y2="42429"/>
                        <a14:foregroundMark x1="70566" y1="10143" x2="75094" y2="38286"/>
                        <a14:foregroundMark x1="70566" y1="15857" x2="37925" y2="9000"/>
                        <a14:foregroundMark x1="43019" y1="19571" x2="34340" y2="32571"/>
                        <a14:foregroundMark x1="30943" y1="28429" x2="36981" y2="35571"/>
                        <a14:foregroundMark x1="50000" y1="57714" x2="51509" y2="76429"/>
                        <a14:foregroundMark x1="43962" y1="57000" x2="43962" y2="79429"/>
                        <a14:foregroundMark x1="43019" y1="53857" x2="39434" y2="66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1" y="2731347"/>
            <a:ext cx="3365500" cy="444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DMIN\Desktop\Tai nguyen thiet ke tro choi\Bảng gỗ\Picture1 (2)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1442" y="22448"/>
            <a:ext cx="2277359" cy="9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173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985" y="-604905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282781" y="640079"/>
            <a:ext cx="41656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3733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áp</a:t>
            </a:r>
            <a:r>
              <a:rPr lang="en-US" sz="3733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endParaRPr lang="en-US" sz="3733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3116101"/>
            <a:ext cx="8676196" cy="4599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930400" y="4241800"/>
            <a:ext cx="5994400" cy="1898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8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58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</a:t>
            </a:r>
            <a:r>
              <a:rPr lang="en-US" sz="58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sz="58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58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áp</a:t>
            </a:r>
            <a:r>
              <a:rPr lang="en-US" sz="58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58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58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2" name="Picture 2" descr="Kết quả hình ảnh cho panda cartoon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7358" y1="7000" x2="65094" y2="82857"/>
                        <a14:foregroundMark x1="91321" y1="12000" x2="33396" y2="31857"/>
                        <a14:foregroundMark x1="50943" y1="13857" x2="68679" y2="42429"/>
                        <a14:foregroundMark x1="70566" y1="10143" x2="75094" y2="38286"/>
                        <a14:foregroundMark x1="70566" y1="15857" x2="37925" y2="9000"/>
                        <a14:foregroundMark x1="43019" y1="19571" x2="34340" y2="32571"/>
                        <a14:foregroundMark x1="30943" y1="28429" x2="36981" y2="35571"/>
                        <a14:foregroundMark x1="50000" y1="57714" x2="51509" y2="76429"/>
                        <a14:foregroundMark x1="43962" y1="57000" x2="43962" y2="79429"/>
                        <a14:foregroundMark x1="43019" y1="53857" x2="39434" y2="66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1" y="2731347"/>
            <a:ext cx="3365500" cy="444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DMIN\Desktop\Tai nguyen thiet ke tro choi\Bảng gỗ\Picture1 (2)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1442" y="22448"/>
            <a:ext cx="2277359" cy="9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6270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985" y="-604905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282781" y="640079"/>
            <a:ext cx="41656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MB (mi-li-</a:t>
            </a:r>
            <a:r>
              <a:rPr lang="en-US" sz="3733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3733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14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3116101"/>
            <a:ext cx="8676196" cy="4599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930400" y="4241800"/>
            <a:ext cx="5994400" cy="1898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8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58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58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sz="58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58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áp</a:t>
            </a:r>
            <a:r>
              <a:rPr lang="en-US" sz="58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58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58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2" name="Picture 2" descr="Kết quả hình ảnh cho panda cartoon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7358" y1="7000" x2="65094" y2="82857"/>
                        <a14:foregroundMark x1="91321" y1="12000" x2="33396" y2="31857"/>
                        <a14:foregroundMark x1="50943" y1="13857" x2="68679" y2="42429"/>
                        <a14:foregroundMark x1="70566" y1="10143" x2="75094" y2="38286"/>
                        <a14:foregroundMark x1="70566" y1="15857" x2="37925" y2="9000"/>
                        <a14:foregroundMark x1="43019" y1="19571" x2="34340" y2="32571"/>
                        <a14:foregroundMark x1="30943" y1="28429" x2="36981" y2="35571"/>
                        <a14:foregroundMark x1="50000" y1="57714" x2="51509" y2="76429"/>
                        <a14:foregroundMark x1="43962" y1="57000" x2="43962" y2="79429"/>
                        <a14:foregroundMark x1="43019" y1="53857" x2="39434" y2="66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1" y="2731347"/>
            <a:ext cx="3365500" cy="444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DMIN\Desktop\Tai nguyen thiet ke tro choi\Bảng gỗ\Picture1 (2)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1442" y="22448"/>
            <a:ext cx="2277359" cy="9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9486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985" y="-604905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282781" y="640079"/>
            <a:ext cx="41656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Tầng</a:t>
            </a:r>
            <a:r>
              <a:rPr lang="en-US" sz="3733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3733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lưu</a:t>
            </a:r>
            <a:endParaRPr lang="en-US" sz="3733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3116101"/>
            <a:ext cx="8676196" cy="4599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930400" y="4241800"/>
            <a:ext cx="5994400" cy="1898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8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58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</a:t>
            </a:r>
            <a:r>
              <a:rPr lang="en-US" sz="58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dôn</a:t>
            </a:r>
            <a:r>
              <a:rPr lang="en-US" sz="58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58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ở</a:t>
            </a:r>
            <a:r>
              <a:rPr lang="en-US" sz="58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tầng</a:t>
            </a:r>
            <a:r>
              <a:rPr lang="en-US" sz="58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58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2" name="Picture 2" descr="Kết quả hình ảnh cho panda cartoon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7358" y1="7000" x2="65094" y2="82857"/>
                        <a14:foregroundMark x1="91321" y1="12000" x2="33396" y2="31857"/>
                        <a14:foregroundMark x1="50943" y1="13857" x2="68679" y2="42429"/>
                        <a14:foregroundMark x1="70566" y1="10143" x2="75094" y2="38286"/>
                        <a14:foregroundMark x1="70566" y1="15857" x2="37925" y2="9000"/>
                        <a14:foregroundMark x1="43019" y1="19571" x2="34340" y2="32571"/>
                        <a14:foregroundMark x1="30943" y1="28429" x2="36981" y2="35571"/>
                        <a14:foregroundMark x1="50000" y1="57714" x2="51509" y2="76429"/>
                        <a14:foregroundMark x1="43962" y1="57000" x2="43962" y2="79429"/>
                        <a14:foregroundMark x1="43019" y1="53857" x2="39434" y2="66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1" y="2731347"/>
            <a:ext cx="3365500" cy="444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DMIN\Desktop\Tai nguyen thiet ke tro choi\Bảng gỗ\Picture1 (2)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1442" y="22448"/>
            <a:ext cx="2277359" cy="9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3834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6">
            <a:extLst>
              <a:ext uri="{FF2B5EF4-FFF2-40B4-BE49-F238E27FC236}">
                <a16:creationId xmlns:a16="http://schemas.microsoft.com/office/drawing/2014/main" id="{1BE80D7E-4039-CA4B-AF96-2CC0069272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677" y="-56375"/>
            <a:ext cx="12405353" cy="697074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C562979-49CF-2841-81E0-6FAD27BFF191}"/>
              </a:ext>
            </a:extLst>
          </p:cNvPr>
          <p:cNvSpPr txBox="1"/>
          <p:nvPr/>
        </p:nvSpPr>
        <p:spPr>
          <a:xfrm>
            <a:off x="1117600" y="762000"/>
            <a:ext cx="9144000" cy="1015663"/>
          </a:xfrm>
          <a:prstGeom prst="rect">
            <a:avLst/>
          </a:prstGeom>
          <a:noFill/>
        </p:spPr>
        <p:txBody>
          <a:bodyPr>
            <a:spAutoFit/>
            <a:scene3d>
              <a:camera prst="perspectiveLeft"/>
              <a:lightRig rig="contrasting" dir="t">
                <a:rot lat="0" lon="0" rev="4500000"/>
              </a:lightRig>
            </a:scene3d>
            <a:sp3d extrusionH="57150" contourW="6350" prstMaterial="metal">
              <a:bevelT w="127000" h="31750" prst="cross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Vận</a:t>
            </a:r>
            <a:r>
              <a:rPr lang="en-US" sz="6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 dung, </a:t>
            </a:r>
            <a:r>
              <a:rPr lang="en-US" sz="6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mở</a:t>
            </a:r>
            <a:r>
              <a:rPr lang="en-US" sz="6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 </a:t>
            </a:r>
            <a:r>
              <a:rPr lang="en-US" sz="6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rộng</a:t>
            </a:r>
            <a:endParaRPr lang="en-US" sz="60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+mn-lt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59DC32C-3487-584C-BA3E-E3E347C87B79}"/>
              </a:ext>
            </a:extLst>
          </p:cNvPr>
          <p:cNvSpPr txBox="1"/>
          <p:nvPr/>
        </p:nvSpPr>
        <p:spPr>
          <a:xfrm>
            <a:off x="1523999" y="2596038"/>
            <a:ext cx="9144000" cy="2862322"/>
          </a:xfrm>
          <a:prstGeom prst="rect">
            <a:avLst/>
          </a:prstGeom>
          <a:noFill/>
        </p:spPr>
        <p:txBody>
          <a:bodyPr>
            <a:spAutoFit/>
            <a:scene3d>
              <a:camera prst="perspectiveLeft"/>
              <a:lightRig rig="contrasting" dir="t">
                <a:rot lat="0" lon="0" rev="4500000"/>
              </a:lightRig>
            </a:scene3d>
            <a:sp3d extrusionH="57150" contourW="6350" prstMaterial="metal">
              <a:bevelT w="127000" h="31750" prst="cross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Thu </a:t>
            </a:r>
            <a:r>
              <a:rPr lang="en-US" sz="6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thập</a:t>
            </a:r>
            <a:r>
              <a:rPr lang="en-US" sz="6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 </a:t>
            </a:r>
            <a:r>
              <a:rPr lang="en-US" sz="6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thông</a:t>
            </a:r>
            <a:r>
              <a:rPr lang="en-US" sz="6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 tin </a:t>
            </a:r>
            <a:r>
              <a:rPr lang="en-US" sz="6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về</a:t>
            </a:r>
            <a:r>
              <a:rPr lang="en-US" sz="6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 </a:t>
            </a:r>
            <a:r>
              <a:rPr lang="en-US" sz="6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hoạt</a:t>
            </a:r>
            <a:r>
              <a:rPr lang="en-US" sz="6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 </a:t>
            </a:r>
            <a:r>
              <a:rPr lang="en-US" sz="6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động</a:t>
            </a:r>
            <a:r>
              <a:rPr lang="en-US" sz="6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 </a:t>
            </a:r>
            <a:r>
              <a:rPr lang="en-US" sz="6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sản</a:t>
            </a:r>
            <a:r>
              <a:rPr lang="en-US" sz="6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 </a:t>
            </a:r>
            <a:r>
              <a:rPr lang="en-US" sz="6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xuất</a:t>
            </a:r>
            <a:r>
              <a:rPr lang="en-US" sz="6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 </a:t>
            </a:r>
            <a:r>
              <a:rPr lang="en-US" sz="6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điện</a:t>
            </a:r>
            <a:r>
              <a:rPr lang="en-US" sz="6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 </a:t>
            </a:r>
            <a:r>
              <a:rPr lang="en-US" sz="6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gió</a:t>
            </a:r>
            <a:endParaRPr lang="en-US" sz="60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52045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">
            <a:extLst>
              <a:ext uri="{FF2B5EF4-FFF2-40B4-BE49-F238E27FC236}">
                <a16:creationId xmlns:a16="http://schemas.microsoft.com/office/drawing/2014/main" id="{004F470F-58F1-1B40-B95B-DFBF805CE4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042B11B-38B7-B34B-8F11-59F94B34ED4B}"/>
              </a:ext>
            </a:extLst>
          </p:cNvPr>
          <p:cNvSpPr/>
          <p:nvPr/>
        </p:nvSpPr>
        <p:spPr>
          <a:xfrm>
            <a:off x="2923656" y="2057400"/>
            <a:ext cx="6699270" cy="2380523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ct val="200000"/>
              </a:lnSpc>
              <a:defRPr/>
            </a:pPr>
            <a:r>
              <a:rPr lang="en-US" sz="8800" b="1" spc="50" dirty="0">
                <a:ln w="11430">
                  <a:solidFill>
                    <a:srgbClr val="FF0000"/>
                  </a:solidFill>
                </a:ln>
                <a:solidFill>
                  <a:srgbClr val="FF33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KHÔNG KHÍ</a:t>
            </a:r>
          </a:p>
        </p:txBody>
      </p:sp>
      <p:sp>
        <p:nvSpPr>
          <p:cNvPr id="5" name="Oval 4">
            <a:hlinkClick r:id="rId3" action="ppaction://hlinksldjump"/>
            <a:extLst>
              <a:ext uri="{FF2B5EF4-FFF2-40B4-BE49-F238E27FC236}">
                <a16:creationId xmlns:a16="http://schemas.microsoft.com/office/drawing/2014/main" id="{86EA6A8A-D79B-1F45-8D77-1E61841D0C9E}"/>
              </a:ext>
            </a:extLst>
          </p:cNvPr>
          <p:cNvSpPr/>
          <p:nvPr/>
        </p:nvSpPr>
        <p:spPr>
          <a:xfrm>
            <a:off x="9829800" y="6096000"/>
            <a:ext cx="800100" cy="762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">
            <a:extLst>
              <a:ext uri="{FF2B5EF4-FFF2-40B4-BE49-F238E27FC236}">
                <a16:creationId xmlns:a16="http://schemas.microsoft.com/office/drawing/2014/main" id="{A8A969EE-84D7-3A4B-8BFC-1E7E9DD615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355209F-1780-1849-8E7F-16F2A8F48406}"/>
              </a:ext>
            </a:extLst>
          </p:cNvPr>
          <p:cNvSpPr/>
          <p:nvPr/>
        </p:nvSpPr>
        <p:spPr>
          <a:xfrm>
            <a:off x="5053086" y="2362200"/>
            <a:ext cx="2085827" cy="254589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8000" b="1" spc="50" dirty="0">
                <a:ln w="11430">
                  <a:solidFill>
                    <a:srgbClr val="FF0000"/>
                  </a:solidFill>
                </a:ln>
                <a:solidFill>
                  <a:srgbClr val="FF33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GIÓ</a:t>
            </a:r>
          </a:p>
          <a:p>
            <a:pPr algn="ctr">
              <a:lnSpc>
                <a:spcPct val="150000"/>
              </a:lnSpc>
              <a:defRPr/>
            </a:pPr>
            <a:endParaRPr lang="en-US" sz="3000" b="1" spc="50" dirty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Oval 6">
            <a:hlinkClick r:id="rId3" action="ppaction://hlinksldjump"/>
            <a:extLst>
              <a:ext uri="{FF2B5EF4-FFF2-40B4-BE49-F238E27FC236}">
                <a16:creationId xmlns:a16="http://schemas.microsoft.com/office/drawing/2014/main" id="{4F003EA9-91BC-184C-AA2C-690A9A8F7AB8}"/>
              </a:ext>
            </a:extLst>
          </p:cNvPr>
          <p:cNvSpPr/>
          <p:nvPr/>
        </p:nvSpPr>
        <p:spPr>
          <a:xfrm>
            <a:off x="9829800" y="6096000"/>
            <a:ext cx="800100" cy="762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">
            <a:extLst>
              <a:ext uri="{FF2B5EF4-FFF2-40B4-BE49-F238E27FC236}">
                <a16:creationId xmlns:a16="http://schemas.microsoft.com/office/drawing/2014/main" id="{31CEC62B-5694-B24A-905B-466775AEE0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5">
            <a:hlinkClick r:id="rId3" action="ppaction://hlinksldjump"/>
            <a:extLst>
              <a:ext uri="{FF2B5EF4-FFF2-40B4-BE49-F238E27FC236}">
                <a16:creationId xmlns:a16="http://schemas.microsoft.com/office/drawing/2014/main" id="{0133F0E7-CDEB-D74D-8F04-7B6C9ACF4C67}"/>
              </a:ext>
            </a:extLst>
          </p:cNvPr>
          <p:cNvSpPr/>
          <p:nvPr/>
        </p:nvSpPr>
        <p:spPr>
          <a:xfrm>
            <a:off x="9829800" y="6096000"/>
            <a:ext cx="800100" cy="762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C9A234-16B5-EA4D-A02E-8838504376B8}"/>
              </a:ext>
            </a:extLst>
          </p:cNvPr>
          <p:cNvSpPr/>
          <p:nvPr/>
        </p:nvSpPr>
        <p:spPr>
          <a:xfrm>
            <a:off x="4910418" y="2362200"/>
            <a:ext cx="2371162" cy="254589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8000" b="1" spc="50" dirty="0">
                <a:ln w="11430">
                  <a:solidFill>
                    <a:srgbClr val="FF0000"/>
                  </a:solidFill>
                </a:ln>
                <a:solidFill>
                  <a:srgbClr val="FF33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ÔXY</a:t>
            </a:r>
          </a:p>
          <a:p>
            <a:pPr algn="ctr">
              <a:lnSpc>
                <a:spcPct val="150000"/>
              </a:lnSpc>
              <a:defRPr/>
            </a:pPr>
            <a:endParaRPr lang="en-US" sz="3000" b="1" spc="50" dirty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">
            <a:extLst>
              <a:ext uri="{FF2B5EF4-FFF2-40B4-BE49-F238E27FC236}">
                <a16:creationId xmlns:a16="http://schemas.microsoft.com/office/drawing/2014/main" id="{D49F6C65-AEF3-EC41-80D5-79C4D40E26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3">
            <a:hlinkClick r:id="rId3" action="ppaction://hlinksldjump"/>
            <a:extLst>
              <a:ext uri="{FF2B5EF4-FFF2-40B4-BE49-F238E27FC236}">
                <a16:creationId xmlns:a16="http://schemas.microsoft.com/office/drawing/2014/main" id="{BC175822-A320-5B49-AD69-7A9E0A533B75}"/>
              </a:ext>
            </a:extLst>
          </p:cNvPr>
          <p:cNvSpPr/>
          <p:nvPr/>
        </p:nvSpPr>
        <p:spPr>
          <a:xfrm>
            <a:off x="9829800" y="6096000"/>
            <a:ext cx="800100" cy="762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359BEE2-BD98-2C4C-A3B6-34CD15FACB02}"/>
              </a:ext>
            </a:extLst>
          </p:cNvPr>
          <p:cNvSpPr/>
          <p:nvPr/>
        </p:nvSpPr>
        <p:spPr>
          <a:xfrm>
            <a:off x="4362992" y="2362200"/>
            <a:ext cx="3466013" cy="254589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8000" b="1" spc="50" dirty="0" err="1">
                <a:ln w="11430">
                  <a:solidFill>
                    <a:srgbClr val="FF0000"/>
                  </a:solidFill>
                </a:ln>
                <a:solidFill>
                  <a:srgbClr val="FF33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Ô</a:t>
            </a:r>
            <a:r>
              <a:rPr lang="en-US" sz="8000" b="1" spc="50" dirty="0">
                <a:ln w="11430">
                  <a:solidFill>
                    <a:srgbClr val="FF0000"/>
                  </a:solidFill>
                </a:ln>
                <a:solidFill>
                  <a:srgbClr val="FF33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ZÔN</a:t>
            </a:r>
          </a:p>
          <a:p>
            <a:pPr algn="ctr">
              <a:lnSpc>
                <a:spcPct val="150000"/>
              </a:lnSpc>
              <a:defRPr/>
            </a:pPr>
            <a:endParaRPr lang="en-US" sz="3000" b="1" spc="50" dirty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6">
            <a:extLst>
              <a:ext uri="{FF2B5EF4-FFF2-40B4-BE49-F238E27FC236}">
                <a16:creationId xmlns:a16="http://schemas.microsoft.com/office/drawing/2014/main" id="{75ECF1C0-1FA0-9244-A3A8-7F54E8C319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1018"/>
            <a:ext cx="12192000" cy="6766983"/>
          </a:xfrm>
          <a:prstGeom prst="rect">
            <a:avLst/>
          </a:prstGeom>
          <a:noFill/>
          <a:ln w="57150" cmpd="thinThick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en-VN"/>
          </a:p>
        </p:txBody>
      </p:sp>
      <p:pic>
        <p:nvPicPr>
          <p:cNvPr id="18434" name="Picture 24" descr="SailBoat">
            <a:extLst>
              <a:ext uri="{FF2B5EF4-FFF2-40B4-BE49-F238E27FC236}">
                <a16:creationId xmlns:a16="http://schemas.microsoft.com/office/drawing/2014/main" id="{649BEB12-3DDC-DC49-951B-1125F94227C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7600" y="4315884"/>
            <a:ext cx="32004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25" descr="th_50a9093a">
            <a:extLst>
              <a:ext uri="{FF2B5EF4-FFF2-40B4-BE49-F238E27FC236}">
                <a16:creationId xmlns:a16="http://schemas.microsoft.com/office/drawing/2014/main" id="{157F86A9-D276-6947-99D0-7867BE2CE02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34467"/>
            <a:ext cx="17526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Oval 26" descr="Copy of winxpap14">
            <a:extLst>
              <a:ext uri="{FF2B5EF4-FFF2-40B4-BE49-F238E27FC236}">
                <a16:creationId xmlns:a16="http://schemas.microsoft.com/office/drawing/2014/main" id="{0E7763A9-879F-4A4D-ACA2-291FDC8593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4" y="304800"/>
            <a:ext cx="2438400" cy="167640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57150" cmpd="thickThin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en-VN"/>
          </a:p>
        </p:txBody>
      </p:sp>
      <p:pic>
        <p:nvPicPr>
          <p:cNvPr id="18437" name="Picture 27" descr="Earth-16-june">
            <a:extLst>
              <a:ext uri="{FF2B5EF4-FFF2-40B4-BE49-F238E27FC236}">
                <a16:creationId xmlns:a16="http://schemas.microsoft.com/office/drawing/2014/main" id="{E3495BF3-DD78-B548-96D5-CBAAA7EF76D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6800" y="218017"/>
            <a:ext cx="19812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Rectangle 30">
            <a:extLst>
              <a:ext uri="{FF2B5EF4-FFF2-40B4-BE49-F238E27FC236}">
                <a16:creationId xmlns:a16="http://schemas.microsoft.com/office/drawing/2014/main" id="{0BF6AE00-0837-7943-A4A0-E9F43A2927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8417" y="1181100"/>
            <a:ext cx="51054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VN" sz="4800" b="1" i="1" u="sng" dirty="0" err="1">
                <a:solidFill>
                  <a:srgbClr val="FF0000"/>
                </a:solidFill>
              </a:rPr>
              <a:t>Bài</a:t>
            </a:r>
            <a:r>
              <a:rPr lang="en-US" altLang="en-VN" sz="4800" b="1" i="1" u="sng" dirty="0">
                <a:solidFill>
                  <a:srgbClr val="FF0000"/>
                </a:solidFill>
              </a:rPr>
              <a:t> 15</a:t>
            </a:r>
            <a:br>
              <a:rPr lang="en-US" altLang="en-VN" sz="4800" u="sng" dirty="0">
                <a:solidFill>
                  <a:srgbClr val="FF0000"/>
                </a:solidFill>
              </a:rPr>
            </a:br>
            <a:endParaRPr lang="en-US" altLang="en-VN" sz="4800" u="sng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8CF8998-4AA4-934A-9E00-3BA344016049}"/>
              </a:ext>
            </a:extLst>
          </p:cNvPr>
          <p:cNvSpPr txBox="1"/>
          <p:nvPr/>
        </p:nvSpPr>
        <p:spPr>
          <a:xfrm>
            <a:off x="1117600" y="2638558"/>
            <a:ext cx="10401300" cy="193899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perspectiveLeft"/>
              <a:lightRig rig="contrasting" dir="t">
                <a:rot lat="0" lon="0" rev="4500000"/>
              </a:lightRig>
            </a:scene3d>
            <a:sp3d extrusionH="57150" contourW="6350" prstMaterial="metal">
              <a:bevelT w="127000" h="31750" prst="cross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Lớp</a:t>
            </a:r>
            <a:r>
              <a:rPr lang="en-US" sz="6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 </a:t>
            </a:r>
            <a:r>
              <a:rPr lang="en-US" sz="6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vỏ</a:t>
            </a:r>
            <a:r>
              <a:rPr lang="en-US" sz="6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 </a:t>
            </a:r>
            <a:r>
              <a:rPr lang="en-US" sz="6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khí</a:t>
            </a:r>
            <a:r>
              <a:rPr lang="en-US" sz="6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 </a:t>
            </a:r>
            <a:r>
              <a:rPr lang="en-US" sz="6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của</a:t>
            </a:r>
            <a:r>
              <a:rPr lang="en-US" sz="6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 </a:t>
            </a:r>
            <a:r>
              <a:rPr lang="en-US" sz="6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trái</a:t>
            </a:r>
            <a:r>
              <a:rPr lang="en-US" sz="6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 </a:t>
            </a:r>
            <a:r>
              <a:rPr lang="en-US" sz="6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đất</a:t>
            </a:r>
            <a:endParaRPr lang="en-US" sz="60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Khí</a:t>
            </a:r>
            <a:r>
              <a:rPr lang="en-US" sz="6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 </a:t>
            </a:r>
            <a:r>
              <a:rPr lang="en-US" sz="6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áp</a:t>
            </a:r>
            <a:r>
              <a:rPr lang="en-US" sz="6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 </a:t>
            </a:r>
            <a:r>
              <a:rPr lang="en-US" sz="6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và</a:t>
            </a:r>
            <a:r>
              <a:rPr lang="en-US" sz="6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 </a:t>
            </a:r>
            <a:r>
              <a:rPr lang="en-US" sz="6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gió</a:t>
            </a:r>
            <a:r>
              <a:rPr lang="en-US" sz="6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 </a:t>
            </a:r>
            <a:r>
              <a:rPr lang="en-US" sz="6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trên</a:t>
            </a:r>
            <a:r>
              <a:rPr lang="en-US" sz="6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 </a:t>
            </a:r>
            <a:r>
              <a:rPr lang="en-US" sz="6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trái</a:t>
            </a:r>
            <a:r>
              <a:rPr lang="en-US" sz="6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 </a:t>
            </a:r>
            <a:r>
              <a:rPr lang="en-US" sz="6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đất</a:t>
            </a:r>
            <a:endParaRPr lang="en-US" sz="60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+mn-lt"/>
              <a:cs typeface="+mn-cs"/>
            </a:endParaRPr>
          </a:p>
        </p:txBody>
      </p:sp>
    </p:spTree>
  </p:cSld>
  <p:clrMapOvr>
    <a:masterClrMapping/>
  </p:clrMapOvr>
  <p:transition spd="med">
    <p:newsflash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ext Box 2">
            <a:extLst>
              <a:ext uri="{FF2B5EF4-FFF2-40B4-BE49-F238E27FC236}">
                <a16:creationId xmlns:a16="http://schemas.microsoft.com/office/drawing/2014/main" id="{18B00EF1-B901-0F43-A5A5-DF42FD0716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950" y="230899"/>
            <a:ext cx="11722100" cy="685637"/>
          </a:xfrm>
          <a:prstGeom prst="rect">
            <a:avLst/>
          </a:prstGeom>
          <a:solidFill>
            <a:srgbClr val="FBFFEF"/>
          </a:solidFill>
          <a:ln w="9525">
            <a:solidFill>
              <a:srgbClr val="E1FF8B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ts val="1800"/>
              </a:lnSpc>
              <a:spcBef>
                <a:spcPct val="42000"/>
              </a:spcBef>
              <a:buNone/>
            </a:pPr>
            <a:r>
              <a:rPr lang="en-US" altLang="en-VN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Thảo</a:t>
            </a:r>
            <a:r>
              <a:rPr lang="en-US" altLang="en-VN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luận</a:t>
            </a:r>
            <a:r>
              <a:rPr lang="en-US" altLang="en-VN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theo</a:t>
            </a:r>
            <a:r>
              <a:rPr lang="en-US" altLang="en-VN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cặp</a:t>
            </a:r>
            <a:r>
              <a:rPr lang="en-US" altLang="en-VN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: </a:t>
            </a:r>
          </a:p>
          <a:p>
            <a:pPr algn="ctr">
              <a:lnSpc>
                <a:spcPts val="1800"/>
              </a:lnSpc>
              <a:spcBef>
                <a:spcPct val="42000"/>
              </a:spcBef>
              <a:buNone/>
            </a:pPr>
            <a:r>
              <a:rPr lang="en-US" altLang="en-VN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VN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sinh</a:t>
            </a:r>
            <a:r>
              <a:rPr lang="en-US" altLang="en-VN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quan</a:t>
            </a:r>
            <a:r>
              <a:rPr lang="en-US" altLang="en-VN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sát</a:t>
            </a:r>
            <a:r>
              <a:rPr lang="en-US" altLang="en-VN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SGK </a:t>
            </a:r>
            <a:r>
              <a:rPr lang="en-US" altLang="en-VN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VN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dựa</a:t>
            </a:r>
            <a:r>
              <a:rPr lang="en-US" altLang="en-VN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vào</a:t>
            </a:r>
            <a:r>
              <a:rPr lang="en-US" altLang="en-VN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kiến</a:t>
            </a:r>
            <a:r>
              <a:rPr lang="en-US" altLang="en-VN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thức</a:t>
            </a:r>
            <a:r>
              <a:rPr lang="en-US" altLang="en-VN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VN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bản</a:t>
            </a:r>
            <a:r>
              <a:rPr lang="en-US" altLang="en-VN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thân</a:t>
            </a:r>
            <a:r>
              <a:rPr lang="en-US" altLang="en-VN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hoàn</a:t>
            </a:r>
            <a:r>
              <a:rPr lang="en-US" altLang="en-VN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thành</a:t>
            </a:r>
            <a:r>
              <a:rPr lang="en-US" altLang="en-VN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PHT </a:t>
            </a:r>
            <a:r>
              <a:rPr lang="en-US" altLang="en-VN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sau</a:t>
            </a:r>
            <a:endParaRPr lang="en-US" altLang="en-VN" sz="20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65" name="Picture 4" descr="Digit 180">
            <a:extLst>
              <a:ext uri="{FF2B5EF4-FFF2-40B4-BE49-F238E27FC236}">
                <a16:creationId xmlns:a16="http://schemas.microsoft.com/office/drawing/2014/main" id="{87E0416E-85D8-FA45-B72C-5EA5EBEE61D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 cstate="print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9900" y="291142"/>
            <a:ext cx="1327150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BD93A47-06AC-7143-8FA5-D67DE1B49489}"/>
              </a:ext>
            </a:extLst>
          </p:cNvPr>
          <p:cNvSpPr/>
          <p:nvPr/>
        </p:nvSpPr>
        <p:spPr>
          <a:xfrm>
            <a:off x="-1" y="976779"/>
            <a:ext cx="11957051" cy="56817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vi-V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PHIẾU HỌC TẬP SỐ 1</a:t>
            </a:r>
            <a:endParaRPr lang="en-VN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vi-VN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Dựa vào hiểu biết của em và kiến thức SGK hoàn thành bài tập sau:</a:t>
            </a:r>
            <a:endParaRPr lang="en-VN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nl-NL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nl-NL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khí</a:t>
            </a:r>
            <a:r>
              <a:rPr lang="nl-NL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gồm</a:t>
            </a:r>
            <a:r>
              <a:rPr lang="nl-NL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nl-NL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nl-NL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nl-NL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nl-NL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VN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…………………………………………………………………………………………………………………………………………………………………………………………………………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vi-VN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thành phần chiếm tỉ lệ bao nhiêu?</a:t>
            </a:r>
            <a:endParaRPr lang="en-VN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…………………………………………………………………………………………………………………………………………………………………………………………………………</a:t>
            </a:r>
            <a:endParaRPr lang="en-VN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Va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trò của ôxy, hơi nước và khí CO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đối với tự nhiên vào đời sống?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……..………………………………………………………………………………………………………………………………………………………………………………………………….………………………..………………………………………………………………………………</a:t>
            </a:r>
            <a:endParaRPr lang="en-VN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F4656E-ABA8-5B43-A410-062EBBB4F1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87880" y="85204"/>
            <a:ext cx="8321040" cy="692027"/>
          </a:xfrm>
        </p:spPr>
        <p:txBody>
          <a:bodyPr>
            <a:normAutofit fontScale="90000"/>
          </a:bodyPr>
          <a:lstStyle/>
          <a:p>
            <a:r>
              <a:rPr lang="en-US" dirty="0"/>
              <a:t>H</a:t>
            </a:r>
            <a:r>
              <a:rPr lang="en-VN" dirty="0"/>
              <a:t>ọc tập theo trạm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B29B38-D94A-634A-840F-CBA9267E3D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80675" y="3386030"/>
            <a:ext cx="2118383" cy="709008"/>
          </a:xfrm>
        </p:spPr>
        <p:txBody>
          <a:bodyPr/>
          <a:lstStyle/>
          <a:p>
            <a:r>
              <a:rPr lang="en-VN" dirty="0"/>
              <a:t>Trạm Interner</a:t>
            </a:r>
          </a:p>
        </p:txBody>
      </p:sp>
      <p:pic>
        <p:nvPicPr>
          <p:cNvPr id="1026" name="Picture 2" descr="Image for post">
            <a:extLst>
              <a:ext uri="{FF2B5EF4-FFF2-40B4-BE49-F238E27FC236}">
                <a16:creationId xmlns:a16="http://schemas.microsoft.com/office/drawing/2014/main" id="{8822C78B-31FA-204E-883F-72A581820F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333" y="777231"/>
            <a:ext cx="3423028" cy="20164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8" name="Picture 4" descr="how to upload a video to youtube">
            <a:extLst>
              <a:ext uri="{FF2B5EF4-FFF2-40B4-BE49-F238E27FC236}">
                <a16:creationId xmlns:a16="http://schemas.microsoft.com/office/drawing/2014/main" id="{2CFDC027-0BF2-0C40-8556-5B23FCE1F9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0908" y="665504"/>
            <a:ext cx="3558197" cy="19859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25E450D6-1526-FF43-9744-7B53F4BC87B6}"/>
              </a:ext>
            </a:extLst>
          </p:cNvPr>
          <p:cNvSpPr txBox="1">
            <a:spLocks/>
          </p:cNvSpPr>
          <p:nvPr/>
        </p:nvSpPr>
        <p:spPr>
          <a:xfrm>
            <a:off x="6435598" y="3337068"/>
            <a:ext cx="2118383" cy="7090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VN" dirty="0"/>
              <a:t>Trạm Video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6024F7-6E48-6D4A-A01E-C0A8D80966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0333" y="3929572"/>
            <a:ext cx="3690716" cy="21511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3EADD1C1-525D-8A49-93F7-2111F098BCB4}"/>
              </a:ext>
            </a:extLst>
          </p:cNvPr>
          <p:cNvSpPr txBox="1">
            <a:spLocks/>
          </p:cNvSpPr>
          <p:nvPr/>
        </p:nvSpPr>
        <p:spPr>
          <a:xfrm>
            <a:off x="260051" y="6269807"/>
            <a:ext cx="4371279" cy="7090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VN" dirty="0"/>
              <a:t>Trạm SGK </a:t>
            </a:r>
          </a:p>
        </p:txBody>
      </p:sp>
      <p:pic>
        <p:nvPicPr>
          <p:cNvPr id="5" name="7 Minute Countdown Timer with Alarm" descr="7 Minute Countdown Timer with Alarm">
            <a:hlinkClick r:id="" action="ppaction://media"/>
            <a:extLst>
              <a:ext uri="{FF2B5EF4-FFF2-40B4-BE49-F238E27FC236}">
                <a16:creationId xmlns:a16="http://schemas.microsoft.com/office/drawing/2014/main" id="{DA443C65-5D77-544A-B31B-B6088C4022C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150086" y="5709424"/>
            <a:ext cx="2041913" cy="114857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E266F91-A20C-2742-B6B0-BE7A325686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71391" y="3929571"/>
            <a:ext cx="3690716" cy="21511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Subtitle 2">
            <a:extLst>
              <a:ext uri="{FF2B5EF4-FFF2-40B4-BE49-F238E27FC236}">
                <a16:creationId xmlns:a16="http://schemas.microsoft.com/office/drawing/2014/main" id="{7D4A42F9-12EF-FF4B-944F-49DC91860169}"/>
              </a:ext>
            </a:extLst>
          </p:cNvPr>
          <p:cNvSpPr txBox="1">
            <a:spLocks/>
          </p:cNvSpPr>
          <p:nvPr/>
        </p:nvSpPr>
        <p:spPr>
          <a:xfrm>
            <a:off x="4926426" y="6192496"/>
            <a:ext cx="4371279" cy="7090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VN" dirty="0"/>
              <a:t>Trạm tài liệu tham khảo </a:t>
            </a:r>
          </a:p>
        </p:txBody>
      </p:sp>
    </p:spTree>
    <p:extLst>
      <p:ext uri="{BB962C8B-B14F-4D97-AF65-F5344CB8AC3E}">
        <p14:creationId xmlns:p14="http://schemas.microsoft.com/office/powerpoint/2010/main" val="1710921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25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3832</TotalTime>
  <Words>703</Words>
  <Application>Microsoft Office PowerPoint</Application>
  <PresentationFormat>Widescreen</PresentationFormat>
  <Paragraphs>151</Paragraphs>
  <Slides>24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.VnArabiaH</vt:lpstr>
      <vt:lpstr>.VnArial Narrow</vt:lpstr>
      <vt:lpstr>Arial</vt:lpstr>
      <vt:lpstr>Calibri</vt:lpstr>
      <vt:lpstr>Calibri Light</vt:lpstr>
      <vt:lpstr>Times New Roman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Học tập theo trạm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To Thi Hien</cp:lastModifiedBy>
  <cp:revision>255</cp:revision>
  <dcterms:created xsi:type="dcterms:W3CDTF">2021-06-18T15:04:24Z</dcterms:created>
  <dcterms:modified xsi:type="dcterms:W3CDTF">2026-01-12T02:41:44Z</dcterms:modified>
</cp:coreProperties>
</file>