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46"/>
  </p:notesMasterIdLst>
  <p:sldIdLst>
    <p:sldId id="256" r:id="rId3"/>
    <p:sldId id="269" r:id="rId4"/>
    <p:sldId id="258" r:id="rId5"/>
    <p:sldId id="257" r:id="rId6"/>
    <p:sldId id="259" r:id="rId7"/>
    <p:sldId id="411" r:id="rId8"/>
    <p:sldId id="412" r:id="rId9"/>
    <p:sldId id="371" r:id="rId10"/>
    <p:sldId id="372" r:id="rId11"/>
    <p:sldId id="275" r:id="rId12"/>
    <p:sldId id="319" r:id="rId13"/>
    <p:sldId id="373" r:id="rId14"/>
    <p:sldId id="414" r:id="rId15"/>
    <p:sldId id="392" r:id="rId16"/>
    <p:sldId id="415" r:id="rId17"/>
    <p:sldId id="318" r:id="rId18"/>
    <p:sldId id="416" r:id="rId19"/>
    <p:sldId id="345" r:id="rId20"/>
    <p:sldId id="277" r:id="rId21"/>
    <p:sldId id="375" r:id="rId22"/>
    <p:sldId id="260" r:id="rId23"/>
    <p:sldId id="417" r:id="rId24"/>
    <p:sldId id="329" r:id="rId25"/>
    <p:sldId id="330" r:id="rId26"/>
    <p:sldId id="377" r:id="rId27"/>
    <p:sldId id="293" r:id="rId28"/>
    <p:sldId id="418" r:id="rId29"/>
    <p:sldId id="419" r:id="rId30"/>
    <p:sldId id="420" r:id="rId31"/>
    <p:sldId id="421" r:id="rId32"/>
    <p:sldId id="422" r:id="rId33"/>
    <p:sldId id="423" r:id="rId34"/>
    <p:sldId id="406" r:id="rId35"/>
    <p:sldId id="364" r:id="rId36"/>
    <p:sldId id="265" r:id="rId37"/>
    <p:sldId id="424" r:id="rId38"/>
    <p:sldId id="367" r:id="rId39"/>
    <p:sldId id="425" r:id="rId40"/>
    <p:sldId id="368" r:id="rId41"/>
    <p:sldId id="409" r:id="rId42"/>
    <p:sldId id="426" r:id="rId43"/>
    <p:sldId id="262" r:id="rId44"/>
    <p:sldId id="268" r:id="rId45"/>
  </p:sldIdLst>
  <p:sldSz cx="18288000" cy="10287000"/>
  <p:notesSz cx="6858000" cy="9144000"/>
  <p:embeddedFontLst>
    <p:embeddedFont>
      <p:font typeface="Cambria Math" panose="02040503050406030204" pitchFamily="18" charset="0"/>
      <p:regular r:id="rId47"/>
    </p:embeddedFont>
    <p:embeddedFont>
      <p:font typeface="DejaVu Math TeX Gyre" panose="02000503000000000000" charset="0"/>
      <p:regular r:id="rId48"/>
    </p:embeddedFont>
    <p:embeddedFont>
      <p:font typeface="Malgun Gothic" panose="020B0503020000020004" pitchFamily="34" charset="-127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599"/>
    <a:srgbClr val="DA7075"/>
    <a:srgbClr val="B72F35"/>
    <a:srgbClr val="FFFDEA"/>
    <a:srgbClr val="F3D0D2"/>
    <a:srgbClr val="FFE8E7"/>
    <a:srgbClr val="05135F"/>
    <a:srgbClr val="385D8A"/>
    <a:srgbClr val="FFF0EF"/>
    <a:srgbClr val="F8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22" autoAdjust="0"/>
  </p:normalViewPr>
  <p:slideViewPr>
    <p:cSldViewPr showGuides="1">
      <p:cViewPr varScale="1">
        <p:scale>
          <a:sx n="36" d="100"/>
          <a:sy n="36" d="100"/>
        </p:scale>
        <p:origin x="10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D1CD-435C-48AA-8F3C-B47814364158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E473-11CB-45FF-8322-124857D4EA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2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6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3"/>
            <a:ext cx="16459200" cy="678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/>
                <a:sym typeface="Arial" panose="020B0604020202090204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9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1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4.png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88.png"/><Relationship Id="rId5" Type="http://schemas.openxmlformats.org/officeDocument/2006/relationships/image" Target="../media/image50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0.png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94.png"/><Relationship Id="rId5" Type="http://schemas.openxmlformats.org/officeDocument/2006/relationships/image" Target="../media/image50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5.png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99.png"/><Relationship Id="rId5" Type="http://schemas.openxmlformats.org/officeDocument/2006/relationships/image" Target="../media/image50.png"/><Relationship Id="rId10" Type="http://schemas.openxmlformats.org/officeDocument/2006/relationships/image" Target="../media/image9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0.png"/><Relationship Id="rId12" Type="http://schemas.openxmlformats.org/officeDocument/2006/relationships/image" Target="../media/image5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104.png"/><Relationship Id="rId5" Type="http://schemas.openxmlformats.org/officeDocument/2006/relationships/image" Target="../media/image50.png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1.svg"/><Relationship Id="rId7" Type="http://schemas.openxmlformats.org/officeDocument/2006/relationships/image" Target="../media/image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8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8855">
            <a:off x="14137055" y="5841063"/>
            <a:ext cx="3533366" cy="3902312"/>
          </a:xfrm>
          <a:custGeom>
            <a:avLst/>
            <a:gdLst/>
            <a:ahLst/>
            <a:cxnLst/>
            <a:rect l="l" t="t" r="r" b="b"/>
            <a:pathLst>
              <a:path w="3533366" h="3902312">
                <a:moveTo>
                  <a:pt x="0" y="0"/>
                </a:moveTo>
                <a:lnTo>
                  <a:pt x="3533366" y="0"/>
                </a:lnTo>
                <a:lnTo>
                  <a:pt x="3533366" y="3902312"/>
                </a:lnTo>
                <a:lnTo>
                  <a:pt x="0" y="390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00339" y="4980371"/>
            <a:ext cx="1682172" cy="3637129"/>
          </a:xfrm>
          <a:custGeom>
            <a:avLst/>
            <a:gdLst/>
            <a:ahLst/>
            <a:cxnLst/>
            <a:rect l="l" t="t" r="r" b="b"/>
            <a:pathLst>
              <a:path w="1682172" h="3637129">
                <a:moveTo>
                  <a:pt x="0" y="0"/>
                </a:moveTo>
                <a:lnTo>
                  <a:pt x="1682172" y="0"/>
                </a:lnTo>
                <a:lnTo>
                  <a:pt x="1682172" y="3637129"/>
                </a:lnTo>
                <a:lnTo>
                  <a:pt x="0" y="363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2470" y="7042520"/>
            <a:ext cx="3633929" cy="2825380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2820" y="342900"/>
            <a:ext cx="16518187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8500" b="1">
                <a:solidFill>
                  <a:srgbClr val="143C3C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CHÀO MỪNG CÁC EM ĐẾN VỚI TIẾT HỌC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00200" y="419100"/>
            <a:ext cx="13904497" cy="1066800"/>
            <a:chOff x="1775488" y="2016771"/>
            <a:chExt cx="13599574" cy="1066800"/>
          </a:xfrm>
        </p:grpSpPr>
        <p:sp>
          <p:nvSpPr>
            <p:cNvPr id="20" name="Horizontal Scroll 19"/>
            <p:cNvSpPr/>
            <p:nvPr/>
          </p:nvSpPr>
          <p:spPr>
            <a:xfrm>
              <a:off x="1775488" y="2016771"/>
              <a:ext cx="2393281" cy="1066800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vi-VN" sz="3900">
                      <a:solidFill>
                        <a:prstClr val="black"/>
                      </a:solidFill>
                      <a:cs typeface="Arial" panose="020B0604020202090204" pitchFamily="34" charset="0"/>
                    </a:rPr>
                    <a:t>Giải phương trình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3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sSupPr>
                        <m:e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−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=−2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+2.</m:t>
                      </m:r>
                    </m:oMath>
                  </a14:m>
                  <a:endParaRPr lang="vi-VN" sz="3900">
                    <a:solidFill>
                      <a:prstClr val="black"/>
                    </a:solidFill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997616" y="1844161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Biến đổi phương trình đã cho về phương trình tích như sau:</a:t>
                </a: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−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=−2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+2</m:t>
                      </m:r>
                    </m:oMath>
                  </m:oMathPara>
                </a14:m>
                <a:endParaRPr lang="en-US" sz="39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sSupPr>
                      <m:e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2</m:t>
                        </m:r>
                      </m:sup>
                    </m:sSup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+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2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2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=0</m:t>
                    </m:r>
                  </m:oMath>
                </a14:m>
                <a:endParaRPr lang="en-US" sz="3900" b="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−1)+2(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+2)(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Ta giải hai phương trình sau: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+2=0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							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−1=0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=1.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Vậy phương trình đã cho có hai nghiệm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=1</m:t>
                    </m:r>
                  </m:oMath>
                </a14:m>
                <a:r>
                  <a:rPr lang="en-US" sz="3900">
                    <a:solidFill>
                      <a:prstClr val="black"/>
                    </a:solidFill>
                    <a:cs typeface="Arial" panose="020B0604020202090204" pitchFamily="34" charset="0"/>
                  </a:rPr>
                  <a:t>. </a:t>
                </a:r>
                <a:endParaRPr lang="vi-VN" sz="39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  <a:blipFill rotWithShape="1">
                <a:blip r:embed="rId3"/>
                <a:stretch>
                  <a:fillRect r="3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6896100"/>
            <a:ext cx="1430591" cy="289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9238">
            <a:off x="15740857" y="8620964"/>
            <a:ext cx="1741486" cy="20107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760751"/>
            <a:ext cx="3810000" cy="1392000"/>
            <a:chOff x="304800" y="136447"/>
            <a:chExt cx="7715545" cy="1715158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304800" y="227300"/>
              <a:ext cx="7715545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8296" y="136447"/>
              <a:ext cx="5971870" cy="1245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nl-NL" sz="5300" b="1" kern="100">
                  <a:latin typeface="Arial" panose="020B0604020202090204" pitchFamily="34" charset="0"/>
                  <a:ea typeface="Malgun Gothic" panose="020B0503020000020004" pitchFamily="34" charset="-127"/>
                  <a:cs typeface="Arial" panose="020B0604020202090204" pitchFamily="34" charset="0"/>
                </a:rPr>
                <a:t>Nhận xét</a:t>
              </a:r>
              <a:endParaRPr lang="en-US" sz="5300" kern="100">
                <a:effectLst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Trong Ví dụ 2, ta thực hiện việc giải phương trình theo hai bước:</a:t>
                </a:r>
                <a:endParaRPr lang="en-US" sz="42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9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Bước 1. </a:t>
                </a:r>
                <a:r>
                  <a:rPr lang="vi-VN" sz="42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Đưa phương trình về phương trình tích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𝑎𝑥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𝑐𝑥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𝑑</m:t>
                        </m:r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42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9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Bước 2.</a:t>
                </a:r>
                <a:r>
                  <a:rPr lang="vi-VN" sz="4200" b="1" i="1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r>
                  <a:rPr lang="vi-VN" sz="42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Giải phương trình tích tìm được.</a:t>
                </a:r>
                <a:endParaRPr lang="en-US" sz="42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8318" y="228717"/>
            <a:ext cx="2721171" cy="2707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lang="en-US" sz="3900">
                      <a:solidFill>
                        <a:prstClr val="black"/>
                      </a:solidFill>
                      <a:latin typeface="Arial" panose="020B0604020202090204" pitchFamily="34" charset="0"/>
                      <a:cs typeface="Arial" panose="020B0604020202090204" pitchFamily="34" charset="0"/>
                    </a:rPr>
                    <a:t>Giải các phương trình sau:</a:t>
                  </a:r>
                </a:p>
                <a:p>
                  <a:pPr lvl="0" algn="just">
                    <a:lnSpc>
                      <a:spcPct val="150000"/>
                    </a:lnSpc>
                  </a:pPr>
                  <a:r>
                    <a:rPr lang="vi-VN" sz="3900">
                      <a:solidFill>
                        <a:prstClr val="black"/>
                      </a:solidFill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2−4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lang="en-US" sz="3900">
                      <a:solidFill>
                        <a:prstClr val="black"/>
                      </a:solidFill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;         </a:t>
                  </a:r>
                  <a:r>
                    <a:rPr lang="vi-VN" sz="3900">
                      <a:solidFill>
                        <a:prstClr val="black"/>
                      </a:solidFill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−3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=2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−6</m:t>
                      </m:r>
                    </m:oMath>
                  </a14:m>
                  <a:endParaRPr lang="en-US" sz="3900">
                    <a:solidFill>
                      <a:prstClr val="black"/>
                    </a:solidFill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vi-VN" sz="3900">
                    <a:ea typeface="Dotum" panose="020B0600000101010101" pitchFamily="34" charset="-127"/>
                    <a:cs typeface="Times New Roman" panose="0202050305040509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3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2−4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r>
                      <a:rPr lang="vi-VN" sz="3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39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3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2−4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  <a:blipFill rotWithShape="1">
                <a:blip r:embed="rId4"/>
                <a:stretch>
                  <a:fillRect t="-2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+mn-ea"/>
                      <a:cs typeface="Arial" panose="020B0604020202090204" pitchFamily="34" charset="0"/>
                    </a:rPr>
                    <a:t>Giải các phương trình sau: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2−4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kumimoji="0" lang="en-US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;         </a:t>
                  </a: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−3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=2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−6</m:t>
                      </m:r>
                    </m:oMath>
                  </a14:m>
                  <a:endPara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Luyện tập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−3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−6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−2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50305040509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  <a:blipFill rotWithShape="1">
                <a:blip r:embed="rId4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6878" y="-190500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6558" y="1987015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Độ dài cạnh của mảnh đất sau khi giảm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15−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 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90204" pitchFamily="34" charset="0"/>
                      </a:rPr>
                      <m:t>(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90204" pitchFamily="34" charset="0"/>
                      </a:rPr>
                      <m:t>𝑚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90204" pitchFamily="34" charset="0"/>
                      </a:rPr>
                      <m:t>).</m:t>
                    </m:r>
                  </m:oMath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Theo đề bài </a:t>
                </a:r>
                <a:r>
                  <a:rPr lang="en-US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d</a:t>
                </a: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iện tích phần đất còn lại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169 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nên </a:t>
                </a:r>
                <a:r>
                  <a:rPr lang="en-US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 </a:t>
                </a: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ta có phương trình:</a:t>
                </a:r>
                <a:r>
                  <a:rPr lang="en-US" sz="3800"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=169</m:t>
                    </m:r>
                  </m:oMath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Giải phương trình:</a:t>
                </a:r>
                <a:r>
                  <a:rPr lang="en-US" sz="3800"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225−30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=169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503050405090304" pitchFamily="18" charset="0"/>
                  </a:rPr>
                  <a:t>	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+56=0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503050405090304" pitchFamily="18" charset="0"/>
                  </a:rPr>
                  <a:t>				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−28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503050405090304" pitchFamily="18" charset="0"/>
                  </a:rPr>
                  <a:t>				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=28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thỏa mãn gi</a:t>
                </a:r>
                <a:r>
                  <a:rPr lang="en-US" sz="3800"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á</a:t>
                </a: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trị cần tìm.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  <a:blipFill rotWithShape="1">
                <a:blip r:embed="rId2"/>
                <a:stretch>
                  <a:fillRect r="2" b="-1169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576">
            <a:off x="-567502" y="8388398"/>
            <a:ext cx="2424380" cy="2776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7747" y="625614"/>
            <a:ext cx="833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3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9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 bài toán ở tình huống mở đầu.</a:t>
            </a:r>
            <a:endParaRPr kumimoji="0" lang="vi-VN" sz="3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419100"/>
            <a:ext cx="3566614" cy="1035946"/>
          </a:xfrm>
          <a:prstGeom prst="roundRect">
            <a:avLst/>
          </a:prstGeom>
          <a:solidFill>
            <a:srgbClr val="E39599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Vận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cs typeface="Arial" panose="020B0604020202090204" pitchFamily="34" charset="0"/>
              </a:rPr>
              <a:t> dụng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53" y="3214139"/>
            <a:ext cx="3588288" cy="4162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01966" y="2628900"/>
            <a:ext cx="13787169" cy="407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PHƯƠNG TRÌNH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CHỨA</a:t>
            </a:r>
            <a:r>
              <a:rPr kumimoji="0" lang="en-US" sz="92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 ẨN Ở MẪU</a:t>
            </a:r>
            <a:endParaRPr kumimoji="0" lang="en-US" sz="9200" b="0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90204" pitchFamily="34" charset="0"/>
              <a:ea typeface="Calibri" panose="020F0502020204030204" pitchFamily="34" charset="0"/>
              <a:cs typeface="Arial" panose="020B060402020209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25825" y="7734300"/>
            <a:ext cx="4139450" cy="2256000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771028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2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686800" y="581760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8833856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3323570"/>
            <a:ext cx="17087538" cy="1938992"/>
            <a:chOff x="1051162" y="64457"/>
            <a:chExt cx="15618986" cy="1938992"/>
          </a:xfrm>
        </p:grpSpPr>
        <p:sp>
          <p:nvSpPr>
            <p:cNvPr id="18" name="TextBox 17"/>
            <p:cNvSpPr txBox="1"/>
            <p:nvPr/>
          </p:nvSpPr>
          <p:spPr>
            <a:xfrm>
              <a:off x="2847856" y="64457"/>
              <a:ext cx="138222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srgbClr val="0000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Chuyển các biểu thức chứa ẩn từ vế phải sang vế trái, rồi thu gọn vế trái.</a:t>
              </a:r>
              <a:endParaRPr lang="vi-VN" sz="4000">
                <a:solidFill>
                  <a:srgbClr val="000000"/>
                </a:solidFill>
                <a:cs typeface="Arial" panose="020B060402020209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51162" y="421646"/>
              <a:ext cx="1576263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HĐ</a:t>
              </a:r>
              <a:r>
                <a:rPr lang="en-US" sz="4200" b="1">
                  <a:solidFill>
                    <a:srgbClr val="FFFF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5234"/>
            <a:ext cx="12192000" cy="1318265"/>
            <a:chOff x="304800" y="227299"/>
            <a:chExt cx="24689744" cy="1624305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044" y="349363"/>
              <a:ext cx="23217508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90204" pitchFamily="34" charset="0"/>
                </a:rPr>
                <a:t>Điều kiện xác định của một phương trình</a:t>
              </a:r>
              <a:endParaRPr lang="en-US" sz="4500" kern="100">
                <a:effectLst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  <a:blipFill rotWithShape="1">
                <a:blip r:embed="rId3"/>
                <a:stretch>
                  <a:fillRect t="-9" r="3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+1−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=0</m:t>
                      </m:r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+1=0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  <a:blipFill rotWithShape="1">
                <a:blip r:embed="rId4"/>
                <a:stretch>
                  <a:fillRect l="-1" t="-12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07380">
            <a:off x="-499531" y="8301288"/>
            <a:ext cx="2218262" cy="182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525080" y="3238500"/>
            <a:ext cx="12378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251" y="6286500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933650"/>
            <a:ext cx="17373599" cy="923850"/>
            <a:chOff x="1051163" y="350937"/>
            <a:chExt cx="15880464" cy="923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</a:pPr>
                  <a:r>
                    <a:rPr lang="en-US" sz="3800">
                      <a:solidFill>
                        <a:srgbClr val="000000"/>
                      </a:solidFill>
                      <a:cs typeface="Arial" panose="020B0604020202090204" pitchFamily="34" charset="0"/>
                    </a:rPr>
                    <a:t>              </a:t>
                  </a:r>
                  <a:r>
                    <a:rPr lang="vi-VN" sz="3800">
                      <a:solidFill>
                        <a:srgbClr val="000000"/>
                      </a:solidFill>
                      <a:cs typeface="Arial" panose="020B0604020202090204" pitchFamily="34" charset="0"/>
                    </a:rPr>
                    <a:t>Giá trị </a:t>
                  </a:r>
                  <a14:m>
                    <m:oMath xmlns:m="http://schemas.openxmlformats.org/officeDocument/2006/math"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=−1 </m:t>
                      </m:r>
                    </m:oMath>
                  </a14:m>
                  <a:r>
                    <a:rPr lang="vi-VN" sz="3800">
                      <a:solidFill>
                        <a:srgbClr val="000000"/>
                      </a:solidFill>
                      <a:cs typeface="Arial" panose="020B0604020202090204" pitchFamily="34" charset="0"/>
                    </a:rPr>
                    <a:t>có là nghiệm của phương trình đã cho hay không? Vì sao?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ounded Rectangle 18"/>
            <p:cNvSpPr/>
            <p:nvPr/>
          </p:nvSpPr>
          <p:spPr>
            <a:xfrm>
              <a:off x="1051163" y="421646"/>
              <a:ext cx="1323372" cy="85314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HĐ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  <a:blipFill rotWithShape="1">
                <a:blip r:embed="rId4"/>
                <a:stretch>
                  <a:fillRect t="-6" r="-2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vào phương trình đã cho, ta có: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−1+1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−1+1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0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ì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.</m:t>
                      </m:r>
                    </m:oMath>
                  </m:oMathPara>
                </a14:m>
                <a:endParaRPr lang="en-US" sz="3800"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  <a:blipFill rotWithShape="1">
                <a:blip r:embed="rId5"/>
                <a:stretch>
                  <a:fillRect l="-4" t="-8" r="4" b="-122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1148743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832776" y="2639443"/>
              <a:ext cx="12313418" cy="3437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ct val="17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4300" kern="1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90204" pitchFamily="34" charset="0"/>
                </a:rPr>
                <a:t>Đối với phương trình chứa ẩn ở mẫu, ta thường đặt điều kiện cho ẩn để tất cả các mẫu thức trong phương trình đều khác 0 và gọi đó là điều kiện xác định (viết tắt là ĐKXĐ) của phương trình.</a:t>
              </a:r>
              <a:r>
                <a:rPr lang="en-US" sz="4300" kern="100">
                  <a:solidFill>
                    <a:prstClr val="black"/>
                  </a:solidFill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rPr>
                <a:t>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28139" y="1807992"/>
            <a:ext cx="37240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7516" y="6890415"/>
            <a:ext cx="2871246" cy="274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8546919"/>
            <a:ext cx="1690719" cy="1473381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762000" y="571499"/>
            <a:ext cx="2446942" cy="1066800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Ví dụ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847" y="3581739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3107" y="6477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>
                <a:solidFill>
                  <a:sysClr val="windowText" lastClr="000000"/>
                </a:solidFill>
                <a:latin typeface="Arial" panose="020B0604020202090204" pitchFamily="34" charset="0"/>
                <a:cs typeface="Arial" panose="020B0604020202090204" pitchFamily="34" charset="0"/>
                <a:sym typeface="Arial" panose="020B0604020202090204"/>
              </a:rPr>
              <a:t>Tìm 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90204" pitchFamily="34" charset="0"/>
              <a:cs typeface="Arial" panose="020B0604020202090204" pitchFamily="34" charset="0"/>
              <a:sym typeface="Arial" panose="020B060402020209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=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0;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 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blipFill rotWithShape="1">
                <a:blip r:embed="rId3"/>
                <a:stretch>
                  <a:fillRect l="-1" r="1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−1≠0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≠1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≠1</m:t>
                      </m:r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  <a:blipFill rotWithShape="1">
                <a:blip r:embed="rId4"/>
                <a:stretch>
                  <a:fillRect l="-3" t="-32" r="3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+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≠−1 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−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2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≠0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</m:oMath>
                  </m:oMathPara>
                </a14:m>
                <a:endParaRPr lang="en-US" sz="3800" b="0" i="0">
                  <a:solidFill>
                    <a:sysClr val="windowText" lastClr="000000"/>
                  </a:solidFill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 panose="020B0604020202090204"/>
                            </a:rPr>
                            <m:t>−2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90204" pitchFamily="34" charset="0"/>
                          <a:cs typeface="Arial" panose="020B0604020202090204" pitchFamily="34" charset="0"/>
                          <a:sym typeface="Arial" panose="020B0604020202090204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≠−1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90204" pitchFamily="34" charset="0"/>
                          <a:ea typeface="Dotum" panose="020B0600000101010101" pitchFamily="34" charset="-127"/>
                          <a:cs typeface="Arial" panose="020B0604020202090204" pitchFamily="34" charset="0"/>
                          <a:sym typeface="Arial" panose="020B0604020202090204"/>
                        </a:rPr>
                        <m:t>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≠2</m:t>
                      </m:r>
                      <m:r>
                        <a:rPr lang="en-US" sz="3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  <a:sym typeface="Arial" panose="020B0604020202090204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  <a:blipFill rotWithShape="1">
                <a:blip r:embed="rId5"/>
                <a:stretch>
                  <a:fillRect b="-3018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05500">
            <a:off x="16907144" y="-149254"/>
            <a:ext cx="2218262" cy="182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4090" y="240422"/>
            <a:ext cx="543931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KHỞI ĐỘNG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Trong một khu vườn hình vuông có cạnh bằng </a:t>
                </a:r>
                <a14:m>
                  <m:oMath xmlns:m="http://schemas.openxmlformats.org/officeDocument/2006/math"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90204" pitchFamily="34" charset="0"/>
                      </a:rPr>
                      <m:t>15 </m:t>
                    </m:r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90204" pitchFamily="34" charset="0"/>
                      </a:rPr>
                      <m:t>𝑚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người ta làm một lối đi xung quanh vườn có bề rộng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 (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𝑚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)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. (H.2.1).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  <a:blipFill rotWithShape="1">
                <a:blip r:embed="rId2"/>
                <a:stretch>
                  <a:fillRect l="-1" r="3" b="-470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Để diện tích phần đất còn lại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90204" pitchFamily="34" charset="0"/>
                      </a:rPr>
                      <m:t>169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𝑚</m:t>
                        </m:r>
                      </m:e>
                      <m:sup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thì       bề rộng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 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của lối đi là bao nhiêu?</a:t>
                </a:r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  <a:blipFill rotWithShape="1">
                <a:blip r:embed="rId3"/>
                <a:stretch>
                  <a:fillRect l="-2" r="3" b="-6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"/>
          <p:cNvGrpSpPr/>
          <p:nvPr/>
        </p:nvGrpSpPr>
        <p:grpSpPr>
          <a:xfrm rot="5400000">
            <a:off x="7714514" y="-285014"/>
            <a:ext cx="1867726" cy="20649554"/>
            <a:chOff x="0" y="0"/>
            <a:chExt cx="1968665" cy="2801818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491509" y="3526347"/>
            <a:ext cx="3693442" cy="5158766"/>
            <a:chOff x="13491509" y="3526347"/>
            <a:chExt cx="3693442" cy="5158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91509" y="3526347"/>
              <a:ext cx="3693442" cy="42841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694464" y="8038782"/>
              <a:ext cx="12875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3600">
                  <a:solidFill>
                    <a:srgbClr val="000000"/>
                  </a:solidFill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rPr>
                <a:t>H.2.1</a:t>
              </a:r>
              <a:endParaRPr lang="en-US" sz="360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626" y="7384559"/>
            <a:ext cx="1314267" cy="2178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19200" y="800100"/>
            <a:ext cx="4267200" cy="1769443"/>
          </a:xfrm>
          <a:prstGeom prst="roundRect">
            <a:avLst/>
          </a:prstGeom>
          <a:solidFill>
            <a:srgbClr val="B72F35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 tập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0565" y="34671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7707" y="5715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>
                <a:solidFill>
                  <a:sysClr val="windowText" lastClr="000000"/>
                </a:solidFill>
                <a:latin typeface="Arial" panose="020B0604020202090204" pitchFamily="34" charset="0"/>
                <a:cs typeface="Arial" panose="020B0604020202090204" pitchFamily="34" charset="0"/>
                <a:sym typeface="Arial" panose="020B0604020202090204"/>
              </a:rPr>
              <a:t>Tìm 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90204" pitchFamily="34" charset="0"/>
              <a:cs typeface="Arial" panose="020B0604020202090204" pitchFamily="34" charset="0"/>
              <a:sym typeface="Arial" panose="020B060402020209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3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=1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90204"/>
                  <a:cs typeface="Arial" panose="020B0604020202090204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blipFill rotWithShape="1">
                <a:blip r:embed="rId2"/>
                <a:stretch>
                  <a:fillRect l="-1" t="-28" r="1" b="-415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 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3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=1 </m:t>
                      </m:r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ĐKXĐ: </a:t>
                </a:r>
                <a:endParaRPr lang="en-US" sz="3800">
                  <a:effectLst/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2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−1≠0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  <a:blipFill rotWithShape="1">
                <a:blip r:embed="rId3"/>
                <a:stretch>
                  <a:fillRect t="-2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 panose="020B0604020202090204"/>
                        </a:rPr>
                        <m:t>)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ĐKXĐ: </a:t>
                </a:r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1≠0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  <a:blipFill rotWithShape="1">
                <a:blip r:embed="rId4"/>
                <a:stretch>
                  <a:fillRect t="-9" r="5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9079487" y="4838700"/>
            <a:ext cx="0" cy="544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8357836"/>
            <a:ext cx="1547371" cy="1929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95400" y="0"/>
            <a:ext cx="11506200" cy="1318265"/>
            <a:chOff x="304800" y="227299"/>
            <a:chExt cx="24689744" cy="1624305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2044" y="349364"/>
              <a:ext cx="22104060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90204" pitchFamily="34" charset="0"/>
                </a:rPr>
                <a:t>Cách giải phương trình chứa ẩn ở mẫu</a:t>
              </a:r>
              <a:endParaRPr lang="en-US" sz="4500" kern="100">
                <a:effectLst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57400" y="2400300"/>
            <a:ext cx="14554200" cy="6898463"/>
            <a:chOff x="588199" y="2095500"/>
            <a:chExt cx="14554200" cy="6898463"/>
          </a:xfrm>
        </p:grpSpPr>
        <p:sp>
          <p:nvSpPr>
            <p:cNvPr id="21" name="Rounded Rectangle 20"/>
            <p:cNvSpPr/>
            <p:nvPr/>
          </p:nvSpPr>
          <p:spPr>
            <a:xfrm>
              <a:off x="600231" y="2095500"/>
              <a:ext cx="1724469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HĐ</a:t>
              </a:r>
              <a:r>
                <a:rPr lang="en-US" sz="4200" b="1">
                  <a:solidFill>
                    <a:srgbClr val="FFFF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nh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+9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−3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       </m:t>
                        </m:r>
                        <m:r>
                          <m:rPr>
                            <m:nor/>
                          </m:rPr>
                          <a:rPr lang="vi-VN" sz="4000">
                            <a:latin typeface="DejaVu Math TeX Gyre" panose="02000503000000000000" charset="0"/>
                          </a:rPr>
                          <m:t>(2)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588199" y="3783498"/>
              <a:ext cx="14554200" cy="5210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Hãy thực hiện các yêu cầu sau để giải phương trình (2):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a) Tìm điều kiện xác định của phương trình (2);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b) Quy đồng mẫu hai vế của phương trình (2), rồi khử mẫu;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c) Giải phương trình vừa tìm được;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d) Kết luận nghiệm của phương trình (2).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738" y="1080090"/>
            <a:ext cx="1754862" cy="2043439"/>
          </a:xfrm>
          <a:prstGeom prst="rect">
            <a:avLst/>
          </a:prstGeom>
        </p:spPr>
      </p:pic>
      <p:grpSp>
        <p:nvGrpSpPr>
          <p:cNvPr id="28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30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69" y="7766425"/>
            <a:ext cx="1754862" cy="2043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90054" y="571500"/>
                <a:ext cx="9316546" cy="9409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a) 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≠3</m:t>
                    </m:r>
                  </m:oMath>
                </a14:m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0" dirty="0">
                    <a:effectLst/>
                    <a:ea typeface="Arial" panose="020B0604020202090204" pitchFamily="34" charset="0"/>
                    <a:cs typeface="Times New Roman" panose="02020503050405090304" pitchFamily="18" charset="0"/>
                  </a:rPr>
                  <a:t>  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3800" dirty="0"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0" dirty="0">
                    <a:effectLst/>
                    <a:ea typeface="Arial" panose="020B0604020202090204" pitchFamily="34" charset="0"/>
                    <a:cs typeface="Times New Roman" panose="0202050305040509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1"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s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𝑢𝑦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𝑟𝑎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−3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−9=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effectLst/>
                    <a:ea typeface="Arial" panose="020B0604020202090204" pitchFamily="34" charset="0"/>
                    <a:cs typeface="Times New Roman" panose="0202050305040509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=−9</m:t>
                    </m:r>
                  </m:oMath>
                </a14:m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effectLst/>
                    <a:ea typeface="Arial" panose="020B0604020202090204" pitchFamily="34" charset="0"/>
                    <a:cs typeface="Times New Roman" panose="0202050305040509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d) 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thỏa mãn ĐKXĐ. </a:t>
                </a:r>
                <a:endParaRPr lang="en-US" sz="3800" dirty="0">
                  <a:effectLst/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dirty="0">
                    <a:effectLst/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r>
                  <a:rPr lang="vi-VN" sz="3800" dirty="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054" y="571500"/>
                <a:ext cx="9316546" cy="9409627"/>
              </a:xfrm>
              <a:prstGeom prst="rect">
                <a:avLst/>
              </a:prstGeom>
              <a:blipFill>
                <a:blip r:embed="rId3"/>
                <a:stretch>
                  <a:fillRect l="-2158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3854438-715F-DF50-91D6-6A1A0CD6C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5710496-BC3C-2E47-2CCF-CF00870FC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345233"/>
              </p:ext>
            </p:extLst>
          </p:nvPr>
        </p:nvGraphicFramePr>
        <p:xfrm>
          <a:off x="6657975" y="1943100"/>
          <a:ext cx="24860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12447" imgH="393529" progId="Equation.DSMT4">
                  <p:embed/>
                </p:oleObj>
              </mc:Choice>
              <mc:Fallback>
                <p:oleObj r:id="rId4" imgW="812447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975" y="1943100"/>
                        <a:ext cx="2486025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9B880-7106-40AB-5380-CD2F59D43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321ADF-808D-1EF5-B353-89EA96E37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271332"/>
              </p:ext>
            </p:extLst>
          </p:nvPr>
        </p:nvGraphicFramePr>
        <p:xfrm>
          <a:off x="5791200" y="3086100"/>
          <a:ext cx="6248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562100" imgH="469900" progId="Equation.DSMT4">
                  <p:embed/>
                </p:oleObj>
              </mc:Choice>
              <mc:Fallback>
                <p:oleObj r:id="rId6" imgW="1562100" imgH="469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086100"/>
                        <a:ext cx="6248400" cy="167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438253" y="6256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1"/>
          <p:cNvGrpSpPr/>
          <p:nvPr/>
        </p:nvGrpSpPr>
        <p:grpSpPr>
          <a:xfrm>
            <a:off x="1295400" y="579520"/>
            <a:ext cx="15837173" cy="8991274"/>
            <a:chOff x="0" y="0"/>
            <a:chExt cx="3434477" cy="724716"/>
          </a:xfrm>
        </p:grpSpPr>
        <p:sp>
          <p:nvSpPr>
            <p:cNvPr id="16" name="Freeform 12"/>
            <p:cNvSpPr/>
            <p:nvPr/>
          </p:nvSpPr>
          <p:spPr>
            <a:xfrm>
              <a:off x="33050" y="24568"/>
              <a:ext cx="3401427" cy="700148"/>
            </a:xfrm>
            <a:custGeom>
              <a:avLst/>
              <a:gdLst/>
              <a:ahLst/>
              <a:cxnLst/>
              <a:rect l="l" t="t" r="r" b="b"/>
              <a:pathLst>
                <a:path w="3374609" h="703873">
                  <a:moveTo>
                    <a:pt x="0" y="0"/>
                  </a:moveTo>
                  <a:lnTo>
                    <a:pt x="3374609" y="0"/>
                  </a:lnTo>
                  <a:lnTo>
                    <a:pt x="3374609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3"/>
            <p:cNvSpPr/>
            <p:nvPr/>
          </p:nvSpPr>
          <p:spPr>
            <a:xfrm>
              <a:off x="6350" y="6350"/>
              <a:ext cx="3374610" cy="703873"/>
            </a:xfrm>
            <a:custGeom>
              <a:avLst/>
              <a:gdLst/>
              <a:ahLst/>
              <a:cxnLst/>
              <a:rect l="l" t="t" r="r" b="b"/>
              <a:pathLst>
                <a:path w="3374610" h="703873">
                  <a:moveTo>
                    <a:pt x="0" y="0"/>
                  </a:moveTo>
                  <a:lnTo>
                    <a:pt x="3374610" y="0"/>
                  </a:lnTo>
                  <a:lnTo>
                    <a:pt x="3374610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FFE8E7"/>
            </a:solidFill>
          </p:spPr>
        </p:sp>
        <p:sp>
          <p:nvSpPr>
            <p:cNvPr id="18" name="Freeform 14"/>
            <p:cNvSpPr/>
            <p:nvPr/>
          </p:nvSpPr>
          <p:spPr>
            <a:xfrm>
              <a:off x="0" y="0"/>
              <a:ext cx="3387310" cy="716573"/>
            </a:xfrm>
            <a:custGeom>
              <a:avLst/>
              <a:gdLst/>
              <a:ahLst/>
              <a:cxnLst/>
              <a:rect l="l" t="t" r="r" b="b"/>
              <a:pathLst>
                <a:path w="3387310" h="716573">
                  <a:moveTo>
                    <a:pt x="3387310" y="716573"/>
                  </a:moveTo>
                  <a:lnTo>
                    <a:pt x="0" y="716573"/>
                  </a:lnTo>
                  <a:lnTo>
                    <a:pt x="0" y="0"/>
                  </a:lnTo>
                  <a:lnTo>
                    <a:pt x="3387310" y="0"/>
                  </a:lnTo>
                  <a:lnTo>
                    <a:pt x="3387310" y="716573"/>
                  </a:lnTo>
                  <a:close/>
                  <a:moveTo>
                    <a:pt x="12700" y="703873"/>
                  </a:moveTo>
                  <a:lnTo>
                    <a:pt x="3374610" y="703873"/>
                  </a:lnTo>
                  <a:lnTo>
                    <a:pt x="3374610" y="12700"/>
                  </a:lnTo>
                  <a:lnTo>
                    <a:pt x="12700" y="12700"/>
                  </a:lnTo>
                  <a:lnTo>
                    <a:pt x="1270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766473" y="1535600"/>
            <a:ext cx="2105446" cy="20157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57748" y="1241746"/>
            <a:ext cx="120949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algun Gothic" panose="020B0503020000020004" pitchFamily="34" charset="-127"/>
                <a:cs typeface="Arial" panose="020B0604020202090204" pitchFamily="34" charset="0"/>
              </a:rPr>
              <a:t>Cách giải phương trình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Malgun Gothic" panose="020B0503020000020004" pitchFamily="34" charset="-127"/>
                <a:cs typeface="Arial" panose="020B0604020202090204" pitchFamily="34" charset="0"/>
              </a:rPr>
              <a:t>chứa ẩn ở mẫu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237" y="2465896"/>
            <a:ext cx="14478000" cy="649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Bước 1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Tìm điều kiện xác định của phương trình.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Bước 2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.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Quy đồng mẫu hai vế của phương trình rồi khử mẫu.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Bước 3.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Giải phương trình vừa 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tìm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 được.</a:t>
            </a:r>
            <a:endParaRPr kumimoji="0" lang="en-US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  <a:p>
            <a:pPr marL="685800" lvl="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Font typeface="Arial" panose="020B0604020202090204" pitchFamily="34" charset="0"/>
              <a:buChar char="•"/>
            </a:pP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Bước 4. </a:t>
            </a:r>
            <a:r>
              <a:rPr kumimoji="0" lang="en-US" sz="3900" b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(Kết</a:t>
            </a:r>
            <a:r>
              <a:rPr kumimoji="0" lang="en-US" sz="3900" b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 luận) </a:t>
            </a:r>
            <a:r>
              <a:rPr lang="vi-VN" sz="3900" kern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Trong các giá trị vừa tìm được của ẩn ở Bước 3, giá trị nào thỏa mãn điều kiện xác định chính là nghiệm của phương trình đã cho.</a:t>
            </a:r>
            <a:endParaRPr kumimoji="0" lang="vi-VN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57200" y="342900"/>
            <a:ext cx="2446942" cy="1222427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Ví dụ 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31" y="8343900"/>
            <a:ext cx="1291215" cy="1291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Dotum" panose="020B0600000101010101" pitchFamily="34" charset="-127"/>
                    <a:cs typeface="Times New Roman" panose="02020503050405090304" pitchFamily="18" charset="0"/>
                  </a:rPr>
                  <a:t>Điều kiện xác định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≠−1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Dotum" panose="020B0600000101010101" pitchFamily="34" charset="-127"/>
                    <a:cs typeface="Times New Roman" panose="0202050305040509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≠2.</m:t>
                    </m:r>
                  </m:oMath>
                </a14:m>
                <a:endPara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  <a:blipFill rotWithShape="1">
                <a:blip r:embed="rId3"/>
                <a:stretch>
                  <a:fillRect l="-2" r="4" b="-288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: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90204" pitchFamily="34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  <a:blipFill rotWithShape="1">
                <a:blip r:embed="rId4"/>
                <a:stretch>
                  <a:fillRect l="-2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53189" y="1999264"/>
            <a:ext cx="1212191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7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7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37177" y="2857500"/>
            <a:ext cx="15009681" cy="1245790"/>
            <a:chOff x="2209800" y="3483677"/>
            <a:chExt cx="15009681" cy="1245790"/>
          </a:xfrm>
        </p:grpSpPr>
        <p:sp>
          <p:nvSpPr>
            <p:cNvPr id="4" name="Rectangle 3"/>
            <p:cNvSpPr/>
            <p:nvPr/>
          </p:nvSpPr>
          <p:spPr>
            <a:xfrm>
              <a:off x="2209800" y="3761236"/>
              <a:ext cx="76466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rPr>
                <a:t>Quy đồng mẫu và khử mẫu, ta được</a:t>
              </a:r>
              <a:endParaRPr lang="en-US" sz="360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9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053219" y="4152900"/>
            <a:ext cx="6319485" cy="686294"/>
            <a:chOff x="2500003" y="5034829"/>
            <a:chExt cx="6319485" cy="686294"/>
          </a:xfrm>
        </p:grpSpPr>
        <p:sp>
          <p:nvSpPr>
            <p:cNvPr id="32" name="Rectangle 31"/>
            <p:cNvSpPr/>
            <p:nvPr/>
          </p:nvSpPr>
          <p:spPr>
            <a:xfrm>
              <a:off x="2500003" y="5034829"/>
              <a:ext cx="1518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rPr>
                <a:t>Suy ra</a:t>
              </a:r>
              <a:endParaRPr lang="en-US" sz="360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9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=3</m:t>
                        </m:r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−2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+1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90204" pitchFamily="34" charset="0"/>
                  </a:rPr>
                  <a:t>			         	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2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−4+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+1=3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 b="0">
                    <a:solidFill>
                      <a:prstClr val="black"/>
                    </a:solidFill>
                    <a:cs typeface="Arial" panose="020B0604020202090204" pitchFamily="34" charset="0"/>
                  </a:rPr>
                  <a:t>					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−3=3</m:t>
                    </m:r>
                  </m:oMath>
                </a14:m>
                <a:endParaRPr lang="en-US" sz="3600"/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90204" pitchFamily="34" charset="0"/>
                  </a:rPr>
                  <a:t>							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=6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>
                    <a:solidFill>
                      <a:prstClr val="black"/>
                    </a:solidFill>
                    <a:cs typeface="Arial" panose="020B0604020202090204" pitchFamily="34" charset="0"/>
                  </a:rPr>
                  <a:t>							  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=2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Arial" panose="020B0604020202090204" pitchFamily="34" charset="0"/>
                    <a:cs typeface="Arial" panose="020B0604020202090204" pitchFamily="34" charset="0"/>
                  </a:rPr>
                  <a:t>Giá trị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=2</m:t>
                    </m:r>
                  </m:oMath>
                </a14:m>
                <a:r>
                  <a:rPr lang="en-US" sz="3600">
                    <a:latin typeface="Arial" panose="020B0604020202090204" pitchFamily="34" charset="0"/>
                    <a:cs typeface="Arial" panose="020B0604020202090204" pitchFamily="34" charset="0"/>
                  </a:rPr>
                  <a:t> không thoả mãn ĐKXĐ. Vậy phương trình vô nghiệm.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  <a:blipFill rotWithShape="1">
                <a:blip r:embed="rId7"/>
                <a:stretch>
                  <a:fillRect l="-2" t="-8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8428" y="7223853"/>
            <a:ext cx="2144151" cy="26604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2354" y="114300"/>
            <a:ext cx="15632001" cy="1533240"/>
            <a:chOff x="492354" y="266700"/>
            <a:chExt cx="15632001" cy="1533240"/>
          </a:xfrm>
        </p:grpSpPr>
        <p:sp>
          <p:nvSpPr>
            <p:cNvPr id="17" name="Rounded Rectangle 16"/>
            <p:cNvSpPr/>
            <p:nvPr/>
          </p:nvSpPr>
          <p:spPr>
            <a:xfrm>
              <a:off x="492354" y="647700"/>
              <a:ext cx="3886200" cy="98646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3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cs typeface="Arial" panose="020B0604020202090204" pitchFamily="34" charset="0"/>
                          </a:rPr>
                          <m:t>nh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4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90204" pitchFamily="34" charset="0"/>
                            <a:cs typeface="Times New Roman" panose="0202050305040509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90204" pitchFamily="34" charset="0"/>
                                    <a:cs typeface="Times New Roman" panose="0202050305040509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+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9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4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50305040509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90204" pitchFamily="34" charset="0"/>
                                      <a:cs typeface="Times New Roman" panose="0202050305040509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90204" pitchFamily="34" charset="0"/>
                                      <a:cs typeface="Times New Roman" panose="0202050305040509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90204" pitchFamily="34" charset="0"/>
                                      <a:cs typeface="Times New Roman" panose="0202050305040509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(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−1)</m:t>
                          </m:r>
                          <m:r>
                            <m:rPr>
                              <m:nor/>
                            </m:rPr>
                            <a:rPr lang="vi-VN" sz="3800">
                              <a:latin typeface="DejaVu Math TeX Gyre" panose="02000503000000000000" charset="0"/>
                              <a:ea typeface="Dotum" panose="020B0600000101010101" pitchFamily="34" charset="-127"/>
                              <a:cs typeface="Arial" panose="020B060402020209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latin typeface="Arial" panose="020B0604020202090204" pitchFamily="34" charset="0"/>
                              <a:ea typeface="Arial" panose="020B0604020202090204" pitchFamily="34" charset="0"/>
                              <a:cs typeface="Arial" panose="020B060402020209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90204" pitchFamily="34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90204" pitchFamily="34" charset="0"/>
                              <a:cs typeface="Times New Roman" panose="0202050305040509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3800">
                  <a:solidFill>
                    <a:prstClr val="black"/>
                  </a:solidFill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i="1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503050405090304" pitchFamily="18" charset="0"/>
                  </a:rPr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(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−1)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Dotum" panose="020B0600000101010101" pitchFamily="34" charset="-127"/>
                    <a:cs typeface="Times New Roman" panose="02020503050405090304" pitchFamily="18" charset="0"/>
                  </a:rPr>
                  <a:t>	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latin typeface="DejaVu Math TeX Gyre" panose="02000503000000000000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			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Dotum" panose="020B0600000101010101" pitchFamily="34" charset="-127"/>
                  <a:cs typeface="Arial" panose="020B060402020209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  <a:blipFill rotWithShape="1">
                <a:blip r:embed="rId4"/>
                <a:stretch>
                  <a:fillRect l="-1" t="-6" r="2" b="-2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772429" y="2165003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54108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13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LUYỆN</a:t>
            </a:r>
            <a:r>
              <a:rPr kumimoji="0" lang="en-US" sz="13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 TẬP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Arial" panose="020B0604020202090204" pitchFamily="34" charset="0"/>
              <a:cs typeface="Times New Roman" panose="0202050305040509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6" y="5676900"/>
            <a:ext cx="1105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  <a:sym typeface="Arial" panose="020B0604020202090204"/>
              </a:rPr>
              <a:t>TRÒ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Arial" panose="020B0604020202090204" pitchFamily="34" charset="0"/>
              <a:cs typeface="Times New Roman" panose="02020503050405090304" pitchFamily="18" charset="0"/>
              <a:sym typeface="Arial" panose="020B0604020202090204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1"/>
            <a:ext cx="3032092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4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blipFill rotWithShape="1">
                <a:blip r:embed="rId7"/>
                <a:stretch>
                  <a:fillRect l="-326" t="-1196" r="-313" b="-1157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=0;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9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 rotWithShape="1">
                <a:blip r:embed="rId8"/>
                <a:stretch>
                  <a:fillRect l="-326" t="-1203" r="-313" b="-1150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=−1; 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=+1</m:t>
                    </m:r>
                  </m:oMath>
                </a14:m>
                <a:endParaRPr lang="en-US" sz="44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 rotWithShape="1">
                <a:blip r:embed="rId9"/>
                <a:stretch>
                  <a:fillRect l="-323" t="-1203" r="-316" b="-1150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=1</m:t>
                    </m:r>
                  </m:oMath>
                </a14:m>
                <a:endParaRPr lang="en-US" sz="44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 rotWithShape="1">
                <a:blip r:embed="rId10"/>
                <a:stretch>
                  <a:fillRect l="-323" t="-1196" r="-316" b="-1156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 là</a:t>
                </a:r>
                <a:endParaRPr lang="en-US" sz="40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  <a:blipFill rotWithShape="1">
                <a:blip r:embed="rId11"/>
                <a:stretch>
                  <a:fillRect l="-76" t="-725" r="-69" b="-693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≠1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blipFill rotWithShape="1">
                <a:blip r:embed="rId7"/>
                <a:stretch>
                  <a:fillRect l="-326" t="-1223" r="-313" b="-1169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≠±1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	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blipFill rotWithShape="1">
                <a:blip r:embed="rId8"/>
                <a:stretch>
                  <a:fillRect l="-323" t="-1188" r="-316" b="-1165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≠0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blipFill rotWithShape="1">
                <a:blip r:embed="rId9"/>
                <a:stretch>
                  <a:fillRect l="-326" t="-1188" r="-313" b="-1165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≠−1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 rotWithShape="1">
                <a:blip r:embed="rId10"/>
                <a:stretch>
                  <a:fillRect l="-323" t="-1196" r="-316" b="-1156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=3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à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  <a:blipFill rotWithShape="1">
                <a:blip r:embed="rId11"/>
                <a:stretch>
                  <a:fillRect l="-81" t="-6400" r="-78" b="-641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90600" y="8255730"/>
            <a:ext cx="6184170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FFE8E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-74385" y="495300"/>
            <a:ext cx="18362385" cy="5231312"/>
            <a:chOff x="-74385" y="1055188"/>
            <a:chExt cx="18362385" cy="5231312"/>
          </a:xfrm>
        </p:grpSpPr>
        <p:grpSp>
          <p:nvGrpSpPr>
            <p:cNvPr id="2" name="Group 2"/>
            <p:cNvGrpSpPr/>
            <p:nvPr/>
          </p:nvGrpSpPr>
          <p:grpSpPr>
            <a:xfrm>
              <a:off x="303409" y="1055188"/>
              <a:ext cx="17620289" cy="5231312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8E4E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74385" y="1219558"/>
              <a:ext cx="18362385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90204" pitchFamily="34" charset="0"/>
                </a:rPr>
                <a:t>CHƯƠNG II. PHƯƠNG TRÌNH </a:t>
              </a:r>
              <a:endParaRPr lang="en-US" sz="7200" b="1" kern="0">
                <a:solidFill>
                  <a:schemeClr val="tx2"/>
                </a:solidFill>
                <a:cs typeface="Arial" panose="020B060402020209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90204" pitchFamily="34" charset="0"/>
                </a:rPr>
                <a:t>VÀ BẤT PHƯƠNG TRÌNH BẬC NHẤT </a:t>
              </a:r>
              <a:endParaRPr lang="en-US" sz="7200" b="1" kern="0">
                <a:solidFill>
                  <a:schemeClr val="tx2"/>
                </a:solidFill>
                <a:cs typeface="Arial" panose="020B060402020209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90204" pitchFamily="34" charset="0"/>
                </a:rPr>
                <a:t>MỘT ẨN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04425" flipH="1">
            <a:off x="459069" y="359104"/>
            <a:ext cx="1477742" cy="10448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250372" y="4152900"/>
            <a:ext cx="5295542" cy="5295542"/>
          </a:xfrm>
          <a:custGeom>
            <a:avLst/>
            <a:gdLst/>
            <a:ahLst/>
            <a:cxnLst/>
            <a:rect l="l" t="t" r="r" b="b"/>
            <a:pathLst>
              <a:path w="5295542" h="5295542">
                <a:moveTo>
                  <a:pt x="0" y="0"/>
                </a:moveTo>
                <a:lnTo>
                  <a:pt x="5295542" y="0"/>
                </a:lnTo>
                <a:lnTo>
                  <a:pt x="5295542" y="5295542"/>
                </a:lnTo>
                <a:lnTo>
                  <a:pt x="0" y="5295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303409" y="6055210"/>
            <a:ext cx="1762029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C00000"/>
                </a:solidFill>
                <a:cs typeface="Arial" panose="020B0604020202090204" pitchFamily="34" charset="0"/>
              </a:rPr>
              <a:t>BÀI 4. PHƯƠNG TRÌNH QUY VỀ PHƯƠNG TRÌNH BẬC NHẤT MỘT 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 rotWithShape="1">
                <a:blip r:embed="rId7"/>
                <a:stretch>
                  <a:fillRect l="-370" t="-1202" r="-363" b="-120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ctr">
                  <a:tabLst>
                    <a:tab pos="180340" algn="l"/>
                    <a:tab pos="630555" algn="l"/>
                    <a:tab pos="3420745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=3</m:t>
                      </m:r>
                    </m:oMath>
                  </m:oMathPara>
                </a14:m>
                <a:endParaRPr kumimoji="0" lang="en-US" sz="40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blipFill rotWithShape="1">
                <a:blip r:embed="rId8"/>
                <a:stretch>
                  <a:fillRect l="-370" t="-1212" r="-363" b="-119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 rotWithShape="1">
                <a:blip r:embed="rId9"/>
                <a:stretch>
                  <a:fillRect l="-377" t="-1202" r="-368" b="-120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=−1</m:t>
                    </m:r>
                  </m:oMath>
                </a14:m>
                <a:endParaRPr lang="en-US" sz="36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blipFill rotWithShape="1">
                <a:blip r:embed="rId10"/>
                <a:stretch>
                  <a:fillRect l="-378" t="-1212" r="-365" b="-119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3.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à</m:t>
                      </m:r>
                    </m:oMath>
                  </m:oMathPara>
                </a14:m>
                <a:endParaRPr lang="en-US" sz="40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  <a:blipFill rotWithShape="1">
                <a:blip r:embed="rId11"/>
                <a:stretch>
                  <a:fillRect l="-93" t="-3844" r="-89" b="-387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 rotWithShape="1">
                <a:blip r:embed="rId7"/>
                <a:stretch>
                  <a:fillRect l="-370" t="-1202" r="-363" b="-120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Times New Roman" panose="02020503050405090304" pitchFamily="18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=−1;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</a:rPr>
                        <m:t>=4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blipFill rotWithShape="1">
                <a:blip r:embed="rId8"/>
                <a:stretch>
                  <a:fillRect l="-377" t="-1211" r="-368" b="-119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 rotWithShape="1">
                <a:blip r:embed="rId9"/>
                <a:stretch>
                  <a:fillRect l="-377" t="-1202" r="-368" b="-120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just">
                  <a:tabLst>
                    <a:tab pos="180340" algn="l"/>
                    <a:tab pos="630555" algn="l"/>
                    <a:tab pos="342074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90204" pitchFamily="34" charset="0"/>
                          <a:cs typeface="Times New Roman" panose="02020503050405090304" pitchFamily="18" charset="0"/>
                        </a:rPr>
                        <m:t>=4</m:t>
                      </m:r>
                    </m:oMath>
                  </m:oMathPara>
                </a14:m>
                <a:endParaRPr kumimoji="0" lang="en-US" sz="38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blipFill rotWithShape="1">
                <a:blip r:embed="rId10"/>
                <a:stretch>
                  <a:fillRect l="-370" t="-1211" r="-363" b="-1192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−3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</a:rPr>
                      <m:t>−4=0</m:t>
                    </m:r>
                  </m:oMath>
                </a14:m>
                <a:r>
                  <a:rPr lang="vi-VN" sz="4400">
                    <a:effectLst/>
                    <a:latin typeface="Arial" panose="020B0604020202090204" pitchFamily="34" charset="0"/>
                    <a:ea typeface="Times New Roman" panose="02020503050405090304" pitchFamily="18" charset="0"/>
                    <a:cs typeface="Arial" panose="020B0604020202090204" pitchFamily="34" charset="0"/>
                  </a:rPr>
                  <a:t> là</a:t>
                </a:r>
                <a:endParaRPr lang="en-US" sz="4400">
                  <a:effectLst/>
                  <a:latin typeface="Arial" panose="020B0604020202090204" pitchFamily="34" charset="0"/>
                  <a:ea typeface="Times New Roman" panose="02020503050405090304" pitchFamily="18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  <a:blipFill rotWithShape="1">
                <a:blip r:embed="rId11"/>
                <a:stretch>
                  <a:fillRect l="-94" t="-893" r="-85" b="-86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. 24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blipFill rotWithShape="1">
                <a:blip r:embed="rId7"/>
                <a:stretch>
                  <a:fillRect l="-326" t="-1202" r="-313" b="-1151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. 6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 rotWithShape="1">
                <a:blip r:embed="rId8"/>
                <a:stretch>
                  <a:fillRect l="-326" t="-1203" r="-313" b="-1150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. 12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503050405090304" pitchFamily="18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 rotWithShape="1">
                <a:blip r:embed="rId9"/>
                <a:stretch>
                  <a:fillRect l="-323" t="-1203" r="-316" b="-1150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60960" lvl="0"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. 48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Arial" panose="020B060402020209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503050405090304" pitchFamily="18" charset="0"/>
                  <a:cs typeface="Arial" panose="020B0604020202090204" pitchFamily="34" charset="0"/>
                  <a:sym typeface="Arial" panose="020B0604020202090204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 rotWithShape="1">
                <a:blip r:embed="rId10"/>
                <a:stretch>
                  <a:fillRect l="-323" t="-1196" r="-316" b="-1156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ĐÚNG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38100"/>
            <a:ext cx="17602200" cy="2338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noAutofit/>
          </a:bodyPr>
          <a:lstStyle/>
          <a:p>
            <a:pPr marR="30480" algn="just">
              <a:lnSpc>
                <a:spcPct val="150000"/>
              </a:lnSpc>
            </a:pPr>
            <a:r>
              <a:rPr lang="fr-FR" sz="3400" b="1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Câu 5.</a:t>
            </a:r>
            <a:r>
              <a:rPr lang="fr-FR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Hai người làm chung công việc trong 4 ngày thì xong. Nhưng chỉ làm được trong 2 ngày, người </a:t>
            </a:r>
            <a:r>
              <a:rPr lang="vi-VN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thứ nhất</a:t>
            </a:r>
            <a:r>
              <a:rPr lang="en-US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 đi làm công việc khác, người thứ hai làm tiếp trong 6 ngày nữa thì xong. Hỏi người </a:t>
            </a:r>
            <a:r>
              <a:rPr lang="vi-VN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thứ nhất </a:t>
            </a:r>
            <a:r>
              <a:rPr lang="en-US" sz="3400"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</a:rPr>
              <a:t>làm một mình thì bao lâu xong công việc?</a:t>
            </a:r>
            <a:endParaRPr lang="en-US" sz="3400">
              <a:effectLst/>
              <a:latin typeface="Arial" panose="020B0604020202090204" pitchFamily="34" charset="0"/>
              <a:ea typeface="Times New Roman" panose="02020503050405090304" pitchFamily="18" charset="0"/>
              <a:cs typeface="Arial" panose="020B0604020202090204" pitchFamily="34" charset="0"/>
            </a:endParaRPr>
          </a:p>
        </p:txBody>
      </p:sp>
      <p:pic>
        <p:nvPicPr>
          <p:cNvPr id="14" name="15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830310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0" y="0"/>
            <a:ext cx="16948484" cy="10287000"/>
            <a:chOff x="0" y="0"/>
            <a:chExt cx="4101451" cy="2801818"/>
          </a:xfrm>
          <a:solidFill>
            <a:srgbClr val="FFE8E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1451" cy="2801819"/>
            </a:xfrm>
            <a:custGeom>
              <a:avLst/>
              <a:gdLst/>
              <a:ahLst/>
              <a:cxnLst/>
              <a:rect l="l" t="t" r="r" b="b"/>
              <a:pathLst>
                <a:path w="4101451" h="2801819">
                  <a:moveTo>
                    <a:pt x="0" y="0"/>
                  </a:moveTo>
                  <a:lnTo>
                    <a:pt x="4101451" y="0"/>
                  </a:lnTo>
                  <a:lnTo>
                    <a:pt x="4101451" y="2801819"/>
                  </a:lnTo>
                  <a:lnTo>
                    <a:pt x="0" y="2801819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1451" cy="283991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03" y="8402464"/>
            <a:ext cx="1194146" cy="146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3080" y="27137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235" y="419100"/>
            <a:ext cx="120444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Bài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2.1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 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 –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tr.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30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  <a:sym typeface="Arial" panose="020B0604020202090204"/>
              </a:rPr>
              <a:t>) </a:t>
            </a: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 pitchFamily="34" charset="0"/>
                <a:sym typeface="Arial" panose="020B0604020202090204"/>
              </a:rPr>
              <a:t>Giải các phương trình sau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a typeface="Calibri" panose="020F0502020204030204" pitchFamily="34" charset="0"/>
                    <a:cs typeface="Times New Roman" panose="0202050305040509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  <a:blipFill rotWithShape="1">
                <a:blip r:embed="rId5"/>
                <a:stretch>
                  <a:fillRect l="-7" t="-11" r="3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20235" y="1382086"/>
            <a:ext cx="13858227" cy="1018120"/>
            <a:chOff x="620235" y="1382086"/>
            <a:chExt cx="13858227" cy="1018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50305040509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ea typeface="Arial" panose="020B0604020202090204" pitchFamily="34" charset="0"/>
                    <a:cs typeface="Times New Roman" panose="0202050305040509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0" y="1382086"/>
              <a:ext cx="5334462" cy="10181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3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3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−2=0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50305040509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  <a:blipFill rotWithShape="1">
                <a:blip r:embed="rId8"/>
                <a:stretch>
                  <a:fillRect t="-8" b="-102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8382000" y="38481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46196">
            <a:off x="15804892" y="222004"/>
            <a:ext cx="2618300" cy="263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503050405090304" pitchFamily="18" charset="0"/>
                                <a:cs typeface="Times New Roman" panose="0202050305040509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503050405090304" pitchFamily="18" charset="0"/>
                                <a:cs typeface="Times New Roman" panose="02020503050405090304" pitchFamily="18" charset="0"/>
                              </a:rPr>
                              <m:t>2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503050405090304" pitchFamily="18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503050405090304" pitchFamily="18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−9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+1+3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+1−3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503050405090304" pitchFamily="18" charset="0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 </a:t>
                </a:r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en-US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5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503050405090304" pitchFamily="18" charset="0"/>
                        <a:cs typeface="Times New Roman" panose="02020503050405090304" pitchFamily="18" charset="0"/>
                      </a:rPr>
                      <m:t>+1=0</m:t>
                    </m:r>
                  </m:oMath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vi-VN" sz="3800">
                    <a:effectLst/>
                    <a:ea typeface="Times New Roman" panose="02020503050405090304" pitchFamily="18" charset="0"/>
                    <a:cs typeface="Times New Roman" panose="02020503050405090304" pitchFamily="18" charset="0"/>
                  </a:rPr>
                  <a:t>Vậy nghiệm của phương trình là</a:t>
                </a:r>
                <a:endParaRPr lang="en-US" sz="3800">
                  <a:effectLst/>
                  <a:ea typeface="Times New Roman" panose="02020503050405090304" pitchFamily="18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latin typeface="DejaVu Math TeX Gyre" panose="02000503000000000000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  <a:blipFill rotWithShape="1">
                <a:blip r:embed="rId3"/>
                <a:stretch>
                  <a:fillRect l="-5" t="-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20235" y="266700"/>
            <a:ext cx="14537549" cy="2091392"/>
            <a:chOff x="620235" y="287804"/>
            <a:chExt cx="14537549" cy="2091392"/>
          </a:xfrm>
        </p:grpSpPr>
        <p:sp>
          <p:nvSpPr>
            <p:cNvPr id="9" name="Rectangle 8"/>
            <p:cNvSpPr/>
            <p:nvPr/>
          </p:nvSpPr>
          <p:spPr>
            <a:xfrm>
              <a:off x="620235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Bài 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2.2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 (SGK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 –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tr.</a:t>
              </a:r>
              <a:r>
                <a:rPr kumimoji="0" lang="en-US" sz="38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30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) </a:t>
              </a:r>
              <a:r>
                <a: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/>
                  <a:ea typeface="+mn-ea"/>
                  <a:cs typeface="Arial" panose="020B0604020202090204" pitchFamily="34" charset="0"/>
                  <a:sym typeface="Arial" panose="020B0604020202090204"/>
                </a:rPr>
                <a:t>Giải các phương trình sau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90204" pitchFamily="34" charset="0"/>
                      <a:ea typeface="Calibri" panose="020F0502020204030204" pitchFamily="34" charset="0"/>
                      <a:cs typeface="Arial" panose="020B060402020209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90204" pitchFamily="34" charset="0"/>
                      <a:ea typeface="Calibri" panose="020F0502020204030204" pitchFamily="34" charset="0"/>
                      <a:cs typeface="Arial" panose="020B060402020209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2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503050405090304" pitchFamily="18" charset="0"/>
                                  <a:cs typeface="Times New Roman" panose="0202050305040509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503050405090304" pitchFamily="18" charset="0"/>
                              <a:cs typeface="Times New Roman" panose="0202050305040509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503050405090304" pitchFamily="18" charset="0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lang="fr-FR" sz="3800">
                      <a:solidFill>
                        <a:prstClr val="black"/>
                      </a:solidFill>
                      <a:latin typeface="Arial" panose="020B0604020202090204" pitchFamily="34" charset="0"/>
                      <a:ea typeface="Times New Roman" panose="02020503050405090304" pitchFamily="18" charset="0"/>
                      <a:cs typeface="Arial" panose="020B0604020202090204" pitchFamily="34" charset="0"/>
                    </a:rPr>
                    <a:t> </a:t>
                  </a:r>
                  <a:endParaRPr lang="en-US" sz="3800">
                    <a:solidFill>
                      <a:prstClr val="black"/>
                    </a:solidFill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220280" y="2430308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39200" y="36195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sSup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−4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+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+2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−2=0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+2=0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rPr>
                  <a:t>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  <a:blipFill rotWithShape="1">
                <a:blip r:embed="rId6"/>
                <a:stretch>
                  <a:fillRect l="-2" r="5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609600" y="-16042"/>
            <a:ext cx="1459832" cy="10638154"/>
            <a:chOff x="0" y="0"/>
            <a:chExt cx="1389657" cy="280181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89657" cy="2801819"/>
            </a:xfrm>
            <a:custGeom>
              <a:avLst/>
              <a:gdLst/>
              <a:ahLst/>
              <a:cxnLst/>
              <a:rect l="l" t="t" r="r" b="b"/>
              <a:pathLst>
                <a:path w="1389657" h="2801819">
                  <a:moveTo>
                    <a:pt x="0" y="0"/>
                  </a:moveTo>
                  <a:lnTo>
                    <a:pt x="1389657" y="0"/>
                  </a:lnTo>
                  <a:lnTo>
                    <a:pt x="1389657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389657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9577" y="190500"/>
            <a:ext cx="15386221" cy="2703237"/>
            <a:chOff x="470217" y="287804"/>
            <a:chExt cx="15386221" cy="2703237"/>
          </a:xfrm>
        </p:grpSpPr>
        <p:sp>
          <p:nvSpPr>
            <p:cNvPr id="12" name="Rectangle 11"/>
            <p:cNvSpPr/>
            <p:nvPr/>
          </p:nvSpPr>
          <p:spPr>
            <a:xfrm>
              <a:off x="573640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Bài 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2.3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 (SGK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 – 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tr.</a:t>
              </a:r>
              <a:r>
                <a:rPr kumimoji="0" lang="en-US" sz="37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30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  <a:sym typeface="Arial" panose="020B0604020202090204"/>
                </a:rPr>
                <a:t>)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/>
                  <a:ea typeface="+mn-ea"/>
                  <a:cs typeface="Arial" panose="020B0604020202090204" pitchFamily="34" charset="0"/>
                  <a:sym typeface="Arial" panose="020B0604020202090204"/>
                </a:rPr>
                <a:t>Giải các phương trình sau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𝑎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2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2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𝑏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−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3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50305040509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50305040509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latin typeface="Arial" panose="020B0604020202090204" pitchFamily="34" charset="0"/>
                    <a:ea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KX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Đ: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≠−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;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≠−1</m:t>
                      </m:r>
                    </m:oMath>
                  </m:oMathPara>
                </a14:m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2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+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=3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4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(thỏa mãn điều kiện)</a:t>
                </a:r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  <a:blipFill rotWithShape="1">
                <a:blip r:embed="rId4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𝑏</m:t>
                    </m:r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) 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≠−1</m:t>
                    </m:r>
                  </m:oMath>
                </a14:m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+1−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50305040509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=3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ea typeface="Calibri" panose="020F0502020204030204" pitchFamily="34" charset="0"/>
                    <a:cs typeface="Times New Roman" panose="0202050305040509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5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=1</m:t>
                    </m:r>
                  </m:oMath>
                </a14:m>
                <a:r>
                  <a:rPr lang="vi-VN" sz="37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rPr>
                  <a:t> </a:t>
                </a:r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    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700">
                  <a:effectLst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7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7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  <a:blipFill rotWithShape="1">
                <a:blip r:embed="rId5"/>
                <a:stretch>
                  <a:fillRect t="-10" r="2" b="-132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906078" y="3014317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524999" y="4161580"/>
            <a:ext cx="1" cy="5858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25730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sz="13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VẬN</a:t>
            </a:r>
            <a:r>
              <a:rPr kumimoji="0" lang="en-US" sz="13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 DỤNG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Arial" panose="020B0604020202090204" pitchFamily="34" charset="0"/>
              <a:cs typeface="Times New Roman" panose="0202050305040509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5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2.4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 (SGK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 –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tr.</a:t>
                </a: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30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) </a:t>
                </a:r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Bác An có một mảnh đất hình chữ nhật với chiều dài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14 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𝑚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 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và chiều rộng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12 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𝑚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. Bác</a:t>
                </a:r>
                <a:r>
                  <a:rPr lang="en-US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 </a:t>
                </a:r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dự định xây nhà trên mảnh đất đó và dành một phần diện tích đất để làm sân vườn như Hình 2.3. Biết diện tích đất làm nhà là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100 </m:t>
                    </m:r>
                    <m:sSup>
                      <m:sSupPr>
                        <m:ctrlPr>
                          <a:rPr lang="vi-VN" sz="40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</m:ctrlPr>
                      </m:sSupPr>
                      <m:e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  <m:t>𝑚</m:t>
                        </m:r>
                      </m:e>
                      <m:sup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. Hỏi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𝑥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 bằng bao nhiêu mét?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  <a:blipFill rotWithShape="1">
                <a:blip r:embed="rId3"/>
                <a:stretch>
                  <a:fillRect l="-2" t="-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53673"/>
            <a:ext cx="5775995" cy="5029200"/>
          </a:xfrm>
          <a:prstGeom prst="rect">
            <a:avLst/>
          </a:prstGeom>
        </p:spPr>
      </p:pic>
      <p:pic>
        <p:nvPicPr>
          <p:cNvPr id="20" name="Picture 19" descr="A cartoon of a child&#10;&#10;Description automatically generated with low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591300"/>
            <a:ext cx="3308600" cy="3308600"/>
          </a:xfrm>
          <a:prstGeom prst="rect">
            <a:avLst/>
          </a:prstGeom>
        </p:spPr>
      </p:pic>
      <p:grpSp>
        <p:nvGrpSpPr>
          <p:cNvPr id="21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8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27138"/>
            <a:ext cx="5351239" cy="465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Xét phần đất làm nhà, ta có:</a:t>
                </a: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90204" pitchFamily="34" charset="0"/>
                  <a:buChar char="•"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Chiều rộng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14−(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+2)</m:t>
                    </m:r>
                  </m:oMath>
                </a14:m>
                <a:endParaRPr kumimoji="0" lang="en-US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90204" pitchFamily="34" charset="0"/>
                  <a:buChar char="•"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Chiều dài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12−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Theo đề bài ta có diện tích mảnh đất làm nhà là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100 </m:t>
                    </m:r>
                    <m:sSup>
                      <m:sSup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</m:ctrlPr>
                      </m:sSupPr>
                      <m:e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  <m:t>𝑚</m:t>
                        </m:r>
                      </m:e>
                      <m:sup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  <a:sym typeface="Arial" panose="020B0604020202090204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, nên ta có phương trình: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[14−(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+2)]  .(12−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)=100 </m:t>
                      </m:r>
                    </m:oMath>
                  </m:oMathPara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Ta thấy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 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không thỏa mãn.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=2.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  <a:blipFill rotWithShape="1">
                <a:blip r:embed="rId5"/>
                <a:stretch>
                  <a:fillRect l="-1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71600" y="419100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Bài 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2.5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 (SGK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 –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tr.</a:t>
                </a:r>
                <a:r>
                  <a:rPr kumimoji="0" lang="en-US" sz="3800" b="1" i="0" u="none" strike="noStrike" kern="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30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) </a:t>
                </a:r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Hai người cùng làm chung một công việc thì xong trong 8 giờ. Hai người cùng làm được 4 giờ thì người thứ nhất bị điều đi làm công việc khác. Người thứ hai tiếp tục làm việc trong 12 giờ nữa thì xong công việc. Gọi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 là thời gian người thứ nhất làm một mình xong công việc (đơn vị tính là giờ,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𝑥</m:t>
                    </m:r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 &gt; 0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).</a:t>
                </a: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a) Hãy biểu thị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:</a:t>
                </a: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Khối lượng công việc mà người thứ nhất làm được trong 1 giờ;</a:t>
                </a:r>
                <a:endParaRPr lang="en-US" sz="3800" kern="0">
                  <a:solidFill>
                    <a:prstClr val="black"/>
                  </a:solidFill>
                  <a:latin typeface="Arial" panose="020B0604020202090204"/>
                  <a:cs typeface="Arial" panose="020B0604020202090204" pitchFamily="34" charset="0"/>
                  <a:sym typeface="Arial" panose="020B0604020202090204"/>
                </a:endParaRP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Khối lượng công việc mà người thứ hai làm được trong 1 giờ.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  <a:blipFill rotWithShape="1">
                <a:blip r:embed="rId2"/>
                <a:stretch>
                  <a:fillRect t="-2" b="-122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b) Hãy lập phương trình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  <a:sym typeface="Arial" panose="020B0604020202090204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 panose="020B0604020202090204"/>
                    <a:cs typeface="Arial" panose="020B0604020202090204" pitchFamily="34" charset="0"/>
                    <a:sym typeface="Arial" panose="020B0604020202090204"/>
                  </a:rPr>
                  <a:t> và giải phương trình đó. Sau đó cho biết, nếu làm một mình thì mỗi người phải làm trong bao lâu mới xong công việc đó.</a:t>
                </a: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  <a:blipFill rotWithShape="1">
                <a:blip r:embed="rId4"/>
                <a:stretch>
                  <a:fillRect t="-2" r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4563" cy="10638154"/>
            <a:chOff x="0" y="0"/>
            <a:chExt cx="1968665" cy="28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067300"/>
            <a:ext cx="2552700" cy="5875056"/>
          </a:xfrm>
          <a:custGeom>
            <a:avLst/>
            <a:gdLst/>
            <a:ahLst/>
            <a:cxnLst/>
            <a:rect l="l" t="t" r="r" b="b"/>
            <a:pathLst>
              <a:path w="2844270" h="6373715">
                <a:moveTo>
                  <a:pt x="0" y="0"/>
                </a:moveTo>
                <a:lnTo>
                  <a:pt x="2844270" y="0"/>
                </a:lnTo>
                <a:lnTo>
                  <a:pt x="2844270" y="6373715"/>
                </a:lnTo>
                <a:lnTo>
                  <a:pt x="0" y="637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-224225" y="373910"/>
            <a:ext cx="748301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NỘI DUNG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BÀI HỌC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67600" y="2086029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8400" y="1454848"/>
            <a:ext cx="74676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>
                <a:solidFill>
                  <a:srgbClr val="00487E"/>
                </a:solidFill>
                <a:latin typeface="Arial" panose="020B0604020202090204"/>
                <a:ea typeface="Calibri" panose="020F0502020204030204" pitchFamily="34" charset="0"/>
                <a:cs typeface="Times New Roman" panose="02020503050405090304" pitchFamily="18" charset="0"/>
                <a:sym typeface="Arial" panose="020B0604020202090204"/>
              </a:rPr>
              <a:t>1. Phương trình tích</a:t>
            </a:r>
            <a:endParaRPr lang="en-US" sz="4500" b="1" kern="0">
              <a:solidFill>
                <a:srgbClr val="00487E"/>
              </a:solidFill>
              <a:latin typeface="Arial" panose="020B0604020202090204"/>
              <a:cs typeface="Arial" panose="020B0604020202090204"/>
              <a:sym typeface="Arial" panose="020B060402020209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27758" y="4418720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058400" y="3771900"/>
            <a:ext cx="7467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>
                <a:solidFill>
                  <a:srgbClr val="00487E"/>
                </a:solidFill>
                <a:latin typeface="Arial" panose="020B0604020202090204"/>
                <a:ea typeface="Calibri" panose="020F0502020204030204" pitchFamily="34" charset="0"/>
                <a:cs typeface="Times New Roman" panose="02020503050405090304" pitchFamily="18" charset="0"/>
                <a:sym typeface="Arial" panose="020B0604020202090204"/>
              </a:rPr>
              <a:t>2. </a:t>
            </a:r>
            <a:r>
              <a:rPr lang="vi-VN" sz="4500" b="1" kern="0">
                <a:solidFill>
                  <a:srgbClr val="00487E"/>
                </a:solidFill>
                <a:latin typeface="Arial" panose="020B0604020202090204"/>
                <a:ea typeface="Calibri" panose="020F0502020204030204" pitchFamily="34" charset="0"/>
                <a:cs typeface="Times New Roman" panose="02020503050405090304" pitchFamily="18" charset="0"/>
                <a:sym typeface="Arial" panose="020B0604020202090204"/>
              </a:rPr>
              <a:t>Phương trình chứa ẩn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500" b="1" kern="0">
                <a:solidFill>
                  <a:srgbClr val="00487E"/>
                </a:solidFill>
                <a:latin typeface="Arial" panose="020B0604020202090204"/>
                <a:ea typeface="Calibri" panose="020F0502020204030204" pitchFamily="34" charset="0"/>
                <a:cs typeface="Times New Roman" panose="02020503050405090304" pitchFamily="18" charset="0"/>
                <a:sym typeface="Arial" panose="020B0604020202090204"/>
              </a:rPr>
              <a:t>ở mẫu</a:t>
            </a:r>
          </a:p>
        </p:txBody>
      </p:sp>
      <p:sp>
        <p:nvSpPr>
          <p:cNvPr id="30" name="Freeform 10"/>
          <p:cNvSpPr/>
          <p:nvPr/>
        </p:nvSpPr>
        <p:spPr>
          <a:xfrm>
            <a:off x="14859000" y="7846725"/>
            <a:ext cx="2871929" cy="2145632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4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90204" pitchFamily="34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latin typeface="Arial" panose="020B0604020202090204" pitchFamily="34" charset="0"/>
                  <a:ea typeface="Calibri" panose="020F0502020204030204" pitchFamily="34" charset="0"/>
                  <a:cs typeface="Arial" panose="020B060402020209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  <a:blipFill rotWithShape="1">
                <a:blip r:embed="rId2"/>
                <a:stretch>
                  <a:fillRect b="-1929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12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à đượ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: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50305040509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90204" pitchFamily="34" charset="0"/>
                  </a:rPr>
                  <a:t>Giải phương trình được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503050405090304" pitchFamily="18" charset="0"/>
                      </a:rPr>
                      <m:t>=12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thứ nhất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phải làm trong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12 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xong công việc</a:t>
                </a:r>
                <a:r>
                  <a:rPr lang="en-US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.</a:t>
                </a: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thứ hai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phải làm trong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Arial" panose="020B0604020202090204"/>
                  </a:rPr>
                  <a:t>24 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xong công việc</a:t>
                </a:r>
                <a:r>
                  <a:rPr lang="en-US" sz="3800" kern="0">
                    <a:solidFill>
                      <a:prstClr val="black"/>
                    </a:solidFill>
                    <a:cs typeface="Arial" panose="020B0604020202090204" pitchFamily="34" charset="0"/>
                    <a:sym typeface="Arial" panose="020B0604020202090204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  <a:blipFill rotWithShape="1">
                <a:blip r:embed="rId2"/>
                <a:stretch>
                  <a:fillRect l="-4" r="4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35886"/>
            <a:ext cx="7078033" cy="10721992"/>
            <a:chOff x="0" y="0"/>
            <a:chExt cx="2408296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823899"/>
            </a:xfrm>
            <a:custGeom>
              <a:avLst/>
              <a:gdLst/>
              <a:ahLst/>
              <a:cxnLst/>
              <a:rect l="l" t="t" r="r" b="b"/>
              <a:pathLst>
                <a:path w="2408296" h="2823899">
                  <a:moveTo>
                    <a:pt x="0" y="0"/>
                  </a:moveTo>
                  <a:lnTo>
                    <a:pt x="2408296" y="0"/>
                  </a:lnTo>
                  <a:lnTo>
                    <a:pt x="2408296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429000" y="-35886"/>
            <a:ext cx="11201400" cy="10498466"/>
          </a:xfrm>
          <a:custGeom>
            <a:avLst/>
            <a:gdLst/>
            <a:ahLst/>
            <a:cxnLst/>
            <a:rect l="l" t="t" r="r" b="b"/>
            <a:pathLst>
              <a:path w="10498466" h="10498466">
                <a:moveTo>
                  <a:pt x="0" y="0"/>
                </a:moveTo>
                <a:lnTo>
                  <a:pt x="10498466" y="0"/>
                </a:lnTo>
                <a:lnTo>
                  <a:pt x="10498466" y="10498466"/>
                </a:lnTo>
                <a:lnTo>
                  <a:pt x="0" y="1049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21307" y="5614041"/>
            <a:ext cx="2835415" cy="5816236"/>
          </a:xfrm>
          <a:custGeom>
            <a:avLst/>
            <a:gdLst/>
            <a:ahLst/>
            <a:cxnLst/>
            <a:rect l="l" t="t" r="r" b="b"/>
            <a:pathLst>
              <a:path w="2835415" h="5816236">
                <a:moveTo>
                  <a:pt x="0" y="0"/>
                </a:moveTo>
                <a:lnTo>
                  <a:pt x="2835415" y="0"/>
                </a:lnTo>
                <a:lnTo>
                  <a:pt x="2835415" y="5816236"/>
                </a:lnTo>
                <a:lnTo>
                  <a:pt x="0" y="581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31"/>
          <p:cNvSpPr txBox="1"/>
          <p:nvPr/>
        </p:nvSpPr>
        <p:spPr>
          <a:xfrm>
            <a:off x="563362" y="723900"/>
            <a:ext cx="5951306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rgbClr val="1F497D"/>
                </a:solidFill>
                <a:cs typeface="Arial" panose="020B0604020202090204" pitchFamily="34" charset="0"/>
              </a:rPr>
              <a:t>HƯỚNG DẪN VỀ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3000" y="1714500"/>
            <a:ext cx="767742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en-US" sz="4300" kern="0" dirty="0" err="1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Ôn</a:t>
            </a:r>
            <a:r>
              <a:rPr lang="en-US" sz="4300" kern="0" dirty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tập</a:t>
            </a:r>
            <a:r>
              <a:rPr lang="en-US" sz="4300" kern="0" dirty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kiến</a:t>
            </a:r>
            <a:r>
              <a:rPr lang="en-US" sz="4300" kern="0" dirty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thức</a:t>
            </a:r>
            <a:r>
              <a:rPr lang="en-US" sz="4300" kern="0" dirty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 </a:t>
            </a:r>
            <a:r>
              <a:rPr lang="en-US" sz="4300" kern="0" err="1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đã</a:t>
            </a:r>
            <a:r>
              <a:rPr lang="en-US" sz="4300" kern="0">
                <a:solidFill>
                  <a:srgbClr val="000000"/>
                </a:solidFill>
                <a:latin typeface="Arial" panose="020B0604020202090204"/>
                <a:cs typeface="Arial" panose="020B0604020202090204"/>
                <a:sym typeface="Arial" panose="020B0604020202090204"/>
              </a:rPr>
              <a:t> học</a:t>
            </a:r>
            <a:endParaRPr lang="en-US" sz="4300" kern="0" dirty="0">
              <a:solidFill>
                <a:srgbClr val="000000"/>
              </a:solidFill>
              <a:latin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8989" y="3664270"/>
            <a:ext cx="827713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vi-VN" sz="4300" kern="0">
                <a:solidFill>
                  <a:srgbClr val="000000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Times New Roman" panose="02020503050405090304" pitchFamily="18" charset="0"/>
                <a:sym typeface="Arial" panose="020B0604020202090204"/>
              </a:rPr>
              <a:t>Hoàn thành bài tập trong SBT</a:t>
            </a:r>
            <a:endParaRPr lang="en-US" sz="4300" b="1" i="1" kern="0" dirty="0">
              <a:solidFill>
                <a:srgbClr val="000000"/>
              </a:solidFill>
              <a:latin typeface="Arial" panose="020B0604020202090204"/>
              <a:ea typeface="DengXian"/>
              <a:cs typeface="Times New Roman" panose="02020503050405090304" pitchFamily="18" charset="0"/>
              <a:sym typeface="Arial" panose="020B060402020209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82441" y="5614041"/>
            <a:ext cx="8667359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5000"/>
              </a:lnSpc>
              <a:buFont typeface="Wingdings" panose="05000000000000000000" pitchFamily="2" charset="2"/>
              <a:buChar char="q"/>
              <a:defRPr/>
            </a:pPr>
            <a:r>
              <a:rPr lang="en-US" sz="4300" dirty="0" err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Đọc</a:t>
            </a:r>
            <a:r>
              <a:rPr lang="en-US" sz="4300" dirty="0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và</a:t>
            </a:r>
            <a:r>
              <a:rPr lang="en-US" sz="4300" dirty="0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chuẩn</a:t>
            </a:r>
            <a:r>
              <a:rPr lang="en-US" sz="4300" dirty="0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bị</a:t>
            </a:r>
            <a:r>
              <a:rPr lang="en-US" sz="4300" dirty="0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 </a:t>
            </a:r>
            <a:r>
              <a:rPr lang="en-US" sz="4300" err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trước</a:t>
            </a:r>
            <a:r>
              <a:rPr lang="en-US" sz="4300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  </a:t>
            </a:r>
            <a:r>
              <a:rPr lang="en-US" sz="4300" b="1" i="1">
                <a:solidFill>
                  <a:prstClr val="black"/>
                </a:solidFill>
                <a:latin typeface="Arial" panose="020B0604020202090204" pitchFamily="34" charset="0"/>
                <a:ea typeface="Times New Roman" panose="02020503050405090304" pitchFamily="18" charset="0"/>
                <a:cs typeface="Arial" panose="020B0604020202090204" pitchFamily="34" charset="0"/>
                <a:sym typeface="Arial" panose="020B0604020202090204"/>
              </a:rPr>
              <a:t>Bài 5: Bất đẳng thức và tính chất</a:t>
            </a:r>
            <a:endParaRPr lang="en-US" sz="4300" b="1" dirty="0">
              <a:solidFill>
                <a:prstClr val="black"/>
              </a:solidFill>
              <a:latin typeface="Arial" panose="020B0604020202090204" pitchFamily="34" charset="0"/>
              <a:cs typeface="Arial" panose="020B0604020202090204" pitchFamily="34" charset="0"/>
              <a:sym typeface="Arial" panose="020B060402020209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57703" y="457349"/>
            <a:ext cx="1357258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THEO DÕI CỦA CÁC EM!</a:t>
            </a:r>
          </a:p>
        </p:txBody>
      </p:sp>
      <p:sp>
        <p:nvSpPr>
          <p:cNvPr id="10" name="Freeform 10"/>
          <p:cNvSpPr/>
          <p:nvPr/>
        </p:nvSpPr>
        <p:spPr>
          <a:xfrm rot="-384349">
            <a:off x="2057569" y="5133075"/>
            <a:ext cx="2464471" cy="3806133"/>
          </a:xfrm>
          <a:custGeom>
            <a:avLst/>
            <a:gdLst/>
            <a:ahLst/>
            <a:cxnLst/>
            <a:rect l="l" t="t" r="r" b="b"/>
            <a:pathLst>
              <a:path w="2464471" h="3806133">
                <a:moveTo>
                  <a:pt x="0" y="0"/>
                </a:moveTo>
                <a:lnTo>
                  <a:pt x="2464471" y="0"/>
                </a:lnTo>
                <a:lnTo>
                  <a:pt x="2464471" y="3806134"/>
                </a:lnTo>
                <a:lnTo>
                  <a:pt x="0" y="380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92200" y="5428704"/>
            <a:ext cx="3034665" cy="4114800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67231" y="3266088"/>
            <a:ext cx="13787169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9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PHƯƠNG TRÌNH TÍCH</a:t>
            </a:r>
            <a:endParaRPr lang="en-US" sz="9200" kern="10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Calibri" panose="020F0502020204030204" pitchFamily="34" charset="0"/>
              <a:cs typeface="Arial" panose="020B060402020209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3351" y="7048500"/>
            <a:ext cx="4724400" cy="2574798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1041769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0000" b="1">
                <a:solidFill>
                  <a:schemeClr val="bg1"/>
                </a:solidFill>
                <a:latin typeface="Arial" panose="020B0604020202090204" pitchFamily="34" charset="0"/>
                <a:ea typeface="Calibri" panose="020F0502020204030204" pitchFamily="34" charset="0"/>
                <a:cs typeface="Arial" panose="020B0604020202090204" pitchFamily="34" charset="0"/>
              </a:rPr>
              <a:t>1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800" y="1333500"/>
            <a:ext cx="15305452" cy="1824923"/>
            <a:chOff x="774791" y="392310"/>
            <a:chExt cx="15305452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90204" pitchFamily="34" charset="0"/>
                      <a:cs typeface="Arial" panose="020B0604020202090204" pitchFamily="34" charset="0"/>
                    </a:rPr>
                    <a:t>Phân tích đa thức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90204" pitchFamily="34" charset="0"/>
                      <a:cs typeface="Arial" panose="020B0604020202090204" pitchFamily="34" charset="0"/>
                    </a:rPr>
                    <a:t> thành nhân tử.</a:t>
                  </a:r>
                  <a:endParaRPr lang="vi-VN" sz="4000">
                    <a:solidFill>
                      <a:srgbClr val="000000"/>
                    </a:solidFill>
                    <a:latin typeface="Arial" panose="020B060402020209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>
                  <a:solidFill>
                    <a:srgbClr val="FFFF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HĐ1</a:t>
              </a:r>
              <a:endParaRPr lang="en-US" sz="4200" b="1">
                <a:solidFill>
                  <a:srgbClr val="FFFF00"/>
                </a:solidFill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72000" y="38260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000" b="1" i="1" u="sng">
                <a:solidFill>
                  <a:schemeClr val="tx2"/>
                </a:solidFill>
                <a:cs typeface="Arial" panose="020B0604020202090204" pitchFamily="34" charset="0"/>
              </a:rPr>
              <a:t>Giải</a:t>
            </a:r>
            <a:r>
              <a:rPr lang="en-US" sz="4000" b="1" i="1" u="sng">
                <a:solidFill>
                  <a:schemeClr val="tx2"/>
                </a:solidFill>
                <a:cs typeface="Arial" panose="020B0604020202090204" pitchFamily="34" charset="0"/>
              </a:rPr>
              <a:t>:</a:t>
            </a:r>
            <a:endParaRPr lang="en-US" sz="4000" b="1" i="1" u="sng">
              <a:solidFill>
                <a:schemeClr val="tx2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9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9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i="1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2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−1+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Times New Roman" panose="02020503050405090304" pitchFamily="18" charset="0"/>
                    <a:ea typeface="Dotum" panose="020B0600000101010101" pitchFamily="34" charset="-127"/>
                    <a:cs typeface="Times New Roman" panose="02020503050405090304" pitchFamily="18" charset="0"/>
                  </a:rPr>
                  <a:t> </a:t>
                </a:r>
                <a:endParaRPr lang="en-US" sz="4000">
                  <a:effectLst/>
                  <a:latin typeface="Times New Roman" panose="02020503050405090304" pitchFamily="18" charset="0"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𝑃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)=(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+1)(3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−1)</m:t>
                    </m:r>
                  </m:oMath>
                </a14:m>
                <a:r>
                  <a:rPr lang="vi-VN" sz="4000">
                    <a:effectLst/>
                    <a:latin typeface="Times New Roman" panose="02020503050405090304" pitchFamily="18" charset="0"/>
                    <a:ea typeface="Dotum" panose="020B0600000101010101" pitchFamily="34" charset="-127"/>
                    <a:cs typeface="Times New Roman" panose="02020503050405090304" pitchFamily="18" charset="0"/>
                  </a:rPr>
                  <a:t> </a:t>
                </a:r>
                <a:endParaRPr lang="en-US" sz="4000">
                  <a:effectLst/>
                  <a:latin typeface="Times New Roman" panose="02020503050405090304" pitchFamily="18" charset="0"/>
                  <a:ea typeface="Arial" panose="020B0604020202090204" pitchFamily="34" charset="0"/>
                  <a:cs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  <a:blipFill rotWithShape="1">
                <a:blip r:embed="rId5"/>
                <a:stretch>
                  <a:fillRect l="-1" r="1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82388" y="-1333500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FFDEA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60178" y="1411747"/>
            <a:ext cx="15080022" cy="1212689"/>
            <a:chOff x="774791" y="730389"/>
            <a:chExt cx="15080022" cy="1212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+mn-ea"/>
                      <a:cs typeface="Arial" panose="020B0604020202090204" pitchFamily="34" charset="0"/>
                    </a:rPr>
                    <a:t>Giải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+mn-ea"/>
                      <a:cs typeface="Arial" panose="020B0604020202090204" pitchFamily="34" charset="0"/>
                    </a:rPr>
                    <a:t> phương trình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90204" pitchFamily="34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9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90204" pitchFamily="34" charset="0"/>
                            </a:rPr>
                            <m:t>𝑥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90204" pitchFamily="34" charset="0"/>
                        </a:rPr>
                        <m:t>=0</m:t>
                      </m:r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90204" pitchFamily="34" charset="0"/>
                      <a:ea typeface="+mn-ea"/>
                      <a:cs typeface="Arial" panose="020B0604020202090204" pitchFamily="34" charset="0"/>
                    </a:rPr>
                    <a:t>.</a:t>
                  </a:r>
                  <a:endPara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HĐ</a:t>
              </a: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971408" y="3238500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3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503050405090304" pitchFamily="18" charset="0"/>
                          </a:rPr>
                          <m:t>−1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:endParaRPr lang="en-US" sz="4000" i="1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503050405090304" pitchFamily="18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effectLst/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=−1</m:t>
                    </m:r>
                  </m:oMath>
                </a14:m>
                <a:endParaRPr lang="en-US" sz="4000">
                  <a:effectLst/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  <a:blipFill rotWithShape="1">
                <a:blip r:embed="rId5"/>
                <a:stretch>
                  <a:fillRect l="-2" r="2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  <a:blipFill rotWithShape="1">
                <a:blip r:embed="rId7"/>
                <a:stretch>
                  <a:fillRect l="-6" t="-25" r="-10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723900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5"/>
                <p:cNvSpPr txBox="1"/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vi-VN" sz="4300"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Để giải phương trình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𝑎𝑥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𝑐𝑥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𝑑</m:t>
                          </m:r>
                        </m:e>
                      </m:d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, ta giải hai phương trình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𝑎𝑥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𝑏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𝑐𝑥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𝑑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90204" pitchFamily="34" charset="0"/>
                      <a:ea typeface="Dotum" panose="020B0600000101010101" pitchFamily="34" charset="-127"/>
                      <a:cs typeface="Arial" panose="020B0604020202090204" pitchFamily="34" charset="0"/>
                    </a:rPr>
                    <a:t>. Sau đó lấy tất cả các nghiệm của chúng.</a:t>
                  </a:r>
                  <a:endParaRPr lang="en-US" sz="4300" kern="100">
                    <a:effectLst/>
                    <a:latin typeface="Arial" panose="020B0604020202090204" pitchFamily="34" charset="0"/>
                    <a:ea typeface="Calibri" panose="020F0502020204030204" pitchFamily="34" charset="0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7225928" y="1504771"/>
            <a:ext cx="3765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Ghi nhớ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447516" y="6515100"/>
            <a:ext cx="2871246" cy="274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38200" y="704538"/>
            <a:ext cx="14478000" cy="1238562"/>
            <a:chOff x="1967695" y="1997409"/>
            <a:chExt cx="14160500" cy="1238562"/>
          </a:xfrm>
        </p:grpSpPr>
        <p:sp>
          <p:nvSpPr>
            <p:cNvPr id="20" name="Horizontal Scroll 19"/>
            <p:cNvSpPr/>
            <p:nvPr/>
          </p:nvSpPr>
          <p:spPr>
            <a:xfrm>
              <a:off x="1967695" y="1997409"/>
              <a:ext cx="2393281" cy="1238562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Ví dụ </a:t>
              </a: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90204" pitchFamily="34" charset="0"/>
                            <a:ea typeface="+mn-ea"/>
                            <a:cs typeface="Arial" panose="020B060402020209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2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3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90204" pitchFamily="34" charset="0"/>
                              </a:rPr>
                              <m:t>−1</m:t>
                            </m:r>
                          </m:e>
                        </m:d>
                        <m:r>
                          <a:rPr kumimoji="0" lang="en-US" sz="4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90204" pitchFamily="34" charset="0"/>
                          </a:rPr>
                          <m:t>=0</m:t>
                        </m:r>
                      </m:oMath>
                    </m:oMathPara>
                  </a14:m>
                  <a:endParaRPr kumimoji="0" lang="vi-VN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Arial" panose="020B060402020209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610600" y="2463779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9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4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90204" pitchFamily="34" charset="0"/>
                        <a:ea typeface="+mn-ea"/>
                        <a:cs typeface="Arial" panose="020B060402020209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90204" pitchFamily="34" charset="0"/>
                        <a:ea typeface="+mn-ea"/>
                        <a:cs typeface="Arial" panose="020B060402020209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90204" pitchFamily="34" charset="0"/>
                        <a:ea typeface="+mn-ea"/>
                        <a:cs typeface="Arial" panose="020B060402020209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90204" pitchFamily="34" charset="0"/>
                        <a:ea typeface="+mn-ea"/>
                        <a:cs typeface="Arial" panose="020B0604020202090204" pitchFamily="34" charset="0"/>
                      </a:rPr>
                      <m:t>ó </m:t>
                    </m:r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2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3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90204" pitchFamily="34" charset="0"/>
                          </a:rPr>
                          <m:t>−1</m:t>
                        </m:r>
                      </m:e>
                    </m:d>
                    <m:r>
                      <a:rPr lang="en-US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90204" pitchFamily="34" charset="0"/>
                      </a:rPr>
                      <m:t>=0</m:t>
                    </m:r>
                  </m:oMath>
                </a14:m>
                <a:r>
                  <a:rPr kumimoji="0" lang="en-US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Arial" panose="020B0604020202090204" pitchFamily="34" charset="0"/>
                  </a:rPr>
                  <a:t> nên</a:t>
                </a:r>
                <a:r>
                  <a:rPr kumimoji="0" lang="en-US" sz="41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90204" pitchFamily="34" charset="0"/>
                    <a:ea typeface="+mn-ea"/>
                    <a:cs typeface="Arial" panose="020B0604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2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90204" pitchFamily="34" charset="0"/>
                  </a:rPr>
                  <a:t> 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90204" pitchFamily="34" charset="0"/>
                    <a:ea typeface="Dotum" panose="020B0600000101010101" pitchFamily="34" charset="-127"/>
                    <a:cs typeface="Arial" panose="020B0604020202090204" pitchFamily="34" charset="0"/>
                  </a:rPr>
                  <a:t>oặc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9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3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−1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503050405090304" pitchFamily="18" charset="0"/>
                      </a:rPr>
                      <m:t>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             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 algn="ctr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latin typeface="DejaVu Math TeX Gyre" panose="02000503000000000000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90204" pitchFamily="34" charset="0"/>
                        </a:rPr>
                        <m:t>=1,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90204" pitchFamily="34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90204" pitchFamily="34" charset="0"/>
                          <a:cs typeface="Arial" panose="020B060402020209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50305040509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503050405090304" pitchFamily="18" charset="0"/>
                        </a:rPr>
                        <m:t>.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90204" pitchFamily="34" charset="0"/>
                  <a:ea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  <a:blipFill rotWithShape="1">
                <a:blip r:embed="rId3"/>
                <a:stretch>
                  <a:fillRect l="-3" t="-3" r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822670"/>
            <a:ext cx="1391538" cy="2002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2757</Words>
  <Application>Microsoft Office PowerPoint</Application>
  <PresentationFormat>Custom</PresentationFormat>
  <Paragraphs>293</Paragraphs>
  <Slides>43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Dotum</vt:lpstr>
      <vt:lpstr>Wingdings</vt:lpstr>
      <vt:lpstr>Arial</vt:lpstr>
      <vt:lpstr>Malgun Gothic</vt:lpstr>
      <vt:lpstr>Calibri</vt:lpstr>
      <vt:lpstr>DejaVu Math TeX Gyre</vt:lpstr>
      <vt:lpstr>Times New Roman</vt:lpstr>
      <vt:lpstr>Cambria Math</vt:lpstr>
      <vt:lpstr>Office Theme</vt:lpstr>
      <vt:lpstr>2_Office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tailieugiaovien.edu.vn</dc:creator>
  <cp:lastModifiedBy>Admin</cp:lastModifiedBy>
  <cp:revision>4</cp:revision>
  <dcterms:created xsi:type="dcterms:W3CDTF">2025-09-21T13:18:43Z</dcterms:created>
  <dcterms:modified xsi:type="dcterms:W3CDTF">2026-01-12T02:49:25Z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D7EDE6C1B0E46AC52DFBCF68E5A0974D_42</vt:lpwstr>
  </property>
  <property fmtid="{D5CDD505-2E9C-101B-9397-08002B2CF9AE}" pid="3" name="KSOProductBuildVer">
    <vt:lpwstr>1033-12.1.22533.22533</vt:lpwstr>
  </property>
</Properties>
</file>