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83" r:id="rId2"/>
    <p:sldId id="256" r:id="rId3"/>
    <p:sldId id="257" r:id="rId4"/>
    <p:sldId id="263" r:id="rId5"/>
    <p:sldId id="284" r:id="rId6"/>
    <p:sldId id="285" r:id="rId7"/>
    <p:sldId id="286" r:id="rId8"/>
    <p:sldId id="287" r:id="rId9"/>
    <p:sldId id="288" r:id="rId10"/>
    <p:sldId id="294" r:id="rId11"/>
    <p:sldId id="291" r:id="rId12"/>
    <p:sldId id="326" r:id="rId13"/>
    <p:sldId id="289" r:id="rId14"/>
    <p:sldId id="290" r:id="rId15"/>
    <p:sldId id="295" r:id="rId16"/>
    <p:sldId id="292" r:id="rId17"/>
    <p:sldId id="258" r:id="rId18"/>
    <p:sldId id="324" r:id="rId19"/>
    <p:sldId id="325" r:id="rId20"/>
    <p:sldId id="296" r:id="rId21"/>
    <p:sldId id="321" r:id="rId22"/>
    <p:sldId id="297" r:id="rId23"/>
    <p:sldId id="298" r:id="rId24"/>
    <p:sldId id="300" r:id="rId25"/>
    <p:sldId id="299" r:id="rId26"/>
    <p:sldId id="301" r:id="rId27"/>
    <p:sldId id="302" r:id="rId28"/>
    <p:sldId id="303" r:id="rId29"/>
    <p:sldId id="304" r:id="rId30"/>
    <p:sldId id="332" r:id="rId31"/>
    <p:sldId id="306" r:id="rId32"/>
    <p:sldId id="305" r:id="rId33"/>
    <p:sldId id="308" r:id="rId34"/>
    <p:sldId id="309" r:id="rId35"/>
    <p:sldId id="318" r:id="rId36"/>
    <p:sldId id="319" r:id="rId37"/>
    <p:sldId id="327" r:id="rId38"/>
    <p:sldId id="293" r:id="rId39"/>
    <p:sldId id="328" r:id="rId40"/>
    <p:sldId id="329" r:id="rId41"/>
    <p:sldId id="259" r:id="rId42"/>
    <p:sldId id="331" r:id="rId43"/>
    <p:sldId id="310" r:id="rId44"/>
    <p:sldId id="311" r:id="rId45"/>
    <p:sldId id="320" r:id="rId46"/>
    <p:sldId id="260" r:id="rId47"/>
    <p:sldId id="262" r:id="rId48"/>
    <p:sldId id="270" r:id="rId49"/>
    <p:sldId id="322" r:id="rId50"/>
    <p:sldId id="323" r:id="rId51"/>
  </p:sldIdLst>
  <p:sldSz cx="18288000" cy="10287000"/>
  <p:notesSz cx="6858000" cy="9144000"/>
  <p:embeddedFontLs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000" autoAdjust="0"/>
  </p:normalViewPr>
  <p:slideViewPr>
    <p:cSldViewPr>
      <p:cViewPr varScale="1">
        <p:scale>
          <a:sx n="45" d="100"/>
          <a:sy n="45" d="100"/>
        </p:scale>
        <p:origin x="8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Lý</a:t>
            </a:r>
            <a:r>
              <a:rPr lang="en-US" baseline="0" dirty="0" smtClean="0"/>
              <a:t> </a:t>
            </a:r>
            <a:r>
              <a:rPr lang="en-US" baseline="0" dirty="0" err="1" smtClean="0"/>
              <a:t>Nhân</a:t>
            </a:r>
            <a:r>
              <a:rPr lang="en-US" baseline="0" dirty="0" smtClean="0"/>
              <a:t> </a:t>
            </a:r>
            <a:r>
              <a:rPr lang="en-US" baseline="0" dirty="0" err="1" smtClean="0"/>
              <a:t>Tông</a:t>
            </a:r>
            <a:endParaRPr lang="en-US" baseline="0" dirty="0" smtClean="0"/>
          </a:p>
          <a:p>
            <a:r>
              <a:rPr lang="en-US" dirty="0" smtClean="0"/>
              <a:t>- </a:t>
            </a:r>
            <a:r>
              <a:rPr lang="en-US" dirty="0" err="1" smtClean="0"/>
              <a:t>Trần</a:t>
            </a:r>
            <a:r>
              <a:rPr lang="en-US" baseline="0" dirty="0" smtClean="0"/>
              <a:t> </a:t>
            </a:r>
            <a:r>
              <a:rPr lang="en-US" baseline="0" dirty="0" err="1" smtClean="0"/>
              <a:t>Quốc</a:t>
            </a:r>
            <a:r>
              <a:rPr lang="en-US" baseline="0" dirty="0" smtClean="0"/>
              <a:t> </a:t>
            </a:r>
            <a:r>
              <a:rPr lang="en-US" baseline="0" dirty="0" err="1" smtClean="0"/>
              <a:t>Toản</a:t>
            </a:r>
            <a:endParaRPr lang="en-US" baseline="0" dirty="0" smtClean="0"/>
          </a:p>
          <a:p>
            <a:r>
              <a:rPr lang="en-US" dirty="0" smtClean="0"/>
              <a:t>-</a:t>
            </a:r>
            <a:r>
              <a:rPr lang="en-US" baseline="0" dirty="0" smtClean="0"/>
              <a:t> </a:t>
            </a:r>
            <a:r>
              <a:rPr lang="en-US" baseline="0" dirty="0" err="1" smtClean="0"/>
              <a:t>Lê</a:t>
            </a:r>
            <a:r>
              <a:rPr lang="en-US" baseline="0" dirty="0" smtClean="0"/>
              <a:t> </a:t>
            </a:r>
            <a:r>
              <a:rPr lang="en-US" baseline="0" dirty="0" err="1" smtClean="0"/>
              <a:t>Thái</a:t>
            </a:r>
            <a:r>
              <a:rPr lang="en-US" baseline="0" dirty="0" smtClean="0"/>
              <a:t> </a:t>
            </a:r>
            <a:r>
              <a:rPr lang="en-US" baseline="0" dirty="0" err="1" smtClean="0"/>
              <a:t>Tông</a:t>
            </a:r>
            <a:endParaRPr lang="en-US" baseline="0" dirty="0" smtClean="0"/>
          </a:p>
          <a:p>
            <a:r>
              <a:rPr lang="en-US" dirty="0" smtClean="0"/>
              <a:t>- </a:t>
            </a:r>
            <a:r>
              <a:rPr lang="en-US" dirty="0" err="1" smtClean="0"/>
              <a:t>Nguyễn</a:t>
            </a:r>
            <a:r>
              <a:rPr lang="en-US" baseline="0" dirty="0" smtClean="0"/>
              <a:t> </a:t>
            </a:r>
            <a:r>
              <a:rPr lang="en-US" baseline="0" dirty="0" err="1" smtClean="0"/>
              <a:t>Hiền</a:t>
            </a:r>
            <a:endParaRPr lang="en-US" baseline="0" dirty="0" smtClean="0"/>
          </a:p>
          <a:p>
            <a:r>
              <a:rPr lang="en-US" dirty="0" smtClean="0"/>
              <a:t>- </a:t>
            </a:r>
            <a:r>
              <a:rPr lang="en-US" dirty="0" err="1" smtClean="0"/>
              <a:t>Duy</a:t>
            </a:r>
            <a:r>
              <a:rPr lang="en-US" dirty="0" smtClean="0"/>
              <a:t> </a:t>
            </a:r>
            <a:r>
              <a:rPr lang="en-US" dirty="0" err="1" smtClean="0"/>
              <a:t>Tân</a:t>
            </a:r>
            <a:r>
              <a:rPr lang="en-US" dirty="0" smtClean="0"/>
              <a:t/>
            </a:r>
            <a:br>
              <a:rPr lang="en-US" dirty="0" smtClean="0"/>
            </a:br>
            <a:r>
              <a:rPr lang="en-US" dirty="0" err="1" smtClean="0"/>
              <a:t>Bổ</a:t>
            </a:r>
            <a:r>
              <a:rPr lang="en-US" baseline="0" dirty="0" smtClean="0"/>
              <a:t> sung: </a:t>
            </a:r>
            <a:r>
              <a:rPr lang="vi-VN" sz="1200" b="1" i="0" kern="1200" dirty="0" smtClean="0">
                <a:solidFill>
                  <a:schemeClr val="tx1"/>
                </a:solidFill>
                <a:effectLst/>
                <a:latin typeface="+mn-lt"/>
                <a:ea typeface="+mn-ea"/>
                <a:cs typeface="+mn-cs"/>
              </a:rPr>
              <a:t>Lý Nhân Tông:</a:t>
            </a:r>
            <a:r>
              <a:rPr lang="vi-VN" sz="1200" b="0" i="0" kern="1200" dirty="0" smtClean="0">
                <a:solidFill>
                  <a:schemeClr val="tx1"/>
                </a:solidFill>
                <a:effectLst/>
                <a:latin typeface="+mn-lt"/>
                <a:ea typeface="+mn-ea"/>
                <a:cs typeface="+mn-cs"/>
              </a:rPr>
              <a:t> Ông tên thật là Lý Càn Đức (1066-1128), con trai đầu của vua Lý Nhân Tông. Lên ngôi khi mới 7 tuổi, dưới sự nhiếp chính của mẹ (Nguyên phi Ỷ Lan), Lý Nhân Tông không ngừng hoàn thiện bản thân, trở thành minh quân. Dưới thời trị vì của Lý Nhân Tông, triều đình cho thành lập Văn Miếu - Quốc Tử Giám, mở kỳ thi Nho học đầu tiên, đánh tan quân Tống xâm lược vào các năm 1075, 1077 cùng nhiều thành tựu kinh bang tế thế khác.</a:t>
            </a:r>
            <a:endParaRPr lang="en-US"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Nguyễn Hiền</a:t>
            </a:r>
            <a:r>
              <a:rPr lang="vi-VN" sz="1200" b="0" i="0" kern="1200" dirty="0" smtClean="0">
                <a:solidFill>
                  <a:schemeClr val="tx1"/>
                </a:solidFill>
                <a:effectLst/>
                <a:latin typeface="+mn-lt"/>
                <a:ea typeface="+mn-ea"/>
                <a:cs typeface="+mn-cs"/>
              </a:rPr>
              <a:t> chính là trạng nguyên trẻ nhất trong nghìn năm khoa bảng nước nhà. Tại kỳ thi năm 1247 thời vua Trần Thái Tông, Nguyễn Hiền (1234-1256) đỗ trạng nguyên khi 13 tuổi. Vua Trần Thái Tông cho Nguyễn Hiền về quê tu dưỡng thêm 3 năm vì còn quá nhỏ. Về sau, trạng nguyên trẻ tuổi làm quan đến chức Thượng thư bộ Công. Tiếc rằng, cái chết ở tuổi 22 của Nguyễn Hiền khiến nước ta mất đi một nhân tài khoa bảng.</a:t>
            </a:r>
            <a:endParaRPr lang="en-US"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Trần Quốc Toản:</a:t>
            </a:r>
            <a:r>
              <a:rPr lang="vi-VN" sz="1200" b="0" i="0" kern="1200" dirty="0" smtClean="0">
                <a:solidFill>
                  <a:schemeClr val="tx1"/>
                </a:solidFill>
                <a:effectLst/>
                <a:latin typeface="+mn-lt"/>
                <a:ea typeface="+mn-ea"/>
                <a:cs typeface="+mn-cs"/>
              </a:rPr>
              <a:t> Câu chuyện về thiếu niên anh hùng Trần Quốc Toản đã trở thành cảm hứng thi ca, tấm gương sáng cho nhiều thế hệ thanh thiếu niên người Việt noi theo. Không được vua Trần cho dự hội nghị bàn kế đánh giặc ở bến Bình Than vì còn quá nhỏ, với tinh thần yêu nước sôi sục, Trần Quốc Toản về nhà, tụ tập gia nô, xung phong ra trận, giết giặc lập công. Câu chuyện về lá cờ thêu 6 chữ vàng “Phá cường địch, báo hoàng ân” đã trở thành một trong những hình ảnh điển hình về tinh thần yêu nước của người Việt.</a:t>
            </a:r>
            <a:endParaRPr lang="en-US"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Lê Thái Tông:</a:t>
            </a:r>
            <a:r>
              <a:rPr lang="vi-VN" sz="1200" b="0" i="0" kern="1200" dirty="0" smtClean="0">
                <a:solidFill>
                  <a:schemeClr val="tx1"/>
                </a:solidFill>
                <a:effectLst/>
                <a:latin typeface="+mn-lt"/>
                <a:ea typeface="+mn-ea"/>
                <a:cs typeface="+mn-cs"/>
              </a:rPr>
              <a:t> Lên ngôi khi mới 11 tuổi, Lê Thái Tông nắm quyền điều hành chính sự. Trong thời gian trị vì, ông đã ổn định xã hội, nghiêm trị tham ô, hoàn thiện hệ thống nghi thức, lễ nhạc của triều đình, tăng cường chỉnh đốn quân đội, chấn hưng giáo dục. Đại Việt dưới thời trị vì của ông được đánh giá cường thịnh, như chính câu ca dao xuất hiện trong dân gian: "Đời vua Thái Tổ, Thái Tông / Thóc lúa đầy đồng, trâu chẳng buồn ăn".</a:t>
            </a:r>
            <a:endParaRPr lang="en-US"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Duy Tân:</a:t>
            </a:r>
            <a:r>
              <a:rPr lang="vi-VN" sz="1200" b="0" i="0" kern="1200" dirty="0" smtClean="0">
                <a:solidFill>
                  <a:schemeClr val="tx1"/>
                </a:solidFill>
                <a:effectLst/>
                <a:latin typeface="+mn-lt"/>
                <a:ea typeface="+mn-ea"/>
                <a:cs typeface="+mn-cs"/>
              </a:rPr>
              <a:t> Vua có tên thật Nguyễn Phúc Vĩnh San (1900-1945). Khi đồng ý để ông lên ngôi, người Pháp hy vọng vua 7 tuổi như Duy Tân sẽ giúp chúng dễ bề thao túng triều chính. Thế nhưng, vua Duy Tân sớm bộc lộ tinh thần yêu nước và quyết tâm đánh đuổi thực dân Pháp để giành độc lập. Hiếm có vị vua nào như Duy Tân, dám từ bỏ ngôi báu để dấn thân vào cuộc đấu tranh giải phóng dân tộc. Sau này, khi bị thực dân Pháp phế truất, vua chỉ cười mỉa mai khinh bỉ, rời bỏ ngai vàng không hề tiếc nuối.</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Chia</a:t>
            </a:r>
            <a:r>
              <a:rPr lang="en-US" baseline="0" dirty="0" smtClean="0"/>
              <a:t> </a:t>
            </a:r>
            <a:r>
              <a:rPr lang="en-US" baseline="0" dirty="0" err="1" smtClean="0"/>
              <a:t>lớp</a:t>
            </a:r>
            <a:r>
              <a:rPr lang="en-US" baseline="0" dirty="0" smtClean="0"/>
              <a:t> </a:t>
            </a:r>
            <a:r>
              <a:rPr lang="en-US" baseline="0" dirty="0" err="1" smtClean="0"/>
              <a:t>thành</a:t>
            </a:r>
            <a:r>
              <a:rPr lang="en-US" baseline="0" dirty="0" smtClean="0"/>
              <a:t> 4 </a:t>
            </a:r>
            <a:r>
              <a:rPr lang="en-US" baseline="0" dirty="0" err="1" smtClean="0"/>
              <a:t>nhóm</a:t>
            </a:r>
            <a:endParaRPr lang="en-US" baseline="0" dirty="0" smtClean="0"/>
          </a:p>
          <a:p>
            <a:r>
              <a:rPr lang="en-US" baseline="0" dirty="0" err="1" smtClean="0"/>
              <a:t>Nhóm</a:t>
            </a:r>
            <a:r>
              <a:rPr lang="en-US" baseline="0" dirty="0" smtClean="0"/>
              <a:t> 1,2,3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Trần</a:t>
            </a:r>
            <a:r>
              <a:rPr lang="en-US" baseline="0" dirty="0" smtClean="0"/>
              <a:t> </a:t>
            </a:r>
            <a:r>
              <a:rPr lang="en-US" baseline="0" dirty="0" err="1" smtClean="0"/>
              <a:t>Quốc</a:t>
            </a:r>
            <a:r>
              <a:rPr lang="en-US" baseline="0" dirty="0" smtClean="0"/>
              <a:t> </a:t>
            </a:r>
            <a:r>
              <a:rPr lang="en-US" baseline="0" dirty="0" err="1" smtClean="0"/>
              <a:t>Toản</a:t>
            </a:r>
            <a:endParaRPr lang="en-US" baseline="0" dirty="0" smtClean="0"/>
          </a:p>
          <a:p>
            <a:r>
              <a:rPr lang="en-US" baseline="0" dirty="0" err="1" smtClean="0"/>
              <a:t>Nhóm</a:t>
            </a:r>
            <a:r>
              <a:rPr lang="en-US" baseline="0" dirty="0" smtClean="0"/>
              <a:t> 4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vua</a:t>
            </a:r>
            <a:r>
              <a:rPr lang="en-US" baseline="0" dirty="0" smtClean="0"/>
              <a:t> </a:t>
            </a:r>
            <a:r>
              <a:rPr lang="en-US" baseline="0" dirty="0" err="1" smtClean="0"/>
              <a:t>Thiệu</a:t>
            </a:r>
            <a:r>
              <a:rPr lang="en-US" baseline="0" dirty="0" smtClean="0"/>
              <a:t> </a:t>
            </a:r>
            <a:r>
              <a:rPr lang="en-US" baseline="0" dirty="0" err="1" smtClean="0"/>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Chia</a:t>
            </a:r>
            <a:r>
              <a:rPr lang="en-US" baseline="0" dirty="0" smtClean="0"/>
              <a:t> </a:t>
            </a:r>
            <a:r>
              <a:rPr lang="en-US" baseline="0" dirty="0" err="1" smtClean="0"/>
              <a:t>lớp</a:t>
            </a:r>
            <a:r>
              <a:rPr lang="en-US" baseline="0" dirty="0" smtClean="0"/>
              <a:t> </a:t>
            </a:r>
            <a:r>
              <a:rPr lang="en-US" baseline="0" dirty="0" err="1" smtClean="0"/>
              <a:t>thành</a:t>
            </a:r>
            <a:r>
              <a:rPr lang="en-US" baseline="0" dirty="0" smtClean="0"/>
              <a:t> 4 </a:t>
            </a:r>
            <a:r>
              <a:rPr lang="en-US" baseline="0" dirty="0" err="1" smtClean="0"/>
              <a:t>nhóm</a:t>
            </a:r>
            <a:endParaRPr lang="en-US" baseline="0" dirty="0" smtClean="0"/>
          </a:p>
          <a:p>
            <a:r>
              <a:rPr lang="en-US" baseline="0" dirty="0" err="1" smtClean="0"/>
              <a:t>Nhóm</a:t>
            </a:r>
            <a:r>
              <a:rPr lang="en-US" baseline="0" dirty="0" smtClean="0"/>
              <a:t> 1,2,3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Trần</a:t>
            </a:r>
            <a:r>
              <a:rPr lang="en-US" baseline="0" dirty="0" smtClean="0"/>
              <a:t> </a:t>
            </a:r>
            <a:r>
              <a:rPr lang="en-US" baseline="0" dirty="0" err="1" smtClean="0"/>
              <a:t>Quốc</a:t>
            </a:r>
            <a:r>
              <a:rPr lang="en-US" baseline="0" dirty="0" smtClean="0"/>
              <a:t> </a:t>
            </a:r>
            <a:r>
              <a:rPr lang="en-US" baseline="0" dirty="0" err="1" smtClean="0"/>
              <a:t>Toản</a:t>
            </a:r>
            <a:endParaRPr lang="en-US" baseline="0" dirty="0" smtClean="0"/>
          </a:p>
          <a:p>
            <a:r>
              <a:rPr lang="en-US" baseline="0" dirty="0" err="1" smtClean="0"/>
              <a:t>Nhóm</a:t>
            </a:r>
            <a:r>
              <a:rPr lang="en-US" baseline="0" dirty="0" smtClean="0"/>
              <a:t> 4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vua</a:t>
            </a:r>
            <a:r>
              <a:rPr lang="en-US" baseline="0" dirty="0" smtClean="0"/>
              <a:t> </a:t>
            </a:r>
            <a:r>
              <a:rPr lang="en-US" baseline="0" dirty="0" err="1" smtClean="0"/>
              <a:t>Thiệu</a:t>
            </a:r>
            <a:r>
              <a:rPr lang="en-US" baseline="0" dirty="0" smtClean="0"/>
              <a:t> </a:t>
            </a:r>
            <a:r>
              <a:rPr lang="en-US" baseline="0" dirty="0" err="1" smtClean="0"/>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320801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104033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50</a:t>
            </a:fld>
            <a:endParaRPr lang="en-US"/>
          </a:p>
        </p:txBody>
      </p:sp>
    </p:spTree>
    <p:extLst>
      <p:ext uri="{BB962C8B-B14F-4D97-AF65-F5344CB8AC3E}">
        <p14:creationId xmlns:p14="http://schemas.microsoft.com/office/powerpoint/2010/main" val="348127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Nhân</a:t>
            </a:r>
            <a:r>
              <a:rPr lang="en-US" baseline="0" dirty="0" smtClean="0"/>
              <a:t> </a:t>
            </a:r>
            <a:r>
              <a:rPr lang="en-US" baseline="0" dirty="0" err="1" smtClean="0"/>
              <a:t>vật</a:t>
            </a:r>
            <a:r>
              <a:rPr lang="en-US" baseline="0" dirty="0" smtClean="0"/>
              <a:t>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tác</a:t>
            </a:r>
            <a:r>
              <a:rPr lang="en-US" baseline="0" dirty="0" smtClean="0"/>
              <a:t> </a:t>
            </a:r>
            <a:r>
              <a:rPr lang="en-US" baseline="0" dirty="0" err="1" smtClean="0"/>
              <a:t>phẩm</a:t>
            </a:r>
            <a:r>
              <a:rPr lang="en-US" baseline="0" dirty="0" smtClean="0"/>
              <a:t> </a:t>
            </a:r>
            <a:r>
              <a:rPr lang="en-US" baseline="0" dirty="0" err="1" smtClean="0"/>
              <a:t>là</a:t>
            </a:r>
            <a:r>
              <a:rPr lang="en-US" baseline="0" dirty="0" smtClean="0"/>
              <a:t> </a:t>
            </a:r>
            <a:r>
              <a:rPr lang="en-US" baseline="0" dirty="0" err="1" smtClean="0"/>
              <a:t>Trần</a:t>
            </a:r>
            <a:r>
              <a:rPr lang="en-US" baseline="0" dirty="0" smtClean="0"/>
              <a:t> </a:t>
            </a:r>
            <a:r>
              <a:rPr lang="en-US" baseline="0" dirty="0" err="1" smtClean="0"/>
              <a:t>Quốc</a:t>
            </a:r>
            <a:r>
              <a:rPr lang="en-US" baseline="0" dirty="0" smtClean="0"/>
              <a:t> </a:t>
            </a:r>
            <a:r>
              <a:rPr lang="en-US" baseline="0" dirty="0" err="1" smtClean="0"/>
              <a:t>Toản</a:t>
            </a:r>
            <a:r>
              <a:rPr lang="en-US" baseline="0" dirty="0" smtClean="0"/>
              <a:t>, </a:t>
            </a:r>
            <a:r>
              <a:rPr lang="en-US" baseline="0" dirty="0" err="1" smtClean="0"/>
              <a:t>một</a:t>
            </a:r>
            <a:r>
              <a:rPr lang="en-US" baseline="0" dirty="0" smtClean="0"/>
              <a:t> </a:t>
            </a:r>
            <a:r>
              <a:rPr lang="en-US" baseline="0" dirty="0" err="1" smtClean="0"/>
              <a:t>thiếu</a:t>
            </a:r>
            <a:r>
              <a:rPr lang="en-US" baseline="0" dirty="0" smtClean="0"/>
              <a:t> </a:t>
            </a:r>
            <a:r>
              <a:rPr lang="en-US" baseline="0" dirty="0" err="1" smtClean="0"/>
              <a:t>niên</a:t>
            </a:r>
            <a:r>
              <a:rPr lang="en-US" baseline="0" dirty="0" smtClean="0"/>
              <a:t> </a:t>
            </a:r>
            <a:r>
              <a:rPr lang="en-US" baseline="0" dirty="0" err="1" smtClean="0"/>
              <a:t>thuộc</a:t>
            </a:r>
            <a:r>
              <a:rPr lang="en-US" baseline="0" dirty="0" smtClean="0"/>
              <a:t> </a:t>
            </a:r>
            <a:r>
              <a:rPr lang="en-US" baseline="0" dirty="0" err="1" smtClean="0"/>
              <a:t>dòng</a:t>
            </a:r>
            <a:r>
              <a:rPr lang="en-US" baseline="0" dirty="0" smtClean="0"/>
              <a:t> </a:t>
            </a:r>
            <a:r>
              <a:rPr lang="en-US" baseline="0" dirty="0" err="1" smtClean="0"/>
              <a:t>dõi</a:t>
            </a:r>
            <a:r>
              <a:rPr lang="en-US" baseline="0" dirty="0" smtClean="0"/>
              <a:t> </a:t>
            </a:r>
            <a:r>
              <a:rPr lang="en-US" baseline="0" dirty="0" err="1" smtClean="0"/>
              <a:t>nhà</a:t>
            </a:r>
            <a:r>
              <a:rPr lang="en-US" baseline="0" dirty="0" smtClean="0"/>
              <a:t> </a:t>
            </a:r>
            <a:r>
              <a:rPr lang="en-US" baseline="0" dirty="0" err="1" smtClean="0"/>
              <a:t>Trần</a:t>
            </a:r>
            <a:r>
              <a:rPr lang="en-US" baseline="0" dirty="0" smtClean="0"/>
              <a:t>, </a:t>
            </a:r>
            <a:r>
              <a:rPr lang="en-US" baseline="0" dirty="0" err="1" smtClean="0"/>
              <a:t>sớm</a:t>
            </a:r>
            <a:r>
              <a:rPr lang="en-US" baseline="0" dirty="0" smtClean="0"/>
              <a:t> </a:t>
            </a:r>
            <a:r>
              <a:rPr lang="en-US" baseline="0" dirty="0" err="1" smtClean="0"/>
              <a:t>mồ</a:t>
            </a:r>
            <a:r>
              <a:rPr lang="en-US" baseline="0" dirty="0" smtClean="0"/>
              <a:t> </a:t>
            </a:r>
            <a:r>
              <a:rPr lang="en-US" baseline="0" dirty="0" err="1" smtClean="0"/>
              <a:t>côi</a:t>
            </a:r>
            <a:r>
              <a:rPr lang="en-US" baseline="0" dirty="0" smtClean="0"/>
              <a:t> cha. </a:t>
            </a:r>
            <a:r>
              <a:rPr lang="en-US" baseline="0" dirty="0" err="1" smtClean="0"/>
              <a:t>Khi</a:t>
            </a:r>
            <a:r>
              <a:rPr lang="en-US" baseline="0" dirty="0" smtClean="0"/>
              <a:t> </a:t>
            </a:r>
            <a:r>
              <a:rPr lang="en-US" baseline="0" dirty="0" err="1" smtClean="0"/>
              <a:t>quân</a:t>
            </a:r>
            <a:r>
              <a:rPr lang="en-US" baseline="0" dirty="0" smtClean="0"/>
              <a:t> </a:t>
            </a:r>
            <a:r>
              <a:rPr lang="en-US" baseline="0" dirty="0" err="1" smtClean="0"/>
              <a:t>Nguyên</a:t>
            </a:r>
            <a:r>
              <a:rPr lang="en-US" baseline="0" dirty="0" smtClean="0"/>
              <a:t> </a:t>
            </a:r>
            <a:r>
              <a:rPr lang="en-US" baseline="0" dirty="0" err="1" smtClean="0"/>
              <a:t>lăm</a:t>
            </a:r>
            <a:r>
              <a:rPr lang="en-US" baseline="0" dirty="0" smtClean="0"/>
              <a:t> le sang </a:t>
            </a:r>
            <a:r>
              <a:rPr lang="en-US" baseline="0" dirty="0" err="1" smtClean="0"/>
              <a:t>cướp</a:t>
            </a:r>
            <a:r>
              <a:rPr lang="en-US" baseline="0" dirty="0" smtClean="0"/>
              <a:t> </a:t>
            </a:r>
            <a:r>
              <a:rPr lang="en-US" baseline="0" dirty="0" err="1" smtClean="0"/>
              <a:t>nước</a:t>
            </a:r>
            <a:r>
              <a:rPr lang="en-US" baseline="0" dirty="0" smtClean="0"/>
              <a:t> ta, do </a:t>
            </a:r>
            <a:r>
              <a:rPr lang="en-US" baseline="0" dirty="0" err="1" smtClean="0"/>
              <a:t>chưa</a:t>
            </a:r>
            <a:r>
              <a:rPr lang="en-US" baseline="0" dirty="0" smtClean="0"/>
              <a:t> </a:t>
            </a:r>
            <a:r>
              <a:rPr lang="en-US" baseline="0" dirty="0" err="1" smtClean="0"/>
              <a:t>đến</a:t>
            </a:r>
            <a:r>
              <a:rPr lang="en-US" baseline="0" dirty="0" smtClean="0"/>
              <a:t> </a:t>
            </a:r>
            <a:r>
              <a:rPr lang="en-US" baseline="0" dirty="0" err="1" smtClean="0"/>
              <a:t>tuổi</a:t>
            </a:r>
            <a:r>
              <a:rPr lang="en-US" baseline="0" dirty="0" smtClean="0"/>
              <a:t> </a:t>
            </a:r>
            <a:r>
              <a:rPr lang="en-US" baseline="0" dirty="0" err="1" smtClean="0"/>
              <a:t>trưởng</a:t>
            </a:r>
            <a:r>
              <a:rPr lang="en-US" baseline="0" dirty="0" smtClean="0"/>
              <a:t> </a:t>
            </a:r>
            <a:r>
              <a:rPr lang="en-US" baseline="0" dirty="0" err="1" smtClean="0"/>
              <a:t>thành</a:t>
            </a:r>
            <a:r>
              <a:rPr lang="en-US" baseline="0" dirty="0" smtClean="0"/>
              <a:t>, </a:t>
            </a:r>
            <a:r>
              <a:rPr lang="en-US" baseline="0" dirty="0" err="1" smtClean="0"/>
              <a:t>không</a:t>
            </a:r>
            <a:r>
              <a:rPr lang="en-US" baseline="0" dirty="0" smtClean="0"/>
              <a:t> </a:t>
            </a:r>
            <a:r>
              <a:rPr lang="en-US" baseline="0" dirty="0" err="1" smtClean="0"/>
              <a:t>được</a:t>
            </a:r>
            <a:r>
              <a:rPr lang="en-US" baseline="0" dirty="0" smtClean="0"/>
              <a:t> </a:t>
            </a:r>
            <a:r>
              <a:rPr lang="en-US" baseline="0" dirty="0" err="1" smtClean="0"/>
              <a:t>cùng</a:t>
            </a:r>
            <a:r>
              <a:rPr lang="en-US" baseline="0" dirty="0" smtClean="0"/>
              <a:t> </a:t>
            </a:r>
            <a:r>
              <a:rPr lang="en-US" baseline="0" dirty="0" err="1" smtClean="0"/>
              <a:t>vua</a:t>
            </a:r>
            <a:r>
              <a:rPr lang="en-US" baseline="0" dirty="0" smtClean="0"/>
              <a:t> </a:t>
            </a:r>
            <a:r>
              <a:rPr lang="en-US" baseline="0" dirty="0" err="1" smtClean="0"/>
              <a:t>và</a:t>
            </a:r>
            <a:r>
              <a:rPr lang="en-US" baseline="0" dirty="0" smtClean="0"/>
              <a:t> </a:t>
            </a:r>
            <a:r>
              <a:rPr lang="en-US" baseline="0" dirty="0" err="1" smtClean="0"/>
              <a:t>các</a:t>
            </a:r>
            <a:r>
              <a:rPr lang="en-US" baseline="0" dirty="0" smtClean="0"/>
              <a:t> </a:t>
            </a:r>
            <a:r>
              <a:rPr lang="en-US" baseline="0" dirty="0" err="1" smtClean="0"/>
              <a:t>vương</a:t>
            </a:r>
            <a:r>
              <a:rPr lang="en-US" baseline="0" dirty="0" smtClean="0"/>
              <a:t> </a:t>
            </a:r>
            <a:r>
              <a:rPr lang="en-US" baseline="0" dirty="0" err="1" smtClean="0"/>
              <a:t>hầu</a:t>
            </a:r>
            <a:r>
              <a:rPr lang="en-US" baseline="0" dirty="0" smtClean="0"/>
              <a:t> </a:t>
            </a:r>
            <a:r>
              <a:rPr lang="en-US" baseline="0" dirty="0" err="1" smtClean="0"/>
              <a:t>dự</a:t>
            </a:r>
            <a:r>
              <a:rPr lang="en-US" baseline="0" dirty="0" smtClean="0"/>
              <a:t> </a:t>
            </a:r>
            <a:r>
              <a:rPr lang="en-US" baseline="0" dirty="0" err="1" smtClean="0"/>
              <a:t>bàn</a:t>
            </a:r>
            <a:r>
              <a:rPr lang="en-US" baseline="0" dirty="0" smtClean="0"/>
              <a:t> </a:t>
            </a:r>
            <a:r>
              <a:rPr lang="en-US" baseline="0" dirty="0" err="1" smtClean="0"/>
              <a:t>việc</a:t>
            </a:r>
            <a:r>
              <a:rPr lang="en-US" baseline="0" dirty="0" smtClean="0"/>
              <a:t> </a:t>
            </a:r>
            <a:r>
              <a:rPr lang="en-US" baseline="0" dirty="0" err="1" smtClean="0"/>
              <a:t>đánh</a:t>
            </a:r>
            <a:r>
              <a:rPr lang="en-US" baseline="0" dirty="0" smtClean="0"/>
              <a:t> </a:t>
            </a:r>
            <a:r>
              <a:rPr lang="en-US" baseline="0" dirty="0" err="1" smtClean="0"/>
              <a:t>giặc</a:t>
            </a:r>
            <a:r>
              <a:rPr lang="en-US" baseline="0" dirty="0" smtClean="0"/>
              <a:t>, </a:t>
            </a:r>
            <a:r>
              <a:rPr lang="en-US" baseline="0" dirty="0" err="1" smtClean="0"/>
              <a:t>Trần</a:t>
            </a:r>
            <a:r>
              <a:rPr lang="en-US" baseline="0" dirty="0" smtClean="0"/>
              <a:t> </a:t>
            </a:r>
            <a:r>
              <a:rPr lang="en-US" baseline="0" dirty="0" err="1" smtClean="0"/>
              <a:t>Quốc</a:t>
            </a:r>
            <a:r>
              <a:rPr lang="en-US" baseline="0" dirty="0" smtClean="0"/>
              <a:t> </a:t>
            </a:r>
            <a:r>
              <a:rPr lang="en-US" baseline="0" dirty="0" err="1" smtClean="0"/>
              <a:t>Toản</a:t>
            </a:r>
            <a:r>
              <a:rPr lang="en-US" baseline="0" dirty="0" smtClean="0"/>
              <a:t> </a:t>
            </a:r>
            <a:r>
              <a:rPr lang="en-US" baseline="0" dirty="0" err="1" smtClean="0"/>
              <a:t>đã</a:t>
            </a:r>
            <a:r>
              <a:rPr lang="en-US" baseline="0" dirty="0" smtClean="0"/>
              <a:t> </a:t>
            </a:r>
            <a:r>
              <a:rPr lang="en-US" baseline="0" dirty="0" err="1" smtClean="0"/>
              <a:t>về</a:t>
            </a:r>
            <a:r>
              <a:rPr lang="en-US" baseline="0" dirty="0" smtClean="0"/>
              <a:t> </a:t>
            </a:r>
            <a:r>
              <a:rPr lang="en-US" baseline="0" dirty="0" err="1" smtClean="0"/>
              <a:t>xin</a:t>
            </a:r>
            <a:r>
              <a:rPr lang="en-US" baseline="0" dirty="0" smtClean="0"/>
              <a:t> </a:t>
            </a:r>
            <a:r>
              <a:rPr lang="en-US" baseline="0" dirty="0" err="1" smtClean="0"/>
              <a:t>mẹ</a:t>
            </a:r>
            <a:r>
              <a:rPr lang="en-US" baseline="0" dirty="0" smtClean="0"/>
              <a:t> </a:t>
            </a:r>
            <a:r>
              <a:rPr lang="en-US" baseline="0" dirty="0" err="1" smtClean="0"/>
              <a:t>được</a:t>
            </a:r>
            <a:r>
              <a:rPr lang="en-US" baseline="0" dirty="0" smtClean="0"/>
              <a:t> </a:t>
            </a:r>
            <a:r>
              <a:rPr lang="en-US" baseline="0" dirty="0" err="1" smtClean="0"/>
              <a:t>chiêu</a:t>
            </a:r>
            <a:r>
              <a:rPr lang="en-US" baseline="0" dirty="0" smtClean="0"/>
              <a:t> </a:t>
            </a:r>
            <a:r>
              <a:rPr lang="en-US" baseline="0" dirty="0" err="1" smtClean="0"/>
              <a:t>mộ</a:t>
            </a:r>
            <a:r>
              <a:rPr lang="en-US" baseline="0" dirty="0" smtClean="0"/>
              <a:t> </a:t>
            </a:r>
            <a:r>
              <a:rPr lang="en-US" baseline="0" dirty="0" err="1" smtClean="0"/>
              <a:t>binh</a:t>
            </a:r>
            <a:r>
              <a:rPr lang="en-US" baseline="0" dirty="0" smtClean="0"/>
              <a:t> </a:t>
            </a:r>
            <a:r>
              <a:rPr lang="en-US" baseline="0" dirty="0" err="1" smtClean="0"/>
              <a:t>lính</a:t>
            </a:r>
            <a:r>
              <a:rPr lang="en-US" baseline="0" dirty="0" smtClean="0"/>
              <a:t>, </a:t>
            </a:r>
            <a:r>
              <a:rPr lang="en-US" baseline="0" dirty="0" err="1" smtClean="0"/>
              <a:t>huấn</a:t>
            </a:r>
            <a:r>
              <a:rPr lang="en-US" baseline="0" dirty="0" smtClean="0"/>
              <a:t> </a:t>
            </a:r>
            <a:r>
              <a:rPr lang="en-US" baseline="0" dirty="0" err="1" smtClean="0"/>
              <a:t>luyện</a:t>
            </a:r>
            <a:r>
              <a:rPr lang="en-US" baseline="0" dirty="0" smtClean="0"/>
              <a:t> </a:t>
            </a:r>
            <a:r>
              <a:rPr lang="en-US" baseline="0" dirty="0" err="1" smtClean="0"/>
              <a:t>quân</a:t>
            </a:r>
            <a:r>
              <a:rPr lang="en-US" baseline="0" dirty="0" smtClean="0"/>
              <a:t> </a:t>
            </a:r>
            <a:r>
              <a:rPr lang="en-US" baseline="0" dirty="0" err="1" smtClean="0"/>
              <a:t>sĩ</a:t>
            </a:r>
            <a:r>
              <a:rPr lang="en-US" baseline="0" dirty="0" smtClean="0"/>
              <a:t>, </a:t>
            </a:r>
            <a:r>
              <a:rPr lang="en-US" baseline="0" dirty="0" err="1" smtClean="0"/>
              <a:t>dựng</a:t>
            </a:r>
            <a:r>
              <a:rPr lang="en-US" baseline="0" dirty="0" smtClean="0"/>
              <a:t> </a:t>
            </a:r>
            <a:r>
              <a:rPr lang="en-US" baseline="0" dirty="0" err="1" smtClean="0"/>
              <a:t>cờ</a:t>
            </a:r>
            <a:r>
              <a:rPr lang="en-US" baseline="0" dirty="0" smtClean="0"/>
              <a:t> </a:t>
            </a:r>
            <a:r>
              <a:rPr lang="en-US" baseline="0" dirty="0" err="1" smtClean="0"/>
              <a:t>lớn</a:t>
            </a:r>
            <a:r>
              <a:rPr lang="en-US" baseline="0" dirty="0" smtClean="0"/>
              <a:t> </a:t>
            </a:r>
            <a:r>
              <a:rPr lang="en-US" baseline="0" dirty="0" err="1" smtClean="0"/>
              <a:t>để</a:t>
            </a:r>
            <a:r>
              <a:rPr lang="en-US" baseline="0" dirty="0" smtClean="0"/>
              <a:t> </a:t>
            </a:r>
            <a:r>
              <a:rPr lang="en-US" baseline="0" dirty="0" err="1" smtClean="0"/>
              <a:t>sáu</a:t>
            </a:r>
            <a:r>
              <a:rPr lang="en-US" baseline="0" dirty="0" smtClean="0"/>
              <a:t> </a:t>
            </a:r>
            <a:r>
              <a:rPr lang="en-US" baseline="0" dirty="0" err="1" smtClean="0"/>
              <a:t>chứ</a:t>
            </a:r>
            <a:r>
              <a:rPr lang="en-US" baseline="0" dirty="0" smtClean="0"/>
              <a:t> “</a:t>
            </a:r>
            <a:r>
              <a:rPr lang="en-US" baseline="0" dirty="0" err="1" smtClean="0"/>
              <a:t>Phá</a:t>
            </a:r>
            <a:r>
              <a:rPr lang="en-US" baseline="0" dirty="0" smtClean="0"/>
              <a:t> </a:t>
            </a:r>
            <a:r>
              <a:rPr lang="en-US" baseline="0" dirty="0" err="1" smtClean="0"/>
              <a:t>cường</a:t>
            </a:r>
            <a:r>
              <a:rPr lang="en-US" baseline="0" dirty="0" smtClean="0"/>
              <a:t> </a:t>
            </a:r>
            <a:r>
              <a:rPr lang="en-US" baseline="0" dirty="0" err="1" smtClean="0"/>
              <a:t>địch</a:t>
            </a:r>
            <a:r>
              <a:rPr lang="en-US" baseline="0" dirty="0" smtClean="0"/>
              <a:t> </a:t>
            </a:r>
            <a:r>
              <a:rPr lang="en-US" baseline="0" dirty="0" err="1" smtClean="0"/>
              <a:t>báo</a:t>
            </a:r>
            <a:r>
              <a:rPr lang="en-US" baseline="0" dirty="0" smtClean="0"/>
              <a:t> </a:t>
            </a:r>
            <a:r>
              <a:rPr lang="en-US" baseline="0" dirty="0" err="1" smtClean="0"/>
              <a:t>hoàng</a:t>
            </a:r>
            <a:r>
              <a:rPr lang="en-US" baseline="0" dirty="0" smtClean="0"/>
              <a:t> </a:t>
            </a:r>
            <a:r>
              <a:rPr lang="en-US" baseline="0" dirty="0" err="1" smtClean="0"/>
              <a:t>ân</a:t>
            </a:r>
            <a:r>
              <a:rPr lang="en-US" baseline="0" dirty="0" smtClean="0"/>
              <a:t>” (</a:t>
            </a:r>
            <a:r>
              <a:rPr lang="en-US" baseline="0" dirty="0" err="1" smtClean="0"/>
              <a:t>Diệt</a:t>
            </a:r>
            <a:r>
              <a:rPr lang="en-US" baseline="0" dirty="0" smtClean="0"/>
              <a:t> </a:t>
            </a:r>
            <a:r>
              <a:rPr lang="en-US" baseline="0" dirty="0" err="1" smtClean="0"/>
              <a:t>giặc</a:t>
            </a:r>
            <a:r>
              <a:rPr lang="en-US" baseline="0" dirty="0" smtClean="0"/>
              <a:t> </a:t>
            </a:r>
            <a:r>
              <a:rPr lang="en-US" baseline="0" dirty="0" err="1" smtClean="0"/>
              <a:t>mạnh</a:t>
            </a:r>
            <a:r>
              <a:rPr lang="en-US" baseline="0" dirty="0" smtClean="0"/>
              <a:t> </a:t>
            </a:r>
            <a:r>
              <a:rPr lang="en-US" baseline="0" dirty="0" err="1" smtClean="0"/>
              <a:t>báo</a:t>
            </a:r>
            <a:r>
              <a:rPr lang="en-US" baseline="0" dirty="0" smtClean="0"/>
              <a:t> </a:t>
            </a:r>
            <a:r>
              <a:rPr lang="en-US" baseline="0" dirty="0" err="1" smtClean="0"/>
              <a:t>ơn</a:t>
            </a:r>
            <a:r>
              <a:rPr lang="en-US" baseline="0" dirty="0" smtClean="0"/>
              <a:t> </a:t>
            </a:r>
            <a:r>
              <a:rPr lang="en-US" baseline="0" dirty="0" err="1" smtClean="0"/>
              <a:t>vua</a:t>
            </a:r>
            <a:r>
              <a:rPr lang="en-US" baseline="0" dirty="0" smtClean="0"/>
              <a:t>), </a:t>
            </a:r>
            <a:r>
              <a:rPr lang="en-US" baseline="0" dirty="0" err="1" smtClean="0"/>
              <a:t>ra</a:t>
            </a:r>
            <a:r>
              <a:rPr lang="en-US" baseline="0" dirty="0" smtClean="0"/>
              <a:t> </a:t>
            </a:r>
            <a:r>
              <a:rPr lang="en-US" baseline="0" dirty="0" err="1" smtClean="0"/>
              <a:t>trận</a:t>
            </a:r>
            <a:r>
              <a:rPr lang="en-US" baseline="0" dirty="0" smtClean="0"/>
              <a:t> </a:t>
            </a:r>
            <a:r>
              <a:rPr lang="en-US" baseline="0" dirty="0" err="1" smtClean="0"/>
              <a:t>diệt</a:t>
            </a:r>
            <a:r>
              <a:rPr lang="en-US" baseline="0" dirty="0" smtClean="0"/>
              <a:t> </a:t>
            </a:r>
            <a:r>
              <a:rPr lang="en-US" baseline="0" dirty="0" err="1" smtClean="0"/>
              <a:t>giặc</a:t>
            </a:r>
            <a:r>
              <a:rPr lang="en-US" baseline="0" dirty="0" smtClean="0"/>
              <a:t>, </a:t>
            </a:r>
            <a:r>
              <a:rPr lang="en-US" baseline="0" dirty="0" err="1" smtClean="0"/>
              <a:t>lập</a:t>
            </a:r>
            <a:r>
              <a:rPr lang="en-US" baseline="0" dirty="0" smtClean="0"/>
              <a:t> </a:t>
            </a:r>
            <a:r>
              <a:rPr lang="en-US" baseline="0" dirty="0" err="1" smtClean="0"/>
              <a:t>nhiều</a:t>
            </a:r>
            <a:r>
              <a:rPr lang="en-US" baseline="0" dirty="0" smtClean="0"/>
              <a:t> </a:t>
            </a:r>
            <a:r>
              <a:rPr lang="en-US" baseline="0" dirty="0" err="1" smtClean="0"/>
              <a:t>chiến</a:t>
            </a:r>
            <a:r>
              <a:rPr lang="en-US" baseline="0" dirty="0" smtClean="0"/>
              <a:t> </a:t>
            </a:r>
            <a:r>
              <a:rPr lang="en-US" baseline="0" dirty="0" err="1" smtClean="0"/>
              <a:t>công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15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114.svg"/><Relationship Id="rId4" Type="http://schemas.openxmlformats.org/officeDocument/2006/relationships/image" Target="../media/image16.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5.png"/><Relationship Id="rId3" Type="http://schemas.openxmlformats.org/officeDocument/2006/relationships/image" Target="../media/image46.png"/><Relationship Id="rId7" Type="http://schemas.openxmlformats.org/officeDocument/2006/relationships/image" Target="../media/image21.png"/><Relationship Id="rId12"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12"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50.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24.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50.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24.svg"/><Relationship Id="rId4" Type="http://schemas.openxmlformats.org/officeDocument/2006/relationships/image" Target="../media/image51.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24.svg"/><Relationship Id="rId12" Type="http://schemas.openxmlformats.org/officeDocument/2006/relationships/image" Target="../media/image10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12.png"/><Relationship Id="rId4" Type="http://schemas.openxmlformats.org/officeDocument/2006/relationships/image" Target="../media/image50.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3.svg"/><Relationship Id="rId10"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2.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102.svg"/><Relationship Id="rId2" Type="http://schemas.openxmlformats.org/officeDocument/2006/relationships/notesSlide" Target="../notesSlides/notesSlide20.xml"/><Relationship Id="rId1" Type="http://schemas.openxmlformats.org/officeDocument/2006/relationships/slideLayout" Target="../slideLayouts/slideLayout7.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102.sv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microsoft.com/office/2007/relationships/hdphoto" Target="../media/hdphoto2.wdp"/><Relationship Id="rId5" Type="http://schemas.openxmlformats.org/officeDocument/2006/relationships/image" Target="../media/image100.svg"/><Relationship Id="rId10" Type="http://schemas.openxmlformats.org/officeDocument/2006/relationships/image" Target="../media/image68.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png"/><Relationship Id="rId7" Type="http://schemas.openxmlformats.org/officeDocument/2006/relationships/image" Target="../media/image70.png"/><Relationship Id="rId12" Type="http://schemas.openxmlformats.org/officeDocument/2006/relationships/image" Target="../media/image10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71.png"/><Relationship Id="rId10" Type="http://schemas.openxmlformats.org/officeDocument/2006/relationships/image" Target="../media/image41.svg"/><Relationship Id="rId4" Type="http://schemas.microsoft.com/office/2007/relationships/hdphoto" Target="../media/hdphoto3.wdp"/><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22.svg"/><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4" Type="http://schemas.microsoft.com/office/2007/relationships/hdphoto" Target="../media/hdphoto5.wdp"/><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4.png"/><Relationship Id="rId7" Type="http://schemas.openxmlformats.org/officeDocument/2006/relationships/image" Target="../media/image10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06.svg"/><Relationship Id="rId5" Type="http://schemas.openxmlformats.org/officeDocument/2006/relationships/image" Target="../media/image69.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45.png"/><Relationship Id="rId7" Type="http://schemas.microsoft.com/office/2007/relationships/hdphoto" Target="../media/hdphoto3.wdp"/><Relationship Id="rId12" Type="http://schemas.openxmlformats.org/officeDocument/2006/relationships/image" Target="../media/image104.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114.svg"/><Relationship Id="rId10" Type="http://schemas.microsoft.com/office/2007/relationships/hdphoto" Target="../media/hdphoto7.wdp"/><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9.png"/><Relationship Id="rId7" Type="http://schemas.microsoft.com/office/2007/relationships/hdphoto" Target="../media/hdphoto8.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00.svg"/><Relationship Id="rId4" Type="http://schemas.microsoft.com/office/2007/relationships/hdphoto" Target="../media/hdphoto3.wdp"/><Relationship Id="rId9" Type="http://schemas.openxmlformats.org/officeDocument/2006/relationships/image" Target="../media/image118.sv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98.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0.svg"/><Relationship Id="rId4" Type="http://schemas.microsoft.com/office/2007/relationships/hdphoto" Target="../media/hdphoto3.wdp"/><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08.svg"/><Relationship Id="rId3" Type="http://schemas.openxmlformats.org/officeDocument/2006/relationships/image" Target="../media/image69.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00.sv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15" Type="http://schemas.openxmlformats.org/officeDocument/2006/relationships/image" Target="../media/image110.sv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100.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15" Type="http://schemas.openxmlformats.org/officeDocument/2006/relationships/image" Target="../media/image110.sv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6.png"/><Relationship Id="rId7" Type="http://schemas.openxmlformats.org/officeDocument/2006/relationships/image" Target="../media/image100.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4" Type="http://schemas.microsoft.com/office/2007/relationships/hdphoto" Target="../media/hdphoto10.wdp"/><Relationship Id="rId9"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7.png"/><Relationship Id="rId7" Type="http://schemas.openxmlformats.org/officeDocument/2006/relationships/image" Target="../media/image100.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15" Type="http://schemas.openxmlformats.org/officeDocument/2006/relationships/image" Target="../media/image110.svg"/><Relationship Id="rId10" Type="http://schemas.openxmlformats.org/officeDocument/2006/relationships/image" Target="../media/image85.png"/><Relationship Id="rId4" Type="http://schemas.microsoft.com/office/2007/relationships/hdphoto" Target="../media/hdphoto11.wdp"/><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00.svg"/><Relationship Id="rId4" Type="http://schemas.microsoft.com/office/2007/relationships/hdphoto" Target="../media/hdphoto3.wdp"/><Relationship Id="rId9" Type="http://schemas.openxmlformats.org/officeDocument/2006/relationships/image" Target="../media/image114.sv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1.png"/><Relationship Id="rId4" Type="http://schemas.microsoft.com/office/2007/relationships/hdphoto" Target="../media/hdphoto2.wdp"/><Relationship Id="rId9" Type="http://schemas.openxmlformats.org/officeDocument/2006/relationships/image" Target="../media/image104.sv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1.png"/><Relationship Id="rId4" Type="http://schemas.microsoft.com/office/2007/relationships/hdphoto" Target="../media/hdphoto13.wdp"/><Relationship Id="rId9" Type="http://schemas.openxmlformats.org/officeDocument/2006/relationships/image" Target="../media/image104.sv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5.png"/><Relationship Id="rId15" Type="http://schemas.openxmlformats.org/officeDocument/2006/relationships/image" Target="../media/image110.sv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5.png"/><Relationship Id="rId15" Type="http://schemas.openxmlformats.org/officeDocument/2006/relationships/image" Target="../media/image110.sv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50.png"/><Relationship Id="rId12"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1.png"/><Relationship Id="rId5" Type="http://schemas.openxmlformats.org/officeDocument/2006/relationships/image" Target="../media/image52.png"/><Relationship Id="rId10" Type="http://schemas.openxmlformats.org/officeDocument/2006/relationships/image" Target="../media/image24.sv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 Id="rId11" Type="http://schemas.openxmlformats.org/officeDocument/2006/relationships/image" Target="../media/image120.svg"/><Relationship Id="rId10" Type="http://schemas.openxmlformats.org/officeDocument/2006/relationships/image" Target="../media/image93.png"/><Relationship Id="rId9" Type="http://schemas.openxmlformats.org/officeDocument/2006/relationships/image" Target="../media/image104.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16.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13" Type="http://schemas.openxmlformats.org/officeDocument/2006/relationships/image" Target="../media/image2.png"/><Relationship Id="rId3" Type="http://schemas.openxmlformats.org/officeDocument/2006/relationships/image" Target="../media/image71.png"/><Relationship Id="rId12"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 Id="rId11" Type="http://schemas.openxmlformats.org/officeDocument/2006/relationships/image" Target="../media/image120.svg"/><Relationship Id="rId10" Type="http://schemas.openxmlformats.org/officeDocument/2006/relationships/image" Target="../media/image93.png"/><Relationship Id="rId9" Type="http://schemas.openxmlformats.org/officeDocument/2006/relationships/image" Target="../media/image104.sv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0.svg"/><Relationship Id="rId5" Type="http://schemas.openxmlformats.org/officeDocument/2006/relationships/image" Target="../media/image94.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104.svg"/></Relationships>
</file>

<file path=ppt/slides/_rels/slide42.xml.rels><?xml version="1.0" encoding="UTF-8" standalone="yes"?>
<Relationships xmlns="http://schemas.openxmlformats.org/package/2006/relationships"><Relationship Id="rId13" Type="http://schemas.openxmlformats.org/officeDocument/2006/relationships/image" Target="../media/image93.svg"/><Relationship Id="rId3" Type="http://schemas.openxmlformats.org/officeDocument/2006/relationships/image" Target="../media/image12.png"/><Relationship Id="rId12"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7.xml"/><Relationship Id="rId11" Type="http://schemas.openxmlformats.org/officeDocument/2006/relationships/image" Target="../media/image120.svg"/><Relationship Id="rId5" Type="http://schemas.openxmlformats.org/officeDocument/2006/relationships/image" Target="../media/image71.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104.svg"/></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4.png"/><Relationship Id="rId7" Type="http://schemas.openxmlformats.org/officeDocument/2006/relationships/image" Target="../media/image114.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98.png"/><Relationship Id="rId4" Type="http://schemas.openxmlformats.org/officeDocument/2006/relationships/image" Target="../media/image41.sv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1.png"/><Relationship Id="rId10" Type="http://schemas.openxmlformats.org/officeDocument/2006/relationships/image" Target="../media/image118.svg"/><Relationship Id="rId4" Type="http://schemas.openxmlformats.org/officeDocument/2006/relationships/image" Target="../media/image100.png"/><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png"/><Relationship Id="rId7" Type="http://schemas.openxmlformats.org/officeDocument/2006/relationships/image" Target="../media/image81.png"/><Relationship Id="rId12"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50.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5.pn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96.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4.sv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12"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7.xml"/><Relationship Id="rId11" Type="http://schemas.openxmlformats.org/officeDocument/2006/relationships/image" Target="../media/image106.svg"/><Relationship Id="rId5" Type="http://schemas.openxmlformats.org/officeDocument/2006/relationships/image" Target="../media/image6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13" Type="http://schemas.openxmlformats.org/officeDocument/2006/relationships/image" Target="../media/image84.png"/><Relationship Id="rId3" Type="http://schemas.openxmlformats.org/officeDocument/2006/relationships/image" Target="../media/image62.png"/><Relationship Id="rId12"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7.xml"/><Relationship Id="rId11" Type="http://schemas.openxmlformats.org/officeDocument/2006/relationships/image" Target="../media/image106.sv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7.xml"/><Relationship Id="rId11" Type="http://schemas.openxmlformats.org/officeDocument/2006/relationships/image" Target="../media/image39.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37.jpeg"/><Relationship Id="rId1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6173" y="-322580"/>
            <a:ext cx="1288173" cy="1298237"/>
          </a:xfrm>
          <a:prstGeom prst="rect">
            <a:avLst/>
          </a:prstGeom>
        </p:spPr>
      </p:pic>
      <p:pic>
        <p:nvPicPr>
          <p:cNvPr id="2" name="Picture 1"/>
          <p:cNvPicPr>
            <a:picLocks noChangeAspect="1"/>
          </p:cNvPicPr>
          <p:nvPr/>
        </p:nvPicPr>
        <p:blipFill rotWithShape="1">
          <a:blip r:embed="rId9"/>
          <a:srcRect l="30674" r="30674"/>
          <a:stretch/>
        </p:blipFill>
        <p:spPr>
          <a:xfrm>
            <a:off x="8153400" y="-3086100"/>
            <a:ext cx="9601200" cy="13965382"/>
          </a:xfrm>
          <a:prstGeom prst="rect">
            <a:avLst/>
          </a:prstGeom>
        </p:spPr>
      </p:pic>
      <p:sp>
        <p:nvSpPr>
          <p:cNvPr id="5" name="TextBox 4"/>
          <p:cNvSpPr txBox="1"/>
          <p:nvPr/>
        </p:nvSpPr>
        <p:spPr>
          <a:xfrm>
            <a:off x="762000" y="3314700"/>
            <a:ext cx="6442025" cy="5909310"/>
          </a:xfrm>
          <a:prstGeom prst="rect">
            <a:avLst/>
          </a:prstGeom>
          <a:noFill/>
        </p:spPr>
        <p:txBody>
          <a:bodyPr wrap="square" rtlCol="0">
            <a:spAutoFit/>
          </a:bodyPr>
          <a:lstStyle/>
          <a:p>
            <a:pPr algn="just"/>
            <a:r>
              <a:rPr lang="en-US" sz="4200" dirty="0" smtClean="0">
                <a:solidFill>
                  <a:prstClr val="black"/>
                </a:solidFill>
                <a:latin typeface="Times New Roman" panose="02020603050405020304" pitchFamily="18" charset="0"/>
                <a:cs typeface="Times New Roman" panose="02020603050405020304" pitchFamily="18" charset="0"/>
              </a:rPr>
              <a:t>- GV chia </a:t>
            </a:r>
            <a:r>
              <a:rPr lang="en-US" sz="4200" dirty="0" err="1" smtClean="0">
                <a:solidFill>
                  <a:prstClr val="black"/>
                </a:solidFill>
                <a:latin typeface="Times New Roman" panose="02020603050405020304" pitchFamily="18" charset="0"/>
                <a:cs typeface="Times New Roman" panose="02020603050405020304" pitchFamily="18" charset="0"/>
              </a:rPr>
              <a:t>lớp</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thành</a:t>
            </a:r>
            <a:r>
              <a:rPr lang="en-US" sz="4200" dirty="0" smtClean="0">
                <a:solidFill>
                  <a:prstClr val="black"/>
                </a:solidFill>
                <a:latin typeface="Times New Roman" panose="02020603050405020304" pitchFamily="18" charset="0"/>
                <a:cs typeface="Times New Roman" panose="02020603050405020304" pitchFamily="18" charset="0"/>
              </a:rPr>
              <a:t> 2 </a:t>
            </a:r>
            <a:r>
              <a:rPr lang="en-US" sz="4200" dirty="0" err="1" smtClean="0">
                <a:solidFill>
                  <a:prstClr val="black"/>
                </a:solidFill>
                <a:latin typeface="Times New Roman" panose="02020603050405020304" pitchFamily="18" charset="0"/>
                <a:cs typeface="Times New Roman" panose="02020603050405020304" pitchFamily="18" charset="0"/>
              </a:rPr>
              <a:t>nhóm</a:t>
            </a:r>
            <a:endParaRPr lang="en-US" sz="4200" dirty="0" smtClean="0">
              <a:solidFill>
                <a:prstClr val="black"/>
              </a:solidFill>
              <a:latin typeface="Times New Roman" panose="02020603050405020304" pitchFamily="18" charset="0"/>
              <a:cs typeface="Times New Roman" panose="02020603050405020304" pitchFamily="18" charset="0"/>
            </a:endParaRPr>
          </a:p>
          <a:p>
            <a:pPr algn="just"/>
            <a:r>
              <a:rPr lang="en-US" sz="4200" dirty="0" smtClean="0">
                <a:solidFill>
                  <a:prstClr val="black"/>
                </a:solidFill>
                <a:latin typeface="Times New Roman" panose="02020603050405020304" pitchFamily="18" charset="0"/>
                <a:cs typeface="Times New Roman" panose="02020603050405020304" pitchFamily="18" charset="0"/>
              </a:rPr>
              <a:t>- HS </a:t>
            </a:r>
            <a:r>
              <a:rPr lang="en-US" sz="4200" dirty="0" err="1" smtClean="0">
                <a:solidFill>
                  <a:prstClr val="black"/>
                </a:solidFill>
                <a:latin typeface="Times New Roman" panose="02020603050405020304" pitchFamily="18" charset="0"/>
                <a:cs typeface="Times New Roman" panose="02020603050405020304" pitchFamily="18" charset="0"/>
              </a:rPr>
              <a:t>khoanh</a:t>
            </a:r>
            <a:r>
              <a:rPr lang="en-US" sz="4200" dirty="0" smtClean="0">
                <a:solidFill>
                  <a:prstClr val="black"/>
                </a:solidFill>
                <a:latin typeface="Times New Roman" panose="02020603050405020304" pitchFamily="18" charset="0"/>
                <a:cs typeface="Times New Roman" panose="02020603050405020304" pitchFamily="18" charset="0"/>
              </a:rPr>
              <a:t> ma </a:t>
            </a:r>
            <a:r>
              <a:rPr lang="en-US" sz="4200" dirty="0" err="1" smtClean="0">
                <a:solidFill>
                  <a:prstClr val="black"/>
                </a:solidFill>
                <a:latin typeface="Times New Roman" panose="02020603050405020304" pitchFamily="18" charset="0"/>
                <a:cs typeface="Times New Roman" panose="02020603050405020304" pitchFamily="18" charset="0"/>
              </a:rPr>
              <a:t>trận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để</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tìm</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ra</a:t>
            </a:r>
            <a:r>
              <a:rPr lang="en-US" sz="4200" dirty="0" smtClean="0">
                <a:solidFill>
                  <a:prstClr val="black"/>
                </a:solidFill>
                <a:latin typeface="Times New Roman" panose="02020603050405020304" pitchFamily="18" charset="0"/>
                <a:cs typeface="Times New Roman" panose="02020603050405020304" pitchFamily="18" charset="0"/>
              </a:rPr>
              <a:t> 5 </a:t>
            </a:r>
            <a:r>
              <a:rPr lang="en-US" sz="4200" dirty="0" err="1" smtClean="0">
                <a:solidFill>
                  <a:prstClr val="black"/>
                </a:solidFill>
                <a:latin typeface="Times New Roman" panose="02020603050405020304" pitchFamily="18" charset="0"/>
                <a:cs typeface="Times New Roman" panose="02020603050405020304" pitchFamily="18" charset="0"/>
              </a:rPr>
              <a:t>tên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gọi</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các</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thiếu</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niên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anh</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hùng</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làm</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rạng</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danh</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sử</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Việt</a:t>
            </a:r>
            <a:endParaRPr lang="en-US" sz="4200" dirty="0" smtClean="0">
              <a:solidFill>
                <a:prstClr val="black"/>
              </a:solidFill>
              <a:latin typeface="Times New Roman" panose="02020603050405020304" pitchFamily="18" charset="0"/>
              <a:cs typeface="Times New Roman" panose="02020603050405020304" pitchFamily="18" charset="0"/>
            </a:endParaRPr>
          </a:p>
          <a:p>
            <a:pPr algn="just"/>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Thời</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gian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quan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sát</a:t>
            </a:r>
            <a:r>
              <a:rPr lang="en-US" sz="4200" dirty="0" smtClean="0">
                <a:solidFill>
                  <a:prstClr val="black"/>
                </a:solidFill>
                <a:latin typeface="Times New Roman" panose="02020603050405020304" pitchFamily="18" charset="0"/>
                <a:cs typeface="Times New Roman" panose="02020603050405020304" pitchFamily="18" charset="0"/>
              </a:rPr>
              <a:t> ma </a:t>
            </a:r>
            <a:r>
              <a:rPr lang="en-US" sz="4200" dirty="0" err="1" smtClean="0">
                <a:solidFill>
                  <a:prstClr val="black"/>
                </a:solidFill>
                <a:latin typeface="Times New Roman" panose="02020603050405020304" pitchFamily="18" charset="0"/>
                <a:cs typeface="Times New Roman" panose="02020603050405020304" pitchFamily="18" charset="0"/>
              </a:rPr>
              <a:t>trận</a:t>
            </a:r>
            <a:r>
              <a:rPr lang="en-US" sz="4200" dirty="0" smtClean="0">
                <a:solidFill>
                  <a:prstClr val="black"/>
                </a:solidFill>
                <a:latin typeface="Times New Roman" panose="02020603050405020304" pitchFamily="18" charset="0"/>
                <a:cs typeface="Times New Roman" panose="02020603050405020304" pitchFamily="18" charset="0"/>
              </a:rPr>
              <a:t>: 1 </a:t>
            </a:r>
            <a:r>
              <a:rPr lang="en-US" sz="4200" dirty="0" err="1" smtClean="0">
                <a:solidFill>
                  <a:prstClr val="black"/>
                </a:solidFill>
                <a:latin typeface="Times New Roman" panose="02020603050405020304" pitchFamily="18" charset="0"/>
                <a:cs typeface="Times New Roman" panose="02020603050405020304" pitchFamily="18" charset="0"/>
              </a:rPr>
              <a:t>phút</a:t>
            </a:r>
            <a:endParaRPr lang="en-US" sz="4200" dirty="0" smtClean="0">
              <a:solidFill>
                <a:prstClr val="black"/>
              </a:solidFill>
              <a:latin typeface="Times New Roman" panose="02020603050405020304" pitchFamily="18" charset="0"/>
              <a:cs typeface="Times New Roman" panose="02020603050405020304" pitchFamily="18" charset="0"/>
            </a:endParaRPr>
          </a:p>
          <a:p>
            <a:pPr algn="just"/>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gian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khoanh</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vào</a:t>
            </a:r>
            <a:r>
              <a:rPr lang="en-US" sz="4200" dirty="0" smtClean="0">
                <a:solidFill>
                  <a:prstClr val="black"/>
                </a:solidFill>
                <a:latin typeface="Times New Roman" panose="02020603050405020304" pitchFamily="18" charset="0"/>
                <a:cs typeface="Times New Roman" panose="02020603050405020304" pitchFamily="18" charset="0"/>
              </a:rPr>
              <a:t> ma </a:t>
            </a:r>
            <a:r>
              <a:rPr lang="en-US" sz="4200" dirty="0" err="1" smtClean="0">
                <a:solidFill>
                  <a:prstClr val="black"/>
                </a:solidFill>
                <a:latin typeface="Times New Roman" panose="02020603050405020304" pitchFamily="18" charset="0"/>
                <a:cs typeface="Times New Roman" panose="02020603050405020304" pitchFamily="18" charset="0"/>
              </a:rPr>
              <a:t>trận</a:t>
            </a:r>
            <a:r>
              <a:rPr lang="en-US" sz="4200" dirty="0" smtClean="0">
                <a:solidFill>
                  <a:prstClr val="black"/>
                </a:solidFill>
                <a:latin typeface="Times New Roman" panose="02020603050405020304" pitchFamily="18" charset="0"/>
                <a:cs typeface="Times New Roman" panose="02020603050405020304" pitchFamily="18" charset="0"/>
              </a:rPr>
              <a:t>: 1 </a:t>
            </a:r>
            <a:r>
              <a:rPr lang="en-US" sz="4200" dirty="0" err="1" smtClean="0">
                <a:solidFill>
                  <a:prstClr val="black"/>
                </a:solidFill>
                <a:latin typeface="Times New Roman" panose="02020603050405020304" pitchFamily="18" charset="0"/>
                <a:cs typeface="Times New Roman" panose="02020603050405020304" pitchFamily="18" charset="0"/>
              </a:rPr>
              <a:t>phút</a:t>
            </a:r>
            <a:endParaRPr lang="en-US" sz="4200" dirty="0" smtClean="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9619655" y="9111662"/>
            <a:ext cx="707637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742635" y="2084735"/>
            <a:ext cx="838200" cy="42779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954328" y="5821931"/>
            <a:ext cx="719263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0" y="1871174"/>
            <a:ext cx="895478" cy="827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05264" y="3848101"/>
            <a:ext cx="6944535"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0"/>
          <a:stretch>
            <a:fillRect/>
          </a:stretch>
        </p:blipFill>
        <p:spPr>
          <a:xfrm>
            <a:off x="-369428" y="118992"/>
            <a:ext cx="9461812" cy="2566638"/>
          </a:xfrm>
          <a:prstGeom prst="rect">
            <a:avLst/>
          </a:prstGeom>
        </p:spPr>
      </p:pic>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Đề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Chủ</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tấm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lòng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căm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thù</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qua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xâm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ông</a:t>
            </a:r>
            <a:r>
              <a:rPr lang="en-US" sz="4400" dirty="0" smtClean="0">
                <a:solidFill>
                  <a:srgbClr val="000000"/>
                </a:solidFill>
                <a:latin typeface="Times New Roman" panose="02020603050405020304" pitchFamily="18" charset="0"/>
                <a:cs typeface="Times New Roman" panose="02020603050405020304" pitchFamily="18" charset="0"/>
              </a:rPr>
              <a:t> cha ta ở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Bố</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Phần</a:t>
            </a:r>
            <a:r>
              <a:rPr lang="en-US" sz="4400" b="1" dirty="0" smtClean="0">
                <a:solidFill>
                  <a:srgbClr val="000000"/>
                </a:solidFill>
                <a:latin typeface="Times New Roman" panose="02020603050405020304" pitchFamily="18" charset="0"/>
                <a:cs typeface="Times New Roman" panose="02020603050405020304" pitchFamily="18" charset="0"/>
              </a:rPr>
              <a:t> 1: </a:t>
            </a:r>
            <a:r>
              <a:rPr lang="en-US" sz="4400" b="1" dirty="0" err="1" smtClean="0">
                <a:solidFill>
                  <a:srgbClr val="000000"/>
                </a:solidFill>
                <a:latin typeface="Times New Roman" panose="02020603050405020304" pitchFamily="18" charset="0"/>
                <a:cs typeface="Times New Roman" panose="02020603050405020304" pitchFamily="18" charset="0"/>
              </a:rPr>
              <a:t>Từ</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đầu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chẳng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hỏi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một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Bối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Phần</a:t>
            </a:r>
            <a:r>
              <a:rPr lang="en-US" sz="4400" b="1" dirty="0" smtClean="0">
                <a:solidFill>
                  <a:srgbClr val="000000"/>
                </a:solidFill>
                <a:latin typeface="Times New Roman" panose="02020603050405020304" pitchFamily="18" charset="0"/>
                <a:cs typeface="Times New Roman" panose="02020603050405020304" pitchFamily="18" charset="0"/>
              </a:rPr>
              <a:t> 2: </a:t>
            </a:r>
            <a:r>
              <a:rPr lang="en-US" sz="4400" b="1" dirty="0" err="1" smtClean="0">
                <a:solidFill>
                  <a:srgbClr val="000000"/>
                </a:solidFill>
                <a:latin typeface="Times New Roman" panose="02020603050405020304" pitchFamily="18" charset="0"/>
                <a:cs typeface="Times New Roman" panose="02020603050405020304" pitchFamily="18" charset="0"/>
              </a:rPr>
              <a:t>Tiếp</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thưởng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em</a:t>
            </a:r>
            <a:r>
              <a:rPr lang="en-US" sz="4400" b="1" dirty="0" smtClean="0">
                <a:solidFill>
                  <a:srgbClr val="000000"/>
                </a:solidFill>
                <a:latin typeface="Times New Roman" panose="02020603050405020304" pitchFamily="18" charset="0"/>
                <a:cs typeface="Times New Roman" panose="02020603050405020304" pitchFamily="18" charset="0"/>
              </a:rPr>
              <a:t> ta </a:t>
            </a:r>
            <a:r>
              <a:rPr lang="en-US" sz="4400" b="1" dirty="0" err="1" smtClean="0">
                <a:solidFill>
                  <a:srgbClr val="000000"/>
                </a:solidFill>
                <a:latin typeface="Times New Roman" panose="02020603050405020304" pitchFamily="18" charset="0"/>
                <a:cs typeface="Times New Roman" panose="02020603050405020304" pitchFamily="18" charset="0"/>
              </a:rPr>
              <a:t>một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quả</a:t>
            </a:r>
            <a:r>
              <a:rPr lang="en-US" sz="4400" b="1"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Phần</a:t>
            </a:r>
            <a:r>
              <a:rPr lang="en-US" sz="4400" b="1" dirty="0" smtClean="0">
                <a:solidFill>
                  <a:srgbClr val="000000"/>
                </a:solidFill>
                <a:latin typeface="Times New Roman" panose="02020603050405020304" pitchFamily="18" charset="0"/>
                <a:cs typeface="Times New Roman" panose="02020603050405020304" pitchFamily="18" charset="0"/>
              </a:rPr>
              <a:t> 3: </a:t>
            </a:r>
            <a:r>
              <a:rPr lang="en-US" sz="4400" b="1" dirty="0" err="1" smtClean="0">
                <a:solidFill>
                  <a:srgbClr val="000000"/>
                </a:solidFill>
                <a:latin typeface="Times New Roman" panose="02020603050405020304" pitchFamily="18" charset="0"/>
                <a:cs typeface="Times New Roman" panose="02020603050405020304" pitchFamily="18" charset="0"/>
              </a:rPr>
              <a:t>Còn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ban cam </a:t>
            </a:r>
            <a:r>
              <a:rPr lang="en-US" sz="4400" dirty="0" err="1" smtClean="0">
                <a:solidFill>
                  <a:srgbClr val="000000"/>
                </a:solidFill>
                <a:latin typeface="Times New Roman" panose="02020603050405020304" pitchFamily="18" charset="0"/>
                <a:cs typeface="Times New Roman" panose="02020603050405020304" pitchFamily="18" charset="0"/>
              </a:rPr>
              <a:t>quý</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Tóm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a:t>
            </a:r>
            <a:r>
              <a:rPr lang="vi-VN" sz="4400" dirty="0" smtClean="0">
                <a:latin typeface="+mj-lt"/>
              </a:rPr>
              <a:t>T</a:t>
            </a:r>
            <a:r>
              <a:rPr lang="en-US" sz="4400" dirty="0" err="1" smtClean="0">
                <a:latin typeface="Times New Roman" panose="02020603050405020304" pitchFamily="18" charset="0"/>
                <a:cs typeface="Times New Roman" panose="02020603050405020304" pitchFamily="18" charset="0"/>
              </a:rPr>
              <a:t>oản</a:t>
            </a:r>
            <a:r>
              <a:rPr lang="vi-VN" sz="4400" dirty="0" smtClean="0">
                <a:latin typeface="+mj-lt"/>
              </a:rPr>
              <a:t> </a:t>
            </a:r>
            <a:r>
              <a:rPr lang="vi-VN" sz="4400" dirty="0">
                <a:latin typeface="+mj-lt"/>
              </a:rPr>
              <a:t>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a:t>
            </a:r>
            <a:r>
              <a:rPr lang="vi-VN" sz="4400" dirty="0" smtClean="0">
                <a:latin typeface="+mj-lt"/>
              </a:rPr>
              <a:t>Do </a:t>
            </a:r>
            <a:r>
              <a:rPr lang="vi-VN" sz="4400" dirty="0">
                <a:latin typeface="+mj-lt"/>
              </a:rPr>
              <a:t>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 </a:t>
            </a:r>
            <a:r>
              <a:rPr lang="vi-VN" sz="4400" dirty="0" smtClean="0">
                <a:latin typeface="+mj-lt"/>
              </a:rPr>
              <a:t>Khi </a:t>
            </a:r>
            <a:r>
              <a:rPr lang="vi-VN" sz="4400" dirty="0">
                <a:latin typeface="+mj-lt"/>
              </a:rPr>
              <a:t>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Trần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11"/>
              <a:stretch>
                <a:fillRect l="-115202"/>
              </a:stretch>
            </a:blipFill>
          </p:spPr>
        </p:sp>
      </p:grpSp>
      <p:pic>
        <p:nvPicPr>
          <p:cNvPr id="14" name="Picture 14"/>
          <p:cNvPicPr>
            <a:picLocks noChangeAspect="1"/>
          </p:cNvPicPr>
          <p:nvPr/>
        </p:nvPicPr>
        <p:blipFill>
          <a:blip r:embed="rId12"/>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3"/>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r>
              <a:rPr lang="en-US" sz="4400" b="1"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smtClean="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smtClean="0">
                <a:solidFill>
                  <a:srgbClr val="000000"/>
                </a:solidFill>
                <a:latin typeface="Times New Roman" panose="02020603050405020304" pitchFamily="18" charset="0"/>
                <a:cs typeface="Times New Roman" panose="02020603050405020304" pitchFamily="18" charset="0"/>
              </a:rPr>
              <a:t>u </a:t>
            </a:r>
            <a:r>
              <a:rPr lang="vi-VN" sz="4400" dirty="0">
                <a:solidFill>
                  <a:srgbClr val="000000"/>
                </a:solidFill>
                <a:latin typeface="Times New Roman" panose="02020603050405020304" pitchFamily="18" charset="0"/>
                <a:cs typeface="Times New Roman" panose="02020603050405020304" pitchFamily="18" charset="0"/>
              </a:rPr>
              <a:t>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3"/>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4"/>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Xuất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C</a:t>
            </a:r>
            <a:r>
              <a:rPr lang="vi-VN" sz="4400" dirty="0" smtClean="0">
                <a:solidFill>
                  <a:srgbClr val="000000"/>
                </a:solidFill>
                <a:latin typeface="Times New Roman" panose="02020603050405020304" pitchFamily="18" charset="0"/>
                <a:cs typeface="Times New Roman" panose="02020603050405020304" pitchFamily="18" charset="0"/>
              </a:rPr>
              <a:t>hàng </a:t>
            </a:r>
            <a:r>
              <a:rPr lang="vi-VN" sz="4400" dirty="0">
                <a:solidFill>
                  <a:srgbClr val="000000"/>
                </a:solidFill>
                <a:latin typeface="Times New Roman" panose="02020603050405020304" pitchFamily="18" charset="0"/>
                <a:cs typeface="Times New Roman" panose="02020603050405020304" pitchFamily="18" charset="0"/>
              </a:rPr>
              <a:t>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Trước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yết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kiến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a:t>
            </a:r>
            <a:r>
              <a:rPr lang="en-US" sz="4400" b="1" dirty="0" err="1" smtClean="0">
                <a:solidFill>
                  <a:srgbClr val="000000"/>
                </a:solidFill>
                <a:latin typeface="Times New Roman" panose="02020603050405020304" pitchFamily="18" charset="0"/>
                <a:cs typeface="Times New Roman" panose="02020603050405020304" pitchFamily="18" charset="0"/>
              </a:rPr>
              <a:t>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yết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kiến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Sau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yết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kiến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Bình</a:t>
            </a:r>
            <a:r>
              <a:rPr lang="en-US" sz="4400" b="1" dirty="0" smtClean="0">
                <a:solidFill>
                  <a:srgbClr val="000000"/>
                </a:solidFill>
                <a:latin typeface="Times New Roman" panose="02020603050405020304" pitchFamily="18" charset="0"/>
                <a:cs typeface="Times New Roman" panose="02020603050405020304" pitchFamily="18" charset="0"/>
              </a:rPr>
              <a:t> Than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nhìn </a:t>
            </a:r>
            <a:r>
              <a:rPr lang="vi-VN" sz="4400" dirty="0">
                <a:solidFill>
                  <a:srgbClr val="000000"/>
                </a:solidFill>
                <a:latin typeface="Times New Roman" panose="02020603050405020304" pitchFamily="18" charset="0"/>
                <a:cs typeface="Times New Roman" panose="02020603050405020304" pitchFamily="18" charset="0"/>
              </a:rPr>
              <a:t>những lá cờ trên thuyên của các vương hầu đến “rách mắt”</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Nằn </a:t>
            </a:r>
            <a:r>
              <a:rPr lang="vi-VN" sz="4400" dirty="0">
                <a:solidFill>
                  <a:srgbClr val="000000"/>
                </a:solidFill>
                <a:latin typeface="Times New Roman" panose="02020603050405020304" pitchFamily="18" charset="0"/>
                <a:cs typeface="Times New Roman" panose="02020603050405020304" pitchFamily="18" charset="0"/>
              </a:rPr>
              <a:t>nì quân Thánh Dực mà vẫn không được xuống bến</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Bình</a:t>
            </a:r>
            <a:r>
              <a:rPr lang="en-US" sz="4400" b="1" dirty="0" smtClean="0">
                <a:solidFill>
                  <a:srgbClr val="000000"/>
                </a:solidFill>
                <a:latin typeface="Times New Roman" panose="02020603050405020304" pitchFamily="18" charset="0"/>
                <a:cs typeface="Times New Roman" panose="02020603050405020304" pitchFamily="18" charset="0"/>
              </a:rPr>
              <a:t> Than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Suy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a:t>
            </a:r>
            <a:r>
              <a:rPr lang="vi-VN" sz="4400" dirty="0" smtClean="0">
                <a:solidFill>
                  <a:srgbClr val="000000"/>
                </a:solidFill>
                <a:latin typeface="Times New Roman" panose="02020603050405020304" pitchFamily="18" charset="0"/>
                <a:cs typeface="Times New Roman" panose="02020603050405020304" pitchFamily="18" charset="0"/>
              </a:rPr>
              <a:t>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smtClean="0">
                <a:solidFill>
                  <a:srgbClr val="000000"/>
                </a:solidFill>
                <a:latin typeface="Times New Roman" panose="02020603050405020304" pitchFamily="18" charset="0"/>
                <a:cs typeface="Times New Roman" panose="02020603050405020304" pitchFamily="18" charset="0"/>
              </a:rPr>
              <a:t>u </a:t>
            </a:r>
            <a:r>
              <a:rPr lang="vi-VN" sz="4400" dirty="0">
                <a:solidFill>
                  <a:srgbClr val="000000"/>
                </a:solidFill>
                <a:latin typeface="Times New Roman" panose="02020603050405020304" pitchFamily="18" charset="0"/>
                <a:cs typeface="Times New Roman" panose="02020603050405020304" pitchFamily="18" charset="0"/>
              </a:rPr>
              <a:t>một câu xin đánh</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muốn </a:t>
            </a:r>
            <a:r>
              <a:rPr lang="vi-VN" sz="4400" dirty="0">
                <a:solidFill>
                  <a:srgbClr val="000000"/>
                </a:solidFill>
                <a:latin typeface="Times New Roman" panose="02020603050405020304" pitchFamily="18" charset="0"/>
                <a:cs typeface="Times New Roman" panose="02020603050405020304" pitchFamily="18" charset="0"/>
              </a:rPr>
              <a:t>xô mấy người lính Thánh Dực để chạy xuống bến, nhưng sợ tội chém đầu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4"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a:t>
            </a:r>
            <a:r>
              <a:rPr lang="en-US" sz="4400" dirty="0" err="1" smtClean="0">
                <a:solidFill>
                  <a:srgbClr val="000000"/>
                </a:solidFill>
                <a:latin typeface="Times New Roman" panose="02020603050405020304" pitchFamily="18" charset="0"/>
                <a:cs typeface="Times New Roman" panose="02020603050405020304" pitchFamily="18" charset="0"/>
              </a:rPr>
              <a:t>hông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buông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chém</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tuốt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gươm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bừng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gươm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múa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tít</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giằng</a:t>
            </a:r>
            <a:r>
              <a:rPr lang="en-US" sz="4400" dirty="0" smtClean="0">
                <a:solidFill>
                  <a:srgbClr val="000000"/>
                </a:solidFill>
                <a:latin typeface="Times New Roman" panose="02020603050405020304" pitchFamily="18" charset="0"/>
                <a:cs typeface="Times New Roman" panose="02020603050405020304" pitchFamily="18" charset="0"/>
              </a:rPr>
              <a:t> co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Dực</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9"/>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chuyện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Chiêu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7"/>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cúi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thưa</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dậy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mắt</a:t>
            </a:r>
            <a:r>
              <a:rPr lang="en-US" sz="4400" dirty="0" smtClean="0">
                <a:solidFill>
                  <a:srgbClr val="000000"/>
                </a:solidFill>
                <a:latin typeface="Times New Roman" panose="02020603050405020304" pitchFamily="18" charset="0"/>
                <a:cs typeface="Times New Roman" panose="02020603050405020304" pitchFamily="18" charset="0"/>
              </a:rPr>
              <a:t> long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smtClean="0">
                <a:solidFill>
                  <a:srgbClr val="000000"/>
                </a:solidFill>
                <a:latin typeface="Times New Roman" panose="02020603050405020304" pitchFamily="18" charset="0"/>
                <a:cs typeface="Times New Roman" panose="02020603050405020304" pitchFamily="18" charset="0"/>
              </a:rPr>
              <a:t>Gấp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lập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trường</a:t>
            </a:r>
            <a:r>
              <a:rPr lang="en-US" sz="4400" dirty="0" smtClean="0">
                <a:solidFill>
                  <a:srgbClr val="000000"/>
                </a:solidFill>
                <a:latin typeface="Times New Roman" panose="02020603050405020304" pitchFamily="18" charset="0"/>
                <a:cs typeface="Times New Roman" panose="02020603050405020304" pitchFamily="18" charset="0"/>
              </a:rPr>
              <a:t> “Ai </a:t>
            </a:r>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Ai </a:t>
            </a:r>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nó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ư? </a:t>
            </a:r>
            <a:r>
              <a:rPr lang="en-US" sz="4400" dirty="0" err="1" smtClean="0">
                <a:solidFill>
                  <a:srgbClr val="000000"/>
                </a:solidFill>
                <a:latin typeface="Times New Roman" panose="02020603050405020304" pitchFamily="18" charset="0"/>
                <a:cs typeface="Times New Roman" panose="02020603050405020304" pitchFamily="18" charset="0"/>
              </a:rPr>
              <a:t>Không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kế</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chuyện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xồng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xuống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bến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xuống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gươm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xin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chịu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tội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smtClean="0">
                <a:solidFill>
                  <a:srgbClr val="000000"/>
                </a:solidFill>
                <a:latin typeface="Times New Roman" panose="02020603050405020304" pitchFamily="18" charset="0"/>
                <a:cs typeface="Times New Roman" panose="02020603050405020304" pitchFamily="18" charset="0"/>
              </a:rPr>
              <a:t>Tiếng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nói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thét</a:t>
            </a:r>
            <a:r>
              <a:rPr lang="en-US" sz="4400" dirty="0" smtClean="0">
                <a:solidFill>
                  <a:srgbClr val="000000"/>
                </a:solidFill>
                <a:latin typeface="Times New Roman" panose="02020603050405020304" pitchFamily="18" charset="0"/>
                <a:cs typeface="Times New Roman" panose="02020603050405020304" pitchFamily="18" charset="0"/>
              </a:rPr>
              <a:t> “Xin </a:t>
            </a:r>
            <a:r>
              <a:rPr lang="en-US" sz="4400" dirty="0" err="1" smtClean="0">
                <a:solidFill>
                  <a:srgbClr val="000000"/>
                </a:solidFill>
                <a:latin typeface="Times New Roman" panose="02020603050405020304" pitchFamily="18" charset="0"/>
                <a:cs typeface="Times New Roman" panose="02020603050405020304" pitchFamily="18" charset="0"/>
              </a:rPr>
              <a:t>quan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133661"/>
            <a:ext cx="11479763" cy="4444369"/>
          </a:xfrm>
          <a:prstGeom prst="rect">
            <a:avLst/>
          </a:prstGeom>
        </p:spPr>
      </p:pic>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chuyện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solidFill>
                  <a:srgbClr val="000000"/>
                </a:solidFill>
                <a:latin typeface="Times New Roman" panose="02020603050405020304" pitchFamily="18" charset="0"/>
                <a:cs typeface="Times New Roman" panose="02020603050405020304" pitchFamily="18" charset="0"/>
              </a:rPr>
              <a:t>Trần </a:t>
            </a:r>
            <a:r>
              <a:rPr lang="vi-VN" sz="4400" b="1" dirty="0">
                <a:solidFill>
                  <a:srgbClr val="000000"/>
                </a:solidFill>
                <a:latin typeface="Times New Roman" panose="02020603050405020304" pitchFamily="18" charset="0"/>
                <a:cs typeface="Times New Roman" panose="02020603050405020304" pitchFamily="18" charset="0"/>
              </a:rPr>
              <a:t>Quốc Toản mạnh mẽ, ngay thẳng, dám làm dám chịu, đặt vận mệnh đất nước cao hơn tính mạng bản </a:t>
            </a:r>
            <a:r>
              <a:rPr lang="vi-VN" sz="4400" b="1" dirty="0" smtClean="0">
                <a:solidFill>
                  <a:srgbClr val="000000"/>
                </a:solidFill>
                <a:latin typeface="Times New Roman" panose="02020603050405020304" pitchFamily="18" charset="0"/>
                <a:cs typeface="Times New Roman" panose="02020603050405020304" pitchFamily="18" charset="0"/>
              </a:rPr>
              <a:t>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smtClean="0">
                <a:solidFill>
                  <a:srgbClr val="000000"/>
                </a:solidFill>
                <a:latin typeface="Times New Roman" panose="02020603050405020304" pitchFamily="18" charset="0"/>
                <a:cs typeface="Times New Roman" panose="02020603050405020304" pitchFamily="18" charset="0"/>
              </a:rPr>
              <a:t>n</a:t>
            </a:r>
            <a:r>
              <a:rPr lang="vi-VN" sz="4400" b="1"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nắm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bàn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bàn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rung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vì</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dữ</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răng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chặt</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trở</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bàn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nắm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nghiền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nát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gì</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quả</a:t>
            </a:r>
            <a:r>
              <a:rPr lang="en-US" sz="4400" dirty="0" smtClean="0">
                <a:solidFill>
                  <a:srgbClr val="000000"/>
                </a:solidFill>
                <a:latin typeface="Times New Roman" panose="02020603050405020304" pitchFamily="18" charset="0"/>
                <a:cs typeface="Times New Roman" panose="02020603050405020304" pitchFamily="18" charset="0"/>
              </a:rPr>
              <a:t> cam, </a:t>
            </a:r>
            <a:r>
              <a:rPr lang="en-US" sz="4400" dirty="0" err="1" smtClean="0">
                <a:solidFill>
                  <a:srgbClr val="000000"/>
                </a:solidFill>
                <a:latin typeface="Times New Roman" panose="02020603050405020304" pitchFamily="18" charset="0"/>
                <a:cs typeface="Times New Roman" panose="02020603050405020304" pitchFamily="18" charset="0"/>
              </a:rPr>
              <a:t>tạ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lủi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thủi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bờ</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8"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Suy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“Ta </a:t>
            </a:r>
            <a:r>
              <a:rPr lang="en-US" sz="4400" dirty="0" err="1" smtClean="0">
                <a:solidFill>
                  <a:srgbClr val="000000"/>
                </a:solidFill>
                <a:latin typeface="Times New Roman" panose="02020603050405020304" pitchFamily="18" charset="0"/>
                <a:cs typeface="Times New Roman" panose="02020603050405020304" pitchFamily="18" charset="0"/>
              </a:rPr>
              <a:t>sẽ</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thằng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ngoài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rìa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kẻ</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không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a:t>
            </a:r>
            <a:r>
              <a:rPr lang="en-US" sz="4400" dirty="0" err="1" smtClean="0">
                <a:solidFill>
                  <a:srgbClr val="000000"/>
                </a:solidFill>
                <a:latin typeface="Times New Roman" panose="02020603050405020304" pitchFamily="18" charset="0"/>
                <a:cs typeface="Times New Roman" panose="02020603050405020304" pitchFamily="18" charset="0"/>
              </a:rPr>
              <a:t>Rồi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kém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sẽ</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ta.”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“Ta </a:t>
            </a:r>
            <a:r>
              <a:rPr lang="en-US" sz="4400" dirty="0" err="1" smtClean="0">
                <a:solidFill>
                  <a:srgbClr val="000000"/>
                </a:solidFill>
                <a:latin typeface="Times New Roman" panose="02020603050405020304" pitchFamily="18" charset="0"/>
                <a:cs typeface="Times New Roman" panose="02020603050405020304" pitchFamily="18" charset="0"/>
              </a:rPr>
              <a:t>đã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ban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quả</a:t>
            </a:r>
            <a:r>
              <a:rPr lang="en-US" sz="4400" dirty="0" smtClean="0">
                <a:solidFill>
                  <a:srgbClr val="000000"/>
                </a:solidFill>
                <a:latin typeface="Times New Roman" panose="02020603050405020304" pitchFamily="18" charset="0"/>
                <a:cs typeface="Times New Roman" panose="02020603050405020304" pitchFamily="18" charset="0"/>
              </a:rPr>
              <a:t> cam </a:t>
            </a:r>
            <a:r>
              <a:rPr lang="en-US" sz="4400" dirty="0" err="1" smtClean="0">
                <a:solidFill>
                  <a:srgbClr val="000000"/>
                </a:solidFill>
                <a:latin typeface="Times New Roman" panose="02020603050405020304" pitchFamily="18" charset="0"/>
                <a:cs typeface="Times New Roman" panose="02020603050405020304" pitchFamily="18" charset="0"/>
              </a:rPr>
              <a:t>này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đem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mẫu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thân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smtClean="0">
                <a:solidFill>
                  <a:srgbClr val="000000"/>
                </a:solidFill>
                <a:latin typeface="Times New Roman" panose="02020603050405020304" pitchFamily="18" charset="0"/>
                <a:cs typeface="Times New Roman" panose="02020603050405020304" pitchFamily="18" charset="0"/>
              </a:rPr>
              <a:t>Bóp</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nát</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quả</a:t>
            </a:r>
            <a:r>
              <a:rPr lang="en-US" sz="4400" b="1" i="1" dirty="0" smtClean="0">
                <a:solidFill>
                  <a:srgbClr val="000000"/>
                </a:solidFill>
                <a:latin typeface="Times New Roman" panose="02020603050405020304" pitchFamily="18" charset="0"/>
                <a:cs typeface="Times New Roman" panose="02020603050405020304" pitchFamily="18" charset="0"/>
              </a:rPr>
              <a:t> cam</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liệt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định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bỏng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khát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vệ</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066800" y="2335000"/>
            <a:ext cx="10134600" cy="6093976"/>
          </a:xfrm>
          <a:prstGeom prst="rect">
            <a:avLst/>
          </a:prstGeom>
        </p:spPr>
        <p:txBody>
          <a:bodyPr wrap="square" lIns="0" tIns="0" rIns="0" bIns="0" rtlCol="0" anchor="t">
            <a:spAutoFit/>
          </a:bodyPr>
          <a:lstStyle/>
          <a:p>
            <a:pPr algn="just">
              <a:spcBef>
                <a:spcPct val="0"/>
              </a:spcBef>
            </a:pPr>
            <a:r>
              <a:rPr lang="vi-VN" sz="4400" i="1" dirty="0" smtClean="0">
                <a:solidFill>
                  <a:srgbClr val="000000"/>
                </a:solidFill>
                <a:latin typeface="Times New Roman" panose="02020603050405020304" pitchFamily="18" charset="0"/>
                <a:cs typeface="Times New Roman" panose="02020603050405020304" pitchFamily="18" charset="0"/>
              </a:rPr>
              <a:t>Tác </a:t>
            </a:r>
            <a:r>
              <a:rPr lang="vi-VN" sz="4400" i="1" dirty="0">
                <a:solidFill>
                  <a:srgbClr val="000000"/>
                </a:solidFill>
                <a:latin typeface="Times New Roman" panose="02020603050405020304" pitchFamily="18" charset="0"/>
                <a:cs typeface="Times New Roman" panose="02020603050405020304" pitchFamily="18" charset="0"/>
              </a:rPr>
              <a:t>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a:t>
            </a:r>
            <a:r>
              <a:rPr lang="vi-VN" sz="4400" i="1" dirty="0" smtClean="0">
                <a:solidFill>
                  <a:srgbClr val="000000"/>
                </a:solidFill>
                <a:latin typeface="Times New Roman" panose="02020603050405020304" pitchFamily="18" charset="0"/>
                <a:cs typeface="Times New Roman" panose="02020603050405020304" pitchFamily="18" charset="0"/>
              </a:rPr>
              <a:t>r</a:t>
            </a:r>
            <a:r>
              <a:rPr lang="en-US" sz="4400" i="1" dirty="0" smtClean="0">
                <a:solidFill>
                  <a:srgbClr val="000000"/>
                </a:solidFill>
                <a:latin typeface="Times New Roman" panose="02020603050405020304" pitchFamily="18" charset="0"/>
                <a:cs typeface="Times New Roman" panose="02020603050405020304" pitchFamily="18" charset="0"/>
              </a:rPr>
              <a:t>ằ</a:t>
            </a:r>
            <a:r>
              <a:rPr lang="vi-VN" sz="4400" i="1" dirty="0" smtClean="0">
                <a:solidFill>
                  <a:srgbClr val="000000"/>
                </a:solidFill>
                <a:latin typeface="Times New Roman" panose="02020603050405020304" pitchFamily="18" charset="0"/>
                <a:cs typeface="Times New Roman" panose="02020603050405020304" pitchFamily="18" charset="0"/>
              </a:rPr>
              <a:t>ng </a:t>
            </a:r>
            <a:r>
              <a:rPr lang="vi-VN" sz="4400" i="1" dirty="0">
                <a:solidFill>
                  <a:srgbClr val="000000"/>
                </a:solidFill>
                <a:latin typeface="Times New Roman" panose="02020603050405020304" pitchFamily="18" charset="0"/>
                <a:cs typeface="Times New Roman" panose="02020603050405020304" pitchFamily="18" charset="0"/>
              </a:rPr>
              <a:t>phạm </a:t>
            </a:r>
            <a:r>
              <a:rPr lang="vi-VN" sz="4400" i="1" dirty="0" smtClean="0">
                <a:solidFill>
                  <a:srgbClr val="000000"/>
                </a:solidFill>
                <a:latin typeface="Times New Roman" panose="02020603050405020304" pitchFamily="18" charset="0"/>
                <a:cs typeface="Times New Roman" panose="02020603050405020304" pitchFamily="18" charset="0"/>
              </a:rPr>
              <a:t>th</a:t>
            </a:r>
            <a:r>
              <a:rPr lang="en-US" sz="4400" i="1" dirty="0" err="1" smtClean="0">
                <a:solidFill>
                  <a:srgbClr val="000000"/>
                </a:solidFill>
                <a:latin typeface="Times New Roman" panose="02020603050405020304" pitchFamily="18" charset="0"/>
                <a:cs typeface="Times New Roman" panose="02020603050405020304" pitchFamily="18" charset="0"/>
              </a:rPr>
              <a:t>ượng</a:t>
            </a:r>
            <a:r>
              <a:rPr lang="vi-VN" sz="4400" i="1" dirty="0" smtClean="0">
                <a:solidFill>
                  <a:srgbClr val="000000"/>
                </a:solidFill>
                <a:latin typeface="Times New Roman" panose="02020603050405020304" pitchFamily="18" charset="0"/>
                <a:cs typeface="Times New Roman" panose="02020603050405020304" pitchFamily="18" charset="0"/>
              </a:rPr>
              <a:t> </a:t>
            </a:r>
            <a:r>
              <a:rPr lang="vi-VN" sz="4400" i="1" dirty="0">
                <a:solidFill>
                  <a:srgbClr val="000000"/>
                </a:solidFill>
                <a:latin typeface="Times New Roman" panose="02020603050405020304" pitchFamily="18" charset="0"/>
                <a:cs typeface="Times New Roman" panose="02020603050405020304" pitchFamily="18" charset="0"/>
              </a:rPr>
              <a:t>sẽ gánh tội chết nhưng vẫn rất dũng cảm bày tỏ ước muốn đánh giặc của mình. Đó là tâm trạng của một người </a:t>
            </a:r>
            <a:r>
              <a:rPr lang="vi-VN" sz="4400" i="1" dirty="0" smtClean="0">
                <a:solidFill>
                  <a:srgbClr val="000000"/>
                </a:solidFill>
                <a:latin typeface="Times New Roman" panose="02020603050405020304" pitchFamily="18" charset="0"/>
                <a:cs typeface="Times New Roman" panose="02020603050405020304" pitchFamily="18" charset="0"/>
              </a:rPr>
              <a:t>tu</a:t>
            </a:r>
            <a:r>
              <a:rPr lang="en-US" sz="4400" i="1" dirty="0">
                <a:solidFill>
                  <a:srgbClr val="000000"/>
                </a:solidFill>
                <a:latin typeface="Times New Roman" panose="02020603050405020304" pitchFamily="18" charset="0"/>
                <a:cs typeface="Times New Roman" panose="02020603050405020304" pitchFamily="18" charset="0"/>
              </a:rPr>
              <a:t>ổ</a:t>
            </a:r>
            <a:r>
              <a:rPr lang="vi-VN" sz="4400" i="1" dirty="0" smtClean="0">
                <a:solidFill>
                  <a:srgbClr val="000000"/>
                </a:solidFill>
                <a:latin typeface="Times New Roman" panose="02020603050405020304" pitchFamily="18" charset="0"/>
                <a:cs typeface="Times New Roman" panose="02020603050405020304" pitchFamily="18" charset="0"/>
              </a:rPr>
              <a:t>i </a:t>
            </a:r>
            <a:r>
              <a:rPr lang="vi-VN" sz="4400" i="1" dirty="0">
                <a:solidFill>
                  <a:srgbClr val="000000"/>
                </a:solidFill>
                <a:latin typeface="Times New Roman" panose="02020603050405020304" pitchFamily="18" charset="0"/>
                <a:cs typeface="Times New Roman" panose="02020603050405020304" pitchFamily="18" charset="0"/>
              </a:rPr>
              <a:t>nhỏ mà chí lớn.</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Tình</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huống</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đứng</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giữa</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lý</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và</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tình</a:t>
            </a:r>
            <a:r>
              <a:rPr lang="en-US" sz="4400" b="1" i="1" dirty="0" smtClean="0">
                <a:solidFill>
                  <a:srgbClr val="000000"/>
                </a:solidFill>
                <a:latin typeface="Times New Roman" panose="02020603050405020304" pitchFamily="18" charset="0"/>
                <a:cs typeface="Times New Roman" panose="02020603050405020304" pitchFamily="18" charset="0"/>
              </a:rPr>
              <a:t> </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lý</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phép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tình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lo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219200" y="1384563"/>
            <a:ext cx="11982160" cy="677108"/>
          </a:xfrm>
          <a:prstGeom prst="rect">
            <a:avLst/>
          </a:prstGeom>
        </p:spPr>
        <p:txBody>
          <a:bodyPr wrap="square" lIns="0" tIns="0" rIns="0" bIns="0" rtlCol="0" anchor="t">
            <a:spAutoFit/>
          </a:bodyPr>
          <a:lstStyle/>
          <a:p>
            <a:pPr algn="just">
              <a:spcBef>
                <a:spcPct val="0"/>
              </a:spcBef>
            </a:pP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Thái</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độ</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và</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cách</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ứng</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xử</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của</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nhà</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2417533"/>
            <a:ext cx="10201349" cy="6771084"/>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a:t>
            </a:r>
            <a:r>
              <a:rPr lang="vi-VN" sz="4400" dirty="0" smtClean="0">
                <a:solidFill>
                  <a:srgbClr val="000000"/>
                </a:solidFill>
                <a:latin typeface="Times New Roman" panose="02020603050405020304" pitchFamily="18" charset="0"/>
                <a:cs typeface="Times New Roman" panose="02020603050405020304" pitchFamily="18" charset="0"/>
              </a:rPr>
              <a:t>H</a:t>
            </a:r>
            <a:r>
              <a:rPr lang="en-US" sz="4400" dirty="0" smtClean="0">
                <a:solidFill>
                  <a:srgbClr val="000000"/>
                </a:solidFill>
                <a:latin typeface="Times New Roman" panose="02020603050405020304" pitchFamily="18" charset="0"/>
                <a:cs typeface="Times New Roman" panose="02020603050405020304" pitchFamily="18" charset="0"/>
              </a:rPr>
              <a:t>ầ</a:t>
            </a:r>
            <a:r>
              <a:rPr lang="vi-VN" sz="4400" dirty="0" smtClean="0">
                <a:solidFill>
                  <a:srgbClr val="000000"/>
                </a:solidFill>
                <a:latin typeface="Times New Roman" panose="02020603050405020304" pitchFamily="18" charset="0"/>
                <a:cs typeface="Times New Roman" panose="02020603050405020304" pitchFamily="18" charset="0"/>
              </a:rPr>
              <a:t>u</a:t>
            </a:r>
            <a:r>
              <a:rPr lang="vi-VN" sz="4400" dirty="0">
                <a:solidFill>
                  <a:srgbClr val="000000"/>
                </a:solidFill>
                <a:latin typeface="Times New Roman" panose="02020603050405020304" pitchFamily="18" charset="0"/>
                <a:cs typeface="Times New Roman" panose="02020603050405020304" pitchFamily="18" charset="0"/>
              </a:rPr>
              <a:t>, nhưng tha thứ </a:t>
            </a:r>
            <a:r>
              <a:rPr lang="vi-VN" sz="4400" dirty="0" smtClean="0">
                <a:solidFill>
                  <a:srgbClr val="000000"/>
                </a:solidFill>
                <a:latin typeface="Times New Roman" panose="02020603050405020304" pitchFamily="18" charset="0"/>
                <a:cs typeface="Times New Roman" panose="02020603050405020304" pitchFamily="18" charset="0"/>
              </a:rPr>
              <a:t>cho </a:t>
            </a:r>
            <a:r>
              <a:rPr lang="vi-VN" sz="4400" dirty="0">
                <a:solidFill>
                  <a:srgbClr val="000000"/>
                </a:solidFill>
                <a:latin typeface="Times New Roman" panose="02020603050405020304" pitchFamily="18" charset="0"/>
                <a:cs typeface="Times New Roman" panose="02020603050405020304" pitchFamily="18" charset="0"/>
              </a:rPr>
              <a:t>hành động nóng nảy. Đặc biệt nhà vua thấy chí khí đáng trọng của một người còn trẻ mà biết lo cho vua, cho nước.</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a:t>
            </a:r>
            <a:r>
              <a:rPr lang="vi-VN" sz="4400" dirty="0" smtClean="0">
                <a:solidFill>
                  <a:srgbClr val="000000"/>
                </a:solidFill>
                <a:latin typeface="Times New Roman" panose="02020603050405020304" pitchFamily="18" charset="0"/>
                <a:cs typeface="Times New Roman" panose="02020603050405020304" pitchFamily="18" charset="0"/>
              </a:rPr>
              <a:t>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smtClean="0">
                <a:solidFill>
                  <a:srgbClr val="000000"/>
                </a:solidFill>
                <a:latin typeface="Times New Roman" panose="02020603050405020304" pitchFamily="18" charset="0"/>
                <a:cs typeface="Times New Roman" panose="02020603050405020304" pitchFamily="18" charset="0"/>
              </a:rPr>
              <a:t>n </a:t>
            </a:r>
            <a:r>
              <a:rPr lang="vi-VN" sz="4400" dirty="0">
                <a:solidFill>
                  <a:srgbClr val="000000"/>
                </a:solidFill>
                <a:latin typeface="Times New Roman" panose="02020603050405020304" pitchFamily="18" charset="0"/>
                <a:cs typeface="Times New Roman" panose="02020603050405020304" pitchFamily="18" charset="0"/>
              </a:rPr>
              <a:t>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25404"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875414" y="2797609"/>
            <a:ext cx="10185400" cy="4739759"/>
          </a:xfrm>
          <a:prstGeom prst="rect">
            <a:avLst/>
          </a:prstGeom>
        </p:spPr>
        <p:txBody>
          <a:bodyPr wrap="square" lIns="0" tIns="0" rIns="0" bIns="0" rtlCol="0" anchor="t">
            <a:spAutoFit/>
          </a:bodyPr>
          <a:lstStyle/>
          <a:p>
            <a:pPr algn="just">
              <a:spcBef>
                <a:spcPct val="0"/>
              </a:spcBef>
            </a:pP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46669"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44253" y="777320"/>
            <a:ext cx="1288173" cy="1298237"/>
          </a:xfrm>
          <a:prstGeom prst="rect">
            <a:avLst/>
          </a:prstGeom>
        </p:spPr>
      </p:pic>
      <p:grpSp>
        <p:nvGrpSpPr>
          <p:cNvPr id="9" name="Group 2"/>
          <p:cNvGrpSpPr>
            <a:grpSpLocks noChangeAspect="1"/>
          </p:cNvGrpSpPr>
          <p:nvPr/>
        </p:nvGrpSpPr>
        <p:grpSpPr>
          <a:xfrm>
            <a:off x="-396590" y="1971015"/>
            <a:ext cx="9817829" cy="7201523"/>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1"/>
              <a:stretch>
                <a:fillRect l="-3076" r="-3076"/>
              </a:stretch>
            </a:blipFill>
          </p:spPr>
        </p:sp>
      </p:grpSp>
      <p:pic>
        <p:nvPicPr>
          <p:cNvPr id="14" name="Picture 14"/>
          <p:cNvPicPr>
            <a:picLocks noChangeAspect="1"/>
          </p:cNvPicPr>
          <p:nvPr/>
        </p:nvPicPr>
        <p:blipFill>
          <a:blip r:embed="rId12"/>
          <a:srcRect/>
          <a:stretch>
            <a:fillRect/>
          </a:stretch>
        </p:blipFill>
        <p:spPr>
          <a:xfrm>
            <a:off x="3011298" y="1882755"/>
            <a:ext cx="3164472" cy="565649"/>
          </a:xfrm>
          <a:prstGeom prst="rect">
            <a:avLst/>
          </a:prstGeom>
        </p:spPr>
      </p:pic>
      <p:pic>
        <p:nvPicPr>
          <p:cNvPr id="2" name="Picture 1"/>
          <p:cNvPicPr>
            <a:picLocks noChangeAspect="1"/>
          </p:cNvPicPr>
          <p:nvPr/>
        </p:nvPicPr>
        <p:blipFill>
          <a:blip r:embed="rId13"/>
          <a:stretch>
            <a:fillRect/>
          </a:stretch>
        </p:blipFill>
        <p:spPr>
          <a:xfrm>
            <a:off x="6706881" y="2900273"/>
            <a:ext cx="12564945" cy="4359018"/>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smtClean="0">
                <a:latin typeface="Times New Roman" panose="02020603050405020304" pitchFamily="18" charset="0"/>
                <a:cs typeface="Times New Roman" panose="02020603050405020304" pitchFamily="18" charset="0"/>
              </a:rPr>
              <a:t>S</a:t>
            </a:r>
            <a:r>
              <a:rPr lang="vi-VN" sz="4400" b="1" dirty="0" smtClean="0">
                <a:latin typeface="Times New Roman" panose="02020603050405020304" pitchFamily="18" charset="0"/>
                <a:cs typeface="Times New Roman" panose="02020603050405020304" pitchFamily="18" charset="0"/>
              </a:rPr>
              <a:t>ự </a:t>
            </a:r>
            <a:r>
              <a:rPr lang="vi-VN" sz="4400" b="1" dirty="0">
                <a:latin typeface="Times New Roman" panose="02020603050405020304" pitchFamily="18" charset="0"/>
                <a:cs typeface="Times New Roman" panose="02020603050405020304" pitchFamily="18" charset="0"/>
              </a:rPr>
              <a:t>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smtClean="0">
                <a:latin typeface="Times New Roman" panose="02020603050405020304" pitchFamily="18" charset="0"/>
                <a:cs typeface="Times New Roman" panose="02020603050405020304" pitchFamily="18" charset="0"/>
              </a:rPr>
              <a:t>T</a:t>
            </a:r>
            <a:r>
              <a:rPr lang="vi-VN" sz="4400" dirty="0" smtClean="0">
                <a:latin typeface="+mj-lt"/>
              </a:rPr>
              <a:t>rong </a:t>
            </a:r>
            <a:r>
              <a:rPr lang="vi-VN" sz="4400" dirty="0">
                <a:latin typeface="+mj-lt"/>
              </a:rPr>
              <a:t>mạch kể của người kể chuyện ngôi thứ ba, bỗng nhiên xuất hiện lời của một nhân vật </a:t>
            </a:r>
            <a:r>
              <a:rPr lang="en-US" sz="4400" dirty="0" smtClean="0">
                <a:latin typeface="Times New Roman" panose="02020603050405020304" pitchFamily="18" charset="0"/>
                <a:cs typeface="Times New Roman" panose="02020603050405020304" pitchFamily="18" charset="0"/>
              </a:rPr>
              <a:t>ở</a:t>
            </a:r>
            <a:r>
              <a:rPr lang="vi-VN" sz="4400" dirty="0" smtClean="0">
                <a:latin typeface="+mj-lt"/>
              </a:rPr>
              <a:t> </a:t>
            </a:r>
            <a:r>
              <a:rPr lang="vi-VN" sz="4400" dirty="0">
                <a:latin typeface="+mj-lt"/>
              </a:rPr>
              <a:t>ngôi thứ nhất, hoặc nghe một giọng khác lạ cất lên, không thuộc giọng </a:t>
            </a:r>
            <a:r>
              <a:rPr lang="vi-VN" sz="4400" dirty="0" smtClean="0">
                <a:latin typeface="+mj-lt"/>
              </a:rPr>
              <a:t>kể</a:t>
            </a:r>
            <a:r>
              <a:rPr lang="en-US" sz="4400" dirty="0" smtClean="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ta mới phải đứng rìa nhục nhã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lấy nước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Nam</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GV </a:t>
            </a:r>
            <a:r>
              <a:rPr lang="en-US" sz="4400" dirty="0" err="1" smtClean="0">
                <a:solidFill>
                  <a:srgbClr val="000000"/>
                </a:solidFill>
                <a:latin typeface="Times New Roman" panose="02020603050405020304" pitchFamily="18" charset="0"/>
                <a:cs typeface="Times New Roman" panose="02020603050405020304" pitchFamily="18" charset="0"/>
              </a:rPr>
              <a:t>tổ</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chức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vai</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chuyện</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tướng</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Bảo</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Vương</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Vương</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Chú</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to,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theo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dõi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dự</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đoán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và</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chiếu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smtClean="0">
                <a:latin typeface="Times New Roman" panose="02020603050405020304" pitchFamily="18" charset="0"/>
                <a:cs typeface="Times New Roman" panose="02020603050405020304" pitchFamily="18" charset="0"/>
              </a:rPr>
              <a:t>S</a:t>
            </a:r>
            <a:r>
              <a:rPr lang="vi-VN" sz="4400" b="1" dirty="0" smtClean="0">
                <a:latin typeface="Times New Roman" panose="02020603050405020304" pitchFamily="18" charset="0"/>
                <a:cs typeface="Times New Roman" panose="02020603050405020304" pitchFamily="18" charset="0"/>
              </a:rPr>
              <a:t>ự </a:t>
            </a:r>
            <a:r>
              <a:rPr lang="vi-VN" sz="4400" b="1" dirty="0">
                <a:latin typeface="Times New Roman" panose="02020603050405020304" pitchFamily="18" charset="0"/>
                <a:cs typeface="Times New Roman" panose="02020603050405020304" pitchFamily="18" charset="0"/>
              </a:rPr>
              <a:t>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smtClean="0">
                <a:latin typeface="Times New Roman" panose="02020603050405020304" pitchFamily="18" charset="0"/>
                <a:cs typeface="Times New Roman" panose="02020603050405020304" pitchFamily="18" charset="0"/>
              </a:rPr>
              <a:t>T</a:t>
            </a:r>
            <a:r>
              <a:rPr lang="vi-VN" sz="4400" dirty="0" smtClean="0">
                <a:latin typeface="+mj-lt"/>
              </a:rPr>
              <a:t>rong </a:t>
            </a:r>
            <a:r>
              <a:rPr lang="vi-VN" sz="4400" dirty="0">
                <a:latin typeface="+mj-lt"/>
              </a:rPr>
              <a:t>mạch kể của người kể chuyện ngôi thứ ba, bỗng nhiên xuất hiện lời của một nhân vật ỗ 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2123658"/>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12"/>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13"/>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đậm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màu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sắc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779968"/>
            <a:ext cx="8129645" cy="6771084"/>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 </a:t>
            </a:r>
            <a:r>
              <a:rPr lang="vi-VN" sz="4400" i="1" dirty="0">
                <a:latin typeface="+mj-lt"/>
              </a:rPr>
              <a:t>quan gia, đấng thiên tử, vương hầu, Hưng Đạo Vương, Chiêu Minh Vương, Chiêu Quốc Vương, Hoài Văn Hầu, quân Thánh Dực, thuyền ngự, đồ nghi trượng, ngươi nội thị,... </a:t>
            </a:r>
            <a:r>
              <a:rPr lang="en-US" sz="4400" i="1" dirty="0" smtClean="0">
                <a:latin typeface="+mj-lt"/>
                <a:sym typeface="Wingdings" panose="05000000000000000000" pitchFamily="2" charset="2"/>
              </a:rPr>
              <a:t> </a:t>
            </a:r>
            <a:r>
              <a:rPr lang="vi-VN" sz="4400" dirty="0" smtClean="0">
                <a:latin typeface="+mj-lt"/>
              </a:rPr>
              <a:t>Đ</a:t>
            </a:r>
            <a:r>
              <a:rPr lang="en-US" sz="4400" dirty="0">
                <a:latin typeface="Times New Roman" panose="02020603050405020304" pitchFamily="18" charset="0"/>
                <a:cs typeface="Times New Roman" panose="02020603050405020304" pitchFamily="18" charset="0"/>
              </a:rPr>
              <a:t>â</a:t>
            </a:r>
            <a:r>
              <a:rPr lang="vi-VN" sz="4400" dirty="0" smtClean="0">
                <a:latin typeface="+mj-lt"/>
              </a:rPr>
              <a:t>y </a:t>
            </a:r>
            <a:r>
              <a:rPr lang="vi-VN" sz="4400" dirty="0">
                <a:latin typeface="+mj-lt"/>
              </a:rPr>
              <a:t>là ngôn ngữ thuộc </a:t>
            </a:r>
            <a:r>
              <a:rPr lang="vi-VN" sz="4400" dirty="0" smtClean="0">
                <a:latin typeface="+mj-lt"/>
              </a:rPr>
              <a:t>v</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 </a:t>
            </a:r>
            <a:r>
              <a:rPr lang="vi-VN" sz="4400" dirty="0">
                <a:latin typeface="+mj-lt"/>
              </a:rPr>
              <a:t>một thời xa xưa trong lịch sử.</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773706"/>
            <a:ext cx="7933980" cy="7448193"/>
          </a:xfrm>
          <a:prstGeom prst="rect">
            <a:avLst/>
          </a:prstGeom>
        </p:spPr>
        <p:txBody>
          <a:bodyPr wrap="square"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giữa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các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a:t>
            </a:r>
            <a:r>
              <a:rPr lang="vi-VN" sz="4400" dirty="0" smtClean="0">
                <a:latin typeface="Times New Roman" panose="02020603050405020304" pitchFamily="18" charset="0"/>
                <a:cs typeface="Times New Roman" panose="02020603050405020304" pitchFamily="18" charset="0"/>
              </a:rPr>
              <a:t>nó</a:t>
            </a:r>
            <a:r>
              <a:rPr lang="en-US" sz="4400" dirty="0" err="1">
                <a:latin typeface="Times New Roman" panose="02020603050405020304" pitchFamily="18" charset="0"/>
                <a:cs typeface="Times New Roman" panose="02020603050405020304" pitchFamily="18" charset="0"/>
              </a:rPr>
              <a:t>i</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năng của con người thời xưa, ví </a:t>
            </a:r>
            <a:r>
              <a:rPr lang="vi-VN" sz="4400" dirty="0" smtClean="0">
                <a:latin typeface="Times New Roman" panose="02020603050405020304" pitchFamily="18" charset="0"/>
                <a:cs typeface="Times New Roman" panose="02020603050405020304" pitchFamily="18" charset="0"/>
              </a:rPr>
              <a:t>d</a:t>
            </a:r>
            <a:r>
              <a:rPr lang="en-US" sz="4400" dirty="0">
                <a:latin typeface="Times New Roman" panose="02020603050405020304" pitchFamily="18" charset="0"/>
                <a:cs typeface="Times New Roman" panose="02020603050405020304" pitchFamily="18" charset="0"/>
              </a:rPr>
              <a:t>ụ</a:t>
            </a:r>
            <a:r>
              <a:rPr lang="vi-VN" sz="4400" dirty="0" smtClean="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smtClean="0">
                <a:latin typeface="Times New Roman" panose="02020603050405020304" pitchFamily="18" charset="0"/>
                <a:cs typeface="Times New Roman" panose="02020603050405020304" pitchFamily="18" charset="0"/>
              </a:rPr>
              <a:t>vô</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thân</a:t>
            </a:r>
            <a:r>
              <a:rPr lang="vi-VN" sz="4400" i="1" dirty="0" smtClean="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hầu </a:t>
            </a:r>
            <a:r>
              <a:rPr lang="vi-VN" sz="4400" i="1" dirty="0" smtClean="0">
                <a:latin typeface="Times New Roman" panose="02020603050405020304" pitchFamily="18" charset="0"/>
                <a:cs typeface="Times New Roman" panose="02020603050405020304" pitchFamily="18" charset="0"/>
              </a:rPr>
              <a:t>kh</a:t>
            </a:r>
            <a:r>
              <a:rPr lang="en-US" sz="4400" i="1" dirty="0">
                <a:latin typeface="Times New Roman" panose="02020603050405020304" pitchFamily="18" charset="0"/>
                <a:cs typeface="Times New Roman" panose="02020603050405020304" pitchFamily="18" charset="0"/>
              </a:rPr>
              <a:t>ô</a:t>
            </a:r>
            <a:r>
              <a:rPr lang="vi-VN" sz="4400" i="1" dirty="0" smtClean="0">
                <a:latin typeface="Times New Roman" panose="02020603050405020304" pitchFamily="18" charset="0"/>
                <a:cs typeface="Times New Roman" panose="02020603050405020304" pitchFamily="18" charset="0"/>
              </a:rPr>
              <a:t>ng </a:t>
            </a:r>
            <a:r>
              <a:rPr lang="vi-VN" sz="4400" i="1" dirty="0">
                <a:latin typeface="Times New Roman" panose="02020603050405020304" pitchFamily="18" charset="0"/>
                <a:cs typeface="Times New Roman" panose="02020603050405020304" pitchFamily="18" charset="0"/>
              </a:rPr>
              <a:t>có phận sự ở đây, nên trở ra cho anh em </a:t>
            </a:r>
            <a:r>
              <a:rPr lang="en-US" sz="4400" i="1" dirty="0" smtClean="0">
                <a:latin typeface="Times New Roman" panose="02020603050405020304" pitchFamily="18" charset="0"/>
                <a:cs typeface="Times New Roman" panose="02020603050405020304" pitchFamily="18" charset="0"/>
              </a:rPr>
              <a:t>l</a:t>
            </a:r>
            <a:r>
              <a:rPr lang="vi-VN" sz="4400" i="1" dirty="0" smtClean="0">
                <a:latin typeface="Times New Roman" panose="02020603050405020304" pitchFamily="18" charset="0"/>
                <a:cs typeface="Times New Roman" panose="02020603050405020304" pitchFamily="18" charset="0"/>
              </a:rPr>
              <a:t>àm </a:t>
            </a:r>
            <a:r>
              <a:rPr lang="vi-VN" sz="4400" i="1" dirty="0">
                <a:latin typeface="Times New Roman" panose="02020603050405020304" pitchFamily="18" charset="0"/>
                <a:cs typeface="Times New Roman" panose="02020603050405020304" pitchFamily="18" charset="0"/>
              </a:rPr>
              <a:t>việc. Nhược bằng khinh thường phép nước, anh em tất phải chiếu theo thượng lệnh”; “Ta xuống xin bệ kiến quan gia, </a:t>
            </a:r>
            <a:r>
              <a:rPr lang="vi-VN" sz="4400" i="1" dirty="0" smtClean="0">
                <a:latin typeface="Times New Roman" panose="02020603050405020304" pitchFamily="18" charset="0"/>
                <a:cs typeface="Times New Roman" panose="02020603050405020304" pitchFamily="18" charset="0"/>
              </a:rPr>
              <a:t>kh</a:t>
            </a:r>
            <a:r>
              <a:rPr lang="en-US" sz="4400" i="1" dirty="0">
                <a:latin typeface="Times New Roman" panose="02020603050405020304" pitchFamily="18" charset="0"/>
                <a:cs typeface="Times New Roman" panose="02020603050405020304" pitchFamily="18" charset="0"/>
              </a:rPr>
              <a:t>ô</a:t>
            </a:r>
            <a:r>
              <a:rPr lang="vi-VN" sz="4400" i="1" dirty="0" smtClean="0">
                <a:latin typeface="Times New Roman" panose="02020603050405020304" pitchFamily="18" charset="0"/>
                <a:cs typeface="Times New Roman" panose="02020603050405020304" pitchFamily="18" charset="0"/>
              </a:rPr>
              <a:t>ng </a:t>
            </a:r>
            <a:r>
              <a:rPr lang="vi-VN" sz="4400" i="1" dirty="0">
                <a:latin typeface="Times New Roman" panose="02020603050405020304" pitchFamily="18" charset="0"/>
                <a:cs typeface="Times New Roman" panose="02020603050405020304" pitchFamily="18" charset="0"/>
              </a:rPr>
              <a:t>kẻ nào được giữ ta </a:t>
            </a:r>
            <a:r>
              <a:rPr lang="en-US" sz="4400" i="1" dirty="0" smtClean="0">
                <a:latin typeface="Times New Roman" panose="02020603050405020304" pitchFamily="18" charset="0"/>
                <a:cs typeface="Times New Roman" panose="02020603050405020304" pitchFamily="18" charset="0"/>
              </a:rPr>
              <a:t>l</a:t>
            </a:r>
            <a:r>
              <a:rPr lang="vi-VN" sz="4400" i="1" dirty="0" smtClean="0">
                <a:latin typeface="Times New Roman" panose="02020603050405020304" pitchFamily="18" charset="0"/>
                <a:cs typeface="Times New Roman" panose="02020603050405020304" pitchFamily="18" charset="0"/>
              </a:rPr>
              <a:t>ại</a:t>
            </a:r>
            <a:r>
              <a:rPr lang="vi-VN" sz="4400" i="1" dirty="0">
                <a:latin typeface="Times New Roman" panose="02020603050405020304" pitchFamily="18" charset="0"/>
                <a:cs typeface="Times New Roman" panose="02020603050405020304" pitchFamily="18" charset="0"/>
              </a:rPr>
              <a:t>. </a:t>
            </a:r>
            <a:r>
              <a:rPr lang="vi-VN" sz="4400" i="1" dirty="0" smtClean="0">
                <a:latin typeface="Times New Roman" panose="02020603050405020304" pitchFamily="18" charset="0"/>
                <a:cs typeface="Times New Roman" panose="02020603050405020304" pitchFamily="18" charset="0"/>
              </a:rPr>
              <a:t>L</a:t>
            </a:r>
            <a:r>
              <a:rPr lang="en-US" sz="4400" i="1" dirty="0" err="1" smtClean="0">
                <a:latin typeface="Times New Roman" panose="02020603050405020304" pitchFamily="18" charset="0"/>
                <a:cs typeface="Times New Roman" panose="02020603050405020304" pitchFamily="18" charset="0"/>
              </a:rPr>
              <a:t>ôi</a:t>
            </a:r>
            <a:r>
              <a:rPr lang="en-US" sz="4400" i="1" dirty="0" smtClean="0">
                <a:latin typeface="Times New Roman" panose="02020603050405020304" pitchFamily="18" charset="0"/>
                <a:cs typeface="Times New Roman" panose="02020603050405020304" pitchFamily="18" charset="0"/>
              </a:rPr>
              <a:t> </a:t>
            </a:r>
            <a:r>
              <a:rPr lang="vi-VN" sz="4400" i="1" dirty="0" smtClean="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smtClean="0">
                <a:latin typeface="Times New Roman" panose="02020603050405020304" pitchFamily="18" charset="0"/>
                <a:cs typeface="Times New Roman" panose="02020603050405020304" pitchFamily="18" charset="0"/>
              </a:rPr>
              <a:t>i </a:t>
            </a:r>
            <a:r>
              <a:rPr lang="vi-VN" sz="4400" i="1" dirty="0">
                <a:latin typeface="Times New Roman" panose="02020603050405020304" pitchFamily="18" charset="0"/>
                <a:cs typeface="Times New Roman" panose="02020603050405020304" pitchFamily="18" charset="0"/>
              </a:rPr>
              <a:t>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12492" y="1662241"/>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78568" y="-2341094"/>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đậm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màu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sắc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
        <p:nvSpPr>
          <p:cNvPr id="2" name="Rectangle 1"/>
          <p:cNvSpPr/>
          <p:nvPr/>
        </p:nvSpPr>
        <p:spPr>
          <a:xfrm>
            <a:off x="707432" y="5606971"/>
            <a:ext cx="16535399" cy="2123658"/>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 người kể chuyện và ngôn ngữ nhân vật mang màu sắc lịch sử như vậy thể hiện </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thực, sắc nét thực tại đời sống và nét riêng của từng nhân vật, qua đó làm nổi bật chủ đề của tác phẩm.</a:t>
            </a:r>
            <a:endParaRPr lang="en-US" sz="4400"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a:t>
            </a:r>
            <a:r>
              <a:rPr lang="vi-VN" sz="4400" dirty="0" smtClean="0">
                <a:latin typeface="+mj-lt"/>
              </a:rPr>
              <a:t>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giữa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các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a:t>
            </a:r>
            <a:r>
              <a:rPr lang="vi-VN" sz="4400" dirty="0" smtClean="0">
                <a:latin typeface="Times New Roman" panose="02020603050405020304" pitchFamily="18" charset="0"/>
                <a:cs typeface="Times New Roman" panose="02020603050405020304" pitchFamily="18" charset="0"/>
              </a:rPr>
              <a:t>nó</a:t>
            </a:r>
            <a:r>
              <a:rPr lang="en-US" sz="4400" dirty="0" err="1">
                <a:latin typeface="Times New Roman" panose="02020603050405020304" pitchFamily="18" charset="0"/>
                <a:cs typeface="Times New Roman" panose="02020603050405020304" pitchFamily="18" charset="0"/>
              </a:rPr>
              <a:t>i</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năng của con người thời </a:t>
            </a:r>
            <a:r>
              <a:rPr lang="en-US" sz="4400" dirty="0" err="1" smtClean="0">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1. </a:t>
            </a:r>
            <a:r>
              <a:rPr lang="en-US" sz="4400" b="1" dirty="0" err="1" smtClean="0">
                <a:solidFill>
                  <a:srgbClr val="000000"/>
                </a:solidFill>
                <a:latin typeface="Times New Roman" panose="02020603050405020304" pitchFamily="18" charset="0"/>
                <a:cs typeface="Times New Roman" panose="02020603050405020304" pitchFamily="18" charset="0"/>
              </a:rPr>
              <a:t>Nghệ</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thuật</a:t>
            </a:r>
            <a:endParaRPr lang="en-US" sz="4400" b="1" dirty="0" smtClean="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Ngôn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ngữ</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đậm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smtClean="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Đan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nhuần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nhuyễn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nghĩ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2. </a:t>
            </a:r>
            <a:r>
              <a:rPr lang="en-US" sz="4400" b="1" dirty="0" err="1" smtClean="0">
                <a:solidFill>
                  <a:srgbClr val="000000"/>
                </a:solidFill>
                <a:latin typeface="Times New Roman" panose="02020603050405020304" pitchFamily="18" charset="0"/>
                <a:cs typeface="Times New Roman" panose="02020603050405020304" pitchFamily="18" charset="0"/>
              </a:rPr>
              <a:t>Nội</a:t>
            </a:r>
            <a:r>
              <a:rPr lang="en-US" sz="4400" b="1" dirty="0" smtClean="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smtClean="0">
                <a:solidFill>
                  <a:srgbClr val="000000"/>
                </a:solidFill>
                <a:latin typeface="Times New Roman" panose="02020603050405020304" pitchFamily="18" charset="0"/>
                <a:cs typeface="Times New Roman" panose="02020603050405020304" pitchFamily="18" charset="0"/>
              </a:rPr>
              <a:t>Ca </a:t>
            </a:r>
            <a:r>
              <a:rPr lang="en-US" sz="4400" dirty="0" err="1" smtClean="0">
                <a:solidFill>
                  <a:srgbClr val="000000"/>
                </a:solidFill>
                <a:latin typeface="Times New Roman" panose="02020603050405020304" pitchFamily="18" charset="0"/>
                <a:cs typeface="Times New Roman" panose="02020603050405020304" pitchFamily="18" charset="0"/>
              </a:rPr>
              <a:t>ngợi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tấm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lòng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smtClean="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smtClean="0">
                <a:solidFill>
                  <a:srgbClr val="000000"/>
                </a:solidFill>
                <a:latin typeface="Times New Roman" panose="02020603050405020304" pitchFamily="18" charset="0"/>
                <a:cs typeface="Times New Roman" panose="02020603050405020304" pitchFamily="18" charset="0"/>
              </a:rPr>
              <a:t>Ca </a:t>
            </a:r>
            <a:r>
              <a:rPr lang="en-US" sz="4400" dirty="0" err="1" smtClean="0">
                <a:solidFill>
                  <a:srgbClr val="000000"/>
                </a:solidFill>
                <a:latin typeface="Times New Roman" panose="02020603050405020304" pitchFamily="18" charset="0"/>
                <a:cs typeface="Times New Roman" panose="02020603050405020304" pitchFamily="18" charset="0"/>
              </a:rPr>
              <a:t>ngợi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thế</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ông</a:t>
            </a:r>
            <a:r>
              <a:rPr lang="en-US" sz="4400" dirty="0" smtClean="0">
                <a:solidFill>
                  <a:srgbClr val="000000"/>
                </a:solidFill>
                <a:latin typeface="Times New Roman" panose="02020603050405020304" pitchFamily="18" charset="0"/>
                <a:cs typeface="Times New Roman" panose="02020603050405020304" pitchFamily="18" charset="0"/>
              </a:rPr>
              <a:t> cha ta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Nguyên</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10"/>
          <a:stretch>
            <a:fillRect/>
          </a:stretch>
        </p:blipFill>
        <p:spPr>
          <a:xfrm>
            <a:off x="-838200" y="2344409"/>
            <a:ext cx="11479763" cy="4444369"/>
          </a:xfrm>
          <a:prstGeom prst="rect">
            <a:avLst/>
          </a:prstGeom>
        </p:spPr>
      </p:pic>
    </p:spTree>
    <p:extLst>
      <p:ext uri="{BB962C8B-B14F-4D97-AF65-F5344CB8AC3E}">
        <p14:creationId xmlns:p14="http://schemas.microsoft.com/office/powerpoint/2010/main" val="24503748"/>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01600" y="6742072"/>
            <a:ext cx="4994809"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959445" y="-104303"/>
            <a:ext cx="7262848" cy="1272718"/>
          </a:xfrm>
          <a:prstGeom prst="rect">
            <a:avLst/>
          </a:prstGeom>
        </p:spPr>
      </p:pic>
      <p:sp>
        <p:nvSpPr>
          <p:cNvPr id="23" name="TextBox 8"/>
          <p:cNvSpPr txBox="1"/>
          <p:nvPr/>
        </p:nvSpPr>
        <p:spPr>
          <a:xfrm>
            <a:off x="8493462" y="3467100"/>
            <a:ext cx="9292801" cy="2954655"/>
          </a:xfrm>
          <a:prstGeom prst="rect">
            <a:avLst/>
          </a:prstGeom>
        </p:spPr>
        <p:txBody>
          <a:bodyPr wrap="square" lIns="0" tIns="0" rIns="0" bIns="0" rtlCol="0" anchor="t">
            <a:spAutoFit/>
          </a:bodyPr>
          <a:lstStyle/>
          <a:p>
            <a:pPr algn="just"/>
            <a:r>
              <a:rPr lang="en-US" sz="4800" dirty="0" smtClean="0">
                <a:solidFill>
                  <a:srgbClr val="000000"/>
                </a:solidFill>
                <a:latin typeface="Times New Roman" panose="02020603050405020304" pitchFamily="18" charset="0"/>
                <a:cs typeface="Times New Roman" panose="02020603050405020304" pitchFamily="18" charset="0"/>
              </a:rPr>
              <a:t>- Chia </a:t>
            </a:r>
            <a:r>
              <a:rPr lang="en-US" sz="4800" dirty="0" err="1" smtClean="0">
                <a:solidFill>
                  <a:srgbClr val="000000"/>
                </a:solidFill>
                <a:latin typeface="Times New Roman" panose="02020603050405020304" pitchFamily="18" charset="0"/>
                <a:cs typeface="Times New Roman" panose="02020603050405020304" pitchFamily="18" charset="0"/>
              </a:rPr>
              <a:t>lớp</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thành</a:t>
            </a:r>
            <a:r>
              <a:rPr lang="en-US" sz="4800" dirty="0" smtClean="0">
                <a:solidFill>
                  <a:srgbClr val="000000"/>
                </a:solidFill>
                <a:latin typeface="Times New Roman" panose="02020603050405020304" pitchFamily="18" charset="0"/>
                <a:cs typeface="Times New Roman" panose="02020603050405020304" pitchFamily="18" charset="0"/>
              </a:rPr>
              <a:t> 2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Yêu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cầu</a:t>
            </a:r>
            <a:r>
              <a:rPr lang="en-US" sz="4800" dirty="0" smtClean="0">
                <a:solidFill>
                  <a:srgbClr val="000000"/>
                </a:solidFill>
                <a:latin typeface="Times New Roman" panose="02020603050405020304" pitchFamily="18" charset="0"/>
                <a:cs typeface="Times New Roman" panose="02020603050405020304" pitchFamily="18" charset="0"/>
              </a:rPr>
              <a:t>: Hs </a:t>
            </a:r>
            <a:r>
              <a:rPr lang="en-US" sz="4800" dirty="0" err="1" smtClean="0">
                <a:solidFill>
                  <a:srgbClr val="000000"/>
                </a:solidFill>
                <a:latin typeface="Times New Roman" panose="02020603050405020304" pitchFamily="18" charset="0"/>
                <a:cs typeface="Times New Roman" panose="02020603050405020304" pitchFamily="18" charset="0"/>
              </a:rPr>
              <a:t>sân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khấu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hóa</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đoạn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trích</a:t>
            </a:r>
            <a:r>
              <a:rPr lang="en-US" sz="4800" dirty="0" smtClean="0">
                <a:solidFill>
                  <a:srgbClr val="000000"/>
                </a:solidFill>
                <a:latin typeface="Times New Roman" panose="02020603050405020304" pitchFamily="18" charset="0"/>
                <a:cs typeface="Times New Roman" panose="02020603050405020304" pitchFamily="18" charset="0"/>
              </a:rPr>
              <a:t> </a:t>
            </a:r>
          </a:p>
          <a:p>
            <a:pPr algn="just"/>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Thời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trình</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tiểu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phẩm</a:t>
            </a:r>
            <a:r>
              <a:rPr lang="en-US" sz="4800" dirty="0" smtClean="0">
                <a:solidFill>
                  <a:srgbClr val="000000"/>
                </a:solidFill>
                <a:latin typeface="Times New Roman" panose="02020603050405020304" pitchFamily="18" charset="0"/>
                <a:cs typeface="Times New Roman" panose="02020603050405020304" pitchFamily="18" charset="0"/>
              </a:rPr>
              <a:t>: 5 </a:t>
            </a:r>
            <a:r>
              <a:rPr lang="en-US" sz="4800" dirty="0" err="1" smtClean="0">
                <a:solidFill>
                  <a:srgbClr val="000000"/>
                </a:solidFill>
                <a:latin typeface="Times New Roman" panose="02020603050405020304" pitchFamily="18" charset="0"/>
                <a:cs typeface="Times New Roman" panose="02020603050405020304" pitchFamily="18" charset="0"/>
              </a:rPr>
              <a:t>phút</a:t>
            </a:r>
            <a:endParaRPr lang="en-US" sz="4800" dirty="0" smtClean="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algn="just"/>
            <a:r>
              <a:rPr lang="en-US" sz="4800" dirty="0" smtClean="0">
                <a:solidFill>
                  <a:srgbClr val="000000"/>
                </a:solidFill>
                <a:latin typeface="Times New Roman" panose="02020603050405020304" pitchFamily="18" charset="0"/>
                <a:cs typeface="Times New Roman" panose="02020603050405020304" pitchFamily="18" charset="0"/>
              </a:rPr>
              <a:t>- Chia </a:t>
            </a:r>
            <a:r>
              <a:rPr lang="en-US" sz="4800" dirty="0" err="1" smtClean="0">
                <a:solidFill>
                  <a:srgbClr val="000000"/>
                </a:solidFill>
                <a:latin typeface="Times New Roman" panose="02020603050405020304" pitchFamily="18" charset="0"/>
                <a:cs typeface="Times New Roman" panose="02020603050405020304" pitchFamily="18" charset="0"/>
              </a:rPr>
              <a:t>lớp</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thành</a:t>
            </a:r>
            <a:r>
              <a:rPr lang="en-US" sz="4800" dirty="0" smtClean="0">
                <a:solidFill>
                  <a:srgbClr val="000000"/>
                </a:solidFill>
                <a:latin typeface="Times New Roman" panose="02020603050405020304" pitchFamily="18" charset="0"/>
                <a:cs typeface="Times New Roman" panose="02020603050405020304" pitchFamily="18" charset="0"/>
              </a:rPr>
              <a:t> 2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Yêu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cầu</a:t>
            </a:r>
            <a:r>
              <a:rPr lang="en-US" sz="4800" dirty="0" smtClean="0">
                <a:solidFill>
                  <a:srgbClr val="000000"/>
                </a:solidFill>
                <a:latin typeface="Times New Roman" panose="02020603050405020304" pitchFamily="18" charset="0"/>
                <a:cs typeface="Times New Roman" panose="02020603050405020304" pitchFamily="18" charset="0"/>
              </a:rPr>
              <a:t>: Hs </a:t>
            </a:r>
            <a:r>
              <a:rPr lang="en-US" sz="4800" dirty="0" err="1" smtClean="0">
                <a:solidFill>
                  <a:srgbClr val="000000"/>
                </a:solidFill>
                <a:latin typeface="Times New Roman" panose="02020603050405020304" pitchFamily="18" charset="0"/>
                <a:cs typeface="Times New Roman" panose="02020603050405020304" pitchFamily="18" charset="0"/>
              </a:rPr>
              <a:t>tìm</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các</a:t>
            </a:r>
            <a:r>
              <a:rPr lang="en-US" sz="4800" dirty="0" smtClean="0">
                <a:solidFill>
                  <a:srgbClr val="000000"/>
                </a:solidFill>
                <a:latin typeface="Times New Roman" panose="02020603050405020304" pitchFamily="18" charset="0"/>
                <a:cs typeface="Times New Roman" panose="02020603050405020304" pitchFamily="18" charset="0"/>
              </a:rPr>
              <a:t> </a:t>
            </a:r>
            <a:r>
              <a:rPr lang="vi-VN" sz="4800" dirty="0" smtClean="0">
                <a:solidFill>
                  <a:srgbClr val="000000"/>
                </a:solidFill>
                <a:latin typeface="Times New Roman" panose="02020603050405020304" pitchFamily="18" charset="0"/>
                <a:cs typeface="Times New Roman" panose="02020603050405020304" pitchFamily="18" charset="0"/>
              </a:rPr>
              <a:t>câu </a:t>
            </a:r>
            <a:r>
              <a:rPr lang="vi-VN" sz="4800" dirty="0">
                <a:solidFill>
                  <a:srgbClr val="000000"/>
                </a:solidFill>
                <a:latin typeface="Times New Roman" panose="02020603050405020304" pitchFamily="18" charset="0"/>
                <a:cs typeface="Times New Roman" panose="02020603050405020304" pitchFamily="18" charset="0"/>
              </a:rPr>
              <a:t>thơ về các nhân vật lịch sử trong văn bản.</a:t>
            </a:r>
            <a:endParaRPr lang="en-US" sz="4800" dirty="0" smtClean="0">
              <a:solidFill>
                <a:srgbClr val="000000"/>
              </a:solidFill>
              <a:latin typeface="Times New Roman" panose="02020603050405020304" pitchFamily="18" charset="0"/>
              <a:cs typeface="Times New Roman" panose="02020603050405020304" pitchFamily="18" charset="0"/>
            </a:endParaRPr>
          </a:p>
        </p:txBody>
      </p:sp>
      <p:grpSp>
        <p:nvGrpSpPr>
          <p:cNvPr id="21" name="Group 6"/>
          <p:cNvGrpSpPr>
            <a:grpSpLocks noChangeAspect="1"/>
          </p:cNvGrpSpPr>
          <p:nvPr/>
        </p:nvGrpSpPr>
        <p:grpSpPr>
          <a:xfrm>
            <a:off x="2187908" y="4862105"/>
            <a:ext cx="4840651" cy="5246370"/>
            <a:chOff x="0" y="0"/>
            <a:chExt cx="4218432" cy="4572000"/>
          </a:xfrm>
        </p:grpSpPr>
        <p:sp>
          <p:nvSpPr>
            <p:cNvPr id="22"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1"/>
              <a:stretch>
                <a:fillRect l="-4697" r="-59011"/>
              </a:stretch>
            </a:blipFill>
          </p:spPr>
        </p:sp>
        <p:sp>
          <p:nvSpPr>
            <p:cNvPr id="23"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2"/>
              <a:stretch>
                <a:fillRect t="-9" b="-9"/>
              </a:stretch>
            </a:blipFill>
          </p:spPr>
        </p:sp>
      </p:grpSp>
      <p:pic>
        <p:nvPicPr>
          <p:cNvPr id="2" name="Picture 1"/>
          <p:cNvPicPr>
            <a:picLocks noChangeAspect="1"/>
          </p:cNvPicPr>
          <p:nvPr/>
        </p:nvPicPr>
        <p:blipFill>
          <a:blip r:embed="rId13"/>
          <a:stretch>
            <a:fillRect/>
          </a:stretch>
        </p:blipFill>
        <p:spPr>
          <a:xfrm>
            <a:off x="5205439" y="1140327"/>
            <a:ext cx="11485859"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04900"/>
            <a:ext cx="12039600" cy="6321731"/>
          </a:xfrm>
          <a:prstGeom prst="rect">
            <a:avLst/>
          </a:prstGeom>
        </p:spPr>
        <p:txBody>
          <a:bodyPr wrap="square">
            <a:spAutoFit/>
          </a:bodyPr>
          <a:lstStyle/>
          <a:p>
            <a:pPr>
              <a:lnSpc>
                <a:spcPct val="115000"/>
              </a:lnSpc>
              <a:tabLst>
                <a:tab pos="90170" algn="l"/>
                <a:tab pos="180340" algn="l"/>
                <a:tab pos="270510" algn="l"/>
              </a:tabLst>
            </a:pPr>
            <a:r>
              <a:rPr lang="en-US" sz="4400" i="1" dirty="0">
                <a:latin typeface="Times New Roman" panose="02020603050405020304" pitchFamily="18" charset="0"/>
                <a:ea typeface="Calibri" panose="020F0502020204030204" pitchFamily="34" charset="0"/>
              </a:rPr>
              <a:t>“</a:t>
            </a:r>
            <a:r>
              <a:rPr lang="en-US" sz="4400" i="1" dirty="0" err="1">
                <a:latin typeface="Times New Roman" panose="02020603050405020304" pitchFamily="18" charset="0"/>
                <a:ea typeface="Calibri" panose="020F0502020204030204" pitchFamily="34" charset="0"/>
              </a:rPr>
              <a:t>Phá</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cường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địch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báo</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hoàng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ân</a:t>
            </a:r>
            <a:r>
              <a:rPr lang="en-US" sz="4400" i="1" dirty="0">
                <a:latin typeface="Times New Roman" panose="02020603050405020304" pitchFamily="18" charset="0"/>
                <a:ea typeface="Calibri" panose="020F0502020204030204" pitchFamily="34" charset="0"/>
              </a:rPr>
              <a: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hiệu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tung</a:t>
            </a:r>
            <a:r>
              <a:rPr lang="en-US" sz="4400" i="1" dirty="0">
                <a:latin typeface="Times New Roman" panose="02020603050405020304" pitchFamily="18" charset="0"/>
                <a:ea typeface="Calibri" panose="020F0502020204030204" pitchFamily="34" charset="0"/>
              </a:rPr>
              <a:t> bay </a:t>
            </a:r>
            <a:r>
              <a:rPr lang="en-US" sz="4400" i="1" dirty="0" err="1">
                <a:latin typeface="Times New Roman" panose="02020603050405020304" pitchFamily="18" charset="0"/>
                <a:ea typeface="Calibri" panose="020F0502020204030204" pitchFamily="34" charset="0"/>
              </a:rPr>
              <a:t>giữa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bụi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trần</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Bóp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nát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quả</a:t>
            </a:r>
            <a:r>
              <a:rPr lang="en-US" sz="4400" i="1" dirty="0">
                <a:latin typeface="Times New Roman" panose="02020603050405020304" pitchFamily="18" charset="0"/>
                <a:ea typeface="Calibri" panose="020F0502020204030204" pitchFamily="34" charset="0"/>
              </a:rPr>
              <a:t> cam, </a:t>
            </a:r>
            <a:r>
              <a:rPr lang="en-US" sz="4400" i="1" dirty="0" err="1">
                <a:latin typeface="Times New Roman" panose="02020603050405020304" pitchFamily="18" charset="0"/>
                <a:ea typeface="Calibri" panose="020F0502020204030204" pitchFamily="34" charset="0"/>
              </a:rPr>
              <a:t>đòi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đánh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giặc</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nghĩa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quyết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ra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quân</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Bạch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chém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tướng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uy</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Việt</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Trận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chiến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diệt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binh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xuất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nhập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thần</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Quốc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Toản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thiếu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niên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ngời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dũng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khí</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thơm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truyền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mãi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muôn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Xuân</a:t>
            </a:r>
            <a:r>
              <a:rPr lang="en-US" sz="4400" i="1" dirty="0">
                <a:latin typeface="Times New Roman" panose="02020603050405020304" pitchFamily="18" charset="0"/>
                <a:ea typeface="Calibri" panose="020F0502020204030204" pitchFamily="34" charset="0"/>
              </a:rPr>
              <a:t>”</a:t>
            </a:r>
            <a:endParaRPr lang="en-US" sz="4400" dirty="0">
              <a:effectLst/>
              <a:latin typeface="Times New Roman" panose="02020603050405020304" pitchFamily="18" charset="0"/>
              <a:ea typeface="Calibri" panose="020F0502020204030204" pitchFamily="34" charset="0"/>
            </a:endParaRPr>
          </a:p>
        </p:txBody>
      </p:sp>
      <p:pic>
        <p:nvPicPr>
          <p:cNvPr id="3"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12"/>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523701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Giải</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nghĩa</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từ</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1476095"/>
            <a:ext cx="12039600" cy="5543056"/>
          </a:xfrm>
          <a:prstGeom prst="rect">
            <a:avLst/>
          </a:prstGeom>
        </p:spPr>
        <p:txBody>
          <a:bodyPr wrap="square">
            <a:spAutoFit/>
          </a:bodyPr>
          <a:lstStyle/>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“Quốc Toản là người có </a:t>
            </a:r>
            <a:r>
              <a:rPr lang="vi-VN" sz="4400" i="1" dirty="0" smtClean="0">
                <a:latin typeface="Times New Roman" panose="02020603050405020304" pitchFamily="18" charset="0"/>
                <a:ea typeface="Calibri" panose="020F0502020204030204" pitchFamily="34" charset="0"/>
              </a:rPr>
              <a:t>tài</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Mới </a:t>
            </a:r>
            <a:r>
              <a:rPr lang="vi-VN" sz="4400" i="1" dirty="0">
                <a:latin typeface="Times New Roman" panose="02020603050405020304" pitchFamily="18" charset="0"/>
                <a:ea typeface="Calibri" panose="020F0502020204030204" pitchFamily="34" charset="0"/>
              </a:rPr>
              <a:t>mười sáu tuổi ra oai trận </a:t>
            </a:r>
            <a:r>
              <a:rPr lang="vi-VN" sz="4400" i="1" dirty="0" smtClean="0">
                <a:latin typeface="Times New Roman" panose="02020603050405020304" pitchFamily="18" charset="0"/>
                <a:ea typeface="Calibri" panose="020F0502020204030204" pitchFamily="34" charset="0"/>
              </a:rPr>
              <a:t>tiền</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Mấy </a:t>
            </a:r>
            <a:r>
              <a:rPr lang="vi-VN" sz="4400" i="1" dirty="0">
                <a:latin typeface="Times New Roman" panose="02020603050405020304" pitchFamily="18" charset="0"/>
                <a:ea typeface="Calibri" panose="020F0502020204030204" pitchFamily="34" charset="0"/>
              </a:rPr>
              <a:t>lần đánh thắng quân </a:t>
            </a:r>
            <a:r>
              <a:rPr lang="vi-VN" sz="4400" i="1" dirty="0" smtClean="0">
                <a:latin typeface="Times New Roman" panose="02020603050405020304" pitchFamily="18" charset="0"/>
                <a:ea typeface="Calibri" panose="020F0502020204030204" pitchFamily="34" charset="0"/>
              </a:rPr>
              <a:t>Nguyên</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Được </a:t>
            </a:r>
            <a:r>
              <a:rPr lang="vi-VN" sz="4400" i="1" dirty="0">
                <a:latin typeface="Times New Roman" panose="02020603050405020304" pitchFamily="18" charset="0"/>
                <a:ea typeface="Calibri" panose="020F0502020204030204" pitchFamily="34" charset="0"/>
              </a:rPr>
              <a:t>phong làm tướng cầm quyền binh </a:t>
            </a:r>
            <a:r>
              <a:rPr lang="vi-VN" sz="4400" i="1" dirty="0" smtClean="0">
                <a:latin typeface="Times New Roman" panose="02020603050405020304" pitchFamily="18" charset="0"/>
                <a:ea typeface="Calibri" panose="020F0502020204030204" pitchFamily="34" charset="0"/>
              </a:rPr>
              <a:t>nhung</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Thật </a:t>
            </a:r>
            <a:r>
              <a:rPr lang="vi-VN" sz="4400" i="1" dirty="0">
                <a:latin typeface="Times New Roman" panose="02020603050405020304" pitchFamily="18" charset="0"/>
                <a:ea typeface="Calibri" panose="020F0502020204030204" pitchFamily="34" charset="0"/>
              </a:rPr>
              <a:t>là một đấng anh </a:t>
            </a:r>
            <a:r>
              <a:rPr lang="vi-VN" sz="4400" i="1" dirty="0" smtClean="0">
                <a:latin typeface="Times New Roman" panose="02020603050405020304" pitchFamily="18" charset="0"/>
                <a:ea typeface="Calibri" panose="020F0502020204030204" pitchFamily="34" charset="0"/>
              </a:rPr>
              <a:t>hùng</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Trẻ </a:t>
            </a:r>
            <a:r>
              <a:rPr lang="vi-VN" sz="4400" i="1" dirty="0">
                <a:latin typeface="Times New Roman" panose="02020603050405020304" pitchFamily="18" charset="0"/>
                <a:ea typeface="Calibri" panose="020F0502020204030204" pitchFamily="34" charset="0"/>
              </a:rPr>
              <a:t>con nước Việt nên cùng noi theo” </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a:t>
            </a:r>
            <a:r>
              <a:rPr lang="vi-VN" sz="4400" i="1" dirty="0">
                <a:latin typeface="Times New Roman" panose="02020603050405020304" pitchFamily="18" charset="0"/>
                <a:ea typeface="Calibri" panose="020F0502020204030204" pitchFamily="34" charset="0"/>
              </a:rPr>
              <a:t>Lịch sử nước ta).</a:t>
            </a:r>
            <a:endParaRPr lang="en-US" sz="4400" dirty="0">
              <a:effectLst/>
              <a:latin typeface="Times New Roman" panose="02020603050405020304" pitchFamily="18" charset="0"/>
              <a:ea typeface="Calibri" panose="020F0502020204030204" pitchFamily="34"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12"/>
          <a:srcRect/>
          <a:stretch>
            <a:fillRect/>
          </a:stretch>
        </p:blipFill>
        <p:spPr>
          <a:xfrm rot="-443034">
            <a:off x="-1042513" y="-885109"/>
            <a:ext cx="6124388" cy="2181813"/>
          </a:xfrm>
          <a:prstGeom prst="rect">
            <a:avLst/>
          </a:prstGeom>
        </p:spPr>
      </p:pic>
      <p:pic>
        <p:nvPicPr>
          <p:cNvPr id="6" name="Picture 5"/>
          <p:cNvPicPr>
            <a:picLocks noChangeAspect="1"/>
          </p:cNvPicPr>
          <p:nvPr/>
        </p:nvPicPr>
        <p:blipFill>
          <a:blip r:embed="rId13">
            <a:extLst>
              <a:ext uri="{BEBA8EAE-BF5A-486C-A8C5-ECC9F3942E4B}">
                <a14:imgProps xmlns:a14="http://schemas.microsoft.com/office/drawing/2010/main">
                  <a14:imgLayer r:embed="rId14">
                    <a14:imgEffect>
                      <a14:backgroundRemoval t="1172" b="100000" l="9883" r="96559"/>
                    </a14:imgEffect>
                  </a14:imgLayer>
                </a14:imgProps>
              </a:ext>
            </a:extLst>
          </a:blip>
          <a:stretch>
            <a:fillRect/>
          </a:stretch>
        </p:blipFill>
        <p:spPr>
          <a:xfrm>
            <a:off x="-5334000" y="2959100"/>
            <a:ext cx="13011150" cy="7315200"/>
          </a:xfrm>
          <a:prstGeom prst="rect">
            <a:avLst/>
          </a:prstGeom>
        </p:spPr>
      </p:pic>
    </p:spTree>
    <p:extLst>
      <p:ext uri="{BB962C8B-B14F-4D97-AF65-F5344CB8AC3E}">
        <p14:creationId xmlns:p14="http://schemas.microsoft.com/office/powerpoint/2010/main" val="3170070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smtClean="0">
                <a:latin typeface="Times New Roman" panose="02020603050405020304" pitchFamily="18" charset="0"/>
                <a:cs typeface="Times New Roman" panose="02020603050405020304" pitchFamily="18" charset="0"/>
              </a:rPr>
              <a:t>Chọn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a:t>
            </a:r>
          </a:p>
          <a:p>
            <a:pPr algn="just"/>
            <a:r>
              <a:rPr lang="en-US" sz="4000" i="1" dirty="0" smtClean="0">
                <a:latin typeface="Times New Roman" panose="02020603050405020304" pitchFamily="18" charset="0"/>
                <a:cs typeface="Times New Roman" panose="02020603050405020304" pitchFamily="18" charset="0"/>
              </a:rPr>
              <a:t>(</a:t>
            </a:r>
            <a:r>
              <a:rPr lang="en-US" sz="4000" i="1" dirty="0" err="1" smtClean="0">
                <a:latin typeface="Times New Roman" panose="02020603050405020304" pitchFamily="18" charset="0"/>
                <a:cs typeface="Times New Roman" panose="02020603050405020304" pitchFamily="18" charset="0"/>
              </a:rPr>
              <a:t>quốc</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biến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dã</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tâm</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thượng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lệnh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người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hầu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chiêu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binh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mãi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mã</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nghi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trượng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tôn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thất</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hội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sư</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vua</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quốc</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1. .....................: </a:t>
            </a:r>
            <a:r>
              <a:rPr lang="en-US" sz="4000" dirty="0" err="1" smtClean="0">
                <a:latin typeface="Times New Roman" panose="02020603050405020304" pitchFamily="18" charset="0"/>
                <a:cs typeface="Times New Roman" panose="02020603050405020304" pitchFamily="18" charset="0"/>
              </a:rPr>
              <a:t>gặp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2. </a:t>
            </a:r>
            <a:r>
              <a:rPr lang="en-US" sz="4000" b="1" i="1" dirty="0" err="1" smtClean="0">
                <a:latin typeface="Times New Roman" panose="02020603050405020304" pitchFamily="18" charset="0"/>
                <a:cs typeface="Times New Roman" panose="02020603050405020304" pitchFamily="18" charset="0"/>
              </a:rPr>
              <a:t>Thuyền</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ngự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thuyền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3. ...........................: </a:t>
            </a:r>
            <a:r>
              <a:rPr lang="en-US" sz="4000" dirty="0" err="1" smtClean="0">
                <a:latin typeface="Times New Roman" panose="02020603050405020304" pitchFamily="18" charset="0"/>
                <a:cs typeface="Times New Roman" panose="02020603050405020304" pitchFamily="18" charset="0"/>
              </a:rPr>
              <a:t>vật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a:t>
            </a:r>
            <a:r>
              <a:rPr lang="en-US" sz="4000" dirty="0" smtClean="0">
                <a:latin typeface="Times New Roman" panose="02020603050405020304" pitchFamily="18" charset="0"/>
                <a:cs typeface="Times New Roman" panose="02020603050405020304" pitchFamily="18" charset="0"/>
              </a:rPr>
              <a:t> hay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đường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4. ..................: </a:t>
            </a:r>
            <a:r>
              <a:rPr lang="en-US" sz="4000" dirty="0" err="1" smtClean="0">
                <a:latin typeface="Times New Roman" panose="02020603050405020304" pitchFamily="18" charset="0"/>
                <a:cs typeface="Times New Roman" panose="02020603050405020304" pitchFamily="18" charset="0"/>
              </a:rPr>
              <a:t>lòng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độc</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5. </a:t>
            </a:r>
            <a:r>
              <a:rPr lang="en-US" sz="4000" b="1" i="1" dirty="0" err="1" smtClean="0">
                <a:latin typeface="Times New Roman" panose="02020603050405020304" pitchFamily="18" charset="0"/>
                <a:cs typeface="Times New Roman" panose="02020603050405020304" pitchFamily="18" charset="0"/>
              </a:rPr>
              <a:t>Quốc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thể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6. .........................: </a:t>
            </a:r>
            <a:r>
              <a:rPr lang="en-US" sz="4000" dirty="0" err="1" smtClean="0">
                <a:latin typeface="Times New Roman" panose="02020603050405020304" pitchFamily="18" charset="0"/>
                <a:cs typeface="Times New Roman" panose="02020603050405020304" pitchFamily="18" charset="0"/>
              </a:rPr>
              <a:t>dòng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vua</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7. ...............................: </a:t>
            </a:r>
            <a:r>
              <a:rPr lang="en-US" sz="4000" dirty="0" err="1" smtClean="0">
                <a:latin typeface="Times New Roman" panose="02020603050405020304" pitchFamily="18" charset="0"/>
                <a:cs typeface="Times New Roman" panose="02020603050405020304" pitchFamily="18" charset="0"/>
              </a:rPr>
              <a:t>lệnh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trên</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8. ........................: </a:t>
            </a:r>
            <a:r>
              <a:rPr lang="en-US" sz="4000" dirty="0" err="1" smtClean="0">
                <a:latin typeface="Times New Roman" panose="02020603050405020304" pitchFamily="18" charset="0"/>
                <a:cs typeface="Times New Roman" panose="02020603050405020304" pitchFamily="18" charset="0"/>
              </a:rPr>
              <a:t>đất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nước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nguy</a:t>
            </a:r>
            <a:r>
              <a:rPr lang="en-US" sz="4000" dirty="0" smtClean="0">
                <a:latin typeface="Times New Roman" panose="02020603050405020304" pitchFamily="18" charset="0"/>
                <a:cs typeface="Times New Roman" panose="02020603050405020304" pitchFamily="18" charset="0"/>
              </a:rPr>
              <a:t> nan.</a:t>
            </a:r>
          </a:p>
          <a:p>
            <a:pPr algn="just"/>
            <a:r>
              <a:rPr lang="en-US" sz="4000" dirty="0" smtClean="0">
                <a:latin typeface="Times New Roman" panose="02020603050405020304" pitchFamily="18" charset="0"/>
                <a:cs typeface="Times New Roman" panose="02020603050405020304" pitchFamily="18" charset="0"/>
              </a:rPr>
              <a:t>9. </a:t>
            </a:r>
            <a:r>
              <a:rPr lang="en-US" sz="4000" b="1" i="1" dirty="0" err="1" smtClean="0">
                <a:latin typeface="Times New Roman" panose="02020603050405020304" pitchFamily="18" charset="0"/>
                <a:cs typeface="Times New Roman" panose="02020603050405020304" pitchFamily="18" charset="0"/>
              </a:rPr>
              <a:t>Nội</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thị</a:t>
            </a:r>
            <a:r>
              <a:rPr lang="en-US" sz="4000" dirty="0" smtClean="0">
                <a:latin typeface="Times New Roman" panose="02020603050405020304" pitchFamily="18" charset="0"/>
                <a:cs typeface="Times New Roman" panose="02020603050405020304" pitchFamily="18" charset="0"/>
              </a:rPr>
              <a:t>:..........................ở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cung</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10. ................................................: </a:t>
            </a:r>
            <a:r>
              <a:rPr lang="en-US" sz="4000" dirty="0" err="1" smtClean="0">
                <a:latin typeface="Times New Roman" panose="02020603050405020304" pitchFamily="18" charset="0"/>
                <a:cs typeface="Times New Roman" panose="02020603050405020304" pitchFamily="18" charset="0"/>
              </a:rPr>
              <a:t>chiêu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ngựa</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nói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quốc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Chiêu</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binh</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mãi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a:t>
            </a:r>
            <a:r>
              <a:rPr lang="en-US" sz="4000" b="1" i="1" dirty="0" err="1" smtClean="0">
                <a:solidFill>
                  <a:srgbClr val="FF0000"/>
                </a:solidFill>
                <a:latin typeface="Times New Roman" panose="02020603050405020304" pitchFamily="18" charset="0"/>
                <a:cs typeface="Times New Roman" panose="02020603050405020304" pitchFamily="18" charset="0"/>
              </a:rPr>
              <a:t>gười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Quốc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Thượng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Tôn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Dã</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Nghi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Hội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Nguyễn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Huy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Tưởng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(1912-1960) </a:t>
            </a:r>
            <a:r>
              <a:rPr lang="en-US" sz="4400" dirty="0" err="1" smtClean="0">
                <a:solidFill>
                  <a:srgbClr val="000000"/>
                </a:solidFill>
                <a:latin typeface="Times New Roman" panose="02020603050405020304" pitchFamily="18" charset="0"/>
                <a:cs typeface="Times New Roman" panose="02020603050405020304" pitchFamily="18" charset="0"/>
              </a:rPr>
              <a:t>quê</a:t>
            </a:r>
            <a:r>
              <a:rPr lang="en-US" sz="4400" dirty="0" smtClean="0">
                <a:solidFill>
                  <a:srgbClr val="000000"/>
                </a:solidFill>
                <a:latin typeface="Times New Roman" panose="02020603050405020304" pitchFamily="18" charset="0"/>
                <a:cs typeface="Times New Roman" panose="02020603050405020304" pitchFamily="18" charset="0"/>
              </a:rPr>
              <a:t> ở </a:t>
            </a:r>
            <a:r>
              <a:rPr lang="en-US" sz="4400" dirty="0" err="1" smtClean="0">
                <a:solidFill>
                  <a:srgbClr val="000000"/>
                </a:solidFill>
                <a:latin typeface="Times New Roman" panose="02020603050405020304" pitchFamily="18" charset="0"/>
                <a:cs typeface="Times New Roman" panose="02020603050405020304" pitchFamily="18" charset="0"/>
              </a:rPr>
              <a:t>Hà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Nội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Thiên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hướng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a:t>
            </a:r>
            <a:r>
              <a:rPr lang="en-US" sz="4400" b="1" dirty="0" err="1" smtClean="0">
                <a:solidFill>
                  <a:srgbClr val="000000"/>
                </a:solidFill>
                <a:latin typeface="Times New Roman" panose="02020603050405020304" pitchFamily="18" charset="0"/>
                <a:cs typeface="Times New Roman" panose="02020603050405020304" pitchFamily="18" charset="0"/>
              </a:rPr>
              <a:t>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tài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Tác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phẩm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chính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Đêm</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hội</a:t>
            </a:r>
            <a:r>
              <a:rPr lang="en-US" sz="4400" i="1" dirty="0" smtClean="0">
                <a:solidFill>
                  <a:srgbClr val="000000"/>
                </a:solidFill>
                <a:latin typeface="Times New Roman" panose="02020603050405020304" pitchFamily="18" charset="0"/>
                <a:cs typeface="Times New Roman" panose="02020603050405020304" pitchFamily="18" charset="0"/>
              </a:rPr>
              <a:t> Long </a:t>
            </a:r>
            <a:r>
              <a:rPr lang="en-US" sz="4400" i="1" dirty="0" err="1" smtClean="0">
                <a:solidFill>
                  <a:srgbClr val="000000"/>
                </a:solidFill>
                <a:latin typeface="Times New Roman" panose="02020603050405020304" pitchFamily="18" charset="0"/>
                <a:cs typeface="Times New Roman" panose="02020603050405020304" pitchFamily="18" charset="0"/>
              </a:rPr>
              <a:t>Trì</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(1942); </a:t>
            </a:r>
            <a:r>
              <a:rPr lang="en-US" sz="4400" i="1" dirty="0" err="1" smtClean="0">
                <a:solidFill>
                  <a:srgbClr val="000000"/>
                </a:solidFill>
                <a:latin typeface="Times New Roman" panose="02020603050405020304" pitchFamily="18" charset="0"/>
                <a:cs typeface="Times New Roman" panose="02020603050405020304" pitchFamily="18" charset="0"/>
              </a:rPr>
              <a:t>Vũ</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Như</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Tô</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(1943); </a:t>
            </a:r>
            <a:r>
              <a:rPr lang="en-US" sz="4400" i="1" dirty="0" smtClean="0">
                <a:solidFill>
                  <a:srgbClr val="000000"/>
                </a:solidFill>
                <a:latin typeface="Times New Roman" panose="02020603050405020304" pitchFamily="18" charset="0"/>
                <a:cs typeface="Times New Roman" panose="02020603050405020304" pitchFamily="18" charset="0"/>
              </a:rPr>
              <a:t>An </a:t>
            </a:r>
            <a:r>
              <a:rPr lang="en-US" sz="4400" i="1" dirty="0" err="1" smtClean="0">
                <a:solidFill>
                  <a:srgbClr val="000000"/>
                </a:solidFill>
                <a:latin typeface="Times New Roman" panose="02020603050405020304" pitchFamily="18" charset="0"/>
                <a:cs typeface="Times New Roman" panose="02020603050405020304" pitchFamily="18" charset="0"/>
              </a:rPr>
              <a:t>Tư</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(1944); </a:t>
            </a:r>
            <a:r>
              <a:rPr lang="en-US" sz="4400" i="1" dirty="0" err="1" smtClean="0">
                <a:solidFill>
                  <a:srgbClr val="000000"/>
                </a:solidFill>
                <a:latin typeface="Times New Roman" panose="02020603050405020304" pitchFamily="18" charset="0"/>
                <a:cs typeface="Times New Roman" panose="02020603050405020304" pitchFamily="18" charset="0"/>
              </a:rPr>
              <a:t>Bắc</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Sơn</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(1946); </a:t>
            </a:r>
            <a:r>
              <a:rPr lang="en-US" sz="4400" i="1" dirty="0" err="1" smtClean="0">
                <a:solidFill>
                  <a:srgbClr val="000000"/>
                </a:solidFill>
                <a:latin typeface="Times New Roman" panose="02020603050405020304" pitchFamily="18" charset="0"/>
                <a:cs typeface="Times New Roman" panose="02020603050405020304" pitchFamily="18" charset="0"/>
              </a:rPr>
              <a:t>Lá</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cờ</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thêu</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sáu</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chữ</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vàng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(1960); </a:t>
            </a:r>
            <a:r>
              <a:rPr lang="en-US" sz="4400" i="1" dirty="0" err="1" smtClean="0">
                <a:solidFill>
                  <a:srgbClr val="000000"/>
                </a:solidFill>
                <a:latin typeface="Times New Roman" panose="02020603050405020304" pitchFamily="18" charset="0"/>
                <a:cs typeface="Times New Roman" panose="02020603050405020304" pitchFamily="18" charset="0"/>
              </a:rPr>
              <a:t>Sống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mãi</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với</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thủ</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đô</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(1961)...</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8"/>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1"/>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2"/>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5"/>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6"/>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7"/>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Hoàn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Truyện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1960, </a:t>
            </a:r>
            <a:r>
              <a:rPr lang="en-US" sz="4400" dirty="0" err="1" smtClean="0">
                <a:solidFill>
                  <a:srgbClr val="000000"/>
                </a:solidFill>
                <a:latin typeface="Times New Roman" panose="02020603050405020304" pitchFamily="18" charset="0"/>
                <a:cs typeface="Times New Roman" panose="02020603050405020304" pitchFamily="18" charset="0"/>
              </a:rPr>
              <a:t>trong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Xuất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trích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phần</a:t>
            </a:r>
            <a:r>
              <a:rPr lang="en-US" sz="4400" dirty="0" smtClean="0">
                <a:solidFill>
                  <a:srgbClr val="000000"/>
                </a:solidFill>
                <a:latin typeface="Times New Roman" panose="02020603050405020304" pitchFamily="18" charset="0"/>
                <a:cs typeface="Times New Roman" panose="02020603050405020304" pitchFamily="18" charset="0"/>
              </a:rPr>
              <a:t> 3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phẩm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cờ</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chữ</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3238</Words>
  <Application>Microsoft Office PowerPoint</Application>
  <PresentationFormat>Custom</PresentationFormat>
  <Paragraphs>313</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Times New Roman</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Windows User</cp:lastModifiedBy>
  <cp:revision>76</cp:revision>
  <dcterms:created xsi:type="dcterms:W3CDTF">2006-08-16T00:00:00Z</dcterms:created>
  <dcterms:modified xsi:type="dcterms:W3CDTF">2023-06-15T07:42:15Z</dcterms:modified>
  <dc:identifier>DAFf2_-uKMI</dc:identifier>
</cp:coreProperties>
</file>