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424" r:id="rId3"/>
    <p:sldId id="425" r:id="rId4"/>
    <p:sldId id="426" r:id="rId5"/>
    <p:sldId id="427" r:id="rId6"/>
    <p:sldId id="428" r:id="rId7"/>
    <p:sldId id="435" r:id="rId8"/>
    <p:sldId id="429" r:id="rId9"/>
    <p:sldId id="430" r:id="rId10"/>
    <p:sldId id="431" r:id="rId11"/>
    <p:sldId id="447" r:id="rId12"/>
    <p:sldId id="440" r:id="rId13"/>
    <p:sldId id="441" r:id="rId14"/>
    <p:sldId id="444" r:id="rId15"/>
    <p:sldId id="443" r:id="rId16"/>
    <p:sldId id="420" r:id="rId17"/>
    <p:sldId id="432" r:id="rId18"/>
    <p:sldId id="433" r:id="rId19"/>
    <p:sldId id="434" r:id="rId20"/>
    <p:sldId id="445" r:id="rId21"/>
    <p:sldId id="446" r:id="rId22"/>
    <p:sldId id="437" r:id="rId23"/>
    <p:sldId id="423" r:id="rId24"/>
    <p:sldId id="438" r:id="rId25"/>
    <p:sldId id="4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41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1" d="100"/>
          <a:sy n="71" d="100"/>
        </p:scale>
        <p:origin x="-480"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290A6-6182-4B8F-8B8A-F855329889B6}"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E375B-8436-4235-9B42-1F1C4255F5C9}" type="slidenum">
              <a:rPr lang="en-US" smtClean="0"/>
              <a:t>‹#›</a:t>
            </a:fld>
            <a:endParaRPr lang="en-US"/>
          </a:p>
        </p:txBody>
      </p:sp>
    </p:spTree>
    <p:extLst>
      <p:ext uri="{BB962C8B-B14F-4D97-AF65-F5344CB8AC3E}">
        <p14:creationId xmlns:p14="http://schemas.microsoft.com/office/powerpoint/2010/main" val="163860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610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1.Thời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Việt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Nam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bắt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đầu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từ</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khi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đâu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2.Sự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xuất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hiện</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công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cụ</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bằng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kim</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loại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có</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những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tác</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động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như</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thế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đối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với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đời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sống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kinh</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hội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273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1513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8478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059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324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Các em vừa xem xong videoclip, và bây giờ chúng ta hãy sẵn sàng thảo luận thật nhanh và viết đáp án vào bảng nhóm nhỏ. Mỗi câu hỏi chúng ta chỉ có 10s để trả lời. Khi có hiệu lệnh, các nhóm cùng giơ bảng kết quả nhé. Các em đã nắm luật chơi chưa? </a:t>
            </a:r>
          </a:p>
          <a:p>
            <a:pPr>
              <a:spcBef>
                <a:spcPct val="0"/>
              </a:spcBef>
            </a:pPr>
            <a:r>
              <a:rPr lang="en-US" smtClean="0"/>
              <a:t>Cô sẽ bắt đầu với câu hỏi số 1…………xin chúc mừng các nhóm….đã có câu trả lời vô cùng chính xác</a:t>
            </a:r>
          </a:p>
          <a:p>
            <a:pPr>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CA4313E-37AB-4B69-AB28-B6260258F7A4}" type="slidenum">
              <a:rPr lang="en-US" smtClean="0">
                <a:solidFill>
                  <a:srgbClr val="000000"/>
                </a:solidFill>
                <a:cs typeface="Arial" pitchFamily="34" charset="0"/>
                <a:sym typeface="Arial" pitchFamily="34" charset="0"/>
              </a:rPr>
              <a:pPr/>
              <a:t>12</a:t>
            </a:fld>
            <a:endParaRPr lang="en-US" smtClean="0">
              <a:solidFill>
                <a:srgbClr val="000000"/>
              </a:solidFill>
              <a:cs typeface="Arial" pitchFamily="34" charset="0"/>
              <a:sym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Các em vừa xem xong videoclip, và bây giờ chúng ta hãy sẵn sàng thảo luận thật nhanh và viết đáp án vào bảng nhóm nhỏ. Mỗi câu hỏi chúng ta chỉ có 10s để trả lời. Khi có hiệu lệnh, các nhóm cùng giơ bảng kết quả nhé. Các em đã nắm luật chơi chưa? </a:t>
            </a:r>
          </a:p>
          <a:p>
            <a:pPr>
              <a:spcBef>
                <a:spcPct val="0"/>
              </a:spcBef>
            </a:pPr>
            <a:r>
              <a:rPr lang="en-US" smtClean="0"/>
              <a:t>Cô sẽ bắt đầu với câu hỏi số 1…………xin chúc mừng các nhóm….đã có câu trả lời vô cùng chính xác</a:t>
            </a:r>
          </a:p>
          <a:p>
            <a:pPr>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5982E2D-1CAB-43D3-A195-EDFB5F8BAB91}" type="slidenum">
              <a:rPr lang="en-US" smtClean="0">
                <a:solidFill>
                  <a:srgbClr val="000000"/>
                </a:solidFill>
                <a:cs typeface="Arial" pitchFamily="34" charset="0"/>
                <a:sym typeface="Arial" pitchFamily="34" charset="0"/>
              </a:rPr>
              <a:pPr/>
              <a:t>13</a:t>
            </a:fld>
            <a:endParaRPr lang="en-US" smtClean="0">
              <a:solidFill>
                <a:srgbClr val="000000"/>
              </a:solidFill>
              <a:cs typeface="Arial" pitchFamily="34" charset="0"/>
              <a:sym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Các em vừa xem xong videoclip, và bây giờ chúng ta hãy sẵn sàng thảo luận thật nhanh và viết đáp án vào bảng nhóm nhỏ. Mỗi câu hỏi chúng ta chỉ có 10s để trả lời. Khi có hiệu lệnh, các nhóm cùng giơ bảng kết quả nhé. Các em đã nắm luật chơi chưa? </a:t>
            </a:r>
          </a:p>
          <a:p>
            <a:pPr>
              <a:spcBef>
                <a:spcPct val="0"/>
              </a:spcBef>
            </a:pPr>
            <a:r>
              <a:rPr lang="en-US" smtClean="0"/>
              <a:t>Cô sẽ bắt đầu với câu hỏi số 1…………xin chúc mừng các nhóm….đã có câu trả lời vô cùng chính xác</a:t>
            </a:r>
          </a:p>
          <a:p>
            <a:pPr>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3D2870B-C917-4F23-86D0-CA7C430701DC}" type="slidenum">
              <a:rPr lang="en-US" smtClean="0">
                <a:solidFill>
                  <a:srgbClr val="000000"/>
                </a:solidFill>
                <a:cs typeface="Arial" pitchFamily="34" charset="0"/>
                <a:sym typeface="Arial" pitchFamily="34" charset="0"/>
              </a:rPr>
              <a:pPr/>
              <a:t>14</a:t>
            </a:fld>
            <a:endParaRPr lang="en-US" smtClean="0">
              <a:solidFill>
                <a:srgbClr val="000000"/>
              </a:solidFill>
              <a:cs typeface="Arial" pitchFamily="34" charset="0"/>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1.Thời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Việt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Nam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bắt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đầu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từ</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khi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đâu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2.Sự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xuất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hiện</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công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cụ</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bằng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kim</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loại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có</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những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tác</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động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như</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thế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đối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với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đời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sống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kinh</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hội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273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1.Thời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Việt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Nam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bắt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đầu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từ</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khi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đâu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2.Sự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xuất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hiện</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công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cụ</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bằng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kim</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loại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có</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những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tác</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động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như</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thế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đối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với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đời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sống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kinh</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hội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6671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1.Thời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Việt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Nam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bắt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đầu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từ</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khi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đâu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2.Sự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xuất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hiện</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công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cụ</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bằng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kim</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loại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có</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những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tác</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động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như</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thế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đối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với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đời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sống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kinh</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hội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0117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1.Thời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đồng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Việt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Nam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bắt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đầu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từ</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khi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ở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đâu</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2.Sự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xuất</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hiện</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công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cụ</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bằng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kim</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loại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có</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những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tác</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động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như</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thế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nào</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đối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với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đời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sống</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kinh</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tế</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xã</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 </a:t>
            </a:r>
            <a:r>
              <a:rPr kumimoji="0" lang="en-US" sz="1200" b="0" i="0" u="none" strike="noStrike" kern="1200" cap="none" spc="0" normalizeH="0" baseline="0" noProof="0" dirty="0" err="1" smtClean="0">
                <a:ln>
                  <a:noFill/>
                </a:ln>
                <a:solidFill>
                  <a:prstClr val="black"/>
                </a:solidFill>
                <a:effectLst/>
                <a:uLnTx/>
                <a:uFillTx/>
                <a:latin typeface="14"/>
                <a:ea typeface="Times New Roman" panose="02020603050405020304" pitchFamily="18" charset="0"/>
                <a:cs typeface="+mn-cs"/>
              </a:rPr>
              <a:t>hội</a:t>
            </a:r>
            <a:r>
              <a:rPr kumimoji="0" lang="en-US" sz="1200" b="0" i="0" u="none" strike="noStrike" kern="1200" cap="none" spc="0" normalizeH="0" baseline="0" noProof="0" dirty="0" smtClean="0">
                <a:ln>
                  <a:noFill/>
                </a:ln>
                <a:solidFill>
                  <a:prstClr val="black"/>
                </a:solidFill>
                <a:effectLst/>
                <a:uLnTx/>
                <a:uFillTx/>
                <a:latin typeface="14"/>
                <a:ea typeface="Times New Roman" panose="02020603050405020304" pitchFamily="18" charset="0"/>
                <a:cs typeface="+mn-cs"/>
              </a:rPr>
              <a:t>?</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962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1513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32103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8469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2111628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341834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070987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矩形 8"/>
          <p:cNvSpPr/>
          <p:nvPr userDrawn="1"/>
        </p:nvSpPr>
        <p:spPr>
          <a:xfrm>
            <a:off x="8880414" y="64311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6656717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355282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81479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998012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21288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38793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1306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2.wmf"/><Relationship Id="rId4" Type="http://schemas.openxmlformats.org/officeDocument/2006/relationships/audio" Target="../media/audio2.wav"/><Relationship Id="rId9"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2.wmf"/><Relationship Id="rId4" Type="http://schemas.openxmlformats.org/officeDocument/2006/relationships/audio" Target="../media/audio2.wav"/><Relationship Id="rId9"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2.wmf"/><Relationship Id="rId4" Type="http://schemas.openxmlformats.org/officeDocument/2006/relationships/audio" Target="../media/audio2.wav"/><Relationship Id="rId9"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vi.wikipedia.org/w/index.php?title=Ch%E1%BA%A3o&amp;action=edit&amp;redlink=1" TargetMode="External"/><Relationship Id="rId5" Type="http://schemas.openxmlformats.org/officeDocument/2006/relationships/hyperlink" Target="https://vi.wikipedia.org/w/index.php?title=N%E1%BB%AF_th%E1%BA%A7n_T%E1%BB%B1_Do&amp;action=edit&amp;redlink=1"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541628" y="117566"/>
            <a:ext cx="8248292" cy="5003073"/>
          </a:xfrm>
          <a:prstGeom prst="rect">
            <a:avLst/>
          </a:prstGeom>
        </p:spPr>
      </p:pic>
      <p:sp>
        <p:nvSpPr>
          <p:cNvPr id="5" name="文本框 4"/>
          <p:cNvSpPr txBox="1"/>
          <p:nvPr/>
        </p:nvSpPr>
        <p:spPr>
          <a:xfrm>
            <a:off x="3004458" y="1728622"/>
            <a:ext cx="7550331"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正大黑简体" panose="02000000000000000000" pitchFamily="2" charset="-122"/>
                <a:cs typeface="Times New Roman" panose="02020603050405020304" pitchFamily="18" charset="0"/>
              </a:rPr>
              <a:t>Bài</a:t>
            </a:r>
            <a:r>
              <a:rPr kumimoji="0" lang="en-US" altLang="zh-CN" sz="32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正大黑简体" panose="02000000000000000000" pitchFamily="2" charset="-122"/>
                <a:cs typeface="Times New Roman" panose="02020603050405020304" pitchFamily="18" charset="0"/>
              </a:rPr>
              <a:t> 6:</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正大黑简体" panose="02000000000000000000" pitchFamily="2" charset="-122"/>
                <a:cs typeface="Times New Roman" panose="02020603050405020304" pitchFamily="18" charset="0"/>
              </a:rPr>
              <a:t> </a:t>
            </a:r>
            <a:r>
              <a:rPr kumimoji="0" lang="en-US" altLang="zh-CN" sz="3200" b="1" i="0" u="none" strike="noStrike" kern="1200" cap="none" spc="0" normalizeH="0" baseline="0" noProof="0" dirty="0">
                <a:ln>
                  <a:noFill/>
                </a:ln>
                <a:solidFill>
                  <a:srgbClr val="2E7E38"/>
                </a:solidFill>
                <a:effectLst/>
                <a:uLnTx/>
                <a:uFillTx/>
                <a:latin typeface="Times New Roman" panose="02020603050405020304" pitchFamily="18" charset="0"/>
                <a:ea typeface="方正正大黑简体" panose="02000000000000000000" pitchFamily="2" charset="-122"/>
                <a:cs typeface="Times New Roman" panose="02020603050405020304" pitchFamily="18" charset="0"/>
              </a:rPr>
              <a:t>SỰ CHUYỂN BIẾN VÀ PHÂN HÓA CỦA XÃ HỘI NGUYÊN THỦY</a:t>
            </a:r>
            <a:endParaRPr kumimoji="0" lang="zh-CN" altLang="en-US" sz="3200" b="1" i="0" u="none" strike="noStrike" kern="1200" cap="none" spc="180" normalizeH="0" baseline="0" noProof="0" dirty="0">
              <a:ln>
                <a:noFill/>
              </a:ln>
              <a:solidFill>
                <a:srgbClr val="6FA068"/>
              </a:solidFill>
              <a:effectLst/>
              <a:uLnTx/>
              <a:uFillTx/>
              <a:latin typeface="Times New Roman" panose="02020603050405020304" pitchFamily="18" charset="0"/>
              <a:ea typeface="方正正大黑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236ED3A-D0F1-7F4F-A4D5-43456639B531}"/>
              </a:ext>
            </a:extLst>
          </p:cNvPr>
          <p:cNvSpPr/>
          <p:nvPr/>
        </p:nvSpPr>
        <p:spPr>
          <a:xfrm>
            <a:off x="585538" y="1229624"/>
            <a:ext cx="11377765" cy="548099"/>
          </a:xfrm>
          <a:prstGeom prst="rect">
            <a:avLst/>
          </a:prstGeom>
        </p:spPr>
        <p:txBody>
          <a:bodyPr wrap="square">
            <a:spAutoFit/>
          </a:bodyPr>
          <a:lstStyle/>
          <a:p>
            <a:pPr algn="just">
              <a:lnSpc>
                <a:spcPct val="115000"/>
              </a:lnSpc>
            </a:pPr>
            <a:r>
              <a:rPr lang="vi-VN" sz="2800" b="1" dirty="0" smtClean="0">
                <a:solidFill>
                  <a:srgbClr val="0418D2"/>
                </a:solidFill>
                <a:latin typeface="Times New Roman" panose="02020603050405020304" pitchFamily="18" charset="0"/>
                <a:ea typeface="Times New Roman" panose="02020603050405020304" pitchFamily="18" charset="0"/>
              </a:rPr>
              <a:t>a. Sự phát hiện ra kim loại và </a:t>
            </a:r>
            <a:r>
              <a:rPr lang="en-US" sz="2800" b="1" dirty="0" err="1" smtClean="0">
                <a:solidFill>
                  <a:srgbClr val="0418D2"/>
                </a:solidFill>
                <a:latin typeface="Times New Roman" panose="02020603050405020304" pitchFamily="18" charset="0"/>
                <a:ea typeface="Times New Roman" panose="02020603050405020304" pitchFamily="18" charset="0"/>
              </a:rPr>
              <a:t>những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chuyển</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biến</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trong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đời</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sống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vật</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chất</a:t>
            </a:r>
            <a:endParaRPr lang="x-none" sz="2800" dirty="0">
              <a:solidFill>
                <a:srgbClr val="0418D2"/>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 xmlns:a16="http://schemas.microsoft.com/office/drawing/2014/main" id="{A9E2CBEE-35FC-47B8-854F-2DAA9FD96FAF}"/>
              </a:ext>
            </a:extLst>
          </p:cNvPr>
          <p:cNvSpPr txBox="1"/>
          <p:nvPr/>
        </p:nvSpPr>
        <p:spPr>
          <a:xfrm>
            <a:off x="435829" y="701200"/>
            <a:ext cx="98165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1. </a:t>
            </a:r>
            <a:r>
              <a:rPr kumimoji="0" lang="en-US" altLang="zh-CN" sz="2800" b="1" i="0" u="none" strike="noStrike" kern="1200" cap="none" spc="0" normalizeH="0" baseline="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phát</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ra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và</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2800" b="1" dirty="0">
                <a:solidFill>
                  <a:srgbClr val="0418D2"/>
                </a:solidFill>
                <a:latin typeface="Times New Roman" panose="02020603050405020304" pitchFamily="18" charset="0"/>
                <a:ea typeface="字体管家棉花糖" panose="00020600040101010101" charset="-122"/>
                <a:cs typeface="Times New Roman" panose="02020603050405020304" pitchFamily="18" charset="0"/>
              </a:rPr>
              <a:t>b</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ước</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tiến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endParaRPr kumimoji="0" lang="en-US" altLang="zh-CN" sz="2800" b="1" i="0" u="none" strike="noStrike" kern="1200" cap="none" spc="20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4" name="Rectangle 3"/>
          <p:cNvSpPr/>
          <p:nvPr/>
        </p:nvSpPr>
        <p:spPr>
          <a:xfrm>
            <a:off x="248703" y="36265"/>
            <a:ext cx="11943297" cy="609398"/>
          </a:xfrm>
          <a:prstGeom prst="rect">
            <a:avLst/>
          </a:prstGeom>
        </p:spPr>
        <p:txBody>
          <a:bodyPr wrap="square">
            <a:spAutoFit/>
          </a:bodyPr>
          <a:lstStyle/>
          <a:p>
            <a:pPr algn="just">
              <a:lnSpc>
                <a:spcPct val="120000"/>
              </a:lnSpc>
              <a:spcAft>
                <a:spcPts val="0"/>
              </a:spcAft>
              <a:tabLst>
                <a:tab pos="457200" algn="l"/>
              </a:tabLst>
            </a:pP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6:  SỰ CHUYỂN BIẾN VÀ PHÂN HÓA </a:t>
            </a: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 XÃ HỘI NGUYÊN THỦY</a:t>
            </a:r>
            <a:endPar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839567" y="1851936"/>
            <a:ext cx="10869706" cy="978729"/>
          </a:xfrm>
          <a:prstGeom prst="rect">
            <a:avLst/>
          </a:prstGeom>
        </p:spPr>
        <p:txBody>
          <a:bodyPr wrap="square">
            <a:spAutoFit/>
          </a:bodyPr>
          <a:lstStyle/>
          <a:p>
            <a:pPr algn="just">
              <a:lnSpc>
                <a:spcPct val="120000"/>
              </a:lnSpc>
              <a:spcAft>
                <a:spcPts val="0"/>
              </a:spcAft>
              <a:tabLst>
                <a:tab pos="457200" algn="l"/>
              </a:tabLs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b="1" dirty="0">
                <a:latin typeface="Times New Roman" panose="02020603050405020304" pitchFamily="18" charset="0"/>
                <a:ea typeface="Calibri" panose="020F0502020204030204" pitchFamily="34" charset="0"/>
                <a:cs typeface="Times New Roman" panose="02020603050405020304" pitchFamily="18" charset="0"/>
              </a:rPr>
              <a:t> IV TCN,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585538" y="2904879"/>
            <a:ext cx="5634812" cy="523220"/>
          </a:xfrm>
          <a:prstGeom prst="rect">
            <a:avLst/>
          </a:prstGeom>
        </p:spPr>
        <p:txBody>
          <a:bodyPr wrap="none">
            <a:spAutoFit/>
          </a:bodyPr>
          <a:lstStyle/>
          <a:p>
            <a:r>
              <a:rPr lang="en-US" sz="2800" b="1" dirty="0">
                <a:solidFill>
                  <a:srgbClr val="0418D2"/>
                </a:solidFill>
                <a:latin typeface="Times New Roman" panose="02020603050405020304" pitchFamily="18" charset="0"/>
                <a:ea typeface="Calibri" panose="020F0502020204030204" pitchFamily="34" charset="0"/>
              </a:rPr>
              <a:t>b. </a:t>
            </a:r>
            <a:r>
              <a:rPr lang="en-US" sz="2800" b="1" dirty="0" err="1">
                <a:solidFill>
                  <a:srgbClr val="0418D2"/>
                </a:solidFill>
                <a:latin typeface="Times New Roman" panose="02020603050405020304" pitchFamily="18" charset="0"/>
                <a:ea typeface="Calibri" panose="020F0502020204030204" pitchFamily="34" charset="0"/>
              </a:rPr>
              <a:t>Sự</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thay</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đổi</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trong</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đời</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sống</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xã</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hội</a:t>
            </a:r>
            <a:endParaRPr lang="en-US" sz="2800" dirty="0">
              <a:solidFill>
                <a:srgbClr val="0418D2"/>
              </a:solidFill>
            </a:endParaRPr>
          </a:p>
        </p:txBody>
      </p:sp>
      <p:sp>
        <p:nvSpPr>
          <p:cNvPr id="2" name="Rectangle 1"/>
          <p:cNvSpPr/>
          <p:nvPr/>
        </p:nvSpPr>
        <p:spPr>
          <a:xfrm>
            <a:off x="839567" y="3428099"/>
            <a:ext cx="8779968" cy="535531"/>
          </a:xfrm>
          <a:prstGeom prst="rect">
            <a:avLst/>
          </a:prstGeom>
        </p:spPr>
        <p:txBody>
          <a:bodyPr wrap="none">
            <a:spAutoFit/>
          </a:bodyPr>
          <a:lstStyle/>
          <a:p>
            <a:pPr algn="just">
              <a:lnSpc>
                <a:spcPct val="120000"/>
              </a:lnSpc>
              <a:spcAft>
                <a:spcPts val="100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vai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latin typeface="Times New Roman" panose="02020603050405020304" pitchFamily="18" charset="0"/>
                <a:ea typeface="Calibri" panose="020F0502020204030204" pitchFamily="34" charset="0"/>
                <a:cs typeface="Times New Roman" panose="02020603050405020304" pitchFamily="18" charset="0"/>
              </a:rPr>
              <a:t> to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đình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839567" y="4025185"/>
            <a:ext cx="6163867" cy="461665"/>
          </a:xfrm>
          <a:prstGeom prst="rect">
            <a:avLst/>
          </a:prstGeom>
        </p:spPr>
        <p:txBody>
          <a:bodyPr wrap="none">
            <a:spAutoFit/>
          </a:bodyPr>
          <a:lstStyle/>
          <a:p>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Xã</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hội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có</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sự</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phân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hóa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kẻ</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giàu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người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nghèo</a:t>
            </a:r>
            <a:r>
              <a:rPr lang="en-US" sz="2400" b="1" dirty="0">
                <a:latin typeface="Times New Roman" panose="02020603050405020304" pitchFamily="18" charset="0"/>
                <a:ea typeface="Calibri" panose="020F0502020204030204" pitchFamily="34" charset="0"/>
              </a:rPr>
              <a:t> </a:t>
            </a:r>
            <a:endParaRPr lang="en-US" sz="2400" b="1" dirty="0"/>
          </a:p>
        </p:txBody>
      </p:sp>
      <p:sp>
        <p:nvSpPr>
          <p:cNvPr id="5" name="Rectangle 4"/>
          <p:cNvSpPr/>
          <p:nvPr/>
        </p:nvSpPr>
        <p:spPr>
          <a:xfrm>
            <a:off x="6835609" y="4004644"/>
            <a:ext cx="3954929" cy="535531"/>
          </a:xfrm>
          <a:prstGeom prst="rect">
            <a:avLst/>
          </a:prstGeom>
        </p:spPr>
        <p:txBody>
          <a:bodyPr wrap="none">
            <a:spAutoFit/>
          </a:bodyPr>
          <a:lstStyle/>
          <a:p>
            <a:pPr algn="just">
              <a:lnSpc>
                <a:spcPct val="120000"/>
              </a:lnSpc>
              <a:spcAft>
                <a:spcPts val="0"/>
              </a:spcAft>
              <a:tabLst>
                <a:tab pos="457200" algn="l"/>
              </a:tabLs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=&gt;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tan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rã</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2CEA41F4-711B-4A0C-B59B-FE316292046C}"/>
              </a:ext>
            </a:extLst>
          </p:cNvPr>
          <p:cNvSpPr txBox="1"/>
          <p:nvPr/>
        </p:nvSpPr>
        <p:spPr>
          <a:xfrm>
            <a:off x="483163" y="4465123"/>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2. </a:t>
            </a:r>
            <a:r>
              <a:rPr kumimoji="0" lang="en-US" altLang="zh-CN" sz="2800" b="1" i="0" u="none" strike="noStrike" kern="1200" cap="none" spc="0" normalizeH="0" baseline="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tan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rã</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ở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Việt</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Nam</a:t>
            </a:r>
            <a:endParaRPr kumimoji="0" lang="en-US" altLang="zh-CN" sz="2800" b="1" i="0" u="none" strike="noStrike" kern="1200" cap="none" spc="20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12" name="TextBox 11">
            <a:extLst>
              <a:ext uri="{FF2B5EF4-FFF2-40B4-BE49-F238E27FC236}">
                <a16:creationId xmlns="" xmlns:a16="http://schemas.microsoft.com/office/drawing/2014/main" id="{2CEA41F4-711B-4A0C-B59B-FE316292046C}"/>
              </a:ext>
            </a:extLst>
          </p:cNvPr>
          <p:cNvSpPr txBox="1"/>
          <p:nvPr/>
        </p:nvSpPr>
        <p:spPr>
          <a:xfrm>
            <a:off x="585538" y="5000654"/>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a. </a:t>
            </a:r>
            <a:r>
              <a:rPr kumimoji="0" lang="en-US" altLang="zh-CN" sz="2800" b="1" i="0" u="none" strike="noStrike" kern="1200" cap="none" spc="0" normalizeH="0" baseline="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xuất</a:t>
            </a:r>
            <a:r>
              <a:rPr kumimoji="0" lang="en-US" altLang="zh-CN" sz="2800" b="1" i="0" u="none" strike="noStrike" kern="1200" cap="none" spc="0" normalizeH="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endParaRPr kumimoji="0" lang="en-US" altLang="zh-CN" sz="2800" b="1" i="0" u="none" strike="noStrike" kern="1200" cap="none" spc="20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13" name="Text Box 10"/>
          <p:cNvSpPr txBox="1">
            <a:spLocks noChangeArrowheads="1"/>
          </p:cNvSpPr>
          <p:nvPr/>
        </p:nvSpPr>
        <p:spPr bwMode="auto">
          <a:xfrm>
            <a:off x="17942" y="3440410"/>
            <a:ext cx="9304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b="1" dirty="0">
                <a:solidFill>
                  <a:srgbClr val="FF3300"/>
                </a:solidFill>
                <a:latin typeface=".VnCentury Schoolbook"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901379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13"/>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13"/>
                                        </p:tgtEl>
                                      </p:cBhvr>
                                      <p:to x="80000" y="100000"/>
                                    </p:animScale>
                                    <p:anim by="(#ppt_w*0.10)" calcmode="lin" valueType="num">
                                      <p:cBhvr>
                                        <p:cTn id="9" dur="500" autoRev="1" fill="hold">
                                          <p:stCondLst>
                                            <p:cond delay="0"/>
                                          </p:stCondLst>
                                        </p:cTn>
                                        <p:tgtEl>
                                          <p:spTgt spid="13"/>
                                        </p:tgtEl>
                                        <p:attrNameLst>
                                          <p:attrName>ppt_x</p:attrName>
                                        </p:attrNameLst>
                                      </p:cBhvr>
                                    </p:anim>
                                    <p:anim by="(-#ppt_w*0.10)" calcmode="lin" valueType="num">
                                      <p:cBhvr>
                                        <p:cTn id="10" dur="500" autoRev="1" fill="hold">
                                          <p:stCondLst>
                                            <p:cond delay="0"/>
                                          </p:stCondLst>
                                        </p:cTn>
                                        <p:tgtEl>
                                          <p:spTgt spid="13"/>
                                        </p:tgtEl>
                                        <p:attrNameLst>
                                          <p:attrName>ppt_y</p:attrName>
                                        </p:attrNameLst>
                                      </p:cBhvr>
                                    </p:anim>
                                    <p:animRot by="-480000">
                                      <p:cBhvr>
                                        <p:cTn id="11" dur="500" autoRev="1" fill="hold">
                                          <p:stCondLst>
                                            <p:cond delay="0"/>
                                          </p:stCondLst>
                                        </p:cTn>
                                        <p:tgtEl>
                                          <p:spTgt spid="1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8976775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92450" y="283634"/>
            <a:ext cx="8896350" cy="3890433"/>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defTabSz="912722">
              <a:defRPr/>
            </a:pPr>
            <a:r>
              <a:rPr lang="vi-VN" sz="3200" b="1" dirty="0">
                <a:solidFill>
                  <a:schemeClr val="tx1"/>
                </a:solidFill>
              </a:rPr>
              <a:t>Câu </a:t>
            </a:r>
            <a:r>
              <a:rPr lang="en-US" sz="3200" b="1" dirty="0">
                <a:solidFill>
                  <a:schemeClr val="tx1"/>
                </a:solidFill>
              </a:rPr>
              <a:t>1</a:t>
            </a:r>
            <a:r>
              <a:rPr lang="vi-VN" sz="3200" b="1" dirty="0">
                <a:solidFill>
                  <a:schemeClr val="tx1"/>
                </a:solidFill>
              </a:rPr>
              <a:t>. </a:t>
            </a:r>
            <a:r>
              <a:rPr lang="vi-VN" sz="3200" dirty="0">
                <a:solidFill>
                  <a:schemeClr val="tx1"/>
                </a:solidFill>
              </a:rPr>
              <a:t>Loại kim loại đầu tiên mà con người phát hiện và sử dụng là gì?</a:t>
            </a:r>
            <a:br>
              <a:rPr lang="vi-VN" sz="3200" dirty="0">
                <a:solidFill>
                  <a:schemeClr val="tx1"/>
                </a:solidFill>
              </a:rPr>
            </a:br>
            <a:r>
              <a:rPr lang="vi-VN" sz="3200" dirty="0">
                <a:solidFill>
                  <a:srgbClr val="FF0000"/>
                </a:solidFill>
              </a:rPr>
              <a:t>A. Sắt</a:t>
            </a:r>
            <a:br>
              <a:rPr lang="vi-VN" sz="3200" dirty="0">
                <a:solidFill>
                  <a:srgbClr val="FF0000"/>
                </a:solidFill>
              </a:rPr>
            </a:br>
            <a:r>
              <a:rPr lang="vi-VN" sz="3200" dirty="0">
                <a:solidFill>
                  <a:srgbClr val="FF0000"/>
                </a:solidFill>
              </a:rPr>
              <a:t>B. Đồng</a:t>
            </a:r>
            <a:br>
              <a:rPr lang="vi-VN" sz="3200" dirty="0">
                <a:solidFill>
                  <a:srgbClr val="FF0000"/>
                </a:solidFill>
              </a:rPr>
            </a:br>
            <a:r>
              <a:rPr lang="vi-VN" sz="3200" dirty="0">
                <a:solidFill>
                  <a:srgbClr val="FF0000"/>
                </a:solidFill>
              </a:rPr>
              <a:t>C. Vàng</a:t>
            </a:r>
            <a:br>
              <a:rPr lang="vi-VN" sz="3200" dirty="0">
                <a:solidFill>
                  <a:srgbClr val="FF0000"/>
                </a:solidFill>
              </a:rPr>
            </a:br>
            <a:r>
              <a:rPr lang="vi-VN" sz="3200" dirty="0">
                <a:solidFill>
                  <a:srgbClr val="FF0000"/>
                </a:solidFill>
              </a:rPr>
              <a:t>D. Thiếc</a:t>
            </a:r>
            <a:endParaRPr lang="vi-VN" sz="2800" b="1" i="1" dirty="0">
              <a:solidFill>
                <a:srgbClr val="FF0000"/>
              </a:solidFill>
              <a:latin typeface="Times New Roman" pitchFamily="18" charset="0"/>
              <a:cs typeface="Times New Roman" pitchFamily="18" charset="0"/>
              <a:sym typeface="Arial" pitchFamily="34" charset="0"/>
            </a:endParaRPr>
          </a:p>
        </p:txBody>
      </p:sp>
      <p:grpSp>
        <p:nvGrpSpPr>
          <p:cNvPr id="61" name="Group 60"/>
          <p:cNvGrpSpPr>
            <a:grpSpLocks/>
          </p:cNvGrpSpPr>
          <p:nvPr/>
        </p:nvGrpSpPr>
        <p:grpSpPr bwMode="auto">
          <a:xfrm>
            <a:off x="2705100" y="177800"/>
            <a:ext cx="387350" cy="3979333"/>
            <a:chOff x="1322576" y="181189"/>
            <a:chExt cx="387790" cy="2666783"/>
          </a:xfrm>
        </p:grpSpPr>
        <p:grpSp>
          <p:nvGrpSpPr>
            <p:cNvPr id="19497" name="Group 52"/>
            <p:cNvGrpSpPr>
              <a:grpSpLocks/>
            </p:cNvGrpSpPr>
            <p:nvPr/>
          </p:nvGrpSpPr>
          <p:grpSpPr bwMode="auto">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mtClean="0">
                  <a:solidFill>
                    <a:srgbClr val="FFFFFF"/>
                  </a:solidFill>
                  <a:sym typeface="Arial" pitchFamily="34" charset="0"/>
                </a:endParaRPr>
              </a:p>
            </p:txBody>
          </p:sp>
          <p:sp>
            <p:nvSpPr>
              <p:cNvPr id="55" name="Oval 54"/>
              <p:cNvSpPr/>
              <p:nvPr/>
            </p:nvSpPr>
            <p:spPr>
              <a:xfrm>
                <a:off x="587661" y="3742016"/>
                <a:ext cx="120787" cy="121991"/>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sp>
          <p:nvSpPr>
            <p:cNvPr id="57" name="Left Bracket 56"/>
            <p:cNvSpPr/>
            <p:nvPr/>
          </p:nvSpPr>
          <p:spPr>
            <a:xfrm>
              <a:off x="1460316" y="181189"/>
              <a:ext cx="25005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anchor="ctr"/>
            <a:lstStyle/>
            <a:p>
              <a:pPr algn="ctr" defTabSz="912722">
                <a:defRPr/>
              </a:pPr>
              <a:endParaRPr lang="en-US">
                <a:solidFill>
                  <a:srgbClr val="000000"/>
                </a:solidFill>
                <a:sym typeface="Arial" pitchFamily="34" charset="0"/>
              </a:endParaRPr>
            </a:p>
          </p:txBody>
        </p:sp>
      </p:grpSp>
      <p:grpSp>
        <p:nvGrpSpPr>
          <p:cNvPr id="8" name="Group 7"/>
          <p:cNvGrpSpPr>
            <a:grpSpLocks/>
          </p:cNvGrpSpPr>
          <p:nvPr/>
        </p:nvGrpSpPr>
        <p:grpSpPr bwMode="auto">
          <a:xfrm>
            <a:off x="1917701" y="1375834"/>
            <a:ext cx="455083" cy="3255433"/>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9492" name="Group 4"/>
            <p:cNvGrpSpPr>
              <a:grpSpLocks/>
            </p:cNvGrpSpPr>
            <p:nvPr/>
          </p:nvGrpSpPr>
          <p:grpSpPr bwMode="auto">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mtClean="0">
                  <a:solidFill>
                    <a:srgbClr val="FFFFFF"/>
                  </a:solidFill>
                  <a:sym typeface="Arial" pitchFamily="34" charset="0"/>
                </a:endParaRPr>
              </a:p>
            </p:txBody>
          </p:sp>
          <p:sp>
            <p:nvSpPr>
              <p:cNvPr id="65" name="Oval 64"/>
              <p:cNvSpPr/>
              <p:nvPr/>
            </p:nvSpPr>
            <p:spPr>
              <a:xfrm>
                <a:off x="349889" y="3278077"/>
                <a:ext cx="124121" cy="122544"/>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grpSp>
      <p:grpSp>
        <p:nvGrpSpPr>
          <p:cNvPr id="31" name="Group 30"/>
          <p:cNvGrpSpPr>
            <a:grpSpLocks/>
          </p:cNvGrpSpPr>
          <p:nvPr/>
        </p:nvGrpSpPr>
        <p:grpSpPr bwMode="auto">
          <a:xfrm>
            <a:off x="2057400" y="4155017"/>
            <a:ext cx="9677400" cy="2654300"/>
            <a:chOff x="560434" y="3549113"/>
            <a:chExt cx="7672438" cy="2654675"/>
          </a:xfrm>
        </p:grpSpPr>
        <p:grpSp>
          <p:nvGrpSpPr>
            <p:cNvPr id="19482" name="Group 22"/>
            <p:cNvGrpSpPr>
              <a:grpSpLocks/>
            </p:cNvGrpSpPr>
            <p:nvPr/>
          </p:nvGrpSpPr>
          <p:grpSpPr bwMode="auto">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defRPr/>
                </a:pPr>
                <a:endParaRPr lang="en-US" sz="2000">
                  <a:solidFill>
                    <a:srgbClr val="FFFFFF"/>
                  </a:solidFill>
                  <a:latin typeface="Times New Roman" pitchFamily="18" charset="0"/>
                  <a:cs typeface="Times New Roman" pitchFamily="18" charset="0"/>
                  <a:sym typeface="Arial" pitchFamily="34" charset="0"/>
                </a:endParaRPr>
              </a:p>
            </p:txBody>
          </p:sp>
          <p:sp>
            <p:nvSpPr>
              <p:cNvPr id="7" name="Parallelogram 6"/>
              <p:cNvSpPr/>
              <p:nvPr/>
            </p:nvSpPr>
            <p:spPr>
              <a:xfrm flipH="1">
                <a:off x="1357176" y="2611241"/>
                <a:ext cx="1403178" cy="534125"/>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r>
                  <a:rPr lang="en-US" sz="2000" b="1">
                    <a:solidFill>
                      <a:srgbClr val="FF0000"/>
                    </a:solidFill>
                    <a:latin typeface="Arial" pitchFamily="34" charset="0"/>
                    <a:cs typeface="Arial" pitchFamily="34" charset="0"/>
                    <a:sym typeface="Arial" pitchFamily="34" charset="0"/>
                  </a:rPr>
                  <a:t>ĐÁP ÁN</a:t>
                </a:r>
              </a:p>
            </p:txBody>
          </p:sp>
          <p:sp>
            <p:nvSpPr>
              <p:cNvPr id="22" name="Rectangle 21"/>
              <p:cNvSpPr/>
              <p:nvPr/>
            </p:nvSpPr>
            <p:spPr>
              <a:xfrm>
                <a:off x="1417820" y="4845927"/>
                <a:ext cx="3114805" cy="227789"/>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cxnSp>
          <p:nvCxnSpPr>
            <p:cNvPr id="83" name="Straight Connector 82"/>
            <p:cNvCxnSpPr/>
            <p:nvPr/>
          </p:nvCxnSpPr>
          <p:spPr>
            <a:xfrm>
              <a:off x="878650" y="4084028"/>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781"/>
              <a:ext cx="7672438" cy="2066159"/>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86">
                <a:defRPr/>
              </a:pPr>
              <a:r>
                <a:rPr lang="en-US" sz="3600" i="1" dirty="0">
                  <a:solidFill>
                    <a:srgbClr val="FF0000"/>
                  </a:solidFill>
                  <a:latin typeface="Times New Roman" panose="02020603050405020304" pitchFamily="18" charset="0"/>
                  <a:cs typeface="Times New Roman" panose="02020603050405020304" pitchFamily="18" charset="0"/>
                  <a:sym typeface="Arial"/>
                </a:rPr>
                <a:t>B</a:t>
              </a:r>
              <a:r>
                <a:rPr lang="vi-VN" sz="3600" i="1" dirty="0" smtClean="0">
                  <a:solidFill>
                    <a:srgbClr val="FF0000"/>
                  </a:solidFill>
                  <a:latin typeface="Times New Roman" panose="02020603050405020304" pitchFamily="18" charset="0"/>
                  <a:cs typeface="Times New Roman" panose="02020603050405020304" pitchFamily="18" charset="0"/>
                  <a:sym typeface="Arial"/>
                </a:rPr>
                <a:t>. </a:t>
              </a:r>
              <a:r>
                <a:rPr lang="en-US" sz="3600" dirty="0" err="1" smtClean="0">
                  <a:solidFill>
                    <a:srgbClr val="FF0000"/>
                  </a:solidFill>
                  <a:sym typeface="Arial"/>
                </a:rPr>
                <a:t>Đồng</a:t>
              </a:r>
              <a:endParaRPr lang="vi-VN" sz="3600" i="1" dirty="0">
                <a:solidFill>
                  <a:srgbClr val="FF0000"/>
                </a:solidFill>
                <a:latin typeface="Times New Roman" panose="02020603050405020304" pitchFamily="18" charset="0"/>
                <a:cs typeface="Times New Roman" panose="02020603050405020304" pitchFamily="18" charset="0"/>
                <a:sym typeface="Arial"/>
              </a:endParaRPr>
            </a:p>
          </p:txBody>
        </p:sp>
        <p:pic>
          <p:nvPicPr>
            <p:cNvPr id="1948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221801" y="3879674"/>
              <a:ext cx="4997003" cy="3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a:grpSpLocks/>
          </p:cNvGrpSpPr>
          <p:nvPr/>
        </p:nvGrpSpPr>
        <p:grpSpPr bwMode="auto">
          <a:xfrm>
            <a:off x="1623484" y="304800"/>
            <a:ext cx="1081617" cy="1083733"/>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z="6000" b="1">
                <a:solidFill>
                  <a:srgbClr val="008CF5"/>
                </a:solidFill>
                <a:latin typeface="Arial" pitchFamily="34" charset="0"/>
                <a:cs typeface="Arial" pitchFamily="34" charset="0"/>
                <a:sym typeface="Arial" pitchFamily="34" charset="0"/>
              </a:endParaRPr>
            </a:p>
          </p:txBody>
        </p:sp>
        <p:pic>
          <p:nvPicPr>
            <p:cNvPr id="19479"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350376" y="277250"/>
              <a:ext cx="548888" cy="875993"/>
            </a:xfrm>
            <a:prstGeom prst="rect">
              <a:avLst/>
            </a:prstGeom>
            <a:noFill/>
          </p:spPr>
          <p:txBody>
            <a:bodyPr wrap="none">
              <a:spAutoFit/>
            </a:bodyPr>
            <a:lstStyle/>
            <a:p>
              <a:pPr algn="ctr" defTabSz="914286">
                <a:defRPr/>
              </a:pPr>
              <a:r>
                <a:rPr lang="en-US" sz="51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1</a:t>
              </a:r>
            </a:p>
          </p:txBody>
        </p:sp>
      </p:grpSp>
      <p:pic>
        <p:nvPicPr>
          <p:cNvPr id="38" name="Picture 115" descr="ALRMCL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0484" y="2220384"/>
            <a:ext cx="86571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3467" y="25209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10</a:t>
            </a:r>
          </a:p>
        </p:txBody>
      </p:sp>
      <p:sp>
        <p:nvSpPr>
          <p:cNvPr id="45" name="Oval 176"/>
          <p:cNvSpPr>
            <a:spLocks noChangeArrowheads="1"/>
          </p:cNvSpPr>
          <p:nvPr/>
        </p:nvSpPr>
        <p:spPr bwMode="auto">
          <a:xfrm>
            <a:off x="1915583" y="249343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9</a:t>
            </a:r>
          </a:p>
        </p:txBody>
      </p:sp>
      <p:sp>
        <p:nvSpPr>
          <p:cNvPr id="46" name="Oval 176"/>
          <p:cNvSpPr>
            <a:spLocks noChangeArrowheads="1"/>
          </p:cNvSpPr>
          <p:nvPr/>
        </p:nvSpPr>
        <p:spPr bwMode="auto">
          <a:xfrm>
            <a:off x="1913467" y="25336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8</a:t>
            </a:r>
          </a:p>
        </p:txBody>
      </p:sp>
      <p:sp>
        <p:nvSpPr>
          <p:cNvPr id="47" name="Oval 176"/>
          <p:cNvSpPr>
            <a:spLocks noChangeArrowheads="1"/>
          </p:cNvSpPr>
          <p:nvPr/>
        </p:nvSpPr>
        <p:spPr bwMode="auto">
          <a:xfrm>
            <a:off x="1928283" y="25103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7</a:t>
            </a:r>
          </a:p>
        </p:txBody>
      </p:sp>
      <p:sp>
        <p:nvSpPr>
          <p:cNvPr id="48" name="Oval 176"/>
          <p:cNvSpPr>
            <a:spLocks noChangeArrowheads="1"/>
          </p:cNvSpPr>
          <p:nvPr/>
        </p:nvSpPr>
        <p:spPr bwMode="auto">
          <a:xfrm>
            <a:off x="1915583" y="252518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6</a:t>
            </a:r>
          </a:p>
        </p:txBody>
      </p:sp>
      <p:sp>
        <p:nvSpPr>
          <p:cNvPr id="49" name="Oval 176"/>
          <p:cNvSpPr>
            <a:spLocks noChangeArrowheads="1"/>
          </p:cNvSpPr>
          <p:nvPr/>
        </p:nvSpPr>
        <p:spPr bwMode="auto">
          <a:xfrm>
            <a:off x="1928283" y="25209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5</a:t>
            </a:r>
          </a:p>
        </p:txBody>
      </p:sp>
      <p:sp>
        <p:nvSpPr>
          <p:cNvPr id="50" name="Oval 176"/>
          <p:cNvSpPr>
            <a:spLocks noChangeArrowheads="1"/>
          </p:cNvSpPr>
          <p:nvPr/>
        </p:nvSpPr>
        <p:spPr bwMode="auto">
          <a:xfrm>
            <a:off x="1892300" y="25230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4</a:t>
            </a:r>
          </a:p>
        </p:txBody>
      </p:sp>
      <p:sp>
        <p:nvSpPr>
          <p:cNvPr id="51" name="Oval 176"/>
          <p:cNvSpPr>
            <a:spLocks noChangeArrowheads="1"/>
          </p:cNvSpPr>
          <p:nvPr/>
        </p:nvSpPr>
        <p:spPr bwMode="auto">
          <a:xfrm>
            <a:off x="1900767" y="24976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3</a:t>
            </a:r>
          </a:p>
        </p:txBody>
      </p:sp>
      <p:sp>
        <p:nvSpPr>
          <p:cNvPr id="52" name="Oval 176"/>
          <p:cNvSpPr>
            <a:spLocks noChangeArrowheads="1"/>
          </p:cNvSpPr>
          <p:nvPr/>
        </p:nvSpPr>
        <p:spPr bwMode="auto">
          <a:xfrm>
            <a:off x="1917700" y="2514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2</a:t>
            </a:r>
          </a:p>
        </p:txBody>
      </p:sp>
      <p:sp>
        <p:nvSpPr>
          <p:cNvPr id="56" name="Oval 176"/>
          <p:cNvSpPr>
            <a:spLocks noChangeArrowheads="1"/>
          </p:cNvSpPr>
          <p:nvPr/>
        </p:nvSpPr>
        <p:spPr bwMode="auto">
          <a:xfrm>
            <a:off x="1928283" y="247438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1</a:t>
            </a:r>
          </a:p>
        </p:txBody>
      </p:sp>
      <p:sp>
        <p:nvSpPr>
          <p:cNvPr id="59" name="Oval 176"/>
          <p:cNvSpPr>
            <a:spLocks noChangeArrowheads="1"/>
          </p:cNvSpPr>
          <p:nvPr/>
        </p:nvSpPr>
        <p:spPr bwMode="auto">
          <a:xfrm>
            <a:off x="1885950" y="25019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p>
            <a:pPr algn="ctr" defTabSz="914286">
              <a:defRPr/>
            </a:pPr>
            <a:r>
              <a:rPr lang="en-US" sz="2800" dirty="0">
                <a:solidFill>
                  <a:srgbClr val="DC2608"/>
                </a:solidFill>
                <a:latin typeface=".VnBlack" pitchFamily="34" charset="0"/>
                <a:cs typeface="Arial"/>
                <a:sym typeface="Arial"/>
              </a:rPr>
              <a:t>0</a:t>
            </a:r>
          </a:p>
        </p:txBody>
      </p:sp>
      <p:sp>
        <p:nvSpPr>
          <p:cNvPr id="39" name="Left Bracket 38"/>
          <p:cNvSpPr/>
          <p:nvPr/>
        </p:nvSpPr>
        <p:spPr>
          <a:xfrm flipH="1">
            <a:off x="11825817" y="177801"/>
            <a:ext cx="215900" cy="39983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defTabSz="912722">
              <a:defRPr/>
            </a:pPr>
            <a:endParaRPr lang="en-US">
              <a:solidFill>
                <a:srgbClr val="000000"/>
              </a:solidFill>
              <a:sym typeface="Arial" pitchFamily="34" charset="0"/>
            </a:endParaRPr>
          </a:p>
        </p:txBody>
      </p:sp>
    </p:spTree>
    <p:extLst>
      <p:ext uri="{BB962C8B-B14F-4D97-AF65-F5344CB8AC3E}">
        <p14:creationId xmlns:p14="http://schemas.microsoft.com/office/powerpoint/2010/main" val="36303227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randombar(horizontal)">
                                      <p:cBhvr>
                                        <p:cTn id="16" dur="300"/>
                                        <p:tgtEl>
                                          <p:spTgt spid="60"/>
                                        </p:tgtEl>
                                      </p:cBhvr>
                                    </p:animEffect>
                                  </p:childTnLst>
                                </p:cTn>
                              </p:par>
                            </p:childTnLst>
                          </p:cTn>
                        </p:par>
                        <p:par>
                          <p:cTn id="17" fill="hold" nodeType="afterGroup">
                            <p:stCondLst>
                              <p:cond delay="300"/>
                            </p:stCondLst>
                            <p:childTnLst>
                              <p:par>
                                <p:cTn id="18" presetID="10"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beep.wav"/>
                                        </p:tgtEl>
                                      </p:cMediaNode>
                                    </p:audio>
                                  </p:subTnLst>
                                </p:cTn>
                              </p:par>
                            </p:childTnLst>
                          </p:cTn>
                        </p:par>
                        <p:par>
                          <p:cTn id="25" fill="hold" nodeType="afterGroup">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1000"/>
                            </p:stCondLst>
                            <p:childTnLst>
                              <p:par>
                                <p:cTn id="29" presetID="1" presetClass="entr" presetSubtype="0" fill="hold" grpId="0" nodeType="afterEffect">
                                  <p:stCondLst>
                                    <p:cond delay="1000"/>
                                  </p:stCondLst>
                                  <p:childTnLst>
                                    <p:set>
                                      <p:cBhvr>
                                        <p:cTn id="30"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2000"/>
                            </p:stCondLst>
                            <p:childTnLst>
                              <p:par>
                                <p:cTn id="32" presetID="1" presetClass="entr" presetSubtype="0" fill="hold" grpId="0" nodeType="afterEffect">
                                  <p:stCondLst>
                                    <p:cond delay="1000"/>
                                  </p:stCondLst>
                                  <p:childTnLst>
                                    <p:set>
                                      <p:cBhvr>
                                        <p:cTn id="33"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3000"/>
                            </p:stCondLst>
                            <p:childTnLst>
                              <p:par>
                                <p:cTn id="35" presetID="1" presetClass="entr" presetSubtype="0" fill="hold" grpId="0" nodeType="afterEffect">
                                  <p:stCondLst>
                                    <p:cond delay="1000"/>
                                  </p:stCondLst>
                                  <p:childTnLst>
                                    <p:set>
                                      <p:cBhvr>
                                        <p:cTn id="36"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4000"/>
                            </p:stCondLst>
                            <p:childTnLst>
                              <p:par>
                                <p:cTn id="38" presetID="1" presetClass="entr" presetSubtype="0" fill="hold" grpId="0" nodeType="afterEffect">
                                  <p:stCondLst>
                                    <p:cond delay="1000"/>
                                  </p:stCondLst>
                                  <p:childTnLst>
                                    <p:set>
                                      <p:cBhvr>
                                        <p:cTn id="39"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5000"/>
                            </p:stCondLst>
                            <p:childTnLst>
                              <p:par>
                                <p:cTn id="41" presetID="1" presetClass="entr" presetSubtype="0" fill="hold" grpId="0" nodeType="afterEffect">
                                  <p:stCondLst>
                                    <p:cond delay="1000"/>
                                  </p:stCondLst>
                                  <p:childTnLst>
                                    <p:set>
                                      <p:cBhvr>
                                        <p:cTn id="42"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6000"/>
                            </p:stCondLst>
                            <p:childTnLst>
                              <p:par>
                                <p:cTn id="44" presetID="1" presetClass="entr"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7000"/>
                            </p:stCondLst>
                            <p:childTnLst>
                              <p:par>
                                <p:cTn id="47" presetID="1" presetClass="entr"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8000"/>
                            </p:stCondLst>
                            <p:childTnLst>
                              <p:par>
                                <p:cTn id="50" presetID="1" presetClass="entr" presetSubtype="0" fill="hold" grpId="0" nodeType="afterEffect">
                                  <p:stCondLst>
                                    <p:cond delay="1000"/>
                                  </p:stCondLst>
                                  <p:childTnLst>
                                    <p:set>
                                      <p:cBhvr>
                                        <p:cTn id="51"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nodeType="afterGroup">
                            <p:stCondLst>
                              <p:cond delay="9000"/>
                            </p:stCondLst>
                            <p:childTnLst>
                              <p:par>
                                <p:cTn id="53" presetID="1" presetClass="entr" presetSubtype="0" fill="hold" grpId="0" nodeType="afterEffect">
                                  <p:stCondLst>
                                    <p:cond delay="1000"/>
                                  </p:stCondLst>
                                  <p:childTnLst>
                                    <p:set>
                                      <p:cBhvr>
                                        <p:cTn id="54"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GU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200"/>
                                        <p:tgtEl>
                                          <p:spTgt spid="8"/>
                                        </p:tgtEl>
                                      </p:cBhvr>
                                    </p:animEffect>
                                  </p:childTnLst>
                                </p:cTn>
                              </p:par>
                            </p:childTnLst>
                          </p:cTn>
                        </p:par>
                        <p:par>
                          <p:cTn id="60" fill="hold" nodeType="afterGroup">
                            <p:stCondLst>
                              <p:cond delay="200"/>
                            </p:stCondLst>
                            <p:childTnLst>
                              <p:par>
                                <p:cTn id="61" presetID="17" presetClass="entr" presetSubtype="8"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300" fill="hold"/>
                                        <p:tgtEl>
                                          <p:spTgt spid="31"/>
                                        </p:tgtEl>
                                        <p:attrNameLst>
                                          <p:attrName>ppt_x</p:attrName>
                                        </p:attrNameLst>
                                      </p:cBhvr>
                                      <p:tavLst>
                                        <p:tav tm="0">
                                          <p:val>
                                            <p:strVal val="#ppt_x-#ppt_w/2"/>
                                          </p:val>
                                        </p:tav>
                                        <p:tav tm="100000">
                                          <p:val>
                                            <p:strVal val="#ppt_x"/>
                                          </p:val>
                                        </p:tav>
                                      </p:tavLst>
                                    </p:anim>
                                    <p:anim calcmode="lin" valueType="num">
                                      <p:cBhvr>
                                        <p:cTn id="64" dur="300" fill="hold"/>
                                        <p:tgtEl>
                                          <p:spTgt spid="31"/>
                                        </p:tgtEl>
                                        <p:attrNameLst>
                                          <p:attrName>ppt_y</p:attrName>
                                        </p:attrNameLst>
                                      </p:cBhvr>
                                      <p:tavLst>
                                        <p:tav tm="0">
                                          <p:val>
                                            <p:strVal val="#ppt_y"/>
                                          </p:val>
                                        </p:tav>
                                        <p:tav tm="100000">
                                          <p:val>
                                            <p:strVal val="#ppt_y"/>
                                          </p:val>
                                        </p:tav>
                                      </p:tavLst>
                                    </p:anim>
                                    <p:anim calcmode="lin" valueType="num">
                                      <p:cBhvr>
                                        <p:cTn id="65" dur="300" fill="hold"/>
                                        <p:tgtEl>
                                          <p:spTgt spid="31"/>
                                        </p:tgtEl>
                                        <p:attrNameLst>
                                          <p:attrName>ppt_w</p:attrName>
                                        </p:attrNameLst>
                                      </p:cBhvr>
                                      <p:tavLst>
                                        <p:tav tm="0">
                                          <p:val>
                                            <p:fltVal val="0"/>
                                          </p:val>
                                        </p:tav>
                                        <p:tav tm="100000">
                                          <p:val>
                                            <p:strVal val="#ppt_w"/>
                                          </p:val>
                                        </p:tav>
                                      </p:tavLst>
                                    </p:anim>
                                    <p:anim calcmode="lin" valueType="num">
                                      <p:cBhvr>
                                        <p:cTn id="66"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6" name="fins__success-2.wav"/>
                                        </p:tgtEl>
                                      </p:cMediaNode>
                                    </p:audio>
                                  </p:subTnLst>
                                </p:cTn>
                              </p:par>
                            </p:childTnLst>
                          </p:cTn>
                        </p:par>
                        <p:par>
                          <p:cTn id="67" fill="hold" nodeType="afterGroup">
                            <p:stCondLst>
                              <p:cond delay="500"/>
                            </p:stCondLst>
                            <p:childTnLst>
                              <p:par>
                                <p:cTn id="68" presetID="2" presetClass="entr" presetSubtype="8"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200" fill="hold"/>
                                        <p:tgtEl>
                                          <p:spTgt spid="39"/>
                                        </p:tgtEl>
                                        <p:attrNameLst>
                                          <p:attrName>ppt_x</p:attrName>
                                        </p:attrNameLst>
                                      </p:cBhvr>
                                      <p:tavLst>
                                        <p:tav tm="0">
                                          <p:val>
                                            <p:strVal val="0-#ppt_w/2"/>
                                          </p:val>
                                        </p:tav>
                                        <p:tav tm="100000">
                                          <p:val>
                                            <p:strVal val="#ppt_x"/>
                                          </p:val>
                                        </p:tav>
                                      </p:tavLst>
                                    </p:anim>
                                    <p:anim calcmode="lin" valueType="num">
                                      <p:cBhvr additive="base">
                                        <p:cTn id="71" dur="2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634" y="77259"/>
            <a:ext cx="8684683" cy="3844925"/>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defTabSz="912722">
              <a:defRPr/>
            </a:pPr>
            <a:r>
              <a:rPr lang="vi-VN" sz="3600" b="1" dirty="0">
                <a:solidFill>
                  <a:schemeClr val="tx1"/>
                </a:solidFill>
                <a:latin typeface="Times New Roman" pitchFamily="18" charset="0"/>
                <a:cs typeface="Times New Roman" pitchFamily="18" charset="0"/>
                <a:sym typeface="Arial" pitchFamily="34" charset="0"/>
              </a:rPr>
              <a:t>Câu 2: </a:t>
            </a:r>
            <a:r>
              <a:rPr lang="vi-VN" sz="2800" dirty="0">
                <a:solidFill>
                  <a:schemeClr val="tx1"/>
                </a:solidFill>
              </a:rPr>
              <a:t>Việc phát hiện ra kim loại có ý nghĩa gì đối với đời sống con người thời nguyên thủy?</a:t>
            </a:r>
            <a:br>
              <a:rPr lang="vi-VN" sz="2800" dirty="0">
                <a:solidFill>
                  <a:schemeClr val="tx1"/>
                </a:solidFill>
              </a:rPr>
            </a:br>
            <a:r>
              <a:rPr lang="vi-VN" sz="2800" dirty="0">
                <a:solidFill>
                  <a:srgbClr val="FF0000"/>
                </a:solidFill>
              </a:rPr>
              <a:t>A. Làm cho đời sống vật chất khó khăn hơn</a:t>
            </a:r>
            <a:br>
              <a:rPr lang="vi-VN" sz="2800" dirty="0">
                <a:solidFill>
                  <a:srgbClr val="FF0000"/>
                </a:solidFill>
              </a:rPr>
            </a:br>
            <a:r>
              <a:rPr lang="vi-VN" sz="2800" dirty="0">
                <a:solidFill>
                  <a:srgbClr val="FF0000"/>
                </a:solidFill>
              </a:rPr>
              <a:t>B. Làm thay đổi lớn lao trong sản xuất và đời sống</a:t>
            </a:r>
            <a:br>
              <a:rPr lang="vi-VN" sz="2800" dirty="0">
                <a:solidFill>
                  <a:srgbClr val="FF0000"/>
                </a:solidFill>
              </a:rPr>
            </a:br>
            <a:r>
              <a:rPr lang="vi-VN" sz="2800" dirty="0">
                <a:solidFill>
                  <a:srgbClr val="FF0000"/>
                </a:solidFill>
              </a:rPr>
              <a:t>C. Khiến con người quay lại dùng đá</a:t>
            </a:r>
            <a:br>
              <a:rPr lang="vi-VN" sz="2800" dirty="0">
                <a:solidFill>
                  <a:srgbClr val="FF0000"/>
                </a:solidFill>
              </a:rPr>
            </a:br>
            <a:r>
              <a:rPr lang="vi-VN" sz="2800" dirty="0">
                <a:solidFill>
                  <a:srgbClr val="FF0000"/>
                </a:solidFill>
              </a:rPr>
              <a:t>D. Không có ảnh hưởng đáng kể</a:t>
            </a:r>
            <a:endParaRPr lang="vi-VN" sz="2800" dirty="0">
              <a:solidFill>
                <a:srgbClr val="FF0000"/>
              </a:solidFill>
              <a:latin typeface="Times New Roman" pitchFamily="18" charset="0"/>
              <a:cs typeface="Times New Roman" pitchFamily="18" charset="0"/>
            </a:endParaRPr>
          </a:p>
        </p:txBody>
      </p:sp>
      <p:grpSp>
        <p:nvGrpSpPr>
          <p:cNvPr id="61" name="Group 60"/>
          <p:cNvGrpSpPr>
            <a:grpSpLocks/>
          </p:cNvGrpSpPr>
          <p:nvPr/>
        </p:nvGrpSpPr>
        <p:grpSpPr bwMode="auto">
          <a:xfrm>
            <a:off x="2835275" y="77259"/>
            <a:ext cx="389467" cy="3844925"/>
            <a:chOff x="1322576" y="181189"/>
            <a:chExt cx="387790" cy="2666783"/>
          </a:xfrm>
        </p:grpSpPr>
        <p:grpSp>
          <p:nvGrpSpPr>
            <p:cNvPr id="20521" name="Group 52"/>
            <p:cNvGrpSpPr>
              <a:grpSpLocks/>
            </p:cNvGrpSpPr>
            <p:nvPr/>
          </p:nvGrpSpPr>
          <p:grpSpPr bwMode="auto">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mtClean="0">
                  <a:solidFill>
                    <a:srgbClr val="FFFFFF"/>
                  </a:solidFill>
                  <a:sym typeface="Arial" pitchFamily="34" charset="0"/>
                </a:endParaRPr>
              </a:p>
            </p:txBody>
          </p:sp>
          <p:sp>
            <p:nvSpPr>
              <p:cNvPr id="55" name="Oval 54"/>
              <p:cNvSpPr/>
              <p:nvPr/>
            </p:nvSpPr>
            <p:spPr>
              <a:xfrm>
                <a:off x="587212" y="3741183"/>
                <a:ext cx="122238" cy="121851"/>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sp>
          <p:nvSpPr>
            <p:cNvPr id="57" name="Left Bracket 56"/>
            <p:cNvSpPr/>
            <p:nvPr/>
          </p:nvSpPr>
          <p:spPr>
            <a:xfrm>
              <a:off x="1461675" y="181189"/>
              <a:ext cx="248691"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anchor="ctr"/>
            <a:lstStyle/>
            <a:p>
              <a:pPr algn="ctr" defTabSz="912722">
                <a:defRPr/>
              </a:pPr>
              <a:endParaRPr lang="en-US">
                <a:solidFill>
                  <a:srgbClr val="000000"/>
                </a:solidFill>
                <a:sym typeface="Arial" pitchFamily="34" charset="0"/>
              </a:endParaRPr>
            </a:p>
          </p:txBody>
        </p:sp>
      </p:grpSp>
      <p:sp>
        <p:nvSpPr>
          <p:cNvPr id="58" name="Left Bracket 57"/>
          <p:cNvSpPr/>
          <p:nvPr/>
        </p:nvSpPr>
        <p:spPr>
          <a:xfrm flipH="1">
            <a:off x="11597217" y="65617"/>
            <a:ext cx="215900" cy="3856567"/>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defTabSz="912722">
              <a:defRPr/>
            </a:pPr>
            <a:endParaRPr lang="en-US">
              <a:solidFill>
                <a:srgbClr val="000000"/>
              </a:solidFill>
              <a:sym typeface="Arial" pitchFamily="34" charset="0"/>
            </a:endParaRPr>
          </a:p>
        </p:txBody>
      </p:sp>
      <p:grpSp>
        <p:nvGrpSpPr>
          <p:cNvPr id="8" name="Group 7"/>
          <p:cNvGrpSpPr>
            <a:grpSpLocks/>
          </p:cNvGrpSpPr>
          <p:nvPr/>
        </p:nvGrpSpPr>
        <p:grpSpPr bwMode="auto">
          <a:xfrm>
            <a:off x="1917701" y="1373717"/>
            <a:ext cx="455083" cy="3691467"/>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0516" name="Group 4"/>
            <p:cNvGrpSpPr>
              <a:grpSpLocks/>
            </p:cNvGrpSpPr>
            <p:nvPr/>
          </p:nvGrpSpPr>
          <p:grpSpPr bwMode="auto">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mtClean="0">
                  <a:solidFill>
                    <a:srgbClr val="FFFFFF"/>
                  </a:solidFill>
                  <a:sym typeface="Arial" pitchFamily="34" charset="0"/>
                </a:endParaRPr>
              </a:p>
            </p:txBody>
          </p:sp>
          <p:sp>
            <p:nvSpPr>
              <p:cNvPr id="65" name="Oval 64"/>
              <p:cNvSpPr/>
              <p:nvPr/>
            </p:nvSpPr>
            <p:spPr>
              <a:xfrm>
                <a:off x="349889" y="3277953"/>
                <a:ext cx="124121" cy="123340"/>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grpSp>
      <p:grpSp>
        <p:nvGrpSpPr>
          <p:cNvPr id="31" name="Group 30"/>
          <p:cNvGrpSpPr>
            <a:grpSpLocks/>
          </p:cNvGrpSpPr>
          <p:nvPr/>
        </p:nvGrpSpPr>
        <p:grpSpPr bwMode="auto">
          <a:xfrm>
            <a:off x="2116667" y="4394200"/>
            <a:ext cx="8886825" cy="2078567"/>
            <a:chOff x="560434" y="3549113"/>
            <a:chExt cx="7672438" cy="2654675"/>
          </a:xfrm>
        </p:grpSpPr>
        <p:grpSp>
          <p:nvGrpSpPr>
            <p:cNvPr id="20506" name="Group 22"/>
            <p:cNvGrpSpPr>
              <a:grpSpLocks/>
            </p:cNvGrpSpPr>
            <p:nvPr/>
          </p:nvGrpSpPr>
          <p:grpSpPr bwMode="auto">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defRPr/>
                </a:pPr>
                <a:endParaRPr lang="en-US" sz="2000">
                  <a:solidFill>
                    <a:srgbClr val="FFFFFF"/>
                  </a:solidFill>
                  <a:latin typeface="Times New Roman" pitchFamily="18" charset="0"/>
                  <a:cs typeface="Times New Roman" pitchFamily="18" charset="0"/>
                  <a:sym typeface="Arial" pitchFamily="34" charset="0"/>
                </a:endParaRPr>
              </a:p>
            </p:txBody>
          </p:sp>
          <p:sp>
            <p:nvSpPr>
              <p:cNvPr id="7" name="Parallelogram 6"/>
              <p:cNvSpPr/>
              <p:nvPr/>
            </p:nvSpPr>
            <p:spPr>
              <a:xfrm flipH="1">
                <a:off x="1357669" y="2611241"/>
                <a:ext cx="1402190" cy="53412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r>
                  <a:rPr lang="en-US" sz="2000" b="1">
                    <a:solidFill>
                      <a:srgbClr val="FF0000"/>
                    </a:solidFill>
                    <a:latin typeface="Arial" pitchFamily="34" charset="0"/>
                    <a:cs typeface="Arial" pitchFamily="34" charset="0"/>
                    <a:sym typeface="Arial" pitchFamily="34" charset="0"/>
                  </a:rPr>
                  <a:t>ĐÁP ÁN</a:t>
                </a:r>
              </a:p>
            </p:txBody>
          </p:sp>
          <p:sp>
            <p:nvSpPr>
              <p:cNvPr id="22" name="Rectangle 21"/>
              <p:cNvSpPr/>
              <p:nvPr/>
            </p:nvSpPr>
            <p:spPr>
              <a:xfrm>
                <a:off x="1418584" y="4845523"/>
                <a:ext cx="3112372" cy="228193"/>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cxnSp>
          <p:nvCxnSpPr>
            <p:cNvPr id="83" name="Straight Connector 82"/>
            <p:cNvCxnSpPr/>
            <p:nvPr/>
          </p:nvCxnSpPr>
          <p:spPr>
            <a:xfrm>
              <a:off x="878650" y="3900763"/>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659"/>
              <a:ext cx="7672438" cy="2066699"/>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86">
                <a:defRPr/>
              </a:pPr>
              <a:endParaRPr lang="en-US" sz="3700" dirty="0">
                <a:solidFill>
                  <a:srgbClr val="FF0000"/>
                </a:solidFill>
              </a:endParaRPr>
            </a:p>
            <a:p>
              <a:pPr defTabSz="914286">
                <a:defRPr/>
              </a:pPr>
              <a:r>
                <a:rPr lang="vi-VN" sz="3200" dirty="0">
                  <a:solidFill>
                    <a:srgbClr val="FF0000"/>
                  </a:solidFill>
                </a:rPr>
                <a:t>B. Làm thay đổi lớn lao trong sản xuất và đời sống</a:t>
              </a:r>
              <a:br>
                <a:rPr lang="vi-VN" sz="3200" dirty="0">
                  <a:solidFill>
                    <a:srgbClr val="FF0000"/>
                  </a:solidFill>
                </a:rPr>
              </a:b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2050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221801" y="3879674"/>
              <a:ext cx="4997003" cy="3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a:grpSpLocks/>
          </p:cNvGrpSpPr>
          <p:nvPr/>
        </p:nvGrpSpPr>
        <p:grpSpPr bwMode="auto">
          <a:xfrm>
            <a:off x="1623484" y="304800"/>
            <a:ext cx="1081617" cy="1083733"/>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z="6000" b="1">
                <a:solidFill>
                  <a:srgbClr val="008CF5"/>
                </a:solidFill>
                <a:latin typeface="Arial" pitchFamily="34" charset="0"/>
                <a:cs typeface="Arial" pitchFamily="34" charset="0"/>
                <a:sym typeface="Arial" pitchFamily="34" charset="0"/>
              </a:endParaRPr>
            </a:p>
          </p:txBody>
        </p:sp>
        <p:pic>
          <p:nvPicPr>
            <p:cNvPr id="20503"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350376" y="277250"/>
              <a:ext cx="548888" cy="875993"/>
            </a:xfrm>
            <a:prstGeom prst="rect">
              <a:avLst/>
            </a:prstGeom>
            <a:noFill/>
          </p:spPr>
          <p:txBody>
            <a:bodyPr wrap="none">
              <a:spAutoFit/>
            </a:bodyPr>
            <a:lstStyle/>
            <a:p>
              <a:pPr algn="ctr" defTabSz="914286">
                <a:defRPr/>
              </a:pPr>
              <a:r>
                <a:rPr lang="en-US" sz="51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2</a:t>
              </a:r>
            </a:p>
          </p:txBody>
        </p:sp>
      </p:grpSp>
      <p:pic>
        <p:nvPicPr>
          <p:cNvPr id="38" name="Picture 115" descr="ALRMCL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0484" y="2220384"/>
            <a:ext cx="86571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3467" y="25209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10</a:t>
            </a:r>
          </a:p>
        </p:txBody>
      </p:sp>
      <p:sp>
        <p:nvSpPr>
          <p:cNvPr id="45" name="Oval 176"/>
          <p:cNvSpPr>
            <a:spLocks noChangeArrowheads="1"/>
          </p:cNvSpPr>
          <p:nvPr/>
        </p:nvSpPr>
        <p:spPr bwMode="auto">
          <a:xfrm>
            <a:off x="1915583" y="249343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9</a:t>
            </a:r>
          </a:p>
        </p:txBody>
      </p:sp>
      <p:sp>
        <p:nvSpPr>
          <p:cNvPr id="46" name="Oval 176"/>
          <p:cNvSpPr>
            <a:spLocks noChangeArrowheads="1"/>
          </p:cNvSpPr>
          <p:nvPr/>
        </p:nvSpPr>
        <p:spPr bwMode="auto">
          <a:xfrm>
            <a:off x="1913467" y="25336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8</a:t>
            </a:r>
          </a:p>
        </p:txBody>
      </p:sp>
      <p:sp>
        <p:nvSpPr>
          <p:cNvPr id="47" name="Oval 176"/>
          <p:cNvSpPr>
            <a:spLocks noChangeArrowheads="1"/>
          </p:cNvSpPr>
          <p:nvPr/>
        </p:nvSpPr>
        <p:spPr bwMode="auto">
          <a:xfrm>
            <a:off x="1928283" y="25103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7</a:t>
            </a:r>
          </a:p>
        </p:txBody>
      </p:sp>
      <p:sp>
        <p:nvSpPr>
          <p:cNvPr id="48" name="Oval 176"/>
          <p:cNvSpPr>
            <a:spLocks noChangeArrowheads="1"/>
          </p:cNvSpPr>
          <p:nvPr/>
        </p:nvSpPr>
        <p:spPr bwMode="auto">
          <a:xfrm>
            <a:off x="1915583" y="252518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6</a:t>
            </a:r>
          </a:p>
        </p:txBody>
      </p:sp>
      <p:sp>
        <p:nvSpPr>
          <p:cNvPr id="49" name="Oval 176"/>
          <p:cNvSpPr>
            <a:spLocks noChangeArrowheads="1"/>
          </p:cNvSpPr>
          <p:nvPr/>
        </p:nvSpPr>
        <p:spPr bwMode="auto">
          <a:xfrm>
            <a:off x="1928283" y="25209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5</a:t>
            </a:r>
          </a:p>
        </p:txBody>
      </p:sp>
      <p:sp>
        <p:nvSpPr>
          <p:cNvPr id="50" name="Oval 176"/>
          <p:cNvSpPr>
            <a:spLocks noChangeArrowheads="1"/>
          </p:cNvSpPr>
          <p:nvPr/>
        </p:nvSpPr>
        <p:spPr bwMode="auto">
          <a:xfrm>
            <a:off x="1892300" y="25230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4</a:t>
            </a:r>
          </a:p>
        </p:txBody>
      </p:sp>
      <p:sp>
        <p:nvSpPr>
          <p:cNvPr id="51" name="Oval 176"/>
          <p:cNvSpPr>
            <a:spLocks noChangeArrowheads="1"/>
          </p:cNvSpPr>
          <p:nvPr/>
        </p:nvSpPr>
        <p:spPr bwMode="auto">
          <a:xfrm>
            <a:off x="1900767" y="24976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3</a:t>
            </a:r>
          </a:p>
        </p:txBody>
      </p:sp>
      <p:sp>
        <p:nvSpPr>
          <p:cNvPr id="52" name="Oval 176"/>
          <p:cNvSpPr>
            <a:spLocks noChangeArrowheads="1"/>
          </p:cNvSpPr>
          <p:nvPr/>
        </p:nvSpPr>
        <p:spPr bwMode="auto">
          <a:xfrm>
            <a:off x="1917700" y="2514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2</a:t>
            </a:r>
          </a:p>
        </p:txBody>
      </p:sp>
      <p:sp>
        <p:nvSpPr>
          <p:cNvPr id="56" name="Oval 176"/>
          <p:cNvSpPr>
            <a:spLocks noChangeArrowheads="1"/>
          </p:cNvSpPr>
          <p:nvPr/>
        </p:nvSpPr>
        <p:spPr bwMode="auto">
          <a:xfrm>
            <a:off x="1928283" y="247438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1</a:t>
            </a:r>
          </a:p>
        </p:txBody>
      </p:sp>
      <p:sp>
        <p:nvSpPr>
          <p:cNvPr id="59" name="Oval 176"/>
          <p:cNvSpPr>
            <a:spLocks noChangeArrowheads="1"/>
          </p:cNvSpPr>
          <p:nvPr/>
        </p:nvSpPr>
        <p:spPr bwMode="auto">
          <a:xfrm>
            <a:off x="1885950" y="25019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p>
            <a:pPr algn="ctr" defTabSz="914286">
              <a:defRPr/>
            </a:pPr>
            <a:r>
              <a:rPr lang="en-US" sz="2800" dirty="0">
                <a:solidFill>
                  <a:srgbClr val="DC2608"/>
                </a:solidFill>
                <a:latin typeface=".VnBlack" pitchFamily="34" charset="0"/>
                <a:cs typeface="Arial"/>
                <a:sym typeface="Arial"/>
              </a:rPr>
              <a:t>0</a:t>
            </a:r>
          </a:p>
        </p:txBody>
      </p:sp>
    </p:spTree>
    <p:extLst>
      <p:ext uri="{BB962C8B-B14F-4D97-AF65-F5344CB8AC3E}">
        <p14:creationId xmlns:p14="http://schemas.microsoft.com/office/powerpoint/2010/main" val="357826826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nodeType="afterGroup">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nodeType="afterGroup">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200"/>
                                        <p:tgtEl>
                                          <p:spTgt spid="8"/>
                                        </p:tgtEl>
                                      </p:cBhvr>
                                    </p:animEffect>
                                  </p:childTnLst>
                                </p:cTn>
                              </p:par>
                            </p:childTnLst>
                          </p:cTn>
                        </p:par>
                        <p:par>
                          <p:cTn id="65" fill="hold" nodeType="afterGroup">
                            <p:stCondLst>
                              <p:cond delay="200"/>
                            </p:stCondLst>
                            <p:childTnLst>
                              <p:par>
                                <p:cTn id="66" presetID="17" presetClass="entr" presetSubtype="8"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300" fill="hold"/>
                                        <p:tgtEl>
                                          <p:spTgt spid="31"/>
                                        </p:tgtEl>
                                        <p:attrNameLst>
                                          <p:attrName>ppt_x</p:attrName>
                                        </p:attrNameLst>
                                      </p:cBhvr>
                                      <p:tavLst>
                                        <p:tav tm="0">
                                          <p:val>
                                            <p:strVal val="#ppt_x-#ppt_w/2"/>
                                          </p:val>
                                        </p:tav>
                                        <p:tav tm="100000">
                                          <p:val>
                                            <p:strVal val="#ppt_x"/>
                                          </p:val>
                                        </p:tav>
                                      </p:tavLst>
                                    </p:anim>
                                    <p:anim calcmode="lin" valueType="num">
                                      <p:cBhvr>
                                        <p:cTn id="69" dur="300" fill="hold"/>
                                        <p:tgtEl>
                                          <p:spTgt spid="31"/>
                                        </p:tgtEl>
                                        <p:attrNameLst>
                                          <p:attrName>ppt_y</p:attrName>
                                        </p:attrNameLst>
                                      </p:cBhvr>
                                      <p:tavLst>
                                        <p:tav tm="0">
                                          <p:val>
                                            <p:strVal val="#ppt_y"/>
                                          </p:val>
                                        </p:tav>
                                        <p:tav tm="100000">
                                          <p:val>
                                            <p:strVal val="#ppt_y"/>
                                          </p:val>
                                        </p:tav>
                                      </p:tavLst>
                                    </p:anim>
                                    <p:anim calcmode="lin" valueType="num">
                                      <p:cBhvr>
                                        <p:cTn id="70" dur="300" fill="hold"/>
                                        <p:tgtEl>
                                          <p:spTgt spid="31"/>
                                        </p:tgtEl>
                                        <p:attrNameLst>
                                          <p:attrName>ppt_w</p:attrName>
                                        </p:attrNameLst>
                                      </p:cBhvr>
                                      <p:tavLst>
                                        <p:tav tm="0">
                                          <p:val>
                                            <p:fltVal val="0"/>
                                          </p:val>
                                        </p:tav>
                                        <p:tav tm="100000">
                                          <p:val>
                                            <p:strVal val="#ppt_w"/>
                                          </p:val>
                                        </p:tav>
                                      </p:tavLst>
                                    </p:anim>
                                    <p:anim calcmode="lin" valueType="num">
                                      <p:cBhvr>
                                        <p:cTn id="71"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6"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634" y="423333"/>
            <a:ext cx="8769350" cy="321310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defTabSz="912722">
              <a:defRPr/>
            </a:pPr>
            <a:r>
              <a:rPr lang="vi-VN" sz="2700" b="1" i="1" dirty="0" smtClean="0">
                <a:solidFill>
                  <a:schemeClr val="tx1"/>
                </a:solidFill>
                <a:latin typeface="Times New Roman" pitchFamily="18" charset="0"/>
                <a:cs typeface="Times New Roman" pitchFamily="18" charset="0"/>
                <a:sym typeface="Arial" pitchFamily="34" charset="0"/>
              </a:rPr>
              <a:t> </a:t>
            </a:r>
            <a:r>
              <a:rPr lang="en-US" sz="2700" b="1" i="1" dirty="0" err="1" smtClean="0">
                <a:solidFill>
                  <a:schemeClr val="tx1"/>
                </a:solidFill>
                <a:latin typeface="Times New Roman" pitchFamily="18" charset="0"/>
                <a:cs typeface="Times New Roman" pitchFamily="18" charset="0"/>
                <a:sym typeface="Arial" pitchFamily="34" charset="0"/>
              </a:rPr>
              <a:t>Câu</a:t>
            </a:r>
            <a:r>
              <a:rPr lang="en-US" sz="2700" b="1" i="1" dirty="0" smtClean="0">
                <a:solidFill>
                  <a:schemeClr val="tx1"/>
                </a:solidFill>
                <a:latin typeface="Times New Roman" pitchFamily="18" charset="0"/>
                <a:cs typeface="Times New Roman" pitchFamily="18" charset="0"/>
                <a:sym typeface="Arial" pitchFamily="34" charset="0"/>
              </a:rPr>
              <a:t> 3: </a:t>
            </a:r>
            <a:r>
              <a:rPr lang="vi-VN" sz="2800" b="1" dirty="0" smtClean="0"/>
              <a:t>Việc </a:t>
            </a:r>
            <a:r>
              <a:rPr lang="vi-VN" sz="2800" b="1" dirty="0"/>
              <a:t>sử dụng kim loại đã làm thay đổi gì trong đời sống con người?</a:t>
            </a:r>
            <a:br>
              <a:rPr lang="vi-VN" sz="2800" b="1" dirty="0"/>
            </a:br>
            <a:r>
              <a:rPr lang="vi-VN" sz="2800" dirty="0">
                <a:solidFill>
                  <a:srgbClr val="FF0000"/>
                </a:solidFill>
              </a:rPr>
              <a:t>A. Không thay đổi gì</a:t>
            </a:r>
            <a:br>
              <a:rPr lang="vi-VN" sz="2800" dirty="0">
                <a:solidFill>
                  <a:srgbClr val="FF0000"/>
                </a:solidFill>
              </a:rPr>
            </a:br>
            <a:r>
              <a:rPr lang="vi-VN" sz="2800" dirty="0">
                <a:solidFill>
                  <a:srgbClr val="FF0000"/>
                </a:solidFill>
              </a:rPr>
              <a:t>B. Năng suất lao động tăng, xã hội dần phân hóa</a:t>
            </a:r>
            <a:br>
              <a:rPr lang="vi-VN" sz="2800" dirty="0">
                <a:solidFill>
                  <a:srgbClr val="FF0000"/>
                </a:solidFill>
              </a:rPr>
            </a:br>
            <a:r>
              <a:rPr lang="vi-VN" sz="2800" dirty="0">
                <a:solidFill>
                  <a:srgbClr val="FF0000"/>
                </a:solidFill>
              </a:rPr>
              <a:t>C. Khiến con người sống hoang dã hơn</a:t>
            </a:r>
            <a:br>
              <a:rPr lang="vi-VN" sz="2800" dirty="0">
                <a:solidFill>
                  <a:srgbClr val="FF0000"/>
                </a:solidFill>
              </a:rPr>
            </a:br>
            <a:r>
              <a:rPr lang="vi-VN" sz="2800" dirty="0">
                <a:solidFill>
                  <a:srgbClr val="FF0000"/>
                </a:solidFill>
              </a:rPr>
              <a:t>D. Chỉ thay đổi trang phụcNguyên nhân chủ yếu dẫn đến sự tan rã của xã hội nguyên thủy là gì</a:t>
            </a:r>
            <a:r>
              <a:rPr lang="vi-VN" sz="2800" dirty="0" smtClean="0">
                <a:solidFill>
                  <a:srgbClr val="FF0000"/>
                </a:solidFill>
              </a:rPr>
              <a:t>?</a:t>
            </a:r>
            <a:endParaRPr lang="en-US" sz="2800" dirty="0" smtClean="0">
              <a:solidFill>
                <a:srgbClr val="FF0000"/>
              </a:solidFill>
            </a:endParaRPr>
          </a:p>
        </p:txBody>
      </p:sp>
      <p:grpSp>
        <p:nvGrpSpPr>
          <p:cNvPr id="61" name="Group 60"/>
          <p:cNvGrpSpPr>
            <a:grpSpLocks/>
          </p:cNvGrpSpPr>
          <p:nvPr/>
        </p:nvGrpSpPr>
        <p:grpSpPr bwMode="auto">
          <a:xfrm>
            <a:off x="2882900" y="357717"/>
            <a:ext cx="389467" cy="3325283"/>
            <a:chOff x="1322576" y="181189"/>
            <a:chExt cx="387790" cy="2666783"/>
          </a:xfrm>
        </p:grpSpPr>
        <p:grpSp>
          <p:nvGrpSpPr>
            <p:cNvPr id="21545" name="Group 52"/>
            <p:cNvGrpSpPr>
              <a:grpSpLocks/>
            </p:cNvGrpSpPr>
            <p:nvPr/>
          </p:nvGrpSpPr>
          <p:grpSpPr bwMode="auto">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mtClean="0">
                  <a:solidFill>
                    <a:srgbClr val="FFFFFF"/>
                  </a:solidFill>
                  <a:sym typeface="Arial" pitchFamily="34" charset="0"/>
                </a:endParaRPr>
              </a:p>
            </p:txBody>
          </p:sp>
          <p:sp>
            <p:nvSpPr>
              <p:cNvPr id="55" name="Oval 54"/>
              <p:cNvSpPr/>
              <p:nvPr/>
            </p:nvSpPr>
            <p:spPr>
              <a:xfrm>
                <a:off x="587212" y="3741320"/>
                <a:ext cx="122238" cy="123069"/>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sp>
          <p:nvSpPr>
            <p:cNvPr id="57" name="Left Bracket 56"/>
            <p:cNvSpPr/>
            <p:nvPr/>
          </p:nvSpPr>
          <p:spPr>
            <a:xfrm>
              <a:off x="1461675" y="181189"/>
              <a:ext cx="248691"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anchor="ctr"/>
            <a:lstStyle/>
            <a:p>
              <a:pPr algn="ctr" defTabSz="912722">
                <a:defRPr/>
              </a:pPr>
              <a:endParaRPr lang="en-US">
                <a:solidFill>
                  <a:srgbClr val="000000"/>
                </a:solidFill>
                <a:sym typeface="Arial" pitchFamily="34" charset="0"/>
              </a:endParaRPr>
            </a:p>
          </p:txBody>
        </p:sp>
      </p:grpSp>
      <p:sp>
        <p:nvSpPr>
          <p:cNvPr id="58" name="Left Bracket 57"/>
          <p:cNvSpPr/>
          <p:nvPr/>
        </p:nvSpPr>
        <p:spPr>
          <a:xfrm flipH="1">
            <a:off x="11722100" y="277283"/>
            <a:ext cx="249767" cy="3352800"/>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91431" tIns="45715" rIns="91431" bIns="45715" anchor="ctr"/>
          <a:lstStyle/>
          <a:p>
            <a:pPr algn="ctr" defTabSz="912722">
              <a:defRPr/>
            </a:pPr>
            <a:endParaRPr lang="en-US">
              <a:solidFill>
                <a:srgbClr val="000000"/>
              </a:solidFill>
              <a:sym typeface="Arial" pitchFamily="34" charset="0"/>
            </a:endParaRPr>
          </a:p>
        </p:txBody>
      </p:sp>
      <p:grpSp>
        <p:nvGrpSpPr>
          <p:cNvPr id="8" name="Group 7"/>
          <p:cNvGrpSpPr>
            <a:grpSpLocks/>
          </p:cNvGrpSpPr>
          <p:nvPr/>
        </p:nvGrpSpPr>
        <p:grpSpPr bwMode="auto">
          <a:xfrm>
            <a:off x="1917701" y="1375834"/>
            <a:ext cx="455083" cy="3255433"/>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1540" name="Group 4"/>
            <p:cNvGrpSpPr>
              <a:grpSpLocks/>
            </p:cNvGrpSpPr>
            <p:nvPr/>
          </p:nvGrpSpPr>
          <p:grpSpPr bwMode="auto">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mtClean="0">
                  <a:solidFill>
                    <a:srgbClr val="FFFFFF"/>
                  </a:solidFill>
                  <a:sym typeface="Arial" pitchFamily="34" charset="0"/>
                </a:endParaRPr>
              </a:p>
            </p:txBody>
          </p:sp>
          <p:sp>
            <p:nvSpPr>
              <p:cNvPr id="65" name="Oval 64"/>
              <p:cNvSpPr/>
              <p:nvPr/>
            </p:nvSpPr>
            <p:spPr>
              <a:xfrm>
                <a:off x="349889" y="3278077"/>
                <a:ext cx="124121" cy="122544"/>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grpSp>
      <p:grpSp>
        <p:nvGrpSpPr>
          <p:cNvPr id="31" name="Group 30"/>
          <p:cNvGrpSpPr>
            <a:grpSpLocks/>
          </p:cNvGrpSpPr>
          <p:nvPr/>
        </p:nvGrpSpPr>
        <p:grpSpPr bwMode="auto">
          <a:xfrm>
            <a:off x="2145242" y="4210050"/>
            <a:ext cx="7672917" cy="2408767"/>
            <a:chOff x="560434" y="3549113"/>
            <a:chExt cx="7672438" cy="2654675"/>
          </a:xfrm>
        </p:grpSpPr>
        <p:grpSp>
          <p:nvGrpSpPr>
            <p:cNvPr id="21530" name="Group 22"/>
            <p:cNvGrpSpPr>
              <a:grpSpLocks/>
            </p:cNvGrpSpPr>
            <p:nvPr/>
          </p:nvGrpSpPr>
          <p:grpSpPr bwMode="auto">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defRPr/>
                </a:pPr>
                <a:endParaRPr lang="en-US" sz="2000">
                  <a:solidFill>
                    <a:srgbClr val="FFFFFF"/>
                  </a:solidFill>
                  <a:latin typeface="Times New Roman" pitchFamily="18" charset="0"/>
                  <a:cs typeface="Times New Roman" pitchFamily="18" charset="0"/>
                  <a:sym typeface="Arial" pitchFamily="34" charset="0"/>
                </a:endParaRPr>
              </a:p>
            </p:txBody>
          </p:sp>
          <p:sp>
            <p:nvSpPr>
              <p:cNvPr id="7" name="Parallelogram 6"/>
              <p:cNvSpPr/>
              <p:nvPr/>
            </p:nvSpPr>
            <p:spPr>
              <a:xfrm flipH="1">
                <a:off x="1357887" y="2611241"/>
                <a:ext cx="1401818" cy="534474"/>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r>
                  <a:rPr lang="en-US" sz="2000" b="1" dirty="0">
                    <a:solidFill>
                      <a:srgbClr val="FF0000"/>
                    </a:solidFill>
                    <a:latin typeface="Arial" pitchFamily="34" charset="0"/>
                    <a:cs typeface="Arial" pitchFamily="34" charset="0"/>
                    <a:sym typeface="Arial" pitchFamily="34" charset="0"/>
                  </a:rPr>
                  <a:t>ĐÁP ÁN</a:t>
                </a:r>
              </a:p>
            </p:txBody>
          </p:sp>
          <p:sp>
            <p:nvSpPr>
              <p:cNvPr id="22" name="Rectangle 21"/>
              <p:cNvSpPr/>
              <p:nvPr/>
            </p:nvSpPr>
            <p:spPr>
              <a:xfrm>
                <a:off x="1418549" y="4845429"/>
                <a:ext cx="3112222" cy="22828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722">
                  <a:defRPr/>
                </a:pPr>
                <a:endParaRPr lang="en-US">
                  <a:solidFill>
                    <a:srgbClr val="FFFFFF"/>
                  </a:solidFill>
                  <a:sym typeface="Arial" pitchFamily="34" charset="0"/>
                </a:endParaRPr>
              </a:p>
            </p:txBody>
          </p:sp>
        </p:grpSp>
        <p:cxnSp>
          <p:nvCxnSpPr>
            <p:cNvPr id="83" name="Straight Connector 82"/>
            <p:cNvCxnSpPr/>
            <p:nvPr/>
          </p:nvCxnSpPr>
          <p:spPr>
            <a:xfrm>
              <a:off x="878650" y="4015197"/>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993"/>
              <a:ext cx="7672438" cy="2065655"/>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86">
                <a:defRPr/>
              </a:pPr>
              <a:r>
                <a:rPr lang="vi-VN" sz="3600" dirty="0">
                  <a:solidFill>
                    <a:srgbClr val="FF0000"/>
                  </a:solidFill>
                </a:rPr>
                <a:t>B. Năng suất lao động tăng, xã hội dần phân hóa</a:t>
              </a:r>
              <a:endParaRPr lang="vi-VN" sz="3200" b="1" i="1" dirty="0">
                <a:solidFill>
                  <a:srgbClr val="FF0000"/>
                </a:solidFill>
                <a:latin typeface="Times New Roman" panose="02020603050405020304" pitchFamily="18" charset="0"/>
                <a:cs typeface="Times New Roman" panose="02020603050405020304" pitchFamily="18" charset="0"/>
                <a:sym typeface="Arial"/>
              </a:endParaRPr>
            </a:p>
          </p:txBody>
        </p:sp>
        <p:pic>
          <p:nvPicPr>
            <p:cNvPr id="21533"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221801" y="3879674"/>
              <a:ext cx="4997003" cy="3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a:grpSpLocks/>
          </p:cNvGrpSpPr>
          <p:nvPr/>
        </p:nvGrpSpPr>
        <p:grpSpPr bwMode="auto">
          <a:xfrm>
            <a:off x="1623484" y="304800"/>
            <a:ext cx="1081617" cy="1083733"/>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defRPr/>
              </a:pPr>
              <a:endParaRPr lang="en-US" sz="6000" b="1">
                <a:solidFill>
                  <a:srgbClr val="008CF5"/>
                </a:solidFill>
                <a:latin typeface="Arial" pitchFamily="34" charset="0"/>
                <a:cs typeface="Arial" pitchFamily="34" charset="0"/>
                <a:sym typeface="Arial" pitchFamily="34" charset="0"/>
              </a:endParaRPr>
            </a:p>
          </p:txBody>
        </p:sp>
        <p:pic>
          <p:nvPicPr>
            <p:cNvPr id="21527"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62" y="159259"/>
              <a:ext cx="1082288" cy="108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0649" y="240741"/>
              <a:ext cx="757177" cy="9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350376" y="277250"/>
              <a:ext cx="548888" cy="875993"/>
            </a:xfrm>
            <a:prstGeom prst="rect">
              <a:avLst/>
            </a:prstGeom>
            <a:noFill/>
          </p:spPr>
          <p:txBody>
            <a:bodyPr wrap="none">
              <a:spAutoFit/>
            </a:bodyPr>
            <a:lstStyle/>
            <a:p>
              <a:pPr algn="ctr" defTabSz="914286">
                <a:defRPr/>
              </a:pPr>
              <a:r>
                <a:rPr lang="en-US" sz="51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3</a:t>
              </a:r>
            </a:p>
          </p:txBody>
        </p:sp>
      </p:grpSp>
      <p:pic>
        <p:nvPicPr>
          <p:cNvPr id="38" name="Picture 115" descr="ALRMCL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0484" y="2220384"/>
            <a:ext cx="86571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3467" y="25209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10</a:t>
            </a:r>
          </a:p>
        </p:txBody>
      </p:sp>
      <p:sp>
        <p:nvSpPr>
          <p:cNvPr id="45" name="Oval 176"/>
          <p:cNvSpPr>
            <a:spLocks noChangeArrowheads="1"/>
          </p:cNvSpPr>
          <p:nvPr/>
        </p:nvSpPr>
        <p:spPr bwMode="auto">
          <a:xfrm>
            <a:off x="1915583" y="249343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9</a:t>
            </a:r>
          </a:p>
        </p:txBody>
      </p:sp>
      <p:sp>
        <p:nvSpPr>
          <p:cNvPr id="46" name="Oval 176"/>
          <p:cNvSpPr>
            <a:spLocks noChangeArrowheads="1"/>
          </p:cNvSpPr>
          <p:nvPr/>
        </p:nvSpPr>
        <p:spPr bwMode="auto">
          <a:xfrm>
            <a:off x="1913467" y="25336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8</a:t>
            </a:r>
          </a:p>
        </p:txBody>
      </p:sp>
      <p:sp>
        <p:nvSpPr>
          <p:cNvPr id="47" name="Oval 176"/>
          <p:cNvSpPr>
            <a:spLocks noChangeArrowheads="1"/>
          </p:cNvSpPr>
          <p:nvPr/>
        </p:nvSpPr>
        <p:spPr bwMode="auto">
          <a:xfrm>
            <a:off x="1928283" y="25103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7</a:t>
            </a:r>
          </a:p>
        </p:txBody>
      </p:sp>
      <p:sp>
        <p:nvSpPr>
          <p:cNvPr id="48" name="Oval 176"/>
          <p:cNvSpPr>
            <a:spLocks noChangeArrowheads="1"/>
          </p:cNvSpPr>
          <p:nvPr/>
        </p:nvSpPr>
        <p:spPr bwMode="auto">
          <a:xfrm>
            <a:off x="1915583" y="252518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6</a:t>
            </a:r>
          </a:p>
        </p:txBody>
      </p:sp>
      <p:sp>
        <p:nvSpPr>
          <p:cNvPr id="49" name="Oval 176"/>
          <p:cNvSpPr>
            <a:spLocks noChangeArrowheads="1"/>
          </p:cNvSpPr>
          <p:nvPr/>
        </p:nvSpPr>
        <p:spPr bwMode="auto">
          <a:xfrm>
            <a:off x="1928283" y="25209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5</a:t>
            </a:r>
          </a:p>
        </p:txBody>
      </p:sp>
      <p:sp>
        <p:nvSpPr>
          <p:cNvPr id="50" name="Oval 176"/>
          <p:cNvSpPr>
            <a:spLocks noChangeArrowheads="1"/>
          </p:cNvSpPr>
          <p:nvPr/>
        </p:nvSpPr>
        <p:spPr bwMode="auto">
          <a:xfrm>
            <a:off x="1892300" y="25230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4</a:t>
            </a:r>
          </a:p>
        </p:txBody>
      </p:sp>
      <p:sp>
        <p:nvSpPr>
          <p:cNvPr id="51" name="Oval 176"/>
          <p:cNvSpPr>
            <a:spLocks noChangeArrowheads="1"/>
          </p:cNvSpPr>
          <p:nvPr/>
        </p:nvSpPr>
        <p:spPr bwMode="auto">
          <a:xfrm>
            <a:off x="1900767" y="249766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3</a:t>
            </a:r>
          </a:p>
        </p:txBody>
      </p:sp>
      <p:sp>
        <p:nvSpPr>
          <p:cNvPr id="52" name="Oval 176"/>
          <p:cNvSpPr>
            <a:spLocks noChangeArrowheads="1"/>
          </p:cNvSpPr>
          <p:nvPr/>
        </p:nvSpPr>
        <p:spPr bwMode="auto">
          <a:xfrm>
            <a:off x="1917700" y="2514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2</a:t>
            </a:r>
          </a:p>
        </p:txBody>
      </p:sp>
      <p:sp>
        <p:nvSpPr>
          <p:cNvPr id="56" name="Oval 176"/>
          <p:cNvSpPr>
            <a:spLocks noChangeArrowheads="1"/>
          </p:cNvSpPr>
          <p:nvPr/>
        </p:nvSpPr>
        <p:spPr bwMode="auto">
          <a:xfrm>
            <a:off x="1928283" y="247438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86">
              <a:defRPr/>
            </a:pPr>
            <a:r>
              <a:rPr lang="en-US" altLang="en-US" sz="2800" dirty="0">
                <a:solidFill>
                  <a:srgbClr val="DC2608"/>
                </a:solidFill>
                <a:latin typeface=".VnBlack" pitchFamily="34" charset="0"/>
                <a:sym typeface="Arial"/>
              </a:rPr>
              <a:t>1</a:t>
            </a:r>
          </a:p>
        </p:txBody>
      </p:sp>
      <p:sp>
        <p:nvSpPr>
          <p:cNvPr id="59" name="Oval 176"/>
          <p:cNvSpPr>
            <a:spLocks noChangeArrowheads="1"/>
          </p:cNvSpPr>
          <p:nvPr/>
        </p:nvSpPr>
        <p:spPr bwMode="auto">
          <a:xfrm>
            <a:off x="1885950" y="25019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lIns="91431" tIns="45715" rIns="91431" bIns="45715" anchor="ctr"/>
          <a:lstStyle/>
          <a:p>
            <a:pPr algn="ctr" defTabSz="914286">
              <a:defRPr/>
            </a:pPr>
            <a:r>
              <a:rPr lang="en-US" sz="2800" dirty="0">
                <a:solidFill>
                  <a:srgbClr val="DC2608"/>
                </a:solidFill>
                <a:latin typeface=".VnBlack" pitchFamily="34" charset="0"/>
                <a:cs typeface="Arial"/>
                <a:sym typeface="Arial"/>
              </a:rPr>
              <a:t>0</a:t>
            </a:r>
          </a:p>
        </p:txBody>
      </p:sp>
    </p:spTree>
    <p:extLst>
      <p:ext uri="{BB962C8B-B14F-4D97-AF65-F5344CB8AC3E}">
        <p14:creationId xmlns:p14="http://schemas.microsoft.com/office/powerpoint/2010/main" val="289105544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nodeType="afterGroup">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nodeType="afterGroup">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200"/>
                                        <p:tgtEl>
                                          <p:spTgt spid="8"/>
                                        </p:tgtEl>
                                      </p:cBhvr>
                                    </p:animEffect>
                                  </p:childTnLst>
                                </p:cTn>
                              </p:par>
                            </p:childTnLst>
                          </p:cTn>
                        </p:par>
                        <p:par>
                          <p:cTn id="65" fill="hold" nodeType="afterGroup">
                            <p:stCondLst>
                              <p:cond delay="200"/>
                            </p:stCondLst>
                            <p:childTnLst>
                              <p:par>
                                <p:cTn id="66" presetID="17" presetClass="entr" presetSubtype="8"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300" fill="hold"/>
                                        <p:tgtEl>
                                          <p:spTgt spid="31"/>
                                        </p:tgtEl>
                                        <p:attrNameLst>
                                          <p:attrName>ppt_x</p:attrName>
                                        </p:attrNameLst>
                                      </p:cBhvr>
                                      <p:tavLst>
                                        <p:tav tm="0">
                                          <p:val>
                                            <p:strVal val="#ppt_x-#ppt_w/2"/>
                                          </p:val>
                                        </p:tav>
                                        <p:tav tm="100000">
                                          <p:val>
                                            <p:strVal val="#ppt_x"/>
                                          </p:val>
                                        </p:tav>
                                      </p:tavLst>
                                    </p:anim>
                                    <p:anim calcmode="lin" valueType="num">
                                      <p:cBhvr>
                                        <p:cTn id="69" dur="300" fill="hold"/>
                                        <p:tgtEl>
                                          <p:spTgt spid="31"/>
                                        </p:tgtEl>
                                        <p:attrNameLst>
                                          <p:attrName>ppt_y</p:attrName>
                                        </p:attrNameLst>
                                      </p:cBhvr>
                                      <p:tavLst>
                                        <p:tav tm="0">
                                          <p:val>
                                            <p:strVal val="#ppt_y"/>
                                          </p:val>
                                        </p:tav>
                                        <p:tav tm="100000">
                                          <p:val>
                                            <p:strVal val="#ppt_y"/>
                                          </p:val>
                                        </p:tav>
                                      </p:tavLst>
                                    </p:anim>
                                    <p:anim calcmode="lin" valueType="num">
                                      <p:cBhvr>
                                        <p:cTn id="70" dur="300" fill="hold"/>
                                        <p:tgtEl>
                                          <p:spTgt spid="31"/>
                                        </p:tgtEl>
                                        <p:attrNameLst>
                                          <p:attrName>ppt_w</p:attrName>
                                        </p:attrNameLst>
                                      </p:cBhvr>
                                      <p:tavLst>
                                        <p:tav tm="0">
                                          <p:val>
                                            <p:fltVal val="0"/>
                                          </p:val>
                                        </p:tav>
                                        <p:tav tm="100000">
                                          <p:val>
                                            <p:strVal val="#ppt_w"/>
                                          </p:val>
                                        </p:tav>
                                      </p:tavLst>
                                    </p:anim>
                                    <p:anim calcmode="lin" valueType="num">
                                      <p:cBhvr>
                                        <p:cTn id="71"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6"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sz="4000" dirty="0"/>
              <a:t>Nguyên nhân chủ yếu dẫn đến sự tan rã của xã hội nguyên thủy </a:t>
            </a:r>
            <a:r>
              <a:rPr lang="en-US" sz="4000" dirty="0" smtClean="0"/>
              <a:t>ở </a:t>
            </a:r>
            <a:r>
              <a:rPr lang="en-US" sz="4000" dirty="0" err="1" smtClean="0"/>
              <a:t>Việt</a:t>
            </a:r>
            <a:r>
              <a:rPr lang="en-US" sz="4000" dirty="0" smtClean="0"/>
              <a:t> Nam </a:t>
            </a:r>
            <a:r>
              <a:rPr lang="vi-VN" sz="4000" dirty="0" smtClean="0"/>
              <a:t>là </a:t>
            </a:r>
            <a:r>
              <a:rPr lang="vi-VN" sz="4000" dirty="0"/>
              <a:t>gì?</a:t>
            </a:r>
            <a:endParaRPr lang="en-US" sz="4000" dirty="0"/>
          </a:p>
          <a:p>
            <a:pPr marL="0" indent="0">
              <a:buNone/>
            </a:pPr>
            <a:endParaRPr lang="en-US" dirty="0"/>
          </a:p>
        </p:txBody>
      </p:sp>
    </p:spTree>
    <p:extLst>
      <p:ext uri="{BB962C8B-B14F-4D97-AF65-F5344CB8AC3E}">
        <p14:creationId xmlns:p14="http://schemas.microsoft.com/office/powerpoint/2010/main" val="190327673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2CEA41F4-711B-4A0C-B59B-FE316292046C}"/>
              </a:ext>
            </a:extLst>
          </p:cNvPr>
          <p:cNvSpPr txBox="1"/>
          <p:nvPr/>
        </p:nvSpPr>
        <p:spPr>
          <a:xfrm>
            <a:off x="386178" y="170217"/>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2. </a:t>
            </a:r>
            <a:r>
              <a:rPr kumimoji="0" lang="en-US" altLang="zh-CN"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tan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rã</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ở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Việt</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Nam</a:t>
            </a:r>
            <a:endParaRPr kumimoji="0" lang="en-US" altLang="zh-CN" sz="2800" b="1" i="0" u="none" strike="noStrike" kern="1200" cap="none" spc="20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B0EB7ABA-BBF9-4B47-A217-3EBD5BC94AAA}"/>
              </a:ext>
            </a:extLst>
          </p:cNvPr>
          <p:cNvPicPr>
            <a:picLocks noChangeAspect="1"/>
          </p:cNvPicPr>
          <p:nvPr/>
        </p:nvPicPr>
        <p:blipFill>
          <a:blip r:embed="rId4"/>
          <a:stretch>
            <a:fillRect/>
          </a:stretch>
        </p:blipFill>
        <p:spPr>
          <a:xfrm>
            <a:off x="475143" y="1363333"/>
            <a:ext cx="7792683" cy="4607976"/>
          </a:xfrm>
          <a:prstGeom prst="rect">
            <a:avLst/>
          </a:prstGeom>
        </p:spPr>
      </p:pic>
      <p:sp>
        <p:nvSpPr>
          <p:cNvPr id="6" name="TextBox 5">
            <a:extLst>
              <a:ext uri="{FF2B5EF4-FFF2-40B4-BE49-F238E27FC236}">
                <a16:creationId xmlns="" xmlns:a16="http://schemas.microsoft.com/office/drawing/2014/main" id="{2CEA41F4-711B-4A0C-B59B-FE316292046C}"/>
              </a:ext>
            </a:extLst>
          </p:cNvPr>
          <p:cNvSpPr txBox="1"/>
          <p:nvPr/>
        </p:nvSpPr>
        <p:spPr>
          <a:xfrm>
            <a:off x="499390" y="766775"/>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a. </a:t>
            </a:r>
            <a:r>
              <a:rPr kumimoji="0" lang="en-US" altLang="zh-CN"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xuất</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endParaRPr kumimoji="0" lang="en-US" altLang="zh-CN" sz="2800" b="1" i="0" u="none" strike="noStrike" kern="1200" cap="none" spc="20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Tree>
    <p:extLst>
      <p:ext uri="{BB962C8B-B14F-4D97-AF65-F5344CB8AC3E}">
        <p14:creationId xmlns:p14="http://schemas.microsoft.com/office/powerpoint/2010/main" val="136442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2CEA41F4-711B-4A0C-B59B-FE316292046C}"/>
              </a:ext>
            </a:extLst>
          </p:cNvPr>
          <p:cNvSpPr txBox="1"/>
          <p:nvPr/>
        </p:nvSpPr>
        <p:spPr>
          <a:xfrm>
            <a:off x="386178" y="170217"/>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2. </a:t>
            </a:r>
            <a:r>
              <a:rPr kumimoji="0" lang="en-US" altLang="zh-CN"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tan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rã</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ở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Việt</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Nam</a:t>
            </a:r>
            <a:endParaRPr kumimoji="0" lang="en-US" altLang="zh-CN" sz="2800" b="1" i="0" u="none" strike="noStrike" kern="1200" cap="none" spc="20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6" name="TextBox 5">
            <a:extLst>
              <a:ext uri="{FF2B5EF4-FFF2-40B4-BE49-F238E27FC236}">
                <a16:creationId xmlns="" xmlns:a16="http://schemas.microsoft.com/office/drawing/2014/main" id="{2CEA41F4-711B-4A0C-B59B-FE316292046C}"/>
              </a:ext>
            </a:extLst>
          </p:cNvPr>
          <p:cNvSpPr txBox="1"/>
          <p:nvPr/>
        </p:nvSpPr>
        <p:spPr>
          <a:xfrm>
            <a:off x="499390" y="766775"/>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a. </a:t>
            </a:r>
            <a:r>
              <a:rPr kumimoji="0" lang="en-US" altLang="zh-CN"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xuất</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endParaRPr kumimoji="0" lang="en-US" altLang="zh-CN" sz="2800" b="1" i="0" u="none" strike="noStrike" kern="1200" cap="none" spc="20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2" name="Rectangle 1"/>
          <p:cNvSpPr/>
          <p:nvPr/>
        </p:nvSpPr>
        <p:spPr>
          <a:xfrm>
            <a:off x="623455" y="1363333"/>
            <a:ext cx="11388436" cy="978729"/>
          </a:xfrm>
          <a:prstGeom prst="rect">
            <a:avLst/>
          </a:prstGeom>
        </p:spPr>
        <p:txBody>
          <a:bodyPr wrap="square">
            <a:spAutoFit/>
          </a:bodyPr>
          <a:lstStyle/>
          <a:p>
            <a:pPr algn="just">
              <a:lnSpc>
                <a:spcPct val="120000"/>
              </a:lnSpc>
              <a:spcAft>
                <a:spcPts val="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latin typeface="Times New Roman" panose="02020603050405020304" pitchFamily="18" charset="0"/>
                <a:ea typeface="Calibri" panose="020F0502020204030204" pitchFamily="34" charset="0"/>
                <a:cs typeface="Times New Roman" panose="02020603050405020304" pitchFamily="18" charset="0"/>
              </a:rPr>
              <a:t> 4000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Phùng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587996" y="2415400"/>
            <a:ext cx="5766771" cy="535531"/>
          </a:xfrm>
          <a:prstGeom prst="rect">
            <a:avLst/>
          </a:prstGeom>
        </p:spPr>
        <p:txBody>
          <a:bodyPr wrap="none">
            <a:spAutoFit/>
          </a:bodyPr>
          <a:lstStyle/>
          <a:p>
            <a:pPr algn="just">
              <a:lnSpc>
                <a:spcPct val="120000"/>
              </a:lnSpc>
              <a:spcAft>
                <a:spcPts val="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rải</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623455" y="3024269"/>
            <a:ext cx="9436622" cy="523220"/>
          </a:xfrm>
          <a:prstGeom prst="rect">
            <a:avLst/>
          </a:prstGeom>
        </p:spPr>
        <p:txBody>
          <a:bodyPr wrap="none">
            <a:spAutoFit/>
          </a:bodyPr>
          <a:lstStyle/>
          <a:p>
            <a:r>
              <a:rPr lang="en-US" sz="2800" b="1" dirty="0">
                <a:solidFill>
                  <a:srgbClr val="C00000"/>
                </a:solidFill>
                <a:latin typeface="Times New Roman" panose="02020603050405020304" pitchFamily="18" charset="0"/>
                <a:ea typeface="Times New Roman" panose="02020603050405020304" pitchFamily="18" charset="0"/>
              </a:rPr>
              <a:t>b. </a:t>
            </a:r>
            <a:r>
              <a:rPr lang="en-US" sz="2800" b="1" dirty="0" err="1">
                <a:solidFill>
                  <a:srgbClr val="C00000"/>
                </a:solidFill>
                <a:latin typeface="Times New Roman" panose="02020603050405020304" pitchFamily="18" charset="0"/>
                <a:ea typeface="Times New Roman" panose="02020603050405020304" pitchFamily="18" charset="0"/>
              </a:rPr>
              <a:t>Sự</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phân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hóa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tan </a:t>
            </a:r>
            <a:r>
              <a:rPr lang="en-US" sz="2800" b="1" dirty="0" err="1">
                <a:solidFill>
                  <a:srgbClr val="C00000"/>
                </a:solidFill>
                <a:latin typeface="Times New Roman" panose="02020603050405020304" pitchFamily="18" charset="0"/>
                <a:ea typeface="Times New Roman" panose="02020603050405020304" pitchFamily="18" charset="0"/>
              </a:rPr>
              <a:t>rã</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của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xã</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hội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nguyên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thủy</a:t>
            </a:r>
            <a:r>
              <a:rPr lang="en-US" sz="2800" b="1" dirty="0">
                <a:solidFill>
                  <a:srgbClr val="C00000"/>
                </a:solidFill>
                <a:latin typeface="Times New Roman" panose="02020603050405020304" pitchFamily="18" charset="0"/>
                <a:ea typeface="Times New Roman" panose="02020603050405020304" pitchFamily="18" charset="0"/>
              </a:rPr>
              <a:t> ở </a:t>
            </a:r>
            <a:r>
              <a:rPr lang="en-US" sz="2800" b="1" dirty="0" err="1">
                <a:solidFill>
                  <a:srgbClr val="C00000"/>
                </a:solidFill>
                <a:latin typeface="Times New Roman" panose="02020603050405020304" pitchFamily="18" charset="0"/>
                <a:ea typeface="Times New Roman" panose="02020603050405020304" pitchFamily="18" charset="0"/>
              </a:rPr>
              <a:t>Việt</a:t>
            </a:r>
            <a:r>
              <a:rPr lang="en-US" sz="2800" b="1" dirty="0">
                <a:solidFill>
                  <a:srgbClr val="C00000"/>
                </a:solidFill>
                <a:latin typeface="Times New Roman" panose="02020603050405020304" pitchFamily="18" charset="0"/>
                <a:ea typeface="Times New Roman" panose="02020603050405020304" pitchFamily="18" charset="0"/>
              </a:rPr>
              <a:t> Nam</a:t>
            </a:r>
            <a:endParaRPr lang="en-US" sz="2800" dirty="0">
              <a:solidFill>
                <a:srgbClr val="C00000"/>
              </a:solidFill>
            </a:endParaRPr>
          </a:p>
        </p:txBody>
      </p:sp>
      <p:sp>
        <p:nvSpPr>
          <p:cNvPr id="8" name="Text Box 10"/>
          <p:cNvSpPr txBox="1">
            <a:spLocks noChangeArrowheads="1"/>
          </p:cNvSpPr>
          <p:nvPr/>
        </p:nvSpPr>
        <p:spPr bwMode="auto">
          <a:xfrm>
            <a:off x="42190" y="882672"/>
            <a:ext cx="6234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b="1" dirty="0">
                <a:solidFill>
                  <a:srgbClr val="FF3300"/>
                </a:solidFill>
                <a:latin typeface=".VnCentury Schoolbook"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3828485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8"/>
                                        </p:tgtEl>
                                      </p:cBhvr>
                                      <p:to x="80000" y="100000"/>
                                    </p:animScale>
                                    <p:anim by="(#ppt_w*0.10)" calcmode="lin" valueType="num">
                                      <p:cBhvr>
                                        <p:cTn id="9" dur="500" autoRev="1" fill="hold">
                                          <p:stCondLst>
                                            <p:cond delay="0"/>
                                          </p:stCondLst>
                                        </p:cTn>
                                        <p:tgtEl>
                                          <p:spTgt spid="8"/>
                                        </p:tgtEl>
                                        <p:attrNameLst>
                                          <p:attrName>ppt_x</p:attrName>
                                        </p:attrNameLst>
                                      </p:cBhvr>
                                    </p:anim>
                                    <p:anim by="(-#ppt_w*0.10)" calcmode="lin" valueType="num">
                                      <p:cBhvr>
                                        <p:cTn id="10" dur="500" autoRev="1" fill="hold">
                                          <p:stCondLst>
                                            <p:cond delay="0"/>
                                          </p:stCondLst>
                                        </p:cTn>
                                        <p:tgtEl>
                                          <p:spTgt spid="8"/>
                                        </p:tgtEl>
                                        <p:attrNameLst>
                                          <p:attrName>ppt_y</p:attrName>
                                        </p:attrNameLst>
                                      </p:cBhvr>
                                    </p:anim>
                                    <p:animRot by="-480000">
                                      <p:cBhvr>
                                        <p:cTn id="11" dur="500" autoRev="1" fill="hold">
                                          <p:stCondLst>
                                            <p:cond delay="0"/>
                                          </p:stCondLst>
                                        </p:cTn>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81944" y="197942"/>
            <a:ext cx="9436622" cy="523220"/>
          </a:xfrm>
          <a:prstGeom prst="rect">
            <a:avLst/>
          </a:prstGeom>
        </p:spPr>
        <p:txBody>
          <a:bodyPr wrap="none">
            <a:spAutoFit/>
          </a:bodyPr>
          <a:lstStyle/>
          <a:p>
            <a:r>
              <a:rPr lang="en-US" sz="2800" b="1" dirty="0">
                <a:solidFill>
                  <a:srgbClr val="C00000"/>
                </a:solidFill>
                <a:latin typeface="Times New Roman" panose="02020603050405020304" pitchFamily="18" charset="0"/>
                <a:ea typeface="Times New Roman" panose="02020603050405020304" pitchFamily="18" charset="0"/>
              </a:rPr>
              <a:t>b. </a:t>
            </a:r>
            <a:r>
              <a:rPr lang="en-US" sz="2800" b="1" dirty="0" err="1">
                <a:solidFill>
                  <a:srgbClr val="C00000"/>
                </a:solidFill>
                <a:latin typeface="Times New Roman" panose="02020603050405020304" pitchFamily="18" charset="0"/>
                <a:ea typeface="Times New Roman" panose="02020603050405020304" pitchFamily="18" charset="0"/>
              </a:rPr>
              <a:t>Sự</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phân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hóa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tan </a:t>
            </a:r>
            <a:r>
              <a:rPr lang="en-US" sz="2800" b="1" dirty="0" err="1">
                <a:solidFill>
                  <a:srgbClr val="C00000"/>
                </a:solidFill>
                <a:latin typeface="Times New Roman" panose="02020603050405020304" pitchFamily="18" charset="0"/>
                <a:ea typeface="Times New Roman" panose="02020603050405020304" pitchFamily="18" charset="0"/>
              </a:rPr>
              <a:t>rã</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của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xã</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hội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nguyên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thủy</a:t>
            </a:r>
            <a:r>
              <a:rPr lang="en-US" sz="2800" b="1" dirty="0">
                <a:solidFill>
                  <a:srgbClr val="C00000"/>
                </a:solidFill>
                <a:latin typeface="Times New Roman" panose="02020603050405020304" pitchFamily="18" charset="0"/>
                <a:ea typeface="Times New Roman" panose="02020603050405020304" pitchFamily="18" charset="0"/>
              </a:rPr>
              <a:t> ở </a:t>
            </a:r>
            <a:r>
              <a:rPr lang="en-US" sz="2800" b="1" dirty="0" err="1">
                <a:solidFill>
                  <a:srgbClr val="C00000"/>
                </a:solidFill>
                <a:latin typeface="Times New Roman" panose="02020603050405020304" pitchFamily="18" charset="0"/>
                <a:ea typeface="Times New Roman" panose="02020603050405020304" pitchFamily="18" charset="0"/>
              </a:rPr>
              <a:t>Việt</a:t>
            </a:r>
            <a:r>
              <a:rPr lang="en-US" sz="2800" b="1" dirty="0">
                <a:solidFill>
                  <a:srgbClr val="C00000"/>
                </a:solidFill>
                <a:latin typeface="Times New Roman" panose="02020603050405020304" pitchFamily="18" charset="0"/>
                <a:ea typeface="Times New Roman" panose="02020603050405020304" pitchFamily="18" charset="0"/>
              </a:rPr>
              <a:t> Nam</a:t>
            </a:r>
            <a:endParaRPr lang="en-US" sz="2800" dirty="0">
              <a:solidFill>
                <a:srgbClr val="C00000"/>
              </a:solidFill>
            </a:endParaRPr>
          </a:p>
        </p:txBody>
      </p:sp>
      <p:pic>
        <p:nvPicPr>
          <p:cNvPr id="8" name="Picture 7">
            <a:extLst>
              <a:ext uri="{FF2B5EF4-FFF2-40B4-BE49-F238E27FC236}">
                <a16:creationId xmlns="" xmlns:a16="http://schemas.microsoft.com/office/drawing/2014/main" id="{FC69AD1E-ACB0-4447-A058-46635517B4E1}"/>
              </a:ext>
            </a:extLst>
          </p:cNvPr>
          <p:cNvPicPr>
            <a:picLocks noChangeAspect="1"/>
          </p:cNvPicPr>
          <p:nvPr/>
        </p:nvPicPr>
        <p:blipFill>
          <a:blip r:embed="rId4"/>
          <a:stretch>
            <a:fillRect/>
          </a:stretch>
        </p:blipFill>
        <p:spPr>
          <a:xfrm>
            <a:off x="1357745" y="874722"/>
            <a:ext cx="10072369" cy="5931764"/>
          </a:xfrm>
          <a:prstGeom prst="rect">
            <a:avLst/>
          </a:prstGeom>
        </p:spPr>
      </p:pic>
    </p:spTree>
    <p:extLst>
      <p:ext uri="{BB962C8B-B14F-4D97-AF65-F5344CB8AC3E}">
        <p14:creationId xmlns:p14="http://schemas.microsoft.com/office/powerpoint/2010/main" val="11469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2CEA41F4-711B-4A0C-B59B-FE316292046C}"/>
              </a:ext>
            </a:extLst>
          </p:cNvPr>
          <p:cNvSpPr txBox="1"/>
          <p:nvPr/>
        </p:nvSpPr>
        <p:spPr>
          <a:xfrm>
            <a:off x="386178" y="170217"/>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2. </a:t>
            </a:r>
            <a:r>
              <a:rPr kumimoji="0" lang="en-US" altLang="zh-CN"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tan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rã</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ở </a:t>
            </a:r>
            <a:r>
              <a:rPr kumimoji="0" lang="en-US" altLang="zh-CN" sz="2800" b="1" i="0" u="none" strike="noStrike" kern="1200" cap="none" spc="0" normalizeH="0" baseline="0" noProof="0" dirty="0" err="1">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Việt</a:t>
            </a: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Nam</a:t>
            </a:r>
            <a:endParaRPr kumimoji="0" lang="en-US" altLang="zh-CN" sz="2800" b="1" i="0" u="none" strike="noStrike" kern="1200" cap="none" spc="20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6" name="TextBox 5">
            <a:extLst>
              <a:ext uri="{FF2B5EF4-FFF2-40B4-BE49-F238E27FC236}">
                <a16:creationId xmlns="" xmlns:a16="http://schemas.microsoft.com/office/drawing/2014/main" id="{2CEA41F4-711B-4A0C-B59B-FE316292046C}"/>
              </a:ext>
            </a:extLst>
          </p:cNvPr>
          <p:cNvSpPr txBox="1"/>
          <p:nvPr/>
        </p:nvSpPr>
        <p:spPr>
          <a:xfrm>
            <a:off x="499390" y="766775"/>
            <a:ext cx="77441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a. </a:t>
            </a:r>
            <a:r>
              <a:rPr kumimoji="0" lang="en-US" altLang="zh-CN"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xuất</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noProof="0" dirty="0"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noProof="0" dirty="0" err="1" smtClean="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endParaRPr kumimoji="0" lang="en-US" altLang="zh-CN" sz="2800" b="1" i="0" u="none" strike="noStrike" kern="1200" cap="none" spc="200" normalizeH="0" baseline="0" noProof="0" dirty="0">
              <a:ln>
                <a:noFill/>
              </a:ln>
              <a:solidFill>
                <a:srgbClr val="C0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2" name="Rectangle 1"/>
          <p:cNvSpPr/>
          <p:nvPr/>
        </p:nvSpPr>
        <p:spPr>
          <a:xfrm>
            <a:off x="623455" y="1363333"/>
            <a:ext cx="11388436" cy="535531"/>
          </a:xfrm>
          <a:prstGeom prst="rect">
            <a:avLst/>
          </a:prstGeom>
        </p:spPr>
        <p:txBody>
          <a:bodyPr wrap="square">
            <a:spAutoFit/>
          </a:bodyPr>
          <a:lstStyle/>
          <a:p>
            <a:pPr algn="just">
              <a:lnSpc>
                <a:spcPct val="120000"/>
              </a:lnSpc>
              <a:spcAft>
                <a:spcPts val="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4000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trước</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25089" y="1889366"/>
            <a:ext cx="5692584" cy="535531"/>
          </a:xfrm>
          <a:prstGeom prst="rect">
            <a:avLst/>
          </a:prstGeom>
        </p:spPr>
        <p:txBody>
          <a:bodyPr wrap="none">
            <a:spAutoFit/>
          </a:bodyPr>
          <a:lstStyle/>
          <a:p>
            <a:pPr algn="just">
              <a:lnSpc>
                <a:spcPct val="120000"/>
              </a:lnSpc>
              <a:spcAft>
                <a:spcPts val="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99390" y="2511593"/>
            <a:ext cx="9436622" cy="523220"/>
          </a:xfrm>
          <a:prstGeom prst="rect">
            <a:avLst/>
          </a:prstGeom>
        </p:spPr>
        <p:txBody>
          <a:bodyPr wrap="none">
            <a:spAutoFit/>
          </a:bodyPr>
          <a:lstStyle/>
          <a:p>
            <a:r>
              <a:rPr lang="en-US" sz="2800" b="1" dirty="0">
                <a:solidFill>
                  <a:srgbClr val="C00000"/>
                </a:solidFill>
                <a:latin typeface="Times New Roman" panose="02020603050405020304" pitchFamily="18" charset="0"/>
                <a:ea typeface="Times New Roman" panose="02020603050405020304" pitchFamily="18" charset="0"/>
              </a:rPr>
              <a:t>b. </a:t>
            </a:r>
            <a:r>
              <a:rPr lang="en-US" sz="2800" b="1" dirty="0" err="1">
                <a:solidFill>
                  <a:srgbClr val="C00000"/>
                </a:solidFill>
                <a:latin typeface="Times New Roman" panose="02020603050405020304" pitchFamily="18" charset="0"/>
                <a:ea typeface="Times New Roman" panose="02020603050405020304" pitchFamily="18" charset="0"/>
              </a:rPr>
              <a:t>Sự</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phân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hóa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tan </a:t>
            </a:r>
            <a:r>
              <a:rPr lang="en-US" sz="2800" b="1" dirty="0" err="1">
                <a:solidFill>
                  <a:srgbClr val="C00000"/>
                </a:solidFill>
                <a:latin typeface="Times New Roman" panose="02020603050405020304" pitchFamily="18" charset="0"/>
                <a:ea typeface="Times New Roman" panose="02020603050405020304" pitchFamily="18" charset="0"/>
              </a:rPr>
              <a:t>rã</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của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xã</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hội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nguyên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thủy</a:t>
            </a:r>
            <a:r>
              <a:rPr lang="en-US" sz="2800" b="1" dirty="0">
                <a:solidFill>
                  <a:srgbClr val="C00000"/>
                </a:solidFill>
                <a:latin typeface="Times New Roman" panose="02020603050405020304" pitchFamily="18" charset="0"/>
                <a:ea typeface="Times New Roman" panose="02020603050405020304" pitchFamily="18" charset="0"/>
              </a:rPr>
              <a:t> ở </a:t>
            </a:r>
            <a:r>
              <a:rPr lang="en-US" sz="2800" b="1" dirty="0" err="1">
                <a:solidFill>
                  <a:srgbClr val="C00000"/>
                </a:solidFill>
                <a:latin typeface="Times New Roman" panose="02020603050405020304" pitchFamily="18" charset="0"/>
                <a:ea typeface="Times New Roman" panose="02020603050405020304" pitchFamily="18" charset="0"/>
              </a:rPr>
              <a:t>Việt</a:t>
            </a:r>
            <a:r>
              <a:rPr lang="en-US" sz="2800" b="1" dirty="0">
                <a:solidFill>
                  <a:srgbClr val="C00000"/>
                </a:solidFill>
                <a:latin typeface="Times New Roman" panose="02020603050405020304" pitchFamily="18" charset="0"/>
                <a:ea typeface="Times New Roman" panose="02020603050405020304" pitchFamily="18" charset="0"/>
              </a:rPr>
              <a:t> Nam</a:t>
            </a:r>
            <a:endParaRPr lang="en-US" sz="2800" dirty="0">
              <a:solidFill>
                <a:srgbClr val="C00000"/>
              </a:solidFill>
            </a:endParaRPr>
          </a:p>
        </p:txBody>
      </p:sp>
      <p:sp>
        <p:nvSpPr>
          <p:cNvPr id="3" name="Rectangle 2"/>
          <p:cNvSpPr/>
          <p:nvPr/>
        </p:nvSpPr>
        <p:spPr>
          <a:xfrm>
            <a:off x="486399" y="3120462"/>
            <a:ext cx="11165274" cy="978729"/>
          </a:xfrm>
          <a:prstGeom prst="rect">
            <a:avLst/>
          </a:prstGeom>
        </p:spPr>
        <p:txBody>
          <a:bodyPr wrap="square">
            <a:spAutoFit/>
          </a:bodyPr>
          <a:lstStyle/>
          <a:p>
            <a:pPr algn="just">
              <a:lnSpc>
                <a:spcPct val="120000"/>
              </a:lnSpc>
              <a:spcAft>
                <a:spcPts val="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Nhờ</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ổn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đ</a:t>
            </a:r>
            <a:r>
              <a:rPr lang="en-US" sz="24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ịa</a:t>
            </a: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trú</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99390" y="4125146"/>
            <a:ext cx="5265416" cy="646331"/>
          </a:xfrm>
          <a:prstGeom prst="rect">
            <a:avLst/>
          </a:prstGeom>
        </p:spPr>
        <p:txBody>
          <a:bodyPr wrap="none">
            <a:spAutoFit/>
          </a:bodyPr>
          <a:lstStyle/>
          <a:p>
            <a:pPr lvl="0" algn="just">
              <a:lnSpc>
                <a:spcPct val="150000"/>
              </a:lnSpc>
              <a:defRPr/>
            </a:pP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623455" y="4865280"/>
            <a:ext cx="10709563" cy="461665"/>
          </a:xfrm>
          <a:prstGeom prst="rect">
            <a:avLst/>
          </a:prstGeom>
        </p:spPr>
        <p:txBody>
          <a:bodyPr wrap="square">
            <a:spAutoFit/>
          </a:bodyPr>
          <a:lstStyle/>
          <a:p>
            <a:pPr lvl="0">
              <a:defRPr/>
            </a:pP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10" name="Text Box 10"/>
          <p:cNvSpPr txBox="1">
            <a:spLocks noChangeArrowheads="1"/>
          </p:cNvSpPr>
          <p:nvPr/>
        </p:nvSpPr>
        <p:spPr bwMode="auto">
          <a:xfrm>
            <a:off x="74450" y="2494342"/>
            <a:ext cx="6234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b="1" dirty="0">
                <a:solidFill>
                  <a:srgbClr val="FF3300"/>
                </a:solidFill>
                <a:latin typeface=".VnCentury Schoolbook"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383366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10"/>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10"/>
                                        </p:tgtEl>
                                      </p:cBhvr>
                                      <p:to x="80000" y="100000"/>
                                    </p:animScale>
                                    <p:anim by="(#ppt_w*0.10)" calcmode="lin" valueType="num">
                                      <p:cBhvr>
                                        <p:cTn id="9" dur="500" autoRev="1" fill="hold">
                                          <p:stCondLst>
                                            <p:cond delay="0"/>
                                          </p:stCondLst>
                                        </p:cTn>
                                        <p:tgtEl>
                                          <p:spTgt spid="10"/>
                                        </p:tgtEl>
                                        <p:attrNameLst>
                                          <p:attrName>ppt_x</p:attrName>
                                        </p:attrNameLst>
                                      </p:cBhvr>
                                    </p:anim>
                                    <p:anim by="(-#ppt_w*0.10)" calcmode="lin" valueType="num">
                                      <p:cBhvr>
                                        <p:cTn id="10" dur="500" autoRev="1" fill="hold">
                                          <p:stCondLst>
                                            <p:cond delay="0"/>
                                          </p:stCondLst>
                                        </p:cTn>
                                        <p:tgtEl>
                                          <p:spTgt spid="10"/>
                                        </p:tgtEl>
                                        <p:attrNameLst>
                                          <p:attrName>ppt_y</p:attrName>
                                        </p:attrNameLst>
                                      </p:cBhvr>
                                    </p:anim>
                                    <p:animRot by="-480000">
                                      <p:cBhvr>
                                        <p:cTn id="11" dur="500" autoRev="1" fill="hold">
                                          <p:stCondLst>
                                            <p:cond delay="0"/>
                                          </p:stCondLst>
                                        </p:cTn>
                                        <p:tgtEl>
                                          <p:spTgt spid="10"/>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236ED3A-D0F1-7F4F-A4D5-43456639B531}"/>
              </a:ext>
            </a:extLst>
          </p:cNvPr>
          <p:cNvSpPr/>
          <p:nvPr/>
        </p:nvSpPr>
        <p:spPr>
          <a:xfrm>
            <a:off x="248703" y="1136149"/>
            <a:ext cx="11377765" cy="587853"/>
          </a:xfrm>
          <a:prstGeom prst="rect">
            <a:avLst/>
          </a:prstGeom>
        </p:spPr>
        <p:txBody>
          <a:bodyPr wrap="square">
            <a:spAutoFit/>
          </a:bodyPr>
          <a:lstStyle/>
          <a:p>
            <a:pPr algn="just">
              <a:lnSpc>
                <a:spcPct val="115000"/>
              </a:lnSpc>
            </a:pPr>
            <a:r>
              <a:rPr lang="vi-VN" sz="2800" b="1" dirty="0" smtClean="0">
                <a:latin typeface="Times New Roman" panose="02020603050405020304" pitchFamily="18" charset="0"/>
                <a:ea typeface="Times New Roman" panose="02020603050405020304" pitchFamily="18" charset="0"/>
              </a:rPr>
              <a:t>a. Sự phát hiện ra kim loại và </a:t>
            </a:r>
            <a:r>
              <a:rPr lang="en-US" sz="2800" b="1" dirty="0" err="1" smtClean="0">
                <a:latin typeface="Times New Roman" panose="02020603050405020304" pitchFamily="18" charset="0"/>
                <a:ea typeface="Times New Roman" panose="02020603050405020304" pitchFamily="18" charset="0"/>
              </a:rPr>
              <a:t>những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chuyển</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biến</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trong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đời</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sống</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vật</a:t>
            </a:r>
            <a:r>
              <a:rPr lang="en-US" sz="2800" b="1" dirty="0" smtClean="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chất</a:t>
            </a:r>
            <a:endParaRPr lang="x-none" sz="2800" dirty="0">
              <a:effectLst/>
              <a:latin typeface="Times New Roman" panose="02020603050405020304" pitchFamily="18" charset="0"/>
              <a:ea typeface="Times New Roman" panose="02020603050405020304" pitchFamily="18" charset="0"/>
            </a:endParaRPr>
          </a:p>
        </p:txBody>
      </p:sp>
      <p:sp>
        <p:nvSpPr>
          <p:cNvPr id="11" name="Cloud Callout 10">
            <a:extLst>
              <a:ext uri="{FF2B5EF4-FFF2-40B4-BE49-F238E27FC236}">
                <a16:creationId xmlns="" xmlns:a16="http://schemas.microsoft.com/office/drawing/2014/main" id="{4FCD3AD4-EC5A-9D4D-BA29-5EA8C87EADAA}"/>
              </a:ext>
            </a:extLst>
          </p:cNvPr>
          <p:cNvSpPr/>
          <p:nvPr/>
        </p:nvSpPr>
        <p:spPr>
          <a:xfrm>
            <a:off x="7811567" y="1601606"/>
            <a:ext cx="4484707" cy="2942404"/>
          </a:xfrm>
          <a:prstGeom prst="cloudCallou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i="1" dirty="0" err="1" smtClean="0">
                <a:solidFill>
                  <a:schemeClr val="tx1"/>
                </a:solidFill>
                <a:latin typeface="Times New Roman" panose="02020603050405020304" pitchFamily="18" charset="0"/>
                <a:cs typeface="Times New Roman" panose="02020603050405020304" pitchFamily="18" charset="0"/>
              </a:rPr>
              <a:t>Dựa</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vào</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sơ</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đồ</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em</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hãy</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cho</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biết</a:t>
            </a:r>
            <a:r>
              <a:rPr lang="en-US" sz="2400" i="1" dirty="0" smtClean="0">
                <a:solidFill>
                  <a:schemeClr val="tx1"/>
                </a:solidFill>
                <a:latin typeface="Times New Roman" panose="02020603050405020304" pitchFamily="18" charset="0"/>
                <a:cs typeface="Times New Roman" panose="02020603050405020304" pitchFamily="18" charset="0"/>
              </a:rPr>
              <a:t>, con </a:t>
            </a:r>
            <a:r>
              <a:rPr lang="en-US" sz="2400" i="1" dirty="0" err="1" smtClean="0">
                <a:solidFill>
                  <a:schemeClr val="tx1"/>
                </a:solidFill>
                <a:latin typeface="Times New Roman" panose="02020603050405020304" pitchFamily="18" charset="0"/>
                <a:cs typeface="Times New Roman" panose="02020603050405020304" pitchFamily="18" charset="0"/>
              </a:rPr>
              <a:t>người</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đã</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phát</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hiện</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những</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loại</a:t>
            </a:r>
            <a:r>
              <a:rPr lang="en-US" sz="2400" i="1" dirty="0" smtClean="0">
                <a:solidFill>
                  <a:schemeClr val="tx1"/>
                </a:solidFill>
                <a:latin typeface="Times New Roman" panose="02020603050405020304" pitchFamily="18" charset="0"/>
                <a:cs typeface="Times New Roman" panose="02020603050405020304" pitchFamily="18" charset="0"/>
              </a:rPr>
              <a:t> k</a:t>
            </a:r>
            <a:r>
              <a:rPr lang="x-none" sz="2400" i="1" dirty="0" smtClean="0">
                <a:solidFill>
                  <a:schemeClr val="tx1"/>
                </a:solidFill>
                <a:latin typeface="Times New Roman" panose="02020603050405020304" pitchFamily="18" charset="0"/>
                <a:cs typeface="Times New Roman" panose="02020603050405020304" pitchFamily="18" charset="0"/>
              </a:rPr>
              <a:t>im loại</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nào</a:t>
            </a:r>
            <a:r>
              <a:rPr lang="en-US" sz="2400" i="1" dirty="0" smtClean="0">
                <a:solidFill>
                  <a:schemeClr val="tx1"/>
                </a:solidFill>
                <a:latin typeface="Times New Roman" panose="02020603050405020304" pitchFamily="18" charset="0"/>
                <a:cs typeface="Times New Roman" panose="02020603050405020304" pitchFamily="18" charset="0"/>
              </a:rPr>
              <a:t>?</a:t>
            </a:r>
            <a:r>
              <a:rPr lang="x-none"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a:t>
            </a:r>
            <a:r>
              <a:rPr lang="en-US" sz="2400" i="1" dirty="0" err="1" smtClean="0">
                <a:solidFill>
                  <a:schemeClr val="tx1"/>
                </a:solidFill>
                <a:latin typeface="Times New Roman" panose="02020603050405020304" pitchFamily="18" charset="0"/>
                <a:cs typeface="Times New Roman" panose="02020603050405020304" pitchFamily="18" charset="0"/>
              </a:rPr>
              <a:t>hời</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gian</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tương</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ứng</a:t>
            </a:r>
            <a:r>
              <a:rPr lang="en-US" sz="2400" i="1" dirty="0" smtClean="0">
                <a:solidFill>
                  <a:schemeClr val="tx1"/>
                </a:solidFill>
                <a:latin typeface="Times New Roman" panose="02020603050405020304" pitchFamily="18" charset="0"/>
                <a:cs typeface="Times New Roman" panose="02020603050405020304" pitchFamily="18" charset="0"/>
              </a:rPr>
              <a:t>?</a:t>
            </a:r>
            <a:endParaRPr lang="x-none" sz="2400" i="1" dirty="0">
              <a:solidFill>
                <a:schemeClr val="tx1"/>
              </a:solidFill>
              <a:latin typeface="Times New Roman" panose="02020603050405020304" pitchFamily="18" charset="0"/>
              <a:cs typeface="Times New Roman" panose="02020603050405020304" pitchFamily="18" charset="0"/>
            </a:endParaRPr>
          </a:p>
        </p:txBody>
      </p:sp>
      <p:sp>
        <p:nvSpPr>
          <p:cNvPr id="24" name="Cloud Callout 23">
            <a:extLst>
              <a:ext uri="{FF2B5EF4-FFF2-40B4-BE49-F238E27FC236}">
                <a16:creationId xmlns="" xmlns:a16="http://schemas.microsoft.com/office/drawing/2014/main" id="{4FCD3AD4-EC5A-9D4D-BA29-5EA8C87EADAA}"/>
              </a:ext>
            </a:extLst>
          </p:cNvPr>
          <p:cNvSpPr/>
          <p:nvPr/>
        </p:nvSpPr>
        <p:spPr>
          <a:xfrm>
            <a:off x="7801906" y="1587538"/>
            <a:ext cx="4510807" cy="2948828"/>
          </a:xfrm>
          <a:prstGeom prst="cloud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i="1" dirty="0" err="1" smtClean="0">
                <a:solidFill>
                  <a:schemeClr val="tx1"/>
                </a:solidFill>
                <a:latin typeface="Times New Roman" panose="02020603050405020304" pitchFamily="18" charset="0"/>
                <a:cs typeface="Times New Roman" panose="02020603050405020304" pitchFamily="18" charset="0"/>
              </a:rPr>
              <a:t>Hãy</a:t>
            </a:r>
            <a:r>
              <a:rPr lang="en-US" sz="2400" i="1" dirty="0" smtClean="0">
                <a:solidFill>
                  <a:schemeClr val="tx1"/>
                </a:solidFill>
                <a:latin typeface="Times New Roman" panose="02020603050405020304" pitchFamily="18" charset="0"/>
                <a:cs typeface="Times New Roman" panose="02020603050405020304" pitchFamily="18" charset="0"/>
              </a:rPr>
              <a:t> so </a:t>
            </a:r>
            <a:r>
              <a:rPr lang="en-US" sz="2400" i="1" dirty="0" err="1" smtClean="0">
                <a:solidFill>
                  <a:schemeClr val="tx1"/>
                </a:solidFill>
                <a:latin typeface="Times New Roman" panose="02020603050405020304" pitchFamily="18" charset="0"/>
                <a:cs typeface="Times New Roman" panose="02020603050405020304" pitchFamily="18" charset="0"/>
              </a:rPr>
              <a:t>sánh</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hiệu</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quả</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của</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công</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cụ</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đá</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với</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công</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cụ</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kim</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loại</a:t>
            </a:r>
            <a:r>
              <a:rPr lang="en-US" sz="2400" i="1" dirty="0" smtClean="0">
                <a:solidFill>
                  <a:schemeClr val="tx1"/>
                </a:solidFill>
                <a:latin typeface="Times New Roman" panose="02020603050405020304" pitchFamily="18" charset="0"/>
                <a:cs typeface="Times New Roman" panose="02020603050405020304" pitchFamily="18" charset="0"/>
              </a:rPr>
              <a:t>?</a:t>
            </a:r>
            <a:endParaRPr lang="x-none" sz="2400" i="1" dirty="0">
              <a:solidFill>
                <a:schemeClr val="tx1"/>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87742" y="2252205"/>
            <a:ext cx="9019469" cy="4777524"/>
            <a:chOff x="87742" y="2252205"/>
            <a:chExt cx="9019469" cy="4777524"/>
          </a:xfrm>
        </p:grpSpPr>
        <p:grpSp>
          <p:nvGrpSpPr>
            <p:cNvPr id="6" name="Group 5"/>
            <p:cNvGrpSpPr/>
            <p:nvPr/>
          </p:nvGrpSpPr>
          <p:grpSpPr>
            <a:xfrm>
              <a:off x="293024" y="5166716"/>
              <a:ext cx="8258068" cy="1361624"/>
              <a:chOff x="293024" y="5166716"/>
              <a:chExt cx="8258068" cy="1361624"/>
            </a:xfrm>
          </p:grpSpPr>
          <p:sp>
            <p:nvSpPr>
              <p:cNvPr id="8" name="TextBox 7">
                <a:extLst>
                  <a:ext uri="{FF2B5EF4-FFF2-40B4-BE49-F238E27FC236}">
                    <a16:creationId xmlns="" xmlns:a16="http://schemas.microsoft.com/office/drawing/2014/main" id="{137A40D7-B640-A144-80D8-C66D8E3EB165}"/>
                  </a:ext>
                </a:extLst>
              </p:cNvPr>
              <p:cNvSpPr txBox="1"/>
              <p:nvPr/>
            </p:nvSpPr>
            <p:spPr>
              <a:xfrm>
                <a:off x="293024" y="5200856"/>
                <a:ext cx="1963844" cy="707886"/>
              </a:xfrm>
              <a:prstGeom prst="rect">
                <a:avLst/>
              </a:prstGeom>
              <a:noFill/>
            </p:spPr>
            <p:txBody>
              <a:bodyPr wrap="square" rtlCol="0">
                <a:spAutoFit/>
              </a:bodyPr>
              <a:lstStyle/>
              <a:p>
                <a:pPr algn="ctr"/>
                <a:r>
                  <a:rPr lang="x-none" sz="2000" dirty="0">
                    <a:latin typeface="Times New Roman" panose="02020603050405020304" pitchFamily="18" charset="0"/>
                    <a:cs typeface="Times New Roman" panose="02020603050405020304" pitchFamily="18" charset="0"/>
                  </a:rPr>
                  <a:t>Khoảng </a:t>
                </a:r>
              </a:p>
              <a:p>
                <a:pPr algn="ctr"/>
                <a:r>
                  <a:rPr lang="x-none" sz="2000" dirty="0">
                    <a:latin typeface="Times New Roman" panose="02020603050405020304" pitchFamily="18" charset="0"/>
                    <a:cs typeface="Times New Roman" panose="02020603050405020304" pitchFamily="18" charset="0"/>
                  </a:rPr>
                  <a:t>3500 năm TCN</a:t>
                </a:r>
              </a:p>
            </p:txBody>
          </p:sp>
          <p:sp>
            <p:nvSpPr>
              <p:cNvPr id="9" name="Rectangle 8">
                <a:extLst>
                  <a:ext uri="{FF2B5EF4-FFF2-40B4-BE49-F238E27FC236}">
                    <a16:creationId xmlns="" xmlns:a16="http://schemas.microsoft.com/office/drawing/2014/main" id="{B52842AB-4E73-E34B-8BD4-1314E55530B7}"/>
                  </a:ext>
                </a:extLst>
              </p:cNvPr>
              <p:cNvSpPr/>
              <p:nvPr/>
            </p:nvSpPr>
            <p:spPr>
              <a:xfrm>
                <a:off x="3466776" y="5166716"/>
                <a:ext cx="1858259" cy="707886"/>
              </a:xfrm>
              <a:prstGeom prst="rect">
                <a:avLst/>
              </a:prstGeom>
            </p:spPr>
            <p:txBody>
              <a:bodyPr wrap="square">
                <a:spAutoFit/>
              </a:bodyPr>
              <a:lstStyle/>
              <a:p>
                <a:pPr algn="ctr"/>
                <a:r>
                  <a:rPr lang="x-none" sz="2000" dirty="0">
                    <a:latin typeface="Times New Roman" panose="02020603050405020304" pitchFamily="18" charset="0"/>
                    <a:cs typeface="Times New Roman" panose="02020603050405020304" pitchFamily="18" charset="0"/>
                  </a:rPr>
                  <a:t>Khoảng </a:t>
                </a:r>
              </a:p>
              <a:p>
                <a:pPr algn="ctr"/>
                <a:r>
                  <a:rPr lang="x-none" sz="2000" dirty="0">
                    <a:latin typeface="Times New Roman" panose="02020603050405020304" pitchFamily="18" charset="0"/>
                    <a:cs typeface="Times New Roman" panose="02020603050405020304" pitchFamily="18" charset="0"/>
                  </a:rPr>
                  <a:t>2000 năm TCN</a:t>
                </a:r>
              </a:p>
            </p:txBody>
          </p:sp>
          <p:sp>
            <p:nvSpPr>
              <p:cNvPr id="10" name="Rectangle 9">
                <a:extLst>
                  <a:ext uri="{FF2B5EF4-FFF2-40B4-BE49-F238E27FC236}">
                    <a16:creationId xmlns="" xmlns:a16="http://schemas.microsoft.com/office/drawing/2014/main" id="{8B8E31C1-F7F3-4140-AFF7-0801552B70C0}"/>
                  </a:ext>
                </a:extLst>
              </p:cNvPr>
              <p:cNvSpPr/>
              <p:nvPr/>
            </p:nvSpPr>
            <p:spPr>
              <a:xfrm>
                <a:off x="5542895" y="5174360"/>
                <a:ext cx="3008197" cy="707886"/>
              </a:xfrm>
              <a:prstGeom prst="rect">
                <a:avLst/>
              </a:prstGeom>
            </p:spPr>
            <p:txBody>
              <a:bodyPr wrap="square">
                <a:spAutoFit/>
              </a:bodyPr>
              <a:lstStyle/>
              <a:p>
                <a:pPr algn="ctr"/>
                <a:r>
                  <a:rPr lang="x-none" sz="2000" dirty="0">
                    <a:latin typeface="Times New Roman" panose="02020603050405020304" pitchFamily="18" charset="0"/>
                    <a:cs typeface="Times New Roman" panose="02020603050405020304" pitchFamily="18" charset="0"/>
                  </a:rPr>
                  <a:t>Khoảng cuối thiên niên kỉ II đầu thiên niên kỉ I TCN</a:t>
                </a:r>
              </a:p>
            </p:txBody>
          </p:sp>
          <p:sp>
            <p:nvSpPr>
              <p:cNvPr id="2" name="TextBox 1"/>
              <p:cNvSpPr txBox="1"/>
              <p:nvPr/>
            </p:nvSpPr>
            <p:spPr>
              <a:xfrm>
                <a:off x="1227603" y="6066675"/>
                <a:ext cx="6679268" cy="461665"/>
              </a:xfrm>
              <a:prstGeom prst="rect">
                <a:avLst/>
              </a:prstGeom>
              <a:noFill/>
            </p:spPr>
            <p:txBody>
              <a:bodyPr wrap="square" rtlCol="0">
                <a:spAutoFit/>
              </a:bodyPr>
              <a:lstStyle/>
              <a:p>
                <a:r>
                  <a:rPr lang="en-US" sz="2400" b="1" dirty="0" err="1" smtClean="0">
                    <a:solidFill>
                      <a:schemeClr val="accent5"/>
                    </a:solidFill>
                    <a:latin typeface="Times New Roman" panose="02020603050405020304" pitchFamily="18" charset="0"/>
                    <a:cs typeface="Times New Roman" panose="02020603050405020304" pitchFamily="18" charset="0"/>
                  </a:rPr>
                  <a:t>Sơ</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đồ</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quá</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trình</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xuất</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hiện</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công</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cụ</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bằng</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kim</a:t>
                </a:r>
                <a:r>
                  <a:rPr lang="en-US" sz="2400" b="1" dirty="0" smtClean="0">
                    <a:solidFill>
                      <a:schemeClr val="accent5"/>
                    </a:solidFill>
                    <a:latin typeface="Times New Roman" panose="02020603050405020304" pitchFamily="18" charset="0"/>
                    <a:cs typeface="Times New Roman" panose="02020603050405020304" pitchFamily="18" charset="0"/>
                  </a:rPr>
                  <a:t> </a:t>
                </a:r>
                <a:r>
                  <a:rPr lang="en-US" sz="2400" b="1" dirty="0" err="1" smtClean="0">
                    <a:solidFill>
                      <a:schemeClr val="accent5"/>
                    </a:solidFill>
                    <a:latin typeface="Times New Roman" panose="02020603050405020304" pitchFamily="18" charset="0"/>
                    <a:cs typeface="Times New Roman" panose="02020603050405020304" pitchFamily="18" charset="0"/>
                  </a:rPr>
                  <a:t>loại</a:t>
                </a:r>
                <a:endParaRPr lang="en-US" sz="2400" b="1" dirty="0">
                  <a:solidFill>
                    <a:schemeClr val="accent5"/>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87742" y="2252205"/>
              <a:ext cx="9019469" cy="4777524"/>
              <a:chOff x="87742" y="2252205"/>
              <a:chExt cx="9019469" cy="4777524"/>
            </a:xfrm>
          </p:grpSpPr>
          <p:sp>
            <p:nvSpPr>
              <p:cNvPr id="7" name="Right Arrow 6">
                <a:extLst>
                  <a:ext uri="{FF2B5EF4-FFF2-40B4-BE49-F238E27FC236}">
                    <a16:creationId xmlns="" xmlns:a16="http://schemas.microsoft.com/office/drawing/2014/main" id="{D9728F4D-6429-6949-AAFA-39175E032B37}"/>
                  </a:ext>
                </a:extLst>
              </p:cNvPr>
              <p:cNvSpPr/>
              <p:nvPr/>
            </p:nvSpPr>
            <p:spPr>
              <a:xfrm>
                <a:off x="87742" y="4297801"/>
                <a:ext cx="9019469" cy="7018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a:p>
            </p:txBody>
          </p:sp>
          <p:sp>
            <p:nvSpPr>
              <p:cNvPr id="16" name="Minus 15">
                <a:extLst>
                  <a:ext uri="{FF2B5EF4-FFF2-40B4-BE49-F238E27FC236}">
                    <a16:creationId xmlns="" xmlns:a16="http://schemas.microsoft.com/office/drawing/2014/main" id="{63C48767-1142-534B-AFF8-05FFA67F5BBB}"/>
                  </a:ext>
                </a:extLst>
              </p:cNvPr>
              <p:cNvSpPr/>
              <p:nvPr/>
            </p:nvSpPr>
            <p:spPr>
              <a:xfrm flipH="1">
                <a:off x="1227603" y="2314854"/>
                <a:ext cx="50291" cy="4714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Minus 19">
                <a:extLst>
                  <a:ext uri="{FF2B5EF4-FFF2-40B4-BE49-F238E27FC236}">
                    <a16:creationId xmlns="" xmlns:a16="http://schemas.microsoft.com/office/drawing/2014/main" id="{63C48767-1142-534B-AFF8-05FFA67F5BBB}"/>
                  </a:ext>
                </a:extLst>
              </p:cNvPr>
              <p:cNvSpPr/>
              <p:nvPr/>
            </p:nvSpPr>
            <p:spPr>
              <a:xfrm flipH="1">
                <a:off x="4570857" y="2280342"/>
                <a:ext cx="50291" cy="4714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Minus 20">
                <a:extLst>
                  <a:ext uri="{FF2B5EF4-FFF2-40B4-BE49-F238E27FC236}">
                    <a16:creationId xmlns="" xmlns:a16="http://schemas.microsoft.com/office/drawing/2014/main" id="{63C48767-1142-534B-AFF8-05FFA67F5BBB}"/>
                  </a:ext>
                </a:extLst>
              </p:cNvPr>
              <p:cNvSpPr/>
              <p:nvPr/>
            </p:nvSpPr>
            <p:spPr>
              <a:xfrm flipH="1">
                <a:off x="6865090" y="2252205"/>
                <a:ext cx="50291" cy="4714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angle 2"/>
              <p:cNvSpPr/>
              <p:nvPr/>
            </p:nvSpPr>
            <p:spPr>
              <a:xfrm>
                <a:off x="248703" y="2841673"/>
                <a:ext cx="1957800" cy="1225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000" dirty="0">
                    <a:solidFill>
                      <a:schemeClr val="tx1"/>
                    </a:solidFill>
                    <a:latin typeface="Times New Roman" panose="02020603050405020304" pitchFamily="18" charset="0"/>
                    <a:cs typeface="Times New Roman" panose="02020603050405020304" pitchFamily="18" charset="0"/>
                  </a:rPr>
                  <a:t>Người Tây Á và Ai </a:t>
                </a:r>
                <a:r>
                  <a:rPr lang="en-US" sz="2000" dirty="0" smtClean="0">
                    <a:solidFill>
                      <a:schemeClr val="tx1"/>
                    </a:solidFill>
                    <a:latin typeface="Times New Roman" panose="02020603050405020304" pitchFamily="18" charset="0"/>
                    <a:cs typeface="Times New Roman" panose="02020603050405020304" pitchFamily="18" charset="0"/>
                  </a:rPr>
                  <a:t>C</a:t>
                </a:r>
                <a:r>
                  <a:rPr lang="x-none" sz="2000" dirty="0" smtClean="0">
                    <a:solidFill>
                      <a:schemeClr val="tx1"/>
                    </a:solidFill>
                    <a:latin typeface="Times New Roman" panose="02020603050405020304" pitchFamily="18" charset="0"/>
                    <a:cs typeface="Times New Roman" panose="02020603050405020304" pitchFamily="18" charset="0"/>
                  </a:rPr>
                  <a:t>ập </a:t>
                </a:r>
                <a:r>
                  <a:rPr lang="x-none" sz="2000" dirty="0">
                    <a:solidFill>
                      <a:schemeClr val="tx1"/>
                    </a:solidFill>
                    <a:latin typeface="Times New Roman" panose="02020603050405020304" pitchFamily="18" charset="0"/>
                    <a:cs typeface="Times New Roman" panose="02020603050405020304" pitchFamily="18" charset="0"/>
                  </a:rPr>
                  <a:t>đã biết dùng đồng đỏ</a:t>
                </a:r>
              </a:p>
            </p:txBody>
          </p:sp>
          <p:sp>
            <p:nvSpPr>
              <p:cNvPr id="25" name="Rectangle 24"/>
              <p:cNvSpPr/>
              <p:nvPr/>
            </p:nvSpPr>
            <p:spPr>
              <a:xfrm>
                <a:off x="3492274" y="2806761"/>
                <a:ext cx="1957800" cy="1225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latin typeface="Times New Roman" panose="02020603050405020304" pitchFamily="18" charset="0"/>
                    <a:cs typeface="Times New Roman" panose="02020603050405020304" pitchFamily="18" charset="0"/>
                  </a:rPr>
                  <a:t>Cư dân nhiều nơi biết dùng đông thau</a:t>
                </a:r>
              </a:p>
            </p:txBody>
          </p:sp>
          <p:sp>
            <p:nvSpPr>
              <p:cNvPr id="26" name="Rectangle 25"/>
              <p:cNvSpPr/>
              <p:nvPr/>
            </p:nvSpPr>
            <p:spPr>
              <a:xfrm>
                <a:off x="5855568" y="2802950"/>
                <a:ext cx="1957800" cy="1225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latin typeface="Times New Roman" panose="02020603050405020304" pitchFamily="18" charset="0"/>
                    <a:cs typeface="Times New Roman" panose="02020603050405020304" pitchFamily="18" charset="0"/>
                  </a:rPr>
                  <a:t>Con người biết chế tạo công cụ bằng sắt</a:t>
                </a:r>
              </a:p>
            </p:txBody>
          </p:sp>
          <p:sp>
            <p:nvSpPr>
              <p:cNvPr id="12" name="Right Arrow 11"/>
              <p:cNvSpPr/>
              <p:nvPr/>
            </p:nvSpPr>
            <p:spPr>
              <a:xfrm>
                <a:off x="5486318" y="3219030"/>
                <a:ext cx="333925" cy="393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354449" y="3257753"/>
                <a:ext cx="969739" cy="393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 xmlns:a16="http://schemas.microsoft.com/office/drawing/2014/main" id="{A9E2CBEE-35FC-47B8-854F-2DAA9FD96FAF}"/>
              </a:ext>
            </a:extLst>
          </p:cNvPr>
          <p:cNvSpPr txBox="1"/>
          <p:nvPr/>
        </p:nvSpPr>
        <p:spPr>
          <a:xfrm>
            <a:off x="87742" y="604951"/>
            <a:ext cx="98165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1. </a:t>
            </a:r>
            <a:r>
              <a:rPr kumimoji="0" lang="en-US" altLang="zh-CN" sz="2800" b="1" i="0" u="none" strike="noStrike" kern="1200" cap="none" spc="0" normalizeH="0" baseline="0" noProof="0" dirty="0" err="1" smtClean="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phát</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ra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loại</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và</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2800" b="1" dirty="0">
                <a:latin typeface="Times New Roman" panose="02020603050405020304" pitchFamily="18" charset="0"/>
                <a:ea typeface="字体管家棉花糖" panose="00020600040101010101" charset="-122"/>
                <a:cs typeface="Times New Roman" panose="02020603050405020304" pitchFamily="18" charset="0"/>
              </a:rPr>
              <a:t>b</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ước</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tiến</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thủy</a:t>
            </a:r>
            <a:endParaRPr kumimoji="0" lang="en-US" altLang="zh-CN" sz="2800" b="1" i="0" u="none" strike="noStrike" kern="1200" cap="none" spc="20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4" name="Rectangle 3"/>
          <p:cNvSpPr/>
          <p:nvPr/>
        </p:nvSpPr>
        <p:spPr>
          <a:xfrm>
            <a:off x="248703" y="36265"/>
            <a:ext cx="11943297" cy="609398"/>
          </a:xfrm>
          <a:prstGeom prst="rect">
            <a:avLst/>
          </a:prstGeom>
        </p:spPr>
        <p:txBody>
          <a:bodyPr wrap="square">
            <a:spAutoFit/>
          </a:bodyPr>
          <a:lstStyle/>
          <a:p>
            <a:pPr algn="just">
              <a:lnSpc>
                <a:spcPct val="120000"/>
              </a:lnSpc>
              <a:spcAft>
                <a:spcPts val="0"/>
              </a:spcAft>
              <a:tabLst>
                <a:tab pos="457200" algn="l"/>
              </a:tabLst>
            </a:pP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6:  SỰ CHUYỂN BIẾN VÀ PHÂN HÓA </a:t>
            </a: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 XÃ HỘI NGUYÊN THỦY</a:t>
            </a:r>
            <a:endPar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163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2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1251" y="15560"/>
            <a:ext cx="4814738" cy="1068659"/>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660777" y="107000"/>
            <a:ext cx="3018665" cy="6612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200" normalizeH="0" baseline="0" noProof="0" dirty="0">
                <a:ln>
                  <a:noFill/>
                </a:ln>
                <a:solidFill>
                  <a:srgbClr val="5B9BD5">
                    <a:lumMod val="75000"/>
                  </a:srgbClr>
                </a:solidFill>
                <a:effectLst/>
                <a:uLnTx/>
                <a:uFillTx/>
                <a:latin typeface="Times New Roman" panose="02020603050405020304" pitchFamily="18" charset="0"/>
                <a:ea typeface="字体管家棉花糖" panose="00020600040101010101" charset="-122"/>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953479610"/>
              </p:ext>
            </p:extLst>
          </p:nvPr>
        </p:nvGraphicFramePr>
        <p:xfrm>
          <a:off x="438212" y="1680992"/>
          <a:ext cx="11239980" cy="4621743"/>
        </p:xfrm>
        <a:graphic>
          <a:graphicData uri="http://schemas.openxmlformats.org/drawingml/2006/table">
            <a:tbl>
              <a:tblPr>
                <a:tableStyleId>{616DA210-FB5B-4158-B5E0-FEB733F419BA}</a:tableStyleId>
              </a:tblPr>
              <a:tblGrid>
                <a:gridCol w="2304986">
                  <a:extLst>
                    <a:ext uri="{9D8B030D-6E8A-4147-A177-3AD203B41FA5}">
                      <a16:colId xmlns="" xmlns:a16="http://schemas.microsoft.com/office/drawing/2014/main" val="1173023945"/>
                    </a:ext>
                  </a:extLst>
                </a:gridCol>
                <a:gridCol w="1985554">
                  <a:extLst>
                    <a:ext uri="{9D8B030D-6E8A-4147-A177-3AD203B41FA5}">
                      <a16:colId xmlns="" xmlns:a16="http://schemas.microsoft.com/office/drawing/2014/main" val="2811819350"/>
                    </a:ext>
                  </a:extLst>
                </a:gridCol>
                <a:gridCol w="6949440">
                  <a:extLst>
                    <a:ext uri="{9D8B030D-6E8A-4147-A177-3AD203B41FA5}">
                      <a16:colId xmlns="" xmlns:a16="http://schemas.microsoft.com/office/drawing/2014/main" val="2358189976"/>
                    </a:ext>
                  </a:extLst>
                </a:gridCol>
              </a:tblGrid>
              <a:tr h="538205">
                <a:tc>
                  <a:txBody>
                    <a:bodyPr/>
                    <a:lstStyle/>
                    <a:p>
                      <a:pPr marL="36195" marR="36195" indent="319405" algn="ctr">
                        <a:spcAft>
                          <a:spcPts val="0"/>
                        </a:spcAft>
                      </a:pPr>
                      <a:r>
                        <a:rPr lang="en-US" sz="2400" b="1" dirty="0" err="1">
                          <a:effectLst/>
                        </a:rPr>
                        <a:t>Nền</a:t>
                      </a:r>
                      <a:r>
                        <a:rPr lang="en-US" sz="2400" b="1" dirty="0">
                          <a:effectLst/>
                        </a:rPr>
                        <a:t> </a:t>
                      </a:r>
                      <a:r>
                        <a:rPr lang="en-US" sz="2400" b="1" dirty="0" err="1">
                          <a:effectLst/>
                        </a:rPr>
                        <a:t>văn</a:t>
                      </a:r>
                      <a:r>
                        <a:rPr lang="en-US" sz="2400" b="1" dirty="0">
                          <a:effectLst/>
                        </a:rPr>
                        <a:t> </a:t>
                      </a:r>
                      <a:r>
                        <a:rPr lang="en-US" sz="2400" b="1" dirty="0" err="1">
                          <a:effectLst/>
                        </a:rPr>
                        <a:t>hóa</a:t>
                      </a:r>
                      <a:endParaRPr lang="en-US" sz="2400" b="1"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lgn="ctr">
                        <a:spcAft>
                          <a:spcPts val="0"/>
                        </a:spcAft>
                      </a:pPr>
                      <a:r>
                        <a:rPr lang="en-US" sz="2400" b="1" dirty="0" err="1">
                          <a:effectLst/>
                        </a:rPr>
                        <a:t>Niên</a:t>
                      </a:r>
                      <a:r>
                        <a:rPr lang="en-US" sz="2400" b="1" dirty="0">
                          <a:effectLst/>
                        </a:rPr>
                        <a:t> </a:t>
                      </a:r>
                      <a:r>
                        <a:rPr lang="en-US" sz="2400" b="1" dirty="0" err="1">
                          <a:effectLst/>
                        </a:rPr>
                        <a:t>đại</a:t>
                      </a:r>
                      <a:endParaRPr lang="en-US" sz="2400" b="1"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lgn="ctr">
                        <a:spcAft>
                          <a:spcPts val="0"/>
                        </a:spcAft>
                      </a:pPr>
                      <a:r>
                        <a:rPr lang="en-US" sz="2400" b="1" dirty="0" err="1">
                          <a:effectLst/>
                        </a:rPr>
                        <a:t>Công</a:t>
                      </a:r>
                      <a:r>
                        <a:rPr lang="en-US" sz="2400" b="1" dirty="0">
                          <a:effectLst/>
                        </a:rPr>
                        <a:t> </a:t>
                      </a:r>
                      <a:r>
                        <a:rPr lang="en-US" sz="2400" b="1" dirty="0" err="1">
                          <a:effectLst/>
                        </a:rPr>
                        <a:t>cụ</a:t>
                      </a:r>
                      <a:r>
                        <a:rPr lang="en-US" sz="2400" b="1" dirty="0">
                          <a:effectLst/>
                        </a:rPr>
                        <a:t> </a:t>
                      </a:r>
                      <a:r>
                        <a:rPr lang="en-US" sz="2400" b="1" dirty="0" err="1">
                          <a:effectLst/>
                        </a:rPr>
                        <a:t>tìm</a:t>
                      </a:r>
                      <a:r>
                        <a:rPr lang="en-US" sz="2400" b="1" dirty="0">
                          <a:effectLst/>
                        </a:rPr>
                        <a:t> </a:t>
                      </a:r>
                      <a:r>
                        <a:rPr lang="en-US" sz="2400" b="1" dirty="0" err="1">
                          <a:effectLst/>
                        </a:rPr>
                        <a:t>thấy</a:t>
                      </a:r>
                      <a:endParaRPr lang="en-US" sz="2400" b="1" dirty="0">
                        <a:effectLst/>
                        <a:latin typeface="Times New Roman" panose="02020603050405020304" pitchFamily="18" charset="0"/>
                        <a:ea typeface="Times New Roman" panose="02020603050405020304" pitchFamily="18" charset="0"/>
                      </a:endParaRPr>
                    </a:p>
                  </a:txBody>
                  <a:tcPr marL="47625" marR="47625" marT="47625" marB="47625" anchor="ctr"/>
                </a:tc>
                <a:extLst>
                  <a:ext uri="{0D108BD9-81ED-4DB2-BD59-A6C34878D82A}">
                    <a16:rowId xmlns="" xmlns:a16="http://schemas.microsoft.com/office/drawing/2014/main" val="1011239721"/>
                  </a:ext>
                </a:extLst>
              </a:tr>
              <a:tr h="933733">
                <a:tc>
                  <a:txBody>
                    <a:bodyPr/>
                    <a:lstStyle/>
                    <a:p>
                      <a:pPr marL="36195" marR="36195" indent="319405">
                        <a:spcAft>
                          <a:spcPts val="0"/>
                        </a:spcAft>
                      </a:pPr>
                      <a:r>
                        <a:rPr lang="en-US" sz="2400" dirty="0" err="1">
                          <a:effectLst/>
                        </a:rPr>
                        <a:t>Phùng</a:t>
                      </a:r>
                      <a:r>
                        <a:rPr lang="en-US" sz="2400" dirty="0">
                          <a:effectLst/>
                        </a:rPr>
                        <a:t> </a:t>
                      </a:r>
                      <a:r>
                        <a:rPr lang="en-US" sz="2400" dirty="0" err="1">
                          <a:effectLst/>
                        </a:rPr>
                        <a:t>nguyên</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641443334"/>
                  </a:ext>
                </a:extLst>
              </a:tr>
              <a:tr h="976013">
                <a:tc>
                  <a:txBody>
                    <a:bodyPr/>
                    <a:lstStyle/>
                    <a:p>
                      <a:pPr marL="36195" marR="36195" indent="319405">
                        <a:spcAft>
                          <a:spcPts val="0"/>
                        </a:spcAft>
                      </a:pPr>
                      <a:r>
                        <a:rPr lang="en-US" sz="2400" dirty="0" err="1">
                          <a:effectLst/>
                        </a:rPr>
                        <a:t>Đồng</a:t>
                      </a:r>
                      <a:r>
                        <a:rPr lang="en-US" sz="2400" dirty="0">
                          <a:effectLst/>
                        </a:rPr>
                        <a:t> </a:t>
                      </a:r>
                      <a:r>
                        <a:rPr lang="en-US" sz="2400" dirty="0" err="1">
                          <a:effectLst/>
                        </a:rPr>
                        <a:t>Đậu</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2278766142"/>
                  </a:ext>
                </a:extLst>
              </a:tr>
              <a:tr h="808817">
                <a:tc>
                  <a:txBody>
                    <a:bodyPr/>
                    <a:lstStyle/>
                    <a:p>
                      <a:pPr marL="36195" marR="36195" indent="319405">
                        <a:spcAft>
                          <a:spcPts val="0"/>
                        </a:spcAft>
                      </a:pPr>
                      <a:r>
                        <a:rPr lang="en-US" sz="2400" dirty="0" err="1">
                          <a:effectLst/>
                        </a:rPr>
                        <a:t>Gò</a:t>
                      </a:r>
                      <a:r>
                        <a:rPr lang="en-US" sz="2400" dirty="0">
                          <a:effectLst/>
                        </a:rPr>
                        <a:t> </a:t>
                      </a:r>
                      <a:r>
                        <a:rPr lang="en-US" sz="2400" dirty="0" err="1">
                          <a:effectLst/>
                        </a:rPr>
                        <a:t>Mun</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2740831264"/>
                  </a:ext>
                </a:extLst>
              </a:tr>
              <a:tr h="538205">
                <a:tc>
                  <a:txBody>
                    <a:bodyPr/>
                    <a:lstStyle/>
                    <a:p>
                      <a:pPr marL="36195" marR="36195" indent="319405">
                        <a:spcAft>
                          <a:spcPts val="0"/>
                        </a:spcAft>
                      </a:pPr>
                      <a:r>
                        <a:rPr lang="en-US" sz="2400" dirty="0" err="1">
                          <a:effectLst/>
                        </a:rPr>
                        <a:t>Tiền</a:t>
                      </a:r>
                      <a:r>
                        <a:rPr lang="en-US" sz="2400" dirty="0">
                          <a:effectLst/>
                        </a:rPr>
                        <a:t> Sa </a:t>
                      </a:r>
                      <a:r>
                        <a:rPr lang="en-US" sz="2400" dirty="0" err="1">
                          <a:effectLst/>
                        </a:rPr>
                        <a:t>Huỳnh</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4098563721"/>
                  </a:ext>
                </a:extLst>
              </a:tr>
              <a:tr h="538205">
                <a:tc>
                  <a:txBody>
                    <a:bodyPr/>
                    <a:lstStyle/>
                    <a:p>
                      <a:pPr marL="36195" marR="36195" indent="319405">
                        <a:spcAft>
                          <a:spcPts val="0"/>
                        </a:spcAft>
                      </a:pPr>
                      <a:r>
                        <a:rPr lang="en-US" sz="2400" dirty="0" err="1">
                          <a:effectLst/>
                        </a:rPr>
                        <a:t>Đồng</a:t>
                      </a:r>
                      <a:r>
                        <a:rPr lang="en-US" sz="2400" dirty="0">
                          <a:effectLst/>
                        </a:rPr>
                        <a:t> </a:t>
                      </a:r>
                      <a:r>
                        <a:rPr lang="en-US" sz="2400" dirty="0" err="1" smtClean="0">
                          <a:effectLst/>
                        </a:rPr>
                        <a:t>Nai</a:t>
                      </a:r>
                      <a:endParaRPr lang="en-US" sz="2400" dirty="0" smtClean="0">
                        <a:effectLst/>
                      </a:endParaRPr>
                    </a:p>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309190044"/>
                  </a:ext>
                </a:extLst>
              </a:tr>
            </a:tbl>
          </a:graphicData>
        </a:graphic>
      </p:graphicFrame>
      <p:sp>
        <p:nvSpPr>
          <p:cNvPr id="6" name="Rectangle 5"/>
          <p:cNvSpPr/>
          <p:nvPr/>
        </p:nvSpPr>
        <p:spPr>
          <a:xfrm>
            <a:off x="-127169" y="1082488"/>
            <a:ext cx="8423781" cy="461665"/>
          </a:xfrm>
          <a:prstGeom prst="rect">
            <a:avLst/>
          </a:prstGeom>
        </p:spPr>
        <p:txBody>
          <a:bodyPr wrap="none">
            <a:spAutoFit/>
          </a:bodyPr>
          <a:lstStyle/>
          <a:p>
            <a:pPr marL="36195" marR="36195" indent="319405" algn="just">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rPr>
              <a:t>Lập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theo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mẫu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điền</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phù</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hợp</a:t>
            </a:r>
            <a:r>
              <a:rPr lang="en-US" sz="2400" b="1" dirty="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951908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0EB7ABA-BBF9-4B47-A217-3EBD5BC94AAA}"/>
              </a:ext>
            </a:extLst>
          </p:cNvPr>
          <p:cNvPicPr>
            <a:picLocks noChangeAspect="1"/>
          </p:cNvPicPr>
          <p:nvPr/>
        </p:nvPicPr>
        <p:blipFill>
          <a:blip r:embed="rId3"/>
          <a:stretch>
            <a:fillRect/>
          </a:stretch>
        </p:blipFill>
        <p:spPr>
          <a:xfrm>
            <a:off x="475143" y="1363332"/>
            <a:ext cx="11241728" cy="5162973"/>
          </a:xfrm>
          <a:prstGeom prst="rect">
            <a:avLst/>
          </a:prstGeom>
        </p:spPr>
      </p:pic>
    </p:spTree>
    <p:extLst>
      <p:ext uri="{BB962C8B-B14F-4D97-AF65-F5344CB8AC3E}">
        <p14:creationId xmlns:p14="http://schemas.microsoft.com/office/powerpoint/2010/main" val="322965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1251" y="15560"/>
            <a:ext cx="4814738" cy="1068659"/>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660777" y="107000"/>
            <a:ext cx="3018665" cy="6612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200" normalizeH="0" baseline="0" noProof="0" dirty="0">
                <a:ln>
                  <a:noFill/>
                </a:ln>
                <a:solidFill>
                  <a:srgbClr val="5B9BD5">
                    <a:lumMod val="75000"/>
                  </a:srgbClr>
                </a:solidFill>
                <a:effectLst/>
                <a:uLnTx/>
                <a:uFillTx/>
                <a:latin typeface="Times New Roman" panose="02020603050405020304" pitchFamily="18" charset="0"/>
                <a:ea typeface="字体管家棉花糖" panose="00020600040101010101" charset="-122"/>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2571267199"/>
              </p:ext>
            </p:extLst>
          </p:nvPr>
        </p:nvGraphicFramePr>
        <p:xfrm>
          <a:off x="438212" y="1680992"/>
          <a:ext cx="11239980" cy="4621743"/>
        </p:xfrm>
        <a:graphic>
          <a:graphicData uri="http://schemas.openxmlformats.org/drawingml/2006/table">
            <a:tbl>
              <a:tblPr>
                <a:tableStyleId>{616DA210-FB5B-4158-B5E0-FEB733F419BA}</a:tableStyleId>
              </a:tblPr>
              <a:tblGrid>
                <a:gridCol w="2304986">
                  <a:extLst>
                    <a:ext uri="{9D8B030D-6E8A-4147-A177-3AD203B41FA5}">
                      <a16:colId xmlns="" xmlns:a16="http://schemas.microsoft.com/office/drawing/2014/main" val="1173023945"/>
                    </a:ext>
                  </a:extLst>
                </a:gridCol>
                <a:gridCol w="1985554">
                  <a:extLst>
                    <a:ext uri="{9D8B030D-6E8A-4147-A177-3AD203B41FA5}">
                      <a16:colId xmlns="" xmlns:a16="http://schemas.microsoft.com/office/drawing/2014/main" val="2811819350"/>
                    </a:ext>
                  </a:extLst>
                </a:gridCol>
                <a:gridCol w="6949440">
                  <a:extLst>
                    <a:ext uri="{9D8B030D-6E8A-4147-A177-3AD203B41FA5}">
                      <a16:colId xmlns="" xmlns:a16="http://schemas.microsoft.com/office/drawing/2014/main" val="2358189976"/>
                    </a:ext>
                  </a:extLst>
                </a:gridCol>
              </a:tblGrid>
              <a:tr h="538205">
                <a:tc>
                  <a:txBody>
                    <a:bodyPr/>
                    <a:lstStyle/>
                    <a:p>
                      <a:pPr marL="36195" marR="36195" indent="319405" algn="ctr">
                        <a:spcAft>
                          <a:spcPts val="0"/>
                        </a:spcAft>
                      </a:pPr>
                      <a:r>
                        <a:rPr lang="en-US" sz="2400" b="1" dirty="0" err="1">
                          <a:effectLst/>
                        </a:rPr>
                        <a:t>Nền</a:t>
                      </a:r>
                      <a:r>
                        <a:rPr lang="en-US" sz="2400" b="1" dirty="0">
                          <a:effectLst/>
                        </a:rPr>
                        <a:t> </a:t>
                      </a:r>
                      <a:r>
                        <a:rPr lang="en-US" sz="2400" b="1" dirty="0" err="1">
                          <a:effectLst/>
                        </a:rPr>
                        <a:t>văn</a:t>
                      </a:r>
                      <a:r>
                        <a:rPr lang="en-US" sz="2400" b="1" dirty="0">
                          <a:effectLst/>
                        </a:rPr>
                        <a:t> </a:t>
                      </a:r>
                      <a:r>
                        <a:rPr lang="en-US" sz="2400" b="1" dirty="0" err="1">
                          <a:effectLst/>
                        </a:rPr>
                        <a:t>hóa</a:t>
                      </a:r>
                      <a:endParaRPr lang="en-US" sz="2400" b="1"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lgn="ctr">
                        <a:spcAft>
                          <a:spcPts val="0"/>
                        </a:spcAft>
                      </a:pPr>
                      <a:r>
                        <a:rPr lang="en-US" sz="2400" b="1" dirty="0" err="1">
                          <a:effectLst/>
                        </a:rPr>
                        <a:t>Niên</a:t>
                      </a:r>
                      <a:r>
                        <a:rPr lang="en-US" sz="2400" b="1" dirty="0">
                          <a:effectLst/>
                        </a:rPr>
                        <a:t> </a:t>
                      </a:r>
                      <a:r>
                        <a:rPr lang="en-US" sz="2400" b="1" dirty="0" err="1">
                          <a:effectLst/>
                        </a:rPr>
                        <a:t>đại</a:t>
                      </a:r>
                      <a:endParaRPr lang="en-US" sz="2400" b="1"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lgn="ctr">
                        <a:spcAft>
                          <a:spcPts val="0"/>
                        </a:spcAft>
                      </a:pPr>
                      <a:r>
                        <a:rPr lang="en-US" sz="2400" b="1" dirty="0" err="1">
                          <a:effectLst/>
                        </a:rPr>
                        <a:t>Công</a:t>
                      </a:r>
                      <a:r>
                        <a:rPr lang="en-US" sz="2400" b="1" dirty="0">
                          <a:effectLst/>
                        </a:rPr>
                        <a:t> </a:t>
                      </a:r>
                      <a:r>
                        <a:rPr lang="en-US" sz="2400" b="1" dirty="0" err="1">
                          <a:effectLst/>
                        </a:rPr>
                        <a:t>cụ</a:t>
                      </a:r>
                      <a:r>
                        <a:rPr lang="en-US" sz="2400" b="1" dirty="0">
                          <a:effectLst/>
                        </a:rPr>
                        <a:t> </a:t>
                      </a:r>
                      <a:r>
                        <a:rPr lang="en-US" sz="2400" b="1" dirty="0" err="1">
                          <a:effectLst/>
                        </a:rPr>
                        <a:t>tìm</a:t>
                      </a:r>
                      <a:r>
                        <a:rPr lang="en-US" sz="2400" b="1" dirty="0">
                          <a:effectLst/>
                        </a:rPr>
                        <a:t> </a:t>
                      </a:r>
                      <a:r>
                        <a:rPr lang="en-US" sz="2400" b="1" dirty="0" err="1">
                          <a:effectLst/>
                        </a:rPr>
                        <a:t>thấy</a:t>
                      </a:r>
                      <a:endParaRPr lang="en-US" sz="2400" b="1" dirty="0">
                        <a:effectLst/>
                        <a:latin typeface="Times New Roman" panose="02020603050405020304" pitchFamily="18" charset="0"/>
                        <a:ea typeface="Times New Roman" panose="02020603050405020304" pitchFamily="18" charset="0"/>
                      </a:endParaRPr>
                    </a:p>
                  </a:txBody>
                  <a:tcPr marL="47625" marR="47625" marT="47625" marB="47625" anchor="ctr"/>
                </a:tc>
                <a:extLst>
                  <a:ext uri="{0D108BD9-81ED-4DB2-BD59-A6C34878D82A}">
                    <a16:rowId xmlns="" xmlns:a16="http://schemas.microsoft.com/office/drawing/2014/main" val="1011239721"/>
                  </a:ext>
                </a:extLst>
              </a:tr>
              <a:tr h="933733">
                <a:tc>
                  <a:txBody>
                    <a:bodyPr/>
                    <a:lstStyle/>
                    <a:p>
                      <a:pPr marL="36195" marR="36195" indent="319405">
                        <a:spcAft>
                          <a:spcPts val="0"/>
                        </a:spcAft>
                      </a:pPr>
                      <a:r>
                        <a:rPr lang="en-US" sz="2400" dirty="0" err="1">
                          <a:effectLst/>
                        </a:rPr>
                        <a:t>Phùng</a:t>
                      </a:r>
                      <a:r>
                        <a:rPr lang="en-US" sz="2400" dirty="0">
                          <a:effectLst/>
                        </a:rPr>
                        <a:t> </a:t>
                      </a:r>
                      <a:r>
                        <a:rPr lang="en-US" sz="2400" dirty="0" err="1">
                          <a:effectLst/>
                        </a:rPr>
                        <a:t>nguyên</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641443334"/>
                  </a:ext>
                </a:extLst>
              </a:tr>
              <a:tr h="976013">
                <a:tc>
                  <a:txBody>
                    <a:bodyPr/>
                    <a:lstStyle/>
                    <a:p>
                      <a:pPr marL="36195" marR="36195" indent="319405">
                        <a:spcAft>
                          <a:spcPts val="0"/>
                        </a:spcAft>
                      </a:pPr>
                      <a:r>
                        <a:rPr lang="en-US" sz="2400" dirty="0" err="1">
                          <a:effectLst/>
                        </a:rPr>
                        <a:t>Đồng</a:t>
                      </a:r>
                      <a:r>
                        <a:rPr lang="en-US" sz="2400" dirty="0">
                          <a:effectLst/>
                        </a:rPr>
                        <a:t> </a:t>
                      </a:r>
                      <a:r>
                        <a:rPr lang="en-US" sz="2400" dirty="0" err="1">
                          <a:effectLst/>
                        </a:rPr>
                        <a:t>Đậu</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2278766142"/>
                  </a:ext>
                </a:extLst>
              </a:tr>
              <a:tr h="808817">
                <a:tc>
                  <a:txBody>
                    <a:bodyPr/>
                    <a:lstStyle/>
                    <a:p>
                      <a:pPr marL="36195" marR="36195" indent="319405">
                        <a:spcAft>
                          <a:spcPts val="0"/>
                        </a:spcAft>
                      </a:pPr>
                      <a:r>
                        <a:rPr lang="en-US" sz="2400" dirty="0" err="1">
                          <a:effectLst/>
                        </a:rPr>
                        <a:t>Gò</a:t>
                      </a:r>
                      <a:r>
                        <a:rPr lang="en-US" sz="2400" dirty="0">
                          <a:effectLst/>
                        </a:rPr>
                        <a:t> </a:t>
                      </a:r>
                      <a:r>
                        <a:rPr lang="en-US" sz="2400" dirty="0" err="1">
                          <a:effectLst/>
                        </a:rPr>
                        <a:t>Mun</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2740831264"/>
                  </a:ext>
                </a:extLst>
              </a:tr>
              <a:tr h="538205">
                <a:tc>
                  <a:txBody>
                    <a:bodyPr/>
                    <a:lstStyle/>
                    <a:p>
                      <a:pPr marL="36195" marR="36195" indent="319405">
                        <a:spcAft>
                          <a:spcPts val="0"/>
                        </a:spcAft>
                      </a:pPr>
                      <a:r>
                        <a:rPr lang="en-US" sz="2400" dirty="0" err="1">
                          <a:effectLst/>
                        </a:rPr>
                        <a:t>Tiền</a:t>
                      </a:r>
                      <a:r>
                        <a:rPr lang="en-US" sz="2400" dirty="0">
                          <a:effectLst/>
                        </a:rPr>
                        <a:t> Sa </a:t>
                      </a:r>
                      <a:r>
                        <a:rPr lang="en-US" sz="2400" dirty="0" err="1">
                          <a:effectLst/>
                        </a:rPr>
                        <a:t>Huỳnh</a:t>
                      </a: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4098563721"/>
                  </a:ext>
                </a:extLst>
              </a:tr>
              <a:tr h="538205">
                <a:tc>
                  <a:txBody>
                    <a:bodyPr/>
                    <a:lstStyle/>
                    <a:p>
                      <a:pPr marL="36195" marR="36195" indent="319405">
                        <a:spcAft>
                          <a:spcPts val="0"/>
                        </a:spcAft>
                      </a:pPr>
                      <a:r>
                        <a:rPr lang="en-US" sz="2400" dirty="0" err="1">
                          <a:effectLst/>
                        </a:rPr>
                        <a:t>Đồng</a:t>
                      </a:r>
                      <a:r>
                        <a:rPr lang="en-US" sz="2400" dirty="0">
                          <a:effectLst/>
                        </a:rPr>
                        <a:t> </a:t>
                      </a:r>
                      <a:r>
                        <a:rPr lang="en-US" sz="2400" dirty="0" err="1" smtClean="0">
                          <a:effectLst/>
                        </a:rPr>
                        <a:t>Nai</a:t>
                      </a:r>
                      <a:endParaRPr lang="en-US" sz="2400" dirty="0" smtClean="0">
                        <a:effectLst/>
                      </a:endParaRPr>
                    </a:p>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marL="36195" marR="36195" indent="319405">
                        <a:spcAft>
                          <a:spcPts val="0"/>
                        </a:spcAft>
                      </a:pPr>
                      <a:endParaRPr lang="en-US" sz="2400">
                        <a:effectLst/>
                        <a:latin typeface="Times New Roman" panose="02020603050405020304" pitchFamily="18" charset="0"/>
                        <a:ea typeface="Times New Roman" panose="02020603050405020304" pitchFamily="18" charset="0"/>
                      </a:endParaRPr>
                    </a:p>
                  </a:txBody>
                  <a:tcPr marL="47625" marR="47625" marT="47625" marB="47625"/>
                </a:tc>
                <a:tc>
                  <a:txBody>
                    <a:bodyPr/>
                    <a:lstStyle/>
                    <a:p>
                      <a:pPr marL="36195" marR="36195" indent="319405">
                        <a:spcAft>
                          <a:spcPts val="0"/>
                        </a:spcAft>
                      </a:pPr>
                      <a:endParaRPr lang="en-US" sz="24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 xmlns:a16="http://schemas.microsoft.com/office/drawing/2014/main" val="309190044"/>
                  </a:ext>
                </a:extLst>
              </a:tr>
            </a:tbl>
          </a:graphicData>
        </a:graphic>
      </p:graphicFrame>
      <p:sp>
        <p:nvSpPr>
          <p:cNvPr id="6" name="Rectangle 5"/>
          <p:cNvSpPr/>
          <p:nvPr/>
        </p:nvSpPr>
        <p:spPr>
          <a:xfrm>
            <a:off x="-127169" y="1082488"/>
            <a:ext cx="8423781" cy="461665"/>
          </a:xfrm>
          <a:prstGeom prst="rect">
            <a:avLst/>
          </a:prstGeom>
        </p:spPr>
        <p:txBody>
          <a:bodyPr wrap="none">
            <a:spAutoFit/>
          </a:bodyPr>
          <a:lstStyle/>
          <a:p>
            <a:pPr marL="36195" marR="36195" indent="319405" algn="just">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2/ </a:t>
            </a:r>
            <a:r>
              <a:rPr lang="en-US" sz="2400" b="1" dirty="0" err="1">
                <a:solidFill>
                  <a:srgbClr val="FF0000"/>
                </a:solidFill>
                <a:latin typeface="Times New Roman" panose="02020603050405020304" pitchFamily="18" charset="0"/>
                <a:ea typeface="Times New Roman" panose="02020603050405020304" pitchFamily="18" charset="0"/>
              </a:rPr>
              <a:t>Lập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theo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mẫu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điền</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phù</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hợp</a:t>
            </a:r>
            <a:r>
              <a:rPr lang="en-US" sz="2400" b="1" dirty="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63663" y="2491999"/>
            <a:ext cx="1487138"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2000 TCN</a:t>
            </a:r>
            <a:endParaRPr lang="en-US" sz="2400" dirty="0"/>
          </a:p>
        </p:txBody>
      </p:sp>
      <p:sp>
        <p:nvSpPr>
          <p:cNvPr id="8" name="Rectangle 7"/>
          <p:cNvSpPr/>
          <p:nvPr/>
        </p:nvSpPr>
        <p:spPr>
          <a:xfrm>
            <a:off x="4749551" y="2247266"/>
            <a:ext cx="6928641" cy="830997"/>
          </a:xfrm>
          <a:prstGeom prst="rect">
            <a:avLst/>
          </a:prstGeom>
        </p:spPr>
        <p:txBody>
          <a:bodyPr wrap="square">
            <a:spAutoFit/>
          </a:bodyPr>
          <a:lstStyle/>
          <a:p>
            <a:r>
              <a:rPr lang="en-US" sz="2400" dirty="0" err="1" smtClean="0">
                <a:latin typeface="Times New Roman" panose="02020603050405020304" pitchFamily="18" charset="0"/>
                <a:ea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t>
            </a:r>
            <a:r>
              <a:rPr lang="en-US" sz="2400" dirty="0" err="1" smtClean="0">
                <a:latin typeface="Times New Roman" panose="02020603050405020304" pitchFamily="18" charset="0"/>
                <a:ea typeface="Times New Roman" panose="02020603050405020304" pitchFamily="18" charset="0"/>
              </a:rPr>
              <a:t>ỉ</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vòng</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chì</a:t>
            </a:r>
            <a:endParaRPr lang="en-US" sz="2400" dirty="0"/>
          </a:p>
        </p:txBody>
      </p:sp>
      <p:sp>
        <p:nvSpPr>
          <p:cNvPr id="11" name="Rectangle 10"/>
          <p:cNvSpPr/>
          <p:nvPr/>
        </p:nvSpPr>
        <p:spPr>
          <a:xfrm>
            <a:off x="2963663" y="3404095"/>
            <a:ext cx="1487138"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1500 </a:t>
            </a:r>
            <a:r>
              <a:rPr lang="en-US" sz="2400" dirty="0">
                <a:latin typeface="Times New Roman" panose="02020603050405020304" pitchFamily="18" charset="0"/>
                <a:ea typeface="Times New Roman" panose="02020603050405020304" pitchFamily="18" charset="0"/>
              </a:rPr>
              <a:t>TCN</a:t>
            </a:r>
            <a:endParaRPr lang="en-US" sz="2400" dirty="0"/>
          </a:p>
        </p:txBody>
      </p:sp>
      <p:sp>
        <p:nvSpPr>
          <p:cNvPr id="12" name="Rectangle 11"/>
          <p:cNvSpPr/>
          <p:nvPr/>
        </p:nvSpPr>
        <p:spPr>
          <a:xfrm>
            <a:off x="2963663" y="5630477"/>
            <a:ext cx="1487138"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1000 </a:t>
            </a:r>
            <a:r>
              <a:rPr lang="en-US" sz="2400" dirty="0">
                <a:latin typeface="Times New Roman" panose="02020603050405020304" pitchFamily="18" charset="0"/>
                <a:ea typeface="Times New Roman" panose="02020603050405020304" pitchFamily="18" charset="0"/>
              </a:rPr>
              <a:t>TCN</a:t>
            </a:r>
            <a:endParaRPr lang="en-US" sz="2400" dirty="0"/>
          </a:p>
        </p:txBody>
      </p:sp>
      <p:sp>
        <p:nvSpPr>
          <p:cNvPr id="13" name="Rectangle 12"/>
          <p:cNvSpPr/>
          <p:nvPr/>
        </p:nvSpPr>
        <p:spPr>
          <a:xfrm>
            <a:off x="2963663" y="4958220"/>
            <a:ext cx="1487138"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1500 </a:t>
            </a:r>
            <a:r>
              <a:rPr lang="en-US" sz="2400" dirty="0">
                <a:latin typeface="Times New Roman" panose="02020603050405020304" pitchFamily="18" charset="0"/>
                <a:ea typeface="Times New Roman" panose="02020603050405020304" pitchFamily="18" charset="0"/>
              </a:rPr>
              <a:t>TCN</a:t>
            </a:r>
            <a:endParaRPr lang="en-US" sz="2400" dirty="0"/>
          </a:p>
        </p:txBody>
      </p:sp>
      <p:sp>
        <p:nvSpPr>
          <p:cNvPr id="14" name="Rectangle 13"/>
          <p:cNvSpPr/>
          <p:nvPr/>
        </p:nvSpPr>
        <p:spPr>
          <a:xfrm>
            <a:off x="2963663" y="4236592"/>
            <a:ext cx="1487138"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1000 </a:t>
            </a:r>
            <a:r>
              <a:rPr lang="en-US" sz="2400" dirty="0">
                <a:latin typeface="Times New Roman" panose="02020603050405020304" pitchFamily="18" charset="0"/>
                <a:ea typeface="Times New Roman" panose="02020603050405020304" pitchFamily="18" charset="0"/>
              </a:rPr>
              <a:t>TCN</a:t>
            </a:r>
            <a:endParaRPr lang="en-US" sz="2400" dirty="0"/>
          </a:p>
        </p:txBody>
      </p:sp>
      <p:sp>
        <p:nvSpPr>
          <p:cNvPr id="9" name="Rectangle 8"/>
          <p:cNvSpPr/>
          <p:nvPr/>
        </p:nvSpPr>
        <p:spPr>
          <a:xfrm>
            <a:off x="4749551" y="3109090"/>
            <a:ext cx="6928642" cy="830997"/>
          </a:xfrm>
          <a:prstGeom prst="rect">
            <a:avLst/>
          </a:prstGeom>
        </p:spPr>
        <p:txBody>
          <a:bodyPr wrap="square">
            <a:spAutoFit/>
          </a:bodyPr>
          <a:lstStyle/>
          <a:p>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10" name="Rectangle 9"/>
          <p:cNvSpPr/>
          <p:nvPr/>
        </p:nvSpPr>
        <p:spPr>
          <a:xfrm>
            <a:off x="4860481" y="4094542"/>
            <a:ext cx="6575587" cy="830997"/>
          </a:xfrm>
          <a:prstGeom prst="rect">
            <a:avLst/>
          </a:prstGeom>
        </p:spPr>
        <p:txBody>
          <a:bodyPr wrap="square">
            <a:spAutoFit/>
          </a:bodyPr>
          <a:lstStyle/>
          <a:p>
            <a:r>
              <a:rPr lang="en-US" sz="2400" dirty="0" err="1" smtClean="0">
                <a:latin typeface="Times New Roman" panose="02020603050405020304" pitchFamily="18" charset="0"/>
                <a:ea typeface="Times New Roman" panose="02020603050405020304" pitchFamily="18" charset="0"/>
              </a:rPr>
              <a:t>Vũ</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dùi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xéo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đục</a:t>
            </a:r>
            <a:endParaRPr lang="en-US" sz="2400" dirty="0"/>
          </a:p>
        </p:txBody>
      </p:sp>
      <p:sp>
        <p:nvSpPr>
          <p:cNvPr id="15" name="Rectangle 14"/>
          <p:cNvSpPr/>
          <p:nvPr/>
        </p:nvSpPr>
        <p:spPr>
          <a:xfrm>
            <a:off x="4773051" y="4973813"/>
            <a:ext cx="6444393"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endParaRPr lang="en-US" sz="2400" dirty="0"/>
          </a:p>
        </p:txBody>
      </p:sp>
      <p:sp>
        <p:nvSpPr>
          <p:cNvPr id="16" name="Rectangle 15"/>
          <p:cNvSpPr/>
          <p:nvPr/>
        </p:nvSpPr>
        <p:spPr>
          <a:xfrm>
            <a:off x="4773051" y="5471738"/>
            <a:ext cx="6905141" cy="830997"/>
          </a:xfrm>
          <a:prstGeom prst="rect">
            <a:avLst/>
          </a:prstGeom>
        </p:spPr>
        <p:txBody>
          <a:bodyPr wrap="square">
            <a:spAutoFit/>
          </a:bodyPr>
          <a:lstStyle/>
          <a:p>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rìu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mũi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729992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P spid="9" grpId="0"/>
      <p:bldP spid="10"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5124" y="0"/>
            <a:ext cx="5360856" cy="1569720"/>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778343" y="248536"/>
            <a:ext cx="3018665" cy="6612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200" normalizeH="0" baseline="0" noProof="0" dirty="0">
                <a:ln>
                  <a:noFill/>
                </a:ln>
                <a:solidFill>
                  <a:srgbClr val="5B9BD5">
                    <a:lumMod val="75000"/>
                  </a:srgbClr>
                </a:solidFill>
                <a:effectLst/>
                <a:uLnTx/>
                <a:uFillTx/>
                <a:latin typeface="Times New Roman" panose="02020603050405020304" pitchFamily="18" charset="0"/>
                <a:ea typeface="字体管家棉花糖" panose="00020600040101010101" charset="-122"/>
                <a:cs typeface="Times New Roman" panose="02020603050405020304" pitchFamily="18" charset="0"/>
              </a:rPr>
              <a:t>VẬN DỤNG</a:t>
            </a:r>
          </a:p>
        </p:txBody>
      </p:sp>
      <p:pic>
        <p:nvPicPr>
          <p:cNvPr id="14" name="图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47024" y="5894773"/>
            <a:ext cx="2355148" cy="959070"/>
          </a:xfrm>
          <a:prstGeom prst="rect">
            <a:avLst/>
          </a:prstGeom>
        </p:spPr>
      </p:pic>
      <p:pic>
        <p:nvPicPr>
          <p:cNvPr id="4" name="Picture 3">
            <a:extLst>
              <a:ext uri="{FF2B5EF4-FFF2-40B4-BE49-F238E27FC236}">
                <a16:creationId xmlns="" xmlns:a16="http://schemas.microsoft.com/office/drawing/2014/main" id="{4C215454-5487-4B63-A508-A440510FF40F}"/>
              </a:ext>
            </a:extLst>
          </p:cNvPr>
          <p:cNvPicPr>
            <a:picLocks noChangeAspect="1"/>
          </p:cNvPicPr>
          <p:nvPr/>
        </p:nvPicPr>
        <p:blipFill>
          <a:blip r:embed="rId6"/>
          <a:stretch>
            <a:fillRect/>
          </a:stretch>
        </p:blipFill>
        <p:spPr>
          <a:xfrm>
            <a:off x="435215" y="1387180"/>
            <a:ext cx="11360545" cy="1769422"/>
          </a:xfrm>
          <a:prstGeom prst="rect">
            <a:avLst/>
          </a:prstGeom>
        </p:spPr>
      </p:pic>
    </p:spTree>
    <p:extLst>
      <p:ext uri="{BB962C8B-B14F-4D97-AF65-F5344CB8AC3E}">
        <p14:creationId xmlns:p14="http://schemas.microsoft.com/office/powerpoint/2010/main" val="91661153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5124" y="0"/>
            <a:ext cx="5360856" cy="1569720"/>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4778343" y="248536"/>
            <a:ext cx="3018665" cy="6612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200" normalizeH="0" baseline="0" noProof="0" dirty="0">
                <a:ln>
                  <a:noFill/>
                </a:ln>
                <a:solidFill>
                  <a:srgbClr val="5B9BD5">
                    <a:lumMod val="75000"/>
                  </a:srgbClr>
                </a:solidFill>
                <a:effectLst/>
                <a:uLnTx/>
                <a:uFillTx/>
                <a:latin typeface="Times New Roman" panose="02020603050405020304" pitchFamily="18" charset="0"/>
                <a:ea typeface="字体管家棉花糖" panose="00020600040101010101" charset="-122"/>
                <a:cs typeface="Times New Roman" panose="02020603050405020304" pitchFamily="18" charset="0"/>
              </a:rPr>
              <a:t>VẬN DỤNG</a:t>
            </a:r>
          </a:p>
        </p:txBody>
      </p:sp>
      <p:sp>
        <p:nvSpPr>
          <p:cNvPr id="2" name="Rectangle 1"/>
          <p:cNvSpPr/>
          <p:nvPr/>
        </p:nvSpPr>
        <p:spPr>
          <a:xfrm>
            <a:off x="373223" y="1410355"/>
            <a:ext cx="11828903" cy="5447645"/>
          </a:xfrm>
          <a:prstGeom prst="rect">
            <a:avLst/>
          </a:prstGeom>
        </p:spPr>
        <p:txBody>
          <a:bodyPr wrap="square">
            <a:spAutoFit/>
          </a:bodyPr>
          <a:lstStyle/>
          <a:p>
            <a:pPr marL="36195" marR="36195" indent="319405" algn="just">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a:t>
            </a:r>
            <a:r>
              <a:rPr lang="en-US" sz="2400" b="1" dirty="0" err="1" smtClean="0">
                <a:solidFill>
                  <a:srgbClr val="FF0000"/>
                </a:solidFill>
                <a:latin typeface="Times New Roman" panose="02020603050405020304" pitchFamily="18" charset="0"/>
                <a:ea typeface="Times New Roman" panose="02020603050405020304" pitchFamily="18" charset="0"/>
              </a:rPr>
              <a:t>Nguyên</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liệu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đồng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hiện</a:t>
            </a:r>
            <a:r>
              <a:rPr lang="en-US" sz="2400" b="1" dirty="0">
                <a:solidFill>
                  <a:srgbClr val="FF0000"/>
                </a:solidFill>
                <a:latin typeface="Times New Roman" panose="02020603050405020304" pitchFamily="18" charset="0"/>
                <a:ea typeface="Times New Roman" panose="02020603050405020304" pitchFamily="18" charset="0"/>
              </a:rPr>
              <a:t> nay </a:t>
            </a:r>
            <a:r>
              <a:rPr lang="en-US" sz="2400" b="1" dirty="0" err="1">
                <a:solidFill>
                  <a:srgbClr val="FF0000"/>
                </a:solidFill>
                <a:latin typeface="Times New Roman" panose="02020603050405020304" pitchFamily="18" charset="0"/>
                <a:ea typeface="Times New Roman" panose="02020603050405020304" pitchFamily="18" charset="0"/>
              </a:rPr>
              <a:t>còn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được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sử</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rPr>
              <a:t>:</a:t>
            </a: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Đồng</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dễ</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mỏng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dễ</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uốn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Que </a:t>
            </a:r>
            <a:r>
              <a:rPr lang="en-US" sz="2000" dirty="0" err="1">
                <a:latin typeface="Times New Roman" panose="02020603050405020304" pitchFamily="18" charset="0"/>
                <a:ea typeface="Times New Roman" panose="02020603050405020304" pitchFamily="18" charset="0"/>
              </a:rPr>
              <a:t>hàn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Tay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nắm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cửa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tượng</a:t>
            </a:r>
            <a:r>
              <a:rPr lang="en-US" sz="2000" dirty="0">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hlinkClick r:id="rId5" tooltip="Nữ thần Tự Do (trang chưa được viết)"/>
              </a:rPr>
              <a:t>Nữ</a:t>
            </a:r>
            <a:r>
              <a:rPr lang="en-US" sz="2000" dirty="0">
                <a:solidFill>
                  <a:srgbClr val="0000FF"/>
                </a:solidFill>
                <a:latin typeface="Times New Roman" panose="02020603050405020304" pitchFamily="18" charset="0"/>
                <a:ea typeface="Times New Roman" panose="02020603050405020304" pitchFamily="18" charset="0"/>
                <a:hlinkClick r:id="rId5" tooltip="Nữ thần Tự Do (trang chưa được viết)"/>
              </a:rPr>
              <a:t> </a:t>
            </a:r>
            <a:r>
              <a:rPr lang="en-US" sz="2000" dirty="0" err="1">
                <a:solidFill>
                  <a:srgbClr val="0000FF"/>
                </a:solidFill>
                <a:latin typeface="Times New Roman" panose="02020603050405020304" pitchFamily="18" charset="0"/>
                <a:ea typeface="Times New Roman" panose="02020603050405020304" pitchFamily="18" charset="0"/>
                <a:hlinkClick r:id="rId5" tooltip="Nữ thần Tự Do (trang chưa được viết)"/>
              </a:rPr>
              <a:t>thần</a:t>
            </a:r>
            <a:r>
              <a:rPr lang="en-US" sz="2000" dirty="0">
                <a:solidFill>
                  <a:srgbClr val="0000FF"/>
                </a:solidFill>
                <a:latin typeface="Times New Roman" panose="02020603050405020304" pitchFamily="18" charset="0"/>
                <a:ea typeface="Times New Roman" panose="02020603050405020304" pitchFamily="18" charset="0"/>
                <a:hlinkClick r:id="rId5" tooltip="Nữ thần Tự Do (trang chưa được viết)"/>
              </a:rPr>
              <a:t> </a:t>
            </a:r>
            <a:r>
              <a:rPr lang="en-US" sz="2000" dirty="0" err="1">
                <a:solidFill>
                  <a:srgbClr val="0000FF"/>
                </a:solidFill>
                <a:latin typeface="Times New Roman" panose="02020603050405020304" pitchFamily="18" charset="0"/>
                <a:ea typeface="Times New Roman" panose="02020603050405020304" pitchFamily="18" charset="0"/>
                <a:hlinkClick r:id="rId5" tooltip="Nữ thần Tự Do (trang chưa được viết)"/>
              </a:rPr>
              <a:t>Tự</a:t>
            </a:r>
            <a:r>
              <a:rPr lang="en-US" sz="2000" dirty="0">
                <a:solidFill>
                  <a:srgbClr val="0000FF"/>
                </a:solidFill>
                <a:latin typeface="Times New Roman" panose="02020603050405020304" pitchFamily="18" charset="0"/>
                <a:ea typeface="Times New Roman" panose="02020603050405020304" pitchFamily="18" charset="0"/>
                <a:hlinkClick r:id="rId5" tooltip="Nữ thần Tự Do (trang chưa được viết)"/>
              </a:rPr>
              <a:t> Do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chứa</a:t>
            </a:r>
            <a:r>
              <a:rPr lang="en-US" sz="2000" dirty="0">
                <a:latin typeface="Times New Roman" panose="02020603050405020304" pitchFamily="18" charset="0"/>
                <a:ea typeface="Times New Roman" panose="02020603050405020304" pitchFamily="18" charset="0"/>
              </a:rPr>
              <a:t> 81,3 </a:t>
            </a:r>
            <a:r>
              <a:rPr lang="en-US" sz="2000" dirty="0" err="1">
                <a:latin typeface="Times New Roman" panose="02020603050405020304" pitchFamily="18" charset="0"/>
                <a:ea typeface="Times New Roman" panose="02020603050405020304" pitchFamily="18" charset="0"/>
              </a:rPr>
              <a:t>tấn</a:t>
            </a:r>
            <a:r>
              <a:rPr lang="en-US" sz="2000" dirty="0">
                <a:latin typeface="Times New Roman" panose="02020603050405020304" pitchFamily="18" charset="0"/>
                <a:ea typeface="Times New Roman" panose="02020603050405020304" pitchFamily="18" charset="0"/>
              </a:rPr>
              <a:t> (179.200 pound)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Cuộn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nam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solidFill>
                  <a:srgbClr val="0000FF"/>
                </a:solidFill>
                <a:latin typeface="Times New Roman" panose="02020603050405020304" pitchFamily="18" charset="0"/>
                <a:ea typeface="Times New Roman" panose="02020603050405020304" pitchFamily="18" charset="0"/>
                <a:hlinkClick r:id="rId6" tooltip="Chảo (trang chưa được viết)"/>
              </a:rPr>
              <a:t>chảo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rán</a:t>
            </a:r>
            <a:endParaRPr lang="en-US" sz="2000" dirty="0">
              <a:latin typeface="Times New Roman" panose="02020603050405020304" pitchFamily="18" charset="0"/>
              <a:ea typeface="Times New Roman" panose="02020603050405020304" pitchFamily="18" charset="0"/>
            </a:endParaRP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Đồ</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rPr>
              <a:t> Nam </a:t>
            </a:r>
            <a:r>
              <a:rPr lang="en-US" sz="2000" dirty="0" err="1">
                <a:latin typeface="Times New Roman" panose="02020603050405020304" pitchFamily="18" charset="0"/>
                <a:ea typeface="Times New Roman" panose="02020603050405020304" pitchFamily="18" charset="0"/>
              </a:rPr>
              <a:t>chúng</a:t>
            </a:r>
            <a:r>
              <a:rPr lang="en-US" sz="2000" dirty="0">
                <a:latin typeface="Times New Roman" panose="02020603050405020304" pitchFamily="18" charset="0"/>
                <a:ea typeface="Times New Roman" panose="02020603050405020304" pitchFamily="18" charset="0"/>
              </a:rPr>
              <a:t> ta.</a:t>
            </a: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Trong</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ban </a:t>
            </a:r>
            <a:r>
              <a:rPr lang="en-US" sz="2000" dirty="0" err="1">
                <a:latin typeface="Times New Roman" panose="02020603050405020304" pitchFamily="18" charset="0"/>
                <a:ea typeface="Times New Roman" panose="02020603050405020304" pitchFamily="18" charset="0"/>
              </a:rPr>
              <a:t>thờ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hoành</a:t>
            </a:r>
            <a:r>
              <a:rPr lang="en-US" sz="2000" dirty="0">
                <a:latin typeface="Times New Roman" panose="02020603050405020304" pitchFamily="18" charset="0"/>
                <a:ea typeface="Times New Roman" panose="02020603050405020304" pitchFamily="18" charset="0"/>
              </a:rPr>
              <a:t> phi </a:t>
            </a:r>
            <a:r>
              <a:rPr lang="en-US" sz="2000" dirty="0" err="1">
                <a:latin typeface="Times New Roman" panose="02020603050405020304" pitchFamily="18" charset="0"/>
                <a:ea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đỉnh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a:t>
            </a: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Đồ</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Đồ</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thủy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p>
          <a:p>
            <a:pPr marR="36195" indent="319405" algn="just">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a:t>
            </a:r>
            <a:r>
              <a:rPr lang="en-US" sz="2400" b="1" dirty="0" err="1" smtClean="0">
                <a:solidFill>
                  <a:srgbClr val="FF0000"/>
                </a:solidFill>
                <a:latin typeface="Times New Roman" panose="02020603050405020304" pitchFamily="18" charset="0"/>
                <a:ea typeface="Times New Roman" panose="02020603050405020304" pitchFamily="18" charset="0"/>
              </a:rPr>
              <a:t>Công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khí</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bằng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đồng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ngày</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càng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được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sử</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vì</a:t>
            </a:r>
            <a:r>
              <a:rPr lang="en-US" sz="2400" b="1" dirty="0">
                <a:solidFill>
                  <a:srgbClr val="FF0000"/>
                </a:solidFill>
                <a:latin typeface="Times New Roman" panose="02020603050405020304" pitchFamily="18" charset="0"/>
                <a:ea typeface="Times New Roman" panose="02020603050405020304" pitchFamily="18" charset="0"/>
              </a:rPr>
              <a:t>: </a:t>
            </a: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Công</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sức</a:t>
            </a:r>
            <a:r>
              <a:rPr lang="en-US" sz="2000" dirty="0">
                <a:latin typeface="Times New Roman" panose="02020603050405020304" pitchFamily="18" charset="0"/>
                <a:ea typeface="Times New Roman" panose="02020603050405020304" pitchFamily="18" charset="0"/>
              </a:rPr>
              <a:t> </a:t>
            </a:r>
          </a:p>
          <a:p>
            <a:pPr marR="36195" lvl="0" algn="just">
              <a:spcAft>
                <a:spcPts val="0"/>
              </a:spcAft>
              <a:buSzPts val="1000"/>
              <a:tabLst>
                <a:tab pos="457200" algn="l"/>
              </a:tabLs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Không</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mìn</a:t>
            </a:r>
            <a:r>
              <a:rPr lang="en-US" sz="2000" dirty="0">
                <a:latin typeface="Times New Roman" panose="02020603050405020304" pitchFamily="18" charset="0"/>
                <a:ea typeface="Times New Roman" panose="02020603050405020304" pitchFamily="18" charset="0"/>
              </a:rPr>
              <a:t>...)</a:t>
            </a:r>
          </a:p>
          <a:p>
            <a:pPr marR="36195" indent="319405" algn="just">
              <a:spcAft>
                <a:spcPts val="0"/>
              </a:spcAft>
            </a:pPr>
            <a:r>
              <a:rPr lang="en-US" sz="2000" dirty="0" smtClean="0">
                <a:latin typeface="Times New Roman" panose="02020603050405020304" pitchFamily="18" charset="0"/>
                <a:ea typeface="Times New Roman" panose="02020603050405020304" pitchFamily="18" charset="0"/>
              </a:rPr>
              <a:t>	- </a:t>
            </a:r>
            <a:r>
              <a:rPr lang="en-US" sz="2000" dirty="0" err="1" smtClean="0">
                <a:latin typeface="Times New Roman" panose="02020603050405020304" pitchFamily="18" charset="0"/>
                <a:ea typeface="Times New Roman" panose="02020603050405020304" pitchFamily="18" charset="0"/>
              </a:rPr>
              <a:t>Khó</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ngắn</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3103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图片 3" descr="dbbdf7ebe7fa68866d08b93311b00402">
            <a:extLst>
              <a:ext uri="{FF2B5EF4-FFF2-40B4-BE49-F238E27FC236}">
                <a16:creationId xmlns="" xmlns:a16="http://schemas.microsoft.com/office/drawing/2014/main" id="{5693FA9D-3940-41D5-B70E-9221B3C16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8822" y="0"/>
            <a:ext cx="7940000" cy="1780674"/>
          </a:xfrm>
          <a:prstGeom prst="rect">
            <a:avLst/>
          </a:prstGeom>
        </p:spPr>
      </p:pic>
      <p:sp>
        <p:nvSpPr>
          <p:cNvPr id="19" name="TextBox 18">
            <a:extLst>
              <a:ext uri="{FF2B5EF4-FFF2-40B4-BE49-F238E27FC236}">
                <a16:creationId xmlns="" xmlns:a16="http://schemas.microsoft.com/office/drawing/2014/main" id="{603DA09E-DA02-4401-84DE-D8C39498FDB3}"/>
              </a:ext>
            </a:extLst>
          </p:cNvPr>
          <p:cNvSpPr txBox="1"/>
          <p:nvPr/>
        </p:nvSpPr>
        <p:spPr>
          <a:xfrm>
            <a:off x="3248528" y="415528"/>
            <a:ext cx="5690936" cy="7425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200" normalizeH="0" baseline="0" noProof="0" dirty="0" smtClean="0">
                <a:ln>
                  <a:noFill/>
                </a:ln>
                <a:solidFill>
                  <a:srgbClr val="FF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HƯỚNG</a:t>
            </a:r>
            <a:r>
              <a:rPr kumimoji="0" lang="en-US" altLang="zh-CN" sz="3200" b="1" i="0" u="none" strike="noStrike" kern="1200" cap="none" spc="200" normalizeH="0" noProof="0" dirty="0" smtClean="0">
                <a:ln>
                  <a:noFill/>
                </a:ln>
                <a:solidFill>
                  <a:srgbClr val="FF0000"/>
                </a:solidFill>
                <a:effectLst/>
                <a:uLnTx/>
                <a:uFillTx/>
                <a:latin typeface="Times New Roman" panose="02020603050405020304" pitchFamily="18" charset="0"/>
                <a:ea typeface="字体管家棉花糖" panose="00020600040101010101" charset="-122"/>
                <a:cs typeface="Times New Roman" panose="02020603050405020304" pitchFamily="18" charset="0"/>
              </a:rPr>
              <a:t> DẪN HỌC Ở NHÀ</a:t>
            </a:r>
            <a:endParaRPr kumimoji="0" lang="en-US" altLang="zh-CN" sz="3200" b="1" i="0" u="none" strike="noStrike" kern="1200" cap="none" spc="200" normalizeH="0" baseline="0" noProof="0" dirty="0">
              <a:ln>
                <a:noFill/>
              </a:ln>
              <a:solidFill>
                <a:srgbClr val="FF0000"/>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5" name="TextBox 4"/>
          <p:cNvSpPr txBox="1"/>
          <p:nvPr/>
        </p:nvSpPr>
        <p:spPr>
          <a:xfrm>
            <a:off x="968661" y="1985248"/>
            <a:ext cx="10515361" cy="2154436"/>
          </a:xfrm>
          <a:prstGeom prst="rect">
            <a:avLst/>
          </a:prstGeom>
          <a:noFill/>
        </p:spPr>
        <p:txBody>
          <a:bodyPr wrap="square" rtlCol="0">
            <a:spAutoFit/>
          </a:bodyPr>
          <a:lstStyle/>
          <a:p>
            <a:pPr marL="514350" indent="-514350">
              <a:spcBef>
                <a:spcPts val="600"/>
              </a:spcBef>
              <a:spcAft>
                <a:spcPts val="600"/>
              </a:spcAft>
              <a:buAutoNum type="arabicPeriod"/>
            </a:pPr>
            <a:r>
              <a:rPr lang="en-US" sz="3200" b="1" dirty="0" err="1" smtClean="0">
                <a:solidFill>
                  <a:srgbClr val="006600"/>
                </a:solidFill>
                <a:latin typeface="Arial" panose="020B0604020202020204" pitchFamily="34" charset="0"/>
                <a:cs typeface="Arial" panose="020B0604020202020204" pitchFamily="34" charset="0"/>
              </a:rPr>
              <a:t>Học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cũ</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và</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trả</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lời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các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câu</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hỏi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phần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cuối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a:t>
            </a:r>
          </a:p>
          <a:p>
            <a:pPr>
              <a:spcBef>
                <a:spcPts val="600"/>
              </a:spcBef>
              <a:spcAft>
                <a:spcPts val="600"/>
              </a:spcAft>
            </a:pPr>
            <a:endParaRPr lang="en-US" b="1" dirty="0" smtClean="0">
              <a:solidFill>
                <a:srgbClr val="006600"/>
              </a:solidFill>
              <a:latin typeface="Arial" panose="020B0604020202020204" pitchFamily="34" charset="0"/>
              <a:cs typeface="Arial" panose="020B0604020202020204" pitchFamily="34" charset="0"/>
            </a:endParaRPr>
          </a:p>
          <a:p>
            <a:pPr>
              <a:spcBef>
                <a:spcPts val="600"/>
              </a:spcBef>
              <a:spcAft>
                <a:spcPts val="600"/>
              </a:spcAft>
            </a:pPr>
            <a:r>
              <a:rPr lang="en-US" sz="3200" b="1" dirty="0" smtClean="0">
                <a:solidFill>
                  <a:srgbClr val="006600"/>
                </a:solidFill>
                <a:latin typeface="Arial" panose="020B0604020202020204" pitchFamily="34" charset="0"/>
                <a:cs typeface="Arial" panose="020B0604020202020204" pitchFamily="34" charset="0"/>
              </a:rPr>
              <a:t>2. </a:t>
            </a:r>
            <a:r>
              <a:rPr lang="en-US" sz="3200" b="1" dirty="0" err="1" smtClean="0">
                <a:solidFill>
                  <a:srgbClr val="006600"/>
                </a:solidFill>
                <a:latin typeface="Arial" panose="020B0604020202020204" pitchFamily="34" charset="0"/>
                <a:cs typeface="Arial" panose="020B0604020202020204" pitchFamily="34" charset="0"/>
              </a:rPr>
              <a:t>Chuẩn</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bị</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mới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Đọc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và</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trả</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lời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các</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câu</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hỏi</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của</a:t>
            </a:r>
            <a:r>
              <a:rPr lang="en-US" sz="3200" b="1" dirty="0" smtClean="0">
                <a:solidFill>
                  <a:srgbClr val="006600"/>
                </a:solidFill>
                <a:latin typeface="Arial" panose="020B0604020202020204" pitchFamily="34" charset="0"/>
                <a:cs typeface="Arial" panose="020B0604020202020204" pitchFamily="34" charset="0"/>
              </a:rPr>
              <a:t> </a:t>
            </a:r>
            <a:r>
              <a:rPr lang="en-US" sz="3200" b="1" dirty="0" err="1" smtClean="0">
                <a:solidFill>
                  <a:srgbClr val="006600"/>
                </a:solidFill>
                <a:latin typeface="Arial" panose="020B0604020202020204" pitchFamily="34" charset="0"/>
                <a:cs typeface="Arial" panose="020B0604020202020204" pitchFamily="34" charset="0"/>
              </a:rPr>
              <a:t>Bài</a:t>
            </a:r>
            <a:r>
              <a:rPr lang="en-US" sz="3200" b="1" dirty="0" smtClean="0">
                <a:solidFill>
                  <a:srgbClr val="006600"/>
                </a:solidFill>
                <a:latin typeface="Arial" panose="020B0604020202020204" pitchFamily="34" charset="0"/>
                <a:cs typeface="Arial" panose="020B0604020202020204" pitchFamily="34" charset="0"/>
              </a:rPr>
              <a:t> 7:  “</a:t>
            </a:r>
            <a:r>
              <a:rPr lang="x-none" sz="3200" b="1" dirty="0">
                <a:solidFill>
                  <a:srgbClr val="006600"/>
                </a:solidFill>
                <a:latin typeface="Times New Roman" panose="02020603050405020304" pitchFamily="18" charset="0"/>
                <a:ea typeface="Times New Roman" panose="02020603050405020304" pitchFamily="18" charset="0"/>
              </a:rPr>
              <a:t>AI CẬP </a:t>
            </a:r>
            <a:r>
              <a:rPr lang="en-US" sz="3200" b="1" dirty="0">
                <a:solidFill>
                  <a:srgbClr val="006600"/>
                </a:solidFill>
                <a:latin typeface="Times New Roman" panose="02020603050405020304" pitchFamily="18" charset="0"/>
                <a:ea typeface="Times New Roman" panose="02020603050405020304" pitchFamily="18" charset="0"/>
              </a:rPr>
              <a:t>VÀ</a:t>
            </a:r>
            <a:r>
              <a:rPr lang="vi-VN" sz="3200" b="1" dirty="0">
                <a:solidFill>
                  <a:srgbClr val="006600"/>
                </a:solidFill>
                <a:latin typeface="Times New Roman" panose="02020603050405020304" pitchFamily="18" charset="0"/>
                <a:ea typeface="Times New Roman" panose="02020603050405020304" pitchFamily="18" charset="0"/>
              </a:rPr>
              <a:t> LƯỠNG HÀ </a:t>
            </a:r>
            <a:r>
              <a:rPr lang="x-none" sz="3200" b="1" dirty="0">
                <a:solidFill>
                  <a:srgbClr val="006600"/>
                </a:solidFill>
                <a:latin typeface="Times New Roman" panose="02020603050405020304" pitchFamily="18" charset="0"/>
                <a:ea typeface="Times New Roman" panose="02020603050405020304" pitchFamily="18" charset="0"/>
              </a:rPr>
              <a:t>CỔ ĐẠI</a:t>
            </a:r>
            <a:r>
              <a:rPr lang="en-US" sz="3200" b="1" dirty="0" smtClean="0">
                <a:solidFill>
                  <a:srgbClr val="006600"/>
                </a:solidFill>
                <a:latin typeface="Arial" panose="020B0604020202020204" pitchFamily="34" charset="0"/>
                <a:cs typeface="Arial" panose="020B0604020202020204" pitchFamily="34" charset="0"/>
              </a:rPr>
              <a:t>”</a:t>
            </a:r>
            <a:endParaRPr lang="en-US" sz="3200" b="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4281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 xmlns:a16="http://schemas.microsoft.com/office/drawing/2014/main" id="{D9728F4D-6429-6949-AAFA-39175E032B37}"/>
              </a:ext>
            </a:extLst>
          </p:cNvPr>
          <p:cNvSpPr/>
          <p:nvPr/>
        </p:nvSpPr>
        <p:spPr>
          <a:xfrm>
            <a:off x="87742" y="2552123"/>
            <a:ext cx="9019469" cy="7018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a:p>
        </p:txBody>
      </p:sp>
      <p:sp>
        <p:nvSpPr>
          <p:cNvPr id="8" name="TextBox 7">
            <a:extLst>
              <a:ext uri="{FF2B5EF4-FFF2-40B4-BE49-F238E27FC236}">
                <a16:creationId xmlns="" xmlns:a16="http://schemas.microsoft.com/office/drawing/2014/main" id="{137A40D7-B640-A144-80D8-C66D8E3EB165}"/>
              </a:ext>
            </a:extLst>
          </p:cNvPr>
          <p:cNvSpPr txBox="1"/>
          <p:nvPr/>
        </p:nvSpPr>
        <p:spPr>
          <a:xfrm>
            <a:off x="-67083" y="3460109"/>
            <a:ext cx="2770471" cy="707886"/>
          </a:xfrm>
          <a:prstGeom prst="rect">
            <a:avLst/>
          </a:prstGeom>
          <a:noFill/>
        </p:spPr>
        <p:txBody>
          <a:bodyPr wrap="square" rtlCol="0">
            <a:spAutoFit/>
          </a:bodyPr>
          <a:lstStyle/>
          <a:p>
            <a:pPr algn="ctr"/>
            <a:r>
              <a:rPr lang="x-none" sz="2000" dirty="0">
                <a:latin typeface="Times New Roman" panose="02020603050405020304" pitchFamily="18" charset="0"/>
                <a:cs typeface="Times New Roman" panose="02020603050405020304" pitchFamily="18" charset="0"/>
              </a:rPr>
              <a:t>Khoảng </a:t>
            </a:r>
          </a:p>
          <a:p>
            <a:pPr algn="ctr"/>
            <a:r>
              <a:rPr lang="x-none" sz="2000" dirty="0">
                <a:latin typeface="Times New Roman" panose="02020603050405020304" pitchFamily="18" charset="0"/>
                <a:cs typeface="Times New Roman" panose="02020603050405020304" pitchFamily="18" charset="0"/>
              </a:rPr>
              <a:t>3500 năm TCN</a:t>
            </a:r>
          </a:p>
        </p:txBody>
      </p:sp>
      <p:sp>
        <p:nvSpPr>
          <p:cNvPr id="9" name="Rectangle 8">
            <a:extLst>
              <a:ext uri="{FF2B5EF4-FFF2-40B4-BE49-F238E27FC236}">
                <a16:creationId xmlns="" xmlns:a16="http://schemas.microsoft.com/office/drawing/2014/main" id="{B52842AB-4E73-E34B-8BD4-1314E55530B7}"/>
              </a:ext>
            </a:extLst>
          </p:cNvPr>
          <p:cNvSpPr/>
          <p:nvPr/>
        </p:nvSpPr>
        <p:spPr>
          <a:xfrm>
            <a:off x="3297303" y="3407183"/>
            <a:ext cx="2448427" cy="707886"/>
          </a:xfrm>
          <a:prstGeom prst="rect">
            <a:avLst/>
          </a:prstGeom>
        </p:spPr>
        <p:txBody>
          <a:bodyPr wrap="square">
            <a:spAutoFit/>
          </a:bodyPr>
          <a:lstStyle/>
          <a:p>
            <a:pPr algn="ctr"/>
            <a:r>
              <a:rPr lang="x-none" sz="2000" dirty="0">
                <a:latin typeface="Times New Roman" panose="02020603050405020304" pitchFamily="18" charset="0"/>
                <a:cs typeface="Times New Roman" panose="02020603050405020304" pitchFamily="18" charset="0"/>
              </a:rPr>
              <a:t>Khoảng </a:t>
            </a:r>
          </a:p>
          <a:p>
            <a:pPr algn="ctr"/>
            <a:r>
              <a:rPr lang="x-none" sz="2000" dirty="0">
                <a:latin typeface="Times New Roman" panose="02020603050405020304" pitchFamily="18" charset="0"/>
                <a:cs typeface="Times New Roman" panose="02020603050405020304" pitchFamily="18" charset="0"/>
              </a:rPr>
              <a:t>2000 năm TCN</a:t>
            </a:r>
          </a:p>
        </p:txBody>
      </p:sp>
      <p:sp>
        <p:nvSpPr>
          <p:cNvPr id="10" name="Rectangle 9">
            <a:extLst>
              <a:ext uri="{FF2B5EF4-FFF2-40B4-BE49-F238E27FC236}">
                <a16:creationId xmlns="" xmlns:a16="http://schemas.microsoft.com/office/drawing/2014/main" id="{8B8E31C1-F7F3-4140-AFF7-0801552B70C0}"/>
              </a:ext>
            </a:extLst>
          </p:cNvPr>
          <p:cNvSpPr/>
          <p:nvPr/>
        </p:nvSpPr>
        <p:spPr>
          <a:xfrm>
            <a:off x="5542895" y="3414827"/>
            <a:ext cx="3008197" cy="707886"/>
          </a:xfrm>
          <a:prstGeom prst="rect">
            <a:avLst/>
          </a:prstGeom>
        </p:spPr>
        <p:txBody>
          <a:bodyPr wrap="square">
            <a:spAutoFit/>
          </a:bodyPr>
          <a:lstStyle/>
          <a:p>
            <a:pPr algn="ctr"/>
            <a:r>
              <a:rPr lang="x-none" sz="2000" dirty="0">
                <a:latin typeface="Times New Roman" panose="02020603050405020304" pitchFamily="18" charset="0"/>
                <a:cs typeface="Times New Roman" panose="02020603050405020304" pitchFamily="18" charset="0"/>
              </a:rPr>
              <a:t>Khoảng cuối thiên niên kỉ II đầu thiên niên kỉ I TCN</a:t>
            </a:r>
          </a:p>
        </p:txBody>
      </p:sp>
      <p:sp>
        <p:nvSpPr>
          <p:cNvPr id="16" name="Minus 15">
            <a:extLst>
              <a:ext uri="{FF2B5EF4-FFF2-40B4-BE49-F238E27FC236}">
                <a16:creationId xmlns="" xmlns:a16="http://schemas.microsoft.com/office/drawing/2014/main" id="{63C48767-1142-534B-AFF8-05FFA67F5BBB}"/>
              </a:ext>
            </a:extLst>
          </p:cNvPr>
          <p:cNvSpPr/>
          <p:nvPr/>
        </p:nvSpPr>
        <p:spPr>
          <a:xfrm flipH="1">
            <a:off x="1173608" y="497148"/>
            <a:ext cx="50291" cy="4714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ectangle 13">
            <a:extLst>
              <a:ext uri="{FF2B5EF4-FFF2-40B4-BE49-F238E27FC236}">
                <a16:creationId xmlns="" xmlns:a16="http://schemas.microsoft.com/office/drawing/2014/main" id="{E236ED3A-D0F1-7F4F-A4D5-43456639B531}"/>
              </a:ext>
            </a:extLst>
          </p:cNvPr>
          <p:cNvSpPr/>
          <p:nvPr/>
        </p:nvSpPr>
        <p:spPr>
          <a:xfrm>
            <a:off x="314918" y="518174"/>
            <a:ext cx="10225088" cy="483017"/>
          </a:xfrm>
          <a:prstGeom prst="rect">
            <a:avLst/>
          </a:prstGeom>
        </p:spPr>
        <p:txBody>
          <a:bodyPr wrap="square">
            <a:spAutoFit/>
          </a:bodyPr>
          <a:lstStyle/>
          <a:p>
            <a:pPr algn="just">
              <a:lnSpc>
                <a:spcPct val="115000"/>
              </a:lnSpc>
            </a:pPr>
            <a:r>
              <a:rPr lang="vi-VN" sz="2400" b="1" dirty="0" smtClean="0">
                <a:latin typeface="Times New Roman" panose="02020603050405020304" pitchFamily="18" charset="0"/>
                <a:ea typeface="Times New Roman" panose="02020603050405020304" pitchFamily="18" charset="0"/>
              </a:rPr>
              <a:t>a. Sự phát hiện ra kim loại và </a:t>
            </a:r>
            <a:r>
              <a:rPr lang="en-US" sz="2400" b="1" dirty="0" err="1" smtClean="0">
                <a:latin typeface="Times New Roman" panose="02020603050405020304" pitchFamily="18" charset="0"/>
                <a:ea typeface="Times New Roman" panose="02020603050405020304" pitchFamily="18" charset="0"/>
              </a:rPr>
              <a:t>những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chuyển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biến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trong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đời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sống</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vật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chất</a:t>
            </a:r>
            <a:endParaRPr lang="x-none" sz="2400" dirty="0">
              <a:effectLst/>
              <a:latin typeface="Times New Roman" panose="02020603050405020304" pitchFamily="18" charset="0"/>
              <a:ea typeface="Times New Roman" panose="02020603050405020304" pitchFamily="18" charset="0"/>
            </a:endParaRPr>
          </a:p>
        </p:txBody>
      </p:sp>
      <p:sp>
        <p:nvSpPr>
          <p:cNvPr id="20" name="Minus 19">
            <a:extLst>
              <a:ext uri="{FF2B5EF4-FFF2-40B4-BE49-F238E27FC236}">
                <a16:creationId xmlns="" xmlns:a16="http://schemas.microsoft.com/office/drawing/2014/main" id="{63C48767-1142-534B-AFF8-05FFA67F5BBB}"/>
              </a:ext>
            </a:extLst>
          </p:cNvPr>
          <p:cNvSpPr/>
          <p:nvPr/>
        </p:nvSpPr>
        <p:spPr>
          <a:xfrm flipH="1">
            <a:off x="4497192" y="491442"/>
            <a:ext cx="50291" cy="4714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Minus 20">
            <a:extLst>
              <a:ext uri="{FF2B5EF4-FFF2-40B4-BE49-F238E27FC236}">
                <a16:creationId xmlns="" xmlns:a16="http://schemas.microsoft.com/office/drawing/2014/main" id="{63C48767-1142-534B-AFF8-05FFA67F5BBB}"/>
              </a:ext>
            </a:extLst>
          </p:cNvPr>
          <p:cNvSpPr/>
          <p:nvPr/>
        </p:nvSpPr>
        <p:spPr>
          <a:xfrm flipH="1">
            <a:off x="6895328" y="491441"/>
            <a:ext cx="50291" cy="4714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angle 2"/>
          <p:cNvSpPr/>
          <p:nvPr/>
        </p:nvSpPr>
        <p:spPr>
          <a:xfrm>
            <a:off x="248703" y="1095995"/>
            <a:ext cx="1957800" cy="1225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000" dirty="0">
                <a:solidFill>
                  <a:schemeClr val="tx1"/>
                </a:solidFill>
                <a:latin typeface="Times New Roman" panose="02020603050405020304" pitchFamily="18" charset="0"/>
                <a:cs typeface="Times New Roman" panose="02020603050405020304" pitchFamily="18" charset="0"/>
              </a:rPr>
              <a:t>Người Tây Á và Ai </a:t>
            </a:r>
            <a:r>
              <a:rPr lang="en-US" sz="2000" dirty="0" smtClean="0">
                <a:solidFill>
                  <a:schemeClr val="tx1"/>
                </a:solidFill>
                <a:latin typeface="Times New Roman" panose="02020603050405020304" pitchFamily="18" charset="0"/>
                <a:cs typeface="Times New Roman" panose="02020603050405020304" pitchFamily="18" charset="0"/>
              </a:rPr>
              <a:t>C</a:t>
            </a:r>
            <a:r>
              <a:rPr lang="x-none" sz="2000" dirty="0" smtClean="0">
                <a:solidFill>
                  <a:schemeClr val="tx1"/>
                </a:solidFill>
                <a:latin typeface="Times New Roman" panose="02020603050405020304" pitchFamily="18" charset="0"/>
                <a:cs typeface="Times New Roman" panose="02020603050405020304" pitchFamily="18" charset="0"/>
              </a:rPr>
              <a:t>ập </a:t>
            </a:r>
            <a:r>
              <a:rPr lang="x-none" sz="2000" dirty="0">
                <a:solidFill>
                  <a:schemeClr val="tx1"/>
                </a:solidFill>
                <a:latin typeface="Times New Roman" panose="02020603050405020304" pitchFamily="18" charset="0"/>
                <a:cs typeface="Times New Roman" panose="02020603050405020304" pitchFamily="18" charset="0"/>
              </a:rPr>
              <a:t>đã biết dùng đồng đỏ</a:t>
            </a:r>
          </a:p>
        </p:txBody>
      </p:sp>
      <p:sp>
        <p:nvSpPr>
          <p:cNvPr id="25" name="Rectangle 24"/>
          <p:cNvSpPr/>
          <p:nvPr/>
        </p:nvSpPr>
        <p:spPr>
          <a:xfrm>
            <a:off x="3492274" y="1047228"/>
            <a:ext cx="1957800" cy="1225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latin typeface="Times New Roman" panose="02020603050405020304" pitchFamily="18" charset="0"/>
                <a:cs typeface="Times New Roman" panose="02020603050405020304" pitchFamily="18" charset="0"/>
              </a:rPr>
              <a:t>Cư dân nhiều nơi biết dùng đông thau</a:t>
            </a:r>
          </a:p>
        </p:txBody>
      </p:sp>
      <p:sp>
        <p:nvSpPr>
          <p:cNvPr id="26" name="Rectangle 25"/>
          <p:cNvSpPr/>
          <p:nvPr/>
        </p:nvSpPr>
        <p:spPr>
          <a:xfrm>
            <a:off x="5855568" y="1043417"/>
            <a:ext cx="1957800" cy="1225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latin typeface="Times New Roman" panose="02020603050405020304" pitchFamily="18" charset="0"/>
                <a:cs typeface="Times New Roman" panose="02020603050405020304" pitchFamily="18" charset="0"/>
              </a:rPr>
              <a:t>Con người biết chế tạo công cụ bằng sắt</a:t>
            </a:r>
          </a:p>
        </p:txBody>
      </p:sp>
      <p:sp>
        <p:nvSpPr>
          <p:cNvPr id="12" name="Right Arrow 11"/>
          <p:cNvSpPr/>
          <p:nvPr/>
        </p:nvSpPr>
        <p:spPr>
          <a:xfrm>
            <a:off x="5486318" y="1459497"/>
            <a:ext cx="333925" cy="393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354449" y="1498220"/>
            <a:ext cx="969739" cy="393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1782" y="4362893"/>
            <a:ext cx="11790218" cy="1754326"/>
          </a:xfrm>
          <a:prstGeom prst="rect">
            <a:avLst/>
          </a:prstGeom>
          <a:noFill/>
        </p:spPr>
        <p:txBody>
          <a:bodyPr wrap="square" rtlCol="0">
            <a:spAutoFit/>
          </a:bodyPr>
          <a:lstStyle/>
          <a:p>
            <a:pPr marL="285750" indent="-285750">
              <a:lnSpc>
                <a:spcPct val="150000"/>
              </a:lnSpc>
              <a:buFontTx/>
              <a:buChar char="-"/>
            </a:pPr>
            <a:r>
              <a:rPr lang="en-US" sz="2400" dirty="0" err="1" smtClean="0">
                <a:latin typeface="Times New Roman" panose="02020603050405020304" pitchFamily="18" charset="0"/>
                <a:cs typeface="Times New Roman" panose="02020603050405020304" pitchFamily="18" charset="0"/>
              </a:rPr>
              <a:t>Nghề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gốm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riêng</a:t>
            </a:r>
            <a:r>
              <a:rPr lang="en-US" sz="2400" dirty="0" smtClean="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cải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làm</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ra</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nhiều</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hơn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dư</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thừa</a:t>
            </a:r>
            <a:endParaRPr lang="en-US" sz="2400" dirty="0" smtClean="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A9E2CBEE-35FC-47B8-854F-2DAA9FD96FAF}"/>
              </a:ext>
            </a:extLst>
          </p:cNvPr>
          <p:cNvSpPr txBox="1"/>
          <p:nvPr/>
        </p:nvSpPr>
        <p:spPr>
          <a:xfrm>
            <a:off x="87742" y="25374"/>
            <a:ext cx="98165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1. </a:t>
            </a:r>
            <a:r>
              <a:rPr kumimoji="0" lang="en-US" altLang="zh-CN" sz="2800" b="1" i="0" u="none" strike="noStrike" kern="1200" cap="none" spc="0" normalizeH="0" baseline="0" noProof="0" dirty="0" err="1" smtClean="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phát</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ra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loại</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và</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2800" b="1" dirty="0">
                <a:latin typeface="Times New Roman" panose="02020603050405020304" pitchFamily="18" charset="0"/>
                <a:ea typeface="字体管家棉花糖" panose="00020600040101010101" charset="-122"/>
                <a:cs typeface="Times New Roman" panose="02020603050405020304" pitchFamily="18" charset="0"/>
              </a:rPr>
              <a:t>b</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ước</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tiến</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effectLst/>
                <a:uLnTx/>
                <a:uFillTx/>
                <a:latin typeface="Times New Roman" panose="02020603050405020304" pitchFamily="18" charset="0"/>
                <a:ea typeface="字体管家棉花糖" panose="00020600040101010101" charset="-122"/>
                <a:cs typeface="Times New Roman" panose="02020603050405020304" pitchFamily="18" charset="0"/>
              </a:rPr>
              <a:t>thủy</a:t>
            </a:r>
            <a:endParaRPr kumimoji="0" lang="en-US" altLang="zh-CN" sz="2800" b="1" i="0" u="none" strike="noStrike" kern="1200" cap="none" spc="200" normalizeH="0" baseline="0" noProof="0" dirty="0">
              <a:ln>
                <a:noFill/>
              </a:ln>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Tree>
    <p:extLst>
      <p:ext uri="{BB962C8B-B14F-4D97-AF65-F5344CB8AC3E}">
        <p14:creationId xmlns:p14="http://schemas.microsoft.com/office/powerpoint/2010/main" val="2470202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236ED3A-D0F1-7F4F-A4D5-43456639B531}"/>
              </a:ext>
            </a:extLst>
          </p:cNvPr>
          <p:cNvSpPr/>
          <p:nvPr/>
        </p:nvSpPr>
        <p:spPr>
          <a:xfrm>
            <a:off x="531468" y="1402930"/>
            <a:ext cx="11377765" cy="548099"/>
          </a:xfrm>
          <a:prstGeom prst="rect">
            <a:avLst/>
          </a:prstGeom>
        </p:spPr>
        <p:txBody>
          <a:bodyPr wrap="square">
            <a:spAutoFit/>
          </a:bodyPr>
          <a:lstStyle/>
          <a:p>
            <a:pPr algn="just">
              <a:lnSpc>
                <a:spcPct val="115000"/>
              </a:lnSpc>
            </a:pPr>
            <a:r>
              <a:rPr lang="vi-VN" sz="2800" b="1" dirty="0" smtClean="0">
                <a:solidFill>
                  <a:srgbClr val="0418D2"/>
                </a:solidFill>
                <a:latin typeface="Times New Roman" panose="02020603050405020304" pitchFamily="18" charset="0"/>
                <a:ea typeface="Times New Roman" panose="02020603050405020304" pitchFamily="18" charset="0"/>
              </a:rPr>
              <a:t>a. Sự phát hiện ra kim loại và </a:t>
            </a:r>
            <a:r>
              <a:rPr lang="en-US" sz="2800" b="1" dirty="0" err="1" smtClean="0">
                <a:solidFill>
                  <a:srgbClr val="0418D2"/>
                </a:solidFill>
                <a:latin typeface="Times New Roman" panose="02020603050405020304" pitchFamily="18" charset="0"/>
                <a:ea typeface="Times New Roman" panose="02020603050405020304" pitchFamily="18" charset="0"/>
              </a:rPr>
              <a:t>những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chuyển</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biến</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trong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đời</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sống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vật</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chất</a:t>
            </a:r>
            <a:endParaRPr lang="x-none" sz="2800" dirty="0">
              <a:solidFill>
                <a:srgbClr val="0418D2"/>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 xmlns:a16="http://schemas.microsoft.com/office/drawing/2014/main" id="{A9E2CBEE-35FC-47B8-854F-2DAA9FD96FAF}"/>
              </a:ext>
            </a:extLst>
          </p:cNvPr>
          <p:cNvSpPr txBox="1"/>
          <p:nvPr/>
        </p:nvSpPr>
        <p:spPr>
          <a:xfrm>
            <a:off x="383578" y="879710"/>
            <a:ext cx="98165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1. </a:t>
            </a:r>
            <a:r>
              <a:rPr kumimoji="0" lang="en-US" altLang="zh-CN" sz="2800" b="1" i="0" u="none" strike="noStrike" kern="1200" cap="none" spc="0" normalizeH="0" baseline="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phát</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ra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và</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2800" b="1" dirty="0">
                <a:solidFill>
                  <a:srgbClr val="0418D2"/>
                </a:solidFill>
                <a:latin typeface="Times New Roman" panose="02020603050405020304" pitchFamily="18" charset="0"/>
                <a:ea typeface="字体管家棉花糖" panose="00020600040101010101" charset="-122"/>
                <a:cs typeface="Times New Roman" panose="02020603050405020304" pitchFamily="18" charset="0"/>
              </a:rPr>
              <a:t>b</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ước</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tiến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endParaRPr kumimoji="0" lang="en-US" altLang="zh-CN" sz="2800" b="1" i="0" u="none" strike="noStrike" kern="1200" cap="none" spc="20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4" name="Rectangle 3"/>
          <p:cNvSpPr/>
          <p:nvPr/>
        </p:nvSpPr>
        <p:spPr>
          <a:xfrm>
            <a:off x="248703" y="36265"/>
            <a:ext cx="11943297" cy="609398"/>
          </a:xfrm>
          <a:prstGeom prst="rect">
            <a:avLst/>
          </a:prstGeom>
        </p:spPr>
        <p:txBody>
          <a:bodyPr wrap="square">
            <a:spAutoFit/>
          </a:bodyPr>
          <a:lstStyle/>
          <a:p>
            <a:pPr algn="just">
              <a:lnSpc>
                <a:spcPct val="120000"/>
              </a:lnSpc>
              <a:spcAft>
                <a:spcPts val="0"/>
              </a:spcAft>
              <a:tabLst>
                <a:tab pos="457200" algn="l"/>
              </a:tabLst>
            </a:pP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6:  SỰ CHUYỂN BIẾN VÀ PHÂN HÓA </a:t>
            </a: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 XÃ HỘI NGUYÊN THỦY</a:t>
            </a:r>
            <a:endPar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910301" y="2097040"/>
            <a:ext cx="10869706" cy="504049"/>
          </a:xfrm>
          <a:prstGeom prst="rect">
            <a:avLst/>
          </a:prstGeom>
        </p:spPr>
        <p:txBody>
          <a:bodyPr wrap="square">
            <a:spAutoFit/>
          </a:bodyPr>
          <a:lstStyle/>
          <a:p>
            <a:pPr algn="just">
              <a:lnSpc>
                <a:spcPct val="120000"/>
              </a:lnSpc>
              <a:spcAft>
                <a:spcPts val="0"/>
              </a:spcAft>
              <a:tabLst>
                <a:tab pos="457200" algn="l"/>
              </a:tabLs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b="1" dirty="0">
                <a:latin typeface="Times New Roman" panose="02020603050405020304" pitchFamily="18" charset="0"/>
                <a:ea typeface="Calibri" panose="020F0502020204030204" pitchFamily="34" charset="0"/>
                <a:cs typeface="Times New Roman" panose="02020603050405020304" pitchFamily="18" charset="0"/>
              </a:rPr>
              <a:t> IV TCN,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ta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774955" y="3961108"/>
            <a:ext cx="5634812" cy="523220"/>
          </a:xfrm>
          <a:prstGeom prst="rect">
            <a:avLst/>
          </a:prstGeom>
        </p:spPr>
        <p:txBody>
          <a:bodyPr wrap="none">
            <a:spAutoFit/>
          </a:bodyPr>
          <a:lstStyle/>
          <a:p>
            <a:r>
              <a:rPr lang="en-US" sz="2800" b="1" dirty="0">
                <a:solidFill>
                  <a:srgbClr val="0418D2"/>
                </a:solidFill>
                <a:latin typeface="Times New Roman" panose="02020603050405020304" pitchFamily="18" charset="0"/>
                <a:ea typeface="Calibri" panose="020F0502020204030204" pitchFamily="34" charset="0"/>
              </a:rPr>
              <a:t>b. </a:t>
            </a:r>
            <a:r>
              <a:rPr lang="en-US" sz="2800" b="1" dirty="0" err="1">
                <a:solidFill>
                  <a:srgbClr val="0418D2"/>
                </a:solidFill>
                <a:latin typeface="Times New Roman" panose="02020603050405020304" pitchFamily="18" charset="0"/>
                <a:ea typeface="Calibri" panose="020F0502020204030204" pitchFamily="34" charset="0"/>
              </a:rPr>
              <a:t>Sự</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thay</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đổi</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trong</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đời</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sống</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xã</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hội</a:t>
            </a:r>
            <a:endParaRPr lang="en-US" sz="2800" dirty="0">
              <a:solidFill>
                <a:srgbClr val="0418D2"/>
              </a:solidFill>
            </a:endParaRPr>
          </a:p>
        </p:txBody>
      </p:sp>
      <p:sp>
        <p:nvSpPr>
          <p:cNvPr id="7" name="TextBox 6"/>
          <p:cNvSpPr txBox="1"/>
          <p:nvPr/>
        </p:nvSpPr>
        <p:spPr>
          <a:xfrm>
            <a:off x="910301" y="2680934"/>
            <a:ext cx="10998932" cy="1200329"/>
          </a:xfrm>
          <a:prstGeom prst="rect">
            <a:avLst/>
          </a:prstGeom>
          <a:noFill/>
        </p:spPr>
        <p:txBody>
          <a:bodyPr wrap="square" rtlCol="0">
            <a:spAutoFit/>
          </a:bodyPr>
          <a:lstStyle/>
          <a:p>
            <a:pPr marL="285750" indent="-285750">
              <a:lnSpc>
                <a:spcPct val="150000"/>
              </a:lnSpc>
              <a:buFontTx/>
              <a:buChar char="-"/>
            </a:pP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trọt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triển</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cải</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làm</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ra</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nhiều</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hơn</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dư</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latin typeface="Times New Roman" panose="02020603050405020304" pitchFamily="18" charset="0"/>
                <a:cs typeface="Times New Roman" panose="02020603050405020304" pitchFamily="18" charset="0"/>
                <a:sym typeface="Wingdings" panose="05000000000000000000" pitchFamily="2" charset="2"/>
              </a:rPr>
              <a:t>thừa</a:t>
            </a:r>
            <a:endParaRPr lang="en-US" sz="2400" b="1" dirty="0" smtClean="0">
              <a:latin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16966" y="1748899"/>
            <a:ext cx="9986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b="1" dirty="0">
                <a:solidFill>
                  <a:srgbClr val="FF3300"/>
                </a:solidFill>
                <a:latin typeface=".VnCentury Schoolbook"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1405219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8"/>
                                        </p:tgtEl>
                                      </p:cBhvr>
                                      <p:to x="80000" y="100000"/>
                                    </p:animScale>
                                    <p:anim by="(#ppt_w*0.10)" calcmode="lin" valueType="num">
                                      <p:cBhvr>
                                        <p:cTn id="9" dur="500" autoRev="1" fill="hold">
                                          <p:stCondLst>
                                            <p:cond delay="0"/>
                                          </p:stCondLst>
                                        </p:cTn>
                                        <p:tgtEl>
                                          <p:spTgt spid="8"/>
                                        </p:tgtEl>
                                        <p:attrNameLst>
                                          <p:attrName>ppt_x</p:attrName>
                                        </p:attrNameLst>
                                      </p:cBhvr>
                                    </p:anim>
                                    <p:anim by="(-#ppt_w*0.10)" calcmode="lin" valueType="num">
                                      <p:cBhvr>
                                        <p:cTn id="10" dur="500" autoRev="1" fill="hold">
                                          <p:stCondLst>
                                            <p:cond delay="0"/>
                                          </p:stCondLst>
                                        </p:cTn>
                                        <p:tgtEl>
                                          <p:spTgt spid="8"/>
                                        </p:tgtEl>
                                        <p:attrNameLst>
                                          <p:attrName>ppt_y</p:attrName>
                                        </p:attrNameLst>
                                      </p:cBhvr>
                                    </p:anim>
                                    <p:animRot by="-480000">
                                      <p:cBhvr>
                                        <p:cTn id="11" dur="500" autoRev="1" fill="hold">
                                          <p:stCondLst>
                                            <p:cond delay="0"/>
                                          </p:stCondLst>
                                        </p:cTn>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C003145-F7E2-5446-9C9D-7F162BA4EA98}"/>
              </a:ext>
            </a:extLst>
          </p:cNvPr>
          <p:cNvSpPr/>
          <p:nvPr/>
        </p:nvSpPr>
        <p:spPr>
          <a:xfrm>
            <a:off x="214218" y="107956"/>
            <a:ext cx="5272182" cy="517065"/>
          </a:xfrm>
          <a:prstGeom prst="rect">
            <a:avLst/>
          </a:prstGeom>
        </p:spPr>
        <p:txBody>
          <a:bodyPr wrap="square">
            <a:spAutoFit/>
          </a:bodyPr>
          <a:lstStyle/>
          <a:p>
            <a:pPr algn="just">
              <a:lnSpc>
                <a:spcPct val="115000"/>
              </a:lnSpc>
            </a:pPr>
            <a:r>
              <a:rPr lang="vi-VN" sz="2400" b="1" dirty="0" smtClean="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 Sự thay đổi trong đời sống xã hội</a:t>
            </a:r>
            <a:endParaRPr lang="x-none" sz="24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322710" y="1914658"/>
            <a:ext cx="3048000" cy="103909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Đàn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ông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322710" y="4119018"/>
            <a:ext cx="3048000" cy="103909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Đàn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Flowchart: Alternate Process 8"/>
          <p:cNvSpPr/>
          <p:nvPr/>
        </p:nvSpPr>
        <p:spPr>
          <a:xfrm>
            <a:off x="6512491" y="979836"/>
            <a:ext cx="3048000" cy="654265"/>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Dệt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vải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p:cNvSpPr/>
          <p:nvPr/>
        </p:nvSpPr>
        <p:spPr>
          <a:xfrm>
            <a:off x="6512491" y="1963258"/>
            <a:ext cx="3048000" cy="654265"/>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Chăn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nuôi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p:cNvSpPr/>
          <p:nvPr/>
        </p:nvSpPr>
        <p:spPr>
          <a:xfrm>
            <a:off x="6512491" y="2949711"/>
            <a:ext cx="3048000" cy="654265"/>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Luyện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kim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p:cNvSpPr/>
          <p:nvPr/>
        </p:nvSpPr>
        <p:spPr>
          <a:xfrm>
            <a:off x="6512491" y="3984298"/>
            <a:ext cx="3048000" cy="654265"/>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Trồng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trọt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p:cNvSpPr/>
          <p:nvPr/>
        </p:nvSpPr>
        <p:spPr>
          <a:xfrm>
            <a:off x="6512491" y="5004833"/>
            <a:ext cx="3048000" cy="654265"/>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Làm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mộc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p:cNvSpPr/>
          <p:nvPr/>
        </p:nvSpPr>
        <p:spPr>
          <a:xfrm>
            <a:off x="6512491" y="5974387"/>
            <a:ext cx="3048000" cy="654265"/>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Làm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đồ</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gốm</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3467686" y="2444546"/>
            <a:ext cx="3036277" cy="66379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p:cNvCxnSpPr>
          <p:nvPr/>
        </p:nvCxnSpPr>
        <p:spPr>
          <a:xfrm>
            <a:off x="3370710" y="2434203"/>
            <a:ext cx="3133253" cy="155009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p:cNvCxnSpPr>
          <p:nvPr/>
        </p:nvCxnSpPr>
        <p:spPr>
          <a:xfrm>
            <a:off x="3370710" y="2434203"/>
            <a:ext cx="3141781" cy="257063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p:cNvCxnSpPr>
          <p:nvPr/>
        </p:nvCxnSpPr>
        <p:spPr>
          <a:xfrm>
            <a:off x="3370710" y="2434203"/>
            <a:ext cx="3133253" cy="3604917"/>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3252651" y="4543667"/>
            <a:ext cx="3259840" cy="17578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338416" y="4311431"/>
            <a:ext cx="3145939" cy="23223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366552" y="1489166"/>
            <a:ext cx="3117803" cy="305450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373480" y="2290391"/>
            <a:ext cx="3124943" cy="225327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3"/>
          </p:cNvCxnSpPr>
          <p:nvPr/>
        </p:nvCxnSpPr>
        <p:spPr>
          <a:xfrm flipV="1">
            <a:off x="3370710" y="2181498"/>
            <a:ext cx="3033932" cy="25270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676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14" grpId="0" animBg="1"/>
      <p:bldP spid="14" grpId="1" animBg="1"/>
      <p:bldP spid="15" grpId="0"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236ED3A-D0F1-7F4F-A4D5-43456639B531}"/>
              </a:ext>
            </a:extLst>
          </p:cNvPr>
          <p:cNvSpPr/>
          <p:nvPr/>
        </p:nvSpPr>
        <p:spPr>
          <a:xfrm>
            <a:off x="585538" y="1229624"/>
            <a:ext cx="11377765" cy="548099"/>
          </a:xfrm>
          <a:prstGeom prst="rect">
            <a:avLst/>
          </a:prstGeom>
        </p:spPr>
        <p:txBody>
          <a:bodyPr wrap="square">
            <a:spAutoFit/>
          </a:bodyPr>
          <a:lstStyle/>
          <a:p>
            <a:pPr algn="just">
              <a:lnSpc>
                <a:spcPct val="115000"/>
              </a:lnSpc>
            </a:pPr>
            <a:r>
              <a:rPr lang="vi-VN" sz="2800" b="1" dirty="0" smtClean="0">
                <a:solidFill>
                  <a:srgbClr val="0418D2"/>
                </a:solidFill>
                <a:latin typeface="Times New Roman" panose="02020603050405020304" pitchFamily="18" charset="0"/>
                <a:ea typeface="Times New Roman" panose="02020603050405020304" pitchFamily="18" charset="0"/>
              </a:rPr>
              <a:t>a. Sự phát hiện ra kim loại và </a:t>
            </a:r>
            <a:r>
              <a:rPr lang="en-US" sz="2800" b="1" dirty="0" err="1" smtClean="0">
                <a:solidFill>
                  <a:srgbClr val="0418D2"/>
                </a:solidFill>
                <a:latin typeface="Times New Roman" panose="02020603050405020304" pitchFamily="18" charset="0"/>
                <a:ea typeface="Times New Roman" panose="02020603050405020304" pitchFamily="18" charset="0"/>
              </a:rPr>
              <a:t>những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chuyển</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biến</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trong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đời</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sống</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vật</a:t>
            </a:r>
            <a:r>
              <a:rPr lang="en-US" sz="2800" b="1" dirty="0" smtClean="0">
                <a:solidFill>
                  <a:srgbClr val="0418D2"/>
                </a:solidFill>
                <a:latin typeface="Times New Roman" panose="02020603050405020304" pitchFamily="18" charset="0"/>
                <a:ea typeface="Times New Roman" panose="02020603050405020304" pitchFamily="18" charset="0"/>
              </a:rPr>
              <a:t> </a:t>
            </a:r>
            <a:r>
              <a:rPr lang="en-US" sz="2800" b="1" dirty="0" err="1" smtClean="0">
                <a:solidFill>
                  <a:srgbClr val="0418D2"/>
                </a:solidFill>
                <a:latin typeface="Times New Roman" panose="02020603050405020304" pitchFamily="18" charset="0"/>
                <a:ea typeface="Times New Roman" panose="02020603050405020304" pitchFamily="18" charset="0"/>
              </a:rPr>
              <a:t>chất</a:t>
            </a:r>
            <a:endParaRPr lang="x-none" sz="2800" dirty="0">
              <a:solidFill>
                <a:srgbClr val="0418D2"/>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 xmlns:a16="http://schemas.microsoft.com/office/drawing/2014/main" id="{A9E2CBEE-35FC-47B8-854F-2DAA9FD96FAF}"/>
              </a:ext>
            </a:extLst>
          </p:cNvPr>
          <p:cNvSpPr txBox="1"/>
          <p:nvPr/>
        </p:nvSpPr>
        <p:spPr>
          <a:xfrm>
            <a:off x="435829" y="701200"/>
            <a:ext cx="98165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1. </a:t>
            </a:r>
            <a:r>
              <a:rPr kumimoji="0" lang="en-US" altLang="zh-CN" sz="2800" b="1" i="0" u="none" strike="noStrike" kern="1200" cap="none" spc="0" normalizeH="0" baseline="0" noProof="0" dirty="0" err="1"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Sự</a:t>
            </a:r>
            <a:r>
              <a:rPr kumimoji="0" lang="en-US" altLang="zh-CN" sz="2800" b="1" i="0" u="none" strike="noStrike" kern="1200" cap="none" spc="0" normalizeH="0" baseline="0" noProof="0" dirty="0" smtClean="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phát</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hiện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ra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kim</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loại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và</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lang="en-US" altLang="zh-CN" sz="2800" b="1" dirty="0">
                <a:solidFill>
                  <a:srgbClr val="0418D2"/>
                </a:solidFill>
                <a:latin typeface="Times New Roman" panose="02020603050405020304" pitchFamily="18" charset="0"/>
                <a:ea typeface="字体管家棉花糖" panose="00020600040101010101" charset="-122"/>
                <a:cs typeface="Times New Roman" panose="02020603050405020304" pitchFamily="18" charset="0"/>
              </a:rPr>
              <a:t>b</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ước</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tiến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của</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xã</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hội</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nguyên</a:t>
            </a:r>
            <a:r>
              <a:rPr kumimoji="0" lang="en-US" altLang="zh-CN" sz="2800" b="1" i="0" u="none" strike="noStrike" kern="1200" cap="none" spc="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rPr>
              <a:t>thủy</a:t>
            </a:r>
            <a:endParaRPr kumimoji="0" lang="en-US" altLang="zh-CN" sz="2800" b="1" i="0" u="none" strike="noStrike" kern="1200" cap="none" spc="200" normalizeH="0" baseline="0" noProof="0" dirty="0">
              <a:ln>
                <a:noFill/>
              </a:ln>
              <a:solidFill>
                <a:srgbClr val="0418D2"/>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4" name="Rectangle 3"/>
          <p:cNvSpPr/>
          <p:nvPr/>
        </p:nvSpPr>
        <p:spPr>
          <a:xfrm>
            <a:off x="248703" y="36265"/>
            <a:ext cx="11943297" cy="609398"/>
          </a:xfrm>
          <a:prstGeom prst="rect">
            <a:avLst/>
          </a:prstGeom>
        </p:spPr>
        <p:txBody>
          <a:bodyPr wrap="square">
            <a:spAutoFit/>
          </a:bodyPr>
          <a:lstStyle/>
          <a:p>
            <a:pPr algn="just">
              <a:lnSpc>
                <a:spcPct val="120000"/>
              </a:lnSpc>
              <a:spcAft>
                <a:spcPts val="0"/>
              </a:spcAft>
              <a:tabLst>
                <a:tab pos="457200" algn="l"/>
              </a:tabLst>
            </a:pP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6:  SỰ CHUYỂN BIẾN VÀ PHÂN HÓA </a:t>
            </a:r>
            <a:r>
              <a:rPr lang="en-US"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 XÃ HỘI NGUYÊN THỦY</a:t>
            </a:r>
            <a:endParaRPr lang="en-US" sz="2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839567" y="1851936"/>
            <a:ext cx="10869706" cy="978729"/>
          </a:xfrm>
          <a:prstGeom prst="rect">
            <a:avLst/>
          </a:prstGeom>
        </p:spPr>
        <p:txBody>
          <a:bodyPr wrap="square">
            <a:spAutoFit/>
          </a:bodyPr>
          <a:lstStyle/>
          <a:p>
            <a:pPr algn="just">
              <a:lnSpc>
                <a:spcPct val="120000"/>
              </a:lnSpc>
              <a:spcAft>
                <a:spcPts val="0"/>
              </a:spcAft>
              <a:tabLst>
                <a:tab pos="457200" algn="l"/>
              </a:tabLs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b="1" dirty="0">
                <a:latin typeface="Times New Roman" panose="02020603050405020304" pitchFamily="18" charset="0"/>
                <a:ea typeface="Calibri" panose="020F0502020204030204" pitchFamily="34" charset="0"/>
                <a:cs typeface="Times New Roman" panose="02020603050405020304" pitchFamily="18" charset="0"/>
              </a:rPr>
              <a:t> IV TCN,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585538" y="2904879"/>
            <a:ext cx="5634812" cy="523220"/>
          </a:xfrm>
          <a:prstGeom prst="rect">
            <a:avLst/>
          </a:prstGeom>
        </p:spPr>
        <p:txBody>
          <a:bodyPr wrap="none">
            <a:spAutoFit/>
          </a:bodyPr>
          <a:lstStyle/>
          <a:p>
            <a:r>
              <a:rPr lang="en-US" sz="2800" b="1" dirty="0">
                <a:solidFill>
                  <a:srgbClr val="0418D2"/>
                </a:solidFill>
                <a:latin typeface="Times New Roman" panose="02020603050405020304" pitchFamily="18" charset="0"/>
                <a:ea typeface="Calibri" panose="020F0502020204030204" pitchFamily="34" charset="0"/>
              </a:rPr>
              <a:t>b. </a:t>
            </a:r>
            <a:r>
              <a:rPr lang="en-US" sz="2800" b="1" dirty="0" err="1">
                <a:solidFill>
                  <a:srgbClr val="0418D2"/>
                </a:solidFill>
                <a:latin typeface="Times New Roman" panose="02020603050405020304" pitchFamily="18" charset="0"/>
                <a:ea typeface="Calibri" panose="020F0502020204030204" pitchFamily="34" charset="0"/>
              </a:rPr>
              <a:t>Sự</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thay</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đổi</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trong</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đời</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sống</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xã</a:t>
            </a:r>
            <a:r>
              <a:rPr lang="en-US" sz="2800" b="1" dirty="0">
                <a:solidFill>
                  <a:srgbClr val="0418D2"/>
                </a:solidFill>
                <a:latin typeface="Times New Roman" panose="02020603050405020304" pitchFamily="18" charset="0"/>
                <a:ea typeface="Calibri" panose="020F0502020204030204" pitchFamily="34" charset="0"/>
              </a:rPr>
              <a:t> </a:t>
            </a:r>
            <a:r>
              <a:rPr lang="en-US" sz="2800" b="1" dirty="0" err="1">
                <a:solidFill>
                  <a:srgbClr val="0418D2"/>
                </a:solidFill>
                <a:latin typeface="Times New Roman" panose="02020603050405020304" pitchFamily="18" charset="0"/>
                <a:ea typeface="Calibri" panose="020F0502020204030204" pitchFamily="34" charset="0"/>
              </a:rPr>
              <a:t>hội</a:t>
            </a:r>
            <a:endParaRPr lang="en-US" sz="2800" dirty="0">
              <a:solidFill>
                <a:srgbClr val="0418D2"/>
              </a:solidFill>
            </a:endParaRPr>
          </a:p>
        </p:txBody>
      </p:sp>
      <p:sp>
        <p:nvSpPr>
          <p:cNvPr id="2" name="Rectangle 1"/>
          <p:cNvSpPr/>
          <p:nvPr/>
        </p:nvSpPr>
        <p:spPr>
          <a:xfrm>
            <a:off x="954124" y="3428099"/>
            <a:ext cx="8779968" cy="535531"/>
          </a:xfrm>
          <a:prstGeom prst="rect">
            <a:avLst/>
          </a:prstGeom>
        </p:spPr>
        <p:txBody>
          <a:bodyPr wrap="none">
            <a:spAutoFit/>
          </a:bodyPr>
          <a:lstStyle/>
          <a:p>
            <a:pPr algn="just">
              <a:lnSpc>
                <a:spcPct val="120000"/>
              </a:lnSpc>
              <a:spcAft>
                <a:spcPts val="1000"/>
              </a:spcAft>
              <a:tabLst>
                <a:tab pos="45720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vai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latin typeface="Times New Roman" panose="02020603050405020304" pitchFamily="18" charset="0"/>
                <a:ea typeface="Calibri" panose="020F0502020204030204" pitchFamily="34" charset="0"/>
                <a:cs typeface="Times New Roman" panose="02020603050405020304" pitchFamily="18" charset="0"/>
              </a:rPr>
              <a:t> to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đình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0" y="3095699"/>
            <a:ext cx="9567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b="1" dirty="0">
                <a:solidFill>
                  <a:srgbClr val="FF3300"/>
                </a:solidFill>
                <a:latin typeface=".VnCentury Schoolbook" panose="020B7200000000000000" pitchFamily="34" charset="0"/>
                <a:sym typeface="Wingdings" panose="05000000000000000000" pitchFamily="2" charset="2"/>
              </a:rPr>
              <a:t></a:t>
            </a:r>
          </a:p>
        </p:txBody>
      </p:sp>
    </p:spTree>
    <p:extLst>
      <p:ext uri="{BB962C8B-B14F-4D97-AF65-F5344CB8AC3E}">
        <p14:creationId xmlns:p14="http://schemas.microsoft.com/office/powerpoint/2010/main" val="3473528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8"/>
                                        </p:tgtEl>
                                      </p:cBhvr>
                                      <p:to x="80000" y="100000"/>
                                    </p:animScale>
                                    <p:anim by="(#ppt_w*0.10)" calcmode="lin" valueType="num">
                                      <p:cBhvr>
                                        <p:cTn id="9" dur="500" autoRev="1" fill="hold">
                                          <p:stCondLst>
                                            <p:cond delay="0"/>
                                          </p:stCondLst>
                                        </p:cTn>
                                        <p:tgtEl>
                                          <p:spTgt spid="8"/>
                                        </p:tgtEl>
                                        <p:attrNameLst>
                                          <p:attrName>ppt_x</p:attrName>
                                        </p:attrNameLst>
                                      </p:cBhvr>
                                    </p:anim>
                                    <p:anim by="(-#ppt_w*0.10)" calcmode="lin" valueType="num">
                                      <p:cBhvr>
                                        <p:cTn id="10" dur="500" autoRev="1" fill="hold">
                                          <p:stCondLst>
                                            <p:cond delay="0"/>
                                          </p:stCondLst>
                                        </p:cTn>
                                        <p:tgtEl>
                                          <p:spTgt spid="8"/>
                                        </p:tgtEl>
                                        <p:attrNameLst>
                                          <p:attrName>ppt_y</p:attrName>
                                        </p:attrNameLst>
                                      </p:cBhvr>
                                    </p:anim>
                                    <p:animRot by="-480000">
                                      <p:cBhvr>
                                        <p:cTn id="11" dur="500" autoRev="1" fill="hold">
                                          <p:stCondLst>
                                            <p:cond delay="0"/>
                                          </p:stCondLst>
                                        </p:cTn>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51" y="554181"/>
            <a:ext cx="11492382" cy="6165273"/>
          </a:xfrm>
          <a:prstGeom prst="rect">
            <a:avLst/>
          </a:prstGeom>
        </p:spPr>
      </p:pic>
    </p:spTree>
    <p:extLst>
      <p:ext uri="{BB962C8B-B14F-4D97-AF65-F5344CB8AC3E}">
        <p14:creationId xmlns:p14="http://schemas.microsoft.com/office/powerpoint/2010/main" val="1796194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AF0A3ACC-A981-C84F-8D09-8B434C37E34C}"/>
              </a:ext>
            </a:extLst>
          </p:cNvPr>
          <p:cNvPicPr>
            <a:picLocks noChangeAspect="1"/>
          </p:cNvPicPr>
          <p:nvPr/>
        </p:nvPicPr>
        <p:blipFill>
          <a:blip r:embed="rId2"/>
          <a:stretch>
            <a:fillRect/>
          </a:stretch>
        </p:blipFill>
        <p:spPr>
          <a:xfrm>
            <a:off x="5838675" y="985286"/>
            <a:ext cx="2539999" cy="5240968"/>
          </a:xfrm>
          <a:prstGeom prst="rect">
            <a:avLst/>
          </a:prstGeom>
        </p:spPr>
      </p:pic>
      <p:pic>
        <p:nvPicPr>
          <p:cNvPr id="11" name="Picture 10">
            <a:extLst>
              <a:ext uri="{FF2B5EF4-FFF2-40B4-BE49-F238E27FC236}">
                <a16:creationId xmlns="" xmlns:a16="http://schemas.microsoft.com/office/drawing/2014/main" id="{2B5C9B0E-012D-6D41-80AD-E3C278AE0E7E}"/>
              </a:ext>
            </a:extLst>
          </p:cNvPr>
          <p:cNvPicPr>
            <a:picLocks noChangeAspect="1"/>
          </p:cNvPicPr>
          <p:nvPr/>
        </p:nvPicPr>
        <p:blipFill>
          <a:blip r:embed="rId3"/>
          <a:stretch>
            <a:fillRect/>
          </a:stretch>
        </p:blipFill>
        <p:spPr>
          <a:xfrm>
            <a:off x="268763" y="825724"/>
            <a:ext cx="3440496" cy="2780046"/>
          </a:xfrm>
          <a:prstGeom prst="rect">
            <a:avLst/>
          </a:prstGeom>
        </p:spPr>
      </p:pic>
      <p:pic>
        <p:nvPicPr>
          <p:cNvPr id="15" name="Picture 6" descr="https://cdn-images-1.medium.com/max/800/1*T_foa0Mx8K9fHthxFXcylg.jpeg">
            <a:extLst>
              <a:ext uri="{FF2B5EF4-FFF2-40B4-BE49-F238E27FC236}">
                <a16:creationId xmlns="" xmlns:a16="http://schemas.microsoft.com/office/drawing/2014/main" id="{070DCE8A-822D-0842-A38C-36639AD63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61" y="3556629"/>
            <a:ext cx="3240016" cy="3000644"/>
          </a:xfrm>
          <a:prstGeom prst="rect">
            <a:avLst/>
          </a:prstGeom>
        </p:spPr>
        <p:style>
          <a:lnRef idx="2">
            <a:schemeClr val="dk1"/>
          </a:lnRef>
          <a:fillRef idx="1">
            <a:schemeClr val="lt1"/>
          </a:fillRef>
          <a:effectRef idx="0">
            <a:schemeClr val="dk1"/>
          </a:effectRef>
          <a:fontRef idx="minor">
            <a:schemeClr val="dk1"/>
          </a:fontRef>
        </p:style>
      </p:pic>
      <p:sp>
        <p:nvSpPr>
          <p:cNvPr id="16" name="Rectangle 15">
            <a:extLst>
              <a:ext uri="{FF2B5EF4-FFF2-40B4-BE49-F238E27FC236}">
                <a16:creationId xmlns="" xmlns:a16="http://schemas.microsoft.com/office/drawing/2014/main" id="{86CA0FD6-6FDB-DE45-AF92-903701891E40}"/>
              </a:ext>
            </a:extLst>
          </p:cNvPr>
          <p:cNvSpPr/>
          <p:nvPr/>
        </p:nvSpPr>
        <p:spPr>
          <a:xfrm>
            <a:off x="226657" y="58961"/>
            <a:ext cx="11765046" cy="798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Nếu</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phần</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cư</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dân</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thuỷ</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sẽ</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gì</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cải</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dư</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chung</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thị</a:t>
            </a:r>
            <a:r>
              <a:rPr lang="en-AU" sz="24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tộc</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Nó</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sẽ</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điều</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i="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gì</a:t>
            </a:r>
            <a:r>
              <a:rPr lang="en-AU" sz="2400" b="1" i="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BE7DF4F7-A3F4-444E-9B44-175DDBEE278F}"/>
              </a:ext>
            </a:extLst>
          </p:cNvPr>
          <p:cNvPicPr>
            <a:picLocks noChangeAspect="1"/>
          </p:cNvPicPr>
          <p:nvPr/>
        </p:nvPicPr>
        <p:blipFill>
          <a:blip r:embed="rId5"/>
          <a:stretch>
            <a:fillRect/>
          </a:stretch>
        </p:blipFill>
        <p:spPr>
          <a:xfrm>
            <a:off x="8693525" y="2188132"/>
            <a:ext cx="3428940" cy="2686733"/>
          </a:xfrm>
          <a:prstGeom prst="rect">
            <a:avLst/>
          </a:prstGeom>
        </p:spPr>
      </p:pic>
      <p:grpSp>
        <p:nvGrpSpPr>
          <p:cNvPr id="23" name="Graphic 2">
            <a:extLst>
              <a:ext uri="{FF2B5EF4-FFF2-40B4-BE49-F238E27FC236}">
                <a16:creationId xmlns="" xmlns:a16="http://schemas.microsoft.com/office/drawing/2014/main" id="{FDF80D87-E36D-5C48-9658-460CE5BC3001}"/>
              </a:ext>
            </a:extLst>
          </p:cNvPr>
          <p:cNvGrpSpPr/>
          <p:nvPr/>
        </p:nvGrpSpPr>
        <p:grpSpPr>
          <a:xfrm>
            <a:off x="3807301" y="1555108"/>
            <a:ext cx="1626202" cy="1626202"/>
            <a:chOff x="3052556" y="2515171"/>
            <a:chExt cx="1873331" cy="1873331"/>
          </a:xfrm>
          <a:solidFill>
            <a:srgbClr val="92D050"/>
          </a:solidFill>
        </p:grpSpPr>
        <p:grpSp>
          <p:nvGrpSpPr>
            <p:cNvPr id="24" name="Graphic 2">
              <a:extLst>
                <a:ext uri="{FF2B5EF4-FFF2-40B4-BE49-F238E27FC236}">
                  <a16:creationId xmlns="" xmlns:a16="http://schemas.microsoft.com/office/drawing/2014/main" id="{37403592-50AD-C64E-9E8F-B00B2F089788}"/>
                </a:ext>
              </a:extLst>
            </p:cNvPr>
            <p:cNvGrpSpPr/>
            <p:nvPr/>
          </p:nvGrpSpPr>
          <p:grpSpPr>
            <a:xfrm>
              <a:off x="3052556" y="2515171"/>
              <a:ext cx="1873331" cy="1873331"/>
              <a:chOff x="3052556" y="2515171"/>
              <a:chExt cx="1873331" cy="1873331"/>
            </a:xfrm>
            <a:grpFill/>
          </p:grpSpPr>
          <p:sp>
            <p:nvSpPr>
              <p:cNvPr id="38" name="Freeform: Shape 316">
                <a:extLst>
                  <a:ext uri="{FF2B5EF4-FFF2-40B4-BE49-F238E27FC236}">
                    <a16:creationId xmlns="" xmlns:a16="http://schemas.microsoft.com/office/drawing/2014/main" id="{A5E47A7E-2987-9846-9CD6-EC7C022BD00D}"/>
                  </a:ext>
                </a:extLst>
              </p:cNvPr>
              <p:cNvSpPr/>
              <p:nvPr/>
            </p:nvSpPr>
            <p:spPr>
              <a:xfrm>
                <a:off x="3921876" y="2515171"/>
                <a:ext cx="134691" cy="797448"/>
              </a:xfrm>
              <a:custGeom>
                <a:avLst/>
                <a:gdLst>
                  <a:gd name="connsiteX0" fmla="*/ 69060 w 134691"/>
                  <a:gd name="connsiteY0" fmla="*/ 795734 h 797448"/>
                  <a:gd name="connsiteX1" fmla="*/ 67346 w 134691"/>
                  <a:gd name="connsiteY1" fmla="*/ 797448 h 797448"/>
                  <a:gd name="connsiteX2" fmla="*/ 67346 w 134691"/>
                  <a:gd name="connsiteY2" fmla="*/ 797448 h 797448"/>
                  <a:gd name="connsiteX3" fmla="*/ 65631 w 134691"/>
                  <a:gd name="connsiteY3" fmla="*/ 795734 h 797448"/>
                  <a:gd name="connsiteX4" fmla="*/ 0 w 134691"/>
                  <a:gd name="connsiteY4" fmla="*/ 67346 h 797448"/>
                  <a:gd name="connsiteX5" fmla="*/ 67346 w 134691"/>
                  <a:gd name="connsiteY5" fmla="*/ 0 h 797448"/>
                  <a:gd name="connsiteX6" fmla="*/ 67346 w 134691"/>
                  <a:gd name="connsiteY6" fmla="*/ 0 h 797448"/>
                  <a:gd name="connsiteX7" fmla="*/ 134691 w 134691"/>
                  <a:gd name="connsiteY7" fmla="*/ 67346 h 797448"/>
                  <a:gd name="connsiteX8" fmla="*/ 69060 w 134691"/>
                  <a:gd name="connsiteY8" fmla="*/ 795734 h 7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91" h="797448">
                    <a:moveTo>
                      <a:pt x="69060" y="795734"/>
                    </a:moveTo>
                    <a:cubicBezTo>
                      <a:pt x="69060" y="796694"/>
                      <a:pt x="68306" y="797448"/>
                      <a:pt x="67346" y="797448"/>
                    </a:cubicBezTo>
                    <a:lnTo>
                      <a:pt x="67346" y="797448"/>
                    </a:lnTo>
                    <a:cubicBezTo>
                      <a:pt x="66385" y="797448"/>
                      <a:pt x="65631" y="796694"/>
                      <a:pt x="65631" y="795734"/>
                    </a:cubicBezTo>
                    <a:lnTo>
                      <a:pt x="0" y="67346"/>
                    </a:lnTo>
                    <a:cubicBezTo>
                      <a:pt x="0" y="30175"/>
                      <a:pt x="30175" y="0"/>
                      <a:pt x="67346" y="0"/>
                    </a:cubicBezTo>
                    <a:lnTo>
                      <a:pt x="67346" y="0"/>
                    </a:lnTo>
                    <a:cubicBezTo>
                      <a:pt x="104516" y="0"/>
                      <a:pt x="134691" y="30175"/>
                      <a:pt x="134691" y="67346"/>
                    </a:cubicBezTo>
                    <a:lnTo>
                      <a:pt x="69060" y="795734"/>
                    </a:lnTo>
                    <a:close/>
                  </a:path>
                </a:pathLst>
              </a:custGeom>
              <a:grpFill/>
              <a:ln w="6858" cap="flat">
                <a:noFill/>
                <a:prstDash val="solid"/>
                <a:miter/>
              </a:ln>
            </p:spPr>
            <p:txBody>
              <a:bodyPr rtlCol="0" anchor="ctr"/>
              <a:lstStyle/>
              <a:p>
                <a:endParaRPr lang="en-US"/>
              </a:p>
            </p:txBody>
          </p:sp>
          <p:sp>
            <p:nvSpPr>
              <p:cNvPr id="39" name="Freeform: Shape 317">
                <a:extLst>
                  <a:ext uri="{FF2B5EF4-FFF2-40B4-BE49-F238E27FC236}">
                    <a16:creationId xmlns="" xmlns:a16="http://schemas.microsoft.com/office/drawing/2014/main" id="{15FE0019-701C-5A46-BE75-6FD7D361BD09}"/>
                  </a:ext>
                </a:extLst>
              </p:cNvPr>
              <p:cNvSpPr/>
              <p:nvPr/>
            </p:nvSpPr>
            <p:spPr>
              <a:xfrm>
                <a:off x="3921876" y="3591054"/>
                <a:ext cx="134691" cy="797448"/>
              </a:xfrm>
              <a:custGeom>
                <a:avLst/>
                <a:gdLst>
                  <a:gd name="connsiteX0" fmla="*/ 65631 w 134691"/>
                  <a:gd name="connsiteY0" fmla="*/ 1715 h 797448"/>
                  <a:gd name="connsiteX1" fmla="*/ 67346 w 134691"/>
                  <a:gd name="connsiteY1" fmla="*/ 0 h 797448"/>
                  <a:gd name="connsiteX2" fmla="*/ 67346 w 134691"/>
                  <a:gd name="connsiteY2" fmla="*/ 0 h 797448"/>
                  <a:gd name="connsiteX3" fmla="*/ 69060 w 134691"/>
                  <a:gd name="connsiteY3" fmla="*/ 1715 h 797448"/>
                  <a:gd name="connsiteX4" fmla="*/ 134691 w 134691"/>
                  <a:gd name="connsiteY4" fmla="*/ 730103 h 797448"/>
                  <a:gd name="connsiteX5" fmla="*/ 67346 w 134691"/>
                  <a:gd name="connsiteY5" fmla="*/ 797448 h 797448"/>
                  <a:gd name="connsiteX6" fmla="*/ 67346 w 134691"/>
                  <a:gd name="connsiteY6" fmla="*/ 797448 h 797448"/>
                  <a:gd name="connsiteX7" fmla="*/ 0 w 134691"/>
                  <a:gd name="connsiteY7" fmla="*/ 730103 h 797448"/>
                  <a:gd name="connsiteX8" fmla="*/ 65631 w 134691"/>
                  <a:gd name="connsiteY8" fmla="*/ 1715 h 7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91" h="797448">
                    <a:moveTo>
                      <a:pt x="65631" y="1715"/>
                    </a:moveTo>
                    <a:cubicBezTo>
                      <a:pt x="65631" y="754"/>
                      <a:pt x="66385" y="0"/>
                      <a:pt x="67346" y="0"/>
                    </a:cubicBezTo>
                    <a:lnTo>
                      <a:pt x="67346" y="0"/>
                    </a:lnTo>
                    <a:cubicBezTo>
                      <a:pt x="68306" y="0"/>
                      <a:pt x="69060" y="754"/>
                      <a:pt x="69060" y="1715"/>
                    </a:cubicBezTo>
                    <a:lnTo>
                      <a:pt x="134691" y="730103"/>
                    </a:lnTo>
                    <a:cubicBezTo>
                      <a:pt x="134691" y="767273"/>
                      <a:pt x="104516" y="797448"/>
                      <a:pt x="67346" y="797448"/>
                    </a:cubicBezTo>
                    <a:lnTo>
                      <a:pt x="67346" y="797448"/>
                    </a:lnTo>
                    <a:cubicBezTo>
                      <a:pt x="30175" y="797448"/>
                      <a:pt x="0" y="767273"/>
                      <a:pt x="0" y="730103"/>
                    </a:cubicBezTo>
                    <a:lnTo>
                      <a:pt x="65631" y="1715"/>
                    </a:lnTo>
                    <a:close/>
                  </a:path>
                </a:pathLst>
              </a:custGeom>
              <a:grpFill/>
              <a:ln w="6858" cap="flat">
                <a:noFill/>
                <a:prstDash val="solid"/>
                <a:miter/>
              </a:ln>
            </p:spPr>
            <p:txBody>
              <a:bodyPr rtlCol="0" anchor="ctr"/>
              <a:lstStyle/>
              <a:p>
                <a:endParaRPr lang="en-US"/>
              </a:p>
            </p:txBody>
          </p:sp>
          <p:sp>
            <p:nvSpPr>
              <p:cNvPr id="40" name="Freeform: Shape 318">
                <a:extLst>
                  <a:ext uri="{FF2B5EF4-FFF2-40B4-BE49-F238E27FC236}">
                    <a16:creationId xmlns="" xmlns:a16="http://schemas.microsoft.com/office/drawing/2014/main" id="{C5E339A7-3A34-E84D-8B9B-D489F05AA5A8}"/>
                  </a:ext>
                </a:extLst>
              </p:cNvPr>
              <p:cNvSpPr/>
              <p:nvPr/>
            </p:nvSpPr>
            <p:spPr>
              <a:xfrm>
                <a:off x="3487243" y="2631646"/>
                <a:ext cx="433223" cy="699862"/>
              </a:xfrm>
              <a:custGeom>
                <a:avLst/>
                <a:gdLst>
                  <a:gd name="connsiteX0" fmla="*/ 432988 w 433223"/>
                  <a:gd name="connsiteY0" fmla="*/ 697295 h 699862"/>
                  <a:gd name="connsiteX1" fmla="*/ 432370 w 433223"/>
                  <a:gd name="connsiteY1" fmla="*/ 699627 h 699862"/>
                  <a:gd name="connsiteX2" fmla="*/ 432370 w 433223"/>
                  <a:gd name="connsiteY2" fmla="*/ 699627 h 699862"/>
                  <a:gd name="connsiteX3" fmla="*/ 430039 w 433223"/>
                  <a:gd name="connsiteY3" fmla="*/ 699009 h 699862"/>
                  <a:gd name="connsiteX4" fmla="*/ 9026 w 433223"/>
                  <a:gd name="connsiteY4" fmla="*/ 100992 h 699862"/>
                  <a:gd name="connsiteX5" fmla="*/ 33646 w 433223"/>
                  <a:gd name="connsiteY5" fmla="*/ 9026 h 699862"/>
                  <a:gd name="connsiteX6" fmla="*/ 33646 w 433223"/>
                  <a:gd name="connsiteY6" fmla="*/ 9026 h 699862"/>
                  <a:gd name="connsiteX7" fmla="*/ 125681 w 433223"/>
                  <a:gd name="connsiteY7" fmla="*/ 33646 h 699862"/>
                  <a:gd name="connsiteX8" fmla="*/ 432988 w 433223"/>
                  <a:gd name="connsiteY8" fmla="*/ 697295 h 69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23" h="699862">
                    <a:moveTo>
                      <a:pt x="432988" y="697295"/>
                    </a:moveTo>
                    <a:cubicBezTo>
                      <a:pt x="433468" y="698118"/>
                      <a:pt x="433193" y="699147"/>
                      <a:pt x="432370" y="699627"/>
                    </a:cubicBezTo>
                    <a:lnTo>
                      <a:pt x="432370" y="699627"/>
                    </a:lnTo>
                    <a:cubicBezTo>
                      <a:pt x="431547" y="700107"/>
                      <a:pt x="430519" y="699832"/>
                      <a:pt x="430039" y="699009"/>
                    </a:cubicBezTo>
                    <a:lnTo>
                      <a:pt x="9026" y="100992"/>
                    </a:lnTo>
                    <a:cubicBezTo>
                      <a:pt x="-9559" y="68759"/>
                      <a:pt x="1482" y="27611"/>
                      <a:pt x="33646" y="9026"/>
                    </a:cubicBezTo>
                    <a:lnTo>
                      <a:pt x="33646" y="9026"/>
                    </a:lnTo>
                    <a:cubicBezTo>
                      <a:pt x="65879" y="-9559"/>
                      <a:pt x="107027" y="1482"/>
                      <a:pt x="125681" y="33646"/>
                    </a:cubicBezTo>
                    <a:lnTo>
                      <a:pt x="432988" y="697295"/>
                    </a:lnTo>
                    <a:close/>
                  </a:path>
                </a:pathLst>
              </a:custGeom>
              <a:grpFill/>
              <a:ln w="6858" cap="flat">
                <a:noFill/>
                <a:prstDash val="solid"/>
                <a:miter/>
              </a:ln>
            </p:spPr>
            <p:txBody>
              <a:bodyPr rtlCol="0" anchor="ctr"/>
              <a:lstStyle/>
              <a:p>
                <a:endParaRPr lang="en-US"/>
              </a:p>
            </p:txBody>
          </p:sp>
          <p:sp>
            <p:nvSpPr>
              <p:cNvPr id="41" name="Freeform: Shape 319">
                <a:extLst>
                  <a:ext uri="{FF2B5EF4-FFF2-40B4-BE49-F238E27FC236}">
                    <a16:creationId xmlns="" xmlns:a16="http://schemas.microsoft.com/office/drawing/2014/main" id="{E3B4A138-08E6-5E4A-A78E-1FA4269591C1}"/>
                  </a:ext>
                </a:extLst>
              </p:cNvPr>
              <p:cNvSpPr/>
              <p:nvPr/>
            </p:nvSpPr>
            <p:spPr>
              <a:xfrm>
                <a:off x="4057977" y="3572164"/>
                <a:ext cx="433223" cy="699931"/>
              </a:xfrm>
              <a:custGeom>
                <a:avLst/>
                <a:gdLst>
                  <a:gd name="connsiteX0" fmla="*/ 236 w 433223"/>
                  <a:gd name="connsiteY0" fmla="*/ 2568 h 699931"/>
                  <a:gd name="connsiteX1" fmla="*/ 853 w 433223"/>
                  <a:gd name="connsiteY1" fmla="*/ 236 h 699931"/>
                  <a:gd name="connsiteX2" fmla="*/ 853 w 433223"/>
                  <a:gd name="connsiteY2" fmla="*/ 236 h 699931"/>
                  <a:gd name="connsiteX3" fmla="*/ 3185 w 433223"/>
                  <a:gd name="connsiteY3" fmla="*/ 853 h 699931"/>
                  <a:gd name="connsiteX4" fmla="*/ 424198 w 433223"/>
                  <a:gd name="connsiteY4" fmla="*/ 598871 h 699931"/>
                  <a:gd name="connsiteX5" fmla="*/ 399578 w 433223"/>
                  <a:gd name="connsiteY5" fmla="*/ 690905 h 699931"/>
                  <a:gd name="connsiteX6" fmla="*/ 399578 w 433223"/>
                  <a:gd name="connsiteY6" fmla="*/ 690905 h 699931"/>
                  <a:gd name="connsiteX7" fmla="*/ 307612 w 433223"/>
                  <a:gd name="connsiteY7" fmla="*/ 666285 h 699931"/>
                  <a:gd name="connsiteX8" fmla="*/ 236 w 433223"/>
                  <a:gd name="connsiteY8" fmla="*/ 2568 h 69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23" h="699931">
                    <a:moveTo>
                      <a:pt x="236" y="2568"/>
                    </a:moveTo>
                    <a:cubicBezTo>
                      <a:pt x="-244" y="1745"/>
                      <a:pt x="31" y="716"/>
                      <a:pt x="853" y="236"/>
                    </a:cubicBezTo>
                    <a:lnTo>
                      <a:pt x="853" y="236"/>
                    </a:lnTo>
                    <a:cubicBezTo>
                      <a:pt x="1676" y="-244"/>
                      <a:pt x="2705" y="30"/>
                      <a:pt x="3185" y="853"/>
                    </a:cubicBezTo>
                    <a:lnTo>
                      <a:pt x="424198" y="598871"/>
                    </a:lnTo>
                    <a:cubicBezTo>
                      <a:pt x="442783" y="631104"/>
                      <a:pt x="431742" y="672252"/>
                      <a:pt x="399578" y="690905"/>
                    </a:cubicBezTo>
                    <a:lnTo>
                      <a:pt x="399578" y="690905"/>
                    </a:lnTo>
                    <a:cubicBezTo>
                      <a:pt x="367345" y="709491"/>
                      <a:pt x="326197" y="698449"/>
                      <a:pt x="307612" y="666285"/>
                    </a:cubicBezTo>
                    <a:lnTo>
                      <a:pt x="236" y="2568"/>
                    </a:lnTo>
                    <a:close/>
                  </a:path>
                </a:pathLst>
              </a:custGeom>
              <a:grpFill/>
              <a:ln w="6858" cap="flat">
                <a:noFill/>
                <a:prstDash val="solid"/>
                <a:miter/>
              </a:ln>
            </p:spPr>
            <p:txBody>
              <a:bodyPr rtlCol="0" anchor="ctr"/>
              <a:lstStyle/>
              <a:p>
                <a:endParaRPr lang="en-US"/>
              </a:p>
            </p:txBody>
          </p:sp>
          <p:sp>
            <p:nvSpPr>
              <p:cNvPr id="42" name="Freeform: Shape 320">
                <a:extLst>
                  <a:ext uri="{FF2B5EF4-FFF2-40B4-BE49-F238E27FC236}">
                    <a16:creationId xmlns="" xmlns:a16="http://schemas.microsoft.com/office/drawing/2014/main" id="{6731E499-5CEF-A948-92CC-39D80BBC03FA}"/>
                  </a:ext>
                </a:extLst>
              </p:cNvPr>
              <p:cNvSpPr/>
              <p:nvPr/>
            </p:nvSpPr>
            <p:spPr>
              <a:xfrm>
                <a:off x="3168986" y="2949744"/>
                <a:ext cx="699908" cy="433337"/>
              </a:xfrm>
              <a:custGeom>
                <a:avLst/>
                <a:gdLst>
                  <a:gd name="connsiteX0" fmla="*/ 699055 w 699908"/>
                  <a:gd name="connsiteY0" fmla="*/ 430153 h 433337"/>
                  <a:gd name="connsiteX1" fmla="*/ 699672 w 699908"/>
                  <a:gd name="connsiteY1" fmla="*/ 432484 h 433337"/>
                  <a:gd name="connsiteX2" fmla="*/ 699672 w 699908"/>
                  <a:gd name="connsiteY2" fmla="*/ 432484 h 433337"/>
                  <a:gd name="connsiteX3" fmla="*/ 697340 w 699908"/>
                  <a:gd name="connsiteY3" fmla="*/ 433102 h 433337"/>
                  <a:gd name="connsiteX4" fmla="*/ 33692 w 699908"/>
                  <a:gd name="connsiteY4" fmla="*/ 125726 h 433337"/>
                  <a:gd name="connsiteX5" fmla="*/ 9071 w 699908"/>
                  <a:gd name="connsiteY5" fmla="*/ 33692 h 433337"/>
                  <a:gd name="connsiteX6" fmla="*/ 9071 w 699908"/>
                  <a:gd name="connsiteY6" fmla="*/ 33692 h 433337"/>
                  <a:gd name="connsiteX7" fmla="*/ 101037 w 699908"/>
                  <a:gd name="connsiteY7" fmla="*/ 9071 h 433337"/>
                  <a:gd name="connsiteX8" fmla="*/ 699055 w 699908"/>
                  <a:gd name="connsiteY8" fmla="*/ 430153 h 4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908" h="433337">
                    <a:moveTo>
                      <a:pt x="699055" y="430153"/>
                    </a:moveTo>
                    <a:cubicBezTo>
                      <a:pt x="699878" y="430633"/>
                      <a:pt x="700152" y="431661"/>
                      <a:pt x="699672" y="432484"/>
                    </a:cubicBezTo>
                    <a:lnTo>
                      <a:pt x="699672" y="432484"/>
                    </a:lnTo>
                    <a:cubicBezTo>
                      <a:pt x="699192" y="433307"/>
                      <a:pt x="698163" y="433582"/>
                      <a:pt x="697340" y="433102"/>
                    </a:cubicBezTo>
                    <a:lnTo>
                      <a:pt x="33692" y="125726"/>
                    </a:lnTo>
                    <a:cubicBezTo>
                      <a:pt x="1459" y="107141"/>
                      <a:pt x="-9582" y="65924"/>
                      <a:pt x="9071" y="33692"/>
                    </a:cubicBezTo>
                    <a:lnTo>
                      <a:pt x="9071" y="33692"/>
                    </a:lnTo>
                    <a:cubicBezTo>
                      <a:pt x="27657" y="1459"/>
                      <a:pt x="68873" y="-9582"/>
                      <a:pt x="101037" y="9071"/>
                    </a:cubicBezTo>
                    <a:lnTo>
                      <a:pt x="699055" y="430153"/>
                    </a:lnTo>
                    <a:close/>
                  </a:path>
                </a:pathLst>
              </a:custGeom>
              <a:grpFill/>
              <a:ln w="6858" cap="flat">
                <a:noFill/>
                <a:prstDash val="solid"/>
                <a:miter/>
              </a:ln>
            </p:spPr>
            <p:txBody>
              <a:bodyPr rtlCol="0" anchor="ctr"/>
              <a:lstStyle/>
              <a:p>
                <a:endParaRPr lang="en-US"/>
              </a:p>
            </p:txBody>
          </p:sp>
          <p:sp>
            <p:nvSpPr>
              <p:cNvPr id="43" name="Freeform: Shape 321">
                <a:extLst>
                  <a:ext uri="{FF2B5EF4-FFF2-40B4-BE49-F238E27FC236}">
                    <a16:creationId xmlns="" xmlns:a16="http://schemas.microsoft.com/office/drawing/2014/main" id="{8AD1D669-CD22-0940-9909-15C4A2C6977D}"/>
                  </a:ext>
                </a:extLst>
              </p:cNvPr>
              <p:cNvSpPr/>
              <p:nvPr/>
            </p:nvSpPr>
            <p:spPr>
              <a:xfrm>
                <a:off x="4109549" y="3520661"/>
                <a:ext cx="699908" cy="433269"/>
              </a:xfrm>
              <a:custGeom>
                <a:avLst/>
                <a:gdLst>
                  <a:gd name="connsiteX0" fmla="*/ 853 w 699908"/>
                  <a:gd name="connsiteY0" fmla="*/ 3185 h 433269"/>
                  <a:gd name="connsiteX1" fmla="*/ 236 w 699908"/>
                  <a:gd name="connsiteY1" fmla="*/ 853 h 433269"/>
                  <a:gd name="connsiteX2" fmla="*/ 236 w 699908"/>
                  <a:gd name="connsiteY2" fmla="*/ 853 h 433269"/>
                  <a:gd name="connsiteX3" fmla="*/ 2568 w 699908"/>
                  <a:gd name="connsiteY3" fmla="*/ 236 h 433269"/>
                  <a:gd name="connsiteX4" fmla="*/ 666217 w 699908"/>
                  <a:gd name="connsiteY4" fmla="*/ 307612 h 433269"/>
                  <a:gd name="connsiteX5" fmla="*/ 690837 w 699908"/>
                  <a:gd name="connsiteY5" fmla="*/ 399578 h 433269"/>
                  <a:gd name="connsiteX6" fmla="*/ 690837 w 699908"/>
                  <a:gd name="connsiteY6" fmla="*/ 399578 h 433269"/>
                  <a:gd name="connsiteX7" fmla="*/ 598803 w 699908"/>
                  <a:gd name="connsiteY7" fmla="*/ 424198 h 433269"/>
                  <a:gd name="connsiteX8" fmla="*/ 853 w 699908"/>
                  <a:gd name="connsiteY8" fmla="*/ 3185 h 4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908" h="433269">
                    <a:moveTo>
                      <a:pt x="853" y="3185"/>
                    </a:moveTo>
                    <a:cubicBezTo>
                      <a:pt x="31" y="2705"/>
                      <a:pt x="-244" y="1676"/>
                      <a:pt x="236" y="853"/>
                    </a:cubicBezTo>
                    <a:lnTo>
                      <a:pt x="236" y="853"/>
                    </a:lnTo>
                    <a:cubicBezTo>
                      <a:pt x="716" y="30"/>
                      <a:pt x="1745" y="-244"/>
                      <a:pt x="2568" y="236"/>
                    </a:cubicBezTo>
                    <a:lnTo>
                      <a:pt x="666217" y="307612"/>
                    </a:lnTo>
                    <a:cubicBezTo>
                      <a:pt x="698449" y="326197"/>
                      <a:pt x="709491" y="367413"/>
                      <a:pt x="690837" y="399578"/>
                    </a:cubicBezTo>
                    <a:lnTo>
                      <a:pt x="690837" y="399578"/>
                    </a:lnTo>
                    <a:cubicBezTo>
                      <a:pt x="672252" y="431810"/>
                      <a:pt x="631035" y="442851"/>
                      <a:pt x="598803" y="424198"/>
                    </a:cubicBezTo>
                    <a:lnTo>
                      <a:pt x="853" y="3185"/>
                    </a:lnTo>
                    <a:close/>
                  </a:path>
                </a:pathLst>
              </a:custGeom>
              <a:grpFill/>
              <a:ln w="6858" cap="flat">
                <a:noFill/>
                <a:prstDash val="solid"/>
                <a:miter/>
              </a:ln>
            </p:spPr>
            <p:txBody>
              <a:bodyPr rtlCol="0" anchor="ctr"/>
              <a:lstStyle/>
              <a:p>
                <a:endParaRPr lang="en-US"/>
              </a:p>
            </p:txBody>
          </p:sp>
          <p:sp>
            <p:nvSpPr>
              <p:cNvPr id="44" name="Freeform: Shape 322">
                <a:extLst>
                  <a:ext uri="{FF2B5EF4-FFF2-40B4-BE49-F238E27FC236}">
                    <a16:creationId xmlns="" xmlns:a16="http://schemas.microsoft.com/office/drawing/2014/main" id="{41A0E408-3754-4345-882E-4480AB9F96C9}"/>
                  </a:ext>
                </a:extLst>
              </p:cNvPr>
              <p:cNvSpPr/>
              <p:nvPr/>
            </p:nvSpPr>
            <p:spPr>
              <a:xfrm>
                <a:off x="3052556" y="3384491"/>
                <a:ext cx="797448" cy="134691"/>
              </a:xfrm>
              <a:custGeom>
                <a:avLst/>
                <a:gdLst>
                  <a:gd name="connsiteX0" fmla="*/ 795734 w 797448"/>
                  <a:gd name="connsiteY0" fmla="*/ 65631 h 134691"/>
                  <a:gd name="connsiteX1" fmla="*/ 797448 w 797448"/>
                  <a:gd name="connsiteY1" fmla="*/ 67345 h 134691"/>
                  <a:gd name="connsiteX2" fmla="*/ 797448 w 797448"/>
                  <a:gd name="connsiteY2" fmla="*/ 67345 h 134691"/>
                  <a:gd name="connsiteX3" fmla="*/ 795734 w 797448"/>
                  <a:gd name="connsiteY3" fmla="*/ 69060 h 134691"/>
                  <a:gd name="connsiteX4" fmla="*/ 67346 w 797448"/>
                  <a:gd name="connsiteY4" fmla="*/ 134691 h 134691"/>
                  <a:gd name="connsiteX5" fmla="*/ 0 w 797448"/>
                  <a:gd name="connsiteY5" fmla="*/ 67345 h 134691"/>
                  <a:gd name="connsiteX6" fmla="*/ 0 w 797448"/>
                  <a:gd name="connsiteY6" fmla="*/ 67345 h 134691"/>
                  <a:gd name="connsiteX7" fmla="*/ 67346 w 797448"/>
                  <a:gd name="connsiteY7" fmla="*/ 0 h 134691"/>
                  <a:gd name="connsiteX8" fmla="*/ 795734 w 797448"/>
                  <a:gd name="connsiteY8" fmla="*/ 65631 h 1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448" h="134691">
                    <a:moveTo>
                      <a:pt x="795734" y="65631"/>
                    </a:moveTo>
                    <a:cubicBezTo>
                      <a:pt x="796694" y="65631"/>
                      <a:pt x="797448" y="66385"/>
                      <a:pt x="797448" y="67345"/>
                    </a:cubicBezTo>
                    <a:lnTo>
                      <a:pt x="797448" y="67345"/>
                    </a:lnTo>
                    <a:cubicBezTo>
                      <a:pt x="797448" y="68306"/>
                      <a:pt x="796694" y="69060"/>
                      <a:pt x="795734" y="69060"/>
                    </a:cubicBezTo>
                    <a:lnTo>
                      <a:pt x="67346" y="134691"/>
                    </a:lnTo>
                    <a:cubicBezTo>
                      <a:pt x="30175" y="134691"/>
                      <a:pt x="0" y="104516"/>
                      <a:pt x="0" y="67345"/>
                    </a:cubicBezTo>
                    <a:lnTo>
                      <a:pt x="0" y="67345"/>
                    </a:lnTo>
                    <a:cubicBezTo>
                      <a:pt x="0" y="30175"/>
                      <a:pt x="30175" y="0"/>
                      <a:pt x="67346" y="0"/>
                    </a:cubicBezTo>
                    <a:lnTo>
                      <a:pt x="795734" y="65631"/>
                    </a:lnTo>
                    <a:close/>
                  </a:path>
                </a:pathLst>
              </a:custGeom>
              <a:grpFill/>
              <a:ln w="6858" cap="flat">
                <a:noFill/>
                <a:prstDash val="solid"/>
                <a:miter/>
              </a:ln>
            </p:spPr>
            <p:txBody>
              <a:bodyPr rtlCol="0" anchor="ctr"/>
              <a:lstStyle/>
              <a:p>
                <a:endParaRPr lang="en-US"/>
              </a:p>
            </p:txBody>
          </p:sp>
          <p:sp>
            <p:nvSpPr>
              <p:cNvPr id="45" name="Freeform: Shape 323">
                <a:extLst>
                  <a:ext uri="{FF2B5EF4-FFF2-40B4-BE49-F238E27FC236}">
                    <a16:creationId xmlns="" xmlns:a16="http://schemas.microsoft.com/office/drawing/2014/main" id="{D9A14788-28FC-5C4E-B212-428C42986EB4}"/>
                  </a:ext>
                </a:extLst>
              </p:cNvPr>
              <p:cNvSpPr/>
              <p:nvPr/>
            </p:nvSpPr>
            <p:spPr>
              <a:xfrm>
                <a:off x="4128439" y="3384491"/>
                <a:ext cx="797448" cy="134691"/>
              </a:xfrm>
              <a:custGeom>
                <a:avLst/>
                <a:gdLst>
                  <a:gd name="connsiteX0" fmla="*/ 1715 w 797448"/>
                  <a:gd name="connsiteY0" fmla="*/ 69060 h 134691"/>
                  <a:gd name="connsiteX1" fmla="*/ 0 w 797448"/>
                  <a:gd name="connsiteY1" fmla="*/ 67345 h 134691"/>
                  <a:gd name="connsiteX2" fmla="*/ 0 w 797448"/>
                  <a:gd name="connsiteY2" fmla="*/ 67345 h 134691"/>
                  <a:gd name="connsiteX3" fmla="*/ 1715 w 797448"/>
                  <a:gd name="connsiteY3" fmla="*/ 65631 h 134691"/>
                  <a:gd name="connsiteX4" fmla="*/ 730103 w 797448"/>
                  <a:gd name="connsiteY4" fmla="*/ 0 h 134691"/>
                  <a:gd name="connsiteX5" fmla="*/ 797448 w 797448"/>
                  <a:gd name="connsiteY5" fmla="*/ 67345 h 134691"/>
                  <a:gd name="connsiteX6" fmla="*/ 797448 w 797448"/>
                  <a:gd name="connsiteY6" fmla="*/ 67345 h 134691"/>
                  <a:gd name="connsiteX7" fmla="*/ 730103 w 797448"/>
                  <a:gd name="connsiteY7" fmla="*/ 134691 h 134691"/>
                  <a:gd name="connsiteX8" fmla="*/ 1715 w 797448"/>
                  <a:gd name="connsiteY8" fmla="*/ 69060 h 13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448" h="134691">
                    <a:moveTo>
                      <a:pt x="1715" y="69060"/>
                    </a:moveTo>
                    <a:cubicBezTo>
                      <a:pt x="754" y="69060"/>
                      <a:pt x="0" y="68306"/>
                      <a:pt x="0" y="67345"/>
                    </a:cubicBezTo>
                    <a:lnTo>
                      <a:pt x="0" y="67345"/>
                    </a:lnTo>
                    <a:cubicBezTo>
                      <a:pt x="0" y="66385"/>
                      <a:pt x="754" y="65631"/>
                      <a:pt x="1715" y="65631"/>
                    </a:cubicBezTo>
                    <a:lnTo>
                      <a:pt x="730103" y="0"/>
                    </a:lnTo>
                    <a:cubicBezTo>
                      <a:pt x="767273" y="0"/>
                      <a:pt x="797448" y="30175"/>
                      <a:pt x="797448" y="67345"/>
                    </a:cubicBezTo>
                    <a:lnTo>
                      <a:pt x="797448" y="67345"/>
                    </a:lnTo>
                    <a:cubicBezTo>
                      <a:pt x="797448" y="104516"/>
                      <a:pt x="767273" y="134691"/>
                      <a:pt x="730103" y="134691"/>
                    </a:cubicBezTo>
                    <a:lnTo>
                      <a:pt x="1715" y="69060"/>
                    </a:lnTo>
                    <a:close/>
                  </a:path>
                </a:pathLst>
              </a:custGeom>
              <a:grpFill/>
              <a:ln w="6858" cap="flat">
                <a:noFill/>
                <a:prstDash val="solid"/>
                <a:miter/>
              </a:ln>
            </p:spPr>
            <p:txBody>
              <a:bodyPr rtlCol="0" anchor="ctr"/>
              <a:lstStyle/>
              <a:p>
                <a:endParaRPr lang="en-US"/>
              </a:p>
            </p:txBody>
          </p:sp>
          <p:sp>
            <p:nvSpPr>
              <p:cNvPr id="46" name="Freeform: Shape 324">
                <a:extLst>
                  <a:ext uri="{FF2B5EF4-FFF2-40B4-BE49-F238E27FC236}">
                    <a16:creationId xmlns="" xmlns:a16="http://schemas.microsoft.com/office/drawing/2014/main" id="{59D9C6C0-039D-9548-A145-B49F0978C5AE}"/>
                  </a:ext>
                </a:extLst>
              </p:cNvPr>
              <p:cNvSpPr/>
              <p:nvPr/>
            </p:nvSpPr>
            <p:spPr>
              <a:xfrm>
                <a:off x="3168963" y="3520592"/>
                <a:ext cx="699931" cy="433223"/>
              </a:xfrm>
              <a:custGeom>
                <a:avLst/>
                <a:gdLst>
                  <a:gd name="connsiteX0" fmla="*/ 697363 w 699931"/>
                  <a:gd name="connsiteY0" fmla="*/ 236 h 433223"/>
                  <a:gd name="connsiteX1" fmla="*/ 699695 w 699931"/>
                  <a:gd name="connsiteY1" fmla="*/ 853 h 433223"/>
                  <a:gd name="connsiteX2" fmla="*/ 699695 w 699931"/>
                  <a:gd name="connsiteY2" fmla="*/ 853 h 433223"/>
                  <a:gd name="connsiteX3" fmla="*/ 699078 w 699931"/>
                  <a:gd name="connsiteY3" fmla="*/ 3185 h 433223"/>
                  <a:gd name="connsiteX4" fmla="*/ 101060 w 699931"/>
                  <a:gd name="connsiteY4" fmla="*/ 424198 h 433223"/>
                  <a:gd name="connsiteX5" fmla="*/ 9026 w 699931"/>
                  <a:gd name="connsiteY5" fmla="*/ 399578 h 433223"/>
                  <a:gd name="connsiteX6" fmla="*/ 9026 w 699931"/>
                  <a:gd name="connsiteY6" fmla="*/ 399578 h 433223"/>
                  <a:gd name="connsiteX7" fmla="*/ 33646 w 699931"/>
                  <a:gd name="connsiteY7" fmla="*/ 307612 h 433223"/>
                  <a:gd name="connsiteX8" fmla="*/ 697363 w 699931"/>
                  <a:gd name="connsiteY8" fmla="*/ 236 h 43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931" h="433223">
                    <a:moveTo>
                      <a:pt x="697363" y="236"/>
                    </a:moveTo>
                    <a:cubicBezTo>
                      <a:pt x="698186" y="-244"/>
                      <a:pt x="699215" y="30"/>
                      <a:pt x="699695" y="853"/>
                    </a:cubicBezTo>
                    <a:lnTo>
                      <a:pt x="699695" y="853"/>
                    </a:lnTo>
                    <a:cubicBezTo>
                      <a:pt x="700175" y="1676"/>
                      <a:pt x="699901" y="2705"/>
                      <a:pt x="699078" y="3185"/>
                    </a:cubicBezTo>
                    <a:lnTo>
                      <a:pt x="101060" y="424198"/>
                    </a:lnTo>
                    <a:cubicBezTo>
                      <a:pt x="68828" y="442783"/>
                      <a:pt x="27680" y="431742"/>
                      <a:pt x="9026" y="399578"/>
                    </a:cubicBezTo>
                    <a:lnTo>
                      <a:pt x="9026" y="399578"/>
                    </a:lnTo>
                    <a:cubicBezTo>
                      <a:pt x="-9559" y="367345"/>
                      <a:pt x="1482" y="326197"/>
                      <a:pt x="33646" y="307612"/>
                    </a:cubicBezTo>
                    <a:lnTo>
                      <a:pt x="697363" y="236"/>
                    </a:lnTo>
                    <a:close/>
                  </a:path>
                </a:pathLst>
              </a:custGeom>
              <a:grpFill/>
              <a:ln w="6858" cap="flat">
                <a:noFill/>
                <a:prstDash val="solid"/>
                <a:miter/>
              </a:ln>
            </p:spPr>
            <p:txBody>
              <a:bodyPr rtlCol="0" anchor="ctr"/>
              <a:lstStyle/>
              <a:p>
                <a:endParaRPr lang="en-US"/>
              </a:p>
            </p:txBody>
          </p:sp>
          <p:sp>
            <p:nvSpPr>
              <p:cNvPr id="47" name="Freeform: Shape 325">
                <a:extLst>
                  <a:ext uri="{FF2B5EF4-FFF2-40B4-BE49-F238E27FC236}">
                    <a16:creationId xmlns="" xmlns:a16="http://schemas.microsoft.com/office/drawing/2014/main" id="{9ECE8AA5-69F1-724E-A43A-71C1993D1BA9}"/>
                  </a:ext>
                </a:extLst>
              </p:cNvPr>
              <p:cNvSpPr/>
              <p:nvPr/>
            </p:nvSpPr>
            <p:spPr>
              <a:xfrm>
                <a:off x="4109549" y="2949858"/>
                <a:ext cx="699931" cy="433223"/>
              </a:xfrm>
              <a:custGeom>
                <a:avLst/>
                <a:gdLst>
                  <a:gd name="connsiteX0" fmla="*/ 2568 w 699931"/>
                  <a:gd name="connsiteY0" fmla="*/ 432987 h 433223"/>
                  <a:gd name="connsiteX1" fmla="*/ 236 w 699931"/>
                  <a:gd name="connsiteY1" fmla="*/ 432370 h 433223"/>
                  <a:gd name="connsiteX2" fmla="*/ 236 w 699931"/>
                  <a:gd name="connsiteY2" fmla="*/ 432370 h 433223"/>
                  <a:gd name="connsiteX3" fmla="*/ 853 w 699931"/>
                  <a:gd name="connsiteY3" fmla="*/ 430039 h 433223"/>
                  <a:gd name="connsiteX4" fmla="*/ 598871 w 699931"/>
                  <a:gd name="connsiteY4" fmla="*/ 9026 h 433223"/>
                  <a:gd name="connsiteX5" fmla="*/ 690905 w 699931"/>
                  <a:gd name="connsiteY5" fmla="*/ 33646 h 433223"/>
                  <a:gd name="connsiteX6" fmla="*/ 690905 w 699931"/>
                  <a:gd name="connsiteY6" fmla="*/ 33646 h 433223"/>
                  <a:gd name="connsiteX7" fmla="*/ 666285 w 699931"/>
                  <a:gd name="connsiteY7" fmla="*/ 125612 h 433223"/>
                  <a:gd name="connsiteX8" fmla="*/ 2568 w 699931"/>
                  <a:gd name="connsiteY8" fmla="*/ 432987 h 43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931" h="433223">
                    <a:moveTo>
                      <a:pt x="2568" y="432987"/>
                    </a:moveTo>
                    <a:cubicBezTo>
                      <a:pt x="1745" y="433468"/>
                      <a:pt x="716" y="433193"/>
                      <a:pt x="236" y="432370"/>
                    </a:cubicBezTo>
                    <a:lnTo>
                      <a:pt x="236" y="432370"/>
                    </a:lnTo>
                    <a:cubicBezTo>
                      <a:pt x="-244" y="431547"/>
                      <a:pt x="31" y="430519"/>
                      <a:pt x="853" y="430039"/>
                    </a:cubicBezTo>
                    <a:lnTo>
                      <a:pt x="598871" y="9026"/>
                    </a:lnTo>
                    <a:cubicBezTo>
                      <a:pt x="631104" y="-9559"/>
                      <a:pt x="672252" y="1482"/>
                      <a:pt x="690905" y="33646"/>
                    </a:cubicBezTo>
                    <a:lnTo>
                      <a:pt x="690905" y="33646"/>
                    </a:lnTo>
                    <a:cubicBezTo>
                      <a:pt x="709491" y="65879"/>
                      <a:pt x="698449" y="107027"/>
                      <a:pt x="666285" y="125612"/>
                    </a:cubicBezTo>
                    <a:lnTo>
                      <a:pt x="2568" y="432987"/>
                    </a:lnTo>
                    <a:close/>
                  </a:path>
                </a:pathLst>
              </a:custGeom>
              <a:grpFill/>
              <a:ln w="6858" cap="flat">
                <a:noFill/>
                <a:prstDash val="solid"/>
                <a:miter/>
              </a:ln>
            </p:spPr>
            <p:txBody>
              <a:bodyPr rtlCol="0" anchor="ctr"/>
              <a:lstStyle/>
              <a:p>
                <a:endParaRPr lang="en-US"/>
              </a:p>
            </p:txBody>
          </p:sp>
          <p:sp>
            <p:nvSpPr>
              <p:cNvPr id="48" name="Freeform: Shape 326">
                <a:extLst>
                  <a:ext uri="{FF2B5EF4-FFF2-40B4-BE49-F238E27FC236}">
                    <a16:creationId xmlns="" xmlns:a16="http://schemas.microsoft.com/office/drawing/2014/main" id="{81A102E8-A566-D04D-A66E-1EF9512998B1}"/>
                  </a:ext>
                </a:extLst>
              </p:cNvPr>
              <p:cNvSpPr/>
              <p:nvPr/>
            </p:nvSpPr>
            <p:spPr>
              <a:xfrm>
                <a:off x="3487129" y="3572164"/>
                <a:ext cx="433337" cy="699908"/>
              </a:xfrm>
              <a:custGeom>
                <a:avLst/>
                <a:gdLst>
                  <a:gd name="connsiteX0" fmla="*/ 430153 w 433337"/>
                  <a:gd name="connsiteY0" fmla="*/ 853 h 699908"/>
                  <a:gd name="connsiteX1" fmla="*/ 432484 w 433337"/>
                  <a:gd name="connsiteY1" fmla="*/ 236 h 699908"/>
                  <a:gd name="connsiteX2" fmla="*/ 432484 w 433337"/>
                  <a:gd name="connsiteY2" fmla="*/ 236 h 699908"/>
                  <a:gd name="connsiteX3" fmla="*/ 433102 w 433337"/>
                  <a:gd name="connsiteY3" fmla="*/ 2568 h 699908"/>
                  <a:gd name="connsiteX4" fmla="*/ 125726 w 433337"/>
                  <a:gd name="connsiteY4" fmla="*/ 666217 h 699908"/>
                  <a:gd name="connsiteX5" fmla="*/ 33692 w 433337"/>
                  <a:gd name="connsiteY5" fmla="*/ 690837 h 699908"/>
                  <a:gd name="connsiteX6" fmla="*/ 33692 w 433337"/>
                  <a:gd name="connsiteY6" fmla="*/ 690837 h 699908"/>
                  <a:gd name="connsiteX7" fmla="*/ 9071 w 433337"/>
                  <a:gd name="connsiteY7" fmla="*/ 598802 h 699908"/>
                  <a:gd name="connsiteX8" fmla="*/ 430153 w 433337"/>
                  <a:gd name="connsiteY8" fmla="*/ 853 h 6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37" h="699908">
                    <a:moveTo>
                      <a:pt x="430153" y="853"/>
                    </a:moveTo>
                    <a:cubicBezTo>
                      <a:pt x="430633" y="30"/>
                      <a:pt x="431661" y="-244"/>
                      <a:pt x="432484" y="236"/>
                    </a:cubicBezTo>
                    <a:lnTo>
                      <a:pt x="432484" y="236"/>
                    </a:lnTo>
                    <a:cubicBezTo>
                      <a:pt x="433307" y="716"/>
                      <a:pt x="433582" y="1745"/>
                      <a:pt x="433102" y="2568"/>
                    </a:cubicBezTo>
                    <a:lnTo>
                      <a:pt x="125726" y="666217"/>
                    </a:lnTo>
                    <a:cubicBezTo>
                      <a:pt x="107141" y="698449"/>
                      <a:pt x="65924" y="709491"/>
                      <a:pt x="33692" y="690837"/>
                    </a:cubicBezTo>
                    <a:lnTo>
                      <a:pt x="33692" y="690837"/>
                    </a:lnTo>
                    <a:cubicBezTo>
                      <a:pt x="1459" y="672252"/>
                      <a:pt x="-9582" y="631035"/>
                      <a:pt x="9071" y="598802"/>
                    </a:cubicBezTo>
                    <a:lnTo>
                      <a:pt x="430153" y="853"/>
                    </a:lnTo>
                    <a:close/>
                  </a:path>
                </a:pathLst>
              </a:custGeom>
              <a:grpFill/>
              <a:ln w="6858" cap="flat">
                <a:noFill/>
                <a:prstDash val="solid"/>
                <a:miter/>
              </a:ln>
            </p:spPr>
            <p:txBody>
              <a:bodyPr rtlCol="0" anchor="ctr"/>
              <a:lstStyle/>
              <a:p>
                <a:endParaRPr lang="en-US"/>
              </a:p>
            </p:txBody>
          </p:sp>
          <p:sp>
            <p:nvSpPr>
              <p:cNvPr id="49" name="Freeform: Shape 327">
                <a:extLst>
                  <a:ext uri="{FF2B5EF4-FFF2-40B4-BE49-F238E27FC236}">
                    <a16:creationId xmlns="" xmlns:a16="http://schemas.microsoft.com/office/drawing/2014/main" id="{442B67B8-14E8-4242-942E-28640C0A6B3B}"/>
                  </a:ext>
                </a:extLst>
              </p:cNvPr>
              <p:cNvSpPr/>
              <p:nvPr/>
            </p:nvSpPr>
            <p:spPr>
              <a:xfrm>
                <a:off x="4057977" y="2631601"/>
                <a:ext cx="433337" cy="699908"/>
              </a:xfrm>
              <a:custGeom>
                <a:avLst/>
                <a:gdLst>
                  <a:gd name="connsiteX0" fmla="*/ 3185 w 433337"/>
                  <a:gd name="connsiteY0" fmla="*/ 699055 h 699908"/>
                  <a:gd name="connsiteX1" fmla="*/ 853 w 433337"/>
                  <a:gd name="connsiteY1" fmla="*/ 699672 h 699908"/>
                  <a:gd name="connsiteX2" fmla="*/ 853 w 433337"/>
                  <a:gd name="connsiteY2" fmla="*/ 699672 h 699908"/>
                  <a:gd name="connsiteX3" fmla="*/ 236 w 433337"/>
                  <a:gd name="connsiteY3" fmla="*/ 697340 h 699908"/>
                  <a:gd name="connsiteX4" fmla="*/ 307612 w 433337"/>
                  <a:gd name="connsiteY4" fmla="*/ 33692 h 699908"/>
                  <a:gd name="connsiteX5" fmla="*/ 399646 w 433337"/>
                  <a:gd name="connsiteY5" fmla="*/ 9071 h 699908"/>
                  <a:gd name="connsiteX6" fmla="*/ 399646 w 433337"/>
                  <a:gd name="connsiteY6" fmla="*/ 9071 h 699908"/>
                  <a:gd name="connsiteX7" fmla="*/ 424266 w 433337"/>
                  <a:gd name="connsiteY7" fmla="*/ 101106 h 699908"/>
                  <a:gd name="connsiteX8" fmla="*/ 3185 w 433337"/>
                  <a:gd name="connsiteY8" fmla="*/ 699055 h 6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37" h="699908">
                    <a:moveTo>
                      <a:pt x="3185" y="699055"/>
                    </a:moveTo>
                    <a:cubicBezTo>
                      <a:pt x="2705" y="699878"/>
                      <a:pt x="1676" y="700152"/>
                      <a:pt x="853" y="699672"/>
                    </a:cubicBezTo>
                    <a:lnTo>
                      <a:pt x="853" y="699672"/>
                    </a:lnTo>
                    <a:cubicBezTo>
                      <a:pt x="31" y="699192"/>
                      <a:pt x="-244" y="698163"/>
                      <a:pt x="236" y="697340"/>
                    </a:cubicBezTo>
                    <a:lnTo>
                      <a:pt x="307612" y="33692"/>
                    </a:lnTo>
                    <a:cubicBezTo>
                      <a:pt x="326197" y="1459"/>
                      <a:pt x="367414" y="-9582"/>
                      <a:pt x="399646" y="9071"/>
                    </a:cubicBezTo>
                    <a:lnTo>
                      <a:pt x="399646" y="9071"/>
                    </a:lnTo>
                    <a:cubicBezTo>
                      <a:pt x="431879" y="27657"/>
                      <a:pt x="442920" y="68873"/>
                      <a:pt x="424266" y="101106"/>
                    </a:cubicBezTo>
                    <a:lnTo>
                      <a:pt x="3185" y="699055"/>
                    </a:lnTo>
                    <a:close/>
                  </a:path>
                </a:pathLst>
              </a:custGeom>
              <a:grpFill/>
              <a:ln w="6858" cap="flat">
                <a:noFill/>
                <a:prstDash val="solid"/>
                <a:miter/>
              </a:ln>
            </p:spPr>
            <p:txBody>
              <a:bodyPr rtlCol="0" anchor="ctr"/>
              <a:lstStyle/>
              <a:p>
                <a:endParaRPr lang="en-US"/>
              </a:p>
            </p:txBody>
          </p:sp>
        </p:grpSp>
        <p:grpSp>
          <p:nvGrpSpPr>
            <p:cNvPr id="25" name="Graphic 2">
              <a:extLst>
                <a:ext uri="{FF2B5EF4-FFF2-40B4-BE49-F238E27FC236}">
                  <a16:creationId xmlns="" xmlns:a16="http://schemas.microsoft.com/office/drawing/2014/main" id="{044068E9-8200-AE4E-8E4E-C6405BE95E38}"/>
                </a:ext>
              </a:extLst>
            </p:cNvPr>
            <p:cNvGrpSpPr/>
            <p:nvPr/>
          </p:nvGrpSpPr>
          <p:grpSpPr>
            <a:xfrm>
              <a:off x="3362164" y="2824779"/>
              <a:ext cx="1254115" cy="1254115"/>
              <a:chOff x="3362164" y="2824779"/>
              <a:chExt cx="1254115" cy="1254115"/>
            </a:xfrm>
            <a:grpFill/>
          </p:grpSpPr>
          <p:sp>
            <p:nvSpPr>
              <p:cNvPr id="26" name="Freeform: Shape 304">
                <a:extLst>
                  <a:ext uri="{FF2B5EF4-FFF2-40B4-BE49-F238E27FC236}">
                    <a16:creationId xmlns="" xmlns:a16="http://schemas.microsoft.com/office/drawing/2014/main" id="{E9A1C484-ECD5-6A4B-B6A4-E5235489F5E3}"/>
                  </a:ext>
                </a:extLst>
              </p:cNvPr>
              <p:cNvSpPr/>
              <p:nvPr/>
            </p:nvSpPr>
            <p:spPr>
              <a:xfrm>
                <a:off x="3793464" y="2824779"/>
                <a:ext cx="172745" cy="534093"/>
              </a:xfrm>
              <a:custGeom>
                <a:avLst/>
                <a:gdLst>
                  <a:gd name="connsiteX0" fmla="*/ 172716 w 172745"/>
                  <a:gd name="connsiteY0" fmla="*/ 532623 h 534093"/>
                  <a:gd name="connsiteX1" fmla="*/ 171893 w 172745"/>
                  <a:gd name="connsiteY1" fmla="*/ 534064 h 534093"/>
                  <a:gd name="connsiteX2" fmla="*/ 171893 w 172745"/>
                  <a:gd name="connsiteY2" fmla="*/ 534064 h 534093"/>
                  <a:gd name="connsiteX3" fmla="*/ 170452 w 172745"/>
                  <a:gd name="connsiteY3" fmla="*/ 533241 h 534093"/>
                  <a:gd name="connsiteX4" fmla="*/ 1471 w 172745"/>
                  <a:gd name="connsiteY4" fmla="*/ 58050 h 534093"/>
                  <a:gd name="connsiteX5" fmla="*/ 34870 w 172745"/>
                  <a:gd name="connsiteY5" fmla="*/ 1471 h 534093"/>
                  <a:gd name="connsiteX6" fmla="*/ 34870 w 172745"/>
                  <a:gd name="connsiteY6" fmla="*/ 1471 h 534093"/>
                  <a:gd name="connsiteX7" fmla="*/ 91448 w 172745"/>
                  <a:gd name="connsiteY7" fmla="*/ 34870 h 534093"/>
                  <a:gd name="connsiteX8" fmla="*/ 172716 w 172745"/>
                  <a:gd name="connsiteY8" fmla="*/ 532623 h 53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45" h="534093">
                    <a:moveTo>
                      <a:pt x="172716" y="532623"/>
                    </a:moveTo>
                    <a:cubicBezTo>
                      <a:pt x="172853" y="533241"/>
                      <a:pt x="172510" y="533926"/>
                      <a:pt x="171893" y="534064"/>
                    </a:cubicBezTo>
                    <a:lnTo>
                      <a:pt x="171893" y="534064"/>
                    </a:lnTo>
                    <a:cubicBezTo>
                      <a:pt x="171275" y="534201"/>
                      <a:pt x="170590" y="533858"/>
                      <a:pt x="170452" y="533241"/>
                    </a:cubicBezTo>
                    <a:lnTo>
                      <a:pt x="1471" y="58050"/>
                    </a:lnTo>
                    <a:cubicBezTo>
                      <a:pt x="-4907" y="33224"/>
                      <a:pt x="10044" y="7918"/>
                      <a:pt x="34870" y="1471"/>
                    </a:cubicBezTo>
                    <a:lnTo>
                      <a:pt x="34870" y="1471"/>
                    </a:lnTo>
                    <a:cubicBezTo>
                      <a:pt x="59696" y="-4907"/>
                      <a:pt x="85002" y="10044"/>
                      <a:pt x="91448" y="34870"/>
                    </a:cubicBezTo>
                    <a:lnTo>
                      <a:pt x="172716" y="532623"/>
                    </a:lnTo>
                    <a:close/>
                  </a:path>
                </a:pathLst>
              </a:custGeom>
              <a:grpFill/>
              <a:ln w="6858" cap="flat">
                <a:noFill/>
                <a:prstDash val="solid"/>
                <a:miter/>
              </a:ln>
            </p:spPr>
            <p:txBody>
              <a:bodyPr rtlCol="0" anchor="ctr"/>
              <a:lstStyle/>
              <a:p>
                <a:endParaRPr lang="en-US"/>
              </a:p>
            </p:txBody>
          </p:sp>
          <p:sp>
            <p:nvSpPr>
              <p:cNvPr id="27" name="Freeform: Shape 305">
                <a:extLst>
                  <a:ext uri="{FF2B5EF4-FFF2-40B4-BE49-F238E27FC236}">
                    <a16:creationId xmlns="" xmlns:a16="http://schemas.microsoft.com/office/drawing/2014/main" id="{DBB6547A-976D-6841-80DC-A10DC10BACE9}"/>
                  </a:ext>
                </a:extLst>
              </p:cNvPr>
              <p:cNvSpPr/>
              <p:nvPr/>
            </p:nvSpPr>
            <p:spPr>
              <a:xfrm>
                <a:off x="4012235" y="3544801"/>
                <a:ext cx="172745" cy="534093"/>
              </a:xfrm>
              <a:custGeom>
                <a:avLst/>
                <a:gdLst>
                  <a:gd name="connsiteX0" fmla="*/ 30 w 172745"/>
                  <a:gd name="connsiteY0" fmla="*/ 1470 h 534093"/>
                  <a:gd name="connsiteX1" fmla="*/ 853 w 172745"/>
                  <a:gd name="connsiteY1" fmla="*/ 30 h 534093"/>
                  <a:gd name="connsiteX2" fmla="*/ 853 w 172745"/>
                  <a:gd name="connsiteY2" fmla="*/ 30 h 534093"/>
                  <a:gd name="connsiteX3" fmla="*/ 2293 w 172745"/>
                  <a:gd name="connsiteY3" fmla="*/ 853 h 534093"/>
                  <a:gd name="connsiteX4" fmla="*/ 171274 w 172745"/>
                  <a:gd name="connsiteY4" fmla="*/ 476044 h 534093"/>
                  <a:gd name="connsiteX5" fmla="*/ 137876 w 172745"/>
                  <a:gd name="connsiteY5" fmla="*/ 532622 h 534093"/>
                  <a:gd name="connsiteX6" fmla="*/ 137876 w 172745"/>
                  <a:gd name="connsiteY6" fmla="*/ 532622 h 534093"/>
                  <a:gd name="connsiteX7" fmla="*/ 81297 w 172745"/>
                  <a:gd name="connsiteY7" fmla="*/ 499224 h 534093"/>
                  <a:gd name="connsiteX8" fmla="*/ 30 w 172745"/>
                  <a:gd name="connsiteY8" fmla="*/ 1470 h 53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45" h="534093">
                    <a:moveTo>
                      <a:pt x="30" y="1470"/>
                    </a:moveTo>
                    <a:cubicBezTo>
                      <a:pt x="-107" y="853"/>
                      <a:pt x="236" y="167"/>
                      <a:pt x="853" y="30"/>
                    </a:cubicBezTo>
                    <a:lnTo>
                      <a:pt x="853" y="30"/>
                    </a:lnTo>
                    <a:cubicBezTo>
                      <a:pt x="1470" y="-107"/>
                      <a:pt x="2156" y="236"/>
                      <a:pt x="2293" y="853"/>
                    </a:cubicBezTo>
                    <a:lnTo>
                      <a:pt x="171274" y="476044"/>
                    </a:lnTo>
                    <a:cubicBezTo>
                      <a:pt x="177652" y="500870"/>
                      <a:pt x="162702" y="526176"/>
                      <a:pt x="137876" y="532622"/>
                    </a:cubicBezTo>
                    <a:lnTo>
                      <a:pt x="137876" y="532622"/>
                    </a:lnTo>
                    <a:cubicBezTo>
                      <a:pt x="113050" y="539000"/>
                      <a:pt x="87744" y="524050"/>
                      <a:pt x="81297" y="499224"/>
                    </a:cubicBezTo>
                    <a:lnTo>
                      <a:pt x="30" y="1470"/>
                    </a:lnTo>
                    <a:close/>
                  </a:path>
                </a:pathLst>
              </a:custGeom>
              <a:grpFill/>
              <a:ln w="6858" cap="flat">
                <a:noFill/>
                <a:prstDash val="solid"/>
                <a:miter/>
              </a:ln>
            </p:spPr>
            <p:txBody>
              <a:bodyPr rtlCol="0" anchor="ctr"/>
              <a:lstStyle/>
              <a:p>
                <a:endParaRPr lang="en-US"/>
              </a:p>
            </p:txBody>
          </p:sp>
          <p:sp>
            <p:nvSpPr>
              <p:cNvPr id="28" name="Freeform: Shape 306">
                <a:extLst>
                  <a:ext uri="{FF2B5EF4-FFF2-40B4-BE49-F238E27FC236}">
                    <a16:creationId xmlns="" xmlns:a16="http://schemas.microsoft.com/office/drawing/2014/main" id="{FDA4082A-FEFF-AC43-A1D1-17018EDD724E}"/>
                  </a:ext>
                </a:extLst>
              </p:cNvPr>
              <p:cNvSpPr/>
              <p:nvPr/>
            </p:nvSpPr>
            <p:spPr>
              <a:xfrm>
                <a:off x="3523098" y="2977209"/>
                <a:ext cx="399275" cy="406407"/>
              </a:xfrm>
              <a:custGeom>
                <a:avLst/>
                <a:gdLst>
                  <a:gd name="connsiteX0" fmla="*/ 398915 w 399275"/>
                  <a:gd name="connsiteY0" fmla="*/ 404401 h 406407"/>
                  <a:gd name="connsiteX1" fmla="*/ 398915 w 399275"/>
                  <a:gd name="connsiteY1" fmla="*/ 406047 h 406407"/>
                  <a:gd name="connsiteX2" fmla="*/ 398915 w 399275"/>
                  <a:gd name="connsiteY2" fmla="*/ 406047 h 406407"/>
                  <a:gd name="connsiteX3" fmla="*/ 397269 w 399275"/>
                  <a:gd name="connsiteY3" fmla="*/ 406047 h 406407"/>
                  <a:gd name="connsiteX4" fmla="*/ 13290 w 399275"/>
                  <a:gd name="connsiteY4" fmla="*/ 78989 h 406407"/>
                  <a:gd name="connsiteX5" fmla="*/ 13976 w 399275"/>
                  <a:gd name="connsiteY5" fmla="*/ 13290 h 406407"/>
                  <a:gd name="connsiteX6" fmla="*/ 13976 w 399275"/>
                  <a:gd name="connsiteY6" fmla="*/ 13290 h 406407"/>
                  <a:gd name="connsiteX7" fmla="*/ 79675 w 399275"/>
                  <a:gd name="connsiteY7" fmla="*/ 13976 h 406407"/>
                  <a:gd name="connsiteX8" fmla="*/ 398915 w 399275"/>
                  <a:gd name="connsiteY8" fmla="*/ 404401 h 4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75" h="406407">
                    <a:moveTo>
                      <a:pt x="398915" y="404401"/>
                    </a:moveTo>
                    <a:cubicBezTo>
                      <a:pt x="399395" y="404882"/>
                      <a:pt x="399395" y="405636"/>
                      <a:pt x="398915" y="406047"/>
                    </a:cubicBezTo>
                    <a:lnTo>
                      <a:pt x="398915" y="406047"/>
                    </a:lnTo>
                    <a:cubicBezTo>
                      <a:pt x="398435" y="406527"/>
                      <a:pt x="397681" y="406527"/>
                      <a:pt x="397269" y="406047"/>
                    </a:cubicBezTo>
                    <a:lnTo>
                      <a:pt x="13290" y="78989"/>
                    </a:lnTo>
                    <a:cubicBezTo>
                      <a:pt x="-4678" y="60679"/>
                      <a:pt x="-4404" y="31258"/>
                      <a:pt x="13976" y="13290"/>
                    </a:cubicBezTo>
                    <a:lnTo>
                      <a:pt x="13976" y="13290"/>
                    </a:lnTo>
                    <a:cubicBezTo>
                      <a:pt x="32286" y="-4678"/>
                      <a:pt x="61707" y="-4404"/>
                      <a:pt x="79675" y="13976"/>
                    </a:cubicBezTo>
                    <a:lnTo>
                      <a:pt x="398915" y="404401"/>
                    </a:lnTo>
                    <a:close/>
                  </a:path>
                </a:pathLst>
              </a:custGeom>
              <a:grpFill/>
              <a:ln w="6858" cap="flat">
                <a:noFill/>
                <a:prstDash val="solid"/>
                <a:miter/>
              </a:ln>
            </p:spPr>
            <p:txBody>
              <a:bodyPr rtlCol="0" anchor="ctr"/>
              <a:lstStyle/>
              <a:p>
                <a:endParaRPr lang="en-US"/>
              </a:p>
            </p:txBody>
          </p:sp>
          <p:sp>
            <p:nvSpPr>
              <p:cNvPr id="29" name="Freeform: Shape 307">
                <a:extLst>
                  <a:ext uri="{FF2B5EF4-FFF2-40B4-BE49-F238E27FC236}">
                    <a16:creationId xmlns="" xmlns:a16="http://schemas.microsoft.com/office/drawing/2014/main" id="{61EDBFD0-037D-D444-AC45-C6AE4F3E029D}"/>
                  </a:ext>
                </a:extLst>
              </p:cNvPr>
              <p:cNvSpPr/>
              <p:nvPr/>
            </p:nvSpPr>
            <p:spPr>
              <a:xfrm>
                <a:off x="4056070" y="3520057"/>
                <a:ext cx="399275" cy="406407"/>
              </a:xfrm>
              <a:custGeom>
                <a:avLst/>
                <a:gdLst>
                  <a:gd name="connsiteX0" fmla="*/ 360 w 399275"/>
                  <a:gd name="connsiteY0" fmla="*/ 2006 h 406407"/>
                  <a:gd name="connsiteX1" fmla="*/ 360 w 399275"/>
                  <a:gd name="connsiteY1" fmla="*/ 360 h 406407"/>
                  <a:gd name="connsiteX2" fmla="*/ 360 w 399275"/>
                  <a:gd name="connsiteY2" fmla="*/ 360 h 406407"/>
                  <a:gd name="connsiteX3" fmla="*/ 2006 w 399275"/>
                  <a:gd name="connsiteY3" fmla="*/ 360 h 406407"/>
                  <a:gd name="connsiteX4" fmla="*/ 385985 w 399275"/>
                  <a:gd name="connsiteY4" fmla="*/ 327418 h 406407"/>
                  <a:gd name="connsiteX5" fmla="*/ 385300 w 399275"/>
                  <a:gd name="connsiteY5" fmla="*/ 393117 h 406407"/>
                  <a:gd name="connsiteX6" fmla="*/ 385300 w 399275"/>
                  <a:gd name="connsiteY6" fmla="*/ 393117 h 406407"/>
                  <a:gd name="connsiteX7" fmla="*/ 319600 w 399275"/>
                  <a:gd name="connsiteY7" fmla="*/ 392432 h 406407"/>
                  <a:gd name="connsiteX8" fmla="*/ 360 w 399275"/>
                  <a:gd name="connsiteY8" fmla="*/ 2006 h 40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75" h="406407">
                    <a:moveTo>
                      <a:pt x="360" y="2006"/>
                    </a:moveTo>
                    <a:cubicBezTo>
                      <a:pt x="-120" y="1526"/>
                      <a:pt x="-120" y="772"/>
                      <a:pt x="360" y="360"/>
                    </a:cubicBezTo>
                    <a:lnTo>
                      <a:pt x="360" y="360"/>
                    </a:lnTo>
                    <a:cubicBezTo>
                      <a:pt x="840" y="-120"/>
                      <a:pt x="1594" y="-120"/>
                      <a:pt x="2006" y="360"/>
                    </a:cubicBezTo>
                    <a:lnTo>
                      <a:pt x="385985" y="327418"/>
                    </a:lnTo>
                    <a:cubicBezTo>
                      <a:pt x="403953" y="345729"/>
                      <a:pt x="403679" y="375150"/>
                      <a:pt x="385300" y="393117"/>
                    </a:cubicBezTo>
                    <a:lnTo>
                      <a:pt x="385300" y="393117"/>
                    </a:lnTo>
                    <a:cubicBezTo>
                      <a:pt x="366989" y="411085"/>
                      <a:pt x="337568" y="410811"/>
                      <a:pt x="319600" y="392432"/>
                    </a:cubicBezTo>
                    <a:lnTo>
                      <a:pt x="360" y="2006"/>
                    </a:lnTo>
                    <a:close/>
                  </a:path>
                </a:pathLst>
              </a:custGeom>
              <a:grpFill/>
              <a:ln w="6858" cap="flat">
                <a:noFill/>
                <a:prstDash val="solid"/>
                <a:miter/>
              </a:ln>
            </p:spPr>
            <p:txBody>
              <a:bodyPr rtlCol="0" anchor="ctr"/>
              <a:lstStyle/>
              <a:p>
                <a:endParaRPr lang="en-US"/>
              </a:p>
            </p:txBody>
          </p:sp>
          <p:sp>
            <p:nvSpPr>
              <p:cNvPr id="30" name="Freeform: Shape 308">
                <a:extLst>
                  <a:ext uri="{FF2B5EF4-FFF2-40B4-BE49-F238E27FC236}">
                    <a16:creationId xmlns="" xmlns:a16="http://schemas.microsoft.com/office/drawing/2014/main" id="{B49E9099-4163-5042-96F1-02F1FD083C6D}"/>
                  </a:ext>
                </a:extLst>
              </p:cNvPr>
              <p:cNvSpPr/>
              <p:nvPr/>
            </p:nvSpPr>
            <p:spPr>
              <a:xfrm>
                <a:off x="3365224" y="3244393"/>
                <a:ext cx="531537" cy="182533"/>
              </a:xfrm>
              <a:custGeom>
                <a:avLst/>
                <a:gdLst>
                  <a:gd name="connsiteX0" fmla="*/ 530661 w 531537"/>
                  <a:gd name="connsiteY0" fmla="*/ 180217 h 182533"/>
                  <a:gd name="connsiteX1" fmla="*/ 531484 w 531537"/>
                  <a:gd name="connsiteY1" fmla="*/ 181657 h 182533"/>
                  <a:gd name="connsiteX2" fmla="*/ 531484 w 531537"/>
                  <a:gd name="connsiteY2" fmla="*/ 181657 h 182533"/>
                  <a:gd name="connsiteX3" fmla="*/ 530044 w 531537"/>
                  <a:gd name="connsiteY3" fmla="*/ 182480 h 182533"/>
                  <a:gd name="connsiteX4" fmla="*/ 34004 w 531537"/>
                  <a:gd name="connsiteY4" fmla="*/ 91200 h 182533"/>
                  <a:gd name="connsiteX5" fmla="*/ 1703 w 531537"/>
                  <a:gd name="connsiteY5" fmla="*/ 34005 h 182533"/>
                  <a:gd name="connsiteX6" fmla="*/ 1703 w 531537"/>
                  <a:gd name="connsiteY6" fmla="*/ 34005 h 182533"/>
                  <a:gd name="connsiteX7" fmla="*/ 58899 w 531537"/>
                  <a:gd name="connsiteY7" fmla="*/ 1703 h 182533"/>
                  <a:gd name="connsiteX8" fmla="*/ 530661 w 531537"/>
                  <a:gd name="connsiteY8" fmla="*/ 180217 h 18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537" h="182533">
                    <a:moveTo>
                      <a:pt x="530661" y="180217"/>
                    </a:moveTo>
                    <a:cubicBezTo>
                      <a:pt x="531278" y="180423"/>
                      <a:pt x="531689" y="181040"/>
                      <a:pt x="531484" y="181657"/>
                    </a:cubicBezTo>
                    <a:lnTo>
                      <a:pt x="531484" y="181657"/>
                    </a:lnTo>
                    <a:cubicBezTo>
                      <a:pt x="531278" y="182274"/>
                      <a:pt x="530661" y="182686"/>
                      <a:pt x="530044" y="182480"/>
                    </a:cubicBezTo>
                    <a:lnTo>
                      <a:pt x="34004" y="91200"/>
                    </a:lnTo>
                    <a:cubicBezTo>
                      <a:pt x="9316" y="84342"/>
                      <a:pt x="-5155" y="58693"/>
                      <a:pt x="1703" y="34005"/>
                    </a:cubicBezTo>
                    <a:lnTo>
                      <a:pt x="1703" y="34005"/>
                    </a:lnTo>
                    <a:cubicBezTo>
                      <a:pt x="8561" y="9316"/>
                      <a:pt x="34210" y="-5155"/>
                      <a:pt x="58899" y="1703"/>
                    </a:cubicBezTo>
                    <a:lnTo>
                      <a:pt x="530661" y="180217"/>
                    </a:lnTo>
                    <a:close/>
                  </a:path>
                </a:pathLst>
              </a:custGeom>
              <a:grpFill/>
              <a:ln w="6858" cap="flat">
                <a:noFill/>
                <a:prstDash val="solid"/>
                <a:miter/>
              </a:ln>
            </p:spPr>
            <p:txBody>
              <a:bodyPr rtlCol="0" anchor="ctr"/>
              <a:lstStyle/>
              <a:p>
                <a:endParaRPr lang="en-US"/>
              </a:p>
            </p:txBody>
          </p:sp>
          <p:sp>
            <p:nvSpPr>
              <p:cNvPr id="31" name="Freeform: Shape 309">
                <a:extLst>
                  <a:ext uri="{FF2B5EF4-FFF2-40B4-BE49-F238E27FC236}">
                    <a16:creationId xmlns="" xmlns:a16="http://schemas.microsoft.com/office/drawing/2014/main" id="{58FA4C69-3E08-9542-A2D5-B748EAC12960}"/>
                  </a:ext>
                </a:extLst>
              </p:cNvPr>
              <p:cNvSpPr/>
              <p:nvPr/>
            </p:nvSpPr>
            <p:spPr>
              <a:xfrm>
                <a:off x="4081683" y="3476746"/>
                <a:ext cx="531537" cy="182533"/>
              </a:xfrm>
              <a:custGeom>
                <a:avLst/>
                <a:gdLst>
                  <a:gd name="connsiteX0" fmla="*/ 877 w 531537"/>
                  <a:gd name="connsiteY0" fmla="*/ 2317 h 182533"/>
                  <a:gd name="connsiteX1" fmla="*/ 54 w 531537"/>
                  <a:gd name="connsiteY1" fmla="*/ 876 h 182533"/>
                  <a:gd name="connsiteX2" fmla="*/ 54 w 531537"/>
                  <a:gd name="connsiteY2" fmla="*/ 876 h 182533"/>
                  <a:gd name="connsiteX3" fmla="*/ 1494 w 531537"/>
                  <a:gd name="connsiteY3" fmla="*/ 54 h 182533"/>
                  <a:gd name="connsiteX4" fmla="*/ 497533 w 531537"/>
                  <a:gd name="connsiteY4" fmla="*/ 91334 h 182533"/>
                  <a:gd name="connsiteX5" fmla="*/ 529834 w 531537"/>
                  <a:gd name="connsiteY5" fmla="*/ 148529 h 182533"/>
                  <a:gd name="connsiteX6" fmla="*/ 529834 w 531537"/>
                  <a:gd name="connsiteY6" fmla="*/ 148529 h 182533"/>
                  <a:gd name="connsiteX7" fmla="*/ 472638 w 531537"/>
                  <a:gd name="connsiteY7" fmla="*/ 180831 h 182533"/>
                  <a:gd name="connsiteX8" fmla="*/ 877 w 531537"/>
                  <a:gd name="connsiteY8" fmla="*/ 2317 h 18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537" h="182533">
                    <a:moveTo>
                      <a:pt x="877" y="2317"/>
                    </a:moveTo>
                    <a:cubicBezTo>
                      <a:pt x="259" y="2111"/>
                      <a:pt x="-152" y="1494"/>
                      <a:pt x="54" y="876"/>
                    </a:cubicBezTo>
                    <a:lnTo>
                      <a:pt x="54" y="876"/>
                    </a:lnTo>
                    <a:cubicBezTo>
                      <a:pt x="259" y="259"/>
                      <a:pt x="877" y="-152"/>
                      <a:pt x="1494" y="54"/>
                    </a:cubicBezTo>
                    <a:lnTo>
                      <a:pt x="497533" y="91334"/>
                    </a:lnTo>
                    <a:cubicBezTo>
                      <a:pt x="522222" y="98192"/>
                      <a:pt x="536692" y="123841"/>
                      <a:pt x="529834" y="148529"/>
                    </a:cubicBezTo>
                    <a:lnTo>
                      <a:pt x="529834" y="148529"/>
                    </a:lnTo>
                    <a:cubicBezTo>
                      <a:pt x="522976" y="173218"/>
                      <a:pt x="497327" y="187689"/>
                      <a:pt x="472638" y="180831"/>
                    </a:cubicBezTo>
                    <a:lnTo>
                      <a:pt x="877" y="2317"/>
                    </a:lnTo>
                    <a:close/>
                  </a:path>
                </a:pathLst>
              </a:custGeom>
              <a:grpFill/>
              <a:ln w="6858" cap="flat">
                <a:noFill/>
                <a:prstDash val="solid"/>
                <a:miter/>
              </a:ln>
            </p:spPr>
            <p:txBody>
              <a:bodyPr rtlCol="0" anchor="ctr"/>
              <a:lstStyle/>
              <a:p>
                <a:endParaRPr lang="en-US"/>
              </a:p>
            </p:txBody>
          </p:sp>
          <p:sp>
            <p:nvSpPr>
              <p:cNvPr id="32" name="Freeform: Shape 310">
                <a:extLst>
                  <a:ext uri="{FF2B5EF4-FFF2-40B4-BE49-F238E27FC236}">
                    <a16:creationId xmlns="" xmlns:a16="http://schemas.microsoft.com/office/drawing/2014/main" id="{CB16A910-ADAA-B34F-95CE-4808218FE6DE}"/>
                  </a:ext>
                </a:extLst>
              </p:cNvPr>
              <p:cNvSpPr/>
              <p:nvPr/>
            </p:nvSpPr>
            <p:spPr>
              <a:xfrm>
                <a:off x="3362164" y="3474918"/>
                <a:ext cx="534093" cy="172813"/>
              </a:xfrm>
              <a:custGeom>
                <a:avLst/>
                <a:gdLst>
                  <a:gd name="connsiteX0" fmla="*/ 532623 w 534093"/>
                  <a:gd name="connsiteY0" fmla="*/ 30 h 172813"/>
                  <a:gd name="connsiteX1" fmla="*/ 534064 w 534093"/>
                  <a:gd name="connsiteY1" fmla="*/ 921 h 172813"/>
                  <a:gd name="connsiteX2" fmla="*/ 534064 w 534093"/>
                  <a:gd name="connsiteY2" fmla="*/ 921 h 172813"/>
                  <a:gd name="connsiteX3" fmla="*/ 533241 w 534093"/>
                  <a:gd name="connsiteY3" fmla="*/ 2362 h 172813"/>
                  <a:gd name="connsiteX4" fmla="*/ 58050 w 534093"/>
                  <a:gd name="connsiteY4" fmla="*/ 171343 h 172813"/>
                  <a:gd name="connsiteX5" fmla="*/ 1471 w 534093"/>
                  <a:gd name="connsiteY5" fmla="*/ 137944 h 172813"/>
                  <a:gd name="connsiteX6" fmla="*/ 1471 w 534093"/>
                  <a:gd name="connsiteY6" fmla="*/ 137944 h 172813"/>
                  <a:gd name="connsiteX7" fmla="*/ 34870 w 534093"/>
                  <a:gd name="connsiteY7" fmla="*/ 81366 h 172813"/>
                  <a:gd name="connsiteX8" fmla="*/ 532623 w 534093"/>
                  <a:gd name="connsiteY8" fmla="*/ 30 h 1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093" h="172813">
                    <a:moveTo>
                      <a:pt x="532623" y="30"/>
                    </a:moveTo>
                    <a:cubicBezTo>
                      <a:pt x="533241" y="-107"/>
                      <a:pt x="533926" y="236"/>
                      <a:pt x="534064" y="921"/>
                    </a:cubicBezTo>
                    <a:lnTo>
                      <a:pt x="534064" y="921"/>
                    </a:lnTo>
                    <a:cubicBezTo>
                      <a:pt x="534201" y="1539"/>
                      <a:pt x="533858" y="2224"/>
                      <a:pt x="533241" y="2362"/>
                    </a:cubicBezTo>
                    <a:lnTo>
                      <a:pt x="58050" y="171343"/>
                    </a:lnTo>
                    <a:cubicBezTo>
                      <a:pt x="33224" y="177720"/>
                      <a:pt x="7918" y="162770"/>
                      <a:pt x="1471" y="137944"/>
                    </a:cubicBezTo>
                    <a:lnTo>
                      <a:pt x="1471" y="137944"/>
                    </a:lnTo>
                    <a:cubicBezTo>
                      <a:pt x="-4907" y="113118"/>
                      <a:pt x="10044" y="87744"/>
                      <a:pt x="34870" y="81366"/>
                    </a:cubicBezTo>
                    <a:lnTo>
                      <a:pt x="532623" y="30"/>
                    </a:lnTo>
                    <a:close/>
                  </a:path>
                </a:pathLst>
              </a:custGeom>
              <a:grpFill/>
              <a:ln w="6858" cap="flat">
                <a:noFill/>
                <a:prstDash val="solid"/>
                <a:miter/>
              </a:ln>
            </p:spPr>
            <p:txBody>
              <a:bodyPr rtlCol="0" anchor="ctr"/>
              <a:lstStyle/>
              <a:p>
                <a:endParaRPr lang="en-US"/>
              </a:p>
            </p:txBody>
          </p:sp>
          <p:sp>
            <p:nvSpPr>
              <p:cNvPr id="33" name="Freeform: Shape 311">
                <a:extLst>
                  <a:ext uri="{FF2B5EF4-FFF2-40B4-BE49-F238E27FC236}">
                    <a16:creationId xmlns="" xmlns:a16="http://schemas.microsoft.com/office/drawing/2014/main" id="{87D74C10-832C-234E-AEDA-9BD27B92E975}"/>
                  </a:ext>
                </a:extLst>
              </p:cNvPr>
              <p:cNvSpPr/>
              <p:nvPr/>
            </p:nvSpPr>
            <p:spPr>
              <a:xfrm>
                <a:off x="4082186" y="3256010"/>
                <a:ext cx="534093" cy="172813"/>
              </a:xfrm>
              <a:custGeom>
                <a:avLst/>
                <a:gdLst>
                  <a:gd name="connsiteX0" fmla="*/ 1470 w 534093"/>
                  <a:gd name="connsiteY0" fmla="*/ 172784 h 172813"/>
                  <a:gd name="connsiteX1" fmla="*/ 30 w 534093"/>
                  <a:gd name="connsiteY1" fmla="*/ 171893 h 172813"/>
                  <a:gd name="connsiteX2" fmla="*/ 30 w 534093"/>
                  <a:gd name="connsiteY2" fmla="*/ 171893 h 172813"/>
                  <a:gd name="connsiteX3" fmla="*/ 853 w 534093"/>
                  <a:gd name="connsiteY3" fmla="*/ 170452 h 172813"/>
                  <a:gd name="connsiteX4" fmla="*/ 476044 w 534093"/>
                  <a:gd name="connsiteY4" fmla="*/ 1471 h 172813"/>
                  <a:gd name="connsiteX5" fmla="*/ 532622 w 534093"/>
                  <a:gd name="connsiteY5" fmla="*/ 34870 h 172813"/>
                  <a:gd name="connsiteX6" fmla="*/ 532622 w 534093"/>
                  <a:gd name="connsiteY6" fmla="*/ 34870 h 172813"/>
                  <a:gd name="connsiteX7" fmla="*/ 499224 w 534093"/>
                  <a:gd name="connsiteY7" fmla="*/ 91448 h 172813"/>
                  <a:gd name="connsiteX8" fmla="*/ 1470 w 534093"/>
                  <a:gd name="connsiteY8" fmla="*/ 172784 h 1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093" h="172813">
                    <a:moveTo>
                      <a:pt x="1470" y="172784"/>
                    </a:moveTo>
                    <a:cubicBezTo>
                      <a:pt x="853" y="172921"/>
                      <a:pt x="167" y="172578"/>
                      <a:pt x="30" y="171893"/>
                    </a:cubicBezTo>
                    <a:lnTo>
                      <a:pt x="30" y="171893"/>
                    </a:lnTo>
                    <a:cubicBezTo>
                      <a:pt x="-107" y="171275"/>
                      <a:pt x="236" y="170590"/>
                      <a:pt x="853" y="170452"/>
                    </a:cubicBezTo>
                    <a:lnTo>
                      <a:pt x="476044" y="1471"/>
                    </a:lnTo>
                    <a:cubicBezTo>
                      <a:pt x="500870" y="-4907"/>
                      <a:pt x="526176" y="10044"/>
                      <a:pt x="532622" y="34870"/>
                    </a:cubicBezTo>
                    <a:lnTo>
                      <a:pt x="532622" y="34870"/>
                    </a:lnTo>
                    <a:cubicBezTo>
                      <a:pt x="539000" y="59696"/>
                      <a:pt x="524050" y="85002"/>
                      <a:pt x="499224" y="91448"/>
                    </a:cubicBezTo>
                    <a:lnTo>
                      <a:pt x="1470" y="172784"/>
                    </a:lnTo>
                    <a:close/>
                  </a:path>
                </a:pathLst>
              </a:custGeom>
              <a:grpFill/>
              <a:ln w="6858" cap="flat">
                <a:noFill/>
                <a:prstDash val="solid"/>
                <a:miter/>
              </a:ln>
            </p:spPr>
            <p:txBody>
              <a:bodyPr rtlCol="0" anchor="ctr"/>
              <a:lstStyle/>
              <a:p>
                <a:endParaRPr lang="en-US"/>
              </a:p>
            </p:txBody>
          </p:sp>
          <p:sp>
            <p:nvSpPr>
              <p:cNvPr id="34" name="Freeform: Shape 312">
                <a:extLst>
                  <a:ext uri="{FF2B5EF4-FFF2-40B4-BE49-F238E27FC236}">
                    <a16:creationId xmlns="" xmlns:a16="http://schemas.microsoft.com/office/drawing/2014/main" id="{95AD20A2-F57D-A94B-9D36-39922A3B1452}"/>
                  </a:ext>
                </a:extLst>
              </p:cNvPr>
              <p:cNvSpPr/>
              <p:nvPr/>
            </p:nvSpPr>
            <p:spPr>
              <a:xfrm>
                <a:off x="3514594" y="3518685"/>
                <a:ext cx="406407" cy="399343"/>
              </a:xfrm>
              <a:custGeom>
                <a:avLst/>
                <a:gdLst>
                  <a:gd name="connsiteX0" fmla="*/ 404401 w 406407"/>
                  <a:gd name="connsiteY0" fmla="*/ 360 h 399343"/>
                  <a:gd name="connsiteX1" fmla="*/ 406047 w 406407"/>
                  <a:gd name="connsiteY1" fmla="*/ 360 h 399343"/>
                  <a:gd name="connsiteX2" fmla="*/ 406047 w 406407"/>
                  <a:gd name="connsiteY2" fmla="*/ 360 h 399343"/>
                  <a:gd name="connsiteX3" fmla="*/ 406047 w 406407"/>
                  <a:gd name="connsiteY3" fmla="*/ 2075 h 399343"/>
                  <a:gd name="connsiteX4" fmla="*/ 78989 w 406407"/>
                  <a:gd name="connsiteY4" fmla="*/ 386054 h 399343"/>
                  <a:gd name="connsiteX5" fmla="*/ 13290 w 406407"/>
                  <a:gd name="connsiteY5" fmla="*/ 385368 h 399343"/>
                  <a:gd name="connsiteX6" fmla="*/ 13290 w 406407"/>
                  <a:gd name="connsiteY6" fmla="*/ 385368 h 399343"/>
                  <a:gd name="connsiteX7" fmla="*/ 13976 w 406407"/>
                  <a:gd name="connsiteY7" fmla="*/ 319669 h 399343"/>
                  <a:gd name="connsiteX8" fmla="*/ 404401 w 406407"/>
                  <a:gd name="connsiteY8" fmla="*/ 360 h 3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407" h="399343">
                    <a:moveTo>
                      <a:pt x="404401" y="360"/>
                    </a:moveTo>
                    <a:cubicBezTo>
                      <a:pt x="404882" y="-120"/>
                      <a:pt x="405636" y="-120"/>
                      <a:pt x="406047" y="360"/>
                    </a:cubicBezTo>
                    <a:lnTo>
                      <a:pt x="406047" y="360"/>
                    </a:lnTo>
                    <a:cubicBezTo>
                      <a:pt x="406527" y="840"/>
                      <a:pt x="406527" y="1594"/>
                      <a:pt x="406047" y="2075"/>
                    </a:cubicBezTo>
                    <a:lnTo>
                      <a:pt x="78989" y="386054"/>
                    </a:lnTo>
                    <a:cubicBezTo>
                      <a:pt x="60679" y="404022"/>
                      <a:pt x="31258" y="403748"/>
                      <a:pt x="13290" y="385368"/>
                    </a:cubicBezTo>
                    <a:lnTo>
                      <a:pt x="13290" y="385368"/>
                    </a:lnTo>
                    <a:cubicBezTo>
                      <a:pt x="-4678" y="367057"/>
                      <a:pt x="-4404" y="337636"/>
                      <a:pt x="13976" y="319669"/>
                    </a:cubicBezTo>
                    <a:lnTo>
                      <a:pt x="404401" y="360"/>
                    </a:lnTo>
                    <a:close/>
                  </a:path>
                </a:pathLst>
              </a:custGeom>
              <a:grpFill/>
              <a:ln w="6858" cap="flat">
                <a:noFill/>
                <a:prstDash val="solid"/>
                <a:miter/>
              </a:ln>
            </p:spPr>
            <p:txBody>
              <a:bodyPr rtlCol="0" anchor="ctr"/>
              <a:lstStyle/>
              <a:p>
                <a:endParaRPr lang="en-US"/>
              </a:p>
            </p:txBody>
          </p:sp>
          <p:sp>
            <p:nvSpPr>
              <p:cNvPr id="35" name="Freeform: Shape 313">
                <a:extLst>
                  <a:ext uri="{FF2B5EF4-FFF2-40B4-BE49-F238E27FC236}">
                    <a16:creationId xmlns="" xmlns:a16="http://schemas.microsoft.com/office/drawing/2014/main" id="{BEA12F2F-9E98-C348-8757-82F2FABDD6C3}"/>
                  </a:ext>
                </a:extLst>
              </p:cNvPr>
              <p:cNvSpPr/>
              <p:nvPr/>
            </p:nvSpPr>
            <p:spPr>
              <a:xfrm>
                <a:off x="4057442" y="2985713"/>
                <a:ext cx="406382" cy="399275"/>
              </a:xfrm>
              <a:custGeom>
                <a:avLst/>
                <a:gdLst>
                  <a:gd name="connsiteX0" fmla="*/ 2006 w 406382"/>
                  <a:gd name="connsiteY0" fmla="*/ 398915 h 399275"/>
                  <a:gd name="connsiteX1" fmla="*/ 360 w 406382"/>
                  <a:gd name="connsiteY1" fmla="*/ 398915 h 399275"/>
                  <a:gd name="connsiteX2" fmla="*/ 360 w 406382"/>
                  <a:gd name="connsiteY2" fmla="*/ 398915 h 399275"/>
                  <a:gd name="connsiteX3" fmla="*/ 360 w 406382"/>
                  <a:gd name="connsiteY3" fmla="*/ 397269 h 399275"/>
                  <a:gd name="connsiteX4" fmla="*/ 327418 w 406382"/>
                  <a:gd name="connsiteY4" fmla="*/ 13290 h 399275"/>
                  <a:gd name="connsiteX5" fmla="*/ 393118 w 406382"/>
                  <a:gd name="connsiteY5" fmla="*/ 13976 h 399275"/>
                  <a:gd name="connsiteX6" fmla="*/ 393118 w 406382"/>
                  <a:gd name="connsiteY6" fmla="*/ 13976 h 399275"/>
                  <a:gd name="connsiteX7" fmla="*/ 392432 w 406382"/>
                  <a:gd name="connsiteY7" fmla="*/ 79675 h 399275"/>
                  <a:gd name="connsiteX8" fmla="*/ 2006 w 406382"/>
                  <a:gd name="connsiteY8" fmla="*/ 398915 h 39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382" h="399275">
                    <a:moveTo>
                      <a:pt x="2006" y="398915"/>
                    </a:moveTo>
                    <a:cubicBezTo>
                      <a:pt x="1526" y="399395"/>
                      <a:pt x="772" y="399395"/>
                      <a:pt x="360" y="398915"/>
                    </a:cubicBezTo>
                    <a:lnTo>
                      <a:pt x="360" y="398915"/>
                    </a:lnTo>
                    <a:cubicBezTo>
                      <a:pt x="-120" y="398435"/>
                      <a:pt x="-120" y="397681"/>
                      <a:pt x="360" y="397269"/>
                    </a:cubicBezTo>
                    <a:lnTo>
                      <a:pt x="327418" y="13290"/>
                    </a:lnTo>
                    <a:cubicBezTo>
                      <a:pt x="345729" y="-4678"/>
                      <a:pt x="375150" y="-4404"/>
                      <a:pt x="393118" y="13976"/>
                    </a:cubicBezTo>
                    <a:lnTo>
                      <a:pt x="393118" y="13976"/>
                    </a:lnTo>
                    <a:cubicBezTo>
                      <a:pt x="411086" y="32286"/>
                      <a:pt x="410743" y="61707"/>
                      <a:pt x="392432" y="79675"/>
                    </a:cubicBezTo>
                    <a:lnTo>
                      <a:pt x="2006" y="398915"/>
                    </a:lnTo>
                    <a:close/>
                  </a:path>
                </a:pathLst>
              </a:custGeom>
              <a:grpFill/>
              <a:ln w="6858" cap="flat">
                <a:noFill/>
                <a:prstDash val="solid"/>
                <a:miter/>
              </a:ln>
            </p:spPr>
            <p:txBody>
              <a:bodyPr rtlCol="0" anchor="ctr"/>
              <a:lstStyle/>
              <a:p>
                <a:endParaRPr lang="en-US"/>
              </a:p>
            </p:txBody>
          </p:sp>
          <p:sp>
            <p:nvSpPr>
              <p:cNvPr id="36" name="Freeform: Shape 314">
                <a:extLst>
                  <a:ext uri="{FF2B5EF4-FFF2-40B4-BE49-F238E27FC236}">
                    <a16:creationId xmlns="" xmlns:a16="http://schemas.microsoft.com/office/drawing/2014/main" id="{239F5233-AE6D-724B-8149-563028A76BC4}"/>
                  </a:ext>
                </a:extLst>
              </p:cNvPr>
              <p:cNvSpPr/>
              <p:nvPr/>
            </p:nvSpPr>
            <p:spPr>
              <a:xfrm>
                <a:off x="3781779" y="3544298"/>
                <a:ext cx="182533" cy="531537"/>
              </a:xfrm>
              <a:custGeom>
                <a:avLst/>
                <a:gdLst>
                  <a:gd name="connsiteX0" fmla="*/ 180217 w 182533"/>
                  <a:gd name="connsiteY0" fmla="*/ 877 h 531537"/>
                  <a:gd name="connsiteX1" fmla="*/ 181657 w 182533"/>
                  <a:gd name="connsiteY1" fmla="*/ 54 h 531537"/>
                  <a:gd name="connsiteX2" fmla="*/ 181657 w 182533"/>
                  <a:gd name="connsiteY2" fmla="*/ 54 h 531537"/>
                  <a:gd name="connsiteX3" fmla="*/ 182480 w 182533"/>
                  <a:gd name="connsiteY3" fmla="*/ 1494 h 531537"/>
                  <a:gd name="connsiteX4" fmla="*/ 91200 w 182533"/>
                  <a:gd name="connsiteY4" fmla="*/ 497533 h 531537"/>
                  <a:gd name="connsiteX5" fmla="*/ 34004 w 182533"/>
                  <a:gd name="connsiteY5" fmla="*/ 529834 h 531537"/>
                  <a:gd name="connsiteX6" fmla="*/ 34004 w 182533"/>
                  <a:gd name="connsiteY6" fmla="*/ 529834 h 531537"/>
                  <a:gd name="connsiteX7" fmla="*/ 1703 w 182533"/>
                  <a:gd name="connsiteY7" fmla="*/ 472638 h 531537"/>
                  <a:gd name="connsiteX8" fmla="*/ 180217 w 182533"/>
                  <a:gd name="connsiteY8" fmla="*/ 877 h 5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533" h="531537">
                    <a:moveTo>
                      <a:pt x="180217" y="877"/>
                    </a:moveTo>
                    <a:cubicBezTo>
                      <a:pt x="180423" y="259"/>
                      <a:pt x="181040" y="-152"/>
                      <a:pt x="181657" y="54"/>
                    </a:cubicBezTo>
                    <a:lnTo>
                      <a:pt x="181657" y="54"/>
                    </a:lnTo>
                    <a:cubicBezTo>
                      <a:pt x="182274" y="259"/>
                      <a:pt x="182686" y="877"/>
                      <a:pt x="182480" y="1494"/>
                    </a:cubicBezTo>
                    <a:lnTo>
                      <a:pt x="91200" y="497533"/>
                    </a:lnTo>
                    <a:cubicBezTo>
                      <a:pt x="84342" y="522222"/>
                      <a:pt x="58693" y="536692"/>
                      <a:pt x="34004" y="529834"/>
                    </a:cubicBezTo>
                    <a:lnTo>
                      <a:pt x="34004" y="529834"/>
                    </a:lnTo>
                    <a:cubicBezTo>
                      <a:pt x="9316" y="522907"/>
                      <a:pt x="-5155" y="497327"/>
                      <a:pt x="1703" y="472638"/>
                    </a:cubicBezTo>
                    <a:lnTo>
                      <a:pt x="180217" y="877"/>
                    </a:lnTo>
                    <a:close/>
                  </a:path>
                </a:pathLst>
              </a:custGeom>
              <a:grpFill/>
              <a:ln w="6858" cap="flat">
                <a:noFill/>
                <a:prstDash val="solid"/>
                <a:miter/>
              </a:ln>
            </p:spPr>
            <p:txBody>
              <a:bodyPr rtlCol="0" anchor="ctr"/>
              <a:lstStyle/>
              <a:p>
                <a:endParaRPr lang="en-US"/>
              </a:p>
            </p:txBody>
          </p:sp>
          <p:sp>
            <p:nvSpPr>
              <p:cNvPr id="37" name="Freeform: Shape 315">
                <a:extLst>
                  <a:ext uri="{FF2B5EF4-FFF2-40B4-BE49-F238E27FC236}">
                    <a16:creationId xmlns="" xmlns:a16="http://schemas.microsoft.com/office/drawing/2014/main" id="{29154B1C-4713-6F48-9FE1-32AD74B03631}"/>
                  </a:ext>
                </a:extLst>
              </p:cNvPr>
              <p:cNvSpPr/>
              <p:nvPr/>
            </p:nvSpPr>
            <p:spPr>
              <a:xfrm>
                <a:off x="4014132" y="2827907"/>
                <a:ext cx="182533" cy="531537"/>
              </a:xfrm>
              <a:custGeom>
                <a:avLst/>
                <a:gdLst>
                  <a:gd name="connsiteX0" fmla="*/ 2317 w 182533"/>
                  <a:gd name="connsiteY0" fmla="*/ 530661 h 531537"/>
                  <a:gd name="connsiteX1" fmla="*/ 876 w 182533"/>
                  <a:gd name="connsiteY1" fmla="*/ 531484 h 531537"/>
                  <a:gd name="connsiteX2" fmla="*/ 876 w 182533"/>
                  <a:gd name="connsiteY2" fmla="*/ 531484 h 531537"/>
                  <a:gd name="connsiteX3" fmla="*/ 54 w 182533"/>
                  <a:gd name="connsiteY3" fmla="*/ 530044 h 531537"/>
                  <a:gd name="connsiteX4" fmla="*/ 91333 w 182533"/>
                  <a:gd name="connsiteY4" fmla="*/ 34004 h 531537"/>
                  <a:gd name="connsiteX5" fmla="*/ 148529 w 182533"/>
                  <a:gd name="connsiteY5" fmla="*/ 1703 h 531537"/>
                  <a:gd name="connsiteX6" fmla="*/ 148529 w 182533"/>
                  <a:gd name="connsiteY6" fmla="*/ 1703 h 531537"/>
                  <a:gd name="connsiteX7" fmla="*/ 180830 w 182533"/>
                  <a:gd name="connsiteY7" fmla="*/ 58899 h 531537"/>
                  <a:gd name="connsiteX8" fmla="*/ 2317 w 182533"/>
                  <a:gd name="connsiteY8" fmla="*/ 530661 h 5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533" h="531537">
                    <a:moveTo>
                      <a:pt x="2317" y="530661"/>
                    </a:moveTo>
                    <a:cubicBezTo>
                      <a:pt x="2111" y="531278"/>
                      <a:pt x="1494" y="531689"/>
                      <a:pt x="876" y="531484"/>
                    </a:cubicBezTo>
                    <a:lnTo>
                      <a:pt x="876" y="531484"/>
                    </a:lnTo>
                    <a:cubicBezTo>
                      <a:pt x="259" y="531278"/>
                      <a:pt x="-152" y="530661"/>
                      <a:pt x="54" y="530044"/>
                    </a:cubicBezTo>
                    <a:lnTo>
                      <a:pt x="91333" y="34004"/>
                    </a:lnTo>
                    <a:cubicBezTo>
                      <a:pt x="98191" y="9315"/>
                      <a:pt x="123840" y="-5155"/>
                      <a:pt x="148529" y="1703"/>
                    </a:cubicBezTo>
                    <a:lnTo>
                      <a:pt x="148529" y="1703"/>
                    </a:lnTo>
                    <a:cubicBezTo>
                      <a:pt x="173218" y="8561"/>
                      <a:pt x="187688" y="34210"/>
                      <a:pt x="180830" y="58899"/>
                    </a:cubicBezTo>
                    <a:lnTo>
                      <a:pt x="2317" y="530661"/>
                    </a:lnTo>
                    <a:close/>
                  </a:path>
                </a:pathLst>
              </a:custGeom>
              <a:grpFill/>
              <a:ln w="6858" cap="flat">
                <a:noFill/>
                <a:prstDash val="solid"/>
                <a:miter/>
              </a:ln>
            </p:spPr>
            <p:txBody>
              <a:bodyPr rtlCol="0" anchor="ctr"/>
              <a:lstStyle/>
              <a:p>
                <a:endParaRPr lang="en-US"/>
              </a:p>
            </p:txBody>
          </p:sp>
        </p:grpSp>
      </p:grpSp>
      <p:pic>
        <p:nvPicPr>
          <p:cNvPr id="1028" name="Picture 4" descr="Hình ảnh Dấu Chấm Hỏi, Câu Hỏi Clipart, Dấu Hỏi Sáng Tạo, Nghi Ngờ miễn phí  tải tập tin PNG PSDComment và Vector">
            <a:extLst>
              <a:ext uri="{FF2B5EF4-FFF2-40B4-BE49-F238E27FC236}">
                <a16:creationId xmlns="" xmlns:a16="http://schemas.microsoft.com/office/drawing/2014/main" id="{6B40B40C-922F-4D41-B07F-D564B51572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8178" y="1993911"/>
            <a:ext cx="741951" cy="7858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61" y="3069764"/>
            <a:ext cx="3240016" cy="4642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chỉ</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huy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329661" y="6338596"/>
            <a:ext cx="3240016" cy="4826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phân</a:t>
            </a:r>
            <a:r>
              <a:rPr lang="en-US" sz="2400" dirty="0" smtClean="0">
                <a:solidFill>
                  <a:schemeClr val="tx1"/>
                </a:solidFill>
                <a:latin typeface="Times New Roman" panose="02020603050405020304" pitchFamily="18" charset="0"/>
                <a:cs typeface="Times New Roman" panose="02020603050405020304" pitchFamily="18" charset="0"/>
              </a:rPr>
              <a:t> chia </a:t>
            </a:r>
            <a:r>
              <a:rPr lang="en-US" sz="2400" dirty="0" err="1" smtClean="0">
                <a:solidFill>
                  <a:schemeClr val="tx1"/>
                </a:solidFill>
                <a:latin typeface="Times New Roman" panose="02020603050405020304" pitchFamily="18" charset="0"/>
                <a:cs typeface="Times New Roman" panose="02020603050405020304" pitchFamily="18" charset="0"/>
              </a:rPr>
              <a:t>thức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ăn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5838674" y="6109553"/>
            <a:ext cx="2539999" cy="6735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tế</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lễ</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8693525" y="4821549"/>
            <a:ext cx="3428939" cy="4708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Thành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xã</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498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5"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5" presetClass="entr" presetSubtype="1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5"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 grpId="0" animBg="1"/>
      <p:bldP spid="51"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C003145-F7E2-5446-9C9D-7F162BA4EA98}"/>
              </a:ext>
            </a:extLst>
          </p:cNvPr>
          <p:cNvSpPr/>
          <p:nvPr/>
        </p:nvSpPr>
        <p:spPr>
          <a:xfrm>
            <a:off x="167967" y="166589"/>
            <a:ext cx="11761436" cy="483017"/>
          </a:xfrm>
          <a:prstGeom prst="rect">
            <a:avLst/>
          </a:prstGeom>
        </p:spPr>
        <p:txBody>
          <a:bodyPr wrap="square">
            <a:spAutoFit/>
          </a:bodyPr>
          <a:lstStyle/>
          <a:p>
            <a:pPr algn="just">
              <a:lnSpc>
                <a:spcPct val="115000"/>
              </a:lnSpc>
            </a:pPr>
            <a:r>
              <a:rPr lang="vi-VN" sz="2400" b="1" dirty="0" smtClean="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 Sự thay đổi trong đời sống xã </a:t>
            </a:r>
            <a:r>
              <a:rPr lang="vi-VN" sz="2400" b="1" dirty="0" smtClean="0">
                <a:latin typeface="Times New Roman" panose="02020603050405020304" pitchFamily="18" charset="0"/>
                <a:cs typeface="Times New Roman" panose="02020603050405020304" pitchFamily="18" charset="0"/>
              </a:rPr>
              <a:t>hội</a:t>
            </a:r>
            <a:endParaRPr lang="x-none" sz="24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53894" y="1914658"/>
            <a:ext cx="3048000" cy="103909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Những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người</a:t>
            </a:r>
            <a:r>
              <a:rPr lang="en-US" sz="2400" b="1" dirty="0" smtClean="0">
                <a:solidFill>
                  <a:schemeClr val="bg1"/>
                </a:solidFill>
                <a:latin typeface="Times New Roman" panose="02020603050405020304" pitchFamily="18" charset="0"/>
                <a:cs typeface="Times New Roman" panose="02020603050405020304" pitchFamily="18" charset="0"/>
              </a:rPr>
              <a:t> </a:t>
            </a:r>
          </a:p>
          <a:p>
            <a:pPr algn="ctr"/>
            <a:r>
              <a:rPr lang="en-US" sz="2400" b="1" dirty="0" err="1" smtClean="0">
                <a:solidFill>
                  <a:schemeClr val="bg1"/>
                </a:solidFill>
                <a:latin typeface="Times New Roman" panose="02020603050405020304" pitchFamily="18" charset="0"/>
                <a:cs typeface="Times New Roman" panose="02020603050405020304" pitchFamily="18" charset="0"/>
              </a:rPr>
              <a:t>đứng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đầu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thị</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tộc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155600" y="3414927"/>
            <a:ext cx="2350156" cy="103909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Quan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hệ</a:t>
            </a:r>
            <a:r>
              <a:rPr lang="en-US" sz="2400" b="1" dirty="0" smtClean="0">
                <a:solidFill>
                  <a:schemeClr val="tx1"/>
                </a:solidFill>
                <a:latin typeface="Times New Roman" panose="02020603050405020304" pitchFamily="18" charset="0"/>
                <a:cs typeface="Times New Roman" panose="02020603050405020304" pitchFamily="18" charset="0"/>
              </a:rPr>
              <a:t> </a:t>
            </a:r>
          </a:p>
          <a:p>
            <a:pPr algn="ctr"/>
            <a:r>
              <a:rPr lang="en-US" sz="2400" b="1" dirty="0" err="1" smtClean="0">
                <a:solidFill>
                  <a:schemeClr val="tx1"/>
                </a:solidFill>
                <a:latin typeface="Times New Roman" panose="02020603050405020304" pitchFamily="18" charset="0"/>
                <a:cs typeface="Times New Roman" panose="02020603050405020304" pitchFamily="18" charset="0"/>
              </a:rPr>
              <a:t>bình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đẳng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167967" y="4958872"/>
            <a:ext cx="3048000" cy="103909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Thành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viên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thị</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tộc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2C003145-F7E2-5446-9C9D-7F162BA4EA98}"/>
              </a:ext>
            </a:extLst>
          </p:cNvPr>
          <p:cNvSpPr/>
          <p:nvPr/>
        </p:nvSpPr>
        <p:spPr>
          <a:xfrm>
            <a:off x="155600" y="1205557"/>
            <a:ext cx="3290982" cy="446276"/>
          </a:xfrm>
          <a:prstGeom prst="rect">
            <a:avLst/>
          </a:prstGeom>
        </p:spPr>
        <p:txBody>
          <a:bodyPr wrap="square">
            <a:spAutoFit/>
          </a:bodyPr>
          <a:lstStyle/>
          <a:p>
            <a:pPr algn="just">
              <a:lnSpc>
                <a:spcPct val="115000"/>
              </a:lnSpc>
            </a:pPr>
            <a:r>
              <a:rPr lang="vi-VN" sz="2000" b="1" dirty="0" smtClean="0">
                <a:solidFill>
                  <a:srgbClr val="FF0000"/>
                </a:solidFill>
                <a:latin typeface="Times New Roman" panose="02020603050405020304" pitchFamily="18" charset="0"/>
                <a:ea typeface="Times New Roman" panose="02020603050405020304" pitchFamily="18" charset="0"/>
              </a:rPr>
              <a:t>XÃ </a:t>
            </a:r>
            <a:r>
              <a:rPr lang="vi-VN" sz="2000" b="1" dirty="0">
                <a:solidFill>
                  <a:srgbClr val="FF0000"/>
                </a:solidFill>
                <a:latin typeface="Times New Roman" panose="02020603050405020304" pitchFamily="18" charset="0"/>
                <a:ea typeface="Times New Roman" panose="02020603050405020304" pitchFamily="18" charset="0"/>
              </a:rPr>
              <a:t>HỘI NGUYÊN </a:t>
            </a:r>
            <a:r>
              <a:rPr lang="vi-VN" sz="2000" b="1" dirty="0" smtClean="0">
                <a:solidFill>
                  <a:srgbClr val="FF0000"/>
                </a:solidFill>
                <a:latin typeface="Times New Roman" panose="02020603050405020304" pitchFamily="18" charset="0"/>
                <a:ea typeface="Times New Roman" panose="02020603050405020304" pitchFamily="18" charset="0"/>
              </a:rPr>
              <a:t>THUỶ</a:t>
            </a:r>
            <a:endParaRPr lang="x-none" sz="20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2C003145-F7E2-5446-9C9D-7F162BA4EA98}"/>
              </a:ext>
            </a:extLst>
          </p:cNvPr>
          <p:cNvSpPr/>
          <p:nvPr/>
        </p:nvSpPr>
        <p:spPr>
          <a:xfrm>
            <a:off x="9136803" y="1320352"/>
            <a:ext cx="2942793" cy="446276"/>
          </a:xfrm>
          <a:prstGeom prst="rect">
            <a:avLst/>
          </a:prstGeom>
        </p:spPr>
        <p:txBody>
          <a:bodyPr wrap="square">
            <a:spAutoFit/>
          </a:bodyPr>
          <a:lstStyle/>
          <a:p>
            <a:pPr algn="just">
              <a:lnSpc>
                <a:spcPct val="115000"/>
              </a:lnSpc>
            </a:pPr>
            <a:r>
              <a:rPr lang="vi-VN" sz="2000" b="1" dirty="0" smtClean="0">
                <a:solidFill>
                  <a:srgbClr val="FF0000"/>
                </a:solidFill>
                <a:latin typeface="Times New Roman" panose="02020603050405020304" pitchFamily="18" charset="0"/>
                <a:ea typeface="Times New Roman" panose="02020603050405020304" pitchFamily="18" charset="0"/>
              </a:rPr>
              <a:t>XÃ HỘI</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smtClean="0">
                <a:solidFill>
                  <a:srgbClr val="FF0000"/>
                </a:solidFill>
                <a:latin typeface="Times New Roman" panose="02020603050405020304" pitchFamily="18" charset="0"/>
                <a:ea typeface="Times New Roman" panose="02020603050405020304" pitchFamily="18" charset="0"/>
              </a:rPr>
              <a:t>CÓ GIAI CẤP</a:t>
            </a:r>
            <a:endParaRPr lang="x-none" sz="2000" dirty="0">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4135593" y="1870983"/>
            <a:ext cx="1260763" cy="412697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Sản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phẩm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dư</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thừa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thường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xuyên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Flowchart: Alternate Process 10"/>
          <p:cNvSpPr/>
          <p:nvPr/>
        </p:nvSpPr>
        <p:spPr>
          <a:xfrm>
            <a:off x="6388243" y="1930288"/>
            <a:ext cx="2161309" cy="1039090"/>
          </a:xfrm>
          <a:prstGeom prst="flowChartAlternateProcess">
            <a:avLst/>
          </a:prstGeom>
          <a:solidFill>
            <a:srgbClr val="0418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Người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giàu</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Flowchart: Alternate Process 11"/>
          <p:cNvSpPr/>
          <p:nvPr/>
        </p:nvSpPr>
        <p:spPr>
          <a:xfrm>
            <a:off x="6352322" y="4962050"/>
            <a:ext cx="2161309" cy="103909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Người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nghèo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p:cNvSpPr/>
          <p:nvPr/>
        </p:nvSpPr>
        <p:spPr>
          <a:xfrm>
            <a:off x="9955907" y="3455655"/>
            <a:ext cx="2123689" cy="103909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Quan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hệ</a:t>
            </a:r>
            <a:r>
              <a:rPr lang="en-US" sz="2400" b="1" dirty="0" smtClean="0">
                <a:solidFill>
                  <a:schemeClr val="tx1"/>
                </a:solidFill>
                <a:latin typeface="Times New Roman" panose="02020603050405020304" pitchFamily="18" charset="0"/>
                <a:cs typeface="Times New Roman" panose="02020603050405020304" pitchFamily="18" charset="0"/>
              </a:rPr>
              <a:t> </a:t>
            </a:r>
          </a:p>
          <a:p>
            <a:pPr algn="ctr"/>
            <a:r>
              <a:rPr lang="en-US" sz="2400" b="1" dirty="0" err="1" smtClean="0">
                <a:solidFill>
                  <a:schemeClr val="tx1"/>
                </a:solidFill>
                <a:latin typeface="Times New Roman" panose="02020603050405020304" pitchFamily="18" charset="0"/>
                <a:cs typeface="Times New Roman" panose="02020603050405020304" pitchFamily="18" charset="0"/>
              </a:rPr>
              <a:t>bất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đẳng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p:cNvSpPr/>
          <p:nvPr/>
        </p:nvSpPr>
        <p:spPr>
          <a:xfrm>
            <a:off x="9541439" y="1941414"/>
            <a:ext cx="2161309" cy="1039090"/>
          </a:xfrm>
          <a:prstGeom prst="flowChartAlternateProcess">
            <a:avLst/>
          </a:prstGeom>
          <a:solidFill>
            <a:srgbClr val="0418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Giai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cấp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thống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trị</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Flowchart: Alternate Process 14"/>
          <p:cNvSpPr/>
          <p:nvPr/>
        </p:nvSpPr>
        <p:spPr>
          <a:xfrm>
            <a:off x="9541439" y="4969896"/>
            <a:ext cx="2161309" cy="103909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Giai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cấp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trị</a:t>
            </a:r>
            <a:endParaRPr lang="en-US" sz="2400" b="1" dirty="0">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V="1">
            <a:off x="8549552" y="5450114"/>
            <a:ext cx="699655" cy="11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609020" y="5456062"/>
            <a:ext cx="699655" cy="11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600242" y="2470776"/>
            <a:ext cx="699655" cy="11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652667" y="2507666"/>
            <a:ext cx="699655" cy="11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55859" y="5462010"/>
            <a:ext cx="699655" cy="11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14697" y="2489823"/>
            <a:ext cx="699655" cy="11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Up-Down Arrow 25"/>
          <p:cNvSpPr/>
          <p:nvPr/>
        </p:nvSpPr>
        <p:spPr>
          <a:xfrm flipH="1">
            <a:off x="2793241" y="2995562"/>
            <a:ext cx="204726" cy="19214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9704698" y="3027211"/>
            <a:ext cx="225083" cy="1889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751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P spid="26"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1847</Words>
  <Application>Microsoft Office PowerPoint</Application>
  <PresentationFormat>Custom</PresentationFormat>
  <Paragraphs>223</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Ngân (ADAS – GV)</dc:creator>
  <cp:lastModifiedBy>FPTSHOP</cp:lastModifiedBy>
  <cp:revision>26</cp:revision>
  <dcterms:created xsi:type="dcterms:W3CDTF">2021-07-24T02:31:40Z</dcterms:created>
  <dcterms:modified xsi:type="dcterms:W3CDTF">2025-10-21T09:35:54Z</dcterms:modified>
</cp:coreProperties>
</file>