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9" r:id="rId3"/>
    <p:sldId id="310" r:id="rId4"/>
    <p:sldId id="308" r:id="rId5"/>
    <p:sldId id="256" r:id="rId6"/>
    <p:sldId id="287" r:id="rId7"/>
    <p:sldId id="25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64" r:id="rId19"/>
    <p:sldId id="270" r:id="rId20"/>
    <p:sldId id="259" r:id="rId21"/>
    <p:sldId id="295" r:id="rId22"/>
    <p:sldId id="292" r:id="rId23"/>
    <p:sldId id="296" r:id="rId24"/>
    <p:sldId id="297" r:id="rId25"/>
    <p:sldId id="267" r:id="rId26"/>
    <p:sldId id="272" r:id="rId27"/>
    <p:sldId id="280" r:id="rId28"/>
    <p:sldId id="285" r:id="rId29"/>
  </p:sldIdLst>
  <p:sldSz cx="12192000" cy="6858000"/>
  <p:notesSz cx="6858000" cy="9144000"/>
  <p:custDataLst>
    <p:tags r:id="rId3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5" d="100"/>
          <a:sy n="75" d="100"/>
        </p:scale>
        <p:origin x="-20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C42A0-81F4-4E55-8D04-41188884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8035-5E37-4869-A092-977515AE6192}" type="datetimeFigureOut">
              <a:rPr lang="vi-VN"/>
              <a:pPr>
                <a:defRPr/>
              </a:pPr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192EB-150D-4D41-AF35-37185A31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AD0DB-381E-40D9-AD75-C379856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0DFE-2650-4CA8-8684-1CF4C0C0C0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0983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F88D0-42A8-7946-B7C1-328659C1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561F0E-CC22-B24F-8ED3-B23DEB0D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0735A-21F8-474F-B5D0-A310EED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C3CEE-A7B2-3745-98B7-50572700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A9FCD-B18E-844E-8085-87171A29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1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DB524-9E9E-2344-A2E5-9CA17189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9D4CDE-8EF5-034F-B36E-5E459CA1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18CA5-5E88-D243-8D84-BC99A2C9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758E76-734B-4F49-8799-B9D4DF27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4B987D-48B7-5E4E-8239-D926D9B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8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80423-9ECF-4542-A322-0B095687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BFA4E8-71BF-F04E-A9C5-603256926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A404C-7D21-1C43-83E9-961117FD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8096FB-510E-D640-83A4-592C08F0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2A6900-4152-D549-8BF4-90625B3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A1913-B402-6542-B85F-CAE570C2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D1E737-C0C7-6644-A674-E59A2F920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D5544C-04AA-0849-8E8D-32306AAE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AAADEB-4D46-8C4A-BAA8-3F687664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44B707-93CA-0F41-AE79-45283C8D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F7C67-B682-0C4E-8F8B-AECC742B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E0EAB-589D-A94C-92AD-465B354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C54C5-C10E-B84D-BE40-9AC8C007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5DB50-6C1B-4A44-91BD-4D372C05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D7D882-DED0-5D42-99F3-DC5B8447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997BA9-5CE2-6543-A224-B3F96347F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0C346B-3B4A-7E45-9EF8-C5E488FE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25BEE2-B790-D042-B5DC-03A6A13C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DDBDFB-E7F9-9849-9A25-4BC3C77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0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A0BAE-4D77-9B48-B288-D6E5FF22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4DFDD8-A162-2B41-9E40-7EBE05AF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7932F7-1FD8-D44E-A72B-D9F05789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684B3D-F33C-494F-A57D-B52B93CC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5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5723E-FEF2-A144-BFF9-30D94952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5F4E5E-0322-904A-A3D1-0F7DE727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B37D4-A456-5E4E-9687-8811BD53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D7CC-2344-AD42-A295-FF604DD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D367A-FE17-1E44-832B-16DA3E4A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E888DA-3774-D84E-9A9E-E3B9F3148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8DC48-92C7-FA4C-96F7-1780851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D7F6A7-C0D2-374F-8482-653CEE7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B2F4DD-1E15-B44B-A4BC-F7FD6A17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0D52C-BA99-9B48-B12D-7E370AE3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3652BD-90F2-D747-8004-D22D5E2AA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8564C5-AA9B-DC48-B93F-0B2CE8B6F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602386-BF00-794E-9C24-81A3BFEE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1B3B47-20E7-3F49-8590-433BB2C6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CC5246-ED11-C84D-AD7F-979AA88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65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59BBD-0D6F-E343-A8AA-A5EA9000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9F635B-243E-6146-B1DC-FE96C81D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AFFE3D-4A18-ED49-B767-640A743A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669452-B88E-8C43-ADC4-10D5C6C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BF7A92-121F-2F44-8128-5BCE33EF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8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D6A74-8997-3D43-B07B-4E5DABA98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AA4F3D-9D51-9344-A18A-B84629319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E1347-560D-534A-806F-4A0DA6EA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96E04C-2C4D-C64F-AC44-797E3396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DAAE35-0B2E-054A-A5DD-65BBA2B7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29/09/2025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3AF5BE-3AF1-7147-9831-0815745E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8FC2EB-F6AD-F044-A49B-EE33CDCB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9F9B1D-9ED6-3E42-B977-5EC68B6FE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2025/9/29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7F8AA-D345-9F43-8F61-ED256616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6F588-D3CD-BF43-AF90-FE5CFEC27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TR&#204;NH%20CHI&#7870;U%20V&#258;N%206%202022\thao%20gi&#7843;ng%206\M&#7897;t%20Con%20V&#7883;t,%20Tr&#7889;ng%20C&#417;m,%20Nh&#7841;c%20Thi&#7871;u%20Nhi%20Remix.mp4" TargetMode="External"/><Relationship Id="rId1" Type="http://schemas.microsoft.com/office/2007/relationships/media" Target="file:///E:\TR&#204;NH%20CHI&#7870;U%20V&#258;N%206%202022\thao%20gi&#7843;ng%206\M&#7897;t%20Con%20V&#7883;t,%20Tr&#7889;ng%20C&#417;m,%20Nh&#7841;c%20Thi&#7871;u%20Nhi%20Remix.mp4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5291" y="1838227"/>
            <a:ext cx="10618509" cy="433873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2628AE-875A-4D82-9DFB-F82D0C754E9D}"/>
              </a:ext>
            </a:extLst>
          </p:cNvPr>
          <p:cNvSpPr/>
          <p:nvPr/>
        </p:nvSpPr>
        <p:spPr>
          <a:xfrm>
            <a:off x="223838" y="0"/>
            <a:ext cx="8629650" cy="5127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defRPr/>
            </a:pPr>
            <a:r>
              <a:rPr lang="vi-VN" altLang="en-US" sz="3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Quá trình tiến hoá từ </a:t>
            </a:r>
            <a:r>
              <a:rPr lang="en-US" altLang="en-US" sz="3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3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 người thành người   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45211"/>
              </p:ext>
            </p:extLst>
          </p:nvPr>
        </p:nvGraphicFramePr>
        <p:xfrm>
          <a:off x="87411" y="2356470"/>
          <a:ext cx="11915775" cy="4501530"/>
        </p:xfrm>
        <a:graphic>
          <a:graphicData uri="http://schemas.openxmlformats.org/drawingml/2006/table">
            <a:tbl>
              <a:tblPr/>
              <a:tblGrid>
                <a:gridCol w="1533999">
                  <a:extLst>
                    <a:ext uri="{9D8B030D-6E8A-4147-A177-3AD203B41FA5}">
                      <a16:colId xmlns:a16="http://schemas.microsoft.com/office/drawing/2014/main" xmlns="" val="298183486"/>
                    </a:ext>
                  </a:extLst>
                </a:gridCol>
                <a:gridCol w="3289955">
                  <a:extLst>
                    <a:ext uri="{9D8B030D-6E8A-4147-A177-3AD203B41FA5}">
                      <a16:colId xmlns:a16="http://schemas.microsoft.com/office/drawing/2014/main" xmlns="" val="977584184"/>
                    </a:ext>
                  </a:extLst>
                </a:gridCol>
                <a:gridCol w="4112083">
                  <a:extLst>
                    <a:ext uri="{9D8B030D-6E8A-4147-A177-3AD203B41FA5}">
                      <a16:colId xmlns:a16="http://schemas.microsoft.com/office/drawing/2014/main" xmlns="" val="3960248205"/>
                    </a:ext>
                  </a:extLst>
                </a:gridCol>
                <a:gridCol w="2979738">
                  <a:extLst>
                    <a:ext uri="{9D8B030D-6E8A-4147-A177-3AD203B41FA5}">
                      <a16:colId xmlns:a16="http://schemas.microsoft.com/office/drawing/2014/main" xmlns="" val="2247452506"/>
                    </a:ext>
                  </a:extLst>
                </a:gridCol>
              </a:tblGrid>
              <a:tr h="3815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Vượn người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tối cổ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tinh khôn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405328"/>
                  </a:ext>
                </a:extLst>
              </a:tr>
              <a:tr h="99201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Dáng đứng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Dáng thấp, đứng bằng hai chi sau,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 cúi về phía trước</a:t>
                      </a: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Đứng thẳng hoàn toàn</a:t>
                      </a: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kumimoji="0" lang="it-IT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kumimoji="0" lang="vi-V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kumimoji="0" lang="vi-V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29430"/>
                  </a:ext>
                </a:extLst>
              </a:tr>
              <a:tr h="99201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kumimoji="0" lang="vi-V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kumimoji="0" lang="it-IT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kumimoji="0" lang="vi-V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78832"/>
                  </a:ext>
                </a:extLst>
              </a:tr>
              <a:tr h="6867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Bộ lông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kumimoji="0" lang="vi-V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kumimoji="0" lang="vi-V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Lớp lông mỏng không còn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322156"/>
                  </a:ext>
                </a:extLst>
              </a:tr>
              <a:tr h="6867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Thể tích não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&lt; 850 cm3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850-1100cm3</a:t>
                      </a: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1450-1500 cm3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596000"/>
                  </a:ext>
                </a:extLst>
              </a:tr>
              <a:tr h="6867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Thời gian xuất hiện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hiện c</a:t>
                      </a:r>
                      <a:r>
                        <a:rPr kumimoji="0" lang="nl-NL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kumimoji="0" lang="vi-V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năm.</a:t>
                      </a:r>
                      <a:endParaRPr kumimoji="0" lang="vi-V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kumimoji="0" lang="nl-NL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kumimoji="0" lang="nl-NL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kumimoji="0" lang="vi-V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kumimoji="0" lang="nl-NL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kumimoji="0" lang="vi-V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556647"/>
                  </a:ext>
                </a:extLst>
              </a:tr>
            </a:tbl>
          </a:graphicData>
        </a:graphic>
      </p:graphicFrame>
      <p:pic>
        <p:nvPicPr>
          <p:cNvPr id="4" name="image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86" y="512763"/>
            <a:ext cx="4722827" cy="169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257" y="512763"/>
            <a:ext cx="5099900" cy="1693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6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1925"/>
            <a:ext cx="4885867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90913"/>
            <a:ext cx="488586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44" y="3413125"/>
            <a:ext cx="6363093" cy="271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7663" y="295116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3713" y="6396038"/>
            <a:ext cx="198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57975" y="6284913"/>
            <a:ext cx="306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43" y="65988"/>
            <a:ext cx="6363093" cy="30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94.p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256" y="150829"/>
            <a:ext cx="8042357" cy="6476214"/>
          </a:xfrm>
          <a:noFill/>
        </p:spPr>
      </p:pic>
      <p:sp>
        <p:nvSpPr>
          <p:cNvPr id="13315" name="Rectangle 5"/>
          <p:cNvSpPr>
            <a:spLocks noGrp="1"/>
          </p:cNvSpPr>
          <p:nvPr>
            <p:ph type="title"/>
          </p:nvPr>
        </p:nvSpPr>
        <p:spPr>
          <a:xfrm>
            <a:off x="8458200" y="711200"/>
            <a:ext cx="3421063" cy="4940300"/>
          </a:xfrm>
          <a:noFill/>
        </p:spPr>
        <p:txBody>
          <a:bodyPr/>
          <a:lstStyle/>
          <a:p>
            <a:pPr eaLnBrk="1" hangingPunct="1"/>
            <a:r>
              <a:rPr lang="vi-VN" altLang="en-US" dirty="0" smtClean="0"/>
              <a:t>Người tinh khôn khác người tối cổ ở những điểm nào?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pic>
        <p:nvPicPr>
          <p:cNvPr id="2" name="Một Con Vịt, Trống Cơm, Nhạc Thiếu Nhi Remi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92075"/>
            <a:ext cx="11888788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2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Nhiệm vụ tiết sau: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en-US" sz="2400" dirty="0" smtClean="0"/>
              <a:t>Đọc trước mục 2: Những dấu tích của quá trình chuyển biến từ Vượn người thành người ở Đông Nam </a:t>
            </a:r>
            <a:r>
              <a:rPr lang="en-US" altLang="en-US" sz="2400" dirty="0"/>
              <a:t>á</a:t>
            </a:r>
            <a:r>
              <a:rPr lang="en-US" altLang="en-US" sz="2400" dirty="0" smtClean="0"/>
              <a:t> và Việt Nam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 startAt="2"/>
            </a:pPr>
            <a:r>
              <a:rPr lang="vi-VN" altLang="en-US" sz="2400" i="1" dirty="0" smtClean="0"/>
              <a:t>Lập bảng thống kê các di </a:t>
            </a:r>
            <a:r>
              <a:rPr lang="en-US" altLang="en-US" sz="2400" i="1" dirty="0" smtClean="0"/>
              <a:t>t</a:t>
            </a:r>
            <a:r>
              <a:rPr lang="vi-VN" altLang="en-US" sz="2400" i="1" dirty="0" smtClean="0"/>
              <a:t>ích của Người tối cổ ở Đông Nam Á theo nội dung sau: tên quốc gia, tên địa điểm tìm thấy dấu tích của Người tối cổ.</a:t>
            </a:r>
            <a:endParaRPr lang="en-US" altLang="en-US" sz="2400" i="1" dirty="0" smtClean="0"/>
          </a:p>
          <a:p>
            <a:pPr marL="514350" indent="-514350" eaLnBrk="1" hangingPunct="1">
              <a:buFont typeface="Arial" panose="020B0604020202020204" pitchFamily="34" charset="0"/>
              <a:buAutoNum type="arabicPeriod" startAt="2"/>
            </a:pPr>
            <a:endParaRPr lang="en-US" alt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57275" y="3671888"/>
          <a:ext cx="10077450" cy="2644775"/>
        </p:xfrm>
        <a:graphic>
          <a:graphicData uri="http://schemas.openxmlformats.org/drawingml/2006/table">
            <a:tbl>
              <a:tblPr/>
              <a:tblGrid>
                <a:gridCol w="3732213">
                  <a:extLst>
                    <a:ext uri="{9D8B030D-6E8A-4147-A177-3AD203B41FA5}">
                      <a16:colId xmlns:a16="http://schemas.microsoft.com/office/drawing/2014/main" xmlns="" val="1260071115"/>
                    </a:ext>
                  </a:extLst>
                </a:gridCol>
                <a:gridCol w="6345237">
                  <a:extLst>
                    <a:ext uri="{9D8B030D-6E8A-4147-A177-3AD203B41FA5}">
                      <a16:colId xmlns:a16="http://schemas.microsoft.com/office/drawing/2014/main" xmlns="" val="3834672448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Tên quốc gia ngày nay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Tên địa điểm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966447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Myanmar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Pondaung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0378767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Thái Lan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01805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Việt Nam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3254175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Indonesia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84875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308754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743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161226"/>
            <a:ext cx="3336348" cy="278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3490258"/>
            <a:ext cx="3336348" cy="2794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46" y="1822144"/>
            <a:ext cx="3566455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FAC149-AAD2-4EA9-B4CE-4F55990A8CD8}"/>
              </a:ext>
            </a:extLst>
          </p:cNvPr>
          <p:cNvSpPr txBox="1"/>
          <p:nvPr/>
        </p:nvSpPr>
        <p:spPr>
          <a:xfrm>
            <a:off x="347691" y="2951082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DC3ED8-D0DB-4F13-B1B8-4DD5E0C8330F}"/>
              </a:ext>
            </a:extLst>
          </p:cNvPr>
          <p:cNvSpPr txBox="1"/>
          <p:nvPr/>
        </p:nvSpPr>
        <p:spPr>
          <a:xfrm>
            <a:off x="493625" y="6396335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F40842-4DC1-4414-A888-4DB1D0AD99DD}"/>
              </a:ext>
            </a:extLst>
          </p:cNvPr>
          <p:cNvSpPr txBox="1"/>
          <p:nvPr/>
        </p:nvSpPr>
        <p:spPr>
          <a:xfrm>
            <a:off x="3877533" y="5429461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2169" y="-27480"/>
            <a:ext cx="5241702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-27480"/>
            <a:ext cx="1880315" cy="14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xmlns="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xmlns="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xmlns="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xmlns="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xmlns="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xmlns="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548" y="969818"/>
            <a:ext cx="11915481" cy="53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B52621-703D-B949-B35E-1F68089FE372}"/>
              </a:ext>
            </a:extLst>
          </p:cNvPr>
          <p:cNvSpPr txBox="1"/>
          <p:nvPr/>
        </p:nvSpPr>
        <p:spPr>
          <a:xfrm>
            <a:off x="735601" y="984387"/>
            <a:ext cx="82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2222724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6" y="1570358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C503BC-5330-48A0-9187-7ACE33D33591}"/>
              </a:ext>
            </a:extLst>
          </p:cNvPr>
          <p:cNvSpPr/>
          <p:nvPr/>
        </p:nvSpPr>
        <p:spPr>
          <a:xfrm>
            <a:off x="1724890" y="319904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4" y="1123468"/>
            <a:ext cx="4027010" cy="5506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48" y="1123468"/>
            <a:ext cx="5215944" cy="550613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xmlns="" id="{A897B479-B7B3-F74E-8116-4B913F390A67}"/>
              </a:ext>
            </a:extLst>
          </p:cNvPr>
          <p:cNvSpPr/>
          <p:nvPr/>
        </p:nvSpPr>
        <p:spPr>
          <a:xfrm>
            <a:off x="3136319" y="1741077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xmlns="" id="{A4134DBE-4C43-4E49-8551-3BE1B1624864}"/>
              </a:ext>
            </a:extLst>
          </p:cNvPr>
          <p:cNvSpPr/>
          <p:nvPr/>
        </p:nvSpPr>
        <p:spPr>
          <a:xfrm>
            <a:off x="2697278" y="2392869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xmlns="" id="{206F07BB-3322-684E-9CFF-7AD64713868E}"/>
              </a:ext>
            </a:extLst>
          </p:cNvPr>
          <p:cNvSpPr/>
          <p:nvPr/>
        </p:nvSpPr>
        <p:spPr>
          <a:xfrm>
            <a:off x="2793000" y="4744734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xmlns="" id="{89E080D8-CF36-0D43-B6F0-5A12428BB5F4}"/>
              </a:ext>
            </a:extLst>
          </p:cNvPr>
          <p:cNvSpPr/>
          <p:nvPr/>
        </p:nvSpPr>
        <p:spPr>
          <a:xfrm>
            <a:off x="3282775" y="39218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xmlns="" id="{D6771EA4-224A-0D4F-9A7A-C4D2E63A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2D8533-86B2-7341-92CA-B9FD38EBB691}"/>
              </a:ext>
            </a:extLst>
          </p:cNvPr>
          <p:cNvSpPr/>
          <p:nvPr/>
        </p:nvSpPr>
        <p:spPr>
          <a:xfrm>
            <a:off x="2868720" y="157817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6472B2-D485-424A-BA9B-DDC5CB32F883}"/>
              </a:ext>
            </a:extLst>
          </p:cNvPr>
          <p:cNvSpPr/>
          <p:nvPr/>
        </p:nvSpPr>
        <p:spPr>
          <a:xfrm>
            <a:off x="1619249" y="838854"/>
            <a:ext cx="98964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DẤU TÍCH CỦA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QUÁ TRÌNH CHUYỂN BIẾN TỪ VƯỢN THÀNH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NGƯỜI  Ở </a:t>
            </a:r>
            <a:r>
              <a:rPr lang="x-non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x-none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̂</a:t>
            </a: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NAM Á VÀ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VIỆT NAM </a:t>
            </a:r>
            <a:endParaRPr lang="x-non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BE0E66-B529-8F43-8A97-3394B9B1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313" y="1623671"/>
            <a:ext cx="4216400" cy="2627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4" y="1700582"/>
            <a:ext cx="4027010" cy="550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688" y="1548803"/>
            <a:ext cx="3719572" cy="5506130"/>
          </a:xfrm>
          <a:prstGeom prst="rect">
            <a:avLst/>
          </a:prstGeom>
        </p:spPr>
      </p:pic>
      <p:sp>
        <p:nvSpPr>
          <p:cNvPr id="12" name="Vertical Scroll 11">
            <a:extLst>
              <a:ext uri="{FF2B5EF4-FFF2-40B4-BE49-F238E27FC236}">
                <a16:creationId xmlns:a16="http://schemas.microsoft.com/office/drawing/2014/main" xmlns="" id="{C035FAC7-807B-B946-939B-73BAC4AAE28E}"/>
              </a:ext>
            </a:extLst>
          </p:cNvPr>
          <p:cNvSpPr/>
          <p:nvPr/>
        </p:nvSpPr>
        <p:spPr>
          <a:xfrm>
            <a:off x="7806957" y="1617633"/>
            <a:ext cx="4514060" cy="5240367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(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– 300.000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ghè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 800.000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200" dirty="0">
              <a:solidFill>
                <a:srgbClr val="3139F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xmlns="" id="{A897B479-B7B3-F74E-8116-4B913F390A67}"/>
              </a:ext>
            </a:extLst>
          </p:cNvPr>
          <p:cNvSpPr/>
          <p:nvPr/>
        </p:nvSpPr>
        <p:spPr>
          <a:xfrm>
            <a:off x="2371241" y="226275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xmlns="" id="{A4134DBE-4C43-4E49-8551-3BE1B1624864}"/>
              </a:ext>
            </a:extLst>
          </p:cNvPr>
          <p:cNvSpPr/>
          <p:nvPr/>
        </p:nvSpPr>
        <p:spPr>
          <a:xfrm>
            <a:off x="2168356" y="2821198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xmlns="" id="{206F07BB-3322-684E-9CFF-7AD64713868E}"/>
              </a:ext>
            </a:extLst>
          </p:cNvPr>
          <p:cNvSpPr/>
          <p:nvPr/>
        </p:nvSpPr>
        <p:spPr>
          <a:xfrm>
            <a:off x="2651744" y="5362920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xmlns="" id="{89E080D8-CF36-0D43-B6F0-5A12428BB5F4}"/>
              </a:ext>
            </a:extLst>
          </p:cNvPr>
          <p:cNvSpPr/>
          <p:nvPr/>
        </p:nvSpPr>
        <p:spPr>
          <a:xfrm>
            <a:off x="3022350" y="46035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41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B52621-703D-B949-B35E-1F68089FE372}"/>
              </a:ext>
            </a:extLst>
          </p:cNvPr>
          <p:cNvSpPr txBox="1"/>
          <p:nvPr/>
        </p:nvSpPr>
        <p:spPr>
          <a:xfrm>
            <a:off x="740505" y="800111"/>
            <a:ext cx="826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1774772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5" y="1277905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EB248F-8CDF-4866-8FB5-5DC49FC20D67}"/>
              </a:ext>
            </a:extLst>
          </p:cNvPr>
          <p:cNvSpPr txBox="1"/>
          <p:nvPr/>
        </p:nvSpPr>
        <p:spPr>
          <a:xfrm>
            <a:off x="537234" y="6033690"/>
            <a:ext cx="11156225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</a:pP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một trong những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 của loài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281E31-59A6-4AEF-8994-921DC495D1EE}"/>
              </a:ext>
            </a:extLst>
          </p:cNvPr>
          <p:cNvSpPr/>
          <p:nvPr/>
        </p:nvSpPr>
        <p:spPr>
          <a:xfrm>
            <a:off x="753638" y="2933112"/>
            <a:ext cx="10723418" cy="8035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638" y="3760750"/>
            <a:ext cx="11282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Việt Nam:</a:t>
            </a: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 Khuyên, Thẩm Hai (Lạng Sơn): răng hóa thạch của Người tối cổ </a:t>
            </a:r>
            <a:endParaRPr lang="it-IT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Công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 ghè đẽo thô s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 (Thanh Hóa);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 (Gia Lai), Xuân Lộc (Đồng Nai)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xmlns="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xmlns="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xmlns="" id="{562D88B7-C6BE-AE4B-BC1B-D396AFCF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899C2A-1564-7D4A-9D6B-458A188D0E11}"/>
              </a:ext>
            </a:extLst>
          </p:cNvPr>
          <p:cNvSpPr/>
          <p:nvPr/>
        </p:nvSpPr>
        <p:spPr>
          <a:xfrm>
            <a:off x="4640042" y="157817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3CD74-AEE6-AC41-9A39-73659189DDC9}"/>
              </a:ext>
            </a:extLst>
          </p:cNvPr>
          <p:cNvSpPr txBox="1"/>
          <p:nvPr/>
        </p:nvSpPr>
        <p:spPr>
          <a:xfrm>
            <a:off x="1611824" y="681037"/>
            <a:ext cx="9329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it-IT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r>
              <a:rPr lang="it-IT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EF82E2-DC8E-4748-BE1B-8323E232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23" y="1664729"/>
            <a:ext cx="4415489" cy="51932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6099EB-B8F1-014C-AA2E-E8381B96A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848" y="1664729"/>
            <a:ext cx="4584700" cy="51686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6975" y="734096"/>
            <a:ext cx="10599312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680" y="1904788"/>
            <a:ext cx="90308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1551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1298550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CHƯƠNG 2: XÃ HỘI NGUYÊN THỦY</a:t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 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 </a:t>
            </a:r>
            <a:r>
              <a:rPr lang="vi-VN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4: NGUỒN GỐC LOÀI NGƯỜI</a:t>
            </a:r>
            <a:endParaRPr lang="vi-VN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DC4C437C-E381-4D4C-95C4-F2CFFC6A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0BC147B-0ECF-444F-ADBC-8ECEC7D2FC57}"/>
              </a:ext>
            </a:extLst>
          </p:cNvPr>
          <p:cNvSpPr txBox="1">
            <a:spLocks/>
          </p:cNvSpPr>
          <p:nvPr/>
        </p:nvSpPr>
        <p:spPr>
          <a:xfrm>
            <a:off x="992746" y="1630510"/>
            <a:ext cx="5805947" cy="75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500" b="1" u="sng" dirty="0" smtClean="0">
                <a:solidFill>
                  <a:srgbClr val="C00000"/>
                </a:solidFill>
              </a:rPr>
              <a:t>Mục tiêu bài học</a:t>
            </a:r>
            <a:endParaRPr lang="vi-VN" sz="3500" b="1" u="sng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4A469DE-BD28-4A9C-A770-0CF7D3A5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6" y="2898128"/>
            <a:ext cx="10515600" cy="25627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Mô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tả được quá trình tiến hoá từ Vượn người thành người trên Trái Đất. </a:t>
            </a: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Xác định được dấu tích Sự 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hi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QUÁ TRÌNH TIẾN HOÁ TỪ VƯỢN NGƯỜI THÀNH NGƯỜI  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Á VÀ VIỆT NAM </a:t>
            </a:r>
            <a:endParaRPr lang="vi-VN" sz="28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286993" cy="2971664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55775" y="1096963"/>
            <a:ext cx="3249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6838" y="2054225"/>
            <a:ext cx="4050956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vào hình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 sau: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là những giai đoạn nào?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image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77" y="75414"/>
            <a:ext cx="7874524" cy="613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58893" y="6210398"/>
            <a:ext cx="48323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tiến hóa từ vượn người thành người</a:t>
            </a: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4059238" y="1212850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33675" y="665163"/>
            <a:ext cx="60960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vi-VN" altLang="en-US">
              <a:solidFill>
                <a:srgbClr val="5482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350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98988"/>
              </p:ext>
            </p:extLst>
          </p:nvPr>
        </p:nvGraphicFramePr>
        <p:xfrm>
          <a:off x="75414" y="75416"/>
          <a:ext cx="12028601" cy="6664748"/>
        </p:xfrm>
        <a:graphic>
          <a:graphicData uri="http://schemas.openxmlformats.org/drawingml/2006/table">
            <a:tbl>
              <a:tblPr/>
              <a:tblGrid>
                <a:gridCol w="2014994">
                  <a:extLst>
                    <a:ext uri="{9D8B030D-6E8A-4147-A177-3AD203B41FA5}">
                      <a16:colId xmlns:a16="http://schemas.microsoft.com/office/drawing/2014/main" xmlns="" val="1944641490"/>
                    </a:ext>
                  </a:extLst>
                </a:gridCol>
                <a:gridCol w="3439586">
                  <a:extLst>
                    <a:ext uri="{9D8B030D-6E8A-4147-A177-3AD203B41FA5}">
                      <a16:colId xmlns:a16="http://schemas.microsoft.com/office/drawing/2014/main" xmlns="" val="420309133"/>
                    </a:ext>
                  </a:extLst>
                </a:gridCol>
                <a:gridCol w="3565627">
                  <a:extLst>
                    <a:ext uri="{9D8B030D-6E8A-4147-A177-3AD203B41FA5}">
                      <a16:colId xmlns:a16="http://schemas.microsoft.com/office/drawing/2014/main" xmlns="" val="1015918377"/>
                    </a:ext>
                  </a:extLst>
                </a:gridCol>
                <a:gridCol w="3008394">
                  <a:extLst>
                    <a:ext uri="{9D8B030D-6E8A-4147-A177-3AD203B41FA5}">
                      <a16:colId xmlns:a16="http://schemas.microsoft.com/office/drawing/2014/main" xmlns="" val="3845378227"/>
                    </a:ext>
                  </a:extLst>
                </a:gridCol>
              </a:tblGrid>
              <a:tr h="5918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Vượn người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tối cổ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tinh khôn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529579"/>
                  </a:ext>
                </a:extLst>
              </a:tr>
              <a:tr h="15349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Dáng đứng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910136"/>
                  </a:ext>
                </a:extLst>
              </a:tr>
              <a:tr h="15349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389692"/>
                  </a:ext>
                </a:extLst>
              </a:tr>
              <a:tr h="10623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Bộ lông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761579"/>
                  </a:ext>
                </a:extLst>
              </a:tr>
              <a:tr h="87534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Thể tích não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835037"/>
                  </a:ext>
                </a:extLst>
              </a:tr>
              <a:tr h="10653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Thời gian xuất hiện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436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7009"/>
          </a:xfrm>
        </p:spPr>
        <p:txBody>
          <a:bodyPr/>
          <a:lstStyle/>
          <a:p>
            <a:pPr eaLnBrk="1" hangingPunct="1"/>
            <a:r>
              <a:rPr lang="vi-VN" altLang="en-US" dirty="0" smtClean="0"/>
              <a:t>            Nhóm 1,4,7    Nhóm 2,5,8   Nhóm 3,6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23733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98657"/>
              </p:ext>
            </p:extLst>
          </p:nvPr>
        </p:nvGraphicFramePr>
        <p:xfrm>
          <a:off x="94267" y="575036"/>
          <a:ext cx="11990895" cy="6079765"/>
        </p:xfrm>
        <a:graphic>
          <a:graphicData uri="http://schemas.openxmlformats.org/drawingml/2006/table">
            <a:tbl>
              <a:tblPr/>
              <a:tblGrid>
                <a:gridCol w="2009344">
                  <a:extLst>
                    <a:ext uri="{9D8B030D-6E8A-4147-A177-3AD203B41FA5}">
                      <a16:colId xmlns:a16="http://schemas.microsoft.com/office/drawing/2014/main" xmlns="" val="2195426109"/>
                    </a:ext>
                  </a:extLst>
                </a:gridCol>
                <a:gridCol w="3428556">
                  <a:extLst>
                    <a:ext uri="{9D8B030D-6E8A-4147-A177-3AD203B41FA5}">
                      <a16:colId xmlns:a16="http://schemas.microsoft.com/office/drawing/2014/main" xmlns="" val="3363461549"/>
                    </a:ext>
                  </a:extLst>
                </a:gridCol>
                <a:gridCol w="3553462">
                  <a:extLst>
                    <a:ext uri="{9D8B030D-6E8A-4147-A177-3AD203B41FA5}">
                      <a16:colId xmlns:a16="http://schemas.microsoft.com/office/drawing/2014/main" xmlns="" val="2390126124"/>
                    </a:ext>
                  </a:extLst>
                </a:gridCol>
                <a:gridCol w="2999533">
                  <a:extLst>
                    <a:ext uri="{9D8B030D-6E8A-4147-A177-3AD203B41FA5}">
                      <a16:colId xmlns:a16="http://schemas.microsoft.com/office/drawing/2014/main" xmlns="" val="3257144360"/>
                    </a:ext>
                  </a:extLst>
                </a:gridCol>
              </a:tblGrid>
              <a:tr h="6174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Vượn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tối cổ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tinh khôn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975862"/>
                  </a:ext>
                </a:extLst>
              </a:tr>
              <a:tr h="12014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Dáng đứng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1637"/>
                  </a:ext>
                </a:extLst>
              </a:tr>
              <a:tr h="12014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800124"/>
                  </a:ext>
                </a:extLst>
              </a:tr>
              <a:tr h="8332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Bộ lông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183379"/>
                  </a:ext>
                </a:extLst>
              </a:tr>
              <a:tr h="111403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Thể tích não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840181"/>
                  </a:ext>
                </a:extLst>
              </a:tr>
              <a:tr h="11121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Thời gian xuất hiện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662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2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1190</Words>
  <Application>Microsoft Office PowerPoint</Application>
  <PresentationFormat>Custom</PresentationFormat>
  <Paragraphs>140</Paragraphs>
  <Slides>27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PowerPoint Presentation</vt:lpstr>
      <vt:lpstr>PowerPoint Presentation</vt:lpstr>
      <vt:lpstr>CHƯƠNG 2: XÃ HỘI NGUYÊN THỦY  Tiết 4 - BÀI 4: NGUỒN GỐC LOÀI NGƯỜI</vt:lpstr>
      <vt:lpstr>BÀI 4: NGUỒN GỐC LOÀI NGƯỜI</vt:lpstr>
      <vt:lpstr>PowerPoint Presentation</vt:lpstr>
      <vt:lpstr>PowerPoint Presentation</vt:lpstr>
      <vt:lpstr>PowerPoint Presentation</vt:lpstr>
      <vt:lpstr>            Nhóm 1,4,7    Nhóm 2,5,8   Nhóm 3,6</vt:lpstr>
      <vt:lpstr>PowerPoint Presentation</vt:lpstr>
      <vt:lpstr>PowerPoint Presentation</vt:lpstr>
      <vt:lpstr>PowerPoint Presentation</vt:lpstr>
      <vt:lpstr>Người tinh khôn khác người tối cổ ở những điểm nào?</vt:lpstr>
      <vt:lpstr>PowerPoint Presentation</vt:lpstr>
      <vt:lpstr>Nhiệm vụ tiết sau: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FPTSHOP</cp:lastModifiedBy>
  <cp:revision>106</cp:revision>
  <dcterms:created xsi:type="dcterms:W3CDTF">2021-07-25T09:08:06Z</dcterms:created>
  <dcterms:modified xsi:type="dcterms:W3CDTF">2025-09-29T03:08:06Z</dcterms:modified>
</cp:coreProperties>
</file>