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85" r:id="rId3"/>
    <p:sldId id="286" r:id="rId4"/>
    <p:sldId id="272" r:id="rId5"/>
    <p:sldId id="256" r:id="rId6"/>
    <p:sldId id="273" r:id="rId7"/>
    <p:sldId id="274" r:id="rId8"/>
    <p:sldId id="276" r:id="rId9"/>
    <p:sldId id="277" r:id="rId10"/>
    <p:sldId id="292" r:id="rId11"/>
    <p:sldId id="293" r:id="rId12"/>
    <p:sldId id="260" r:id="rId13"/>
    <p:sldId id="259" r:id="rId14"/>
    <p:sldId id="278" r:id="rId15"/>
    <p:sldId id="287" r:id="rId16"/>
    <p:sldId id="263" r:id="rId17"/>
    <p:sldId id="289" r:id="rId18"/>
    <p:sldId id="283" r:id="rId19"/>
    <p:sldId id="267" r:id="rId20"/>
    <p:sldId id="290" r:id="rId21"/>
    <p:sldId id="291" r:id="rId22"/>
    <p:sldId id="266" r:id="rId23"/>
    <p:sldId id="2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31A8F"/>
    <a:srgbClr val="006600"/>
    <a:srgbClr val="F4E890"/>
    <a:srgbClr val="ECD94A"/>
    <a:srgbClr val="D7C0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68" d="100"/>
          <a:sy n="68" d="100"/>
        </p:scale>
        <p:origin x="50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E112-56F4-4A21-B141-4DF1E231EE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E3333-9EA1-45AB-A14F-769358D6B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0A1746-BD13-4DCE-8B29-849F8EFCCF1E}"/>
              </a:ext>
            </a:extLst>
          </p:cNvPr>
          <p:cNvSpPr>
            <a:spLocks noGrp="1"/>
          </p:cNvSpPr>
          <p:nvPr>
            <p:ph type="dt" sz="half" idx="10"/>
          </p:nvPr>
        </p:nvSpPr>
        <p:spPr/>
        <p:txBody>
          <a:bodyPr/>
          <a:lstStyle/>
          <a:p>
            <a:fld id="{2DFE387D-EC27-404A-9BAA-5706F14A6E1C}" type="datetimeFigureOut">
              <a:rPr lang="en-US" smtClean="0"/>
              <a:t>9/4/2024</a:t>
            </a:fld>
            <a:endParaRPr lang="en-US"/>
          </a:p>
        </p:txBody>
      </p:sp>
      <p:sp>
        <p:nvSpPr>
          <p:cNvPr id="5" name="Footer Placeholder 4">
            <a:extLst>
              <a:ext uri="{FF2B5EF4-FFF2-40B4-BE49-F238E27FC236}">
                <a16:creationId xmlns:a16="http://schemas.microsoft.com/office/drawing/2014/main" id="{1C5FD53D-CB3E-43F5-B827-67D16F1EE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2C60-2D0D-402F-99A5-DA9C9E15EDA9}"/>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95638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E4EB-875E-4A1A-8793-8431F06B6E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E4E190-589E-43F1-AFDF-EB1355CFDC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01A1-BDE6-4897-BCE2-C321FCFB2487}"/>
              </a:ext>
            </a:extLst>
          </p:cNvPr>
          <p:cNvSpPr>
            <a:spLocks noGrp="1"/>
          </p:cNvSpPr>
          <p:nvPr>
            <p:ph type="dt" sz="half" idx="10"/>
          </p:nvPr>
        </p:nvSpPr>
        <p:spPr/>
        <p:txBody>
          <a:bodyPr/>
          <a:lstStyle/>
          <a:p>
            <a:fld id="{2DFE387D-EC27-404A-9BAA-5706F14A6E1C}" type="datetimeFigureOut">
              <a:rPr lang="en-US" smtClean="0"/>
              <a:t>9/4/2024</a:t>
            </a:fld>
            <a:endParaRPr lang="en-US"/>
          </a:p>
        </p:txBody>
      </p:sp>
      <p:sp>
        <p:nvSpPr>
          <p:cNvPr id="5" name="Footer Placeholder 4">
            <a:extLst>
              <a:ext uri="{FF2B5EF4-FFF2-40B4-BE49-F238E27FC236}">
                <a16:creationId xmlns:a16="http://schemas.microsoft.com/office/drawing/2014/main" id="{D90E231D-3CB2-43DB-99FF-29DC04ECC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44DD-596E-4A4E-A2BA-C45690F32EA0}"/>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33526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222FD-7411-4947-B107-1B2B2E5D4F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F0A29B-372D-48E0-BCC6-4F9FAF496E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52967-EA9D-4B17-9A07-F8170E8614F5}"/>
              </a:ext>
            </a:extLst>
          </p:cNvPr>
          <p:cNvSpPr>
            <a:spLocks noGrp="1"/>
          </p:cNvSpPr>
          <p:nvPr>
            <p:ph type="dt" sz="half" idx="10"/>
          </p:nvPr>
        </p:nvSpPr>
        <p:spPr/>
        <p:txBody>
          <a:bodyPr/>
          <a:lstStyle/>
          <a:p>
            <a:fld id="{2DFE387D-EC27-404A-9BAA-5706F14A6E1C}" type="datetimeFigureOut">
              <a:rPr lang="en-US" smtClean="0"/>
              <a:t>9/4/2024</a:t>
            </a:fld>
            <a:endParaRPr lang="en-US"/>
          </a:p>
        </p:txBody>
      </p:sp>
      <p:sp>
        <p:nvSpPr>
          <p:cNvPr id="5" name="Footer Placeholder 4">
            <a:extLst>
              <a:ext uri="{FF2B5EF4-FFF2-40B4-BE49-F238E27FC236}">
                <a16:creationId xmlns:a16="http://schemas.microsoft.com/office/drawing/2014/main" id="{873413BD-3A3E-4654-99AF-34B0DD1DD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277F5-6A84-4357-9FFA-A6154B68E15F}"/>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84225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7B0E-3034-4C90-9FF1-4C365817E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11EEF5-F7F0-4140-A953-E945F25DF8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A45AA-9E76-4A6C-90B9-C01BAFEC245E}"/>
              </a:ext>
            </a:extLst>
          </p:cNvPr>
          <p:cNvSpPr>
            <a:spLocks noGrp="1"/>
          </p:cNvSpPr>
          <p:nvPr>
            <p:ph type="dt" sz="half" idx="10"/>
          </p:nvPr>
        </p:nvSpPr>
        <p:spPr/>
        <p:txBody>
          <a:bodyPr/>
          <a:lstStyle/>
          <a:p>
            <a:fld id="{2DFE387D-EC27-404A-9BAA-5706F14A6E1C}" type="datetimeFigureOut">
              <a:rPr lang="en-US" smtClean="0"/>
              <a:t>9/4/2024</a:t>
            </a:fld>
            <a:endParaRPr lang="en-US"/>
          </a:p>
        </p:txBody>
      </p:sp>
      <p:sp>
        <p:nvSpPr>
          <p:cNvPr id="5" name="Footer Placeholder 4">
            <a:extLst>
              <a:ext uri="{FF2B5EF4-FFF2-40B4-BE49-F238E27FC236}">
                <a16:creationId xmlns:a16="http://schemas.microsoft.com/office/drawing/2014/main" id="{28B4B619-E057-4A5C-AE9A-89DCCC776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C99D4-8450-4120-B485-ED0DB425C45D}"/>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1641018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7929-8D6A-40BE-8C5B-F7F656406F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60233-7BA9-430F-B005-DEEA3AFC2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304F48-4107-4EB6-BD51-165EBB9A197C}"/>
              </a:ext>
            </a:extLst>
          </p:cNvPr>
          <p:cNvSpPr>
            <a:spLocks noGrp="1"/>
          </p:cNvSpPr>
          <p:nvPr>
            <p:ph type="dt" sz="half" idx="10"/>
          </p:nvPr>
        </p:nvSpPr>
        <p:spPr/>
        <p:txBody>
          <a:bodyPr/>
          <a:lstStyle/>
          <a:p>
            <a:fld id="{2DFE387D-EC27-404A-9BAA-5706F14A6E1C}" type="datetimeFigureOut">
              <a:rPr lang="en-US" smtClean="0"/>
              <a:t>9/4/2024</a:t>
            </a:fld>
            <a:endParaRPr lang="en-US"/>
          </a:p>
        </p:txBody>
      </p:sp>
      <p:sp>
        <p:nvSpPr>
          <p:cNvPr id="5" name="Footer Placeholder 4">
            <a:extLst>
              <a:ext uri="{FF2B5EF4-FFF2-40B4-BE49-F238E27FC236}">
                <a16:creationId xmlns:a16="http://schemas.microsoft.com/office/drawing/2014/main" id="{724142D7-24E7-49DF-A218-3A3244C22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36DD-8865-4FD2-AFCD-7123B016D145}"/>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116107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35777-72C4-40EB-A2BB-4A8A48620F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46366-4E89-4441-A0CB-A67859765E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D3D296-86F0-403E-9265-D3E3044F75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598651-CC65-44A1-B0A4-0EEE54574594}"/>
              </a:ext>
            </a:extLst>
          </p:cNvPr>
          <p:cNvSpPr>
            <a:spLocks noGrp="1"/>
          </p:cNvSpPr>
          <p:nvPr>
            <p:ph type="dt" sz="half" idx="10"/>
          </p:nvPr>
        </p:nvSpPr>
        <p:spPr/>
        <p:txBody>
          <a:bodyPr/>
          <a:lstStyle/>
          <a:p>
            <a:fld id="{2DFE387D-EC27-404A-9BAA-5706F14A6E1C}" type="datetimeFigureOut">
              <a:rPr lang="en-US" smtClean="0"/>
              <a:t>9/4/2024</a:t>
            </a:fld>
            <a:endParaRPr lang="en-US"/>
          </a:p>
        </p:txBody>
      </p:sp>
      <p:sp>
        <p:nvSpPr>
          <p:cNvPr id="6" name="Footer Placeholder 5">
            <a:extLst>
              <a:ext uri="{FF2B5EF4-FFF2-40B4-BE49-F238E27FC236}">
                <a16:creationId xmlns:a16="http://schemas.microsoft.com/office/drawing/2014/main" id="{09A33E9E-7C1E-4BEB-B8A4-ABF6B6940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B90D8-1312-4A37-BB69-592F2F3A5C1E}"/>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60489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7C2C-BC7E-430D-A735-9DCA2176F1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0262D-1DE0-400C-A07A-2EE608237D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2B19A7-DCBF-467C-B879-BF5FC36856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2576BE-9680-46D7-B5BF-94522CA08C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29B24-DA2C-4417-9168-0C9FDEC62E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E7393-63AF-4739-9406-6C7D1E05C1A5}"/>
              </a:ext>
            </a:extLst>
          </p:cNvPr>
          <p:cNvSpPr>
            <a:spLocks noGrp="1"/>
          </p:cNvSpPr>
          <p:nvPr>
            <p:ph type="dt" sz="half" idx="10"/>
          </p:nvPr>
        </p:nvSpPr>
        <p:spPr/>
        <p:txBody>
          <a:bodyPr/>
          <a:lstStyle/>
          <a:p>
            <a:fld id="{2DFE387D-EC27-404A-9BAA-5706F14A6E1C}" type="datetimeFigureOut">
              <a:rPr lang="en-US" smtClean="0"/>
              <a:t>9/4/2024</a:t>
            </a:fld>
            <a:endParaRPr lang="en-US"/>
          </a:p>
        </p:txBody>
      </p:sp>
      <p:sp>
        <p:nvSpPr>
          <p:cNvPr id="8" name="Footer Placeholder 7">
            <a:extLst>
              <a:ext uri="{FF2B5EF4-FFF2-40B4-BE49-F238E27FC236}">
                <a16:creationId xmlns:a16="http://schemas.microsoft.com/office/drawing/2014/main" id="{F79F0727-D8C9-49F5-943F-9FA4DF88A3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3F6E22-B32F-4956-93B5-3D80229C7BB9}"/>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281712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92E9C-07FF-4A6F-8A8B-935D5F36DC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9B2ACF-E5AD-4782-AB68-9B8886E24E99}"/>
              </a:ext>
            </a:extLst>
          </p:cNvPr>
          <p:cNvSpPr>
            <a:spLocks noGrp="1"/>
          </p:cNvSpPr>
          <p:nvPr>
            <p:ph type="dt" sz="half" idx="10"/>
          </p:nvPr>
        </p:nvSpPr>
        <p:spPr/>
        <p:txBody>
          <a:bodyPr/>
          <a:lstStyle/>
          <a:p>
            <a:fld id="{2DFE387D-EC27-404A-9BAA-5706F14A6E1C}" type="datetimeFigureOut">
              <a:rPr lang="en-US" smtClean="0"/>
              <a:t>9/4/2024</a:t>
            </a:fld>
            <a:endParaRPr lang="en-US"/>
          </a:p>
        </p:txBody>
      </p:sp>
      <p:sp>
        <p:nvSpPr>
          <p:cNvPr id="4" name="Footer Placeholder 3">
            <a:extLst>
              <a:ext uri="{FF2B5EF4-FFF2-40B4-BE49-F238E27FC236}">
                <a16:creationId xmlns:a16="http://schemas.microsoft.com/office/drawing/2014/main" id="{5136B31F-4725-4155-8B89-34EBB2CA10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267685-E8F5-49E0-8505-C41AB05DDFFC}"/>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213226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AD2A76-F5F8-4EAF-AFC6-4E8D24B426ED}"/>
              </a:ext>
            </a:extLst>
          </p:cNvPr>
          <p:cNvSpPr>
            <a:spLocks noGrp="1"/>
          </p:cNvSpPr>
          <p:nvPr>
            <p:ph type="dt" sz="half" idx="10"/>
          </p:nvPr>
        </p:nvSpPr>
        <p:spPr/>
        <p:txBody>
          <a:bodyPr/>
          <a:lstStyle/>
          <a:p>
            <a:fld id="{2DFE387D-EC27-404A-9BAA-5706F14A6E1C}" type="datetimeFigureOut">
              <a:rPr lang="en-US" smtClean="0"/>
              <a:t>9/4/2024</a:t>
            </a:fld>
            <a:endParaRPr lang="en-US"/>
          </a:p>
        </p:txBody>
      </p:sp>
      <p:sp>
        <p:nvSpPr>
          <p:cNvPr id="3" name="Footer Placeholder 2">
            <a:extLst>
              <a:ext uri="{FF2B5EF4-FFF2-40B4-BE49-F238E27FC236}">
                <a16:creationId xmlns:a16="http://schemas.microsoft.com/office/drawing/2014/main" id="{CCB4934A-61C4-4A18-AC4E-8D6948263E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A76E1A-AB35-40BD-902C-9789738992C4}"/>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5875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5CFED-DFDD-44AA-9385-2AC11B4F0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D070C9-BEB8-4FA7-BCBE-4050A378E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982831-AD18-494A-88B5-160675208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DA7B6-3E67-450F-8731-104463D48D94}"/>
              </a:ext>
            </a:extLst>
          </p:cNvPr>
          <p:cNvSpPr>
            <a:spLocks noGrp="1"/>
          </p:cNvSpPr>
          <p:nvPr>
            <p:ph type="dt" sz="half" idx="10"/>
          </p:nvPr>
        </p:nvSpPr>
        <p:spPr/>
        <p:txBody>
          <a:bodyPr/>
          <a:lstStyle/>
          <a:p>
            <a:fld id="{2DFE387D-EC27-404A-9BAA-5706F14A6E1C}" type="datetimeFigureOut">
              <a:rPr lang="en-US" smtClean="0"/>
              <a:t>9/4/2024</a:t>
            </a:fld>
            <a:endParaRPr lang="en-US"/>
          </a:p>
        </p:txBody>
      </p:sp>
      <p:sp>
        <p:nvSpPr>
          <p:cNvPr id="6" name="Footer Placeholder 5">
            <a:extLst>
              <a:ext uri="{FF2B5EF4-FFF2-40B4-BE49-F238E27FC236}">
                <a16:creationId xmlns:a16="http://schemas.microsoft.com/office/drawing/2014/main" id="{D92A8F44-4D06-462B-B18D-98858C898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46E95-E6B5-41A8-A298-9C401E967A7C}"/>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731855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CB31-9859-444B-876C-73B787ED1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381D0B-C8FE-4710-9BF5-3921EC6ADD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DC8B33-5100-47D5-BDDA-02210C6F6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441BCB-CFEA-4869-855A-7D7CFA31460A}"/>
              </a:ext>
            </a:extLst>
          </p:cNvPr>
          <p:cNvSpPr>
            <a:spLocks noGrp="1"/>
          </p:cNvSpPr>
          <p:nvPr>
            <p:ph type="dt" sz="half" idx="10"/>
          </p:nvPr>
        </p:nvSpPr>
        <p:spPr/>
        <p:txBody>
          <a:bodyPr/>
          <a:lstStyle/>
          <a:p>
            <a:fld id="{2DFE387D-EC27-404A-9BAA-5706F14A6E1C}" type="datetimeFigureOut">
              <a:rPr lang="en-US" smtClean="0"/>
              <a:t>9/4/2024</a:t>
            </a:fld>
            <a:endParaRPr lang="en-US"/>
          </a:p>
        </p:txBody>
      </p:sp>
      <p:sp>
        <p:nvSpPr>
          <p:cNvPr id="6" name="Footer Placeholder 5">
            <a:extLst>
              <a:ext uri="{FF2B5EF4-FFF2-40B4-BE49-F238E27FC236}">
                <a16:creationId xmlns:a16="http://schemas.microsoft.com/office/drawing/2014/main" id="{75969751-B691-4C3B-A483-8A9D808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A896D-4830-47B8-B068-BEA939E6AFF3}"/>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658645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AC7DF-CE61-407C-AA45-E14F9BE427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0C2CEB-173E-4347-A057-4D27C666C6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B88D8-B040-4424-8669-0EF6D44961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E387D-EC27-404A-9BAA-5706F14A6E1C}" type="datetimeFigureOut">
              <a:rPr lang="en-US" smtClean="0"/>
              <a:t>9/4/2024</a:t>
            </a:fld>
            <a:endParaRPr lang="en-US"/>
          </a:p>
        </p:txBody>
      </p:sp>
      <p:sp>
        <p:nvSpPr>
          <p:cNvPr id="5" name="Footer Placeholder 4">
            <a:extLst>
              <a:ext uri="{FF2B5EF4-FFF2-40B4-BE49-F238E27FC236}">
                <a16:creationId xmlns:a16="http://schemas.microsoft.com/office/drawing/2014/main" id="{FAE4EB54-6A32-4469-8015-38B77E5B9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4085AC-3765-4ED8-9AAF-EEADC3FD22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2AFA85-DE8D-44F6-9318-0D2A4A45C90A}" type="slidenum">
              <a:rPr lang="en-US" smtClean="0"/>
              <a:t>‹#›</a:t>
            </a:fld>
            <a:endParaRPr lang="en-US"/>
          </a:p>
        </p:txBody>
      </p:sp>
    </p:spTree>
    <p:extLst>
      <p:ext uri="{BB962C8B-B14F-4D97-AF65-F5344CB8AC3E}">
        <p14:creationId xmlns:p14="http://schemas.microsoft.com/office/powerpoint/2010/main" val="2899775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wmf"/></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grpSp>
        <p:nvGrpSpPr>
          <p:cNvPr id="5" name="Group 4"/>
          <p:cNvGrpSpPr/>
          <p:nvPr/>
        </p:nvGrpSpPr>
        <p:grpSpPr>
          <a:xfrm>
            <a:off x="-907444" y="-2669851"/>
            <a:ext cx="14014579" cy="13196138"/>
            <a:chOff x="-815892" y="-2743201"/>
            <a:chExt cx="14014579" cy="13196138"/>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892" y="-2743201"/>
              <a:ext cx="14014579" cy="1185862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5412" y="7129920"/>
              <a:ext cx="4271184" cy="3323017"/>
            </a:xfrm>
            <a:prstGeom prst="rect">
              <a:avLst/>
            </a:prstGeom>
          </p:spPr>
        </p:pic>
      </p:grpSp>
      <p:sp>
        <p:nvSpPr>
          <p:cNvPr id="18" name="TextBox 17"/>
          <p:cNvSpPr txBox="1"/>
          <p:nvPr/>
        </p:nvSpPr>
        <p:spPr>
          <a:xfrm>
            <a:off x="1905527" y="3644349"/>
            <a:ext cx="8768747" cy="2308324"/>
          </a:xfrm>
          <a:prstGeom prst="rect">
            <a:avLst/>
          </a:prstGeom>
          <a:noFill/>
        </p:spPr>
        <p:txBody>
          <a:bodyPr wrap="none" rtlCol="0">
            <a:spAutoFit/>
          </a:bodyPr>
          <a:lstStyle/>
          <a:p>
            <a:pPr algn="ctr">
              <a:lnSpc>
                <a:spcPct val="150000"/>
              </a:lnSpc>
            </a:pPr>
            <a:r>
              <a:rPr lang="en-US" sz="4800" b="1" dirty="0">
                <a:solidFill>
                  <a:srgbClr val="FF0000"/>
                </a:solidFill>
                <a:latin typeface="Apple Chancery" panose="03020702040506060504" pitchFamily="66" charset="-79"/>
                <a:cs typeface="Apple Chancery" panose="03020702040506060504" pitchFamily="66" charset="-79"/>
              </a:rPr>
              <a:t>CHÀO MỪNG CÁC </a:t>
            </a:r>
            <a:r>
              <a:rPr lang="en-US" sz="4800" b="1" dirty="0" smtClean="0">
                <a:solidFill>
                  <a:srgbClr val="FF0000"/>
                </a:solidFill>
                <a:latin typeface="Apple Chancery" panose="03020702040506060504" pitchFamily="66" charset="-79"/>
                <a:cs typeface="Apple Chancery" panose="03020702040506060504" pitchFamily="66" charset="-79"/>
              </a:rPr>
              <a:t>EM ĐẾN </a:t>
            </a:r>
            <a:r>
              <a:rPr lang="en-US" sz="4800" b="1" dirty="0">
                <a:solidFill>
                  <a:srgbClr val="FF0000"/>
                </a:solidFill>
                <a:latin typeface="Apple Chancery" panose="03020702040506060504" pitchFamily="66" charset="-79"/>
                <a:cs typeface="Apple Chancery" panose="03020702040506060504" pitchFamily="66" charset="-79"/>
              </a:rPr>
              <a:t>VỚI </a:t>
            </a:r>
          </a:p>
          <a:p>
            <a:pPr algn="ctr">
              <a:lnSpc>
                <a:spcPct val="150000"/>
              </a:lnSpc>
            </a:pPr>
            <a:r>
              <a:rPr lang="en-US" sz="4800" b="1" dirty="0">
                <a:solidFill>
                  <a:srgbClr val="FF0000"/>
                </a:solidFill>
                <a:latin typeface="Apple Chancery" panose="03020702040506060504" pitchFamily="66" charset="-79"/>
                <a:cs typeface="Apple Chancery" panose="03020702040506060504" pitchFamily="66" charset="-79"/>
              </a:rPr>
              <a:t>MÔN LỊCH SỬ</a:t>
            </a:r>
            <a:endParaRPr lang="en-US" sz="4800" b="1" dirty="0">
              <a:solidFill>
                <a:srgbClr val="FF0000"/>
              </a:solidFill>
              <a:latin typeface="APPLE CHANCERY" panose="03020702040506060504" pitchFamily="66" charset="-79"/>
              <a:cs typeface="APPLE CHANCERY" panose="03020702040506060504" pitchFamily="66" charset="-79"/>
            </a:endParaRPr>
          </a:p>
        </p:txBody>
      </p:sp>
      <p:sp>
        <p:nvSpPr>
          <p:cNvPr id="19" name="TextBox 18"/>
          <p:cNvSpPr txBox="1"/>
          <p:nvPr/>
        </p:nvSpPr>
        <p:spPr>
          <a:xfrm>
            <a:off x="3445106" y="4356843"/>
            <a:ext cx="184731" cy="707886"/>
          </a:xfrm>
          <a:prstGeom prst="rect">
            <a:avLst/>
          </a:prstGeom>
          <a:noFill/>
          <a:ln>
            <a:noFill/>
          </a:ln>
        </p:spPr>
        <p:txBody>
          <a:bodyPr wrap="none" rtlCol="0">
            <a:spAutoFit/>
          </a:bodyPr>
          <a:lstStyle/>
          <a:p>
            <a:endParaRPr lang="en-US" sz="4000" b="1" dirty="0">
              <a:ln w="15875">
                <a:solidFill>
                  <a:schemeClr val="tx2">
                    <a:lumMod val="40000"/>
                    <a:lumOff val="60000"/>
                  </a:schemeClr>
                </a:solidFill>
              </a:ln>
              <a:solidFill>
                <a:srgbClr val="0000CC"/>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345715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7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770" y="1216567"/>
            <a:ext cx="6162858" cy="954107"/>
          </a:xfrm>
          <a:prstGeom prst="rect">
            <a:avLst/>
          </a:prstGeom>
        </p:spPr>
        <p:txBody>
          <a:bodyPr wrap="square">
            <a:spAutoFit/>
          </a:bodyPr>
          <a:lstStyle/>
          <a:p>
            <a:pPr algn="just"/>
            <a:r>
              <a:rPr lang="en-US" sz="2800" b="1" dirty="0" err="1" smtClean="0">
                <a:solidFill>
                  <a:srgbClr val="FF0000"/>
                </a:solidFill>
                <a:latin typeface="Times New Roman" panose="02020603050405020304" pitchFamily="18" charset="0"/>
                <a:ea typeface="Calibri" panose="020F0502020204030204" pitchFamily="34" charset="0"/>
              </a:rPr>
              <a:t>Quan</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sát</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tranh</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cuộc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khởi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nghĩa</a:t>
            </a:r>
            <a:r>
              <a:rPr lang="en-US" sz="2800" b="1" dirty="0">
                <a:solidFill>
                  <a:srgbClr val="FF0000"/>
                </a:solidFill>
                <a:latin typeface="Times New Roman" panose="02020603050405020304" pitchFamily="18" charset="0"/>
                <a:ea typeface="Calibri" panose="020F0502020204030204" pitchFamily="34" charset="0"/>
              </a:rPr>
              <a:t> Hai </a:t>
            </a:r>
            <a:r>
              <a:rPr lang="en-US" sz="2800" b="1" dirty="0" err="1">
                <a:solidFill>
                  <a:srgbClr val="FF0000"/>
                </a:solidFill>
                <a:latin typeface="Times New Roman" panose="02020603050405020304" pitchFamily="18" charset="0"/>
                <a:ea typeface="Calibri" panose="020F0502020204030204" pitchFamily="34" charset="0"/>
              </a:rPr>
              <a:t>Bà</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Trưng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và</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trả</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lời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các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câu</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hỏi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sau</a:t>
            </a:r>
            <a:r>
              <a:rPr lang="en-US" sz="2800" b="1" dirty="0" smtClean="0">
                <a:solidFill>
                  <a:srgbClr val="FF0000"/>
                </a:solidFill>
                <a:latin typeface="Times New Roman" panose="02020603050405020304" pitchFamily="18" charset="0"/>
                <a:ea typeface="Calibri" panose="020F0502020204030204" pitchFamily="34" charset="0"/>
              </a:rPr>
              <a:t>: </a:t>
            </a:r>
            <a:endParaRPr lang="en-US" sz="2800" b="1" dirty="0">
              <a:solidFill>
                <a:srgbClr val="FF0000"/>
              </a:solidFill>
            </a:endParaRPr>
          </a:p>
        </p:txBody>
      </p:sp>
      <p:sp>
        <p:nvSpPr>
          <p:cNvPr id="5" name="Rectangle 4"/>
          <p:cNvSpPr/>
          <p:nvPr/>
        </p:nvSpPr>
        <p:spPr>
          <a:xfrm>
            <a:off x="6807004" y="1102433"/>
            <a:ext cx="5264330" cy="2246769"/>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1:</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a:t>
            </a:r>
            <a:endParaRPr lang="en-US" sz="2800" dirty="0"/>
          </a:p>
        </p:txBody>
      </p:sp>
      <p:sp>
        <p:nvSpPr>
          <p:cNvPr id="6" name="Rectangle 5"/>
          <p:cNvSpPr/>
          <p:nvPr/>
        </p:nvSpPr>
        <p:spPr>
          <a:xfrm>
            <a:off x="6885380" y="3349202"/>
            <a:ext cx="5107578" cy="1384995"/>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2:</a:t>
            </a:r>
            <a:r>
              <a:rPr lang="en-US" sz="2800" dirty="0" smtClean="0">
                <a:latin typeface="Times New Roman" panose="02020603050405020304" pitchFamily="18" charset="0"/>
                <a:ea typeface="Calibri" panose="020F0502020204030204" pitchFamily="34" charset="0"/>
              </a:rPr>
              <a:t> 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sao</a:t>
            </a:r>
            <a:r>
              <a:rPr lang="en-US" sz="2800" dirty="0">
                <a:latin typeface="Times New Roman" panose="02020603050405020304" pitchFamily="18" charset="0"/>
                <a:ea typeface="Calibri" panose="020F0502020204030204" pitchFamily="34" charset="0"/>
              </a:rPr>
              <a:t>?</a:t>
            </a:r>
            <a:endParaRPr lang="en-US" sz="2800" dirty="0"/>
          </a:p>
        </p:txBody>
      </p:sp>
      <p:sp>
        <p:nvSpPr>
          <p:cNvPr id="7" name="Rectangle 6"/>
          <p:cNvSpPr/>
          <p:nvPr/>
        </p:nvSpPr>
        <p:spPr>
          <a:xfrm>
            <a:off x="6885380" y="4743474"/>
            <a:ext cx="4978771" cy="954107"/>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3:</a:t>
            </a:r>
            <a:r>
              <a:rPr lang="en-US" sz="2800" dirty="0" smtClean="0">
                <a:latin typeface="Times New Roman" panose="02020603050405020304" pitchFamily="18" charset="0"/>
                <a:ea typeface="Calibri" panose="020F0502020204030204" pitchFamily="34" charset="0"/>
              </a:rPr>
              <a:t> Qua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sử</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
        <p:nvSpPr>
          <p:cNvPr id="8" name="TextBox 7"/>
          <p:cNvSpPr txBox="1"/>
          <p:nvPr/>
        </p:nvSpPr>
        <p:spPr>
          <a:xfrm>
            <a:off x="4231817" y="42841"/>
            <a:ext cx="4272103" cy="584775"/>
          </a:xfrm>
          <a:prstGeom prst="rect">
            <a:avLst/>
          </a:prstGeom>
          <a:solidFill>
            <a:srgbClr val="003399"/>
          </a:solidFill>
        </p:spPr>
        <p:txBody>
          <a:bodyPr wrap="square" rtlCol="0">
            <a:spAutoFit/>
          </a:bodyPr>
          <a:lstStyle/>
          <a:p>
            <a:r>
              <a:rPr lang="en-US" sz="3200" b="1" dirty="0" smtClean="0">
                <a:solidFill>
                  <a:schemeClr val="bg1"/>
                </a:solidFill>
                <a:latin typeface="Arial" panose="020B0604020202020204" pitchFamily="34" charset="0"/>
                <a:cs typeface="Arial" panose="020B0604020202020204" pitchFamily="34" charset="0"/>
              </a:rPr>
              <a:t>THẢO LUẬN NHÓM</a:t>
            </a:r>
            <a:endParaRPr lang="en-US" sz="3200" b="1" dirty="0">
              <a:solidFill>
                <a:schemeClr val="bg1"/>
              </a:solidFill>
              <a:latin typeface="Arial" panose="020B0604020202020204" pitchFamily="34" charset="0"/>
              <a:cs typeface="Arial" panose="020B0604020202020204" pitchFamily="34" charset="0"/>
            </a:endParaRPr>
          </a:p>
        </p:txBody>
      </p:sp>
      <p:grpSp>
        <p:nvGrpSpPr>
          <p:cNvPr id="12" name="Group 11"/>
          <p:cNvGrpSpPr/>
          <p:nvPr/>
        </p:nvGrpSpPr>
        <p:grpSpPr>
          <a:xfrm>
            <a:off x="181967" y="2370919"/>
            <a:ext cx="6558466" cy="4070416"/>
            <a:chOff x="103593" y="1518309"/>
            <a:chExt cx="6558466" cy="4070416"/>
          </a:xfrm>
        </p:grpSpPr>
        <p:pic>
          <p:nvPicPr>
            <p:cNvPr id="10" name="Picture 2" descr="C:\Users\Sony\Desktop\hai-ba-tr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93" y="1518309"/>
              <a:ext cx="6558464" cy="35370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3593" y="5055325"/>
              <a:ext cx="6558466" cy="533400"/>
            </a:xfrm>
            <a:prstGeom prst="rect">
              <a:avLst/>
            </a:prstGeom>
            <a:solidFill>
              <a:srgbClr val="F4E890"/>
            </a:solidFill>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2000" b="1" dirty="0" err="1" smtClean="0">
                  <a:solidFill>
                    <a:srgbClr val="031A8F"/>
                  </a:solidFill>
                  <a:latin typeface="Times New Roman" pitchFamily="18" charset="0"/>
                  <a:cs typeface="Times New Roman" pitchFamily="18" charset="0"/>
                </a:rPr>
                <a:t>Khởi</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nghĩa</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Hai</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Bà</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Trưng</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năm</a:t>
              </a:r>
              <a:r>
                <a:rPr lang="en-US" sz="2000" b="1" dirty="0" smtClean="0">
                  <a:solidFill>
                    <a:srgbClr val="031A8F"/>
                  </a:solidFill>
                  <a:latin typeface="Times New Roman" pitchFamily="18" charset="0"/>
                  <a:cs typeface="Times New Roman" pitchFamily="18" charset="0"/>
                </a:rPr>
                <a:t> 40</a:t>
              </a:r>
              <a:endParaRPr lang="en-US" sz="2000" b="1" dirty="0">
                <a:solidFill>
                  <a:srgbClr val="031A8F"/>
                </a:solidFill>
                <a:latin typeface="Times New Roman" pitchFamily="18" charset="0"/>
                <a:cs typeface="Times New Roman" pitchFamily="18" charset="0"/>
              </a:endParaRPr>
            </a:p>
          </p:txBody>
        </p:sp>
      </p:grpSp>
      <p:pic>
        <p:nvPicPr>
          <p:cNvPr id="13"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FF6A41C2-92A9-2A4E-A12B-F844240A383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0452" y="29983"/>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885380" y="5811881"/>
            <a:ext cx="4978771" cy="954107"/>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4:</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môn</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16063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1588" y="547785"/>
            <a:ext cx="11657871" cy="954107"/>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1:</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a:t>
            </a:r>
            <a:endParaRPr lang="en-US" sz="2800" dirty="0"/>
          </a:p>
        </p:txBody>
      </p:sp>
      <p:sp>
        <p:nvSpPr>
          <p:cNvPr id="6" name="Rectangle 5"/>
          <p:cNvSpPr/>
          <p:nvPr/>
        </p:nvSpPr>
        <p:spPr>
          <a:xfrm>
            <a:off x="162092" y="3076386"/>
            <a:ext cx="11792593" cy="954107"/>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2:</a:t>
            </a:r>
            <a:r>
              <a:rPr lang="en-US" sz="2800" dirty="0" smtClean="0">
                <a:latin typeface="Times New Roman" panose="02020603050405020304" pitchFamily="18" charset="0"/>
                <a:ea typeface="Calibri" panose="020F0502020204030204" pitchFamily="34" charset="0"/>
              </a:rPr>
              <a:t> 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sao</a:t>
            </a:r>
            <a:r>
              <a:rPr lang="en-US" sz="2800" dirty="0">
                <a:latin typeface="Times New Roman" panose="02020603050405020304" pitchFamily="18" charset="0"/>
                <a:ea typeface="Calibri" panose="020F0502020204030204" pitchFamily="34" charset="0"/>
              </a:rPr>
              <a:t>?</a:t>
            </a:r>
            <a:endParaRPr lang="en-US" sz="2800" dirty="0"/>
          </a:p>
        </p:txBody>
      </p:sp>
      <p:sp>
        <p:nvSpPr>
          <p:cNvPr id="7" name="Rectangle 6"/>
          <p:cNvSpPr/>
          <p:nvPr/>
        </p:nvSpPr>
        <p:spPr>
          <a:xfrm>
            <a:off x="213000" y="4652558"/>
            <a:ext cx="11566423" cy="523220"/>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3:</a:t>
            </a:r>
            <a:r>
              <a:rPr lang="en-US" sz="2800" dirty="0" smtClean="0">
                <a:latin typeface="Times New Roman" panose="02020603050405020304" pitchFamily="18" charset="0"/>
                <a:ea typeface="Calibri" panose="020F0502020204030204" pitchFamily="34" charset="0"/>
              </a:rPr>
              <a:t> Qua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là</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
        <p:nvSpPr>
          <p:cNvPr id="8" name="TextBox 7"/>
          <p:cNvSpPr txBox="1"/>
          <p:nvPr/>
        </p:nvSpPr>
        <p:spPr>
          <a:xfrm>
            <a:off x="4120917" y="15277"/>
            <a:ext cx="4249243" cy="584775"/>
          </a:xfrm>
          <a:prstGeom prst="rect">
            <a:avLst/>
          </a:prstGeom>
          <a:solidFill>
            <a:srgbClr val="003399"/>
          </a:solidFill>
        </p:spPr>
        <p:txBody>
          <a:bodyPr wrap="square" rtlCol="0">
            <a:spAutoFit/>
          </a:bodyPr>
          <a:lstStyle/>
          <a:p>
            <a:r>
              <a:rPr lang="en-US" sz="3200" b="1" dirty="0" smtClean="0">
                <a:solidFill>
                  <a:schemeClr val="bg1"/>
                </a:solidFill>
                <a:latin typeface="Arial" panose="020B0604020202020204" pitchFamily="34" charset="0"/>
                <a:cs typeface="Arial" panose="020B0604020202020204" pitchFamily="34" charset="0"/>
              </a:rPr>
              <a:t>THẢO LUẬN NHÓM</a:t>
            </a:r>
            <a:endParaRPr lang="en-US" sz="3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281588" y="1422067"/>
            <a:ext cx="8088572" cy="1791260"/>
          </a:xfrm>
          <a:prstGeom prst="rect">
            <a:avLst/>
          </a:prstGeom>
        </p:spPr>
        <p:txBody>
          <a:bodyPr wrap="square">
            <a:spAutoFit/>
          </a:bodyPr>
          <a:lstStyle/>
          <a:p>
            <a:pPr algn="just">
              <a:lnSpc>
                <a:spcPct val="120000"/>
              </a:lnSpc>
              <a:spcAft>
                <a:spcPts val="0"/>
              </a:spcAft>
            </a:pP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Một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câu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hỏi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có</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3399"/>
                </a:solidFill>
                <a:latin typeface="Arial" panose="020B0604020202020204" pitchFamily="34" charset="0"/>
                <a:ea typeface="Calibri" panose="020F0502020204030204" pitchFamily="34" charset="0"/>
                <a:cs typeface="Arial" panose="020B0604020202020204" pitchFamily="34" charset="0"/>
              </a:rPr>
              <a:t>Cuộc</a:t>
            </a: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này</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vào</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bao</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nhiêu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Ai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người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đạo</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cuộc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3399"/>
                </a:solidFill>
                <a:latin typeface="Arial" panose="020B0604020202020204" pitchFamily="34" charset="0"/>
                <a:ea typeface="Calibri" panose="020F0502020204030204" pitchFamily="34" charset="0"/>
                <a:cs typeface="Arial" panose="020B0604020202020204" pitchFamily="34" charset="0"/>
              </a:rPr>
              <a:t>Cuộc</a:t>
            </a: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ở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đâu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biến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kết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quả</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cs typeface="Arial" panose="020B0604020202020204" pitchFamily="34" charset="0"/>
            </a:endParaRPr>
          </a:p>
        </p:txBody>
      </p:sp>
      <p:sp>
        <p:nvSpPr>
          <p:cNvPr id="11" name="Rectangle 10"/>
          <p:cNvSpPr/>
          <p:nvPr/>
        </p:nvSpPr>
        <p:spPr>
          <a:xfrm>
            <a:off x="281588" y="3905039"/>
            <a:ext cx="11474973" cy="830997"/>
          </a:xfrm>
          <a:prstGeom prst="rect">
            <a:avLst/>
          </a:prstGeom>
        </p:spPr>
        <p:txBody>
          <a:bodyPr wrap="square">
            <a:spAutoFit/>
          </a:bodyPr>
          <a:lstStyle/>
          <a:p>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Sự</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kiện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Hai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Bà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Trưng</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40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Vì</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sự</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kiện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này</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có</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thật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đã</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trong</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quá</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khứ</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con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người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ghi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chép</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vẽ</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tranh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phục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dựng</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lại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cs typeface="Arial" panose="020B0604020202020204" pitchFamily="34" charset="0"/>
            </a:endParaRPr>
          </a:p>
        </p:txBody>
      </p:sp>
      <p:sp>
        <p:nvSpPr>
          <p:cNvPr id="12" name="Rectangle 11"/>
          <p:cNvSpPr/>
          <p:nvPr/>
        </p:nvSpPr>
        <p:spPr>
          <a:xfrm>
            <a:off x="144415" y="5170080"/>
            <a:ext cx="11612146" cy="461665"/>
          </a:xfrm>
          <a:prstGeom prst="rect">
            <a:avLst/>
          </a:prstGeom>
        </p:spPr>
        <p:txBody>
          <a:bodyPr wrap="square">
            <a:spAutoFit/>
          </a:bodyPr>
          <a:lstStyle/>
          <a:p>
            <a:pPr indent="254000" algn="just">
              <a:spcAft>
                <a:spcPts val="0"/>
              </a:spcAft>
              <a:tabLst>
                <a:tab pos="457200" algn="l"/>
              </a:tabLst>
            </a:pPr>
            <a:r>
              <a:rPr lang="vi-VN" sz="2400" b="1" dirty="0">
                <a:solidFill>
                  <a:srgbClr val="003399"/>
                </a:solidFill>
                <a:latin typeface="Arial" panose="020B0604020202020204" pitchFamily="34" charset="0"/>
                <a:ea typeface="Arial" panose="020B0604020202020204" pitchFamily="34" charset="0"/>
                <a:cs typeface="Arial" panose="020B0604020202020204" pitchFamily="34" charset="0"/>
              </a:rPr>
              <a:t>- Lịch sử là </a:t>
            </a:r>
            <a:r>
              <a:rPr lang="vi-VN" sz="2400" b="1" dirty="0" smtClean="0">
                <a:solidFill>
                  <a:srgbClr val="003399"/>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3399"/>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3399"/>
                </a:solidFill>
                <a:latin typeface="Arial" panose="020B0604020202020204" pitchFamily="34" charset="0"/>
                <a:ea typeface="Arial" panose="020B0604020202020204" pitchFamily="34" charset="0"/>
                <a:cs typeface="Arial" panose="020B0604020202020204" pitchFamily="34" charset="0"/>
              </a:rPr>
              <a:t>khứ</a:t>
            </a:r>
            <a:endParaRPr lang="en-US" sz="2400" b="1" dirty="0">
              <a:solidFill>
                <a:srgbClr val="003399"/>
              </a:solidFill>
              <a:effectLst/>
              <a:latin typeface="Arial" panose="020B0604020202020204" pitchFamily="34" charset="0"/>
              <a:ea typeface="Arial" panose="020B0604020202020204" pitchFamily="34" charset="0"/>
              <a:cs typeface="Arial" panose="020B0604020202020204" pitchFamily="34" charset="0"/>
            </a:endParaRPr>
          </a:p>
        </p:txBody>
      </p:sp>
      <p:sp>
        <p:nvSpPr>
          <p:cNvPr id="13" name="Rectangle 12"/>
          <p:cNvSpPr/>
          <p:nvPr/>
        </p:nvSpPr>
        <p:spPr>
          <a:xfrm>
            <a:off x="167278" y="5992200"/>
            <a:ext cx="11612145" cy="830997"/>
          </a:xfrm>
          <a:prstGeom prst="rect">
            <a:avLst/>
          </a:prstGeom>
        </p:spPr>
        <p:txBody>
          <a:bodyPr wrap="square">
            <a:spAutoFit/>
          </a:bodyPr>
          <a:lstStyle/>
          <a:p>
            <a:pPr algn="just">
              <a:tabLst>
                <a:tab pos="457200" algn="l"/>
              </a:tabLst>
            </a:pP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3399"/>
                </a:solidFill>
                <a:latin typeface="Arial" panose="020B0604020202020204" pitchFamily="34" charset="0"/>
                <a:ea typeface="Calibri" panose="020F0502020204030204" pitchFamily="34" charset="0"/>
                <a:cs typeface="Arial" panose="020B0604020202020204" pitchFamily="34" charset="0"/>
              </a:rPr>
              <a:t>tìm</a:t>
            </a: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hiểu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quá</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trình</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hình</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thành</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phát</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triển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của</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xã</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hội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loài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người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từ</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khi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con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người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xuất</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hiện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trên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Trái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Đất</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cho</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đến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nay</a:t>
            </a:r>
            <a:r>
              <a:rPr lang="en-US" sz="2400" b="1" dirty="0" smtClean="0">
                <a:solidFill>
                  <a:srgbClr val="003399"/>
                </a:solidFill>
                <a:latin typeface="Arial" panose="020B0604020202020204" pitchFamily="34" charset="0"/>
                <a:ea typeface="Architecture" panose="020B0500000000000000" pitchFamily="34" charset="0"/>
                <a:cs typeface="Arial" panose="020B0604020202020204" pitchFamily="34" charset="0"/>
              </a:rPr>
              <a:t>.</a:t>
            </a:r>
            <a:endPar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endParaRPr>
          </a:p>
        </p:txBody>
      </p:sp>
      <p:sp>
        <p:nvSpPr>
          <p:cNvPr id="14" name="Rectangle 13"/>
          <p:cNvSpPr/>
          <p:nvPr/>
        </p:nvSpPr>
        <p:spPr>
          <a:xfrm>
            <a:off x="190140" y="5536233"/>
            <a:ext cx="11566423" cy="523220"/>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4:</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môn</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10712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10D3-100A-43CC-8BAC-CC2126ABADC9}"/>
              </a:ext>
            </a:extLst>
          </p:cNvPr>
          <p:cNvSpPr>
            <a:spLocks noGrp="1"/>
          </p:cNvSpPr>
          <p:nvPr>
            <p:ph type="title"/>
          </p:nvPr>
        </p:nvSpPr>
        <p:spPr>
          <a:xfrm>
            <a:off x="300668" y="752104"/>
            <a:ext cx="3501788" cy="835647"/>
          </a:xfrm>
        </p:spPr>
        <p:txBody>
          <a:bodyPr>
            <a:normAutofit/>
          </a:bodyPr>
          <a:lstStyle/>
          <a:p>
            <a:r>
              <a:rPr lang="fr-FR" sz="2800" b="1" dirty="0">
                <a:solidFill>
                  <a:srgbClr val="FF0000"/>
                </a:solidFill>
                <a:latin typeface="Arial" panose="020B0604020202020204" pitchFamily="34" charset="0"/>
                <a:cs typeface="Arial" panose="020B0604020202020204" pitchFamily="34" charset="0"/>
              </a:rPr>
              <a:t>1. </a:t>
            </a:r>
            <a:r>
              <a:rPr lang="fr-FR" sz="2800" b="1" dirty="0" err="1">
                <a:solidFill>
                  <a:srgbClr val="FF0000"/>
                </a:solidFill>
                <a:latin typeface="Arial" panose="020B0604020202020204" pitchFamily="34" charset="0"/>
                <a:cs typeface="Arial" panose="020B0604020202020204" pitchFamily="34" charset="0"/>
              </a:rPr>
              <a:t>Lịch</a:t>
            </a:r>
            <a:r>
              <a:rPr lang="fr-FR" sz="2800" b="1" dirty="0">
                <a:solidFill>
                  <a:srgbClr val="FF0000"/>
                </a:solidFill>
                <a:latin typeface="Arial" panose="020B0604020202020204" pitchFamily="34" charset="0"/>
                <a:cs typeface="Arial" panose="020B0604020202020204" pitchFamily="34" charset="0"/>
              </a:rPr>
              <a:t> </a:t>
            </a:r>
            <a:r>
              <a:rPr lang="fr-FR" sz="2800" b="1" dirty="0" err="1">
                <a:solidFill>
                  <a:srgbClr val="FF0000"/>
                </a:solidFill>
                <a:latin typeface="Arial" panose="020B0604020202020204" pitchFamily="34" charset="0"/>
                <a:cs typeface="Arial" panose="020B0604020202020204" pitchFamily="34" charset="0"/>
              </a:rPr>
              <a:t>sử</a:t>
            </a:r>
            <a:r>
              <a:rPr lang="fr-FR" sz="2800" b="1" dirty="0">
                <a:solidFill>
                  <a:srgbClr val="FF0000"/>
                </a:solidFill>
                <a:latin typeface="Arial" panose="020B0604020202020204" pitchFamily="34" charset="0"/>
                <a:cs typeface="Arial" panose="020B0604020202020204" pitchFamily="34" charset="0"/>
              </a:rPr>
              <a:t> là </a:t>
            </a:r>
            <a:r>
              <a:rPr lang="fr-FR" sz="2800" b="1" dirty="0" err="1" smtClean="0">
                <a:solidFill>
                  <a:srgbClr val="FF0000"/>
                </a:solidFill>
                <a:latin typeface="Arial" panose="020B0604020202020204" pitchFamily="34" charset="0"/>
                <a:cs typeface="Arial" panose="020B0604020202020204" pitchFamily="34" charset="0"/>
              </a:rPr>
              <a:t>gì</a:t>
            </a:r>
            <a:r>
              <a:rPr lang="fr-FR"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549729" y="1526326"/>
            <a:ext cx="11049000" cy="624145"/>
          </a:xfrm>
          <a:prstGeom prst="rect">
            <a:avLst/>
          </a:prstGeom>
        </p:spPr>
        <p:txBody>
          <a:bodyPr wrap="square">
            <a:spAutoFit/>
          </a:bodyPr>
          <a:lstStyle/>
          <a:p>
            <a:pPr indent="254000" algn="just">
              <a:lnSpc>
                <a:spcPct val="144000"/>
              </a:lnSpc>
              <a:spcAft>
                <a:spcPts val="0"/>
              </a:spcAft>
              <a:tabLst>
                <a:tab pos="457200" algn="l"/>
              </a:tabLst>
            </a:pP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 Lịch sử là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khứ.</a:t>
            </a:r>
            <a:endParaRPr lang="en-US" sz="2400" b="1" dirty="0">
              <a:effectLst/>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549729" y="2223316"/>
            <a:ext cx="11048999" cy="1052596"/>
          </a:xfrm>
          <a:prstGeom prst="rect">
            <a:avLst/>
          </a:prstGeom>
        </p:spPr>
        <p:txBody>
          <a:bodyPr wrap="square">
            <a:spAutoFit/>
          </a:bodyPr>
          <a:lstStyle/>
          <a:p>
            <a:pPr algn="just">
              <a:lnSpc>
                <a:spcPct val="130000"/>
              </a:lnSpc>
              <a:spcBef>
                <a:spcPts val="300"/>
              </a:spcBef>
              <a:spcAft>
                <a:spcPts val="0"/>
              </a:spcAft>
              <a:tabLst>
                <a:tab pos="457200" algn="l"/>
              </a:tabLst>
            </a:pP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 </a:t>
            </a:r>
            <a:r>
              <a:rPr lang="en-US" sz="24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latin typeface="Arial" panose="020B0604020202020204" pitchFamily="34" charset="0"/>
                <a:ea typeface="Architecture" panose="020B0500000000000000" pitchFamily="34" charset="0"/>
                <a:cs typeface="Arial" panose="020B0604020202020204" pitchFamily="34" charset="0"/>
              </a:rPr>
              <a:t>quá</a:t>
            </a:r>
            <a:r>
              <a:rPr lang="en-US" sz="2400" b="1" dirty="0" smtClean="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smtClean="0">
                <a:latin typeface="Arial" panose="020B0604020202020204" pitchFamily="34" charset="0"/>
                <a:ea typeface="Architecture" panose="020B0500000000000000" pitchFamily="34" charset="0"/>
                <a:cs typeface="Arial" panose="020B0604020202020204" pitchFamily="34" charset="0"/>
              </a:rPr>
              <a:t>thành</a:t>
            </a:r>
            <a:r>
              <a:rPr lang="en-US" sz="2400" b="1" dirty="0">
                <a:latin typeface="Arial" panose="020B0604020202020204" pitchFamily="34" charset="0"/>
                <a:ea typeface="Architecture" panose="020B0500000000000000" pitchFamily="34" charset="0"/>
                <a:cs typeface="Arial" panose="020B0604020202020204" pitchFamily="34" charset="0"/>
              </a:rPr>
              <a:t>,</a:t>
            </a:r>
            <a:r>
              <a:rPr lang="en-US" sz="2400" b="1" dirty="0" smtClean="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phát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triển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của</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xã</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hội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loài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từ</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khi</a:t>
            </a:r>
            <a:r>
              <a:rPr lang="en-US" sz="2400" b="1" dirty="0">
                <a:latin typeface="Arial" panose="020B0604020202020204" pitchFamily="34" charset="0"/>
                <a:ea typeface="Architecture" panose="020B0500000000000000" pitchFamily="34" charset="0"/>
                <a:cs typeface="Arial" panose="020B0604020202020204" pitchFamily="34" charset="0"/>
              </a:rPr>
              <a:t> con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xuất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hiện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trên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Trái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Đất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cho</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smtClean="0">
                <a:latin typeface="Arial" panose="020B0604020202020204" pitchFamily="34" charset="0"/>
                <a:ea typeface="Architecture" panose="020B0500000000000000" pitchFamily="34" charset="0"/>
                <a:cs typeface="Arial" panose="020B0604020202020204" pitchFamily="34" charset="0"/>
              </a:rPr>
              <a:t>đến</a:t>
            </a:r>
            <a:r>
              <a:rPr lang="en-US" sz="2400" b="1" dirty="0" smtClean="0">
                <a:latin typeface="Arial" panose="020B0604020202020204" pitchFamily="34" charset="0"/>
                <a:ea typeface="Architecture" panose="020B0500000000000000" pitchFamily="34" charset="0"/>
                <a:cs typeface="Arial" panose="020B0604020202020204" pitchFamily="34" charset="0"/>
              </a:rPr>
              <a:t> </a:t>
            </a:r>
            <a:r>
              <a:rPr lang="en-US" sz="2400" b="1" dirty="0">
                <a:latin typeface="Arial" panose="020B0604020202020204" pitchFamily="34" charset="0"/>
                <a:ea typeface="Architecture" panose="020B0500000000000000" pitchFamily="34" charset="0"/>
                <a:cs typeface="Arial" panose="020B0604020202020204" pitchFamily="34" charset="0"/>
              </a:rPr>
              <a:t>nay.</a:t>
            </a:r>
          </a:p>
        </p:txBody>
      </p:sp>
      <p:sp>
        <p:nvSpPr>
          <p:cNvPr id="7" name="TextBox 6"/>
          <p:cNvSpPr txBox="1"/>
          <p:nvPr/>
        </p:nvSpPr>
        <p:spPr>
          <a:xfrm>
            <a:off x="408436" y="3421601"/>
            <a:ext cx="5278707"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 </a:t>
            </a:r>
            <a:r>
              <a:rPr lang="en-US" sz="2800" b="1" dirty="0" err="1" smtClean="0">
                <a:solidFill>
                  <a:srgbClr val="FF0000"/>
                </a:solidFill>
                <a:latin typeface="Arial" panose="020B0604020202020204" pitchFamily="34" charset="0"/>
                <a:cs typeface="Arial" panose="020B0604020202020204" pitchFamily="34" charset="0"/>
              </a:rPr>
              <a:t>Vì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sao</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phải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pic>
        <p:nvPicPr>
          <p:cNvPr id="9"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636" y="1583903"/>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51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75E58-C86C-47E6-A690-C61771E3365F}"/>
              </a:ext>
            </a:extLst>
          </p:cNvPr>
          <p:cNvSpPr>
            <a:spLocks noGrp="1"/>
          </p:cNvSpPr>
          <p:nvPr>
            <p:ph idx="1"/>
          </p:nvPr>
        </p:nvSpPr>
        <p:spPr>
          <a:xfrm>
            <a:off x="290211" y="436797"/>
            <a:ext cx="11668836" cy="1044943"/>
          </a:xfrm>
        </p:spPr>
        <p:txBody>
          <a:bodyPr>
            <a:normAutofit/>
          </a:bodyPr>
          <a:lstStyle/>
          <a:p>
            <a:pPr marL="0" indent="0" algn="just">
              <a:buNone/>
            </a:pP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Quan</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hỏi</a:t>
            </a:r>
            <a:r>
              <a:rPr lang="en-US"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Đó</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có</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phải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là</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lịch</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sử</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không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vì</a:t>
            </a:r>
            <a:r>
              <a:rPr lang="en-US" i="1" dirty="0">
                <a:latin typeface="Arial" panose="020B0604020202020204" pitchFamily="34" charset="0"/>
                <a:cs typeface="Arial" panose="020B0604020202020204" pitchFamily="34" charset="0"/>
              </a:rPr>
              <a:t> </a:t>
            </a:r>
            <a:r>
              <a:rPr lang="en-US" i="1" dirty="0" err="1" smtClean="0">
                <a:latin typeface="Arial" panose="020B0604020202020204" pitchFamily="34" charset="0"/>
                <a:cs typeface="Arial" panose="020B0604020202020204" pitchFamily="34" charset="0"/>
              </a:rPr>
              <a:t>sao</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54D5A7D-16B3-4CD2-A7FE-EC1B17909A33}"/>
              </a:ext>
            </a:extLst>
          </p:cNvPr>
          <p:cNvPicPr>
            <a:picLocks noChangeAspect="1"/>
          </p:cNvPicPr>
          <p:nvPr/>
        </p:nvPicPr>
        <p:blipFill>
          <a:blip r:embed="rId2"/>
          <a:stretch>
            <a:fillRect/>
          </a:stretch>
        </p:blipFill>
        <p:spPr>
          <a:xfrm>
            <a:off x="3957850" y="1912390"/>
            <a:ext cx="4067034" cy="3584542"/>
          </a:xfrm>
          <a:prstGeom prst="rect">
            <a:avLst/>
          </a:prstGeom>
        </p:spPr>
      </p:pic>
      <p:pic>
        <p:nvPicPr>
          <p:cNvPr id="6" name="Picture 5">
            <a:extLst>
              <a:ext uri="{FF2B5EF4-FFF2-40B4-BE49-F238E27FC236}">
                <a16:creationId xmlns:a16="http://schemas.microsoft.com/office/drawing/2014/main" id="{8F454FF0-F691-44FE-B1F0-9EDCAD509A15}"/>
              </a:ext>
            </a:extLst>
          </p:cNvPr>
          <p:cNvPicPr>
            <a:picLocks noChangeAspect="1"/>
          </p:cNvPicPr>
          <p:nvPr/>
        </p:nvPicPr>
        <p:blipFill>
          <a:blip r:embed="rId3"/>
          <a:stretch>
            <a:fillRect/>
          </a:stretch>
        </p:blipFill>
        <p:spPr>
          <a:xfrm>
            <a:off x="8120418" y="1895626"/>
            <a:ext cx="4032712" cy="3584542"/>
          </a:xfrm>
          <a:prstGeom prst="rect">
            <a:avLst/>
          </a:prstGeom>
        </p:spPr>
      </p:pic>
      <p:sp>
        <p:nvSpPr>
          <p:cNvPr id="9" name="Title 1">
            <a:extLst>
              <a:ext uri="{FF2B5EF4-FFF2-40B4-BE49-F238E27FC236}">
                <a16:creationId xmlns:a16="http://schemas.microsoft.com/office/drawing/2014/main" id="{86659DC8-D994-47DB-BD24-795DCB94CC64}"/>
              </a:ext>
            </a:extLst>
          </p:cNvPr>
          <p:cNvSpPr txBox="1">
            <a:spLocks/>
          </p:cNvSpPr>
          <p:nvPr/>
        </p:nvSpPr>
        <p:spPr>
          <a:xfrm>
            <a:off x="88316" y="5496932"/>
            <a:ext cx="3739486" cy="84082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800" b="1" i="1" dirty="0">
                <a:solidFill>
                  <a:srgbClr val="031A8F"/>
                </a:solidFill>
              </a:rPr>
              <a:t>Chủ tịch Hồ Chí Minh đọc bản Tuyên ngôn độc </a:t>
            </a:r>
            <a:r>
              <a:rPr lang="vi-VN" sz="1800" b="1" i="1" dirty="0" smtClean="0">
                <a:solidFill>
                  <a:srgbClr val="031A8F"/>
                </a:solidFill>
              </a:rPr>
              <a:t>lập</a:t>
            </a:r>
            <a:r>
              <a:rPr lang="vi-VN" sz="1800" b="1" i="1" dirty="0">
                <a:solidFill>
                  <a:srgbClr val="031A8F"/>
                </a:solidFill>
              </a:rPr>
              <a:t> (2-9-1945), thành lập nước Việt Nam Dân Chủ Cộng Hòa</a:t>
            </a:r>
            <a:endParaRPr lang="en-US" sz="1800" b="1" i="1" dirty="0">
              <a:solidFill>
                <a:srgbClr val="031A8F"/>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86659DC8-D994-47DB-BD24-795DCB94CC64}"/>
              </a:ext>
            </a:extLst>
          </p:cNvPr>
          <p:cNvSpPr txBox="1">
            <a:spLocks/>
          </p:cNvSpPr>
          <p:nvPr/>
        </p:nvSpPr>
        <p:spPr>
          <a:xfrm>
            <a:off x="3821370" y="5480168"/>
            <a:ext cx="4333559" cy="840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i="1" dirty="0" err="1" smtClean="0">
                <a:solidFill>
                  <a:srgbClr val="031A8F"/>
                </a:solidFill>
                <a:latin typeface="Arial" panose="020B0604020202020204" pitchFamily="34" charset="0"/>
                <a:cs typeface="Arial" panose="020B0604020202020204" pitchFamily="34" charset="0"/>
              </a:rPr>
              <a:t>Chiến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thắng</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Điện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Biên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Phủ</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năm</a:t>
            </a:r>
            <a:r>
              <a:rPr lang="en-US" sz="1800" b="1" i="1" dirty="0" smtClean="0">
                <a:solidFill>
                  <a:srgbClr val="031A8F"/>
                </a:solidFill>
                <a:latin typeface="Arial" panose="020B0604020202020204" pitchFamily="34" charset="0"/>
                <a:cs typeface="Arial" panose="020B0604020202020204" pitchFamily="34" charset="0"/>
              </a:rPr>
              <a:t> 1954</a:t>
            </a:r>
            <a:endParaRPr lang="en-US" sz="1800" b="1" i="1" dirty="0">
              <a:solidFill>
                <a:srgbClr val="031A8F"/>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6659DC8-D994-47DB-BD24-795DCB94CC64}"/>
              </a:ext>
            </a:extLst>
          </p:cNvPr>
          <p:cNvSpPr txBox="1">
            <a:spLocks/>
          </p:cNvSpPr>
          <p:nvPr/>
        </p:nvSpPr>
        <p:spPr>
          <a:xfrm>
            <a:off x="8509178" y="5480167"/>
            <a:ext cx="3739486" cy="840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dirty="0" err="1" smtClean="0">
                <a:solidFill>
                  <a:srgbClr val="031A8F"/>
                </a:solidFill>
                <a:latin typeface="Arial" panose="020B0604020202020204" pitchFamily="34" charset="0"/>
                <a:cs typeface="Arial" panose="020B0604020202020204" pitchFamily="34" charset="0"/>
              </a:rPr>
              <a:t>Đại</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thắng</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mùa</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xuân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năm</a:t>
            </a:r>
            <a:r>
              <a:rPr lang="en-US" sz="1800" b="1" i="1" dirty="0" smtClean="0">
                <a:solidFill>
                  <a:srgbClr val="031A8F"/>
                </a:solidFill>
                <a:latin typeface="Arial" panose="020B0604020202020204" pitchFamily="34" charset="0"/>
                <a:cs typeface="Arial" panose="020B0604020202020204" pitchFamily="34" charset="0"/>
              </a:rPr>
              <a:t> 1975</a:t>
            </a:r>
            <a:endParaRPr lang="en-US" sz="1800" b="1" i="1" dirty="0">
              <a:solidFill>
                <a:srgbClr val="031A8F"/>
              </a:solidFill>
              <a:latin typeface="Arial" panose="020B0604020202020204" pitchFamily="34" charset="0"/>
              <a:cs typeface="Arial" panose="020B0604020202020204" pitchFamily="34" charset="0"/>
            </a:endParaRPr>
          </a:p>
        </p:txBody>
      </p:sp>
      <p:pic>
        <p:nvPicPr>
          <p:cNvPr id="12" name="Content Placeholder 3"/>
          <p:cNvPicPr/>
          <p:nvPr/>
        </p:nvPicPr>
        <p:blipFill>
          <a:blip r:embed="rId4" cstate="print">
            <a:extLst>
              <a:ext uri="{28A0092B-C50C-407E-A947-70E740481C1C}">
                <a14:useLocalDpi xmlns:a14="http://schemas.microsoft.com/office/drawing/2010/main" val="0"/>
              </a:ext>
            </a:extLst>
          </a:blip>
          <a:stretch>
            <a:fillRect/>
          </a:stretch>
        </p:blipFill>
        <p:spPr>
          <a:xfrm>
            <a:off x="245834" y="1912390"/>
            <a:ext cx="3581968" cy="3584542"/>
          </a:xfrm>
          <a:prstGeom prst="rect">
            <a:avLst/>
          </a:prstGeom>
        </p:spPr>
      </p:pic>
    </p:spTree>
    <p:extLst>
      <p:ext uri="{BB962C8B-B14F-4D97-AF65-F5344CB8AC3E}">
        <p14:creationId xmlns:p14="http://schemas.microsoft.com/office/powerpoint/2010/main" val="10596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62929" y="18402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6" name="Group 15"/>
          <p:cNvGrpSpPr/>
          <p:nvPr/>
        </p:nvGrpSpPr>
        <p:grpSpPr>
          <a:xfrm>
            <a:off x="4149253" y="916286"/>
            <a:ext cx="6467484" cy="3478991"/>
            <a:chOff x="4544705" y="3998794"/>
            <a:chExt cx="4653886" cy="2859205"/>
          </a:xfrm>
        </p:grpSpPr>
        <p:sp>
          <p:nvSpPr>
            <p:cNvPr id="4" name="Cloud Callout 3"/>
            <p:cNvSpPr/>
            <p:nvPr/>
          </p:nvSpPr>
          <p:spPr>
            <a:xfrm>
              <a:off x="4544705" y="3998794"/>
              <a:ext cx="4653886" cy="2859205"/>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5049286" y="4798026"/>
              <a:ext cx="3644723" cy="1323439"/>
            </a:xfrm>
            <a:prstGeom prst="rect">
              <a:avLst/>
            </a:prstGeom>
            <a:noFill/>
          </p:spPr>
          <p:txBody>
            <a:bodyPr wrap="square" rtlCol="0">
              <a:spAutoFit/>
            </a:bodyPr>
            <a:lstStyle/>
            <a:p>
              <a:pPr algn="ctr"/>
              <a:r>
                <a:rPr lang="en-US" sz="2400" b="1" i="1" dirty="0" err="1" smtClean="0">
                  <a:solidFill>
                    <a:srgbClr val="003399"/>
                  </a:solidFill>
                  <a:latin typeface="Arial" panose="020B0604020202020204" pitchFamily="34" charset="0"/>
                  <a:cs typeface="Arial" panose="020B0604020202020204" pitchFamily="34" charset="0"/>
                </a:rPr>
                <a:t>Gia</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đình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em</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gồm</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có</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mấy</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thế</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hệ</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Hãy</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nêu</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các</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thành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viên</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và</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truyền</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thống</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của</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gia</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đình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mình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cho</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các</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bạn</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cùng</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biết</a:t>
              </a:r>
              <a:r>
                <a:rPr lang="en-US" sz="2400" b="1" i="1" dirty="0" smtClean="0">
                  <a:solidFill>
                    <a:srgbClr val="003399"/>
                  </a:solidFill>
                  <a:latin typeface="Arial" panose="020B0604020202020204" pitchFamily="34" charset="0"/>
                  <a:cs typeface="Arial" panose="020B0604020202020204" pitchFamily="34" charset="0"/>
                </a:rPr>
                <a:t>.</a:t>
              </a:r>
              <a:endParaRPr lang="en-US" sz="2400" b="1" i="1" dirty="0">
                <a:solidFill>
                  <a:srgbClr val="003399"/>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93" y="1134962"/>
            <a:ext cx="3829185" cy="4276860"/>
          </a:xfrm>
          <a:prstGeom prst="rect">
            <a:avLst/>
          </a:prstGeom>
        </p:spPr>
      </p:pic>
      <p:sp>
        <p:nvSpPr>
          <p:cNvPr id="10" name="TextBox 9"/>
          <p:cNvSpPr txBox="1"/>
          <p:nvPr/>
        </p:nvSpPr>
        <p:spPr>
          <a:xfrm>
            <a:off x="438801" y="5595869"/>
            <a:ext cx="3998277" cy="369332"/>
          </a:xfrm>
          <a:prstGeom prst="rect">
            <a:avLst/>
          </a:prstGeom>
          <a:noFill/>
        </p:spPr>
        <p:txBody>
          <a:bodyPr wrap="square" rtlCol="0">
            <a:spAutoFit/>
          </a:bodyPr>
          <a:lstStyle/>
          <a:p>
            <a:pPr algn="ctr"/>
            <a:r>
              <a:rPr lang="en-US" b="1" i="1" dirty="0" err="1" smtClean="0">
                <a:solidFill>
                  <a:srgbClr val="003399"/>
                </a:solidFill>
                <a:latin typeface="Times New Roman" panose="02020603050405020304" pitchFamily="18" charset="0"/>
                <a:cs typeface="Times New Roman" panose="02020603050405020304" pitchFamily="18" charset="0"/>
              </a:rPr>
              <a:t>Chủ</a:t>
            </a:r>
            <a:r>
              <a:rPr lang="en-US" b="1" i="1" dirty="0" smtClean="0">
                <a:solidFill>
                  <a:srgbClr val="003399"/>
                </a:solidFill>
                <a:latin typeface="Times New Roman" panose="02020603050405020304" pitchFamily="18" charset="0"/>
                <a:cs typeface="Times New Roman" panose="02020603050405020304" pitchFamily="18" charset="0"/>
              </a:rPr>
              <a:t> </a:t>
            </a:r>
            <a:r>
              <a:rPr lang="en-US" b="1" i="1" dirty="0" err="1" smtClean="0">
                <a:solidFill>
                  <a:srgbClr val="003399"/>
                </a:solidFill>
                <a:latin typeface="Times New Roman" panose="02020603050405020304" pitchFamily="18" charset="0"/>
                <a:cs typeface="Times New Roman" panose="02020603050405020304" pitchFamily="18" charset="0"/>
              </a:rPr>
              <a:t>tịch</a:t>
            </a:r>
            <a:r>
              <a:rPr lang="en-US" b="1" i="1" dirty="0" smtClean="0">
                <a:solidFill>
                  <a:srgbClr val="003399"/>
                </a:solidFill>
                <a:latin typeface="Times New Roman" panose="02020603050405020304" pitchFamily="18" charset="0"/>
                <a:cs typeface="Times New Roman" panose="02020603050405020304" pitchFamily="18" charset="0"/>
              </a:rPr>
              <a:t> </a:t>
            </a:r>
            <a:r>
              <a:rPr lang="en-US" b="1" i="1" dirty="0" err="1" smtClean="0">
                <a:solidFill>
                  <a:srgbClr val="003399"/>
                </a:solidFill>
                <a:latin typeface="Times New Roman" panose="02020603050405020304" pitchFamily="18" charset="0"/>
                <a:cs typeface="Times New Roman" panose="02020603050405020304" pitchFamily="18" charset="0"/>
              </a:rPr>
              <a:t>Hồ</a:t>
            </a:r>
            <a:r>
              <a:rPr lang="en-US" b="1" i="1" dirty="0" smtClean="0">
                <a:solidFill>
                  <a:srgbClr val="003399"/>
                </a:solidFill>
                <a:latin typeface="Times New Roman" panose="02020603050405020304" pitchFamily="18" charset="0"/>
                <a:cs typeface="Times New Roman" panose="02020603050405020304" pitchFamily="18" charset="0"/>
              </a:rPr>
              <a:t> </a:t>
            </a:r>
            <a:r>
              <a:rPr lang="en-US" b="1" i="1" dirty="0" err="1" smtClean="0">
                <a:solidFill>
                  <a:srgbClr val="003399"/>
                </a:solidFill>
                <a:latin typeface="Times New Roman" panose="02020603050405020304" pitchFamily="18" charset="0"/>
                <a:cs typeface="Times New Roman" panose="02020603050405020304" pitchFamily="18" charset="0"/>
              </a:rPr>
              <a:t>Chí</a:t>
            </a:r>
            <a:r>
              <a:rPr lang="en-US" b="1" i="1" dirty="0" smtClean="0">
                <a:solidFill>
                  <a:srgbClr val="003399"/>
                </a:solidFill>
                <a:latin typeface="Times New Roman" panose="02020603050405020304" pitchFamily="18" charset="0"/>
                <a:cs typeface="Times New Roman" panose="02020603050405020304" pitchFamily="18" charset="0"/>
              </a:rPr>
              <a:t> Minh (1890 – 1969)</a:t>
            </a:r>
            <a:endParaRPr lang="en-US" b="1" i="1" dirty="0">
              <a:solidFill>
                <a:srgbClr val="003399"/>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113885" y="934659"/>
            <a:ext cx="6581107" cy="954107"/>
          </a:xfrm>
          <a:prstGeom prst="rect">
            <a:avLst/>
          </a:prstGeom>
          <a:noFill/>
        </p:spPr>
        <p:txBody>
          <a:bodyPr wrap="square" rtlCol="0">
            <a:spAutoFit/>
          </a:bodyPr>
          <a:lstStyle/>
          <a:p>
            <a:pPr algn="ctr"/>
            <a:r>
              <a:rPr lang="en-US" sz="2800" b="1" dirty="0" smtClean="0">
                <a:solidFill>
                  <a:srgbClr val="003399"/>
                </a:solidFill>
                <a:latin typeface="Times New Roman" panose="02020603050405020304" pitchFamily="18" charset="0"/>
                <a:cs typeface="Times New Roman" panose="02020603050405020304" pitchFamily="18" charset="0"/>
              </a:rPr>
              <a:t>“</a:t>
            </a:r>
            <a:r>
              <a:rPr lang="en-US" sz="2800" b="1" dirty="0" err="1" smtClean="0">
                <a:solidFill>
                  <a:srgbClr val="003399"/>
                </a:solidFill>
                <a:latin typeface="Times New Roman" panose="02020603050405020304" pitchFamily="18" charset="0"/>
                <a:cs typeface="Times New Roman" panose="02020603050405020304" pitchFamily="18" charset="0"/>
              </a:rPr>
              <a:t>Dân</a:t>
            </a:r>
            <a:r>
              <a:rPr lang="en-US" sz="2800" b="1" dirty="0" smtClean="0">
                <a:solidFill>
                  <a:srgbClr val="003399"/>
                </a:solidFill>
                <a:latin typeface="Times New Roman" panose="02020603050405020304" pitchFamily="18" charset="0"/>
                <a:cs typeface="Times New Roman" panose="02020603050405020304" pitchFamily="18" charset="0"/>
              </a:rPr>
              <a:t> ta </a:t>
            </a:r>
            <a:r>
              <a:rPr lang="en-US" sz="2800" b="1" dirty="0" err="1" smtClean="0">
                <a:solidFill>
                  <a:srgbClr val="003399"/>
                </a:solidFill>
                <a:latin typeface="Times New Roman" panose="02020603050405020304" pitchFamily="18" charset="0"/>
                <a:cs typeface="Times New Roman" panose="02020603050405020304" pitchFamily="18" charset="0"/>
              </a:rPr>
              <a:t>phải</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biết</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sử</a:t>
            </a:r>
            <a:r>
              <a:rPr lang="en-US" sz="2800" b="1" dirty="0" smtClean="0">
                <a:solidFill>
                  <a:srgbClr val="003399"/>
                </a:solidFill>
                <a:latin typeface="Times New Roman" panose="02020603050405020304" pitchFamily="18" charset="0"/>
                <a:cs typeface="Times New Roman" panose="02020603050405020304" pitchFamily="18" charset="0"/>
              </a:rPr>
              <a:t> ta</a:t>
            </a:r>
          </a:p>
          <a:p>
            <a:pPr algn="ctr"/>
            <a:r>
              <a:rPr lang="en-US" sz="2800" b="1" dirty="0" smtClean="0">
                <a:solidFill>
                  <a:srgbClr val="003399"/>
                </a:solidFill>
                <a:latin typeface="Times New Roman" panose="02020603050405020304" pitchFamily="18" charset="0"/>
                <a:cs typeface="Times New Roman" panose="02020603050405020304" pitchFamily="18" charset="0"/>
              </a:rPr>
              <a:t>Cho </a:t>
            </a:r>
            <a:r>
              <a:rPr lang="en-US" sz="2800" b="1" dirty="0" err="1" smtClean="0">
                <a:solidFill>
                  <a:srgbClr val="003399"/>
                </a:solidFill>
                <a:latin typeface="Times New Roman" panose="02020603050405020304" pitchFamily="18" charset="0"/>
                <a:cs typeface="Times New Roman" panose="02020603050405020304" pitchFamily="18" charset="0"/>
              </a:rPr>
              <a:t>tường</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gốc</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tích</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nước</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nhà</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Việt</a:t>
            </a:r>
            <a:r>
              <a:rPr lang="en-US" sz="2800" b="1" dirty="0" smtClean="0">
                <a:solidFill>
                  <a:srgbClr val="003399"/>
                </a:solidFill>
                <a:latin typeface="Times New Roman" panose="02020603050405020304" pitchFamily="18" charset="0"/>
                <a:cs typeface="Times New Roman" panose="02020603050405020304" pitchFamily="18" charset="0"/>
              </a:rPr>
              <a:t> Nam”</a:t>
            </a:r>
            <a:endParaRPr lang="en-US" sz="2800" b="1" dirty="0">
              <a:solidFill>
                <a:srgbClr val="003399"/>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21592" y="116357"/>
            <a:ext cx="5278707"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 </a:t>
            </a:r>
            <a:r>
              <a:rPr lang="en-US" sz="2800" b="1" dirty="0" err="1" smtClean="0">
                <a:solidFill>
                  <a:srgbClr val="FF0000"/>
                </a:solidFill>
                <a:latin typeface="Arial" panose="020B0604020202020204" pitchFamily="34" charset="0"/>
                <a:cs typeface="Arial" panose="020B0604020202020204" pitchFamily="34" charset="0"/>
              </a:rPr>
              <a:t>Vì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sao</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phải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grpSp>
        <p:nvGrpSpPr>
          <p:cNvPr id="6" name="Group 5"/>
          <p:cNvGrpSpPr/>
          <p:nvPr/>
        </p:nvGrpSpPr>
        <p:grpSpPr>
          <a:xfrm>
            <a:off x="5698740" y="2764269"/>
            <a:ext cx="5411399" cy="2524259"/>
            <a:chOff x="6238674" y="2815209"/>
            <a:chExt cx="5411399" cy="2524259"/>
          </a:xfrm>
        </p:grpSpPr>
        <p:sp>
          <p:nvSpPr>
            <p:cNvPr id="14" name="Cloud Callout 13"/>
            <p:cNvSpPr/>
            <p:nvPr/>
          </p:nvSpPr>
          <p:spPr>
            <a:xfrm>
              <a:off x="6238674" y="2815209"/>
              <a:ext cx="5411399" cy="2524259"/>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p:cNvSpPr txBox="1"/>
            <p:nvPr/>
          </p:nvSpPr>
          <p:spPr>
            <a:xfrm>
              <a:off x="7122013" y="3258054"/>
              <a:ext cx="4101923" cy="1631216"/>
            </a:xfrm>
            <a:prstGeom prst="rect">
              <a:avLst/>
            </a:prstGeom>
            <a:noFill/>
          </p:spPr>
          <p:txBody>
            <a:bodyPr wrap="square" rtlCol="0">
              <a:spAutoFit/>
            </a:bodyPr>
            <a:lstStyle/>
            <a:p>
              <a:pPr algn="just"/>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Nêu</a:t>
              </a:r>
              <a:r>
                <a:rPr lang="en-US" sz="2000" b="1" dirty="0" smtClean="0">
                  <a:solidFill>
                    <a:srgbClr val="003399"/>
                  </a:solidFill>
                  <a:latin typeface="Arial" panose="020B0604020202020204" pitchFamily="34" charset="0"/>
                  <a:cs typeface="Arial" panose="020B0604020202020204" pitchFamily="34" charset="0"/>
                </a:rPr>
                <a:t> ý </a:t>
              </a:r>
              <a:r>
                <a:rPr lang="en-US" sz="2000" b="1" dirty="0" err="1" smtClean="0">
                  <a:solidFill>
                    <a:srgbClr val="003399"/>
                  </a:solidFill>
                  <a:latin typeface="Arial" panose="020B0604020202020204" pitchFamily="34" charset="0"/>
                  <a:cs typeface="Arial" panose="020B0604020202020204" pitchFamily="34" charset="0"/>
                </a:rPr>
                <a:t>nghĩa</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của</a:t>
              </a:r>
              <a:r>
                <a:rPr lang="en-US" sz="2000" b="1" dirty="0" smtClean="0">
                  <a:solidFill>
                    <a:srgbClr val="003399"/>
                  </a:solidFill>
                  <a:latin typeface="Arial" panose="020B0604020202020204" pitchFamily="34" charset="0"/>
                  <a:cs typeface="Arial" panose="020B0604020202020204" pitchFamily="34" charset="0"/>
                </a:rPr>
                <a:t> 2 </a:t>
              </a:r>
              <a:r>
                <a:rPr lang="en-US" sz="2000" b="1" dirty="0" err="1" smtClean="0">
                  <a:solidFill>
                    <a:srgbClr val="003399"/>
                  </a:solidFill>
                  <a:latin typeface="Arial" panose="020B0604020202020204" pitchFamily="34" charset="0"/>
                  <a:cs typeface="Arial" panose="020B0604020202020204" pitchFamily="34" charset="0"/>
                </a:rPr>
                <a:t>câu</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thơ</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trên</a:t>
              </a:r>
              <a:r>
                <a:rPr lang="en-US" sz="2000" b="1" dirty="0" smtClean="0">
                  <a:solidFill>
                    <a:srgbClr val="003399"/>
                  </a:solidFill>
                  <a:latin typeface="Arial" panose="020B0604020202020204" pitchFamily="34" charset="0"/>
                  <a:cs typeface="Arial" panose="020B0604020202020204" pitchFamily="34" charset="0"/>
                </a:rPr>
                <a:t>?</a:t>
              </a:r>
            </a:p>
            <a:p>
              <a:pPr algn="just"/>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Em</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hiểu</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như</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thế</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nào</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về</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từ</a:t>
              </a:r>
              <a:r>
                <a:rPr lang="en-US" sz="2000" b="1" dirty="0">
                  <a:solidFill>
                    <a:srgbClr val="003399"/>
                  </a:solidFill>
                  <a:latin typeface="Arial" panose="020B0604020202020204" pitchFamily="34" charset="0"/>
                  <a:cs typeface="Arial" panose="020B0604020202020204" pitchFamily="34" charset="0"/>
                </a:rPr>
                <a:t> “</a:t>
              </a:r>
              <a:r>
                <a:rPr lang="en-US" sz="2000" b="1" i="1" dirty="0" err="1">
                  <a:solidFill>
                    <a:srgbClr val="003399"/>
                  </a:solidFill>
                  <a:latin typeface="Arial" panose="020B0604020202020204" pitchFamily="34" charset="0"/>
                  <a:cs typeface="Arial" panose="020B0604020202020204" pitchFamily="34" charset="0"/>
                </a:rPr>
                <a:t>gốc</a:t>
              </a:r>
              <a:r>
                <a:rPr lang="en-US" sz="2000" b="1" i="1" dirty="0">
                  <a:solidFill>
                    <a:srgbClr val="003399"/>
                  </a:solidFill>
                  <a:latin typeface="Arial" panose="020B0604020202020204" pitchFamily="34" charset="0"/>
                  <a:cs typeface="Arial" panose="020B0604020202020204" pitchFamily="34" charset="0"/>
                </a:rPr>
                <a:t> </a:t>
              </a:r>
              <a:r>
                <a:rPr lang="en-US" sz="2000" b="1" i="1" dirty="0" err="1">
                  <a:solidFill>
                    <a:srgbClr val="003399"/>
                  </a:solidFill>
                  <a:latin typeface="Arial" panose="020B0604020202020204" pitchFamily="34" charset="0"/>
                  <a:cs typeface="Arial" panose="020B0604020202020204" pitchFamily="34" charset="0"/>
                </a:rPr>
                <a:t>tích</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trong</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hai</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câu</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thơ</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của</a:t>
              </a:r>
              <a:r>
                <a:rPr lang="en-US" sz="2000" b="1" dirty="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Bác</a:t>
              </a:r>
              <a:r>
                <a:rPr lang="en-US" sz="2000" b="1" dirty="0" smtClean="0">
                  <a:solidFill>
                    <a:srgbClr val="003399"/>
                  </a:solidFill>
                  <a:latin typeface="Arial" panose="020B0604020202020204" pitchFamily="34" charset="0"/>
                  <a:cs typeface="Arial" panose="020B0604020202020204" pitchFamily="34" charset="0"/>
                </a:rPr>
                <a:t>?</a:t>
              </a:r>
              <a:endParaRPr lang="en-US" sz="2000" b="1" dirty="0">
                <a:solidFill>
                  <a:srgbClr val="003399"/>
                </a:solidFill>
                <a:latin typeface="Arial" panose="020B0604020202020204" pitchFamily="34" charset="0"/>
                <a:cs typeface="Arial" panose="020B0604020202020204" pitchFamily="34" charset="0"/>
              </a:endParaRPr>
            </a:p>
          </p:txBody>
        </p:sp>
      </p:grpSp>
      <p:sp>
        <p:nvSpPr>
          <p:cNvPr id="17" name="Rectangle 16"/>
          <p:cNvSpPr/>
          <p:nvPr/>
        </p:nvSpPr>
        <p:spPr>
          <a:xfrm>
            <a:off x="4655711" y="2084003"/>
            <a:ext cx="7340670" cy="4622547"/>
          </a:xfrm>
          <a:prstGeom prst="rect">
            <a:avLst/>
          </a:prstGeom>
          <a:solidFill>
            <a:srgbClr val="031A8F"/>
          </a:solidFill>
        </p:spPr>
        <p:txBody>
          <a:bodyPr wrap="square">
            <a:spAutoFit/>
          </a:bodyPr>
          <a:lstStyle/>
          <a:p>
            <a:pPr marL="342900" indent="-342900" algn="just">
              <a:lnSpc>
                <a:spcPct val="112000"/>
              </a:lnSpc>
              <a:buClr>
                <a:srgbClr val="000000"/>
              </a:buClr>
              <a:buSzPts val="1200"/>
              <a:buFont typeface="Symbol" panose="05050102010706020507" pitchFamily="18" charset="2"/>
              <a:buChar char="-"/>
              <a:tabLst>
                <a:tab pos="445770" algn="l"/>
              </a:tabLst>
            </a:pPr>
            <a:r>
              <a:rPr lang="vi-VN" sz="2200" dirty="0">
                <a:solidFill>
                  <a:schemeClr val="bg1"/>
                </a:solidFill>
                <a:latin typeface="+mj-lt"/>
                <a:ea typeface="Times New Roman" panose="02020603050405020304" pitchFamily="18" charset="0"/>
                <a:cs typeface="Times New Roman" panose="02020603050405020304" pitchFamily="18" charset="0"/>
              </a:rPr>
              <a:t>Hai câu </a:t>
            </a:r>
            <a:r>
              <a:rPr lang="vi-VN" sz="2200" dirty="0" smtClean="0">
                <a:solidFill>
                  <a:schemeClr val="bg1"/>
                </a:solidFill>
                <a:latin typeface="+mj-lt"/>
                <a:ea typeface="Times New Roman" panose="02020603050405020304" pitchFamily="18" charset="0"/>
                <a:cs typeface="Times New Roman" panose="02020603050405020304" pitchFamily="18" charset="0"/>
              </a:rPr>
              <a:t>thơ</a:t>
            </a:r>
            <a:r>
              <a:rPr lang="en-US" sz="2200" smtClean="0">
                <a:solidFill>
                  <a:schemeClr val="bg1"/>
                </a:solidFill>
                <a:latin typeface="+mj-lt"/>
                <a:ea typeface="Times New Roman" panose="02020603050405020304" pitchFamily="18" charset="0"/>
                <a:cs typeface="Times New Roman" panose="02020603050405020304" pitchFamily="18" charset="0"/>
              </a:rPr>
              <a:t> trên</a:t>
            </a:r>
            <a:r>
              <a:rPr lang="vi-VN" sz="2200" dirty="0" smtClean="0">
                <a:solidFill>
                  <a:schemeClr val="bg1"/>
                </a:solidFill>
                <a:latin typeface="+mj-lt"/>
                <a:ea typeface="Times New Roman" panose="02020603050405020304" pitchFamily="18" charset="0"/>
                <a:cs typeface="Times New Roman" panose="02020603050405020304" pitchFamily="18" charset="0"/>
              </a:rPr>
              <a:t> </a:t>
            </a:r>
            <a:r>
              <a:rPr lang="vi-VN" sz="2200" dirty="0">
                <a:solidFill>
                  <a:schemeClr val="bg1"/>
                </a:solidFill>
                <a:latin typeface="+mj-lt"/>
                <a:ea typeface="Times New Roman" panose="02020603050405020304" pitchFamily="18" charset="0"/>
                <a:cs typeface="Times New Roman" panose="02020603050405020304" pitchFamily="18" charset="0"/>
              </a:rPr>
              <a:t>là hai câu mở đầu của tác phẩm </a:t>
            </a:r>
            <a:r>
              <a:rPr lang="vi-VN" sz="2200" i="1" dirty="0">
                <a:solidFill>
                  <a:schemeClr val="bg1"/>
                </a:solidFill>
                <a:latin typeface="+mj-lt"/>
                <a:ea typeface="Times New Roman" panose="02020603050405020304" pitchFamily="18" charset="0"/>
                <a:cs typeface="Times New Roman" panose="02020603050405020304" pitchFamily="18" charset="0"/>
              </a:rPr>
              <a:t>Lịch sử nước ta</a:t>
            </a:r>
            <a:r>
              <a:rPr lang="vi-VN" sz="2200" dirty="0">
                <a:solidFill>
                  <a:schemeClr val="bg1"/>
                </a:solidFill>
                <a:latin typeface="+mj-lt"/>
                <a:ea typeface="Times New Roman" panose="02020603050405020304" pitchFamily="18" charset="0"/>
                <a:cs typeface="Times New Roman" panose="02020603050405020304" pitchFamily="18" charset="0"/>
              </a:rPr>
              <a:t> của Chủ tịch Hó Chí Minh. </a:t>
            </a:r>
            <a:r>
              <a:rPr lang="vi-VN" sz="2200" dirty="0" smtClean="0">
                <a:solidFill>
                  <a:schemeClr val="bg1"/>
                </a:solidFill>
                <a:latin typeface="+mj-lt"/>
                <a:ea typeface="Times New Roman" panose="02020603050405020304" pitchFamily="18" charset="0"/>
                <a:cs typeface="Times New Roman" panose="02020603050405020304" pitchFamily="18" charset="0"/>
              </a:rPr>
              <a:t>Nội </a:t>
            </a:r>
            <a:r>
              <a:rPr lang="vi-VN" sz="2200" dirty="0">
                <a:solidFill>
                  <a:schemeClr val="bg1"/>
                </a:solidFill>
                <a:latin typeface="+mj-lt"/>
                <a:ea typeface="Times New Roman" panose="02020603050405020304" pitchFamily="18" charset="0"/>
                <a:cs typeface="Times New Roman" panose="02020603050405020304" pitchFamily="18" charset="0"/>
              </a:rPr>
              <a:t>dung hai câu thơ muốn nhấn mạnh vai trò của lịch sử và đặt ra yêu cầu phải hiểu rõ lịch sử dân tộc để hiểu biết về nguồn gốc, truyền thống lịch sử nước nhà</a:t>
            </a:r>
            <a:r>
              <a:rPr lang="vi-VN" sz="2200" dirty="0" smtClean="0">
                <a:solidFill>
                  <a:schemeClr val="bg1"/>
                </a:solidFill>
                <a:latin typeface="+mj-lt"/>
                <a:ea typeface="Times New Roman" panose="02020603050405020304" pitchFamily="18" charset="0"/>
                <a:cs typeface="Times New Roman" panose="02020603050405020304" pitchFamily="18" charset="0"/>
              </a:rPr>
              <a:t>.</a:t>
            </a:r>
            <a:r>
              <a:rPr lang="en-US" sz="2200" dirty="0" smtClean="0">
                <a:solidFill>
                  <a:schemeClr val="bg1"/>
                </a:solidFill>
                <a:latin typeface="+mj-lt"/>
                <a:ea typeface="Times New Roman" panose="02020603050405020304" pitchFamily="18" charset="0"/>
                <a:cs typeface="Times New Roman" panose="02020603050405020304" pitchFamily="18" charset="0"/>
              </a:rPr>
              <a:t> </a:t>
            </a:r>
            <a:r>
              <a:rPr lang="en-US" sz="2200" dirty="0">
                <a:solidFill>
                  <a:schemeClr val="bg1"/>
                </a:solidFill>
                <a:latin typeface="Times New Roman" panose="02020603050405020304" pitchFamily="18" charset="0"/>
                <a:cs typeface="Times New Roman" panose="02020603050405020304" pitchFamily="18" charset="0"/>
              </a:rPr>
              <a:t>“</a:t>
            </a:r>
            <a:r>
              <a:rPr lang="en-US" sz="2200" dirty="0" err="1">
                <a:solidFill>
                  <a:schemeClr val="bg1"/>
                </a:solidFill>
                <a:latin typeface="Times New Roman" panose="02020603050405020304" pitchFamily="18" charset="0"/>
                <a:cs typeface="Times New Roman" panose="02020603050405020304" pitchFamily="18" charset="0"/>
              </a:rPr>
              <a:t>Biết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sử</a:t>
            </a:r>
            <a:r>
              <a:rPr lang="en-US" sz="2200" dirty="0">
                <a:solidFill>
                  <a:schemeClr val="bg1"/>
                </a:solidFill>
                <a:latin typeface="Times New Roman" panose="02020603050405020304" pitchFamily="18" charset="0"/>
                <a:cs typeface="Times New Roman" panose="02020603050405020304" pitchFamily="18" charset="0"/>
              </a:rPr>
              <a:t> ta” </a:t>
            </a:r>
            <a:r>
              <a:rPr lang="en-US" sz="2200" dirty="0" err="1">
                <a:solidFill>
                  <a:schemeClr val="bg1"/>
                </a:solidFill>
                <a:latin typeface="Times New Roman" panose="02020603050405020304" pitchFamily="18" charset="0"/>
                <a:cs typeface="Times New Roman" panose="02020603050405020304" pitchFamily="18" charset="0"/>
              </a:rPr>
              <a:t>không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phải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chỉ</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đơn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thuần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ghi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nhớ</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số</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kiện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vài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chiến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nói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tiến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trình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dân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tộc</a:t>
            </a:r>
            <a:r>
              <a:rPr lang="en-US" sz="2200" dirty="0">
                <a:solidFill>
                  <a:schemeClr val="bg1"/>
                </a:solidFill>
                <a:latin typeface="Times New Roman" panose="02020603050405020304" pitchFamily="18" charset="0"/>
                <a:cs typeface="Times New Roman" panose="02020603050405020304" pitchFamily="18" charset="0"/>
              </a:rPr>
              <a:t> hay </a:t>
            </a:r>
            <a:r>
              <a:rPr lang="en-US" sz="2200" dirty="0" err="1">
                <a:solidFill>
                  <a:schemeClr val="bg1"/>
                </a:solidFill>
                <a:latin typeface="Times New Roman" panose="02020603050405020304" pitchFamily="18" charset="0"/>
                <a:cs typeface="Times New Roman" panose="02020603050405020304" pitchFamily="18" charset="0"/>
              </a:rPr>
              <a:t>ghi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nhớ</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lao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số</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người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nghiệp</a:t>
            </a:r>
            <a:r>
              <a:rPr lang="en-US" sz="2200" dirty="0">
                <a:solidFill>
                  <a:schemeClr val="bg1"/>
                </a:solidFill>
                <a:latin typeface="Times New Roman" panose="02020603050405020304" pitchFamily="18" charset="0"/>
                <a:cs typeface="Times New Roman" panose="02020603050405020304" pitchFamily="18" charset="0"/>
              </a:rPr>
              <a:t> to </a:t>
            </a:r>
            <a:r>
              <a:rPr lang="en-US" sz="2200" dirty="0" err="1">
                <a:solidFill>
                  <a:schemeClr val="bg1"/>
                </a:solidFill>
                <a:latin typeface="Times New Roman" panose="02020603050405020304" pitchFamily="18" charset="0"/>
                <a:cs typeface="Times New Roman" panose="02020603050405020304" pitchFamily="18" charset="0"/>
              </a:rPr>
              <a:t>lớn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đó</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còn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phải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biết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tìm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hiểu</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tường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gốc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tích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nước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Việt</a:t>
            </a:r>
            <a:r>
              <a:rPr lang="en-US" sz="2200" dirty="0">
                <a:solidFill>
                  <a:schemeClr val="bg1"/>
                </a:solidFill>
                <a:latin typeface="Times New Roman" panose="02020603050405020304" pitchFamily="18" charset="0"/>
                <a:cs typeface="Times New Roman" panose="02020603050405020304" pitchFamily="18" charset="0"/>
              </a:rPr>
              <a:t> Nam”, </a:t>
            </a:r>
            <a:r>
              <a:rPr lang="en-US" sz="2200" dirty="0" err="1">
                <a:solidFill>
                  <a:schemeClr val="bg1"/>
                </a:solidFill>
                <a:latin typeface="Times New Roman" panose="02020603050405020304" pitchFamily="18" charset="0"/>
                <a:cs typeface="Times New Roman" panose="02020603050405020304" pitchFamily="18" charset="0"/>
              </a:rPr>
              <a:t>tiếp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nhận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những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nét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đẹp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đạo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đức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đạo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lý</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người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Việt</a:t>
            </a:r>
            <a:r>
              <a:rPr lang="en-US" sz="2200" dirty="0">
                <a:solidFill>
                  <a:schemeClr val="bg1"/>
                </a:solidFill>
                <a:latin typeface="Times New Roman" panose="02020603050405020304" pitchFamily="18" charset="0"/>
                <a:cs typeface="Times New Roman" panose="02020603050405020304" pitchFamily="18" charset="0"/>
              </a:rPr>
              <a:t> Nam. </a:t>
            </a:r>
            <a:r>
              <a:rPr lang="en-US" sz="2200" dirty="0" err="1">
                <a:solidFill>
                  <a:schemeClr val="bg1"/>
                </a:solidFill>
                <a:latin typeface="Times New Roman" panose="02020603050405020304" pitchFamily="18" charset="0"/>
                <a:cs typeface="Times New Roman" panose="02020603050405020304" pitchFamily="18" charset="0"/>
              </a:rPr>
              <a:t>Vì</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chính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đó</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gốc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mọi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nghiệp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lớn</a:t>
            </a:r>
            <a:r>
              <a:rPr lang="en-US" sz="2200" dirty="0">
                <a:solidFill>
                  <a:schemeClr val="bg1"/>
                </a:solidFill>
                <a:latin typeface="Times New Roman" panose="02020603050405020304" pitchFamily="18" charset="0"/>
                <a:cs typeface="Times New Roman" panose="02020603050405020304" pitchFamily="18" charset="0"/>
              </a:rPr>
              <a:t> hay </a:t>
            </a:r>
            <a:r>
              <a:rPr lang="en-US" sz="2200" dirty="0" err="1">
                <a:solidFill>
                  <a:schemeClr val="bg1"/>
                </a:solidFill>
                <a:latin typeface="Times New Roman" panose="02020603050405020304" pitchFamily="18" charset="0"/>
                <a:cs typeface="Times New Roman" panose="02020603050405020304" pitchFamily="18" charset="0"/>
              </a:rPr>
              <a:t>nhỏ</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dân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tộc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không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phải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chỉ</a:t>
            </a:r>
            <a:r>
              <a:rPr lang="en-US" sz="2200" dirty="0">
                <a:solidFill>
                  <a:schemeClr val="bg1"/>
                </a:solidFill>
                <a:latin typeface="Times New Roman" panose="02020603050405020304" pitchFamily="18" charset="0"/>
                <a:cs typeface="Times New Roman" panose="02020603050405020304" pitchFamily="18" charset="0"/>
              </a:rPr>
              <a:t> ở </a:t>
            </a:r>
            <a:r>
              <a:rPr lang="en-US" sz="2200" dirty="0" err="1">
                <a:solidFill>
                  <a:schemeClr val="bg1"/>
                </a:solidFill>
                <a:latin typeface="Times New Roman" panose="02020603050405020304" pitchFamily="18" charset="0"/>
                <a:cs typeface="Times New Roman" panose="02020603050405020304" pitchFamily="18" charset="0"/>
              </a:rPr>
              <a:t>thời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xưa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mà</a:t>
            </a:r>
            <a:r>
              <a:rPr lang="en-US" sz="2200" dirty="0">
                <a:solidFill>
                  <a:schemeClr val="bg1"/>
                </a:solidFill>
                <a:latin typeface="Times New Roman" panose="02020603050405020304" pitchFamily="18" charset="0"/>
                <a:cs typeface="Times New Roman" panose="02020603050405020304" pitchFamily="18" charset="0"/>
              </a:rPr>
              <a:t> ở </a:t>
            </a:r>
            <a:r>
              <a:rPr lang="en-US" sz="2200" dirty="0" err="1">
                <a:solidFill>
                  <a:schemeClr val="bg1"/>
                </a:solidFill>
                <a:latin typeface="Times New Roman" panose="02020603050405020304" pitchFamily="18" charset="0"/>
                <a:cs typeface="Times New Roman" panose="02020603050405020304" pitchFamily="18" charset="0"/>
              </a:rPr>
              <a:t>cả</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ngày</a:t>
            </a:r>
            <a:r>
              <a:rPr lang="en-US" sz="2200" dirty="0">
                <a:solidFill>
                  <a:schemeClr val="bg1"/>
                </a:solidFill>
                <a:latin typeface="Times New Roman" panose="02020603050405020304" pitchFamily="18" charset="0"/>
                <a:cs typeface="Times New Roman" panose="02020603050405020304" pitchFamily="18" charset="0"/>
              </a:rPr>
              <a:t> nay </a:t>
            </a:r>
            <a:r>
              <a:rPr lang="en-US" sz="2200" dirty="0" err="1">
                <a:solidFill>
                  <a:schemeClr val="bg1"/>
                </a:solidFill>
                <a:latin typeface="Times New Roman" panose="02020603050405020304" pitchFamily="18" charset="0"/>
                <a:cs typeface="Times New Roman" panose="02020603050405020304" pitchFamily="18" charset="0"/>
              </a:rPr>
              <a:t>và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mai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sau</a:t>
            </a:r>
            <a:r>
              <a:rPr lang="en-US" sz="2200" dirty="0" smtClean="0">
                <a:solidFill>
                  <a:schemeClr val="bg1"/>
                </a:solidFill>
                <a:latin typeface="Times New Roman" panose="02020603050405020304" pitchFamily="18" charset="0"/>
                <a:cs typeface="Times New Roman" panose="02020603050405020304" pitchFamily="18" charset="0"/>
              </a:rPr>
              <a:t>.</a:t>
            </a:r>
            <a:endParaRPr lang="en-US" sz="2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104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45"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anim calcmode="lin" valueType="num">
                                      <p:cBhvr>
                                        <p:cTn id="16" dur="2000" fill="hold"/>
                                        <p:tgtEl>
                                          <p:spTgt spid="13"/>
                                        </p:tgtEl>
                                        <p:attrNameLst>
                                          <p:attrName>ppt_w</p:attrName>
                                        </p:attrNameLst>
                                      </p:cBhvr>
                                      <p:tavLst>
                                        <p:tav tm="0" fmla="#ppt_w*sin(2.5*pi*$)">
                                          <p:val>
                                            <p:fltVal val="0"/>
                                          </p:val>
                                        </p:tav>
                                        <p:tav tm="100000">
                                          <p:val>
                                            <p:fltVal val="1"/>
                                          </p:val>
                                        </p:tav>
                                      </p:tavLst>
                                    </p:anim>
                                    <p:anim calcmode="lin" valueType="num">
                                      <p:cBhvr>
                                        <p:cTn id="1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ac ho voi bo doi o den 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21" y="327546"/>
            <a:ext cx="5964072" cy="6277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41493" y="160856"/>
            <a:ext cx="5868538" cy="4093428"/>
          </a:xfrm>
          <a:prstGeom prst="rect">
            <a:avLst/>
          </a:prstGeom>
        </p:spPr>
        <p:txBody>
          <a:bodyPr wrap="square">
            <a:spAutoFit/>
          </a:bodyPr>
          <a:lstStyle/>
          <a:p>
            <a:pPr algn="just"/>
            <a:r>
              <a:rPr lang="vi-VN" sz="2000" dirty="0">
                <a:solidFill>
                  <a:srgbClr val="003399"/>
                </a:solidFill>
                <a:latin typeface="+mj-lt"/>
                <a:cs typeface="Arial" panose="020B0604020202020204" pitchFamily="34" charset="0"/>
              </a:rPr>
              <a:t>Sau 9 năm kháng chiến chống thực dân Pháp thắng lợi, trên đường từ chiến khu Việt Bắc trở lại Thủ đô, Bác Hồ đã đến thăm Đền Hùng. Đêm ngày 18/9/1954, Bác Hồ nghỉ lại tại Đền Giếng, một di tích trong quần thể di tích lịch sử văn hóa Đền Hùng. Tại đây, ngày 19/9/1954, Bác đã có buổi nói chuyện với cán bộ, chiến sĩ Đại đoàn 308 (Đại đoàn quân Tiên phong) trên đường về tiếp quản thủ đô</a:t>
            </a:r>
            <a:r>
              <a:rPr lang="vi-VN" sz="2000" dirty="0" smtClean="0">
                <a:solidFill>
                  <a:srgbClr val="003399"/>
                </a:solidFill>
                <a:latin typeface="+mj-lt"/>
                <a:cs typeface="Arial" panose="020B0604020202020204" pitchFamily="34" charset="0"/>
              </a:rPr>
              <a:t>.. </a:t>
            </a:r>
            <a:r>
              <a:rPr lang="vi-VN" sz="2000" dirty="0">
                <a:solidFill>
                  <a:srgbClr val="003399"/>
                </a:solidFill>
                <a:latin typeface="+mj-lt"/>
                <a:cs typeface="Arial" panose="020B0604020202020204" pitchFamily="34" charset="0"/>
              </a:rPr>
              <a:t>Chỉ tay lên đền, Bác hỏi: </a:t>
            </a:r>
            <a:r>
              <a:rPr lang="vi-VN" sz="2000" b="1" i="1" dirty="0">
                <a:solidFill>
                  <a:srgbClr val="003399"/>
                </a:solidFill>
                <a:latin typeface="+mj-lt"/>
                <a:cs typeface="Arial" panose="020B0604020202020204" pitchFamily="34" charset="0"/>
              </a:rPr>
              <a:t>“Các chú có biết đây là nơi nào không? Đây chính là đền thờ Vua Hùng, tổ tiên chúng ta, người sáng lập nước ta. Bác cháu ta gặp nhau ở đây lả rất có ý nghĩa. Ngày xưa, các Vua Hùng </a:t>
            </a:r>
            <a:r>
              <a:rPr lang="en-US" sz="2000" b="1" i="1" dirty="0" err="1" smtClean="0">
                <a:solidFill>
                  <a:srgbClr val="003399"/>
                </a:solidFill>
                <a:latin typeface="+mj-lt"/>
                <a:cs typeface="Arial" panose="020B0604020202020204" pitchFamily="34" charset="0"/>
              </a:rPr>
              <a:t>đã</a:t>
            </a:r>
            <a:r>
              <a:rPr lang="en-US" sz="2000" b="1" i="1" dirty="0" smtClean="0">
                <a:solidFill>
                  <a:srgbClr val="003399"/>
                </a:solidFill>
                <a:latin typeface="+mj-lt"/>
                <a:cs typeface="Arial" panose="020B0604020202020204" pitchFamily="34" charset="0"/>
              </a:rPr>
              <a:t> </a:t>
            </a:r>
            <a:r>
              <a:rPr lang="en-US" sz="2000" b="1" i="1" dirty="0" err="1" smtClean="0">
                <a:solidFill>
                  <a:srgbClr val="003399"/>
                </a:solidFill>
                <a:latin typeface="+mj-lt"/>
                <a:cs typeface="Arial" panose="020B0604020202020204" pitchFamily="34" charset="0"/>
              </a:rPr>
              <a:t>có</a:t>
            </a:r>
            <a:r>
              <a:rPr lang="en-US" sz="2000" b="1" i="1" dirty="0" smtClean="0">
                <a:solidFill>
                  <a:srgbClr val="003399"/>
                </a:solidFill>
                <a:latin typeface="+mj-lt"/>
                <a:cs typeface="Arial" panose="020B0604020202020204" pitchFamily="34" charset="0"/>
              </a:rPr>
              <a:t> </a:t>
            </a:r>
            <a:r>
              <a:rPr lang="en-US" sz="2000" b="1" i="1" dirty="0" err="1" smtClean="0">
                <a:solidFill>
                  <a:srgbClr val="003399"/>
                </a:solidFill>
                <a:latin typeface="+mj-lt"/>
                <a:cs typeface="Arial" panose="020B0604020202020204" pitchFamily="34" charset="0"/>
              </a:rPr>
              <a:t>công</a:t>
            </a:r>
            <a:r>
              <a:rPr lang="en-US" sz="2000" b="1" i="1" dirty="0" smtClean="0">
                <a:solidFill>
                  <a:srgbClr val="003399"/>
                </a:solidFill>
                <a:latin typeface="+mj-lt"/>
                <a:cs typeface="Arial" panose="020B0604020202020204" pitchFamily="34" charset="0"/>
              </a:rPr>
              <a:t> </a:t>
            </a:r>
            <a:r>
              <a:rPr lang="vi-VN" sz="2000" b="1" i="1" dirty="0" smtClean="0">
                <a:solidFill>
                  <a:srgbClr val="003399"/>
                </a:solidFill>
                <a:latin typeface="+mj-lt"/>
                <a:cs typeface="Arial" panose="020B0604020202020204" pitchFamily="34" charset="0"/>
              </a:rPr>
              <a:t>dựng </a:t>
            </a:r>
            <a:r>
              <a:rPr lang="vi-VN" sz="2000" b="1" i="1" dirty="0">
                <a:solidFill>
                  <a:srgbClr val="003399"/>
                </a:solidFill>
                <a:latin typeface="+mj-lt"/>
                <a:cs typeface="Arial" panose="020B0604020202020204" pitchFamily="34" charset="0"/>
              </a:rPr>
              <a:t>nước, nay Bác cháu ta </a:t>
            </a:r>
            <a:r>
              <a:rPr lang="vi-VN" sz="2000" b="1" i="1" dirty="0" smtClean="0">
                <a:solidFill>
                  <a:srgbClr val="003399"/>
                </a:solidFill>
                <a:latin typeface="+mj-lt"/>
                <a:cs typeface="Arial" panose="020B0604020202020204" pitchFamily="34" charset="0"/>
              </a:rPr>
              <a:t>phải </a:t>
            </a:r>
            <a:r>
              <a:rPr lang="vi-VN" sz="2000" b="1" i="1" dirty="0">
                <a:solidFill>
                  <a:srgbClr val="003399"/>
                </a:solidFill>
                <a:latin typeface="+mj-lt"/>
                <a:cs typeface="Arial" panose="020B0604020202020204" pitchFamily="34" charset="0"/>
              </a:rPr>
              <a:t>cùng nhau giữ lấy nước”.</a:t>
            </a:r>
            <a:r>
              <a:rPr lang="vi-VN" sz="2000" b="1" dirty="0">
                <a:solidFill>
                  <a:srgbClr val="003399"/>
                </a:solidFill>
                <a:latin typeface="+mj-lt"/>
                <a:cs typeface="Arial" panose="020B0604020202020204" pitchFamily="34" charset="0"/>
              </a:rPr>
              <a:t> </a:t>
            </a:r>
            <a:endParaRPr lang="en-US" sz="2000" b="1" dirty="0">
              <a:solidFill>
                <a:srgbClr val="003399"/>
              </a:solidFill>
              <a:latin typeface="+mj-lt"/>
              <a:cs typeface="Arial" panose="020B0604020202020204" pitchFamily="34" charset="0"/>
            </a:endParaRPr>
          </a:p>
        </p:txBody>
      </p:sp>
      <p:sp>
        <p:nvSpPr>
          <p:cNvPr id="5" name="Rectangle 4"/>
          <p:cNvSpPr/>
          <p:nvPr/>
        </p:nvSpPr>
        <p:spPr>
          <a:xfrm>
            <a:off x="6168789" y="4256169"/>
            <a:ext cx="5868538" cy="2542940"/>
          </a:xfrm>
          <a:prstGeom prst="rect">
            <a:avLst/>
          </a:prstGeom>
        </p:spPr>
        <p:txBody>
          <a:bodyPr wrap="square">
            <a:spAutoFit/>
          </a:bodyPr>
          <a:lstStyle/>
          <a:p>
            <a:pPr lvl="0" algn="just">
              <a:lnSpc>
                <a:spcPct val="112000"/>
              </a:lnSpc>
              <a:spcAft>
                <a:spcPts val="500"/>
              </a:spcAft>
              <a:buClr>
                <a:srgbClr val="000000"/>
              </a:buClr>
              <a:buSzPts val="1200"/>
              <a:tabLst>
                <a:tab pos="457835" algn="l"/>
              </a:tabLst>
            </a:pP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dạy của Bác không chỉ giúp ta thấy được truyến thống dựng nước và giữ nước của ông cha ta từ xưa tới nay mà còn nói lên vai trò của Sử học: Chính nhờ Sử học đã phục dựng lại quá trình lập nước thời các Vua Hùng để ngày nay chúng ta tiếp nối truyền thống đó.</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62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23879" y="3070896"/>
            <a:ext cx="5101023" cy="3416320"/>
          </a:xfrm>
          <a:prstGeom prst="rect">
            <a:avLst/>
          </a:prstGeom>
          <a:solidFill>
            <a:srgbClr val="031A8F"/>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400" b="1" dirty="0" err="1">
                <a:solidFill>
                  <a:schemeClr val="bg1"/>
                </a:solidFill>
                <a:latin typeface="Arial" panose="020B0604020202020204" pitchFamily="34" charset="0"/>
                <a:cs typeface="Arial" panose="020B0604020202020204" pitchFamily="34" charset="0"/>
              </a:rPr>
              <a:t>Việc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biên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soạn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phẩm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sử</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học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giúp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chúng</a:t>
            </a:r>
            <a:r>
              <a:rPr lang="en-US" sz="2400" b="1" dirty="0">
                <a:solidFill>
                  <a:schemeClr val="bg1"/>
                </a:solidFill>
                <a:latin typeface="Arial" panose="020B0604020202020204" pitchFamily="34" charset="0"/>
                <a:cs typeface="Arial" panose="020B0604020202020204" pitchFamily="34" charset="0"/>
              </a:rPr>
              <a:t> ta </a:t>
            </a:r>
            <a:r>
              <a:rPr lang="en-US" sz="2400" b="1" dirty="0" err="1">
                <a:solidFill>
                  <a:schemeClr val="bg1"/>
                </a:solidFill>
                <a:latin typeface="Arial" panose="020B0604020202020204" pitchFamily="34" charset="0"/>
                <a:cs typeface="Arial" panose="020B0604020202020204" pitchFamily="34" charset="0"/>
              </a:rPr>
              <a:t>tìm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hiểu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khứ</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cội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nguồn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dần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tộc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nhân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loại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từ</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chúng</a:t>
            </a:r>
            <a:r>
              <a:rPr lang="en-US" sz="2400" b="1" dirty="0">
                <a:solidFill>
                  <a:schemeClr val="bg1"/>
                </a:solidFill>
                <a:latin typeface="Arial" panose="020B0604020202020204" pitchFamily="34" charset="0"/>
                <a:cs typeface="Arial" panose="020B0604020202020204" pitchFamily="34" charset="0"/>
              </a:rPr>
              <a:t> ta </a:t>
            </a:r>
            <a:r>
              <a:rPr lang="en-US" sz="2400" b="1" dirty="0" err="1">
                <a:solidFill>
                  <a:schemeClr val="bg1"/>
                </a:solidFill>
                <a:latin typeface="Arial" panose="020B0604020202020204" pitchFamily="34" charset="0"/>
                <a:cs typeface="Arial" panose="020B0604020202020204" pitchFamily="34" charset="0"/>
              </a:rPr>
              <a:t>đúc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kết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những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bài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học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nghiệm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sự</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thành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khứ</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phục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vụ</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xây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dựng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tương</a:t>
            </a:r>
            <a:r>
              <a:rPr lang="en-US" sz="2400" b="1" dirty="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lai</a:t>
            </a:r>
            <a:r>
              <a:rPr lang="en-US" sz="2400" b="1" dirty="0" smtClean="0">
                <a:solidFill>
                  <a:schemeClr val="bg1"/>
                </a:solidFill>
                <a:latin typeface="Arial" panose="020B060402020202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p:txBody>
      </p:sp>
      <p:sp>
        <p:nvSpPr>
          <p:cNvPr id="8" name="Cloud Callout 7"/>
          <p:cNvSpPr/>
          <p:nvPr/>
        </p:nvSpPr>
        <p:spPr>
          <a:xfrm>
            <a:off x="6605516" y="359068"/>
            <a:ext cx="5090615" cy="2456596"/>
          </a:xfrm>
          <a:prstGeom prst="cloudCallou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Kể</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tên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phẩm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lịch</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sử</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em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thấy</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trên</a:t>
            </a:r>
            <a:r>
              <a:rPr lang="en-US" sz="2000" b="1" dirty="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hình</a:t>
            </a:r>
            <a:r>
              <a:rPr lang="en-US" sz="2000" b="1" dirty="0" smtClean="0">
                <a:solidFill>
                  <a:schemeClr val="bg1"/>
                </a:solidFill>
                <a:latin typeface="Arial" panose="020B0604020202020204" pitchFamily="34" charset="0"/>
                <a:cs typeface="Arial" panose="020B0604020202020204" pitchFamily="34" charset="0"/>
              </a:rPr>
              <a:t>?</a:t>
            </a:r>
            <a:endParaRPr lang="en-US" sz="2000" b="1" dirty="0">
              <a:solidFill>
                <a:schemeClr val="bg1"/>
              </a:solidFill>
              <a:latin typeface="Arial" panose="020B0604020202020204" pitchFamily="34" charset="0"/>
              <a:cs typeface="Arial" panose="020B0604020202020204" pitchFamily="34" charset="0"/>
            </a:endParaRPr>
          </a:p>
          <a:p>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Nêu</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dụng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của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việc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biên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soạn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phẩm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lịch</a:t>
            </a:r>
            <a:r>
              <a:rPr lang="en-US" sz="2000" b="1" dirty="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sử</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đó</a:t>
            </a:r>
            <a:r>
              <a:rPr lang="en-US" sz="2000" b="1" dirty="0" smtClean="0">
                <a:solidFill>
                  <a:schemeClr val="bg1"/>
                </a:solidFill>
                <a:latin typeface="Arial" panose="020B0604020202020204" pitchFamily="34" charset="0"/>
                <a:cs typeface="Arial" panose="020B0604020202020204" pitchFamily="34" charset="0"/>
              </a:rPr>
              <a:t>?  </a:t>
            </a:r>
            <a:endParaRPr lang="en-US" sz="2000" b="1" dirty="0">
              <a:solidFill>
                <a:schemeClr val="bg1"/>
              </a:solidFill>
              <a:latin typeface="Arial" panose="020B0604020202020204" pitchFamily="34" charset="0"/>
              <a:cs typeface="Arial" panose="020B0604020202020204" pitchFamily="34" charset="0"/>
            </a:endParaRPr>
          </a:p>
        </p:txBody>
      </p:sp>
      <p:grpSp>
        <p:nvGrpSpPr>
          <p:cNvPr id="11" name="Group 10"/>
          <p:cNvGrpSpPr/>
          <p:nvPr/>
        </p:nvGrpSpPr>
        <p:grpSpPr>
          <a:xfrm>
            <a:off x="134668" y="359068"/>
            <a:ext cx="6315518" cy="4946830"/>
            <a:chOff x="57987" y="998173"/>
            <a:chExt cx="6315518" cy="494683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7" y="998173"/>
              <a:ext cx="6315518" cy="494683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746" y="1238315"/>
              <a:ext cx="3039996" cy="3988777"/>
            </a:xfrm>
            <a:prstGeom prst="rect">
              <a:avLst/>
            </a:prstGeom>
          </p:spPr>
        </p:pic>
      </p:grpSp>
    </p:spTree>
    <p:extLst>
      <p:ext uri="{BB962C8B-B14F-4D97-AF65-F5344CB8AC3E}">
        <p14:creationId xmlns:p14="http://schemas.microsoft.com/office/powerpoint/2010/main" val="38479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3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10D3-100A-43CC-8BAC-CC2126ABADC9}"/>
              </a:ext>
            </a:extLst>
          </p:cNvPr>
          <p:cNvSpPr>
            <a:spLocks noGrp="1"/>
          </p:cNvSpPr>
          <p:nvPr>
            <p:ph type="title"/>
          </p:nvPr>
        </p:nvSpPr>
        <p:spPr>
          <a:xfrm>
            <a:off x="456061" y="719546"/>
            <a:ext cx="3870279" cy="693025"/>
          </a:xfrm>
        </p:spPr>
        <p:txBody>
          <a:bodyPr>
            <a:normAutofit/>
          </a:bodyPr>
          <a:lstStyle/>
          <a:p>
            <a:r>
              <a:rPr lang="fr-FR" sz="2800" b="1" dirty="0">
                <a:solidFill>
                  <a:srgbClr val="FF0000"/>
                </a:solidFill>
                <a:latin typeface="Arial" panose="020B0604020202020204" pitchFamily="34" charset="0"/>
                <a:cs typeface="Arial" panose="020B0604020202020204" pitchFamily="34" charset="0"/>
              </a:rPr>
              <a:t>1. </a:t>
            </a:r>
            <a:r>
              <a:rPr lang="fr-FR" sz="2800" b="1" dirty="0" err="1">
                <a:solidFill>
                  <a:srgbClr val="FF0000"/>
                </a:solidFill>
                <a:latin typeface="Arial" panose="020B0604020202020204" pitchFamily="34" charset="0"/>
                <a:cs typeface="Arial" panose="020B0604020202020204" pitchFamily="34" charset="0"/>
              </a:rPr>
              <a:t>Lịch</a:t>
            </a:r>
            <a:r>
              <a:rPr lang="fr-FR" sz="2800" b="1" dirty="0">
                <a:solidFill>
                  <a:srgbClr val="FF0000"/>
                </a:solidFill>
                <a:latin typeface="Arial" panose="020B0604020202020204" pitchFamily="34" charset="0"/>
                <a:cs typeface="Arial" panose="020B0604020202020204" pitchFamily="34" charset="0"/>
              </a:rPr>
              <a:t> </a:t>
            </a:r>
            <a:r>
              <a:rPr lang="fr-FR" sz="2800" b="1" dirty="0" err="1">
                <a:solidFill>
                  <a:srgbClr val="FF0000"/>
                </a:solidFill>
                <a:latin typeface="Arial" panose="020B0604020202020204" pitchFamily="34" charset="0"/>
                <a:cs typeface="Arial" panose="020B0604020202020204" pitchFamily="34" charset="0"/>
              </a:rPr>
              <a:t>sử</a:t>
            </a:r>
            <a:r>
              <a:rPr lang="fr-FR" sz="2800" b="1" dirty="0">
                <a:solidFill>
                  <a:srgbClr val="FF0000"/>
                </a:solidFill>
                <a:latin typeface="Arial" panose="020B0604020202020204" pitchFamily="34" charset="0"/>
                <a:cs typeface="Arial" panose="020B0604020202020204" pitchFamily="34" charset="0"/>
              </a:rPr>
              <a:t> là </a:t>
            </a:r>
            <a:r>
              <a:rPr lang="fr-FR" sz="2800" b="1" dirty="0" err="1" smtClean="0">
                <a:solidFill>
                  <a:srgbClr val="FF0000"/>
                </a:solidFill>
                <a:latin typeface="Arial" panose="020B0604020202020204" pitchFamily="34" charset="0"/>
                <a:cs typeface="Arial" panose="020B0604020202020204" pitchFamily="34" charset="0"/>
              </a:rPr>
              <a:t>gì</a:t>
            </a:r>
            <a:r>
              <a:rPr lang="fr-FR"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487288" y="1424794"/>
            <a:ext cx="11049000" cy="572464"/>
          </a:xfrm>
          <a:prstGeom prst="rect">
            <a:avLst/>
          </a:prstGeom>
        </p:spPr>
        <p:txBody>
          <a:bodyPr wrap="square">
            <a:spAutoFit/>
          </a:bodyPr>
          <a:lstStyle/>
          <a:p>
            <a:pPr algn="just">
              <a:lnSpc>
                <a:spcPct val="130000"/>
              </a:lnSpc>
              <a:spcAft>
                <a:spcPts val="0"/>
              </a:spcAft>
              <a:tabLst>
                <a:tab pos="457200" algn="l"/>
              </a:tabLst>
            </a:pPr>
            <a:r>
              <a:rPr lang="en-US"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Lịch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sử là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khứ.</a:t>
            </a:r>
            <a:endParaRPr lang="en-US" sz="2400" b="1" dirty="0">
              <a:effectLst/>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487288" y="2085611"/>
            <a:ext cx="11048999" cy="1002582"/>
          </a:xfrm>
          <a:prstGeom prst="rect">
            <a:avLst/>
          </a:prstGeom>
        </p:spPr>
        <p:txBody>
          <a:bodyPr wrap="square">
            <a:spAutoFit/>
          </a:bodyPr>
          <a:lstStyle/>
          <a:p>
            <a:pPr algn="just">
              <a:lnSpc>
                <a:spcPct val="130000"/>
              </a:lnSpc>
              <a:tabLst>
                <a:tab pos="457200" algn="l"/>
              </a:tabLst>
            </a:pP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quá</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thành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phát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triển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của</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xã</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hội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loài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từ</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khi</a:t>
            </a:r>
            <a:r>
              <a:rPr lang="en-US" sz="2400" b="1" dirty="0">
                <a:latin typeface="Arial" panose="020B0604020202020204" pitchFamily="34" charset="0"/>
                <a:ea typeface="Architecture" panose="020B0500000000000000" pitchFamily="34" charset="0"/>
                <a:cs typeface="Arial" panose="020B0604020202020204" pitchFamily="34" charset="0"/>
              </a:rPr>
              <a:t> con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xuất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hiện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trên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Trái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Đất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cho</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đến</a:t>
            </a:r>
            <a:r>
              <a:rPr lang="en-US" sz="2400" b="1" dirty="0">
                <a:latin typeface="Arial" panose="020B0604020202020204" pitchFamily="34" charset="0"/>
                <a:ea typeface="Architecture" panose="020B0500000000000000" pitchFamily="34" charset="0"/>
                <a:cs typeface="Arial" panose="020B0604020202020204" pitchFamily="34" charset="0"/>
              </a:rPr>
              <a:t> nay</a:t>
            </a:r>
            <a:r>
              <a:rPr lang="en-US" sz="2400" b="1" dirty="0" smtClean="0">
                <a:latin typeface="Arial" panose="020B0604020202020204" pitchFamily="34" charset="0"/>
                <a:ea typeface="Architecture" panose="020B0500000000000000" pitchFamily="34" charset="0"/>
                <a:cs typeface="Arial" panose="020B0604020202020204" pitchFamily="34" charset="0"/>
              </a:rPr>
              <a:t>.</a:t>
            </a:r>
            <a:endParaRPr lang="en-US" sz="2400" b="1" dirty="0">
              <a:latin typeface="Arial" panose="020B0604020202020204" pitchFamily="34" charset="0"/>
              <a:ea typeface="Architecture" panose="020B0500000000000000" pitchFamily="34" charset="0"/>
              <a:cs typeface="Arial" panose="020B0604020202020204" pitchFamily="34" charset="0"/>
            </a:endParaRPr>
          </a:p>
        </p:txBody>
      </p:sp>
      <p:sp>
        <p:nvSpPr>
          <p:cNvPr id="7" name="TextBox 6"/>
          <p:cNvSpPr txBox="1"/>
          <p:nvPr/>
        </p:nvSpPr>
        <p:spPr>
          <a:xfrm>
            <a:off x="456061" y="3199874"/>
            <a:ext cx="4886174"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 </a:t>
            </a:r>
            <a:r>
              <a:rPr lang="en-US" sz="2800" b="1" dirty="0" err="1" smtClean="0">
                <a:solidFill>
                  <a:srgbClr val="FF0000"/>
                </a:solidFill>
                <a:latin typeface="Arial" panose="020B0604020202020204" pitchFamily="34" charset="0"/>
                <a:cs typeface="Arial" panose="020B0604020202020204" pitchFamily="34" charset="0"/>
              </a:rPr>
              <a:t>Vì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sao</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phải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641168" y="3808090"/>
            <a:ext cx="11205089" cy="1052596"/>
          </a:xfrm>
          <a:prstGeom prst="rect">
            <a:avLst/>
          </a:prstGeom>
          <a:noFill/>
        </p:spPr>
        <p:txBody>
          <a:bodyPr wrap="square" rtlCol="0">
            <a:spAutoFit/>
          </a:bodyPr>
          <a:lstStyle/>
          <a:p>
            <a:pPr algn="just">
              <a:lnSpc>
                <a:spcPct val="130000"/>
              </a:lnSpc>
            </a:pP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a:t>
            </a:r>
            <a:r>
              <a:rPr lang="en-US" sz="2400" b="1" dirty="0" err="1" smtClean="0">
                <a:latin typeface="Arial" panose="020B0604020202020204" pitchFamily="34" charset="0"/>
                <a:cs typeface="Arial" panose="020B0604020202020204" pitchFamily="34" charset="0"/>
              </a:rPr>
              <a:t>ể</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biết</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cội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nguồn</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tổ</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tiên</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quê</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hương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đất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nước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và</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loài</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người</a:t>
            </a:r>
            <a:r>
              <a:rPr lang="en-US" sz="2400" b="1" dirty="0" smtClean="0">
                <a:latin typeface="Arial" panose="020B0604020202020204" pitchFamily="34" charset="0"/>
                <a:cs typeface="Arial" panose="020B0604020202020204" pitchFamily="34" charset="0"/>
              </a:rPr>
              <a:t>... </a:t>
            </a:r>
            <a:endParaRPr lang="en-US" sz="2400" b="1" i="1"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606370" y="4949039"/>
            <a:ext cx="11118593" cy="1052596"/>
          </a:xfrm>
          <a:prstGeom prst="rect">
            <a:avLst/>
          </a:prstGeom>
        </p:spPr>
        <p:txBody>
          <a:bodyPr wrap="square">
            <a:spAutoFit/>
          </a:bodyPr>
          <a:lstStyle/>
          <a:p>
            <a:pPr algn="just">
              <a:lnSpc>
                <a:spcPct val="130000"/>
              </a:lnSpc>
            </a:pP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Rút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ra</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kinh</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nghiệm</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của</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khứ</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nhằm</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vụ</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cuộc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sống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hiện</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tương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lai</a:t>
            </a:r>
            <a:r>
              <a:rPr lang="en-US" sz="2400" b="1" dirty="0" smtClean="0">
                <a:latin typeface="Arial" panose="020B0604020202020204" pitchFamily="34" charset="0"/>
                <a:cs typeface="Arial" panose="020B0604020202020204" pitchFamily="34" charset="0"/>
              </a:rPr>
              <a:t>. </a:t>
            </a:r>
            <a:endParaRPr lang="en-US" sz="2400" b="1" i="1" dirty="0">
              <a:solidFill>
                <a:srgbClr val="FF0000"/>
              </a:solidFill>
              <a:latin typeface="Arial" panose="020B0604020202020204" pitchFamily="34" charset="0"/>
              <a:cs typeface="Arial" panose="020B0604020202020204" pitchFamily="34"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706104"/>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73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7085" y="1024530"/>
            <a:ext cx="10885170" cy="1384995"/>
          </a:xfrm>
          <a:prstGeom prst="rect">
            <a:avLst/>
          </a:prstGeom>
          <a:noFill/>
        </p:spPr>
        <p:txBody>
          <a:bodyPr wrap="square" rtlCol="0">
            <a:spAutoFit/>
          </a:bodyPr>
          <a:lstStyle/>
          <a:p>
            <a:pPr algn="just"/>
            <a:r>
              <a:rPr lang="en-US" sz="2800" b="1" i="1" dirty="0" err="1" smtClean="0">
                <a:solidFill>
                  <a:srgbClr val="FF0000"/>
                </a:solidFill>
                <a:latin typeface="Arial" panose="020B0604020202020204" pitchFamily="34" charset="0"/>
                <a:cs typeface="Arial" panose="020B0604020202020204" pitchFamily="34" charset="0"/>
              </a:rPr>
              <a:t>Câu</a:t>
            </a:r>
            <a:r>
              <a:rPr lang="en-US" sz="2800" b="1" i="1" dirty="0" smtClean="0">
                <a:solidFill>
                  <a:srgbClr val="FF0000"/>
                </a:solidFill>
                <a:latin typeface="Arial" panose="020B0604020202020204" pitchFamily="34" charset="0"/>
                <a:cs typeface="Arial" panose="020B0604020202020204" pitchFamily="34" charset="0"/>
              </a:rPr>
              <a:t> 1: </a:t>
            </a:r>
            <a:r>
              <a:rPr lang="en-US" sz="2800" b="1" i="1" dirty="0" err="1" smtClean="0">
                <a:solidFill>
                  <a:srgbClr val="FF0000"/>
                </a:solidFill>
                <a:latin typeface="Arial" panose="020B0604020202020204" pitchFamily="34" charset="0"/>
                <a:cs typeface="Arial" panose="020B0604020202020204" pitchFamily="34" charset="0"/>
              </a:rPr>
              <a:t>Nhà</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chính</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trị</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nổi</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tiếng</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của</a:t>
            </a:r>
            <a:r>
              <a:rPr lang="en-US" sz="2800" b="1" i="1" dirty="0" smtClean="0">
                <a:solidFill>
                  <a:srgbClr val="FF0000"/>
                </a:solidFill>
                <a:latin typeface="Arial" panose="020B0604020202020204" pitchFamily="34" charset="0"/>
                <a:cs typeface="Arial" panose="020B0604020202020204" pitchFamily="34" charset="0"/>
              </a:rPr>
              <a:t> La </a:t>
            </a:r>
            <a:r>
              <a:rPr lang="en-US" sz="2800" b="1" i="1" dirty="0" err="1" smtClean="0">
                <a:solidFill>
                  <a:srgbClr val="FF0000"/>
                </a:solidFill>
                <a:latin typeface="Arial" panose="020B0604020202020204" pitchFamily="34" charset="0"/>
                <a:cs typeface="Arial" panose="020B0604020202020204" pitchFamily="34" charset="0"/>
              </a:rPr>
              <a:t>Mã</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cổ</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đại</a:t>
            </a:r>
            <a:r>
              <a:rPr lang="en-US" sz="2800" b="1" i="1" dirty="0" smtClean="0">
                <a:solidFill>
                  <a:srgbClr val="FF0000"/>
                </a:solidFill>
                <a:latin typeface="Arial" panose="020B0604020202020204" pitchFamily="34" charset="0"/>
                <a:cs typeface="Arial" panose="020B0604020202020204" pitchFamily="34" charset="0"/>
              </a:rPr>
              <a:t> Xi-</a:t>
            </a:r>
            <a:r>
              <a:rPr lang="en-US" sz="2800" b="1" i="1" dirty="0" err="1" smtClean="0">
                <a:solidFill>
                  <a:srgbClr val="FF0000"/>
                </a:solidFill>
                <a:latin typeface="Arial" panose="020B0604020202020204" pitchFamily="34" charset="0"/>
                <a:cs typeface="Arial" panose="020B0604020202020204" pitchFamily="34" charset="0"/>
              </a:rPr>
              <a:t>xê</a:t>
            </a:r>
            <a:r>
              <a:rPr lang="en-US" sz="2800" b="1" i="1" dirty="0" smtClean="0">
                <a:solidFill>
                  <a:srgbClr val="FF0000"/>
                </a:solidFill>
                <a:latin typeface="Arial" panose="020B0604020202020204" pitchFamily="34" charset="0"/>
                <a:cs typeface="Arial" panose="020B0604020202020204" pitchFamily="34" charset="0"/>
              </a:rPr>
              <a:t>-</a:t>
            </a:r>
            <a:r>
              <a:rPr lang="en-US" sz="2800" b="1" i="1" dirty="0" err="1" smtClean="0">
                <a:solidFill>
                  <a:srgbClr val="FF0000"/>
                </a:solidFill>
                <a:latin typeface="Arial" panose="020B0604020202020204" pitchFamily="34" charset="0"/>
                <a:cs typeface="Arial" panose="020B0604020202020204" pitchFamily="34" charset="0"/>
              </a:rPr>
              <a:t>rông</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đã</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nói</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Lịch</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sử</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là</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thầy</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dạy</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của</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cuộc</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sống</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có</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đồng</a:t>
            </a:r>
            <a:r>
              <a:rPr lang="en-US" sz="2800" b="1" i="1" dirty="0">
                <a:solidFill>
                  <a:srgbClr val="FF0000"/>
                </a:solidFill>
                <a:latin typeface="Arial" panose="020B0604020202020204" pitchFamily="34" charset="0"/>
                <a:cs typeface="Arial" panose="020B0604020202020204" pitchFamily="34" charset="0"/>
              </a:rPr>
              <a:t> ý</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với</a:t>
            </a:r>
            <a:r>
              <a:rPr lang="en-US" sz="2800" b="1" i="1" dirty="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nhận</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xét</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đó</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không</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Vì</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sao</a:t>
            </a:r>
            <a:r>
              <a:rPr lang="en-US" sz="2800" b="1" i="1" dirty="0">
                <a:solidFill>
                  <a:srgbClr val="FF0000"/>
                </a:solidFill>
                <a:latin typeface="Arial" panose="020B0604020202020204" pitchFamily="34" charset="0"/>
                <a:cs typeface="Arial" panose="020B0604020202020204" pitchFamily="34" charset="0"/>
              </a:rPr>
              <a:t>?   </a:t>
            </a:r>
            <a:r>
              <a:rPr lang="en-US" sz="2800" b="1" i="1" dirty="0" smtClean="0">
                <a:solidFill>
                  <a:srgbClr val="FF0000"/>
                </a:solidFill>
                <a:latin typeface="Arial" panose="020B0604020202020204" pitchFamily="34" charset="0"/>
                <a:cs typeface="Arial" panose="020B0604020202020204" pitchFamily="34" charset="0"/>
              </a:rPr>
              <a:t>                                               </a:t>
            </a:r>
            <a:endParaRPr lang="en-US" sz="2800" b="1" i="1" dirty="0">
              <a:solidFill>
                <a:srgbClr val="FF0000"/>
              </a:solidFill>
              <a:latin typeface="Arial" panose="020B0604020202020204" pitchFamily="34" charset="0"/>
              <a:cs typeface="Arial" panose="020B0604020202020204" pitchFamily="34" charset="0"/>
            </a:endParaRPr>
          </a:p>
        </p:txBody>
      </p:sp>
      <p:grpSp>
        <p:nvGrpSpPr>
          <p:cNvPr id="4" name="Group 3"/>
          <p:cNvGrpSpPr/>
          <p:nvPr/>
        </p:nvGrpSpPr>
        <p:grpSpPr>
          <a:xfrm>
            <a:off x="4518176" y="78403"/>
            <a:ext cx="3194833" cy="850005"/>
            <a:chOff x="3904027" y="128900"/>
            <a:chExt cx="3194833" cy="850005"/>
          </a:xfrm>
        </p:grpSpPr>
        <p:sp>
          <p:nvSpPr>
            <p:cNvPr id="8" name="Rounded Rectangle 7"/>
            <p:cNvSpPr/>
            <p:nvPr/>
          </p:nvSpPr>
          <p:spPr>
            <a:xfrm>
              <a:off x="3904027" y="128900"/>
              <a:ext cx="3194833" cy="850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44152" y="225022"/>
              <a:ext cx="2998087" cy="646331"/>
            </a:xfrm>
            <a:prstGeom prst="rect">
              <a:avLst/>
            </a:prstGeom>
            <a:noFill/>
          </p:spPr>
          <p:txBody>
            <a:bodyPr wrap="square" rtlCol="0">
              <a:spAutoFit/>
            </a:bodyPr>
            <a:lstStyle/>
            <a:p>
              <a:r>
                <a:rPr lang="en-US" sz="3600" b="1" dirty="0" smtClean="0">
                  <a:solidFill>
                    <a:schemeClr val="bg1"/>
                  </a:solidFill>
                  <a:latin typeface="Times New Roman" panose="02020603050405020304" pitchFamily="18" charset="0"/>
                  <a:cs typeface="Times New Roman" panose="02020603050405020304" pitchFamily="18" charset="0"/>
                </a:rPr>
                <a:t>LUYỆN TẬP</a:t>
              </a:r>
              <a:endParaRPr lang="en-US" sz="3600" b="1" dirty="0">
                <a:solidFill>
                  <a:schemeClr val="bg1"/>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647700" y="2448348"/>
            <a:ext cx="10978570" cy="3693319"/>
          </a:xfrm>
          <a:prstGeom prst="rect">
            <a:avLst/>
          </a:prstGeom>
        </p:spPr>
        <p:txBody>
          <a:bodyPr wrap="square">
            <a:spAutoFit/>
          </a:bodyPr>
          <a:lstStyle/>
          <a:p>
            <a:pPr marL="36195" marR="36195" indent="319405" algn="just">
              <a:spcAft>
                <a:spcPts val="0"/>
              </a:spcAft>
            </a:pPr>
            <a:r>
              <a:rPr lang="en-US" sz="2600" b="1" dirty="0" err="1">
                <a:solidFill>
                  <a:srgbClr val="003399"/>
                </a:solidFill>
                <a:latin typeface="Times New Roman" panose="02020603050405020304" pitchFamily="18" charset="0"/>
                <a:ea typeface="Times New Roman" panose="02020603050405020304" pitchFamily="18" charset="0"/>
              </a:rPr>
              <a:t>Đồng</a:t>
            </a:r>
            <a:r>
              <a:rPr lang="en-US" sz="2600" b="1" dirty="0">
                <a:solidFill>
                  <a:srgbClr val="003399"/>
                </a:solidFill>
                <a:latin typeface="Times New Roman" panose="02020603050405020304" pitchFamily="18" charset="0"/>
                <a:ea typeface="Times New Roman" panose="02020603050405020304" pitchFamily="18" charset="0"/>
              </a:rPr>
              <a:t> ý </a:t>
            </a:r>
            <a:r>
              <a:rPr lang="en-US" sz="2600" b="1" dirty="0" err="1">
                <a:solidFill>
                  <a:srgbClr val="003399"/>
                </a:solidFill>
                <a:latin typeface="Times New Roman" panose="02020603050405020304" pitchFamily="18" charset="0"/>
                <a:ea typeface="Times New Roman" panose="02020603050405020304" pitchFamily="18" charset="0"/>
              </a:rPr>
              <a:t>với</a:t>
            </a:r>
            <a:r>
              <a:rPr lang="en-US" sz="2600" b="1" dirty="0">
                <a:solidFill>
                  <a:srgbClr val="003399"/>
                </a:solidFill>
                <a:latin typeface="Times New Roman" panose="02020603050405020304" pitchFamily="18" charset="0"/>
                <a:ea typeface="Times New Roman" panose="02020603050405020304" pitchFamily="18" charset="0"/>
              </a:rPr>
              <a:t> ý </a:t>
            </a:r>
            <a:r>
              <a:rPr lang="en-US" sz="2600" b="1" dirty="0" err="1">
                <a:solidFill>
                  <a:srgbClr val="003399"/>
                </a:solidFill>
                <a:latin typeface="Times New Roman" panose="02020603050405020304" pitchFamily="18" charset="0"/>
                <a:ea typeface="Times New Roman" panose="02020603050405020304" pitchFamily="18" charset="0"/>
              </a:rPr>
              <a:t>kiến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đó</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vì</a:t>
            </a:r>
            <a:r>
              <a:rPr lang="en-US" sz="2600" b="1" dirty="0">
                <a:solidFill>
                  <a:srgbClr val="003399"/>
                </a:solidFill>
                <a:latin typeface="Times New Roman" panose="02020603050405020304" pitchFamily="18" charset="0"/>
                <a:ea typeface="Times New Roman" panose="02020603050405020304" pitchFamily="18" charset="0"/>
              </a:rPr>
              <a:t>:</a:t>
            </a:r>
          </a:p>
          <a:p>
            <a:pPr marR="36195" indent="319405" algn="just">
              <a:spcAft>
                <a:spcPts val="0"/>
              </a:spcAft>
            </a:pP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Lịch</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sử</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cho</a:t>
            </a:r>
            <a:r>
              <a:rPr lang="en-US" sz="2600" b="1" dirty="0">
                <a:solidFill>
                  <a:srgbClr val="003399"/>
                </a:solidFill>
                <a:latin typeface="Times New Roman" panose="02020603050405020304" pitchFamily="18" charset="0"/>
                <a:ea typeface="Times New Roman" panose="02020603050405020304" pitchFamily="18" charset="0"/>
              </a:rPr>
              <a:t> ta </a:t>
            </a:r>
            <a:r>
              <a:rPr lang="en-US" sz="2600" b="1" dirty="0" err="1">
                <a:solidFill>
                  <a:srgbClr val="003399"/>
                </a:solidFill>
                <a:latin typeface="Times New Roman" panose="02020603050405020304" pitchFamily="18" charset="0"/>
                <a:ea typeface="Times New Roman" panose="02020603050405020304" pitchFamily="18" charset="0"/>
              </a:rPr>
              <a:t>biết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về</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quá</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khứ</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một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văn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hóa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truyền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thống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một</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chủ</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quyền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đất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nước</a:t>
            </a:r>
            <a:r>
              <a:rPr lang="en-US" sz="2600" b="1" dirty="0">
                <a:solidFill>
                  <a:srgbClr val="003399"/>
                </a:solidFill>
                <a:latin typeface="Times New Roman" panose="02020603050405020304" pitchFamily="18" charset="0"/>
                <a:ea typeface="Times New Roman" panose="02020603050405020304" pitchFamily="18" charset="0"/>
              </a:rPr>
              <a:t>. Qua </a:t>
            </a:r>
            <a:r>
              <a:rPr lang="en-US" sz="2600" b="1" dirty="0" err="1">
                <a:solidFill>
                  <a:srgbClr val="003399"/>
                </a:solidFill>
                <a:latin typeface="Times New Roman" panose="02020603050405020304" pitchFamily="18" charset="0"/>
                <a:ea typeface="Times New Roman" panose="02020603050405020304" pitchFamily="18" charset="0"/>
              </a:rPr>
              <a:t>đó</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nhắc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nhở</a:t>
            </a:r>
            <a:r>
              <a:rPr lang="en-US" sz="2600" b="1" dirty="0">
                <a:solidFill>
                  <a:srgbClr val="003399"/>
                </a:solidFill>
                <a:latin typeface="Times New Roman" panose="02020603050405020304" pitchFamily="18" charset="0"/>
                <a:ea typeface="Times New Roman" panose="02020603050405020304" pitchFamily="18" charset="0"/>
              </a:rPr>
              <a:t> ta </a:t>
            </a:r>
            <a:r>
              <a:rPr lang="en-US" sz="2600" b="1" dirty="0" err="1">
                <a:solidFill>
                  <a:srgbClr val="003399"/>
                </a:solidFill>
                <a:latin typeface="Times New Roman" panose="02020603050405020304" pitchFamily="18" charset="0"/>
                <a:ea typeface="Times New Roman" panose="02020603050405020304" pitchFamily="18" charset="0"/>
              </a:rPr>
              <a:t>hãy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nhớ</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về</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quá</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khứ</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mình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phát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huy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truyền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thống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văn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hóa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tốt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đẹp</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hơn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hết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nhắc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nhở</a:t>
            </a:r>
            <a:r>
              <a:rPr lang="en-US" sz="2600" b="1" dirty="0">
                <a:solidFill>
                  <a:srgbClr val="003399"/>
                </a:solidFill>
                <a:latin typeface="Times New Roman" panose="02020603050405020304" pitchFamily="18" charset="0"/>
                <a:ea typeface="Times New Roman" panose="02020603050405020304" pitchFamily="18" charset="0"/>
              </a:rPr>
              <a:t> ta </a:t>
            </a:r>
            <a:r>
              <a:rPr lang="en-US" sz="2600" b="1" dirty="0" err="1">
                <a:solidFill>
                  <a:srgbClr val="003399"/>
                </a:solidFill>
                <a:latin typeface="Times New Roman" panose="02020603050405020304" pitchFamily="18" charset="0"/>
                <a:ea typeface="Times New Roman" panose="02020603050405020304" pitchFamily="18" charset="0"/>
              </a:rPr>
              <a:t>đấu</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tranh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bảo</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vệ</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đất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nước</a:t>
            </a:r>
            <a:r>
              <a:rPr lang="en-US" sz="2600" b="1" dirty="0">
                <a:solidFill>
                  <a:srgbClr val="003399"/>
                </a:solidFill>
                <a:latin typeface="Times New Roman" panose="02020603050405020304" pitchFamily="18" charset="0"/>
                <a:ea typeface="Times New Roman" panose="02020603050405020304" pitchFamily="18" charset="0"/>
              </a:rPr>
              <a:t>.</a:t>
            </a:r>
          </a:p>
          <a:p>
            <a:pPr marR="36195" indent="319405" algn="just">
              <a:spcAft>
                <a:spcPts val="0"/>
              </a:spcAft>
            </a:pP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Lịch</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sử</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còn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để</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đúc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kết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những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bài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học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kinh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nghiệm</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về</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sự</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thành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công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thất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bại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quá</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khứ</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để</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phục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vụ</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hiện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tại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xây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dựng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cuộc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sống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mới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trong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tương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lai</a:t>
            </a:r>
            <a:endParaRPr lang="en-US" sz="2600" b="1" dirty="0">
              <a:solidFill>
                <a:srgbClr val="003399"/>
              </a:solidFill>
              <a:latin typeface="Times New Roman" panose="02020603050405020304" pitchFamily="18" charset="0"/>
              <a:ea typeface="Times New Roman" panose="02020603050405020304" pitchFamily="18" charset="0"/>
            </a:endParaRPr>
          </a:p>
          <a:p>
            <a:pPr marL="36195" marR="36195" indent="319405" algn="just">
              <a:spcAft>
                <a:spcPts val="0"/>
              </a:spcAft>
            </a:pPr>
            <a:r>
              <a:rPr lang="en-US" sz="2600" b="1" dirty="0">
                <a:solidFill>
                  <a:srgbClr val="003399"/>
                </a:solidFill>
                <a:latin typeface="Times New Roman" panose="02020603050405020304" pitchFamily="18" charset="0"/>
                <a:ea typeface="Times New Roman" panose="02020603050405020304" pitchFamily="18" charset="0"/>
              </a:rPr>
              <a:t>=&gt; </a:t>
            </a:r>
            <a:r>
              <a:rPr lang="en-US" sz="2600" b="1" dirty="0" err="1">
                <a:solidFill>
                  <a:srgbClr val="003399"/>
                </a:solidFill>
                <a:latin typeface="Times New Roman" panose="02020603050405020304" pitchFamily="18" charset="0"/>
                <a:ea typeface="Times New Roman" panose="02020603050405020304" pitchFamily="18" charset="0"/>
              </a:rPr>
              <a:t>Chính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vì</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vậy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lịch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sử</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xứng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đáng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được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coi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là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thầy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dạy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cuộc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sống</a:t>
            </a:r>
            <a:r>
              <a:rPr lang="en-US" sz="2600" b="1" dirty="0">
                <a:solidFill>
                  <a:srgbClr val="003399"/>
                </a:solidFill>
                <a:latin typeface="Times New Roman" panose="02020603050405020304" pitchFamily="18" charset="0"/>
                <a:ea typeface="Times New Roman" panose="02020603050405020304" pitchFamily="18" charset="0"/>
              </a:rPr>
              <a:t>.</a:t>
            </a:r>
            <a:endParaRPr lang="en-US" sz="2600" b="1" dirty="0">
              <a:solidFill>
                <a:srgbClr val="003399"/>
              </a:solidFill>
              <a:effectLst/>
              <a:latin typeface="Times New Roman" panose="02020603050405020304" pitchFamily="18" charset="0"/>
              <a:ea typeface="Times New Roman" panose="02020603050405020304" pitchFamily="18"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45732" b="6667"/>
          <a:stretch>
            <a:fillRect/>
          </a:stretch>
        </p:blipFill>
        <p:spPr bwMode="auto">
          <a:xfrm>
            <a:off x="0" y="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l="13333" t="53659"/>
          <a:stretch>
            <a:fillRect/>
          </a:stretch>
        </p:blipFill>
        <p:spPr bwMode="auto">
          <a:xfrm>
            <a:off x="152400" y="0"/>
            <a:ext cx="49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l="6667" t="45732"/>
          <a:stretch>
            <a:fillRect/>
          </a:stretch>
        </p:blipFill>
        <p:spPr bwMode="auto">
          <a:xfrm>
            <a:off x="11626270" y="0"/>
            <a:ext cx="53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t="13333" r="53659"/>
          <a:stretch>
            <a:fillRect/>
          </a:stretch>
        </p:blipFill>
        <p:spPr bwMode="auto">
          <a:xfrm>
            <a:off x="9111670" y="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r="13333" b="53659"/>
          <a:stretch>
            <a:fillRect/>
          </a:stretch>
        </p:blipFill>
        <p:spPr bwMode="auto">
          <a:xfrm>
            <a:off x="11664370" y="3733800"/>
            <a:ext cx="49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noChangeArrowheads="1"/>
          </p:cNvPicPr>
          <p:nvPr/>
        </p:nvPicPr>
        <p:blipFill>
          <a:blip r:embed="rId6">
            <a:extLst>
              <a:ext uri="{28A0092B-C50C-407E-A947-70E740481C1C}">
                <a14:useLocalDpi xmlns:a14="http://schemas.microsoft.com/office/drawing/2010/main" val="0"/>
              </a:ext>
            </a:extLst>
          </a:blip>
          <a:srcRect t="6667" r="45732"/>
          <a:stretch>
            <a:fillRect/>
          </a:stretch>
        </p:blipFill>
        <p:spPr bwMode="auto">
          <a:xfrm>
            <a:off x="850207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p:cNvPicPr>
            <a:picLocks noChangeAspect="1" noChangeArrowheads="1"/>
          </p:cNvPicPr>
          <p:nvPr/>
        </p:nvPicPr>
        <p:blipFill>
          <a:blip r:embed="rId6">
            <a:extLst>
              <a:ext uri="{28A0092B-C50C-407E-A947-70E740481C1C}">
                <a14:useLocalDpi xmlns:a14="http://schemas.microsoft.com/office/drawing/2010/main" val="0"/>
              </a:ext>
            </a:extLst>
          </a:blip>
          <a:srcRect l="53659" b="13333"/>
          <a:stretch>
            <a:fillRect/>
          </a:stretch>
        </p:blipFill>
        <p:spPr bwMode="auto">
          <a:xfrm>
            <a:off x="0" y="636270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noChangeArrowheads="1"/>
          </p:cNvPicPr>
          <p:nvPr/>
        </p:nvPicPr>
        <p:blipFill>
          <a:blip r:embed="rId3">
            <a:extLst>
              <a:ext uri="{28A0092B-C50C-407E-A947-70E740481C1C}">
                <a14:useLocalDpi xmlns:a14="http://schemas.microsoft.com/office/drawing/2010/main" val="0"/>
              </a:ext>
            </a:extLst>
          </a:blip>
          <a:srcRect r="6667" b="45732"/>
          <a:stretch>
            <a:fillRect/>
          </a:stretch>
        </p:blipFill>
        <p:spPr bwMode="auto">
          <a:xfrm>
            <a:off x="0" y="3429000"/>
            <a:ext cx="53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32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CFC06-1E33-4979-9A91-CA17F0F17BE9}"/>
              </a:ext>
            </a:extLst>
          </p:cNvPr>
          <p:cNvPicPr>
            <a:picLocks noChangeAspect="1"/>
          </p:cNvPicPr>
          <p:nvPr/>
        </p:nvPicPr>
        <p:blipFill>
          <a:blip r:embed="rId2"/>
          <a:stretch>
            <a:fillRect/>
          </a:stretch>
        </p:blipFill>
        <p:spPr>
          <a:xfrm>
            <a:off x="533400" y="222561"/>
            <a:ext cx="5428572" cy="6479846"/>
          </a:xfrm>
          <a:prstGeom prst="rect">
            <a:avLst/>
          </a:prstGeom>
        </p:spPr>
      </p:pic>
      <p:sp>
        <p:nvSpPr>
          <p:cNvPr id="5" name="Rectangle 4"/>
          <p:cNvSpPr/>
          <p:nvPr/>
        </p:nvSpPr>
        <p:spPr>
          <a:xfrm>
            <a:off x="6126480" y="3462484"/>
            <a:ext cx="5406390" cy="1815882"/>
          </a:xfrm>
          <a:prstGeom prst="rect">
            <a:avLst/>
          </a:prstGeom>
        </p:spPr>
        <p:txBody>
          <a:bodyPr wrap="square">
            <a:spAutoFit/>
          </a:bodyPr>
          <a:lstStyle/>
          <a:p>
            <a:pPr marL="36195" marR="36195" indent="319405" algn="just">
              <a:spcAft>
                <a:spcPts val="0"/>
              </a:spcAft>
            </a:pPr>
            <a:r>
              <a:rPr lang="en-US" sz="2800" b="1" dirty="0" err="1">
                <a:solidFill>
                  <a:srgbClr val="003399"/>
                </a:solidFill>
                <a:latin typeface="Times New Roman" panose="02020603050405020304" pitchFamily="18" charset="0"/>
                <a:ea typeface="Times New Roman" panose="02020603050405020304" pitchFamily="18" charset="0"/>
              </a:rPr>
              <a:t>Các</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bạn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smtClean="0">
                <a:solidFill>
                  <a:srgbClr val="003399"/>
                </a:solidFill>
                <a:latin typeface="Times New Roman" panose="02020603050405020304" pitchFamily="18" charset="0"/>
                <a:ea typeface="Times New Roman" panose="02020603050405020304" pitchFamily="18" charset="0"/>
              </a:rPr>
              <a:t>đang</a:t>
            </a:r>
            <a:r>
              <a:rPr lang="en-US" sz="2800" b="1" dirty="0" smtClean="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lau</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dọn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lại</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các</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phần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mộ</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Đây</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là</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hành</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động</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thể</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hiện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sự</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nhớ</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ơn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và</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trân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trọng</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những</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người</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đã</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khuất</a:t>
            </a:r>
            <a:r>
              <a:rPr lang="en-US" sz="2800" b="1" dirty="0">
                <a:solidFill>
                  <a:srgbClr val="003399"/>
                </a:solidFill>
                <a:latin typeface="Times New Roman" panose="02020603050405020304" pitchFamily="18" charset="0"/>
                <a:ea typeface="Times New Roman" panose="02020603050405020304" pitchFamily="18" charset="0"/>
              </a:rPr>
              <a:t>. </a:t>
            </a:r>
            <a:endParaRPr lang="en-US" sz="2800" b="1" dirty="0">
              <a:solidFill>
                <a:srgbClr val="003399"/>
              </a:solidFill>
              <a:effectLst/>
              <a:latin typeface="Times New Roman" panose="02020603050405020304" pitchFamily="18" charset="0"/>
              <a:ea typeface="Times New Roman" panose="02020603050405020304" pitchFamily="18" charset="0"/>
            </a:endParaRPr>
          </a:p>
        </p:txBody>
      </p:sp>
      <p:sp>
        <p:nvSpPr>
          <p:cNvPr id="7" name="7-Point Star 6"/>
          <p:cNvSpPr/>
          <p:nvPr/>
        </p:nvSpPr>
        <p:spPr>
          <a:xfrm>
            <a:off x="6455391" y="246334"/>
            <a:ext cx="4189863" cy="288860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smtClean="0">
              <a:latin typeface="Times New Roman" panose="02020603050405020304" pitchFamily="18" charset="0"/>
              <a:cs typeface="Times New Roman" panose="02020603050405020304" pitchFamily="18" charset="0"/>
            </a:endParaRPr>
          </a:p>
          <a:p>
            <a:pPr algn="ctr"/>
            <a:r>
              <a:rPr lang="en-US" sz="2200" b="1" i="1" dirty="0" err="1" smtClean="0">
                <a:solidFill>
                  <a:srgbClr val="FF0000"/>
                </a:solidFill>
                <a:latin typeface="Times New Roman" panose="02020603050405020304" pitchFamily="18" charset="0"/>
                <a:cs typeface="Times New Roman" panose="02020603050405020304" pitchFamily="18" charset="0"/>
              </a:rPr>
              <a:t>Câu</a:t>
            </a:r>
            <a:r>
              <a:rPr lang="en-US" sz="2200" b="1" i="1" dirty="0" smtClean="0">
                <a:solidFill>
                  <a:srgbClr val="FF0000"/>
                </a:solidFill>
                <a:latin typeface="Times New Roman" panose="02020603050405020304" pitchFamily="18" charset="0"/>
                <a:cs typeface="Times New Roman" panose="02020603050405020304" pitchFamily="18" charset="0"/>
              </a:rPr>
              <a:t> 2: </a:t>
            </a:r>
            <a:r>
              <a:rPr lang="en-US" sz="2200" b="1" i="1" dirty="0" err="1" smtClean="0">
                <a:solidFill>
                  <a:srgbClr val="FF0000"/>
                </a:solidFill>
                <a:latin typeface="Times New Roman" panose="02020603050405020304" pitchFamily="18" charset="0"/>
                <a:cs typeface="Times New Roman" panose="02020603050405020304" pitchFamily="18" charset="0"/>
              </a:rPr>
              <a:t>Các</a:t>
            </a:r>
            <a:r>
              <a:rPr lang="en-US" sz="2200" b="1" i="1" dirty="0" smtClean="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bạn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trong</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hình</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bên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đang</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làm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smtClean="0">
                <a:solidFill>
                  <a:srgbClr val="FF0000"/>
                </a:solidFill>
                <a:latin typeface="Times New Roman" panose="02020603050405020304" pitchFamily="18" charset="0"/>
                <a:cs typeface="Times New Roman" panose="02020603050405020304" pitchFamily="18" charset="0"/>
              </a:rPr>
              <a:t>gì</a:t>
            </a:r>
            <a:r>
              <a:rPr lang="en-US" sz="2200" b="1" i="1" dirty="0" smtClean="0">
                <a:solidFill>
                  <a:srgbClr val="FF0000"/>
                </a:solidFill>
                <a:latin typeface="Times New Roman" panose="02020603050405020304" pitchFamily="18" charset="0"/>
                <a:cs typeface="Times New Roman" panose="02020603050405020304" pitchFamily="18" charset="0"/>
              </a:rPr>
              <a:t>? </a:t>
            </a:r>
            <a:r>
              <a:rPr lang="en-US" sz="2200" b="1" i="1" dirty="0">
                <a:solidFill>
                  <a:srgbClr val="FF0000"/>
                </a:solidFill>
                <a:latin typeface="Times New Roman" panose="02020603050405020304" pitchFamily="18" charset="0"/>
                <a:cs typeface="Times New Roman" panose="02020603050405020304" pitchFamily="18" charset="0"/>
              </a:rPr>
              <a:t>Theo </a:t>
            </a:r>
            <a:r>
              <a:rPr lang="en-US" sz="2200" b="1" i="1" dirty="0" err="1">
                <a:solidFill>
                  <a:srgbClr val="FF0000"/>
                </a:solidFill>
                <a:latin typeface="Times New Roman" panose="02020603050405020304" pitchFamily="18" charset="0"/>
                <a:cs typeface="Times New Roman" panose="02020603050405020304" pitchFamily="18" charset="0"/>
              </a:rPr>
              <a:t>em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việc</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làm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đó</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có</a:t>
            </a:r>
            <a:r>
              <a:rPr lang="en-US" sz="2200" b="1" i="1" dirty="0">
                <a:solidFill>
                  <a:srgbClr val="FF0000"/>
                </a:solidFill>
                <a:latin typeface="Times New Roman" panose="02020603050405020304" pitchFamily="18" charset="0"/>
                <a:cs typeface="Times New Roman" panose="02020603050405020304" pitchFamily="18" charset="0"/>
              </a:rPr>
              <a:t> ý </a:t>
            </a:r>
            <a:r>
              <a:rPr lang="en-US" sz="2200" b="1" i="1" dirty="0" err="1">
                <a:solidFill>
                  <a:srgbClr val="FF0000"/>
                </a:solidFill>
                <a:latin typeface="Times New Roman" panose="02020603050405020304" pitchFamily="18" charset="0"/>
                <a:cs typeface="Times New Roman" panose="02020603050405020304" pitchFamily="18" charset="0"/>
              </a:rPr>
              <a:t>nghĩa</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như</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thế</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smtClean="0">
                <a:solidFill>
                  <a:srgbClr val="FF0000"/>
                </a:solidFill>
                <a:latin typeface="Times New Roman" panose="02020603050405020304" pitchFamily="18" charset="0"/>
                <a:cs typeface="Times New Roman" panose="02020603050405020304" pitchFamily="18" charset="0"/>
              </a:rPr>
              <a:t>nào</a:t>
            </a:r>
            <a:r>
              <a:rPr lang="en-US" sz="2200" b="1" i="1" dirty="0" smtClean="0">
                <a:solidFill>
                  <a:srgbClr val="FF0000"/>
                </a:solidFill>
                <a:latin typeface="Times New Roman" panose="02020603050405020304" pitchFamily="18" charset="0"/>
                <a:cs typeface="Times New Roman" panose="02020603050405020304" pitchFamily="18" charset="0"/>
              </a:rPr>
              <a:t>? </a:t>
            </a:r>
            <a:endParaRPr lang="en-US" sz="2200" b="1" i="1" dirty="0">
              <a:solidFill>
                <a:srgbClr val="FF0000"/>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45732" b="6667"/>
          <a:stretch>
            <a:fillRect/>
          </a:stretch>
        </p:blipFill>
        <p:spPr bwMode="auto">
          <a:xfrm>
            <a:off x="0" y="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l="13333" t="53659"/>
          <a:stretch>
            <a:fillRect/>
          </a:stretch>
        </p:blipFill>
        <p:spPr bwMode="auto">
          <a:xfrm>
            <a:off x="152400" y="0"/>
            <a:ext cx="49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l="6667" t="45732"/>
          <a:stretch>
            <a:fillRect/>
          </a:stretch>
        </p:blipFill>
        <p:spPr bwMode="auto">
          <a:xfrm>
            <a:off x="11626270" y="0"/>
            <a:ext cx="53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t="13333" r="53659"/>
          <a:stretch>
            <a:fillRect/>
          </a:stretch>
        </p:blipFill>
        <p:spPr bwMode="auto">
          <a:xfrm>
            <a:off x="9111670" y="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r="13333" b="53659"/>
          <a:stretch>
            <a:fillRect/>
          </a:stretch>
        </p:blipFill>
        <p:spPr bwMode="auto">
          <a:xfrm>
            <a:off x="11664370" y="3733800"/>
            <a:ext cx="49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7">
            <a:extLst>
              <a:ext uri="{28A0092B-C50C-407E-A947-70E740481C1C}">
                <a14:useLocalDpi xmlns:a14="http://schemas.microsoft.com/office/drawing/2010/main" val="0"/>
              </a:ext>
            </a:extLst>
          </a:blip>
          <a:srcRect t="6667" r="45732"/>
          <a:stretch>
            <a:fillRect/>
          </a:stretch>
        </p:blipFill>
        <p:spPr bwMode="auto">
          <a:xfrm>
            <a:off x="850207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7">
            <a:extLst>
              <a:ext uri="{28A0092B-C50C-407E-A947-70E740481C1C}">
                <a14:useLocalDpi xmlns:a14="http://schemas.microsoft.com/office/drawing/2010/main" val="0"/>
              </a:ext>
            </a:extLst>
          </a:blip>
          <a:srcRect l="53659" b="13333"/>
          <a:stretch>
            <a:fillRect/>
          </a:stretch>
        </p:blipFill>
        <p:spPr bwMode="auto">
          <a:xfrm>
            <a:off x="0" y="636270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4">
            <a:extLst>
              <a:ext uri="{28A0092B-C50C-407E-A947-70E740481C1C}">
                <a14:useLocalDpi xmlns:a14="http://schemas.microsoft.com/office/drawing/2010/main" val="0"/>
              </a:ext>
            </a:extLst>
          </a:blip>
          <a:srcRect r="6667" b="45732"/>
          <a:stretch>
            <a:fillRect/>
          </a:stretch>
        </p:blipFill>
        <p:spPr bwMode="auto">
          <a:xfrm>
            <a:off x="0" y="3429000"/>
            <a:ext cx="53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m Phung Nguy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32" y="377189"/>
            <a:ext cx="5349046" cy="5750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81651" y="864317"/>
            <a:ext cx="4741817" cy="5262979"/>
          </a:xfrm>
          <a:prstGeom prst="rect">
            <a:avLst/>
          </a:prstGeom>
          <a:noFill/>
        </p:spPr>
        <p:txBody>
          <a:bodyPr wrap="square" rtlCol="0">
            <a:spAutoFit/>
          </a:bodyPr>
          <a:lstStyle/>
          <a:p>
            <a:pPr algn="just"/>
            <a:r>
              <a:rPr lang="vi-VN" sz="2400" i="1" dirty="0">
                <a:solidFill>
                  <a:srgbClr val="003399"/>
                </a:solidFill>
              </a:rPr>
              <a:t>Bình gốm Phùng </a:t>
            </a:r>
            <a:r>
              <a:rPr lang="vi-VN" sz="2400" i="1" dirty="0" smtClean="0">
                <a:solidFill>
                  <a:srgbClr val="003399"/>
                </a:solidFill>
              </a:rPr>
              <a:t>Nguyên</a:t>
            </a:r>
            <a:r>
              <a:rPr lang="en-US" sz="2400" i="1" dirty="0" smtClean="0">
                <a:solidFill>
                  <a:srgbClr val="003399"/>
                </a:solidFill>
              </a:rPr>
              <a:t> (</a:t>
            </a:r>
            <a:r>
              <a:rPr lang="vi-VN" sz="2400" dirty="0">
                <a:solidFill>
                  <a:srgbClr val="003399"/>
                </a:solidFill>
              </a:rPr>
              <a:t>có niên đại khoảng </a:t>
            </a:r>
            <a:r>
              <a:rPr lang="vi-VN" sz="2400" dirty="0" smtClean="0">
                <a:solidFill>
                  <a:srgbClr val="003399"/>
                </a:solidFill>
              </a:rPr>
              <a:t>2000 </a:t>
            </a:r>
            <a:r>
              <a:rPr lang="vi-VN" sz="2400" dirty="0">
                <a:solidFill>
                  <a:srgbClr val="003399"/>
                </a:solidFill>
              </a:rPr>
              <a:t>năm </a:t>
            </a:r>
            <a:r>
              <a:rPr lang="vi-VN" sz="2400" dirty="0" smtClean="0">
                <a:solidFill>
                  <a:srgbClr val="003399"/>
                </a:solidFill>
              </a:rPr>
              <a:t>TCN</a:t>
            </a:r>
            <a:r>
              <a:rPr lang="en-US" sz="2400" dirty="0" smtClean="0">
                <a:solidFill>
                  <a:srgbClr val="003399"/>
                </a:solidFill>
              </a:rPr>
              <a:t>)</a:t>
            </a:r>
            <a:r>
              <a:rPr lang="vi-VN" sz="2400" dirty="0" smtClean="0">
                <a:solidFill>
                  <a:srgbClr val="003399"/>
                </a:solidFill>
              </a:rPr>
              <a:t> </a:t>
            </a:r>
            <a:r>
              <a:rPr lang="vi-VN" sz="2400" dirty="0">
                <a:solidFill>
                  <a:srgbClr val="003399"/>
                </a:solidFill>
              </a:rPr>
              <a:t>là một sản phẩm tiêu biểu của cư dân Phùng Nguyên - một cộng đống cư dân cổ đã sinh sống trên đất nước Việt Nam từ thời đồ đá (khoảng </a:t>
            </a:r>
            <a:r>
              <a:rPr lang="vi-VN" sz="2400" dirty="0" smtClean="0">
                <a:solidFill>
                  <a:srgbClr val="003399"/>
                </a:solidFill>
              </a:rPr>
              <a:t>4000 </a:t>
            </a:r>
            <a:r>
              <a:rPr lang="vi-VN" sz="2400" dirty="0">
                <a:solidFill>
                  <a:srgbClr val="003399"/>
                </a:solidFill>
              </a:rPr>
              <a:t>năm cách ngày nay). Sản phẩm này đã được chế tạo nhằm mục đích phục vụ đời sống hằng ngày của cư dân và trao đổi với bên ngoài. Thông qua đó cũng thể hiện trình độ kĩ thuật, óc sáng tạo, tư duy thẩm mĩ của người Phùng Nguyên</a:t>
            </a:r>
            <a:r>
              <a:rPr lang="vi-VN" sz="2400" dirty="0" smtClean="0">
                <a:solidFill>
                  <a:srgbClr val="003399"/>
                </a:solidFill>
              </a:rPr>
              <a:t>.</a:t>
            </a:r>
            <a:endParaRPr lang="en-US" sz="2400" dirty="0">
              <a:solidFill>
                <a:srgbClr val="003399"/>
              </a:solidFill>
            </a:endParaRPr>
          </a:p>
        </p:txBody>
      </p:sp>
      <p:sp>
        <p:nvSpPr>
          <p:cNvPr id="5" name="Rectangle 4"/>
          <p:cNvSpPr/>
          <p:nvPr/>
        </p:nvSpPr>
        <p:spPr>
          <a:xfrm>
            <a:off x="1994381" y="5952512"/>
            <a:ext cx="3478837" cy="502445"/>
          </a:xfrm>
          <a:prstGeom prst="rect">
            <a:avLst/>
          </a:prstGeom>
        </p:spPr>
        <p:txBody>
          <a:bodyPr wrap="none">
            <a:spAutoFit/>
          </a:bodyPr>
          <a:lstStyle/>
          <a:p>
            <a:pPr lvl="0" algn="just">
              <a:lnSpc>
                <a:spcPct val="122000"/>
              </a:lnSpc>
              <a:spcAft>
                <a:spcPts val="300"/>
              </a:spcAft>
              <a:buClr>
                <a:srgbClr val="000000"/>
              </a:buClr>
              <a:buSzPts val="1200"/>
              <a:tabLst>
                <a:tab pos="505460" algn="l"/>
              </a:tabLst>
            </a:pPr>
            <a:r>
              <a:rPr lang="vi-VN" sz="2400" b="1" dirty="0">
                <a:solidFill>
                  <a:srgbClr val="003399"/>
                </a:solidFill>
                <a:latin typeface="Times New Roman" panose="02020603050405020304" pitchFamily="18" charset="0"/>
                <a:ea typeface="Times New Roman" panose="02020603050405020304" pitchFamily="18" charset="0"/>
                <a:cs typeface="Times New Roman" panose="02020603050405020304" pitchFamily="18" charset="0"/>
              </a:rPr>
              <a:t>Bình gốm Phùng Nguyên</a:t>
            </a:r>
            <a:endParaRPr lang="en-US" sz="2400" b="1" dirty="0">
              <a:solidFill>
                <a:srgbClr val="003399"/>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45732" b="6667"/>
          <a:stretch>
            <a:fillRect/>
          </a:stretch>
        </p:blipFill>
        <p:spPr bwMode="auto">
          <a:xfrm>
            <a:off x="0" y="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l="13333" t="53659"/>
          <a:stretch>
            <a:fillRect/>
          </a:stretch>
        </p:blipFill>
        <p:spPr bwMode="auto">
          <a:xfrm>
            <a:off x="152400" y="0"/>
            <a:ext cx="49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l="6667" t="45732"/>
          <a:stretch>
            <a:fillRect/>
          </a:stretch>
        </p:blipFill>
        <p:spPr bwMode="auto">
          <a:xfrm>
            <a:off x="11562350" y="0"/>
            <a:ext cx="53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t="13333" r="53659"/>
          <a:stretch>
            <a:fillRect/>
          </a:stretch>
        </p:blipFill>
        <p:spPr bwMode="auto">
          <a:xfrm>
            <a:off x="9047750" y="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r="13333" b="53659"/>
          <a:stretch>
            <a:fillRect/>
          </a:stretch>
        </p:blipFill>
        <p:spPr bwMode="auto">
          <a:xfrm>
            <a:off x="11600450" y="3733800"/>
            <a:ext cx="49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7">
            <a:extLst>
              <a:ext uri="{28A0092B-C50C-407E-A947-70E740481C1C}">
                <a14:useLocalDpi xmlns:a14="http://schemas.microsoft.com/office/drawing/2010/main" val="0"/>
              </a:ext>
            </a:extLst>
          </a:blip>
          <a:srcRect t="6667" r="45732"/>
          <a:stretch>
            <a:fillRect/>
          </a:stretch>
        </p:blipFill>
        <p:spPr bwMode="auto">
          <a:xfrm>
            <a:off x="843815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noChangeArrowheads="1"/>
          </p:cNvPicPr>
          <p:nvPr/>
        </p:nvPicPr>
        <p:blipFill>
          <a:blip r:embed="rId7">
            <a:extLst>
              <a:ext uri="{28A0092B-C50C-407E-A947-70E740481C1C}">
                <a14:useLocalDpi xmlns:a14="http://schemas.microsoft.com/office/drawing/2010/main" val="0"/>
              </a:ext>
            </a:extLst>
          </a:blip>
          <a:srcRect l="53659" b="13333"/>
          <a:stretch>
            <a:fillRect/>
          </a:stretch>
        </p:blipFill>
        <p:spPr bwMode="auto">
          <a:xfrm>
            <a:off x="0" y="636270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a:extLst>
              <a:ext uri="{28A0092B-C50C-407E-A947-70E740481C1C}">
                <a14:useLocalDpi xmlns:a14="http://schemas.microsoft.com/office/drawing/2010/main" val="0"/>
              </a:ext>
            </a:extLst>
          </a:blip>
          <a:srcRect r="6667" b="45732"/>
          <a:stretch>
            <a:fillRect/>
          </a:stretch>
        </p:blipFill>
        <p:spPr bwMode="auto">
          <a:xfrm>
            <a:off x="0" y="3429000"/>
            <a:ext cx="53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73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7270" y="926757"/>
            <a:ext cx="10556836" cy="1384995"/>
          </a:xfrm>
          <a:prstGeom prst="rect">
            <a:avLst/>
          </a:prstGeom>
        </p:spPr>
        <p:txBody>
          <a:bodyPr wrap="square">
            <a:spAutoFit/>
          </a:bodyPr>
          <a:lstStyle/>
          <a:p>
            <a:pPr marL="36195" marR="36195" indent="319405" algn="just">
              <a:spcAft>
                <a:spcPts val="0"/>
              </a:spcAft>
            </a:pPr>
            <a:r>
              <a:rPr lang="en-US" sz="2800" b="1" i="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800" b="1" i="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3</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chia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sẻ</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với</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thầy</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cô</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giáo</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biết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giúp</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hứng</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thú</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đạt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quả</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nhất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827731" y="2417111"/>
            <a:ext cx="10746375" cy="3539430"/>
          </a:xfrm>
          <a:prstGeom prst="rect">
            <a:avLst/>
          </a:prstGeom>
        </p:spPr>
        <p:txBody>
          <a:bodyPr wrap="square">
            <a:spAutoFit/>
          </a:bodyPr>
          <a:lstStyle/>
          <a:p>
            <a:pPr marL="36195" marR="36195" indent="319405" algn="just">
              <a:spcAft>
                <a:spcPts val="0"/>
              </a:spcAft>
            </a:pP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Một</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số</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cách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học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lịch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sử</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a:t>
            </a: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Đọc</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sách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giáo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khoa</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sau</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đó</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tự</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tóm</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tắt</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kiến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thức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chính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vở</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Đọc</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sách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trước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khi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lên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lớp</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đọc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lại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buổi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tối</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Ghi</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sự</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kiện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giấy</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nhớ</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dán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lên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khu</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vực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bàn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học</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Vẽ</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sơ</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đồ</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tư</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duy</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chỉ</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ghi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ý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chính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có</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thể</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mô</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tả</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bằng</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hình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ảnh</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Học</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cùng</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bạn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bè</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giờ</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ra</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chơi</a:t>
            </a:r>
            <a:endParaRPr lang="en-US" sz="2800" b="1" dirty="0">
              <a:solidFill>
                <a:srgbClr val="031A8F"/>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4" name="Group 2"/>
          <p:cNvGrpSpPr>
            <a:grpSpLocks/>
          </p:cNvGrpSpPr>
          <p:nvPr/>
        </p:nvGrpSpPr>
        <p:grpSpPr bwMode="auto">
          <a:xfrm>
            <a:off x="0" y="0"/>
            <a:ext cx="12192000" cy="6858000"/>
            <a:chOff x="1985" y="1418"/>
            <a:chExt cx="8820" cy="14097"/>
          </a:xfrm>
        </p:grpSpPr>
        <p:grpSp>
          <p:nvGrpSpPr>
            <p:cNvPr id="7" name="Group 3"/>
            <p:cNvGrpSpPr>
              <a:grpSpLocks/>
            </p:cNvGrpSpPr>
            <p:nvPr/>
          </p:nvGrpSpPr>
          <p:grpSpPr bwMode="auto">
            <a:xfrm>
              <a:off x="1985" y="1418"/>
              <a:ext cx="1905" cy="1920"/>
              <a:chOff x="1985" y="1418"/>
              <a:chExt cx="1905" cy="1920"/>
            </a:xfrm>
          </p:grpSpPr>
          <p:pic>
            <p:nvPicPr>
              <p:cNvPr id="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7"/>
            <p:cNvGrpSpPr>
              <a:grpSpLocks/>
            </p:cNvGrpSpPr>
            <p:nvPr/>
          </p:nvGrpSpPr>
          <p:grpSpPr bwMode="auto">
            <a:xfrm rot="5400000">
              <a:off x="8892" y="1418"/>
              <a:ext cx="1905" cy="1920"/>
              <a:chOff x="1985" y="1418"/>
              <a:chExt cx="1905" cy="1920"/>
            </a:xfrm>
          </p:grpSpPr>
          <p:pic>
            <p:nvPicPr>
              <p:cNvPr id="1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0"/>
            <p:cNvGrpSpPr>
              <a:grpSpLocks/>
            </p:cNvGrpSpPr>
            <p:nvPr/>
          </p:nvGrpSpPr>
          <p:grpSpPr bwMode="auto">
            <a:xfrm rot="-5400000">
              <a:off x="1992" y="13595"/>
              <a:ext cx="1905" cy="1920"/>
              <a:chOff x="1985" y="1418"/>
              <a:chExt cx="1905" cy="1920"/>
            </a:xfrm>
          </p:grpSpPr>
          <p:pic>
            <p:nvPicPr>
              <p:cNvPr id="1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3"/>
            <p:cNvGrpSpPr>
              <a:grpSpLocks/>
            </p:cNvGrpSpPr>
            <p:nvPr/>
          </p:nvGrpSpPr>
          <p:grpSpPr bwMode="auto">
            <a:xfrm rot="10800000">
              <a:off x="8899" y="13595"/>
              <a:ext cx="1905" cy="1920"/>
              <a:chOff x="1985" y="1418"/>
              <a:chExt cx="1905" cy="1920"/>
            </a:xfrm>
          </p:grpSpPr>
          <p:pic>
            <p:nvPicPr>
              <p:cNvPr id="1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0650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459" y="237782"/>
            <a:ext cx="11022842" cy="1200329"/>
          </a:xfrm>
          <a:prstGeom prst="rect">
            <a:avLst/>
          </a:prstGeom>
        </p:spPr>
        <p:txBody>
          <a:bodyPr wrap="square">
            <a:spAutoFit/>
          </a:bodyPr>
          <a:lstStyle/>
          <a:p>
            <a:pPr algn="just"/>
            <a:r>
              <a:rPr lang="en-US" sz="2400" b="1" i="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400" b="1" i="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4</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tra</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xem</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nhiêu</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Toán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Ngữ</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văn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Theo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khác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biết</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i="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600501" y="1833482"/>
            <a:ext cx="10972800" cy="5012847"/>
          </a:xfrm>
          <a:prstGeom prst="rect">
            <a:avLst/>
          </a:prstGeom>
        </p:spPr>
        <p:txBody>
          <a:bodyPr wrap="square">
            <a:spAutoFit/>
          </a:bodyPr>
          <a:lstStyle/>
          <a:p>
            <a:pPr indent="254000" algn="just">
              <a:lnSpc>
                <a:spcPct val="144000"/>
              </a:lnSpc>
              <a:spcAft>
                <a:spcPts val="0"/>
              </a:spcAft>
              <a:tabLst>
                <a:tab pos="457200" algn="l"/>
              </a:tabLst>
            </a:pP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để</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biết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nguồn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gốc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tổ</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tiên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rút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những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bài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kinh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nghiệm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cho</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cuộc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sống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nên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bất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cứ</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ai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cũng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cần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a:t>
            </a:r>
          </a:p>
          <a:p>
            <a:pPr indent="254000" algn="just">
              <a:lnSpc>
                <a:spcPct val="144000"/>
              </a:lnSpc>
              <a:spcAft>
                <a:spcPts val="0"/>
              </a:spcAft>
              <a:tabLst>
                <a:tab pos="457200" algn="l"/>
              </a:tabLst>
            </a:pP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Mỗi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môn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đều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hình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phát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triển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của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Toán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Toán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Vật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Vật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Nếu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các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em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hiểu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biết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được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các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nghề</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thì</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sẽ</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giúp</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các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em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làm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tốt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hơn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nghề</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mình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yêu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thích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Suy</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rộng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để</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đúc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rút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kinh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nghiệm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những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bài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về</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sự</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công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thất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bại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của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quá</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khứ</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để</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phục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vụ</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cho</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hiện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tại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xây</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dựng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cuộc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sống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mới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trong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tương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lai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a:t>
            </a:r>
            <a:endParaRPr lang="en-US" sz="2500" b="1" dirty="0">
              <a:solidFill>
                <a:srgbClr val="003399"/>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22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562DCB-2588-4350-8E0E-316A42DD2926}"/>
              </a:ext>
            </a:extLst>
          </p:cNvPr>
          <p:cNvSpPr>
            <a:spLocks noGrp="1"/>
          </p:cNvSpPr>
          <p:nvPr>
            <p:ph idx="1"/>
          </p:nvPr>
        </p:nvSpPr>
        <p:spPr>
          <a:xfrm>
            <a:off x="438093" y="1062990"/>
            <a:ext cx="11079480" cy="5748350"/>
          </a:xfrm>
        </p:spPr>
        <p:txBody>
          <a:bodyPr/>
          <a:lstStyle/>
          <a:p>
            <a:pPr marL="0" indent="0">
              <a:buNone/>
            </a:pPr>
            <a:r>
              <a:rPr lang="en-US" dirty="0" err="1" smtClean="0"/>
              <a:t>Em</a:t>
            </a:r>
            <a:r>
              <a:rPr lang="en-US" dirty="0" smtClean="0"/>
              <a:t> </a:t>
            </a:r>
            <a:r>
              <a:rPr lang="en-US" dirty="0" err="1"/>
              <a:t>hãy</a:t>
            </a:r>
            <a:r>
              <a:rPr lang="en-US" dirty="0"/>
              <a:t> </a:t>
            </a:r>
            <a:r>
              <a:rPr lang="en-US" dirty="0" err="1"/>
              <a:t>viết</a:t>
            </a:r>
            <a:r>
              <a:rPr lang="en-US" dirty="0"/>
              <a:t> </a:t>
            </a:r>
            <a:r>
              <a:rPr lang="en-US" dirty="0" err="1"/>
              <a:t>ít</a:t>
            </a:r>
            <a:r>
              <a:rPr lang="en-US" dirty="0"/>
              <a:t> </a:t>
            </a:r>
            <a:r>
              <a:rPr lang="en-US" dirty="0" err="1"/>
              <a:t>nhất</a:t>
            </a:r>
            <a:r>
              <a:rPr lang="en-US" dirty="0"/>
              <a:t> 1- 2 ý </a:t>
            </a:r>
            <a:r>
              <a:rPr lang="en-US" dirty="0" err="1"/>
              <a:t>hiểu</a:t>
            </a:r>
            <a:r>
              <a:rPr lang="en-US" dirty="0"/>
              <a:t> </a:t>
            </a:r>
            <a:r>
              <a:rPr lang="en-US" dirty="0" err="1"/>
              <a:t>của</a:t>
            </a:r>
            <a:r>
              <a:rPr lang="en-US" dirty="0"/>
              <a:t> </a:t>
            </a:r>
            <a:r>
              <a:rPr lang="en-US" dirty="0" err="1" smtClean="0"/>
              <a:t>em</a:t>
            </a:r>
            <a:r>
              <a:rPr lang="en-US" dirty="0" smtClean="0"/>
              <a:t> </a:t>
            </a:r>
            <a:r>
              <a:rPr lang="en-US" dirty="0" err="1"/>
              <a:t>về</a:t>
            </a:r>
            <a:r>
              <a:rPr lang="en-US" dirty="0"/>
              <a:t> </a:t>
            </a:r>
            <a:r>
              <a:rPr lang="en-US" dirty="0" err="1"/>
              <a:t>lời</a:t>
            </a:r>
            <a:r>
              <a:rPr lang="en-US" dirty="0"/>
              <a:t> </a:t>
            </a:r>
            <a:r>
              <a:rPr lang="en-US" dirty="0" err="1"/>
              <a:t>căn</a:t>
            </a:r>
            <a:r>
              <a:rPr lang="en-US" dirty="0"/>
              <a:t> </a:t>
            </a:r>
            <a:r>
              <a:rPr lang="en-US" dirty="0" err="1"/>
              <a:t>dặn</a:t>
            </a:r>
            <a:r>
              <a:rPr lang="en-US" dirty="0"/>
              <a:t> </a:t>
            </a:r>
            <a:r>
              <a:rPr lang="en-US" dirty="0" err="1"/>
              <a:t>của</a:t>
            </a:r>
            <a:r>
              <a:rPr lang="en-US" dirty="0"/>
              <a:t> </a:t>
            </a:r>
            <a:r>
              <a:rPr lang="en-US" dirty="0" err="1"/>
              <a:t>Bác</a:t>
            </a:r>
            <a:r>
              <a:rPr lang="en-US" dirty="0"/>
              <a:t>: </a:t>
            </a:r>
          </a:p>
        </p:txBody>
      </p:sp>
      <p:pic>
        <p:nvPicPr>
          <p:cNvPr id="4" name="Picture 3">
            <a:extLst>
              <a:ext uri="{FF2B5EF4-FFF2-40B4-BE49-F238E27FC236}">
                <a16:creationId xmlns:a16="http://schemas.microsoft.com/office/drawing/2014/main" id="{D1453DCA-EAF7-433C-8504-EE3C13CD36E1}"/>
              </a:ext>
            </a:extLst>
          </p:cNvPr>
          <p:cNvPicPr>
            <a:picLocks noChangeAspect="1"/>
          </p:cNvPicPr>
          <p:nvPr/>
        </p:nvPicPr>
        <p:blipFill>
          <a:blip r:embed="rId2"/>
          <a:stretch>
            <a:fillRect/>
          </a:stretch>
        </p:blipFill>
        <p:spPr>
          <a:xfrm>
            <a:off x="724147" y="1889293"/>
            <a:ext cx="10151165" cy="4664850"/>
          </a:xfrm>
          <a:prstGeom prst="rect">
            <a:avLst/>
          </a:prstGeom>
        </p:spPr>
      </p:pic>
      <p:grpSp>
        <p:nvGrpSpPr>
          <p:cNvPr id="6" name="Group 5"/>
          <p:cNvGrpSpPr/>
          <p:nvPr/>
        </p:nvGrpSpPr>
        <p:grpSpPr>
          <a:xfrm>
            <a:off x="4597485" y="127948"/>
            <a:ext cx="3014896" cy="850005"/>
            <a:chOff x="3945778" y="364324"/>
            <a:chExt cx="3194833" cy="850005"/>
          </a:xfrm>
        </p:grpSpPr>
        <p:sp>
          <p:nvSpPr>
            <p:cNvPr id="7" name="Rounded Rectangle 6"/>
            <p:cNvSpPr/>
            <p:nvPr/>
          </p:nvSpPr>
          <p:spPr>
            <a:xfrm>
              <a:off x="3945778" y="364324"/>
              <a:ext cx="3194833" cy="85000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42525" y="455573"/>
              <a:ext cx="2795290" cy="646331"/>
            </a:xfrm>
            <a:prstGeom prst="rect">
              <a:avLst/>
            </a:prstGeom>
            <a:noFill/>
          </p:spPr>
          <p:txBody>
            <a:bodyPr wrap="square" rtlCol="0">
              <a:spAutoFit/>
            </a:bodyPr>
            <a:lstStyle/>
            <a:p>
              <a:r>
                <a:rPr lang="en-US" sz="3600" b="1" dirty="0" smtClean="0">
                  <a:solidFill>
                    <a:schemeClr val="bg1"/>
                  </a:solidFill>
                  <a:latin typeface="Times New Roman" panose="02020603050405020304" pitchFamily="18" charset="0"/>
                  <a:cs typeface="Times New Roman" panose="02020603050405020304" pitchFamily="18" charset="0"/>
                </a:rPr>
                <a:t>VẬN DỤNG</a:t>
              </a:r>
              <a:endParaRPr lang="en-US" sz="3600" b="1" dirty="0">
                <a:solidFill>
                  <a:schemeClr val="bg1"/>
                </a:solidFill>
                <a:latin typeface="Times New Roman" panose="02020603050405020304" pitchFamily="18" charset="0"/>
                <a:cs typeface="Times New Roman" panose="02020603050405020304" pitchFamily="18" charset="0"/>
              </a:endParaRPr>
            </a:p>
          </p:txBody>
        </p:sp>
      </p:grpSp>
      <p:grpSp>
        <p:nvGrpSpPr>
          <p:cNvPr id="9" name="Group 2"/>
          <p:cNvGrpSpPr>
            <a:grpSpLocks/>
          </p:cNvGrpSpPr>
          <p:nvPr/>
        </p:nvGrpSpPr>
        <p:grpSpPr bwMode="auto">
          <a:xfrm>
            <a:off x="-1" y="0"/>
            <a:ext cx="12107119" cy="6774324"/>
            <a:chOff x="1985" y="1418"/>
            <a:chExt cx="8820" cy="13925"/>
          </a:xfrm>
        </p:grpSpPr>
        <p:grpSp>
          <p:nvGrpSpPr>
            <p:cNvPr id="10" name="Group 3"/>
            <p:cNvGrpSpPr>
              <a:grpSpLocks/>
            </p:cNvGrpSpPr>
            <p:nvPr/>
          </p:nvGrpSpPr>
          <p:grpSpPr bwMode="auto">
            <a:xfrm>
              <a:off x="1985" y="1418"/>
              <a:ext cx="1905" cy="1920"/>
              <a:chOff x="1985" y="1418"/>
              <a:chExt cx="1905" cy="1920"/>
            </a:xfrm>
          </p:grpSpPr>
          <p:pic>
            <p:nvPicPr>
              <p:cNvPr id="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7"/>
            <p:cNvGrpSpPr>
              <a:grpSpLocks/>
            </p:cNvGrpSpPr>
            <p:nvPr/>
          </p:nvGrpSpPr>
          <p:grpSpPr bwMode="auto">
            <a:xfrm rot="5400000">
              <a:off x="8892" y="1418"/>
              <a:ext cx="1905" cy="1920"/>
              <a:chOff x="1985" y="1418"/>
              <a:chExt cx="1905" cy="1920"/>
            </a:xfrm>
          </p:grpSpPr>
          <p:pic>
            <p:nvPicPr>
              <p:cNvPr id="2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433" y="15020"/>
              <a:ext cx="87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7703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996" y="553078"/>
            <a:ext cx="7686891" cy="904792"/>
          </a:xfrm>
        </p:spPr>
        <p:txBody>
          <a:bodyPr>
            <a:norm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HƯỚNG DẪN HỌC Ở NHÀ</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699" y="1518045"/>
            <a:ext cx="10515361" cy="3847207"/>
          </a:xfrm>
          <a:prstGeom prst="rect">
            <a:avLst/>
          </a:prstGeom>
          <a:noFill/>
        </p:spPr>
        <p:txBody>
          <a:bodyPr wrap="square" rtlCol="0">
            <a:spAutoFit/>
          </a:bodyPr>
          <a:lstStyle/>
          <a:p>
            <a:pPr marL="514350" indent="-514350">
              <a:spcBef>
                <a:spcPts val="600"/>
              </a:spcBef>
              <a:spcAft>
                <a:spcPts val="600"/>
              </a:spcAft>
              <a:buAutoNum type="arabicPeriod"/>
            </a:pPr>
            <a:r>
              <a:rPr lang="en-US" sz="3200" b="1" dirty="0" err="1" smtClean="0">
                <a:solidFill>
                  <a:srgbClr val="006600"/>
                </a:solidFill>
                <a:latin typeface="Arial" panose="020B0604020202020204" pitchFamily="34" charset="0"/>
                <a:cs typeface="Arial" panose="020B0604020202020204" pitchFamily="34" charset="0"/>
              </a:rPr>
              <a:t>Học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cũ</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và</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trả</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lời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các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câu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hỏi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phần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cuối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a:t>
            </a:r>
          </a:p>
          <a:p>
            <a:pPr marL="514350" indent="-514350">
              <a:spcBef>
                <a:spcPts val="600"/>
              </a:spcBef>
              <a:spcAft>
                <a:spcPts val="600"/>
              </a:spcAft>
              <a:buAutoNum type="arabicPeriod"/>
            </a:pPr>
            <a:r>
              <a:rPr lang="en-US" sz="3200" b="1" dirty="0" err="1" smtClean="0">
                <a:solidFill>
                  <a:srgbClr val="006600"/>
                </a:solidFill>
                <a:latin typeface="Arial" panose="020B0604020202020204" pitchFamily="34" charset="0"/>
                <a:cs typeface="Arial" panose="020B0604020202020204" pitchFamily="34" charset="0"/>
              </a:rPr>
              <a:t>Tìm</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hiểu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những</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câu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chuyện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cuốn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sách</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đoạn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phim</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nói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về</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a:solidFill>
                  <a:srgbClr val="006600"/>
                </a:solidFill>
                <a:latin typeface="Arial" panose="020B0604020202020204" pitchFamily="34" charset="0"/>
                <a:cs typeface="Arial" panose="020B0604020202020204" pitchFamily="34" charset="0"/>
              </a:rPr>
              <a:t>l</a:t>
            </a:r>
            <a:r>
              <a:rPr lang="en-US" sz="3200" b="1" dirty="0" err="1" smtClean="0">
                <a:solidFill>
                  <a:srgbClr val="006600"/>
                </a:solidFill>
                <a:latin typeface="Arial" panose="020B0604020202020204" pitchFamily="34" charset="0"/>
                <a:cs typeface="Arial" panose="020B0604020202020204" pitchFamily="34" charset="0"/>
              </a:rPr>
              <a:t>ịch</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sử</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nước</a:t>
            </a:r>
            <a:r>
              <a:rPr lang="en-US" sz="3200" b="1" dirty="0" smtClean="0">
                <a:solidFill>
                  <a:srgbClr val="006600"/>
                </a:solidFill>
                <a:latin typeface="Arial" panose="020B0604020202020204" pitchFamily="34" charset="0"/>
                <a:cs typeface="Arial" panose="020B0604020202020204" pitchFamily="34" charset="0"/>
              </a:rPr>
              <a:t> ta </a:t>
            </a:r>
            <a:r>
              <a:rPr lang="en-US" sz="3200" b="1" dirty="0" err="1" smtClean="0">
                <a:solidFill>
                  <a:srgbClr val="006600"/>
                </a:solidFill>
                <a:latin typeface="Arial" panose="020B0604020202020204" pitchFamily="34" charset="0"/>
                <a:cs typeface="Arial" panose="020B0604020202020204" pitchFamily="34" charset="0"/>
              </a:rPr>
              <a:t>cũng</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như</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lịch</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sử</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thế</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giới</a:t>
            </a:r>
            <a:r>
              <a:rPr lang="en-US" sz="3200" b="1" dirty="0" smtClean="0">
                <a:solidFill>
                  <a:srgbClr val="006600"/>
                </a:solidFill>
                <a:latin typeface="Arial" panose="020B0604020202020204" pitchFamily="34" charset="0"/>
                <a:cs typeface="Arial" panose="020B0604020202020204" pitchFamily="34" charset="0"/>
              </a:rPr>
              <a:t>.</a:t>
            </a:r>
          </a:p>
          <a:p>
            <a:pPr marL="514350" indent="-514350">
              <a:spcBef>
                <a:spcPts val="600"/>
              </a:spcBef>
              <a:spcAft>
                <a:spcPts val="600"/>
              </a:spcAft>
              <a:buFontTx/>
              <a:buAutoNum type="arabicPeriod"/>
            </a:pPr>
            <a:r>
              <a:rPr lang="en-US" sz="3200" b="1" dirty="0" err="1" smtClean="0">
                <a:solidFill>
                  <a:srgbClr val="006600"/>
                </a:solidFill>
                <a:latin typeface="Arial" panose="020B0604020202020204" pitchFamily="34" charset="0"/>
                <a:cs typeface="Arial" panose="020B0604020202020204" pitchFamily="34" charset="0"/>
              </a:rPr>
              <a:t>Chuẩn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bị</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mới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Đọc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và</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trả</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lời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các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câu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hỏi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của</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 2:  “DỰA </a:t>
            </a:r>
            <a:r>
              <a:rPr lang="en-US" sz="3200" b="1" dirty="0">
                <a:solidFill>
                  <a:srgbClr val="006600"/>
                </a:solidFill>
                <a:latin typeface="Arial" panose="020B0604020202020204" pitchFamily="34" charset="0"/>
                <a:cs typeface="Arial" panose="020B0604020202020204" pitchFamily="34" charset="0"/>
              </a:rPr>
              <a:t>VÀO ĐÂU ĐỂ BIẾT VÀ PHỤC DỰNG LẠI LỊCH SỬ</a:t>
            </a:r>
            <a:r>
              <a:rPr lang="en-US" sz="3200" b="1" dirty="0" smtClean="0">
                <a:solidFill>
                  <a:srgbClr val="006600"/>
                </a:solidFill>
                <a:latin typeface="Arial" panose="020B0604020202020204" pitchFamily="34" charset="0"/>
                <a:cs typeface="Arial" panose="020B0604020202020204" pitchFamily="34" charset="0"/>
              </a:rPr>
              <a:t>?”</a:t>
            </a:r>
            <a:endParaRPr lang="en-US" sz="3200" b="1" dirty="0">
              <a:solidFill>
                <a:srgbClr val="006600"/>
              </a:solidFill>
              <a:latin typeface="Arial" panose="020B0604020202020204" pitchFamily="34" charset="0"/>
              <a:cs typeface="Arial" panose="020B0604020202020204" pitchFamily="34" charset="0"/>
            </a:endParaRPr>
          </a:p>
        </p:txBody>
      </p:sp>
      <p:grpSp>
        <p:nvGrpSpPr>
          <p:cNvPr id="5" name="Group 2"/>
          <p:cNvGrpSpPr>
            <a:grpSpLocks/>
          </p:cNvGrpSpPr>
          <p:nvPr/>
        </p:nvGrpSpPr>
        <p:grpSpPr bwMode="auto">
          <a:xfrm>
            <a:off x="0" y="92596"/>
            <a:ext cx="12192000" cy="6765404"/>
            <a:chOff x="1985" y="1418"/>
            <a:chExt cx="8820" cy="14097"/>
          </a:xfrm>
        </p:grpSpPr>
        <p:grpSp>
          <p:nvGrpSpPr>
            <p:cNvPr id="6" name="Group 3"/>
            <p:cNvGrpSpPr>
              <a:grpSpLocks/>
            </p:cNvGrpSpPr>
            <p:nvPr/>
          </p:nvGrpSpPr>
          <p:grpSpPr bwMode="auto">
            <a:xfrm>
              <a:off x="1985" y="1418"/>
              <a:ext cx="1905" cy="1920"/>
              <a:chOff x="1985" y="1418"/>
              <a:chExt cx="1905" cy="192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rot="5400000">
              <a:off x="8892" y="1418"/>
              <a:ext cx="1905" cy="1920"/>
              <a:chOff x="1985" y="1418"/>
              <a:chExt cx="1905" cy="1920"/>
            </a:xfrm>
          </p:grpSpPr>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
            <p:cNvGrpSpPr>
              <a:grpSpLocks/>
            </p:cNvGrpSpPr>
            <p:nvPr/>
          </p:nvGrpSpPr>
          <p:grpSpPr bwMode="auto">
            <a:xfrm rot="-5400000">
              <a:off x="1992" y="13595"/>
              <a:ext cx="1905" cy="1920"/>
              <a:chOff x="1985" y="1418"/>
              <a:chExt cx="1905" cy="1920"/>
            </a:xfrm>
          </p:grpSpPr>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3"/>
            <p:cNvGrpSpPr>
              <a:grpSpLocks/>
            </p:cNvGrpSpPr>
            <p:nvPr/>
          </p:nvGrpSpPr>
          <p:grpSpPr bwMode="auto">
            <a:xfrm rot="10800000">
              <a:off x="8899" y="13595"/>
              <a:ext cx="1905" cy="1920"/>
              <a:chOff x="1985" y="1418"/>
              <a:chExt cx="1905" cy="1920"/>
            </a:xfrm>
          </p:grpSpPr>
          <p:pic>
            <p:nvPicPr>
              <p:cNvPr id="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90695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6826" y="4712427"/>
            <a:ext cx="11588934" cy="2000548"/>
          </a:xfrm>
          <a:prstGeom prst="rect">
            <a:avLst/>
          </a:prstGeom>
        </p:spPr>
        <p:txBody>
          <a:bodyPr wrap="square">
            <a:spAutoFit/>
          </a:bodyPr>
          <a:lstStyle/>
          <a:p>
            <a:pPr indent="292100" algn="just">
              <a:lnSpc>
                <a:spcPct val="124000"/>
              </a:lnSpc>
              <a:spcAft>
                <a:spcPts val="2000"/>
              </a:spcAft>
            </a:pPr>
            <a:r>
              <a:rPr lang="vi-VN" sz="2000" b="1" dirty="0">
                <a:solidFill>
                  <a:srgbClr val="003399"/>
                </a:solidFill>
                <a:latin typeface="Times New Roman" panose="02020603050405020304" pitchFamily="18" charset="0"/>
                <a:ea typeface="Times New Roman" panose="02020603050405020304" pitchFamily="18" charset="0"/>
              </a:rPr>
              <a:t>Đoan Môn là di tích tiêu biểu thuộc quần thể Hoàng thành Thăng Long - gắn với lịch sử kinh thành Thăng Long (Hà Nội). Công trình kiến trúc đồ sộ này được các triều vua xây dựng trong nhiều giai đoạn lịch sử và trở thành di tích quan trọng bậc nhất trong hệ </a:t>
            </a:r>
            <a:r>
              <a:rPr lang="vi-VN" sz="2000" b="1" dirty="0" smtClean="0">
                <a:solidFill>
                  <a:srgbClr val="003399"/>
                </a:solidFill>
                <a:latin typeface="Times New Roman" panose="02020603050405020304" pitchFamily="18" charset="0"/>
                <a:ea typeface="Times New Roman" panose="02020603050405020304" pitchFamily="18" charset="0"/>
              </a:rPr>
              <a:t>thốngcác </a:t>
            </a:r>
            <a:r>
              <a:rPr lang="vi-VN" sz="2000" b="1" dirty="0">
                <a:solidFill>
                  <a:srgbClr val="003399"/>
                </a:solidFill>
                <a:latin typeface="Times New Roman" panose="02020603050405020304" pitchFamily="18" charset="0"/>
                <a:ea typeface="Times New Roman" panose="02020603050405020304" pitchFamily="18" charset="0"/>
              </a:rPr>
              <a:t>di tích </a:t>
            </a:r>
            <a:r>
              <a:rPr lang="vi-VN" sz="2000" b="1" dirty="0" smtClean="0">
                <a:solidFill>
                  <a:srgbClr val="003399"/>
                </a:solidFill>
                <a:latin typeface="Times New Roman" panose="02020603050405020304" pitchFamily="18" charset="0"/>
                <a:ea typeface="Times New Roman" panose="02020603050405020304" pitchFamily="18" charset="0"/>
              </a:rPr>
              <a:t>VN. </a:t>
            </a:r>
            <a:r>
              <a:rPr lang="vi-VN" sz="2000" b="1" dirty="0">
                <a:solidFill>
                  <a:srgbClr val="003399"/>
                </a:solidFill>
                <a:latin typeface="Times New Roman" panose="02020603050405020304" pitchFamily="18" charset="0"/>
                <a:ea typeface="Times New Roman" panose="02020603050405020304" pitchFamily="18" charset="0"/>
              </a:rPr>
              <a:t>Những dấu vết kiến trúc độc đáo cùng hàng triệu hiện vật quý giá đã phần nào tái hiện lại quá trình lịch sử trải dài từ thời kì Bắc thuộc dưới ách đô hộ của nhà Tuỳ và </a:t>
            </a:r>
            <a:r>
              <a:rPr lang="vi-VN" sz="2000" b="1" dirty="0" smtClean="0">
                <a:solidFill>
                  <a:srgbClr val="003399"/>
                </a:solidFill>
                <a:latin typeface="Times New Roman" panose="02020603050405020304" pitchFamily="18" charset="0"/>
                <a:ea typeface="Times New Roman" panose="02020603050405020304" pitchFamily="18" charset="0"/>
              </a:rPr>
              <a:t>nhà </a:t>
            </a:r>
            <a:r>
              <a:rPr lang="vi-VN" sz="2000" b="1" dirty="0">
                <a:solidFill>
                  <a:srgbClr val="003399"/>
                </a:solidFill>
                <a:latin typeface="Times New Roman" panose="02020603050405020304" pitchFamily="18" charset="0"/>
                <a:ea typeface="Times New Roman" panose="02020603050405020304" pitchFamily="18" charset="0"/>
              </a:rPr>
              <a:t>Đường, xuyên suốt các triều đại: Lý, Trần, Lê, Mạc và Nguyễn. </a:t>
            </a:r>
            <a:endParaRPr lang="en-US" sz="2000" b="1" dirty="0">
              <a:solidFill>
                <a:srgbClr val="003399"/>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94" y="72878"/>
            <a:ext cx="11454566" cy="4639549"/>
          </a:xfrm>
          <a:prstGeom prst="rect">
            <a:avLst/>
          </a:prstGeom>
        </p:spPr>
      </p:pic>
    </p:spTree>
    <p:extLst>
      <p:ext uri="{BB962C8B-B14F-4D97-AF65-F5344CB8AC3E}">
        <p14:creationId xmlns:p14="http://schemas.microsoft.com/office/powerpoint/2010/main" val="40607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a:t>
            </a:r>
            <a:endParaRPr lang="en-US" dirty="0"/>
          </a:p>
        </p:txBody>
      </p:sp>
      <p:sp>
        <p:nvSpPr>
          <p:cNvPr id="8" name="Rectangle 4"/>
          <p:cNvSpPr>
            <a:spLocks noChangeArrowheads="1"/>
          </p:cNvSpPr>
          <p:nvPr/>
        </p:nvSpPr>
        <p:spPr bwMode="auto">
          <a:xfrm>
            <a:off x="6310368" y="1390918"/>
            <a:ext cx="1073016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0186" y="0"/>
            <a:ext cx="7001814" cy="31939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3039414" cy="1991915"/>
          </a:xfr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503" y="1991915"/>
            <a:ext cx="3270954" cy="199191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436" y="3983830"/>
            <a:ext cx="3207119" cy="203060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1555" y="4855335"/>
            <a:ext cx="3309870" cy="1918451"/>
          </a:xfrm>
          <a:prstGeom prst="rect">
            <a:avLst/>
          </a:prstGeom>
        </p:spPr>
      </p:pic>
      <p:sp>
        <p:nvSpPr>
          <p:cNvPr id="14" name="TextBox 13"/>
          <p:cNvSpPr txBox="1"/>
          <p:nvPr/>
        </p:nvSpPr>
        <p:spPr>
          <a:xfrm>
            <a:off x="193183" y="6310648"/>
            <a:ext cx="4636394" cy="369332"/>
          </a:xfrm>
          <a:prstGeom prst="rect">
            <a:avLst/>
          </a:prstGeom>
          <a:noFill/>
        </p:spPr>
        <p:txBody>
          <a:bodyPr wrap="square" rtlCol="0">
            <a:spAutoFit/>
          </a:bodyPr>
          <a:lstStyle/>
          <a:p>
            <a:r>
              <a:rPr lang="en-US" b="1" i="1" dirty="0" err="1" smtClean="0">
                <a:latin typeface="Times New Roman" panose="02020603050405020304" pitchFamily="18" charset="0"/>
                <a:cs typeface="Times New Roman" panose="02020603050405020304" pitchFamily="18" charset="0"/>
              </a:rPr>
              <a:t>Nhà</a:t>
            </a:r>
            <a:r>
              <a:rPr lang="en-US" b="1" i="1" dirty="0" smtClean="0">
                <a:latin typeface="Times New Roman" panose="02020603050405020304" pitchFamily="18" charset="0"/>
                <a:cs typeface="Times New Roman" panose="02020603050405020304" pitchFamily="18" charset="0"/>
              </a:rPr>
              <a:t> ở </a:t>
            </a:r>
            <a:r>
              <a:rPr lang="en-US" b="1" i="1" dirty="0" err="1" smtClean="0">
                <a:latin typeface="Times New Roman" panose="02020603050405020304" pitchFamily="18" charset="0"/>
                <a:cs typeface="Times New Roman" panose="02020603050405020304" pitchFamily="18" charset="0"/>
              </a:rPr>
              <a:t>của</a:t>
            </a:r>
            <a:r>
              <a:rPr lang="en-US" b="1" i="1" dirty="0" smtClean="0">
                <a:latin typeface="Times New Roman" panose="02020603050405020304" pitchFamily="18" charset="0"/>
                <a:cs typeface="Times New Roman" panose="02020603050405020304" pitchFamily="18" charset="0"/>
              </a:rPr>
              <a:t> con </a:t>
            </a:r>
            <a:r>
              <a:rPr lang="en-US" b="1" i="1" dirty="0" err="1" smtClean="0">
                <a:latin typeface="Times New Roman" panose="02020603050405020304" pitchFamily="18" charset="0"/>
                <a:cs typeface="Times New Roman" panose="02020603050405020304" pitchFamily="18" charset="0"/>
              </a:rPr>
              <a:t>người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từ</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khi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xuất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hiện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đến</a:t>
            </a:r>
            <a:r>
              <a:rPr lang="en-US" b="1" i="1" dirty="0" smtClean="0">
                <a:latin typeface="Times New Roman" panose="02020603050405020304" pitchFamily="18" charset="0"/>
                <a:cs typeface="Times New Roman" panose="02020603050405020304" pitchFamily="18" charset="0"/>
              </a:rPr>
              <a:t> nay</a:t>
            </a:r>
            <a:endParaRPr lang="en-US" b="1" i="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499537" y="3562094"/>
            <a:ext cx="5623775" cy="1200329"/>
          </a:xfrm>
          <a:prstGeom prst="rect">
            <a:avLst/>
          </a:prstGeom>
          <a:noFill/>
        </p:spPr>
        <p:txBody>
          <a:bodyPr wrap="square" rtlCol="0">
            <a:spAutoFit/>
          </a:bodyPr>
          <a:lstStyle/>
          <a:p>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Em</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hãy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cho</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biết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sự</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thay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đổi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của</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sự</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vật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máy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tính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nhà</a:t>
            </a:r>
            <a:r>
              <a:rPr lang="en-US" sz="2400" b="1" i="1" dirty="0" smtClean="0">
                <a:solidFill>
                  <a:srgbClr val="FF0000"/>
                </a:solidFill>
                <a:latin typeface="Times New Roman" panose="02020603050405020304" pitchFamily="18" charset="0"/>
                <a:cs typeface="Times New Roman" panose="02020603050405020304" pitchFamily="18" charset="0"/>
              </a:rPr>
              <a:t> ở) qua </a:t>
            </a:r>
            <a:r>
              <a:rPr lang="en-US" sz="2400" b="1" i="1" dirty="0" err="1" smtClean="0">
                <a:solidFill>
                  <a:srgbClr val="FF0000"/>
                </a:solidFill>
                <a:latin typeface="Times New Roman" panose="02020603050405020304" pitchFamily="18" charset="0"/>
                <a:cs typeface="Times New Roman" panose="02020603050405020304" pitchFamily="18" charset="0"/>
              </a:rPr>
              <a:t>các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bức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ảnh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như</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thế</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nào</a:t>
            </a:r>
            <a:r>
              <a:rPr lang="en-US" sz="2400" b="1" i="1" dirty="0" smtClean="0">
                <a:solidFill>
                  <a:srgbClr val="FF0000"/>
                </a:solidFill>
                <a:latin typeface="Times New Roman" panose="02020603050405020304" pitchFamily="18" charset="0"/>
                <a:cs typeface="Times New Roman" panose="02020603050405020304" pitchFamily="18" charset="0"/>
              </a:rPr>
              <a: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16" name="Action Button: Help 15">
            <a:hlinkClick r:id="" action="ppaction://noaction" highlightClick="1"/>
          </p:cNvPr>
          <p:cNvSpPr/>
          <p:nvPr/>
        </p:nvSpPr>
        <p:spPr>
          <a:xfrm>
            <a:off x="6727372" y="3634481"/>
            <a:ext cx="440438" cy="378734"/>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Content Placeholder 4">
            <a:extLst>
              <a:ext uri="{FF2B5EF4-FFF2-40B4-BE49-F238E27FC236}">
                <a16:creationId xmlns:a16="http://schemas.microsoft.com/office/drawing/2014/main" id="{8ABB5857-486A-CC4F-9082-2CF4500D59C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67625" y="3375212"/>
            <a:ext cx="789867" cy="897271"/>
          </a:xfrm>
          <a:prstGeom prst="rect">
            <a:avLst/>
          </a:prstGeom>
        </p:spPr>
      </p:pic>
    </p:spTree>
    <p:extLst>
      <p:ext uri="{BB962C8B-B14F-4D97-AF65-F5344CB8AC3E}">
        <p14:creationId xmlns:p14="http://schemas.microsoft.com/office/powerpoint/2010/main" val="414125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5C34-0859-4B31-B0DB-2E58CF8D4CD1}"/>
              </a:ext>
            </a:extLst>
          </p:cNvPr>
          <p:cNvSpPr>
            <a:spLocks noGrp="1"/>
          </p:cNvSpPr>
          <p:nvPr>
            <p:ph type="ctrTitle"/>
          </p:nvPr>
        </p:nvSpPr>
        <p:spPr>
          <a:xfrm>
            <a:off x="999309" y="232646"/>
            <a:ext cx="10646228" cy="958228"/>
          </a:xfrm>
        </p:spPr>
        <p:txBody>
          <a:bodyPr>
            <a:normAutofit/>
          </a:bodyPr>
          <a:lstStyle/>
          <a:p>
            <a:r>
              <a:rPr lang="en-US" sz="5400" b="1" dirty="0" smtClean="0">
                <a:solidFill>
                  <a:srgbClr val="00B050"/>
                </a:solidFill>
                <a:effectLst>
                  <a:outerShdw blurRad="38100" dist="38100" dir="2700000" algn="tl">
                    <a:srgbClr val="000000">
                      <a:alpha val="43137"/>
                    </a:srgbClr>
                  </a:outerShdw>
                </a:effectLst>
              </a:rPr>
              <a:t>CHƯƠNG 1: VÌ SAO PHẢI HỌC LỊCH SỬ</a:t>
            </a:r>
            <a:endParaRPr lang="en-US" sz="5400" b="1" dirty="0">
              <a:solidFill>
                <a:srgbClr val="00B050"/>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DA8049D0-F0D0-4A62-AAF6-E84266737F53}"/>
              </a:ext>
            </a:extLst>
          </p:cNvPr>
          <p:cNvSpPr>
            <a:spLocks noGrp="1"/>
          </p:cNvSpPr>
          <p:nvPr>
            <p:ph type="subTitle" idx="1"/>
          </p:nvPr>
        </p:nvSpPr>
        <p:spPr>
          <a:xfrm>
            <a:off x="640080" y="3546401"/>
            <a:ext cx="11364686" cy="2199624"/>
          </a:xfrm>
        </p:spPr>
        <p:txBody>
          <a:bodyPr/>
          <a:lstStyle/>
          <a:p>
            <a:pPr>
              <a:spcAft>
                <a:spcPts val="1200"/>
              </a:spcAft>
            </a:pPr>
            <a:r>
              <a:rPr lang="en-US" sz="4000" b="1" dirty="0" err="1">
                <a:solidFill>
                  <a:srgbClr val="FF0000"/>
                </a:solidFill>
                <a:latin typeface="Arial" panose="020B0604020202020204" pitchFamily="34" charset="0"/>
                <a:cs typeface="Arial" panose="020B0604020202020204" pitchFamily="34" charset="0"/>
              </a:rPr>
              <a:t>Mục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tiêu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bài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học</a:t>
            </a:r>
            <a:endParaRPr lang="en-US" sz="4000" b="1" dirty="0">
              <a:solidFill>
                <a:srgbClr val="FF0000"/>
              </a:solidFill>
              <a:latin typeface="Arial" panose="020B0604020202020204" pitchFamily="34" charset="0"/>
              <a:cs typeface="Arial" panose="020B0604020202020204" pitchFamily="34" charset="0"/>
            </a:endParaRPr>
          </a:p>
          <a:p>
            <a:pPr marL="457200" indent="-457200" algn="just">
              <a:spcAft>
                <a:spcPts val="1200"/>
              </a:spcAft>
              <a:buFontTx/>
              <a:buChar char="-"/>
            </a:pPr>
            <a:r>
              <a:rPr lang="en-US" sz="3200" b="1" dirty="0">
                <a:solidFill>
                  <a:srgbClr val="003399"/>
                </a:solidFill>
                <a:latin typeface="Arial" panose="020B0604020202020204" pitchFamily="34" charset="0"/>
                <a:cs typeface="Arial" panose="020B0604020202020204" pitchFamily="34" charset="0"/>
              </a:rPr>
              <a:t>N</a:t>
            </a:r>
            <a:r>
              <a:rPr lang="vi-VN" sz="3200" b="1" dirty="0">
                <a:solidFill>
                  <a:srgbClr val="003399"/>
                </a:solidFill>
                <a:latin typeface="Arial" panose="020B0604020202020204" pitchFamily="34" charset="0"/>
                <a:cs typeface="Arial" panose="020B0604020202020204" pitchFamily="34" charset="0"/>
              </a:rPr>
              <a:t>êu được khái niệm lịch sử và môn lịch sử.</a:t>
            </a:r>
            <a:endParaRPr lang="en-US" sz="3200" b="1" dirty="0">
              <a:solidFill>
                <a:srgbClr val="003399"/>
              </a:solidFill>
              <a:latin typeface="Arial" panose="020B0604020202020204" pitchFamily="34" charset="0"/>
              <a:cs typeface="Arial" panose="020B0604020202020204" pitchFamily="34" charset="0"/>
            </a:endParaRPr>
          </a:p>
          <a:p>
            <a:pPr marL="457200" indent="-457200" algn="just">
              <a:spcAft>
                <a:spcPts val="1200"/>
              </a:spcAft>
              <a:buFontTx/>
              <a:buChar char="-"/>
            </a:pPr>
            <a:r>
              <a:rPr lang="en-US" sz="3200" b="1" dirty="0" err="1">
                <a:solidFill>
                  <a:srgbClr val="003399"/>
                </a:solidFill>
                <a:latin typeface="Arial" panose="020B0604020202020204" pitchFamily="34" charset="0"/>
                <a:cs typeface="Arial" panose="020B0604020202020204" pitchFamily="34" charset="0"/>
              </a:rPr>
              <a:t>Giải</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thích</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vì</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sao</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cần</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thiết</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phải</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học</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lịch</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sử</a:t>
            </a:r>
            <a:r>
              <a:rPr lang="en-US" sz="3200" b="1" dirty="0">
                <a:solidFill>
                  <a:srgbClr val="003399"/>
                </a:solidFill>
                <a:latin typeface="Arial" panose="020B0604020202020204" pitchFamily="34" charset="0"/>
                <a:cs typeface="Arial" panose="020B0604020202020204" pitchFamily="34" charset="0"/>
              </a:rPr>
              <a:t>.</a:t>
            </a:r>
          </a:p>
        </p:txBody>
      </p:sp>
      <p:sp>
        <p:nvSpPr>
          <p:cNvPr id="4" name="Title 1">
            <a:extLst>
              <a:ext uri="{FF2B5EF4-FFF2-40B4-BE49-F238E27FC236}">
                <a16:creationId xmlns:a16="http://schemas.microsoft.com/office/drawing/2014/main" id="{C9185C34-0859-4B31-B0DB-2E58CF8D4CD1}"/>
              </a:ext>
            </a:extLst>
          </p:cNvPr>
          <p:cNvSpPr txBox="1">
            <a:spLocks/>
          </p:cNvSpPr>
          <p:nvPr/>
        </p:nvSpPr>
        <p:spPr>
          <a:xfrm>
            <a:off x="1151709" y="1562336"/>
            <a:ext cx="10646228" cy="9582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rPr>
              <a:t>Tiết</a:t>
            </a:r>
            <a:r>
              <a:rPr lang="en-US" sz="5400" b="1" dirty="0" smtClean="0">
                <a:solidFill>
                  <a:srgbClr val="FF0000"/>
                </a:solidFill>
                <a:effectLst>
                  <a:outerShdw blurRad="38100" dist="38100" dir="2700000" algn="tl">
                    <a:srgbClr val="000000">
                      <a:alpha val="43137"/>
                    </a:srgbClr>
                  </a:outerShdw>
                </a:effectLst>
              </a:rPr>
              <a:t> 1 - </a:t>
            </a:r>
            <a:r>
              <a:rPr lang="en-US" sz="5400" b="1" dirty="0" err="1" smtClean="0">
                <a:solidFill>
                  <a:srgbClr val="FF0000"/>
                </a:solidFill>
                <a:effectLst>
                  <a:outerShdw blurRad="38100" dist="38100" dir="2700000" algn="tl">
                    <a:srgbClr val="000000">
                      <a:alpha val="43137"/>
                    </a:srgbClr>
                  </a:outerShdw>
                </a:effectLst>
              </a:rPr>
              <a:t>Bài</a:t>
            </a:r>
            <a:r>
              <a:rPr lang="en-US" sz="5400" b="1" dirty="0" smtClean="0">
                <a:solidFill>
                  <a:srgbClr val="FF0000"/>
                </a:solidFill>
                <a:effectLst>
                  <a:outerShdw blurRad="38100" dist="38100" dir="2700000" algn="tl">
                    <a:srgbClr val="000000">
                      <a:alpha val="43137"/>
                    </a:srgbClr>
                  </a:outerShdw>
                </a:effectLst>
              </a:rPr>
              <a:t> 1: LỊCH SỬ VÀ CUỘC SỐNG </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699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ny\Desktop\nguon-goc-con-ngu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962106"/>
            <a:ext cx="11480800" cy="58006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6659DC8-D994-47DB-BD24-795DCB94CC64}"/>
              </a:ext>
            </a:extLst>
          </p:cNvPr>
          <p:cNvSpPr txBox="1">
            <a:spLocks/>
          </p:cNvSpPr>
          <p:nvPr/>
        </p:nvSpPr>
        <p:spPr>
          <a:xfrm>
            <a:off x="518468" y="813517"/>
            <a:ext cx="3230572" cy="5809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Arial" panose="020B0604020202020204" pitchFamily="34" charset="0"/>
                <a:cs typeface="Arial" panose="020B0604020202020204" pitchFamily="34" charset="0"/>
              </a:rPr>
              <a:t>1.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là</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gì</a:t>
            </a:r>
            <a:r>
              <a:rPr lang="en-US"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36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himviet.free.fr/36/nqdn077/nqdn077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46" y="341195"/>
            <a:ext cx="5909480" cy="5167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79699" y="5509147"/>
            <a:ext cx="12053246" cy="900752"/>
          </a:xfrm>
          <a:prstGeom prst="rect">
            <a:avLst/>
          </a:prstGeom>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4000" b="1" dirty="0" err="1" smtClean="0">
                <a:latin typeface="Times New Roman" pitchFamily="18" charset="0"/>
                <a:cs typeface="Times New Roman" pitchFamily="18" charset="0"/>
              </a:rPr>
              <a:t>Lớp</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xưa</a:t>
            </a:r>
            <a:endParaRPr lang="en-US" sz="4000" b="1" dirty="0">
              <a:latin typeface="Times New Roman" pitchFamily="18" charset="0"/>
              <a:cs typeface="Times New Roman" pitchFamily="18" charset="0"/>
            </a:endParaRPr>
          </a:p>
        </p:txBody>
      </p:sp>
      <p:pic>
        <p:nvPicPr>
          <p:cNvPr id="4" name="Picture 2" descr="http://tintuc.hocmai.vn/images/stories/anh_tin_tuc/2009/cau_chuyen_giao_duc/10/sub_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636" y="341195"/>
            <a:ext cx="5875364" cy="5167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0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k14.vcmedia.vn/thumb_w/600/A3YmnWqkHeph7OwGyu6TwbX57tgTw/Image/2012/11/11B/giao-duc-teeniscover-kenh14-09-563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08" y="240837"/>
            <a:ext cx="10636465" cy="608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46705" y="6235322"/>
            <a:ext cx="11133539" cy="330063"/>
          </a:xfrm>
          <a:prstGeom prst="rect">
            <a:avLst/>
          </a:prstGeom>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3600" b="1" dirty="0" err="1" smtClean="0">
                <a:latin typeface="Times New Roman" pitchFamily="18" charset="0"/>
                <a:cs typeface="Times New Roman" pitchFamily="18" charset="0"/>
              </a:rPr>
              <a:t>Trường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xưa</a:t>
            </a:r>
            <a:endParaRPr lang="en-US" sz="3600" b="1" dirty="0">
              <a:latin typeface="Times New Roman" pitchFamily="18" charset="0"/>
              <a:cs typeface="Times New Roman" pitchFamily="18" charset="0"/>
            </a:endParaRPr>
          </a:p>
        </p:txBody>
      </p:sp>
      <p:grpSp>
        <p:nvGrpSpPr>
          <p:cNvPr id="4" name="Group 2"/>
          <p:cNvGrpSpPr>
            <a:grpSpLocks/>
          </p:cNvGrpSpPr>
          <p:nvPr/>
        </p:nvGrpSpPr>
        <p:grpSpPr bwMode="auto">
          <a:xfrm>
            <a:off x="0" y="0"/>
            <a:ext cx="12192000" cy="6858000"/>
            <a:chOff x="1985" y="1418"/>
            <a:chExt cx="8820" cy="14097"/>
          </a:xfrm>
        </p:grpSpPr>
        <p:grpSp>
          <p:nvGrpSpPr>
            <p:cNvPr id="5" name="Group 3"/>
            <p:cNvGrpSpPr>
              <a:grpSpLocks/>
            </p:cNvGrpSpPr>
            <p:nvPr/>
          </p:nvGrpSpPr>
          <p:grpSpPr bwMode="auto">
            <a:xfrm>
              <a:off x="1985" y="1418"/>
              <a:ext cx="1905" cy="1920"/>
              <a:chOff x="1985" y="1418"/>
              <a:chExt cx="1905" cy="1920"/>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
            <p:cNvGrpSpPr>
              <a:grpSpLocks/>
            </p:cNvGrpSpPr>
            <p:nvPr/>
          </p:nvGrpSpPr>
          <p:grpSpPr bwMode="auto">
            <a:xfrm rot="5400000">
              <a:off x="8892" y="1418"/>
              <a:ext cx="1905" cy="1920"/>
              <a:chOff x="1985" y="1418"/>
              <a:chExt cx="1905" cy="1920"/>
            </a:xfrm>
          </p:grpSpPr>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0"/>
            <p:cNvGrpSpPr>
              <a:grpSpLocks/>
            </p:cNvGrpSpPr>
            <p:nvPr/>
          </p:nvGrpSpPr>
          <p:grpSpPr bwMode="auto">
            <a:xfrm rot="-5400000">
              <a:off x="1992" y="13595"/>
              <a:ext cx="1905" cy="1920"/>
              <a:chOff x="1985" y="1418"/>
              <a:chExt cx="1905" cy="1920"/>
            </a:xfrm>
          </p:grpSpPr>
          <p:pic>
            <p:nvPicPr>
              <p:cNvPr id="1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3"/>
            <p:cNvGrpSpPr>
              <a:grpSpLocks/>
            </p:cNvGrpSpPr>
            <p:nvPr/>
          </p:nvGrpSpPr>
          <p:grpSpPr bwMode="auto">
            <a:xfrm rot="10800000">
              <a:off x="8899" y="13595"/>
              <a:ext cx="1905" cy="1920"/>
              <a:chOff x="1985" y="1418"/>
              <a:chExt cx="1905" cy="1920"/>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2048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ny\Desktop\may-chieu-van-phong-truong-ho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136478"/>
            <a:ext cx="10668000" cy="61881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0641" y="6287786"/>
            <a:ext cx="10667999" cy="533400"/>
          </a:xfrm>
          <a:prstGeom prst="rect">
            <a:avLst/>
          </a:prstGeom>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3600" b="1" dirty="0" err="1" smtClean="0">
                <a:latin typeface="Times New Roman" pitchFamily="18" charset="0"/>
                <a:cs typeface="Times New Roman" pitchFamily="18" charset="0"/>
              </a:rPr>
              <a:t>Lớp</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học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ngày</a:t>
            </a:r>
            <a:r>
              <a:rPr lang="en-US" sz="3600" b="1" dirty="0" smtClean="0">
                <a:latin typeface="Times New Roman" pitchFamily="18" charset="0"/>
                <a:cs typeface="Times New Roman" pitchFamily="18" charset="0"/>
              </a:rPr>
              <a:t> nay</a:t>
            </a:r>
            <a:endParaRPr lang="en-US" sz="3600" b="1" dirty="0">
              <a:latin typeface="Times New Roman" pitchFamily="18" charset="0"/>
              <a:cs typeface="Times New Roman" pitchFamily="18" charset="0"/>
            </a:endParaRPr>
          </a:p>
        </p:txBody>
      </p:sp>
      <p:grpSp>
        <p:nvGrpSpPr>
          <p:cNvPr id="4" name="Group 2"/>
          <p:cNvGrpSpPr>
            <a:grpSpLocks/>
          </p:cNvGrpSpPr>
          <p:nvPr/>
        </p:nvGrpSpPr>
        <p:grpSpPr bwMode="auto">
          <a:xfrm>
            <a:off x="0" y="3405"/>
            <a:ext cx="12192000" cy="6854595"/>
            <a:chOff x="1985" y="1425"/>
            <a:chExt cx="8820" cy="14090"/>
          </a:xfrm>
        </p:grpSpPr>
        <p:grpSp>
          <p:nvGrpSpPr>
            <p:cNvPr id="5" name="Group 3"/>
            <p:cNvGrpSpPr>
              <a:grpSpLocks/>
            </p:cNvGrpSpPr>
            <p:nvPr/>
          </p:nvGrpSpPr>
          <p:grpSpPr bwMode="auto">
            <a:xfrm>
              <a:off x="1991" y="1427"/>
              <a:ext cx="1905" cy="1920"/>
              <a:chOff x="1991" y="1427"/>
              <a:chExt cx="1905" cy="1920"/>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84" y="1434"/>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
            <p:cNvGrpSpPr>
              <a:grpSpLocks/>
            </p:cNvGrpSpPr>
            <p:nvPr/>
          </p:nvGrpSpPr>
          <p:grpSpPr bwMode="auto">
            <a:xfrm rot="5400000">
              <a:off x="8892" y="1418"/>
              <a:ext cx="1905" cy="1920"/>
              <a:chOff x="1985" y="1418"/>
              <a:chExt cx="1905" cy="1920"/>
            </a:xfrm>
          </p:grpSpPr>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0"/>
            <p:cNvGrpSpPr>
              <a:grpSpLocks/>
            </p:cNvGrpSpPr>
            <p:nvPr/>
          </p:nvGrpSpPr>
          <p:grpSpPr bwMode="auto">
            <a:xfrm rot="-5400000">
              <a:off x="1992" y="13595"/>
              <a:ext cx="1905" cy="1920"/>
              <a:chOff x="1985" y="1418"/>
              <a:chExt cx="1905" cy="1920"/>
            </a:xfrm>
          </p:grpSpPr>
          <p:pic>
            <p:nvPicPr>
              <p:cNvPr id="1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3"/>
            <p:cNvGrpSpPr>
              <a:grpSpLocks/>
            </p:cNvGrpSpPr>
            <p:nvPr/>
          </p:nvGrpSpPr>
          <p:grpSpPr bwMode="auto">
            <a:xfrm rot="10800000">
              <a:off x="8899" y="13595"/>
              <a:ext cx="1905" cy="1920"/>
              <a:chOff x="1985" y="1418"/>
              <a:chExt cx="1905" cy="1920"/>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226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TotalTime>
  <Words>2011</Words>
  <Application>Microsoft Office PowerPoint</Application>
  <PresentationFormat>Widescreen</PresentationFormat>
  <Paragraphs>91</Paragraphs>
  <Slides>23</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Apple Chancery</vt:lpstr>
      <vt:lpstr>Apple Chancery</vt:lpstr>
      <vt:lpstr>Architecture</vt:lpstr>
      <vt:lpstr>Arial</vt:lpstr>
      <vt:lpstr>Calibri</vt:lpstr>
      <vt:lpstr>Calibri Light</vt:lpstr>
      <vt:lpstr>Symbol</vt:lpstr>
      <vt:lpstr>Times New Roman</vt:lpstr>
      <vt:lpstr>Office Theme</vt:lpstr>
      <vt:lpstr>PowerPoint Presentation</vt:lpstr>
      <vt:lpstr>PowerPoint Presentation</vt:lpstr>
      <vt:lpstr>PowerPoint Presentation</vt:lpstr>
      <vt:lpstr>Design</vt:lpstr>
      <vt:lpstr>CHƯƠNG 1: VÌ SAO PHẢI HỌC LỊCH SỬ</vt:lpstr>
      <vt:lpstr>PowerPoint Presentation</vt:lpstr>
      <vt:lpstr>PowerPoint Presentation</vt:lpstr>
      <vt:lpstr>PowerPoint Presentation</vt:lpstr>
      <vt:lpstr>PowerPoint Presentation</vt:lpstr>
      <vt:lpstr>PowerPoint Presentation</vt:lpstr>
      <vt:lpstr>PowerPoint Presentation</vt:lpstr>
      <vt:lpstr>1. Lịch sử là gì? </vt:lpstr>
      <vt:lpstr>PowerPoint Presentation</vt:lpstr>
      <vt:lpstr>PowerPoint Presentation</vt:lpstr>
      <vt:lpstr>PowerPoint Presentation</vt:lpstr>
      <vt:lpstr>PowerPoint Presentation</vt:lpstr>
      <vt:lpstr>1. Lịch sử là gì? </vt:lpstr>
      <vt:lpstr>PowerPoint Presentation</vt:lpstr>
      <vt:lpstr>PowerPoint Presentation</vt:lpstr>
      <vt:lpstr>PowerPoint Presentation</vt:lpstr>
      <vt:lpstr>PowerPoint Presentation</vt:lpstr>
      <vt:lpstr>PowerPoint Presentation</vt:lpstr>
      <vt:lpstr>HƯỚNG DẪN HỌC Ở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LỊCH SỬ VÀ CUỘC SỐNG</dc:title>
  <dc:creator>Thái Nguyễn Đức Minh Quân</dc:creator>
  <cp:lastModifiedBy>FPTSHOP</cp:lastModifiedBy>
  <cp:revision>58</cp:revision>
  <dcterms:created xsi:type="dcterms:W3CDTF">2021-07-17T06:56:30Z</dcterms:created>
  <dcterms:modified xsi:type="dcterms:W3CDTF">2024-09-04T13:38:17Z</dcterms:modified>
</cp:coreProperties>
</file>