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354" r:id="rId2"/>
    <p:sldId id="257" r:id="rId3"/>
    <p:sldId id="316" r:id="rId4"/>
    <p:sldId id="356" r:id="rId5"/>
    <p:sldId id="355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7" r:id="rId14"/>
    <p:sldId id="368" r:id="rId15"/>
    <p:sldId id="358" r:id="rId16"/>
    <p:sldId id="369" r:id="rId17"/>
    <p:sldId id="268" r:id="rId18"/>
    <p:sldId id="271" r:id="rId19"/>
    <p:sldId id="269" r:id="rId20"/>
    <p:sldId id="357" r:id="rId21"/>
    <p:sldId id="273" r:id="rId22"/>
    <p:sldId id="267" r:id="rId23"/>
    <p:sldId id="262" r:id="rId24"/>
    <p:sldId id="274" r:id="rId25"/>
    <p:sldId id="321" r:id="rId26"/>
    <p:sldId id="283" r:id="rId27"/>
    <p:sldId id="280" r:id="rId28"/>
    <p:sldId id="278" r:id="rId29"/>
    <p:sldId id="272" r:id="rId30"/>
    <p:sldId id="317" r:id="rId31"/>
    <p:sldId id="322" r:id="rId32"/>
    <p:sldId id="323" r:id="rId33"/>
    <p:sldId id="281" r:id="rId34"/>
    <p:sldId id="282" r:id="rId35"/>
    <p:sldId id="324" r:id="rId36"/>
    <p:sldId id="258" r:id="rId37"/>
  </p:sldIdLst>
  <p:sldSz cx="9144000" cy="5143500" type="screen16x9"/>
  <p:notesSz cx="6858000" cy="9144000"/>
  <p:embeddedFontLst>
    <p:embeddedFont>
      <p:font typeface="Jua" panose="020B0604020202020204" charset="-127"/>
      <p:regular r:id="rId39"/>
    </p:embeddedFont>
    <p:embeddedFont>
      <p:font typeface="Algerian" panose="04020705040A02060702" pitchFamily="82" charset="0"/>
      <p:regular r:id="rId40"/>
    </p:embeddedFont>
    <p:embeddedFont>
      <p:font typeface="Wingdings 2" panose="05020102010507070707" pitchFamily="18" charset="2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Yeseva One" panose="020B0604020202020204" charset="0"/>
      <p:regular r:id="rId46"/>
    </p:embeddedFont>
    <p:embeddedFont>
      <p:font typeface="Calibri Light" panose="020F0302020204030204" pitchFamily="34" charset="0"/>
      <p:regular r:id="rId47"/>
      <p: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7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4" name="Google Shape;2334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gb0babbdd12_1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9" name="Google Shape;3869;gb0babbdd12_1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gb0babbdd12_1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9" name="Google Shape;3869;gb0babbdd12_1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1" name="Google Shape;4651;gb0babbdd12_1_2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2" name="Google Shape;4652;gb0babbdd12_1_2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" name="Google Shape;4433;gb0babbdd12_1_1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4" name="Google Shape;4434;gb0babbdd12_1_1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1" name="Google Shape;4241;gb0babbdd12_1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2" name="Google Shape;4242;gb0babbdd12_1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2" name="Google Shape;3762;gb0ac4e247a_6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3" name="Google Shape;3763;gb0ac4e247a_6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gaf72e47015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5" name="Google Shape;1795;gaf72e47015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gaf72e47015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5" name="Google Shape;1795;gaf72e47015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gaf72e47015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5" name="Google Shape;1795;gaf72e47015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9" name="Google Shape;4529;gb1378da5e1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0" name="Google Shape;4530;gb1378da5e1_1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5" name="Google Shape;4625;gb0babbdd12_1_2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6" name="Google Shape;4626;gb0babbdd12_1_2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5" name="Google Shape;4625;gb0babbdd12_1_2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6" name="Google Shape;4626;gb0babbdd12_1_2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b0ac4e247a_6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3" name="Google Shape;2913;gb0ac4e247a_6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5075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" name="Google Shape;3484;gb0ac4e247a_6_2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5" name="Google Shape;3485;gb0ac4e247a_6_2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315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" name="Google Shape;3193;gb0ac4e247a_6_1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4" name="Google Shape;3194;gb0ac4e247a_6_1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Google Shape;3579;gb0ac4e247a_6_2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0" name="Google Shape;3580;gb0ac4e247a_6_2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" name="Google Shape;3288;gb0ac4e247a_6_2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9" name="Google Shape;3289;gb0ac4e247a_6_2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" name="Google Shape;3788;gb0ac4e247a_6_2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9" name="Google Shape;3789;gb0ac4e247a_6_2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7" name="Google Shape;3167;gb0ac4e247a_6_1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8" name="Google Shape;3168;gb0ac4e247a_6_1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350A-AEBC-4179-9565-06759D854BE5}" type="datetimeFigureOut">
              <a:rPr lang="en-US" smtClean="0"/>
              <a:t>30-09-2024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6A2-DF8B-4286-9808-A6BEBBE33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350A-AEBC-4179-9565-06759D854BE5}" type="datetimeFigureOut">
              <a:rPr lang="en-US" smtClean="0"/>
              <a:t>30-09-2024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6A2-DF8B-4286-9808-A6BEBBE33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350A-AEBC-4179-9565-06759D854BE5}" type="datetimeFigureOut">
              <a:rPr lang="en-US" smtClean="0"/>
              <a:t>30-09-2024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6A2-DF8B-4286-9808-A6BEBBE33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350A-AEBC-4179-9565-06759D854BE5}" type="datetimeFigureOut">
              <a:rPr lang="en-US" smtClean="0"/>
              <a:t>30-09-2024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6A2-DF8B-4286-9808-A6BEBBE33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350A-AEBC-4179-9565-06759D854BE5}" type="datetimeFigureOut">
              <a:rPr lang="en-US" smtClean="0"/>
              <a:t>30-09-2024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6A2-DF8B-4286-9808-A6BEBBE33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350A-AEBC-4179-9565-06759D854BE5}" type="datetimeFigureOut">
              <a:rPr lang="en-US" smtClean="0"/>
              <a:t>30-09-2024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6A2-DF8B-4286-9808-A6BEBBE33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350A-AEBC-4179-9565-06759D854BE5}" type="datetimeFigureOut">
              <a:rPr lang="en-US" smtClean="0"/>
              <a:t>30-09-2024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6A2-DF8B-4286-9808-A6BEBBE33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350A-AEBC-4179-9565-06759D854BE5}" type="datetimeFigureOut">
              <a:rPr lang="en-US" smtClean="0"/>
              <a:t>30-09-2024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6A2-DF8B-4286-9808-A6BEBBE33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350A-AEBC-4179-9565-06759D854BE5}" type="datetimeFigureOut">
              <a:rPr lang="en-US" smtClean="0"/>
              <a:t>30-09-2024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6A2-DF8B-4286-9808-A6BEBBE33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350A-AEBC-4179-9565-06759D854BE5}" type="datetimeFigureOut">
              <a:rPr lang="en-US" smtClean="0"/>
              <a:t>30-09-2024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6A2-DF8B-4286-9808-A6BEBBE33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350A-AEBC-4179-9565-06759D854BE5}" type="datetimeFigureOut">
              <a:rPr lang="en-US" smtClean="0"/>
              <a:t>30-09-2024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6A2-DF8B-4286-9808-A6BEBBE33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A350A-AEBC-4179-9565-06759D854BE5}" type="datetimeFigureOut">
              <a:rPr lang="en-US" smtClean="0"/>
              <a:t>30-09-2024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E06A2-DF8B-4286-9808-A6BEBBE33E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21.xml"/><Relationship Id="rId7" Type="http://schemas.openxmlformats.org/officeDocument/2006/relationships/slide" Target="slide3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29.xml"/><Relationship Id="rId11" Type="http://schemas.openxmlformats.org/officeDocument/2006/relationships/image" Target="../media/image23.jpeg"/><Relationship Id="rId5" Type="http://schemas.openxmlformats.org/officeDocument/2006/relationships/slide" Target="slide22.xml"/><Relationship Id="rId10" Type="http://schemas.openxmlformats.org/officeDocument/2006/relationships/image" Target="../media/image22.jpeg"/><Relationship Id="rId4" Type="http://schemas.openxmlformats.org/officeDocument/2006/relationships/slide" Target="slide23.xml"/><Relationship Id="rId9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svg"/><Relationship Id="rId5" Type="http://schemas.openxmlformats.org/officeDocument/2006/relationships/image" Target="../media/image27.png"/><Relationship Id="rId4" Type="http://schemas.openxmlformats.org/officeDocument/2006/relationships/slide" Target="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1.sv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12305" y="4832350"/>
            <a:ext cx="2005330" cy="314325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lienvn999@gmail.com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385" y="1528445"/>
            <a:ext cx="4506595" cy="304101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751205" y="313690"/>
            <a:ext cx="7694930" cy="8299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800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lgerian" panose="04020705040A02060702" charset="0"/>
                <a:cs typeface="Algerian" panose="04020705040A02060702" charset="0"/>
              </a:rPr>
              <a:t>NGHỆ THUẬT (MĨ THUẬT)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088" y="3428639"/>
            <a:ext cx="8284463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hỏng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585" y="182776"/>
            <a:ext cx="4687470" cy="312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2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15"/>
          <a:stretch/>
        </p:blipFill>
        <p:spPr>
          <a:xfrm>
            <a:off x="2167128" y="166701"/>
            <a:ext cx="4572000" cy="2658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155" y="2825495"/>
            <a:ext cx="853594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3 (</a:t>
            </a:r>
            <a:r>
              <a:rPr lang="fr-FR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gươI</a:t>
            </a:r>
            <a:r>
              <a:rPr lang="fr-FR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fr-FR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-tu ở </a:t>
            </a:r>
            <a:r>
              <a:rPr lang="fr-FR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fr-FR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Vang, </a:t>
            </a:r>
            <a:r>
              <a:rPr lang="fr-FR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Đà</a:t>
            </a:r>
            <a:r>
              <a:rPr lang="fr-FR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Nẵng</a:t>
            </a:r>
            <a:r>
              <a:rPr lang="fr-FR" sz="2000" i="1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vi-VN" sz="2000" i="1" dirty="0" smtClean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GươI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-tu. 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coi là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tàng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là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liêng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gắm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-tu.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4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" b="15992"/>
          <a:stretch/>
        </p:blipFill>
        <p:spPr>
          <a:xfrm>
            <a:off x="2658733" y="0"/>
            <a:ext cx="3854443" cy="2797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974" y="2653446"/>
            <a:ext cx="882396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19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19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 (</a:t>
            </a:r>
            <a:r>
              <a:rPr lang="fr-FR" sz="19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fr-FR" sz="19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Miếu</a:t>
            </a:r>
            <a:r>
              <a:rPr lang="fr-FR" sz="19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r-FR" sz="19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fr-FR" sz="19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fr-FR" sz="19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fr-FR" sz="19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9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fr-FR" sz="19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fr-FR" sz="1900" i="1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1900" i="1" dirty="0" smtClean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1900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Thăng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Long. </a:t>
            </a:r>
            <a:endParaRPr lang="en-US" sz="1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Miếu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fr-FR" sz="1900" dirty="0" err="1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fr-FR" sz="1900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nay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Miếu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rằm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giêng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fr-FR" sz="1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4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/>
          <p:cNvSpPr/>
          <p:nvPr/>
        </p:nvSpPr>
        <p:spPr>
          <a:xfrm>
            <a:off x="7222255" y="340242"/>
            <a:ext cx="369391" cy="508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Google Shape;2169;p30"/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+mj-lt"/>
              </a:rPr>
              <a:t>Một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số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hình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ảnh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khác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về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các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 err="1">
                <a:latin typeface="+mj-lt"/>
              </a:rPr>
              <a:t>tích</a:t>
            </a:r>
            <a:endParaRPr sz="2000" b="1" dirty="0">
              <a:latin typeface="+mj-lt"/>
            </a:endParaRPr>
          </a:p>
        </p:txBody>
      </p:sp>
      <p:pic>
        <p:nvPicPr>
          <p:cNvPr id="259" name="Picture 2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1327190"/>
            <a:ext cx="3660612" cy="2319777"/>
          </a:xfrm>
          <a:prstGeom prst="rect">
            <a:avLst/>
          </a:prstGeom>
        </p:spPr>
      </p:pic>
      <p:pic>
        <p:nvPicPr>
          <p:cNvPr id="261" name="Picture 2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89" y="1327189"/>
            <a:ext cx="3455577" cy="2319777"/>
          </a:xfrm>
          <a:prstGeom prst="rect">
            <a:avLst/>
          </a:prstGeom>
        </p:spPr>
      </p:pic>
      <p:sp>
        <p:nvSpPr>
          <p:cNvPr id="262" name="TextBox 261"/>
          <p:cNvSpPr txBox="1"/>
          <p:nvPr/>
        </p:nvSpPr>
        <p:spPr>
          <a:xfrm>
            <a:off x="916961" y="4023753"/>
            <a:ext cx="32666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4857831" y="4023753"/>
            <a:ext cx="32666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095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/>
      <p:bldP spid="2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6" y="422042"/>
            <a:ext cx="4058143" cy="2522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14" y="2142067"/>
            <a:ext cx="4264598" cy="2422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7389" y="1351824"/>
            <a:ext cx="30196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Hoả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Lò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5720" y="4012788"/>
            <a:ext cx="683498" cy="41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80059" y="3923055"/>
            <a:ext cx="4690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Huế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0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13" y="91600"/>
            <a:ext cx="9144000" cy="790992"/>
            <a:chOff x="423" y="1332"/>
            <a:chExt cx="19216" cy="1558"/>
          </a:xfrm>
        </p:grpSpPr>
        <p:sp>
          <p:nvSpPr>
            <p:cNvPr id="7" name="Subtitle 2"/>
            <p:cNvSpPr txBox="1"/>
            <p:nvPr/>
          </p:nvSpPr>
          <p:spPr>
            <a:xfrm>
              <a:off x="423" y="2061"/>
              <a:ext cx="19216" cy="8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buNone/>
              </a:pPr>
              <a:r>
                <a:rPr lang="vi-VN" altLang="en-US" sz="2200" b="1" dirty="0" smtClean="0"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5 – BÀI 3: HÌNH ẢNH DI TÍCH TRONG SÁNG TẠO MĨ THUẬT</a:t>
              </a:r>
            </a:p>
            <a:p>
              <a:pPr marL="0" lvl="0" indent="0" algn="ctr" eaLnBrk="1" hangingPunct="1">
                <a:buNone/>
              </a:pPr>
              <a:r>
                <a:rPr lang="vi-VN" altLang="en-US" sz="1600" b="1" dirty="0" smtClean="0"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(TIẾT 1)</a:t>
              </a:r>
              <a:endParaRPr lang="vi-VN" altLang="en-US" sz="1600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2"/>
            <p:cNvSpPr txBox="1"/>
            <p:nvPr/>
          </p:nvSpPr>
          <p:spPr>
            <a:xfrm>
              <a:off x="6518" y="1332"/>
              <a:ext cx="6605" cy="6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altLang="en-US" b="1" dirty="0" smtClean="0">
                  <a:solidFill>
                    <a:srgbClr val="2828F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CHỦ ĐỀ 2: VẺ ĐẸP DI TÍCH</a:t>
              </a:r>
              <a:endParaRPr lang="vi-VN" altLang="en-US" b="1" dirty="0">
                <a:solidFill>
                  <a:srgbClr val="2828F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5" name="Subtitle 2"/>
          <p:cNvSpPr txBox="1"/>
          <p:nvPr/>
        </p:nvSpPr>
        <p:spPr>
          <a:xfrm>
            <a:off x="330991" y="1580710"/>
            <a:ext cx="1853409" cy="441197"/>
          </a:xfrm>
          <a:prstGeom prst="rect">
            <a:avLst/>
          </a:prstGeom>
          <a:noFill/>
          <a:ln w="9525">
            <a:noFill/>
          </a:ln>
        </p:spPr>
        <p:txBody>
          <a:bodyPr lIns="0" rIns="1828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9BBB59"/>
              </a:buClr>
              <a:buSzPct val="95000"/>
              <a:buFont typeface="Wingdings 2" panose="05020102010507070707" pitchFamily="18" charset="2"/>
              <a:buNone/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</a:t>
            </a:r>
            <a:endParaRPr lang="vi-V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itle 2"/>
          <p:cNvSpPr txBox="1"/>
          <p:nvPr/>
        </p:nvSpPr>
        <p:spPr>
          <a:xfrm>
            <a:off x="330990" y="2106108"/>
            <a:ext cx="4931891" cy="441197"/>
          </a:xfrm>
          <a:prstGeom prst="rect">
            <a:avLst/>
          </a:prstGeom>
          <a:noFill/>
          <a:ln w="9525">
            <a:noFill/>
          </a:ln>
        </p:spPr>
        <p:txBody>
          <a:bodyPr lIns="0" rIns="1828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9BBB59"/>
              </a:buClr>
              <a:buSzPct val="95000"/>
              <a:buFont typeface="Wingdings 2" panose="05020102010507070707" pitchFamily="18" charset="2"/>
              <a:buNone/>
            </a:pPr>
            <a:r>
              <a:rPr lang="vi-V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Tìm hiểu vẻ đẹp trong một số  bức ảnh</a:t>
            </a:r>
            <a:endParaRPr lang="vi-V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/>
          <p:nvPr/>
        </p:nvSpPr>
        <p:spPr>
          <a:xfrm>
            <a:off x="330989" y="2547305"/>
            <a:ext cx="5632931" cy="441197"/>
          </a:xfrm>
          <a:prstGeom prst="rect">
            <a:avLst/>
          </a:prstGeom>
          <a:noFill/>
          <a:ln w="9525">
            <a:noFill/>
          </a:ln>
        </p:spPr>
        <p:txBody>
          <a:bodyPr lIns="0" rIns="1828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9BBB59"/>
              </a:buClr>
              <a:buSzPct val="95000"/>
              <a:buFont typeface="Wingdings 2" panose="05020102010507070707" pitchFamily="18" charset="2"/>
              <a:buNone/>
            </a:pPr>
            <a:r>
              <a:rPr lang="vi-V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Tìm hiểu vẻ đẹp trong một </a:t>
            </a:r>
            <a:r>
              <a:rPr lang="vi-VN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 tác phẩm mĩ thuật</a:t>
            </a:r>
            <a:endParaRPr lang="vi-V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983" y="2137192"/>
            <a:ext cx="3928017" cy="277349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10" y="167178"/>
            <a:ext cx="5150516" cy="25116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9676" y="4212854"/>
            <a:ext cx="249152" cy="222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659219" y="3898516"/>
            <a:ext cx="3852969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ẻ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qua 2 TPMT (SGK tr.14)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627109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llout: Line with Border and Accent Bar 7"/>
          <p:cNvSpPr/>
          <p:nvPr/>
        </p:nvSpPr>
        <p:spPr>
          <a:xfrm>
            <a:off x="1066631" y="211600"/>
            <a:ext cx="3349255" cy="627321"/>
          </a:xfrm>
          <a:prstGeom prst="accentBorderCallout1">
            <a:avLst>
              <a:gd name="adj1" fmla="val 50954"/>
              <a:gd name="adj2" fmla="val -3791"/>
              <a:gd name="adj3" fmla="val 51483"/>
              <a:gd name="adj4" fmla="val -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HOẠT ĐỘNG CẶP ĐÔI</a:t>
            </a:r>
          </a:p>
        </p:txBody>
      </p:sp>
      <p:sp>
        <p:nvSpPr>
          <p:cNvPr id="12" name="Rectangle: Diagonal Corners Snipped 11"/>
          <p:cNvSpPr/>
          <p:nvPr/>
        </p:nvSpPr>
        <p:spPr>
          <a:xfrm>
            <a:off x="370756" y="1323279"/>
            <a:ext cx="4492836" cy="1300976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fr-FR" sz="24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2400" b="1" dirty="0" err="1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fr-FR" sz="24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5" name="Rectangle: Diagonal Corners Snipped 104"/>
          <p:cNvSpPr/>
          <p:nvPr/>
        </p:nvSpPr>
        <p:spPr>
          <a:xfrm>
            <a:off x="370756" y="2979503"/>
            <a:ext cx="4492836" cy="1153882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fr-FR" sz="24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fr-FR" sz="2400" b="1" dirty="0" err="1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fr-FR" sz="24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49" y="211600"/>
            <a:ext cx="4125951" cy="25116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597" y="2885298"/>
            <a:ext cx="3042644" cy="214835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184"/>
          <p:cNvSpPr/>
          <p:nvPr/>
        </p:nvSpPr>
        <p:spPr>
          <a:xfrm>
            <a:off x="7216482" y="306429"/>
            <a:ext cx="369391" cy="508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127166" y="182831"/>
            <a:ext cx="7821446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b="1" i="1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Tìm hiểu vẻ đẹp của di tích qua một số TPMT</a:t>
            </a:r>
            <a:endParaRPr lang="en-US" sz="24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925896" y="828880"/>
            <a:ext cx="7292206" cy="1327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n-US" sz="2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qua 2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61" y="2280470"/>
            <a:ext cx="7716644" cy="26781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Box 199"/>
          <p:cNvSpPr txBox="1"/>
          <p:nvPr/>
        </p:nvSpPr>
        <p:spPr>
          <a:xfrm>
            <a:off x="379142" y="1302507"/>
            <a:ext cx="8526966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cong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khuôn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fr-FR" sz="2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800" b="1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rrow: Chevron 4"/>
          <p:cNvSpPr/>
          <p:nvPr/>
        </p:nvSpPr>
        <p:spPr>
          <a:xfrm>
            <a:off x="2656064" y="377791"/>
            <a:ext cx="3742661" cy="659219"/>
          </a:xfrm>
          <a:prstGeom prst="chevron">
            <a:avLst/>
          </a:prstGeom>
          <a:ln w="285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KẾT LUẬN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169;p30"/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KHỞI ĐỘNG</a:t>
            </a:r>
            <a:endParaRPr sz="3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0980" y="870969"/>
            <a:ext cx="7262038" cy="926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Em hãy nêu tên một số di tích tiêu biểu ở Việt Nam được cho trong các hình ảnh dưới đây</a:t>
            </a:r>
            <a:endParaRPr lang="en-US" sz="2200">
              <a:latin typeface="+mj-lt"/>
            </a:endParaRPr>
          </a:p>
        </p:txBody>
      </p:sp>
      <p:pic>
        <p:nvPicPr>
          <p:cNvPr id="11" name="Picture 10" descr="A picture containing tree, outdoor, water, river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83" y="1963103"/>
            <a:ext cx="2958858" cy="2348755"/>
          </a:xfrm>
          <a:prstGeom prst="rect">
            <a:avLst/>
          </a:prstGeom>
        </p:spPr>
      </p:pic>
      <p:pic>
        <p:nvPicPr>
          <p:cNvPr id="12" name="Picture 11" descr="A picture containing tree, garden, stone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406" y="1963102"/>
            <a:ext cx="3011011" cy="2348755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1416101" y="4477263"/>
            <a:ext cx="2657822" cy="572701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fr-FR" sz="2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Hồ Gươm (Hà Nội)</a:t>
            </a:r>
            <a:endParaRPr lang="en-US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4867406" y="4477263"/>
            <a:ext cx="3011011" cy="572701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fr-FR" sz="2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Đền Phù Đổng (Hà Nội)</a:t>
            </a:r>
            <a:endParaRPr lang="en-US" sz="20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853439"/>
            <a:chOff x="0" y="-48"/>
            <a:chExt cx="19216" cy="1681"/>
          </a:xfrm>
        </p:grpSpPr>
        <p:sp>
          <p:nvSpPr>
            <p:cNvPr id="6" name="Rectangles 11"/>
            <p:cNvSpPr/>
            <p:nvPr/>
          </p:nvSpPr>
          <p:spPr>
            <a:xfrm>
              <a:off x="0" y="-48"/>
              <a:ext cx="19216" cy="1680"/>
            </a:xfrm>
            <a:prstGeom prst="rect">
              <a:avLst/>
            </a:prstGeom>
            <a:solidFill>
              <a:srgbClr val="DAFBFA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7" name="Subtitle 2"/>
            <p:cNvSpPr txBox="1"/>
            <p:nvPr/>
          </p:nvSpPr>
          <p:spPr>
            <a:xfrm>
              <a:off x="0" y="804"/>
              <a:ext cx="19216" cy="8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buNone/>
              </a:pPr>
              <a:r>
                <a:rPr lang="vi-VN" altLang="en-US" sz="2200" b="1" dirty="0" smtClean="0"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5 – BÀI 3: HÌNH ẢNH DI TÍCH TRONG SÁNG TẠO MĨ THUẬT</a:t>
              </a:r>
              <a:endParaRPr lang="vi-VN" altLang="en-US" sz="2200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2"/>
            <p:cNvSpPr txBox="1"/>
            <p:nvPr/>
          </p:nvSpPr>
          <p:spPr>
            <a:xfrm>
              <a:off x="6560" y="184"/>
              <a:ext cx="6605" cy="6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altLang="en-US" b="1" dirty="0" smtClean="0">
                  <a:solidFill>
                    <a:srgbClr val="2828F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CHỦ ĐỀ 2: VẺ ĐẸP DI TÍCH</a:t>
              </a:r>
              <a:endParaRPr lang="vi-VN" altLang="en-US" b="1" dirty="0">
                <a:solidFill>
                  <a:srgbClr val="2828F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5" name="Subtitle 2"/>
          <p:cNvSpPr txBox="1"/>
          <p:nvPr/>
        </p:nvSpPr>
        <p:spPr>
          <a:xfrm>
            <a:off x="330991" y="1164150"/>
            <a:ext cx="1853409" cy="441197"/>
          </a:xfrm>
          <a:prstGeom prst="rect">
            <a:avLst/>
          </a:prstGeom>
          <a:noFill/>
          <a:ln w="9525">
            <a:noFill/>
          </a:ln>
        </p:spPr>
        <p:txBody>
          <a:bodyPr lIns="0" rIns="1828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9BBB59"/>
              </a:buClr>
              <a:buSzPct val="95000"/>
              <a:buFont typeface="Wingdings 2" panose="05020102010507070707" pitchFamily="18" charset="2"/>
              <a:buNone/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</a:t>
            </a:r>
            <a:endParaRPr lang="vi-V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330990" y="2214947"/>
            <a:ext cx="1853409" cy="441197"/>
          </a:xfrm>
          <a:prstGeom prst="rect">
            <a:avLst/>
          </a:prstGeom>
          <a:noFill/>
          <a:ln w="9525">
            <a:noFill/>
          </a:ln>
        </p:spPr>
        <p:txBody>
          <a:bodyPr lIns="0" rIns="1828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9BBB59"/>
              </a:buClr>
              <a:buSzPct val="95000"/>
              <a:buFont typeface="Wingdings 2" panose="05020102010507070707" pitchFamily="18" charset="2"/>
              <a:buNone/>
            </a:pPr>
            <a:r>
              <a:rPr lang="vi-V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THỂ HIỆN</a:t>
            </a:r>
            <a:endParaRPr lang="vi-V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itle 2"/>
          <p:cNvSpPr txBox="1"/>
          <p:nvPr/>
        </p:nvSpPr>
        <p:spPr>
          <a:xfrm>
            <a:off x="330990" y="1689548"/>
            <a:ext cx="4931891" cy="441197"/>
          </a:xfrm>
          <a:prstGeom prst="rect">
            <a:avLst/>
          </a:prstGeom>
          <a:noFill/>
          <a:ln w="9525">
            <a:noFill/>
          </a:ln>
        </p:spPr>
        <p:txBody>
          <a:bodyPr lIns="0" rIns="1828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9BBB59"/>
              </a:buClr>
              <a:buSzPct val="95000"/>
              <a:buFont typeface="Wingdings 2" panose="05020102010507070707" pitchFamily="18" charset="2"/>
              <a:buNone/>
            </a:pPr>
            <a:r>
              <a:rPr lang="vi-V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Tìm hiểu vẻ đẹp trong một số  bức ảnh</a:t>
            </a:r>
            <a:endParaRPr lang="vi-V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2" name="Google Shape;3852;p4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853" name="Google Shape;3853;p4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54" name="Google Shape;3854;p4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55" name="Google Shape;3855;p4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56" name="Google Shape;3856;p4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57" name="Google Shape;3857;p4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858" name="Google Shape;3858;p4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859" name="Google Shape;3859;p43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860" name="Google Shape;3860;p43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861" name="Google Shape;3861;p43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862" name="Google Shape;3862;p43">
            <a:hlinkClick r:id="rId4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863" name="Google Shape;3863;p43">
            <a:hlinkClick r:id="rId7" action="ppaction://hlinksldjump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864" name="Google Shape;3864;p43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2478;p33">
            <a:hlinkClick r:id="rId4" action="ppaction://hlinksldjump"/>
          </p:cNvPr>
          <p:cNvSpPr/>
          <p:nvPr/>
        </p:nvSpPr>
        <p:spPr>
          <a:xfrm rot="-2700000">
            <a:off x="850094" y="499130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2479;p33">
            <a:hlinkClick r:id="rId9" action="ppaction://hlinksldjump"/>
          </p:cNvPr>
          <p:cNvSpPr/>
          <p:nvPr/>
        </p:nvSpPr>
        <p:spPr>
          <a:xfrm rot="8100000">
            <a:off x="8122928" y="499130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Rectangle 81"/>
          <p:cNvSpPr/>
          <p:nvPr/>
        </p:nvSpPr>
        <p:spPr>
          <a:xfrm>
            <a:off x="7222255" y="340242"/>
            <a:ext cx="369391" cy="508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Google Shape;2169;p30"/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accent1"/>
                </a:solidFill>
                <a:latin typeface="+mj-lt"/>
              </a:rPr>
              <a:t>Một số TPMT thể hiện vẻ đẹp của di tích</a:t>
            </a:r>
            <a:endParaRPr b="1" u="sng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3" y="1236329"/>
            <a:ext cx="3569475" cy="258516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71" y="1236329"/>
            <a:ext cx="3832646" cy="2585169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729862" y="3994292"/>
            <a:ext cx="3739116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Hồ Hoàn Kiếm - tranh sơn dầu (Bùi Xuân Phái)</a:t>
            </a:r>
            <a:endParaRPr lang="en-US" sz="200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496671" y="3999838"/>
            <a:ext cx="3832646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Cố đô Huế</a:t>
            </a:r>
            <a:endParaRPr lang="en-US" sz="2000">
              <a:latin typeface="+mj-l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/>
      <p:bldP spid="87" grpId="0"/>
      <p:bldP spid="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0" name="Google Shape;3170;p37"/>
          <p:cNvSpPr/>
          <p:nvPr/>
        </p:nvSpPr>
        <p:spPr>
          <a:xfrm>
            <a:off x="380717" y="237893"/>
            <a:ext cx="8333678" cy="46612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" name="TextBox 30"/>
          <p:cNvSpPr txBox="1"/>
          <p:nvPr/>
        </p:nvSpPr>
        <p:spPr>
          <a:xfrm>
            <a:off x="617034" y="1737086"/>
            <a:ext cx="7790986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chùa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400" b="1" i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TPMT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phỏng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vẹn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hay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ý,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24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i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Arrow: Chevron 31"/>
          <p:cNvSpPr/>
          <p:nvPr/>
        </p:nvSpPr>
        <p:spPr>
          <a:xfrm>
            <a:off x="2497807" y="815393"/>
            <a:ext cx="3742661" cy="659219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NHẬN XÉT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0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2169;p30"/>
          <p:cNvSpPr txBox="1"/>
          <p:nvPr/>
        </p:nvSpPr>
        <p:spPr>
          <a:xfrm>
            <a:off x="712250" y="189852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2.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Thể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hiện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54" y="111382"/>
            <a:ext cx="4691946" cy="321911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73364" y="1203974"/>
            <a:ext cx="415874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fr-FR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uan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fr-FR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SPMT thể hiện vẻ đẹp di tích bằng hình thức đắp nổi đất nặn</a:t>
            </a:r>
            <a:endParaRPr lang="en-US" sz="20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299" y="3408968"/>
            <a:ext cx="8299899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22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Nêu các bước tạo một SPMT thể hiện vẻ đẹp di tích bằng hình thức đắp nổi đất nặn.</a:t>
            </a:r>
            <a:endParaRPr lang="en-US" sz="22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22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Nơi em ở có di tích tiêu biểu nào? Em sẽ thể hiện vẻ đẹp của di tích đó bằng hình thức nào?</a:t>
            </a:r>
            <a:endParaRPr lang="en-US" sz="22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126"/>
          <p:cNvSpPr txBox="1"/>
          <p:nvPr/>
        </p:nvSpPr>
        <p:spPr>
          <a:xfrm>
            <a:off x="421767" y="163542"/>
            <a:ext cx="7641766" cy="94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b="1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Tìm hiểu cách tạo một SPMT thể hiện vẻ đẹp di tích bằng hình thức đắp nổi đất nặn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llout: Right Arrow 6"/>
          <p:cNvSpPr/>
          <p:nvPr/>
        </p:nvSpPr>
        <p:spPr>
          <a:xfrm>
            <a:off x="918343" y="1707616"/>
            <a:ext cx="1839433" cy="103739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78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Bước 1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1840" y="1707615"/>
            <a:ext cx="5353813" cy="103739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2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 tư liệu ảnh chụp, quan sát thực tế để tìm ý tưởng thể hiện SPMT.</a:t>
            </a:r>
            <a:endParaRPr lang="en-US" sz="2200" b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" name="Callout: Right Arrow 132"/>
          <p:cNvSpPr/>
          <p:nvPr/>
        </p:nvSpPr>
        <p:spPr>
          <a:xfrm>
            <a:off x="918344" y="3339913"/>
            <a:ext cx="1839433" cy="103739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78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Bước 2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2871840" y="3167735"/>
            <a:ext cx="5353814" cy="138174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2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Vẽ phác thảo hình cần thể hiện, đơn giản các chi tiết, hình rõ ràng, cân đối trong trang giấy/bìa cần thể hiện.</a:t>
            </a:r>
            <a:endParaRPr lang="en-US" sz="2200" b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898" b="-12754"/>
          <a:stretch>
            <a:fillRect/>
          </a:stretch>
        </p:blipFill>
        <p:spPr bwMode="auto">
          <a:xfrm>
            <a:off x="538051" y="4521140"/>
            <a:ext cx="443400" cy="45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7" grpId="0" animBg="1"/>
      <p:bldP spid="8" grpId="0" animBg="1"/>
      <p:bldP spid="133" grpId="0" animBg="1"/>
      <p:bldP spid="1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126"/>
          <p:cNvSpPr txBox="1"/>
          <p:nvPr/>
        </p:nvSpPr>
        <p:spPr>
          <a:xfrm>
            <a:off x="522988" y="159213"/>
            <a:ext cx="7641766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b="1" i="1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Tìm hiểu cách tạo một SPMT thể hiện vẻ đẹp di tích bằng hình thức đắp nổi đất nặn</a:t>
            </a:r>
            <a:endParaRPr lang="en-US" sz="24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llout: Right Arrow 6"/>
          <p:cNvSpPr/>
          <p:nvPr/>
        </p:nvSpPr>
        <p:spPr>
          <a:xfrm>
            <a:off x="979246" y="1510274"/>
            <a:ext cx="1839433" cy="103739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78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Bước 3</a:t>
            </a:r>
          </a:p>
        </p:txBody>
      </p:sp>
      <p:sp>
        <p:nvSpPr>
          <p:cNvPr id="8" name="Rectangle 7"/>
          <p:cNvSpPr/>
          <p:nvPr/>
        </p:nvSpPr>
        <p:spPr>
          <a:xfrm>
            <a:off x="2932743" y="1510273"/>
            <a:ext cx="5232011" cy="103739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2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Lựa chọn màu sắc cần thể hiện.</a:t>
            </a:r>
            <a:endParaRPr lang="en-US" sz="2200" b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" name="Callout: Right Arrow 132"/>
          <p:cNvSpPr/>
          <p:nvPr/>
        </p:nvSpPr>
        <p:spPr>
          <a:xfrm>
            <a:off x="979246" y="2657524"/>
            <a:ext cx="1839433" cy="103739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78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Bước 4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2932742" y="2652241"/>
            <a:ext cx="5232012" cy="103739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2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 hiện từ hình to đến hình nhỏ, từ dễ đến khó.</a:t>
            </a:r>
            <a:endParaRPr lang="en-US" sz="2200" b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898" b="-12754"/>
          <a:stretch>
            <a:fillRect/>
          </a:stretch>
        </p:blipFill>
        <p:spPr bwMode="auto">
          <a:xfrm>
            <a:off x="538051" y="4521140"/>
            <a:ext cx="443400" cy="45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llout: Right Arrow 20"/>
          <p:cNvSpPr/>
          <p:nvPr/>
        </p:nvSpPr>
        <p:spPr>
          <a:xfrm>
            <a:off x="979246" y="3810057"/>
            <a:ext cx="1839433" cy="103739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78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Bước 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32742" y="3804774"/>
            <a:ext cx="5232012" cy="103739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2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Hoàn thiện sản phẩm.</a:t>
            </a:r>
            <a:endParaRPr lang="en-US" sz="2200" b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3" grpId="0" animBg="1"/>
      <p:bldP spid="134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2169;p30"/>
          <p:cNvSpPr txBox="1">
            <a:spLocks noGrp="1"/>
          </p:cNvSpPr>
          <p:nvPr>
            <p:ph type="title"/>
          </p:nvPr>
        </p:nvSpPr>
        <p:spPr>
          <a:xfrm>
            <a:off x="394010" y="56589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 err="1">
                <a:solidFill>
                  <a:schemeClr val="accent1"/>
                </a:solidFill>
                <a:latin typeface="+mj-lt"/>
              </a:rPr>
              <a:t>Lưu</a:t>
            </a:r>
            <a:r>
              <a:rPr lang="en-US" sz="3000" b="1" u="sng" dirty="0">
                <a:solidFill>
                  <a:schemeClr val="accent1"/>
                </a:solidFill>
                <a:latin typeface="+mj-lt"/>
              </a:rPr>
              <a:t> ý</a:t>
            </a:r>
            <a:endParaRPr sz="3000" b="1" u="sng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78830" y="1554720"/>
            <a:ext cx="7537346" cy="1571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 thể làm một hoặc kết hợp nhiều chất liệu.</a:t>
            </a:r>
            <a:endParaRPr lang="en-US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 dụng màu sắc trang trí tươi sáng, để sản phẩm trở nên sinh động.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/>
          <p:cNvSpPr txBox="1"/>
          <p:nvPr/>
        </p:nvSpPr>
        <p:spPr>
          <a:xfrm>
            <a:off x="1468317" y="1397312"/>
            <a:ext cx="6620034" cy="972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b="1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200" b="1" dirty="0" err="1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200" b="1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SPMT </a:t>
            </a:r>
            <a:r>
              <a:rPr lang="fr-FR" sz="22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fr-FR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phỏng</a:t>
            </a:r>
            <a:r>
              <a:rPr lang="fr-FR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fr-FR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fr-FR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fr-FR" sz="22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fr-FR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fr-FR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endParaRPr lang="en-US" sz="2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9189" y="710112"/>
            <a:ext cx="227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BÀI TẬP</a:t>
            </a:r>
            <a:endParaRPr lang="en-US" sz="2400" u="sng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4" name="Google Shape;4244;p48"/>
          <p:cNvSpPr/>
          <p:nvPr/>
        </p:nvSpPr>
        <p:spPr>
          <a:xfrm rot="599">
            <a:off x="777728" y="476305"/>
            <a:ext cx="7229808" cy="22312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TextBox 97"/>
          <p:cNvSpPr txBox="1"/>
          <p:nvPr/>
        </p:nvSpPr>
        <p:spPr>
          <a:xfrm>
            <a:off x="777515" y="642028"/>
            <a:ext cx="7220922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 err="1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sz="2000" b="1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fr-FR" sz="2000" b="1" dirty="0" err="1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endParaRPr lang="fr-FR" sz="2000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4244;p48"/>
          <p:cNvSpPr/>
          <p:nvPr/>
        </p:nvSpPr>
        <p:spPr>
          <a:xfrm rot="599">
            <a:off x="758797" y="2977123"/>
            <a:ext cx="7239469" cy="17922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00" name="TextBox 99"/>
          <p:cNvSpPr txBox="1"/>
          <p:nvPr/>
        </p:nvSpPr>
        <p:spPr>
          <a:xfrm>
            <a:off x="777516" y="3262889"/>
            <a:ext cx="7220922" cy="1404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endParaRPr lang="en-US" sz="2000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hay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4" grpId="0" animBg="1"/>
      <p:bldP spid="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10"/>
          <p:cNvSpPr/>
          <p:nvPr/>
        </p:nvSpPr>
        <p:spPr>
          <a:xfrm rot="5400000">
            <a:off x="2485792" y="-997577"/>
            <a:ext cx="4202148" cy="7500142"/>
          </a:xfrm>
          <a:custGeom>
            <a:avLst/>
            <a:gdLst/>
            <a:ahLst/>
            <a:cxnLst/>
            <a:rect l="l" t="t" r="r" b="b"/>
            <a:pathLst>
              <a:path w="6350000" h="8642350">
                <a:moveTo>
                  <a:pt x="6350000" y="624840"/>
                </a:moveTo>
                <a:cubicBezTo>
                  <a:pt x="6350000" y="543560"/>
                  <a:pt x="6309360" y="472440"/>
                  <a:pt x="6247130" y="430530"/>
                </a:cubicBezTo>
                <a:cubicBezTo>
                  <a:pt x="6259830" y="422910"/>
                  <a:pt x="6271260" y="412750"/>
                  <a:pt x="6281420" y="402590"/>
                </a:cubicBezTo>
                <a:cubicBezTo>
                  <a:pt x="6324600" y="358140"/>
                  <a:pt x="6350000" y="298450"/>
                  <a:pt x="6350000" y="236220"/>
                </a:cubicBezTo>
                <a:cubicBezTo>
                  <a:pt x="6350000" y="173990"/>
                  <a:pt x="6324600" y="114300"/>
                  <a:pt x="6281420" y="69850"/>
                </a:cubicBezTo>
                <a:cubicBezTo>
                  <a:pt x="6236970" y="25400"/>
                  <a:pt x="6176010" y="0"/>
                  <a:pt x="6115050" y="0"/>
                </a:cubicBezTo>
                <a:cubicBezTo>
                  <a:pt x="6052820" y="0"/>
                  <a:pt x="5991860" y="25400"/>
                  <a:pt x="5948680" y="68580"/>
                </a:cubicBezTo>
                <a:cubicBezTo>
                  <a:pt x="5937250" y="80010"/>
                  <a:pt x="5927090" y="92710"/>
                  <a:pt x="5919470" y="105410"/>
                </a:cubicBezTo>
                <a:cubicBezTo>
                  <a:pt x="5877560" y="41910"/>
                  <a:pt x="5805170" y="0"/>
                  <a:pt x="5723890" y="0"/>
                </a:cubicBezTo>
                <a:cubicBezTo>
                  <a:pt x="5642610" y="0"/>
                  <a:pt x="5570220" y="41910"/>
                  <a:pt x="5528310" y="105410"/>
                </a:cubicBezTo>
                <a:cubicBezTo>
                  <a:pt x="5486400" y="41910"/>
                  <a:pt x="5414010" y="0"/>
                  <a:pt x="5332730" y="0"/>
                </a:cubicBezTo>
                <a:cubicBezTo>
                  <a:pt x="5250180" y="0"/>
                  <a:pt x="5179060" y="41910"/>
                  <a:pt x="5137150" y="105410"/>
                </a:cubicBezTo>
                <a:cubicBezTo>
                  <a:pt x="5095241" y="41910"/>
                  <a:pt x="5022850" y="0"/>
                  <a:pt x="4941570" y="0"/>
                </a:cubicBezTo>
                <a:cubicBezTo>
                  <a:pt x="4860291" y="0"/>
                  <a:pt x="4787900" y="41910"/>
                  <a:pt x="4745990" y="105410"/>
                </a:cubicBezTo>
                <a:cubicBezTo>
                  <a:pt x="4704080" y="41910"/>
                  <a:pt x="4631690" y="0"/>
                  <a:pt x="4550410" y="0"/>
                </a:cubicBezTo>
                <a:cubicBezTo>
                  <a:pt x="4469130" y="0"/>
                  <a:pt x="4396740" y="41910"/>
                  <a:pt x="4354830" y="105410"/>
                </a:cubicBezTo>
                <a:cubicBezTo>
                  <a:pt x="4312920" y="41910"/>
                  <a:pt x="4240530" y="0"/>
                  <a:pt x="4159250" y="0"/>
                </a:cubicBezTo>
                <a:cubicBezTo>
                  <a:pt x="4077970" y="0"/>
                  <a:pt x="4005580" y="41910"/>
                  <a:pt x="3963670" y="105410"/>
                </a:cubicBezTo>
                <a:cubicBezTo>
                  <a:pt x="3921761" y="41910"/>
                  <a:pt x="3849370" y="0"/>
                  <a:pt x="3768091" y="0"/>
                </a:cubicBezTo>
                <a:cubicBezTo>
                  <a:pt x="3686811" y="0"/>
                  <a:pt x="3614420" y="41910"/>
                  <a:pt x="3572511" y="105410"/>
                </a:cubicBezTo>
                <a:cubicBezTo>
                  <a:pt x="3530601" y="41910"/>
                  <a:pt x="3458211" y="0"/>
                  <a:pt x="3376931" y="0"/>
                </a:cubicBezTo>
                <a:cubicBezTo>
                  <a:pt x="3295651" y="0"/>
                  <a:pt x="3216910" y="41910"/>
                  <a:pt x="3175000" y="105410"/>
                </a:cubicBezTo>
                <a:cubicBezTo>
                  <a:pt x="3133090" y="41910"/>
                  <a:pt x="3060700" y="0"/>
                  <a:pt x="2979420" y="0"/>
                </a:cubicBezTo>
                <a:cubicBezTo>
                  <a:pt x="2898140" y="0"/>
                  <a:pt x="2825750" y="41910"/>
                  <a:pt x="2783840" y="105410"/>
                </a:cubicBezTo>
                <a:cubicBezTo>
                  <a:pt x="2741930" y="41910"/>
                  <a:pt x="2669540" y="0"/>
                  <a:pt x="2588260" y="0"/>
                </a:cubicBezTo>
                <a:cubicBezTo>
                  <a:pt x="2505710" y="0"/>
                  <a:pt x="2434590" y="41910"/>
                  <a:pt x="2392680" y="105410"/>
                </a:cubicBezTo>
                <a:cubicBezTo>
                  <a:pt x="2350770" y="41910"/>
                  <a:pt x="2278380" y="0"/>
                  <a:pt x="2197100" y="0"/>
                </a:cubicBezTo>
                <a:cubicBezTo>
                  <a:pt x="2115820" y="0"/>
                  <a:pt x="2043430" y="41910"/>
                  <a:pt x="2001520" y="105410"/>
                </a:cubicBezTo>
                <a:cubicBezTo>
                  <a:pt x="1959610" y="41910"/>
                  <a:pt x="1887220" y="0"/>
                  <a:pt x="1805941" y="0"/>
                </a:cubicBezTo>
                <a:cubicBezTo>
                  <a:pt x="1723391" y="0"/>
                  <a:pt x="1652270" y="41910"/>
                  <a:pt x="1610361" y="105410"/>
                </a:cubicBezTo>
                <a:cubicBezTo>
                  <a:pt x="1568450" y="41910"/>
                  <a:pt x="1496061" y="0"/>
                  <a:pt x="1414781" y="0"/>
                </a:cubicBezTo>
                <a:cubicBezTo>
                  <a:pt x="1329691" y="0"/>
                  <a:pt x="1257300" y="41910"/>
                  <a:pt x="1215391" y="105410"/>
                </a:cubicBezTo>
                <a:cubicBezTo>
                  <a:pt x="1173481" y="41910"/>
                  <a:pt x="1101091" y="0"/>
                  <a:pt x="1019811" y="0"/>
                </a:cubicBezTo>
                <a:cubicBezTo>
                  <a:pt x="937261" y="0"/>
                  <a:pt x="866141" y="41910"/>
                  <a:pt x="824231" y="105410"/>
                </a:cubicBezTo>
                <a:cubicBezTo>
                  <a:pt x="782321" y="41910"/>
                  <a:pt x="709931" y="0"/>
                  <a:pt x="628650" y="0"/>
                </a:cubicBezTo>
                <a:cubicBezTo>
                  <a:pt x="544830" y="0"/>
                  <a:pt x="473710" y="41910"/>
                  <a:pt x="431800" y="105410"/>
                </a:cubicBezTo>
                <a:cubicBezTo>
                  <a:pt x="422910" y="92710"/>
                  <a:pt x="412750" y="80010"/>
                  <a:pt x="402590" y="68580"/>
                </a:cubicBezTo>
                <a:cubicBezTo>
                  <a:pt x="358140" y="25400"/>
                  <a:pt x="297180" y="0"/>
                  <a:pt x="234950" y="0"/>
                </a:cubicBezTo>
                <a:cubicBezTo>
                  <a:pt x="172720" y="0"/>
                  <a:pt x="113030" y="25400"/>
                  <a:pt x="68580" y="68580"/>
                </a:cubicBezTo>
                <a:cubicBezTo>
                  <a:pt x="25400" y="113030"/>
                  <a:pt x="0" y="172720"/>
                  <a:pt x="0" y="234950"/>
                </a:cubicBezTo>
                <a:cubicBezTo>
                  <a:pt x="0" y="297180"/>
                  <a:pt x="25400" y="356870"/>
                  <a:pt x="68580" y="401320"/>
                </a:cubicBezTo>
                <a:cubicBezTo>
                  <a:pt x="78740" y="411480"/>
                  <a:pt x="90170" y="421640"/>
                  <a:pt x="102870" y="429260"/>
                </a:cubicBezTo>
                <a:cubicBezTo>
                  <a:pt x="40640" y="472440"/>
                  <a:pt x="0" y="543560"/>
                  <a:pt x="0" y="624840"/>
                </a:cubicBezTo>
                <a:cubicBezTo>
                  <a:pt x="0" y="706120"/>
                  <a:pt x="40640" y="777240"/>
                  <a:pt x="102870" y="819150"/>
                </a:cubicBezTo>
                <a:cubicBezTo>
                  <a:pt x="40640" y="861060"/>
                  <a:pt x="0" y="932180"/>
                  <a:pt x="0" y="1013460"/>
                </a:cubicBezTo>
                <a:cubicBezTo>
                  <a:pt x="0" y="1094740"/>
                  <a:pt x="40640" y="1165860"/>
                  <a:pt x="102870" y="1207770"/>
                </a:cubicBezTo>
                <a:cubicBezTo>
                  <a:pt x="40640" y="1249680"/>
                  <a:pt x="0" y="1322070"/>
                  <a:pt x="0" y="1402080"/>
                </a:cubicBezTo>
                <a:cubicBezTo>
                  <a:pt x="0" y="1483360"/>
                  <a:pt x="40640" y="1554480"/>
                  <a:pt x="102870" y="1596390"/>
                </a:cubicBezTo>
                <a:cubicBezTo>
                  <a:pt x="40640" y="1638300"/>
                  <a:pt x="0" y="1709420"/>
                  <a:pt x="0" y="1790700"/>
                </a:cubicBezTo>
                <a:cubicBezTo>
                  <a:pt x="0" y="1871980"/>
                  <a:pt x="40640" y="1943100"/>
                  <a:pt x="102870" y="1985010"/>
                </a:cubicBezTo>
                <a:cubicBezTo>
                  <a:pt x="40640" y="2026920"/>
                  <a:pt x="0" y="2099310"/>
                  <a:pt x="0" y="2179320"/>
                </a:cubicBezTo>
                <a:cubicBezTo>
                  <a:pt x="0" y="2260600"/>
                  <a:pt x="40640" y="2331720"/>
                  <a:pt x="102870" y="2373630"/>
                </a:cubicBezTo>
                <a:cubicBezTo>
                  <a:pt x="40640" y="2418080"/>
                  <a:pt x="0" y="2489200"/>
                  <a:pt x="0" y="2570480"/>
                </a:cubicBezTo>
                <a:cubicBezTo>
                  <a:pt x="0" y="2651760"/>
                  <a:pt x="40640" y="2722880"/>
                  <a:pt x="102870" y="2764790"/>
                </a:cubicBezTo>
                <a:cubicBezTo>
                  <a:pt x="40640" y="2806700"/>
                  <a:pt x="0" y="2879090"/>
                  <a:pt x="0" y="2959100"/>
                </a:cubicBezTo>
                <a:cubicBezTo>
                  <a:pt x="0" y="3040380"/>
                  <a:pt x="40640" y="3111500"/>
                  <a:pt x="102870" y="3153410"/>
                </a:cubicBezTo>
                <a:cubicBezTo>
                  <a:pt x="40640" y="3195320"/>
                  <a:pt x="0" y="3266440"/>
                  <a:pt x="0" y="3347720"/>
                </a:cubicBezTo>
                <a:cubicBezTo>
                  <a:pt x="0" y="3429000"/>
                  <a:pt x="40640" y="3500120"/>
                  <a:pt x="102870" y="3542030"/>
                </a:cubicBezTo>
                <a:cubicBezTo>
                  <a:pt x="40640" y="3583940"/>
                  <a:pt x="0" y="3655060"/>
                  <a:pt x="0" y="3736340"/>
                </a:cubicBezTo>
                <a:cubicBezTo>
                  <a:pt x="0" y="3817620"/>
                  <a:pt x="40640" y="3888740"/>
                  <a:pt x="102870" y="3930650"/>
                </a:cubicBezTo>
                <a:cubicBezTo>
                  <a:pt x="40640" y="3973830"/>
                  <a:pt x="0" y="4044950"/>
                  <a:pt x="0" y="4124959"/>
                </a:cubicBezTo>
                <a:cubicBezTo>
                  <a:pt x="0" y="4206239"/>
                  <a:pt x="40640" y="4277359"/>
                  <a:pt x="102870" y="4319269"/>
                </a:cubicBezTo>
                <a:cubicBezTo>
                  <a:pt x="40640" y="4361180"/>
                  <a:pt x="0" y="4432300"/>
                  <a:pt x="0" y="4513580"/>
                </a:cubicBezTo>
                <a:cubicBezTo>
                  <a:pt x="0" y="4594860"/>
                  <a:pt x="40640" y="4665980"/>
                  <a:pt x="102870" y="4707890"/>
                </a:cubicBezTo>
                <a:cubicBezTo>
                  <a:pt x="40640" y="4749800"/>
                  <a:pt x="0" y="4820920"/>
                  <a:pt x="0" y="4902200"/>
                </a:cubicBezTo>
                <a:cubicBezTo>
                  <a:pt x="0" y="4983480"/>
                  <a:pt x="40640" y="5054600"/>
                  <a:pt x="102870" y="5096510"/>
                </a:cubicBezTo>
                <a:cubicBezTo>
                  <a:pt x="40640" y="5138420"/>
                  <a:pt x="0" y="5210810"/>
                  <a:pt x="0" y="5290820"/>
                </a:cubicBezTo>
                <a:cubicBezTo>
                  <a:pt x="0" y="5372100"/>
                  <a:pt x="40640" y="5443220"/>
                  <a:pt x="102870" y="5485130"/>
                </a:cubicBezTo>
                <a:cubicBezTo>
                  <a:pt x="40640" y="5527039"/>
                  <a:pt x="0" y="5598159"/>
                  <a:pt x="0" y="5679439"/>
                </a:cubicBezTo>
                <a:cubicBezTo>
                  <a:pt x="0" y="5760719"/>
                  <a:pt x="40640" y="5831839"/>
                  <a:pt x="102870" y="5873749"/>
                </a:cubicBezTo>
                <a:cubicBezTo>
                  <a:pt x="40640" y="5915659"/>
                  <a:pt x="0" y="5986779"/>
                  <a:pt x="0" y="6068059"/>
                </a:cubicBezTo>
                <a:cubicBezTo>
                  <a:pt x="0" y="6149339"/>
                  <a:pt x="40640" y="6220459"/>
                  <a:pt x="102870" y="6262369"/>
                </a:cubicBezTo>
                <a:cubicBezTo>
                  <a:pt x="40640" y="6304280"/>
                  <a:pt x="0" y="6375400"/>
                  <a:pt x="0" y="6456680"/>
                </a:cubicBezTo>
                <a:cubicBezTo>
                  <a:pt x="0" y="6537960"/>
                  <a:pt x="40640" y="6609080"/>
                  <a:pt x="102870" y="6650990"/>
                </a:cubicBezTo>
                <a:cubicBezTo>
                  <a:pt x="40640" y="6692900"/>
                  <a:pt x="0" y="6764020"/>
                  <a:pt x="0" y="6845300"/>
                </a:cubicBezTo>
                <a:cubicBezTo>
                  <a:pt x="0" y="6926580"/>
                  <a:pt x="40640" y="6997700"/>
                  <a:pt x="102870" y="7039610"/>
                </a:cubicBezTo>
                <a:cubicBezTo>
                  <a:pt x="40640" y="7082790"/>
                  <a:pt x="0" y="7153910"/>
                  <a:pt x="0" y="7233920"/>
                </a:cubicBezTo>
                <a:cubicBezTo>
                  <a:pt x="0" y="7315200"/>
                  <a:pt x="40640" y="7386320"/>
                  <a:pt x="102870" y="7428230"/>
                </a:cubicBezTo>
                <a:cubicBezTo>
                  <a:pt x="40640" y="7470139"/>
                  <a:pt x="0" y="7541260"/>
                  <a:pt x="0" y="7622539"/>
                </a:cubicBezTo>
                <a:cubicBezTo>
                  <a:pt x="0" y="7703819"/>
                  <a:pt x="40640" y="7774939"/>
                  <a:pt x="102870" y="7816849"/>
                </a:cubicBezTo>
                <a:cubicBezTo>
                  <a:pt x="40640" y="7866380"/>
                  <a:pt x="0" y="7937500"/>
                  <a:pt x="0" y="8018780"/>
                </a:cubicBezTo>
                <a:cubicBezTo>
                  <a:pt x="0" y="8100061"/>
                  <a:pt x="40640" y="8171180"/>
                  <a:pt x="102870" y="8213090"/>
                </a:cubicBezTo>
                <a:cubicBezTo>
                  <a:pt x="90170" y="8220710"/>
                  <a:pt x="78740" y="8230870"/>
                  <a:pt x="68580" y="8241030"/>
                </a:cubicBezTo>
                <a:cubicBezTo>
                  <a:pt x="25400" y="8285480"/>
                  <a:pt x="0" y="8346440"/>
                  <a:pt x="0" y="8407400"/>
                </a:cubicBezTo>
                <a:cubicBezTo>
                  <a:pt x="0" y="8469630"/>
                  <a:pt x="25400" y="8529320"/>
                  <a:pt x="68580" y="8573770"/>
                </a:cubicBezTo>
                <a:cubicBezTo>
                  <a:pt x="111760" y="8616950"/>
                  <a:pt x="172720" y="8642350"/>
                  <a:pt x="234950" y="8642350"/>
                </a:cubicBezTo>
                <a:cubicBezTo>
                  <a:pt x="297180" y="8642350"/>
                  <a:pt x="356870" y="8616950"/>
                  <a:pt x="401320" y="8573770"/>
                </a:cubicBezTo>
                <a:cubicBezTo>
                  <a:pt x="412750" y="8562339"/>
                  <a:pt x="422910" y="8549639"/>
                  <a:pt x="430530" y="8536939"/>
                </a:cubicBezTo>
                <a:cubicBezTo>
                  <a:pt x="472440" y="8600439"/>
                  <a:pt x="544830" y="8642349"/>
                  <a:pt x="626110" y="8642349"/>
                </a:cubicBezTo>
                <a:cubicBezTo>
                  <a:pt x="707390" y="8642349"/>
                  <a:pt x="779780" y="8600439"/>
                  <a:pt x="821690" y="8536939"/>
                </a:cubicBezTo>
                <a:cubicBezTo>
                  <a:pt x="863600" y="8600439"/>
                  <a:pt x="935990" y="8642349"/>
                  <a:pt x="1017270" y="8642349"/>
                </a:cubicBezTo>
                <a:cubicBezTo>
                  <a:pt x="1099820" y="8642349"/>
                  <a:pt x="1172210" y="8600439"/>
                  <a:pt x="1212850" y="8536939"/>
                </a:cubicBezTo>
                <a:cubicBezTo>
                  <a:pt x="1254760" y="8600439"/>
                  <a:pt x="1327150" y="8642349"/>
                  <a:pt x="1408430" y="8642349"/>
                </a:cubicBezTo>
                <a:cubicBezTo>
                  <a:pt x="1489710" y="8642349"/>
                  <a:pt x="1562100" y="8600439"/>
                  <a:pt x="1604010" y="8536939"/>
                </a:cubicBezTo>
                <a:cubicBezTo>
                  <a:pt x="1645920" y="8600439"/>
                  <a:pt x="1718310" y="8642349"/>
                  <a:pt x="1799590" y="8642349"/>
                </a:cubicBezTo>
                <a:cubicBezTo>
                  <a:pt x="1880870" y="8642349"/>
                  <a:pt x="1953260" y="8600439"/>
                  <a:pt x="1995170" y="8536939"/>
                </a:cubicBezTo>
                <a:cubicBezTo>
                  <a:pt x="2037080" y="8600439"/>
                  <a:pt x="2109470" y="8642349"/>
                  <a:pt x="2190750" y="8642349"/>
                </a:cubicBezTo>
                <a:cubicBezTo>
                  <a:pt x="2273300" y="8642349"/>
                  <a:pt x="2344420" y="8600439"/>
                  <a:pt x="2386330" y="8536939"/>
                </a:cubicBezTo>
                <a:cubicBezTo>
                  <a:pt x="2428240" y="8600439"/>
                  <a:pt x="2500630" y="8642349"/>
                  <a:pt x="2581910" y="8642349"/>
                </a:cubicBezTo>
                <a:cubicBezTo>
                  <a:pt x="2663190" y="8642349"/>
                  <a:pt x="2735580" y="8600439"/>
                  <a:pt x="2777490" y="8536939"/>
                </a:cubicBezTo>
                <a:cubicBezTo>
                  <a:pt x="2819400" y="8600439"/>
                  <a:pt x="2891790" y="8642349"/>
                  <a:pt x="2973070" y="8642349"/>
                </a:cubicBezTo>
                <a:cubicBezTo>
                  <a:pt x="3055620" y="8642349"/>
                  <a:pt x="3126740" y="8600439"/>
                  <a:pt x="3168650" y="8536939"/>
                </a:cubicBezTo>
                <a:cubicBezTo>
                  <a:pt x="3210560" y="8600439"/>
                  <a:pt x="3282950" y="8642349"/>
                  <a:pt x="3364230" y="8642349"/>
                </a:cubicBezTo>
                <a:cubicBezTo>
                  <a:pt x="3445509" y="8642349"/>
                  <a:pt x="3517900" y="8600439"/>
                  <a:pt x="3559809" y="8536939"/>
                </a:cubicBezTo>
                <a:cubicBezTo>
                  <a:pt x="3601719" y="8600439"/>
                  <a:pt x="3674109" y="8642349"/>
                  <a:pt x="3755389" y="8642349"/>
                </a:cubicBezTo>
                <a:cubicBezTo>
                  <a:pt x="3837939" y="8642349"/>
                  <a:pt x="3909059" y="8600439"/>
                  <a:pt x="3950969" y="8536939"/>
                </a:cubicBezTo>
                <a:cubicBezTo>
                  <a:pt x="3992879" y="8600439"/>
                  <a:pt x="4065269" y="8642349"/>
                  <a:pt x="4146549" y="8642349"/>
                </a:cubicBezTo>
                <a:cubicBezTo>
                  <a:pt x="4227829" y="8642349"/>
                  <a:pt x="4300219" y="8600439"/>
                  <a:pt x="4342129" y="8536939"/>
                </a:cubicBezTo>
                <a:cubicBezTo>
                  <a:pt x="4384039" y="8600439"/>
                  <a:pt x="4456429" y="8642349"/>
                  <a:pt x="4537709" y="8642349"/>
                </a:cubicBezTo>
                <a:cubicBezTo>
                  <a:pt x="4618989" y="8642349"/>
                  <a:pt x="4691379" y="8600439"/>
                  <a:pt x="4733289" y="8536939"/>
                </a:cubicBezTo>
                <a:cubicBezTo>
                  <a:pt x="4775199" y="8600439"/>
                  <a:pt x="4847589" y="8642349"/>
                  <a:pt x="4928869" y="8642349"/>
                </a:cubicBezTo>
                <a:cubicBezTo>
                  <a:pt x="5010149" y="8642349"/>
                  <a:pt x="5082539" y="8600439"/>
                  <a:pt x="5124449" y="8536939"/>
                </a:cubicBezTo>
                <a:cubicBezTo>
                  <a:pt x="5166359" y="8600439"/>
                  <a:pt x="5238749" y="8642349"/>
                  <a:pt x="5320029" y="8642349"/>
                </a:cubicBezTo>
                <a:cubicBezTo>
                  <a:pt x="5401309" y="8642349"/>
                  <a:pt x="5473699" y="8600439"/>
                  <a:pt x="5515609" y="8536939"/>
                </a:cubicBezTo>
                <a:cubicBezTo>
                  <a:pt x="5557519" y="8600439"/>
                  <a:pt x="5629909" y="8642349"/>
                  <a:pt x="5711189" y="8642349"/>
                </a:cubicBezTo>
                <a:cubicBezTo>
                  <a:pt x="5793739" y="8642349"/>
                  <a:pt x="5864859" y="8600439"/>
                  <a:pt x="5906769" y="8536939"/>
                </a:cubicBezTo>
                <a:cubicBezTo>
                  <a:pt x="5915659" y="8549639"/>
                  <a:pt x="5925819" y="8562339"/>
                  <a:pt x="5935978" y="8573770"/>
                </a:cubicBezTo>
                <a:cubicBezTo>
                  <a:pt x="5979158" y="8616950"/>
                  <a:pt x="6040119" y="8642350"/>
                  <a:pt x="6102348" y="8642350"/>
                </a:cubicBezTo>
                <a:cubicBezTo>
                  <a:pt x="6163308" y="8642350"/>
                  <a:pt x="6224269" y="8616950"/>
                  <a:pt x="6268719" y="8573770"/>
                </a:cubicBezTo>
                <a:cubicBezTo>
                  <a:pt x="6311898" y="8529320"/>
                  <a:pt x="6337298" y="8469630"/>
                  <a:pt x="6337298" y="8407400"/>
                </a:cubicBezTo>
                <a:cubicBezTo>
                  <a:pt x="6337298" y="8345170"/>
                  <a:pt x="6311898" y="8285480"/>
                  <a:pt x="6268719" y="8241030"/>
                </a:cubicBezTo>
                <a:cubicBezTo>
                  <a:pt x="6258559" y="8230870"/>
                  <a:pt x="6247128" y="8220711"/>
                  <a:pt x="6234428" y="8213090"/>
                </a:cubicBezTo>
                <a:cubicBezTo>
                  <a:pt x="6296658" y="8171180"/>
                  <a:pt x="6337298" y="8098790"/>
                  <a:pt x="6337298" y="8018780"/>
                </a:cubicBezTo>
                <a:cubicBezTo>
                  <a:pt x="6337298" y="7937500"/>
                  <a:pt x="6296658" y="7866380"/>
                  <a:pt x="6234428" y="7824470"/>
                </a:cubicBezTo>
                <a:cubicBezTo>
                  <a:pt x="6296658" y="7782561"/>
                  <a:pt x="6337298" y="7711440"/>
                  <a:pt x="6337298" y="7630161"/>
                </a:cubicBezTo>
                <a:cubicBezTo>
                  <a:pt x="6337298" y="7548881"/>
                  <a:pt x="6296658" y="7477761"/>
                  <a:pt x="6234428" y="7435851"/>
                </a:cubicBezTo>
                <a:cubicBezTo>
                  <a:pt x="6296658" y="7393941"/>
                  <a:pt x="6337298" y="7321551"/>
                  <a:pt x="6337298" y="7241541"/>
                </a:cubicBezTo>
                <a:cubicBezTo>
                  <a:pt x="6337298" y="7160261"/>
                  <a:pt x="6296658" y="7089141"/>
                  <a:pt x="6234428" y="7047231"/>
                </a:cubicBezTo>
                <a:cubicBezTo>
                  <a:pt x="6296658" y="7005321"/>
                  <a:pt x="6337298" y="6934201"/>
                  <a:pt x="6337298" y="6852921"/>
                </a:cubicBezTo>
                <a:cubicBezTo>
                  <a:pt x="6337298" y="6771642"/>
                  <a:pt x="6296658" y="6700521"/>
                  <a:pt x="6234428" y="6658611"/>
                </a:cubicBezTo>
                <a:cubicBezTo>
                  <a:pt x="6296658" y="6615431"/>
                  <a:pt x="6337298" y="6544311"/>
                  <a:pt x="6337298" y="6464302"/>
                </a:cubicBezTo>
                <a:cubicBezTo>
                  <a:pt x="6337298" y="6383022"/>
                  <a:pt x="6296658" y="6311902"/>
                  <a:pt x="6234428" y="6269992"/>
                </a:cubicBezTo>
                <a:cubicBezTo>
                  <a:pt x="6296658" y="6228082"/>
                  <a:pt x="6337298" y="6156962"/>
                  <a:pt x="6337298" y="6075682"/>
                </a:cubicBezTo>
                <a:cubicBezTo>
                  <a:pt x="6337298" y="5994402"/>
                  <a:pt x="6296658" y="5923282"/>
                  <a:pt x="6234428" y="5881372"/>
                </a:cubicBezTo>
                <a:cubicBezTo>
                  <a:pt x="6296658" y="5839462"/>
                  <a:pt x="6337298" y="5768342"/>
                  <a:pt x="6337298" y="5687062"/>
                </a:cubicBezTo>
                <a:cubicBezTo>
                  <a:pt x="6337298" y="5605782"/>
                  <a:pt x="6296658" y="5534662"/>
                  <a:pt x="6234428" y="5492752"/>
                </a:cubicBezTo>
                <a:cubicBezTo>
                  <a:pt x="6296658" y="5449572"/>
                  <a:pt x="6337298" y="5378452"/>
                  <a:pt x="6337298" y="5298442"/>
                </a:cubicBezTo>
                <a:cubicBezTo>
                  <a:pt x="6337298" y="5217163"/>
                  <a:pt x="6296658" y="5146042"/>
                  <a:pt x="6234428" y="5104133"/>
                </a:cubicBezTo>
                <a:cubicBezTo>
                  <a:pt x="6296658" y="5062223"/>
                  <a:pt x="6337298" y="4991103"/>
                  <a:pt x="6337298" y="4909823"/>
                </a:cubicBezTo>
                <a:cubicBezTo>
                  <a:pt x="6337298" y="4828543"/>
                  <a:pt x="6296658" y="4757423"/>
                  <a:pt x="6234428" y="4715513"/>
                </a:cubicBezTo>
                <a:cubicBezTo>
                  <a:pt x="6296658" y="4672333"/>
                  <a:pt x="6337298" y="4601213"/>
                  <a:pt x="6337298" y="4521203"/>
                </a:cubicBezTo>
                <a:cubicBezTo>
                  <a:pt x="6337298" y="4439923"/>
                  <a:pt x="6296658" y="4368803"/>
                  <a:pt x="6234428" y="4326893"/>
                </a:cubicBezTo>
                <a:cubicBezTo>
                  <a:pt x="6296658" y="4284983"/>
                  <a:pt x="6337298" y="4213863"/>
                  <a:pt x="6337298" y="4132583"/>
                </a:cubicBezTo>
                <a:cubicBezTo>
                  <a:pt x="6337298" y="4051303"/>
                  <a:pt x="6296658" y="3980183"/>
                  <a:pt x="6234428" y="3938274"/>
                </a:cubicBezTo>
                <a:cubicBezTo>
                  <a:pt x="6296658" y="3896364"/>
                  <a:pt x="6337298" y="3825244"/>
                  <a:pt x="6337298" y="3743964"/>
                </a:cubicBezTo>
                <a:cubicBezTo>
                  <a:pt x="6337298" y="3662684"/>
                  <a:pt x="6296658" y="3591564"/>
                  <a:pt x="6234428" y="3549654"/>
                </a:cubicBezTo>
                <a:cubicBezTo>
                  <a:pt x="6296658" y="3506474"/>
                  <a:pt x="6337298" y="3435354"/>
                  <a:pt x="6337298" y="3355344"/>
                </a:cubicBezTo>
                <a:cubicBezTo>
                  <a:pt x="6337298" y="3274064"/>
                  <a:pt x="6296658" y="3202944"/>
                  <a:pt x="6234428" y="3161034"/>
                </a:cubicBezTo>
                <a:cubicBezTo>
                  <a:pt x="6296658" y="3119124"/>
                  <a:pt x="6337298" y="3048004"/>
                  <a:pt x="6337298" y="2966724"/>
                </a:cubicBezTo>
                <a:cubicBezTo>
                  <a:pt x="6337298" y="2885444"/>
                  <a:pt x="6296658" y="2814324"/>
                  <a:pt x="6234428" y="2772414"/>
                </a:cubicBezTo>
                <a:cubicBezTo>
                  <a:pt x="6296658" y="2730504"/>
                  <a:pt x="6337298" y="2659384"/>
                  <a:pt x="6337298" y="2578104"/>
                </a:cubicBezTo>
                <a:cubicBezTo>
                  <a:pt x="6337298" y="2496824"/>
                  <a:pt x="6296658" y="2425704"/>
                  <a:pt x="6234428" y="2383794"/>
                </a:cubicBezTo>
                <a:cubicBezTo>
                  <a:pt x="6296658" y="2341884"/>
                  <a:pt x="6337298" y="2270764"/>
                  <a:pt x="6337298" y="2189484"/>
                </a:cubicBezTo>
                <a:cubicBezTo>
                  <a:pt x="6337298" y="2108204"/>
                  <a:pt x="6296658" y="2037084"/>
                  <a:pt x="6234428" y="1995174"/>
                </a:cubicBezTo>
                <a:cubicBezTo>
                  <a:pt x="6296658" y="1953264"/>
                  <a:pt x="6337298" y="1882144"/>
                  <a:pt x="6337298" y="1800864"/>
                </a:cubicBezTo>
                <a:cubicBezTo>
                  <a:pt x="6337298" y="1719584"/>
                  <a:pt x="6296658" y="1648464"/>
                  <a:pt x="6234428" y="1606554"/>
                </a:cubicBezTo>
                <a:cubicBezTo>
                  <a:pt x="6296658" y="1563374"/>
                  <a:pt x="6337298" y="1492254"/>
                  <a:pt x="6337298" y="1412244"/>
                </a:cubicBezTo>
                <a:cubicBezTo>
                  <a:pt x="6337298" y="1330964"/>
                  <a:pt x="6296658" y="1259844"/>
                  <a:pt x="6234428" y="1217934"/>
                </a:cubicBezTo>
                <a:cubicBezTo>
                  <a:pt x="6296658" y="1176024"/>
                  <a:pt x="6337298" y="1104904"/>
                  <a:pt x="6337298" y="1023624"/>
                </a:cubicBezTo>
                <a:cubicBezTo>
                  <a:pt x="6337298" y="942344"/>
                  <a:pt x="6296658" y="871224"/>
                  <a:pt x="6234428" y="829314"/>
                </a:cubicBezTo>
                <a:cubicBezTo>
                  <a:pt x="6309358" y="775974"/>
                  <a:pt x="6349998" y="704854"/>
                  <a:pt x="6349998" y="624844"/>
                </a:cubicBezTo>
                <a:close/>
              </a:path>
            </a:pathLst>
          </a:custGeom>
          <a:solidFill>
            <a:srgbClr val="FFBD6F"/>
          </a:solidFill>
          <a:ln w="38100">
            <a:solidFill>
              <a:srgbClr val="91612F"/>
            </a:solidFill>
          </a:ln>
        </p:spPr>
      </p:sp>
      <p:sp>
        <p:nvSpPr>
          <p:cNvPr id="30" name="Google Shape;2169;p30"/>
          <p:cNvSpPr txBox="1"/>
          <p:nvPr/>
        </p:nvSpPr>
        <p:spPr>
          <a:xfrm>
            <a:off x="719999" y="66286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3.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Thảo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luận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0751" y="1722211"/>
            <a:ext cx="7152229" cy="3088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SPMT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SPMT?</a:t>
            </a:r>
            <a:endParaRPr lang="en-US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2923953" y="799845"/>
            <a:ext cx="3296091" cy="914932"/>
          </a:xfrm>
          <a:prstGeom prst="frame">
            <a:avLst/>
          </a:prstGeom>
          <a:ln w="285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HOẠT ĐỘNG NHÓM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169;p30"/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accent1"/>
                </a:solidFill>
                <a:latin typeface="+mj-lt"/>
              </a:rPr>
              <a:t>KHỞI ĐỘNG</a:t>
            </a:r>
            <a:endParaRPr sz="3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0980" y="870969"/>
            <a:ext cx="7262038" cy="926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Em hãy nêu tên một số di tích tiêu biểu ở Việt Nam được cho trong các hình ảnh dưới đây</a:t>
            </a:r>
            <a:endParaRPr lang="en-US" sz="2200">
              <a:latin typeface="+mj-lt"/>
            </a:endParaRPr>
          </a:p>
        </p:txBody>
      </p:sp>
      <p:pic>
        <p:nvPicPr>
          <p:cNvPr id="6" name="Picture 5" descr="A building with trees around it&#10;&#10;Description automatically generated with low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71" y="2064835"/>
            <a:ext cx="3192724" cy="2207696"/>
          </a:xfrm>
          <a:prstGeom prst="rect">
            <a:avLst/>
          </a:prstGeom>
        </p:spPr>
      </p:pic>
      <p:pic>
        <p:nvPicPr>
          <p:cNvPr id="7" name="Picture 6" descr="A large white building with a lawn in front of it&#10;&#10;Description automatically generated with medium confidenc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407" y="2064835"/>
            <a:ext cx="3192723" cy="2207696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978697" y="4474454"/>
            <a:ext cx="3403071" cy="572701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fr-FR" sz="2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Chùa Phổ Minh (Nam Định)</a:t>
            </a:r>
            <a:endParaRPr lang="en-US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5070079" y="4474454"/>
            <a:ext cx="2657822" cy="572701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fr-FR" sz="2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Dinh Độc Lập (HCM)</a:t>
            </a:r>
            <a:endParaRPr lang="en-US" sz="20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621" y="1171777"/>
            <a:ext cx="6320757" cy="3658007"/>
          </a:xfrm>
          <a:prstGeom prst="rect">
            <a:avLst/>
          </a:prstGeom>
        </p:spPr>
      </p:pic>
      <p:sp>
        <p:nvSpPr>
          <p:cNvPr id="246" name="Google Shape;2478;p33">
            <a:hlinkClick r:id="rId4" action="ppaction://hlinksldjump"/>
          </p:cNvPr>
          <p:cNvSpPr/>
          <p:nvPr/>
        </p:nvSpPr>
        <p:spPr>
          <a:xfrm rot="-2700000">
            <a:off x="850094" y="499130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169;p30"/>
          <p:cNvSpPr txBox="1"/>
          <p:nvPr/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2800" b="1" u="sng">
                <a:solidFill>
                  <a:schemeClr val="accent1"/>
                </a:solidFill>
                <a:latin typeface="+mj-lt"/>
              </a:rPr>
              <a:t>Một số SPMT của các bạn học sinh</a:t>
            </a:r>
            <a:endParaRPr lang="en-US" sz="2800" b="1" u="sng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5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27525" y="2004397"/>
            <a:ext cx="1294043" cy="311817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/>
      <p:bldP spid="2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78;p33">
            <a:hlinkClick r:id="rId3" action="ppaction://hlinksldjump"/>
          </p:cNvPr>
          <p:cNvSpPr/>
          <p:nvPr/>
        </p:nvSpPr>
        <p:spPr>
          <a:xfrm rot="-2700000">
            <a:off x="850094" y="499130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169;p30"/>
          <p:cNvSpPr txBox="1"/>
          <p:nvPr/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2800" b="1" u="sng">
                <a:solidFill>
                  <a:schemeClr val="accent1"/>
                </a:solidFill>
                <a:latin typeface="+mj-lt"/>
              </a:rPr>
              <a:t>Một số SPMT của các bạn học sinh</a:t>
            </a:r>
            <a:endParaRPr lang="en-US" sz="2800" b="1" u="sng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48" y="1171777"/>
            <a:ext cx="6220503" cy="36580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78;p33">
            <a:hlinkClick r:id="rId3" action="ppaction://hlinksldjump"/>
          </p:cNvPr>
          <p:cNvSpPr/>
          <p:nvPr/>
        </p:nvSpPr>
        <p:spPr>
          <a:xfrm rot="-2700000">
            <a:off x="850094" y="499130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169;p30"/>
          <p:cNvSpPr txBox="1"/>
          <p:nvPr/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2800" b="1" u="sng">
                <a:solidFill>
                  <a:schemeClr val="accent1"/>
                </a:solidFill>
                <a:latin typeface="+mj-lt"/>
              </a:rPr>
              <a:t>Một số SPMT của các bạn học sinh</a:t>
            </a:r>
            <a:endParaRPr lang="en-US" sz="2800" b="1" u="sng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5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27525" y="2004397"/>
            <a:ext cx="1294043" cy="31181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39" y="1171777"/>
            <a:ext cx="5818519" cy="36715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2169;p30"/>
          <p:cNvSpPr txBox="1"/>
          <p:nvPr/>
        </p:nvSpPr>
        <p:spPr>
          <a:xfrm>
            <a:off x="720000" y="439565"/>
            <a:ext cx="77040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Yeseva One" panose="020B0604020202020204"/>
              <a:buNone/>
              <a:defRPr sz="2000" b="0" i="0" u="none" strike="noStrike" cap="none">
                <a:solidFill>
                  <a:schemeClr val="lt2"/>
                </a:solidFill>
                <a:latin typeface="Yeseva One" panose="020B0604020202020204"/>
                <a:ea typeface="Yeseva One" panose="020B0604020202020204"/>
                <a:cs typeface="Yeseva One" panose="020B0604020202020204"/>
                <a:sym typeface="Yeseva One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 b="1">
                <a:solidFill>
                  <a:schemeClr val="accent1"/>
                </a:solidFill>
                <a:latin typeface="+mj-lt"/>
              </a:rPr>
              <a:t>VẬN DỤNG</a:t>
            </a:r>
            <a:endParaRPr lang="en-US" sz="32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99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2410" y="2263998"/>
            <a:ext cx="4213506" cy="2626417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982470" y="1135112"/>
            <a:ext cx="6800562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Lên kế hoạch thực hiện các SPMT để tham gia chương trình gây quỹ ủng hộ bạn nghèo vượt khó ở trường. </a:t>
            </a:r>
            <a:endParaRPr lang="en-US" sz="2000">
              <a:latin typeface="+mj-lt"/>
            </a:endParaRPr>
          </a:p>
        </p:txBody>
      </p:sp>
      <p:sp>
        <p:nvSpPr>
          <p:cNvPr id="7" name="Thought Bubble: Cloud 6"/>
          <p:cNvSpPr/>
          <p:nvPr/>
        </p:nvSpPr>
        <p:spPr>
          <a:xfrm>
            <a:off x="4382751" y="2263998"/>
            <a:ext cx="3971841" cy="2108027"/>
          </a:xfrm>
          <a:prstGeom prst="cloudCallout">
            <a:avLst>
              <a:gd name="adj1" fmla="val -51351"/>
              <a:gd name="adj2" fmla="val 59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Thảo luận nhóm về mục đích, yêu cầu và vật liệu thực hiện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1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2169;p30"/>
          <p:cNvSpPr txBox="1"/>
          <p:nvPr/>
        </p:nvSpPr>
        <p:spPr>
          <a:xfrm>
            <a:off x="720000" y="439565"/>
            <a:ext cx="77040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Yeseva One" panose="020B0604020202020204"/>
              <a:buNone/>
              <a:defRPr sz="2000" b="0" i="0" u="none" strike="noStrike" cap="none">
                <a:solidFill>
                  <a:schemeClr val="lt2"/>
                </a:solidFill>
                <a:latin typeface="Yeseva One" panose="020B0604020202020204"/>
                <a:ea typeface="Yeseva One" panose="020B0604020202020204"/>
                <a:cs typeface="Yeseva One" panose="020B0604020202020204"/>
                <a:sym typeface="Yeseva One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 b="1">
                <a:solidFill>
                  <a:schemeClr val="accent1"/>
                </a:solidFill>
                <a:latin typeface="+mj-lt"/>
              </a:rPr>
              <a:t>VẬN DỤNG</a:t>
            </a:r>
            <a:endParaRPr lang="en-US" sz="3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0000" y="1109239"/>
            <a:ext cx="7696250" cy="291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i="1" u="sng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Mục đích, yêu cầu:</a:t>
            </a:r>
            <a:r>
              <a:rPr lang="fr-FR" sz="22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 SPMT có thể treo, bày trong nhà, sử dụng, làm quà tặng.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i="1" u="sng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 liệu: </a:t>
            </a:r>
            <a:endParaRPr lang="en-US" sz="2200" i="1" u="sng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Sẵn có, sưu tầm, tận dụng những vật liệu tái sử dụng.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 xuất mua những vật liệu khác để tạo nên SPMT hấp dẫn, có tính thẩm mĩ, hiệu quả về mặt thị giác. 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169;p30"/>
          <p:cNvSpPr txBox="1"/>
          <p:nvPr/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2800" b="1" u="sng">
                <a:solidFill>
                  <a:schemeClr val="accent1"/>
                </a:solidFill>
                <a:latin typeface="+mj-lt"/>
              </a:rPr>
              <a:t>Yêu cầu</a:t>
            </a:r>
            <a:endParaRPr lang="en-US" sz="2800" b="1" u="sng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Rectangle: Diagonal Corners Rounded 2"/>
          <p:cNvSpPr/>
          <p:nvPr/>
        </p:nvSpPr>
        <p:spPr>
          <a:xfrm>
            <a:off x="1206795" y="1149651"/>
            <a:ext cx="6730410" cy="1019391"/>
          </a:xfrm>
          <a:prstGeom prst="round2DiagRect">
            <a:avLst/>
          </a:prstGeom>
          <a:solidFill>
            <a:schemeClr val="accent2">
              <a:lumMod val="90000"/>
            </a:schemeClr>
          </a:solidFill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fr-FR" sz="20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SPMT cần hoàn chỉnh, có tính thẩm mĩ và đáp ứng được việc trưng bày, làm quà tặng,…</a:t>
            </a:r>
            <a:endParaRPr lang="en-US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: Diagonal Corners Rounded 21"/>
          <p:cNvSpPr/>
          <p:nvPr/>
        </p:nvSpPr>
        <p:spPr>
          <a:xfrm>
            <a:off x="1206795" y="2362272"/>
            <a:ext cx="6730410" cy="1019391"/>
          </a:xfrm>
          <a:prstGeom prst="round2DiagRect">
            <a:avLst/>
          </a:prstGeom>
          <a:solidFill>
            <a:schemeClr val="accent6"/>
          </a:solidFill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fr-FR" sz="200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S</a:t>
            </a:r>
            <a:r>
              <a:rPr lang="fr-FR" sz="20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ử dụng đa dạng chất liệu, hướng đến tính thân thiện với môi trường và khả năng sưu tầm của mỗi cá nhân</a:t>
            </a:r>
            <a:endParaRPr lang="en-US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: Diagonal Corners Rounded 22"/>
          <p:cNvSpPr/>
          <p:nvPr/>
        </p:nvSpPr>
        <p:spPr>
          <a:xfrm>
            <a:off x="1206795" y="3574894"/>
            <a:ext cx="6730410" cy="1019391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fr-FR" sz="20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Thực hiện cá nhân hoặc theo nhóm, thời gian thực hiện ở nhà hoặc ngoài giờ học ở trường</a:t>
            </a:r>
            <a:endParaRPr lang="en-US" sz="20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 animBg="1"/>
      <p:bldP spid="22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2169;p30"/>
          <p:cNvSpPr txBox="1"/>
          <p:nvPr/>
        </p:nvSpPr>
        <p:spPr>
          <a:xfrm>
            <a:off x="720000" y="439565"/>
            <a:ext cx="77040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Yeseva One" panose="020B0604020202020204"/>
              <a:buNone/>
              <a:defRPr sz="2000" b="0" i="0" u="none" strike="noStrike" cap="none">
                <a:solidFill>
                  <a:schemeClr val="lt2"/>
                </a:solidFill>
                <a:latin typeface="Yeseva One" panose="020B0604020202020204"/>
                <a:ea typeface="Yeseva One" panose="020B0604020202020204"/>
                <a:cs typeface="Yeseva One" panose="020B0604020202020204"/>
                <a:sym typeface="Yeseva One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 b="1">
                <a:solidFill>
                  <a:schemeClr val="accent1"/>
                </a:solidFill>
                <a:latin typeface="+mj-lt"/>
              </a:rPr>
              <a:t>HƯỚNG DẪN VỀ NHÀ</a:t>
            </a:r>
            <a:endParaRPr lang="en-US" sz="3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9972" y="1242114"/>
            <a:ext cx="7464056" cy="2400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Ôn </a:t>
            </a: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lại kiến thức đã học.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Hoàn thành các bài tập của Bài 3, Sách bài tập Mĩ thuật 7 tr.12-15.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Đọc và tìm hiểu trước </a:t>
            </a:r>
            <a:r>
              <a:rPr lang="fr-FR" sz="22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 4: Hình ảnh di tích trong thiết kế tem bưu chính. 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/>
          <p:nvPr/>
        </p:nvSpPr>
        <p:spPr>
          <a:xfrm>
            <a:off x="2429926" y="511830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2800" b="1" dirty="0" smtClean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lgerian" panose="04020705040A02060702" charset="0"/>
                <a:cs typeface="Algerian" panose="04020705040A02060702" charset="0"/>
              </a:rPr>
              <a:t>CHỦ ĐỀ 2: VẺ ĐẸP DI TÍCH</a:t>
            </a:r>
            <a:endParaRPr lang="vi-VN" altLang="en-US" sz="2800" b="1" dirty="0"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lgerian" panose="04020705040A02060702" charset="0"/>
              <a:cs typeface="Algerian" panose="04020705040A02060702" charset="0"/>
            </a:endParaRPr>
          </a:p>
        </p:txBody>
      </p:sp>
      <p:sp>
        <p:nvSpPr>
          <p:cNvPr id="5" name="Text Box 1"/>
          <p:cNvSpPr txBox="1"/>
          <p:nvPr/>
        </p:nvSpPr>
        <p:spPr>
          <a:xfrm>
            <a:off x="257857" y="1736257"/>
            <a:ext cx="870302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3200" b="1" dirty="0" smtClean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lgerian" panose="04020705040A02060702" charset="0"/>
                <a:cs typeface="Algerian" panose="04020705040A02060702" charset="0"/>
              </a:rPr>
              <a:t>HÌNH ẢNH DI TÍCH TRONG SÁNG TẠO MĨ THUẬT</a:t>
            </a:r>
            <a:endParaRPr lang="vi-VN" altLang="en-US" sz="3200" b="1" dirty="0"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lgerian" panose="04020705040A02060702" charset="0"/>
              <a:cs typeface="Algerian" panose="04020705040A02060702" charset="0"/>
            </a:endParaRPr>
          </a:p>
        </p:txBody>
      </p:sp>
      <p:sp>
        <p:nvSpPr>
          <p:cNvPr id="6" name="Text Box 1"/>
          <p:cNvSpPr txBox="1"/>
          <p:nvPr/>
        </p:nvSpPr>
        <p:spPr>
          <a:xfrm>
            <a:off x="3611869" y="1278205"/>
            <a:ext cx="184377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2000" b="1" dirty="0" smtClean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lgerian" panose="04020705040A02060702" charset="0"/>
                <a:cs typeface="Algerian" panose="04020705040A02060702" charset="0"/>
              </a:rPr>
              <a:t>TIẾT 5 – BÀI 3</a:t>
            </a:r>
            <a:endParaRPr lang="vi-VN" altLang="en-US" sz="2000" b="1" dirty="0"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lgerian" panose="04020705040A02060702" charset="0"/>
              <a:cs typeface="Algerian" panose="04020705040A02060702" charset="0"/>
            </a:endParaRPr>
          </a:p>
        </p:txBody>
      </p:sp>
      <p:sp>
        <p:nvSpPr>
          <p:cNvPr id="7" name="Text Box 1"/>
          <p:cNvSpPr txBox="1"/>
          <p:nvPr/>
        </p:nvSpPr>
        <p:spPr>
          <a:xfrm>
            <a:off x="3897252" y="2378974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2000" b="1" dirty="0" smtClean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lgerian" panose="04020705040A02060702" charset="0"/>
                <a:cs typeface="Algerian" panose="04020705040A02060702" charset="0"/>
              </a:rPr>
              <a:t>(TIẾT 1)</a:t>
            </a:r>
            <a:endParaRPr lang="vi-VN" altLang="en-US" sz="2000" b="1" dirty="0"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lgerian" panose="04020705040A02060702" charset="0"/>
              <a:cs typeface="Algerian" panose="04020705040A02060702" charset="0"/>
            </a:endParaRPr>
          </a:p>
        </p:txBody>
      </p:sp>
      <p:pic>
        <p:nvPicPr>
          <p:cNvPr id="1026" name="Picture 2" descr="Đến vùng 'đệ nhất danh trà' check-in thác Mưa R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26" y="2881382"/>
            <a:ext cx="4089137" cy="2102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8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13" y="91600"/>
            <a:ext cx="9144000" cy="790992"/>
            <a:chOff x="423" y="1332"/>
            <a:chExt cx="19216" cy="1558"/>
          </a:xfrm>
        </p:grpSpPr>
        <p:sp>
          <p:nvSpPr>
            <p:cNvPr id="7" name="Subtitle 2"/>
            <p:cNvSpPr txBox="1"/>
            <p:nvPr/>
          </p:nvSpPr>
          <p:spPr>
            <a:xfrm>
              <a:off x="423" y="2061"/>
              <a:ext cx="19216" cy="8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buNone/>
              </a:pPr>
              <a:r>
                <a:rPr lang="vi-VN" altLang="en-US" sz="2200" b="1" dirty="0" smtClean="0"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5 – BÀI 3: HÌNH ẢNH DI TÍCH TRONG SÁNG TẠO MĨ THUẬT</a:t>
              </a:r>
            </a:p>
            <a:p>
              <a:pPr marL="0" lvl="0" indent="0" algn="ctr" eaLnBrk="1" hangingPunct="1">
                <a:buNone/>
              </a:pPr>
              <a:r>
                <a:rPr lang="vi-VN" altLang="en-US" sz="1600" b="1" dirty="0" smtClean="0"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(TIẾT 1)</a:t>
              </a:r>
              <a:endParaRPr lang="vi-VN" altLang="en-US" sz="1600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2"/>
            <p:cNvSpPr txBox="1"/>
            <p:nvPr/>
          </p:nvSpPr>
          <p:spPr>
            <a:xfrm>
              <a:off x="6518" y="1332"/>
              <a:ext cx="6605" cy="6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altLang="en-US" b="1" dirty="0" smtClean="0">
                  <a:solidFill>
                    <a:srgbClr val="2828F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CHỦ ĐỀ 2: VẺ ĐẸP DI TÍCH</a:t>
              </a:r>
              <a:endParaRPr lang="vi-VN" altLang="en-US" b="1" dirty="0">
                <a:solidFill>
                  <a:srgbClr val="2828F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5" name="Subtitle 2"/>
          <p:cNvSpPr txBox="1"/>
          <p:nvPr/>
        </p:nvSpPr>
        <p:spPr>
          <a:xfrm>
            <a:off x="330990" y="1428310"/>
            <a:ext cx="1853409" cy="441197"/>
          </a:xfrm>
          <a:prstGeom prst="rect">
            <a:avLst/>
          </a:prstGeom>
          <a:noFill/>
          <a:ln w="9525">
            <a:noFill/>
          </a:ln>
        </p:spPr>
        <p:txBody>
          <a:bodyPr lIns="0" rIns="1828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9BBB59"/>
              </a:buClr>
              <a:buSzPct val="95000"/>
              <a:buFont typeface="Wingdings 2" panose="05020102010507070707" pitchFamily="18" charset="2"/>
              <a:buNone/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</a:t>
            </a:r>
            <a:endParaRPr lang="vi-V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itle 2"/>
          <p:cNvSpPr txBox="1"/>
          <p:nvPr/>
        </p:nvSpPr>
        <p:spPr>
          <a:xfrm>
            <a:off x="330990" y="1974028"/>
            <a:ext cx="4931891" cy="441197"/>
          </a:xfrm>
          <a:prstGeom prst="rect">
            <a:avLst/>
          </a:prstGeom>
          <a:noFill/>
          <a:ln w="9525">
            <a:noFill/>
          </a:ln>
        </p:spPr>
        <p:txBody>
          <a:bodyPr lIns="0" rIns="1828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9BBB59"/>
              </a:buClr>
              <a:buSzPct val="95000"/>
              <a:buFont typeface="Wingdings 2" panose="05020102010507070707" pitchFamily="18" charset="2"/>
              <a:buNone/>
            </a:pPr>
            <a:r>
              <a:rPr lang="vi-V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Tìm hiểu vẻ đẹp trong một số  bức ảnh</a:t>
            </a:r>
            <a:endParaRPr lang="vi-V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8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44" y="18908"/>
            <a:ext cx="3699777" cy="248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146" y="0"/>
            <a:ext cx="3762272" cy="250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9" y="2525483"/>
            <a:ext cx="3599782" cy="2637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044" y="2524190"/>
            <a:ext cx="3687276" cy="24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/>
          <p:cNvSpPr txBox="1"/>
          <p:nvPr/>
        </p:nvSpPr>
        <p:spPr>
          <a:xfrm>
            <a:off x="3322340" y="493935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en-US" b="1" dirty="0" smtClean="0">
                <a:solidFill>
                  <a:srgbClr val="2828F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THẢO LUẬN NHÓM</a:t>
            </a:r>
            <a:endParaRPr lang="vi-VN" altLang="en-US" b="1" dirty="0">
              <a:solidFill>
                <a:srgbClr val="2828F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210312" y="1205932"/>
            <a:ext cx="8759952" cy="441197"/>
          </a:xfrm>
          <a:prstGeom prst="rect">
            <a:avLst/>
          </a:prstGeom>
          <a:noFill/>
          <a:ln w="9525">
            <a:noFill/>
          </a:ln>
        </p:spPr>
        <p:txBody>
          <a:bodyPr lIns="0" rIns="1828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buNone/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1:</a:t>
            </a:r>
            <a:r>
              <a:rPr lang="vi-VN" sz="2000" dirty="0" smtClean="0"/>
              <a:t> </a:t>
            </a:r>
            <a:r>
              <a:rPr lang="vi-VN" sz="2000" dirty="0"/>
              <a:t>Nêu hiểu biết của em về di tích chùa của người khơ me, tỉnh sóc </a:t>
            </a:r>
            <a:r>
              <a:rPr lang="vi-VN" sz="2000" dirty="0" smtClean="0"/>
              <a:t>trăng?</a:t>
            </a:r>
            <a:endParaRPr lang="vi-VN" sz="2000" dirty="0"/>
          </a:p>
        </p:txBody>
      </p:sp>
      <p:sp>
        <p:nvSpPr>
          <p:cNvPr id="10" name="Subtitle 2"/>
          <p:cNvSpPr txBox="1"/>
          <p:nvPr/>
        </p:nvSpPr>
        <p:spPr>
          <a:xfrm>
            <a:off x="210312" y="1869253"/>
            <a:ext cx="8759952" cy="441197"/>
          </a:xfrm>
          <a:prstGeom prst="rect">
            <a:avLst/>
          </a:prstGeom>
          <a:noFill/>
          <a:ln w="9525">
            <a:noFill/>
          </a:ln>
        </p:spPr>
        <p:txBody>
          <a:bodyPr lIns="0" rIns="1828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buNone/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2:</a:t>
            </a:r>
            <a:r>
              <a:rPr lang="vi-VN" sz="2000" dirty="0" smtClean="0"/>
              <a:t> </a:t>
            </a:r>
            <a:r>
              <a:rPr lang="vi-VN" sz="2000" dirty="0"/>
              <a:t>Nêu hiểu biết của em về </a:t>
            </a:r>
            <a:r>
              <a:rPr lang="en-US" sz="2000" dirty="0" smtClean="0"/>
              <a:t>di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chùaTháp</a:t>
            </a:r>
            <a:r>
              <a:rPr lang="en-US" sz="2000" dirty="0"/>
              <a:t> </a:t>
            </a:r>
            <a:r>
              <a:rPr lang="en-US" sz="2000" dirty="0" err="1"/>
              <a:t>Nhạn</a:t>
            </a:r>
            <a:r>
              <a:rPr lang="en-US" sz="2000" dirty="0"/>
              <a:t>, </a:t>
            </a:r>
            <a:r>
              <a:rPr lang="en-US" sz="2000" dirty="0" err="1"/>
              <a:t>tỉnh</a:t>
            </a:r>
            <a:r>
              <a:rPr lang="en-US" sz="2000" dirty="0"/>
              <a:t> </a:t>
            </a:r>
            <a:r>
              <a:rPr lang="en-US" sz="2000" dirty="0" err="1"/>
              <a:t>Phú</a:t>
            </a:r>
            <a:r>
              <a:rPr lang="en-US" sz="2000" dirty="0"/>
              <a:t> </a:t>
            </a:r>
            <a:r>
              <a:rPr lang="en-US" sz="2000" dirty="0" err="1" smtClean="0"/>
              <a:t>Yên</a:t>
            </a:r>
            <a:r>
              <a:rPr lang="vi-VN" sz="2000" dirty="0" smtClean="0"/>
              <a:t>?</a:t>
            </a:r>
            <a:endParaRPr lang="vi-VN" sz="2000" dirty="0"/>
          </a:p>
        </p:txBody>
      </p:sp>
      <p:sp>
        <p:nvSpPr>
          <p:cNvPr id="12" name="Subtitle 2"/>
          <p:cNvSpPr txBox="1"/>
          <p:nvPr/>
        </p:nvSpPr>
        <p:spPr>
          <a:xfrm>
            <a:off x="210312" y="2493856"/>
            <a:ext cx="8759952" cy="441197"/>
          </a:xfrm>
          <a:prstGeom prst="rect">
            <a:avLst/>
          </a:prstGeom>
          <a:noFill/>
          <a:ln w="9525">
            <a:noFill/>
          </a:ln>
        </p:spPr>
        <p:txBody>
          <a:bodyPr lIns="0" rIns="1828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buNone/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3:</a:t>
            </a:r>
            <a:r>
              <a:rPr lang="vi-VN" sz="2000" dirty="0" smtClean="0"/>
              <a:t> </a:t>
            </a:r>
            <a:r>
              <a:rPr lang="vi-VN" sz="2000" dirty="0"/>
              <a:t>Nêu hiểu biết của em về </a:t>
            </a:r>
            <a:r>
              <a:rPr lang="en-US" sz="2000" dirty="0" smtClean="0"/>
              <a:t>di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vi-VN" sz="2000" dirty="0"/>
              <a:t>Nhà Gươi của người cơ-tu, ở hòa Vang, Đà </a:t>
            </a:r>
            <a:r>
              <a:rPr lang="vi-VN" sz="2000" dirty="0" smtClean="0"/>
              <a:t>Nẵng?</a:t>
            </a:r>
            <a:endParaRPr lang="vi-VN" sz="2000" dirty="0"/>
          </a:p>
        </p:txBody>
      </p:sp>
      <p:sp>
        <p:nvSpPr>
          <p:cNvPr id="13" name="Subtitle 2"/>
          <p:cNvSpPr txBox="1"/>
          <p:nvPr/>
        </p:nvSpPr>
        <p:spPr>
          <a:xfrm>
            <a:off x="210312" y="3377776"/>
            <a:ext cx="8759952" cy="441197"/>
          </a:xfrm>
          <a:prstGeom prst="rect">
            <a:avLst/>
          </a:prstGeom>
          <a:noFill/>
          <a:ln w="9525">
            <a:noFill/>
          </a:ln>
        </p:spPr>
        <p:txBody>
          <a:bodyPr lIns="0" rIns="1828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buNone/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4:</a:t>
            </a:r>
            <a:r>
              <a:rPr lang="vi-VN" sz="2000" dirty="0" smtClean="0"/>
              <a:t> </a:t>
            </a:r>
            <a:r>
              <a:rPr lang="vi-VN" sz="2000" dirty="0"/>
              <a:t>Nêu hiểu biết của em về </a:t>
            </a:r>
            <a:r>
              <a:rPr lang="en-US" sz="2000" dirty="0" smtClean="0"/>
              <a:t>di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Miếu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Giám</a:t>
            </a:r>
            <a:r>
              <a:rPr lang="en-US" sz="2000" dirty="0"/>
              <a:t>,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vi-VN" sz="2000" dirty="0" smtClean="0"/>
              <a:t>Nội?</a:t>
            </a:r>
            <a:endParaRPr lang="en-US" sz="2000" dirty="0"/>
          </a:p>
          <a:p>
            <a:pPr marL="0" indent="0">
              <a:buNone/>
            </a:pP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49326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632" y="2917157"/>
            <a:ext cx="8156448" cy="192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2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 (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Chùa</a:t>
            </a:r>
            <a:r>
              <a:rPr lang="fr-FR" sz="22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2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2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Khơ</a:t>
            </a:r>
            <a:r>
              <a:rPr lang="fr-FR" sz="22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-me, 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fr-FR" sz="22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fr-FR" sz="22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fr-FR" sz="2200" i="1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fr-FR" sz="2200" i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 err="1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200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Khmer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chùa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trổ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rắn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Naga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uốn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lượn</a:t>
            </a:r>
            <a:r>
              <a:rPr lang="fr-FR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856" y="200471"/>
            <a:ext cx="4617720" cy="281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0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585" y="182776"/>
            <a:ext cx="4687470" cy="282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092" y="3075819"/>
            <a:ext cx="822045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(Di </a:t>
            </a:r>
            <a:r>
              <a:rPr lang="fr-FR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tháp</a:t>
            </a:r>
            <a:r>
              <a:rPr lang="fr-F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Nhạn</a:t>
            </a:r>
            <a:r>
              <a:rPr lang="fr-F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tỉnh</a:t>
            </a:r>
            <a:r>
              <a:rPr lang="fr-F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</a:t>
            </a:r>
            <a:r>
              <a:rPr lang="fr-F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Yên</a:t>
            </a:r>
            <a:r>
              <a:rPr lang="fr-FR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vi-VN" sz="20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fr-FR" sz="2000" dirty="0" err="1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fr-FR" sz="2000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Nhạn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23,5m.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10m.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1613</Words>
  <Application>Microsoft Office PowerPoint</Application>
  <PresentationFormat>On-screen Show (16:9)</PresentationFormat>
  <Paragraphs>129</Paragraphs>
  <Slides>36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Times New Roman</vt:lpstr>
      <vt:lpstr>Wingdings</vt:lpstr>
      <vt:lpstr>Arial</vt:lpstr>
      <vt:lpstr>Jua</vt:lpstr>
      <vt:lpstr>Algerian</vt:lpstr>
      <vt:lpstr>Wingdings 2</vt:lpstr>
      <vt:lpstr>Calibri</vt:lpstr>
      <vt:lpstr>Yeseva One</vt:lpstr>
      <vt:lpstr>Calibri Light</vt:lpstr>
      <vt:lpstr>Office Theme</vt:lpstr>
      <vt:lpstr>PowerPoint Presentation</vt:lpstr>
      <vt:lpstr>KHỞI ĐỘNG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hình ảnh khác về các di tích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TPMT thể hiện vẻ đẹp của di tích</vt:lpstr>
      <vt:lpstr>PowerPoint Presentation</vt:lpstr>
      <vt:lpstr>PowerPoint Presentation</vt:lpstr>
      <vt:lpstr>PowerPoint Presentation</vt:lpstr>
      <vt:lpstr>PowerPoint Presentation</vt:lpstr>
      <vt:lpstr>Lưu 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62</cp:revision>
  <dcterms:created xsi:type="dcterms:W3CDTF">2024-09-29T12:03:00Z</dcterms:created>
  <dcterms:modified xsi:type="dcterms:W3CDTF">2024-09-30T15:07:48Z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