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84" r:id="rId2"/>
    <p:sldId id="282" r:id="rId3"/>
    <p:sldId id="256" r:id="rId4"/>
    <p:sldId id="257" r:id="rId5"/>
    <p:sldId id="258" r:id="rId6"/>
    <p:sldId id="259" r:id="rId7"/>
    <p:sldId id="260" r:id="rId8"/>
    <p:sldId id="447" r:id="rId9"/>
    <p:sldId id="261" r:id="rId10"/>
    <p:sldId id="265" r:id="rId11"/>
    <p:sldId id="276" r:id="rId12"/>
    <p:sldId id="452" r:id="rId13"/>
    <p:sldId id="457" r:id="rId14"/>
    <p:sldId id="278" r:id="rId15"/>
    <p:sldId id="277" r:id="rId16"/>
    <p:sldId id="455" r:id="rId17"/>
    <p:sldId id="456" r:id="rId18"/>
    <p:sldId id="263" r:id="rId19"/>
    <p:sldId id="273"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xpOgmJgVrfxq0TBQAB3k9MdMQ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a:extLst>
            <a:ext uri="{FF2B5EF4-FFF2-40B4-BE49-F238E27FC236}">
              <a16:creationId xmlns:a16="http://schemas.microsoft.com/office/drawing/2014/main" id="{01F1FD7A-8B5A-6D21-E09D-D1A85EB68F89}"/>
            </a:ext>
          </a:extLst>
        </p:cNvPr>
        <p:cNvGrpSpPr/>
        <p:nvPr/>
      </p:nvGrpSpPr>
      <p:grpSpPr>
        <a:xfrm>
          <a:off x="0" y="0"/>
          <a:ext cx="0" cy="0"/>
          <a:chOff x="0" y="0"/>
          <a:chExt cx="0" cy="0"/>
        </a:xfrm>
      </p:grpSpPr>
      <p:sp>
        <p:nvSpPr>
          <p:cNvPr id="173" name="Google Shape;173;p8:notes">
            <a:extLst>
              <a:ext uri="{FF2B5EF4-FFF2-40B4-BE49-F238E27FC236}">
                <a16:creationId xmlns:a16="http://schemas.microsoft.com/office/drawing/2014/main" id="{A9B7D42C-7B64-3F4A-8C3B-35A42D7E43B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8:notes">
            <a:extLst>
              <a:ext uri="{FF2B5EF4-FFF2-40B4-BE49-F238E27FC236}">
                <a16:creationId xmlns:a16="http://schemas.microsoft.com/office/drawing/2014/main" id="{912854A8-0FCD-F8C8-8000-BF0C41A038F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3373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a:extLst>
            <a:ext uri="{FF2B5EF4-FFF2-40B4-BE49-F238E27FC236}">
              <a16:creationId xmlns:a16="http://schemas.microsoft.com/office/drawing/2014/main" id="{741CCB5E-0786-3E4E-17C4-7AB6E0BB0AB2}"/>
            </a:ext>
          </a:extLst>
        </p:cNvPr>
        <p:cNvGrpSpPr/>
        <p:nvPr/>
      </p:nvGrpSpPr>
      <p:grpSpPr>
        <a:xfrm>
          <a:off x="0" y="0"/>
          <a:ext cx="0" cy="0"/>
          <a:chOff x="0" y="0"/>
          <a:chExt cx="0" cy="0"/>
        </a:xfrm>
      </p:grpSpPr>
      <p:sp>
        <p:nvSpPr>
          <p:cNvPr id="173" name="Google Shape;173;p8:notes">
            <a:extLst>
              <a:ext uri="{FF2B5EF4-FFF2-40B4-BE49-F238E27FC236}">
                <a16:creationId xmlns:a16="http://schemas.microsoft.com/office/drawing/2014/main" id="{2743C8EE-77AE-83EA-0269-13A0538AA3D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8:notes">
            <a:extLst>
              <a:ext uri="{FF2B5EF4-FFF2-40B4-BE49-F238E27FC236}">
                <a16:creationId xmlns:a16="http://schemas.microsoft.com/office/drawing/2014/main" id="{D11FF718-05C7-167A-0A23-21AB09E8A2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9040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648018-621B-4F0E-9228-B2DE9D26CA33}" type="datetimeFigureOut">
              <a:rPr lang="en-US" smtClean="0">
                <a:solidFill>
                  <a:prstClr val="black">
                    <a:tint val="75000"/>
                  </a:prstClr>
                </a:solidFill>
              </a:rPr>
              <a:pPr/>
              <a:t>11/4/2025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0C05FAC-7A53-4E66-BFF2-0B498BE3C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746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0.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5.wmf"/><Relationship Id="rId7" Type="http://schemas.openxmlformats.org/officeDocument/2006/relationships/image" Target="../media/image17.wmf"/><Relationship Id="rId2" Type="http://schemas.openxmlformats.org/officeDocument/2006/relationships/oleObject" Target="../embeddings/oleObject1.bin"/><Relationship Id="rId1" Type="http://schemas.openxmlformats.org/officeDocument/2006/relationships/slideLayout" Target="../slideLayouts/slideLayout11.xml"/><Relationship Id="rId6" Type="http://schemas.openxmlformats.org/officeDocument/2006/relationships/oleObject" Target="../embeddings/oleObject3.bin"/><Relationship Id="rId5" Type="http://schemas.openxmlformats.org/officeDocument/2006/relationships/image" Target="../media/image16.wmf"/><Relationship Id="rId4" Type="http://schemas.openxmlformats.org/officeDocument/2006/relationships/oleObject" Target="../embeddings/oleObject2.bin"/><Relationship Id="rId9" Type="http://schemas.openxmlformats.org/officeDocument/2006/relationships/image" Target="../media/image18.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slide" Target="slide4.xml"/><Relationship Id="rId4" Type="http://schemas.openxmlformats.org/officeDocument/2006/relationships/slide" Target="slide6.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0.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0.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GIAO AN\NĂM HỌC 2021 - 2022\TOÁN 6\MỚI\BỘ ẢNH NÉN POWERPOI\background (1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93" y="0"/>
            <a:ext cx="1251895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677F071-F974-A92B-DF81-D2E2B2ECFD52}"/>
              </a:ext>
            </a:extLst>
          </p:cNvPr>
          <p:cNvSpPr txBox="1"/>
          <p:nvPr/>
        </p:nvSpPr>
        <p:spPr>
          <a:xfrm>
            <a:off x="609601" y="1707626"/>
            <a:ext cx="10760364" cy="193899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Chào</a:t>
            </a:r>
            <a:r>
              <a:rPr kumimoji="0" lang="en-US" altLang="en-US" sz="40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40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mừng</a:t>
            </a:r>
            <a:r>
              <a:rPr kumimoji="0" lang="en-US" altLang="en-US" sz="40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40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các</a:t>
            </a:r>
            <a:r>
              <a:rPr kumimoji="0" lang="en-US" altLang="en-US" sz="40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40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thầy</a:t>
            </a:r>
            <a:r>
              <a:rPr kumimoji="0" lang="en-US" altLang="en-US" sz="40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40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cô</a:t>
            </a:r>
            <a:r>
              <a:rPr kumimoji="0" lang="en-US" altLang="en-US" sz="40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40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giáo</a:t>
            </a:r>
            <a:r>
              <a:rPr kumimoji="0" lang="en-US" altLang="en-US" sz="40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40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về</a:t>
            </a:r>
            <a:r>
              <a:rPr kumimoji="0" lang="en-US" altLang="en-US" sz="40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40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dự</a:t>
            </a:r>
            <a:r>
              <a:rPr kumimoji="0" lang="en-US" altLang="en-US" sz="40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40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giờ</a:t>
            </a:r>
            <a:r>
              <a:rPr kumimoji="0" lang="en-US" altLang="en-US" sz="40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40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tiết</a:t>
            </a:r>
            <a:r>
              <a:rPr kumimoji="0" lang="en-US" altLang="en-US" sz="40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40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học</a:t>
            </a:r>
            <a:r>
              <a:rPr kumimoji="0" lang="en-US" altLang="en-US" sz="40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40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Toán</a:t>
            </a:r>
            <a:r>
              <a:rPr kumimoji="0" lang="en-US" altLang="en-US" sz="40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40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lớp</a:t>
            </a:r>
            <a:r>
              <a:rPr kumimoji="0" lang="en-US" altLang="en-US" sz="40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6a</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4000" b="1" dirty="0">
                <a:solidFill>
                  <a:schemeClr val="tx1"/>
                </a:solidFill>
                <a:latin typeface="VNI-Korin" pitchFamily="2" charset="0"/>
                <a:ea typeface="Arial" panose="020B0604020202020204" pitchFamily="34" charset="0"/>
                <a:cs typeface="Times New Roman" panose="02020603050405020304" pitchFamily="18" charset="0"/>
              </a:rPr>
              <a:t>TIẾT 24: LUYỆN TẬP CHUNG</a:t>
            </a:r>
            <a:endParaRPr kumimoji="0" lang="en-US" altLang="en-US" sz="4000" b="1" u="none" strike="noStrike" cap="none" normalizeH="0" baseline="0" dirty="0">
              <a:ln>
                <a:noFill/>
              </a:ln>
              <a:solidFill>
                <a:schemeClr val="tx1"/>
              </a:solidFill>
              <a:effectLst/>
              <a:latin typeface="VNI-Korin" pitchFamily="2" charset="0"/>
              <a:ea typeface="Arial" panose="020B06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E5A54F3-CD8D-64CE-BFB7-491E53E8E822}"/>
              </a:ext>
            </a:extLst>
          </p:cNvPr>
          <p:cNvSpPr txBox="1"/>
          <p:nvPr/>
        </p:nvSpPr>
        <p:spPr>
          <a:xfrm>
            <a:off x="2753616" y="3583708"/>
            <a:ext cx="6331526" cy="101566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Giáo</a:t>
            </a:r>
            <a:r>
              <a:rPr kumimoji="0" lang="en-US" altLang="en-US" sz="20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0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viên</a:t>
            </a:r>
            <a:r>
              <a:rPr kumimoji="0" lang="en-US" altLang="en-US" sz="20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000" b="1"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Phạm Thị Hồng </a:t>
            </a:r>
            <a:r>
              <a:rPr kumimoji="0" lang="en-US" altLang="en-US" sz="2000" b="1"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Mây</a:t>
            </a:r>
            <a:endParaRPr kumimoji="0" lang="en-US" altLang="en-US" sz="2000" b="1"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dirty="0">
                <a:latin typeface="Times New Roman" panose="02020603050405020304" pitchFamily="18" charset="0"/>
                <a:cs typeface="Times New Roman" panose="02020603050405020304" pitchFamily="18" charset="0"/>
              </a:rPr>
              <a:t>Trường THCS Cúc </a:t>
            </a:r>
            <a:r>
              <a:rPr lang="en-US" altLang="en-US" sz="2000" b="1" dirty="0" err="1">
                <a:latin typeface="Times New Roman" panose="02020603050405020304" pitchFamily="18" charset="0"/>
                <a:cs typeface="Times New Roman" panose="02020603050405020304" pitchFamily="18" charset="0"/>
              </a:rPr>
              <a:t>Đường</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5689681-CE3C-1D4D-A65E-D02B2AB6E150}"/>
              </a:ext>
            </a:extLst>
          </p:cNvPr>
          <p:cNvSpPr txBox="1"/>
          <p:nvPr/>
        </p:nvSpPr>
        <p:spPr>
          <a:xfrm>
            <a:off x="2782455" y="154709"/>
            <a:ext cx="6331526" cy="83099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UBND XÃ LA HIÊN</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cs typeface="Times New Roman" panose="02020603050405020304" pitchFamily="18" charset="0"/>
              </a:rPr>
              <a:t>TRƯỜNG THCS CÚC ĐƯỜNG</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5292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548135"/>
            </a:gs>
            <a:gs pos="100000">
              <a:srgbClr val="548135"/>
            </a:gs>
          </a:gsLst>
          <a:lin ang="5400000" scaled="0"/>
        </a:gradFill>
        <a:effectLst/>
      </p:bgPr>
    </p:bg>
    <p:spTree>
      <p:nvGrpSpPr>
        <p:cNvPr id="1" name="Shape 195"/>
        <p:cNvGrpSpPr/>
        <p:nvPr/>
      </p:nvGrpSpPr>
      <p:grpSpPr>
        <a:xfrm>
          <a:off x="0" y="0"/>
          <a:ext cx="0" cy="0"/>
          <a:chOff x="0" y="0"/>
          <a:chExt cx="0" cy="0"/>
        </a:xfrm>
      </p:grpSpPr>
      <p:pic>
        <p:nvPicPr>
          <p:cNvPr id="199" name="Google Shape;199;p11" descr="ButChi"/>
          <p:cNvPicPr preferRelativeResize="0"/>
          <p:nvPr/>
        </p:nvPicPr>
        <p:blipFill rotWithShape="1">
          <a:blip r:embed="rId3">
            <a:alphaModFix/>
          </a:blip>
          <a:srcRect/>
          <a:stretch/>
        </p:blipFill>
        <p:spPr>
          <a:xfrm>
            <a:off x="6400800" y="-1933374"/>
            <a:ext cx="2362200" cy="1984375"/>
          </a:xfrm>
          <a:prstGeom prst="rect">
            <a:avLst/>
          </a:prstGeom>
          <a:noFill/>
          <a:ln>
            <a:noFill/>
          </a:ln>
        </p:spPr>
      </p:pic>
      <p:pic>
        <p:nvPicPr>
          <p:cNvPr id="205" name="Google Shape;205;p11" descr="ButChi"/>
          <p:cNvPicPr preferRelativeResize="0"/>
          <p:nvPr/>
        </p:nvPicPr>
        <p:blipFill rotWithShape="1">
          <a:blip r:embed="rId3">
            <a:alphaModFix/>
          </a:blip>
          <a:srcRect/>
          <a:stretch/>
        </p:blipFill>
        <p:spPr>
          <a:xfrm>
            <a:off x="5819104" y="-2760842"/>
            <a:ext cx="2362200" cy="1984375"/>
          </a:xfrm>
          <a:prstGeom prst="rect">
            <a:avLst/>
          </a:prstGeom>
          <a:noFill/>
          <a:ln>
            <a:noFill/>
          </a:ln>
        </p:spPr>
      </p:pic>
      <p:sp>
        <p:nvSpPr>
          <p:cNvPr id="2" name="Rectangle 1"/>
          <p:cNvSpPr/>
          <p:nvPr/>
        </p:nvSpPr>
        <p:spPr>
          <a:xfrm>
            <a:off x="874763" y="267995"/>
            <a:ext cx="9888682" cy="1508105"/>
          </a:xfrm>
          <a:prstGeom prst="rect">
            <a:avLst/>
          </a:prstGeom>
        </p:spPr>
        <p:txBody>
          <a:bodyPr wrap="square">
            <a:spAutoFit/>
          </a:bodyPr>
          <a:lstStyle/>
          <a:p>
            <a:pPr algn="just">
              <a:lnSpc>
                <a:spcPct val="115000"/>
              </a:lnSpc>
            </a:pPr>
            <a:r>
              <a:rPr lang="fr-FR" sz="4000" b="1" dirty="0" err="1">
                <a:latin typeface="Times New Roman" panose="02020603050405020304" pitchFamily="18" charset="0"/>
                <a:ea typeface="Calibri" panose="020F0502020204030204" pitchFamily="34" charset="0"/>
              </a:rPr>
              <a:t>Bài</a:t>
            </a:r>
            <a:r>
              <a:rPr lang="fr-FR" sz="4000" b="1" dirty="0">
                <a:latin typeface="Times New Roman" panose="02020603050405020304" pitchFamily="18" charset="0"/>
                <a:ea typeface="Calibri" panose="020F0502020204030204" pitchFamily="34" charset="0"/>
              </a:rPr>
              <a:t> 2.46: </a:t>
            </a:r>
            <a:r>
              <a:rPr lang="fr-FR" sz="4000" b="1" dirty="0" err="1">
                <a:latin typeface="Times New Roman" panose="02020603050405020304" pitchFamily="18" charset="0"/>
                <a:ea typeface="Calibri" panose="020F0502020204030204" pitchFamily="34" charset="0"/>
              </a:rPr>
              <a:t>Tìm</a:t>
            </a:r>
            <a:r>
              <a:rPr lang="fr-FR" sz="4000" b="1" dirty="0">
                <a:latin typeface="Times New Roman" panose="02020603050405020304" pitchFamily="18" charset="0"/>
                <a:ea typeface="Calibri" panose="020F0502020204030204" pitchFamily="34" charset="0"/>
              </a:rPr>
              <a:t> ƯCLN </a:t>
            </a:r>
            <a:r>
              <a:rPr lang="fr-FR" sz="4000" b="1" dirty="0" err="1">
                <a:latin typeface="Times New Roman" panose="02020603050405020304" pitchFamily="18" charset="0"/>
                <a:ea typeface="Calibri" panose="020F0502020204030204" pitchFamily="34" charset="0"/>
              </a:rPr>
              <a:t>và</a:t>
            </a:r>
            <a:r>
              <a:rPr lang="fr-FR" sz="4000" b="1" dirty="0">
                <a:latin typeface="Times New Roman" panose="02020603050405020304" pitchFamily="18" charset="0"/>
                <a:ea typeface="Calibri" panose="020F0502020204030204" pitchFamily="34" charset="0"/>
              </a:rPr>
              <a:t> BCNN </a:t>
            </a:r>
            <a:r>
              <a:rPr lang="fr-FR" sz="4000" b="1" dirty="0" err="1">
                <a:latin typeface="Times New Roman" panose="02020603050405020304" pitchFamily="18" charset="0"/>
                <a:ea typeface="Calibri" panose="020F0502020204030204" pitchFamily="34" charset="0"/>
              </a:rPr>
              <a:t>của</a:t>
            </a:r>
            <a:r>
              <a:rPr lang="fr-FR" sz="4000" b="1" dirty="0">
                <a:latin typeface="Times New Roman" panose="02020603050405020304" pitchFamily="18" charset="0"/>
                <a:ea typeface="Calibri" panose="020F0502020204030204" pitchFamily="34" charset="0"/>
              </a:rPr>
              <a:t>:</a:t>
            </a:r>
            <a:endParaRPr lang="en-US" sz="4000" dirty="0">
              <a:latin typeface="Times New Roman" panose="02020603050405020304" pitchFamily="18" charset="0"/>
              <a:ea typeface="Calibri" panose="020F0502020204030204" pitchFamily="34" charset="0"/>
            </a:endParaRPr>
          </a:p>
          <a:p>
            <a:pPr marL="742950" indent="-742950" algn="just">
              <a:lnSpc>
                <a:spcPct val="115000"/>
              </a:lnSpc>
              <a:buAutoNum type="alphaLcParenR"/>
            </a:pPr>
            <a:r>
              <a:rPr lang="fr-FR" sz="4000" dirty="0">
                <a:latin typeface="Times New Roman" panose="02020603050405020304" pitchFamily="18" charset="0"/>
                <a:ea typeface="Calibri" panose="020F0502020204030204" pitchFamily="34" charset="0"/>
              </a:rPr>
              <a:t>3. 5</a:t>
            </a:r>
            <a:r>
              <a:rPr lang="fr-FR" sz="4000" baseline="30000" dirty="0">
                <a:latin typeface="Times New Roman" panose="02020603050405020304" pitchFamily="18" charset="0"/>
                <a:ea typeface="Calibri" panose="020F0502020204030204" pitchFamily="34" charset="0"/>
              </a:rPr>
              <a:t>2</a:t>
            </a:r>
            <a:r>
              <a:rPr lang="fr-FR" sz="4000" dirty="0">
                <a:latin typeface="Times New Roman" panose="02020603050405020304" pitchFamily="18" charset="0"/>
                <a:ea typeface="Calibri" panose="020F0502020204030204" pitchFamily="34" charset="0"/>
              </a:rPr>
              <a:t> </a:t>
            </a:r>
            <a:r>
              <a:rPr lang="fr-FR" sz="4000" dirty="0" err="1">
                <a:latin typeface="Times New Roman" panose="02020603050405020304" pitchFamily="18" charset="0"/>
                <a:ea typeface="Calibri" panose="020F0502020204030204" pitchFamily="34" charset="0"/>
              </a:rPr>
              <a:t>và</a:t>
            </a:r>
            <a:r>
              <a:rPr lang="fr-FR" sz="4000" dirty="0">
                <a:latin typeface="Times New Roman" panose="02020603050405020304" pitchFamily="18" charset="0"/>
                <a:ea typeface="Calibri" panose="020F0502020204030204" pitchFamily="34" charset="0"/>
              </a:rPr>
              <a:t> 5</a:t>
            </a:r>
            <a:r>
              <a:rPr lang="fr-FR" sz="4000" baseline="30000" dirty="0">
                <a:latin typeface="Times New Roman" panose="02020603050405020304" pitchFamily="18" charset="0"/>
                <a:ea typeface="Calibri" panose="020F0502020204030204" pitchFamily="34" charset="0"/>
              </a:rPr>
              <a:t>2</a:t>
            </a:r>
            <a:r>
              <a:rPr lang="fr-FR" sz="4000" dirty="0">
                <a:latin typeface="Times New Roman" panose="02020603050405020304" pitchFamily="18" charset="0"/>
                <a:ea typeface="Calibri" panose="020F0502020204030204" pitchFamily="34" charset="0"/>
              </a:rPr>
              <a:t>.7 </a:t>
            </a:r>
          </a:p>
        </p:txBody>
      </p:sp>
      <p:sp>
        <p:nvSpPr>
          <p:cNvPr id="25" name="Rectangle 24"/>
          <p:cNvSpPr/>
          <p:nvPr/>
        </p:nvSpPr>
        <p:spPr>
          <a:xfrm>
            <a:off x="1096436" y="1776100"/>
            <a:ext cx="9888682" cy="1508105"/>
          </a:xfrm>
          <a:prstGeom prst="rect">
            <a:avLst/>
          </a:prstGeom>
        </p:spPr>
        <p:txBody>
          <a:bodyPr wrap="square">
            <a:spAutoFit/>
          </a:bodyPr>
          <a:lstStyle/>
          <a:p>
            <a:pPr algn="just">
              <a:lnSpc>
                <a:spcPct val="115000"/>
              </a:lnSpc>
            </a:pPr>
            <a:r>
              <a:rPr lang="fr-FR" sz="4000">
                <a:solidFill>
                  <a:srgbClr val="FFFF00"/>
                </a:solidFill>
                <a:latin typeface="Times New Roman" panose="02020603050405020304" pitchFamily="18" charset="0"/>
                <a:ea typeface="Calibri" panose="020F0502020204030204" pitchFamily="34" charset="0"/>
              </a:rPr>
              <a:t>ƯCLN ( 3. 5</a:t>
            </a:r>
            <a:r>
              <a:rPr lang="fr-FR" sz="4000" baseline="30000">
                <a:solidFill>
                  <a:srgbClr val="FFFF00"/>
                </a:solidFill>
                <a:latin typeface="Times New Roman" panose="02020603050405020304" pitchFamily="18" charset="0"/>
                <a:ea typeface="Calibri" panose="020F0502020204030204" pitchFamily="34" charset="0"/>
              </a:rPr>
              <a:t>2</a:t>
            </a:r>
            <a:r>
              <a:rPr lang="fr-FR" sz="4000">
                <a:solidFill>
                  <a:srgbClr val="FFFF00"/>
                </a:solidFill>
                <a:latin typeface="Times New Roman" panose="02020603050405020304" pitchFamily="18" charset="0"/>
                <a:ea typeface="Calibri" panose="020F0502020204030204" pitchFamily="34" charset="0"/>
              </a:rPr>
              <a:t>, 5</a:t>
            </a:r>
            <a:r>
              <a:rPr lang="fr-FR" sz="4000" baseline="30000">
                <a:solidFill>
                  <a:srgbClr val="FFFF00"/>
                </a:solidFill>
                <a:latin typeface="Times New Roman" panose="02020603050405020304" pitchFamily="18" charset="0"/>
                <a:ea typeface="Calibri" panose="020F0502020204030204" pitchFamily="34" charset="0"/>
              </a:rPr>
              <a:t>2</a:t>
            </a:r>
            <a:r>
              <a:rPr lang="fr-FR" sz="4000">
                <a:solidFill>
                  <a:srgbClr val="FFFF00"/>
                </a:solidFill>
                <a:latin typeface="Times New Roman" panose="02020603050405020304" pitchFamily="18" charset="0"/>
                <a:ea typeface="Calibri" panose="020F0502020204030204" pitchFamily="34" charset="0"/>
              </a:rPr>
              <a:t>.7) = 5</a:t>
            </a:r>
            <a:r>
              <a:rPr lang="fr-FR" sz="4000" baseline="30000">
                <a:solidFill>
                  <a:srgbClr val="FFFF00"/>
                </a:solidFill>
                <a:latin typeface="Times New Roman" panose="02020603050405020304" pitchFamily="18" charset="0"/>
                <a:ea typeface="Calibri" panose="020F0502020204030204" pitchFamily="34" charset="0"/>
              </a:rPr>
              <a:t>2</a:t>
            </a:r>
            <a:r>
              <a:rPr lang="fr-FR" sz="4000">
                <a:solidFill>
                  <a:srgbClr val="FFFF00"/>
                </a:solidFill>
                <a:latin typeface="Times New Roman" panose="02020603050405020304" pitchFamily="18" charset="0"/>
                <a:ea typeface="Calibri" panose="020F0502020204030204" pitchFamily="34" charset="0"/>
              </a:rPr>
              <a:t>= 25</a:t>
            </a:r>
            <a:endParaRPr lang="en-US" sz="4000">
              <a:solidFill>
                <a:srgbClr val="FFFF00"/>
              </a:solidFill>
              <a:latin typeface="Times New Roman" panose="02020603050405020304" pitchFamily="18" charset="0"/>
              <a:ea typeface="Calibri" panose="020F0502020204030204" pitchFamily="34" charset="0"/>
            </a:endParaRPr>
          </a:p>
          <a:p>
            <a:pPr algn="just">
              <a:lnSpc>
                <a:spcPct val="115000"/>
              </a:lnSpc>
            </a:pPr>
            <a:r>
              <a:rPr lang="fr-FR" sz="4000">
                <a:solidFill>
                  <a:srgbClr val="FFFF00"/>
                </a:solidFill>
                <a:latin typeface="Times New Roman" panose="02020603050405020304" pitchFamily="18" charset="0"/>
                <a:ea typeface="Calibri" panose="020F0502020204030204" pitchFamily="34" charset="0"/>
              </a:rPr>
              <a:t>BCNN ( 3. 5</a:t>
            </a:r>
            <a:r>
              <a:rPr lang="fr-FR" sz="4000" baseline="30000">
                <a:solidFill>
                  <a:srgbClr val="FFFF00"/>
                </a:solidFill>
                <a:latin typeface="Times New Roman" panose="02020603050405020304" pitchFamily="18" charset="0"/>
                <a:ea typeface="Calibri" panose="020F0502020204030204" pitchFamily="34" charset="0"/>
              </a:rPr>
              <a:t>2</a:t>
            </a:r>
            <a:r>
              <a:rPr lang="fr-FR" sz="4000">
                <a:solidFill>
                  <a:srgbClr val="FFFF00"/>
                </a:solidFill>
                <a:latin typeface="Times New Roman" panose="02020603050405020304" pitchFamily="18" charset="0"/>
                <a:ea typeface="Calibri" panose="020F0502020204030204" pitchFamily="34" charset="0"/>
              </a:rPr>
              <a:t>, 5</a:t>
            </a:r>
            <a:r>
              <a:rPr lang="fr-FR" sz="4000" baseline="30000">
                <a:solidFill>
                  <a:srgbClr val="FFFF00"/>
                </a:solidFill>
                <a:latin typeface="Times New Roman" panose="02020603050405020304" pitchFamily="18" charset="0"/>
                <a:ea typeface="Calibri" panose="020F0502020204030204" pitchFamily="34" charset="0"/>
              </a:rPr>
              <a:t>2</a:t>
            </a:r>
            <a:r>
              <a:rPr lang="fr-FR" sz="4000">
                <a:solidFill>
                  <a:srgbClr val="FFFF00"/>
                </a:solidFill>
                <a:latin typeface="Times New Roman" panose="02020603050405020304" pitchFamily="18" charset="0"/>
                <a:ea typeface="Calibri" panose="020F0502020204030204" pitchFamily="34" charset="0"/>
              </a:rPr>
              <a:t>.7) = 3. 5</a:t>
            </a:r>
            <a:r>
              <a:rPr lang="fr-FR" sz="4000" baseline="30000">
                <a:solidFill>
                  <a:srgbClr val="FFFF00"/>
                </a:solidFill>
                <a:latin typeface="Times New Roman" panose="02020603050405020304" pitchFamily="18" charset="0"/>
                <a:ea typeface="Calibri" panose="020F0502020204030204" pitchFamily="34" charset="0"/>
              </a:rPr>
              <a:t>2</a:t>
            </a:r>
            <a:r>
              <a:rPr lang="fr-FR" sz="4000">
                <a:solidFill>
                  <a:srgbClr val="FFFF00"/>
                </a:solidFill>
                <a:latin typeface="Times New Roman" panose="02020603050405020304" pitchFamily="18" charset="0"/>
                <a:ea typeface="Calibri" panose="020F0502020204030204" pitchFamily="34" charset="0"/>
              </a:rPr>
              <a:t>.7 = 525 </a:t>
            </a:r>
            <a:endParaRPr lang="en-US" sz="4000">
              <a:solidFill>
                <a:srgbClr val="FFFF00"/>
              </a:solidFill>
              <a:latin typeface="Times New Roman" panose="02020603050405020304" pitchFamily="18" charset="0"/>
              <a:ea typeface="Calibri" panose="020F0502020204030204" pitchFamily="34" charset="0"/>
            </a:endParaRPr>
          </a:p>
        </p:txBody>
      </p:sp>
      <p:sp>
        <p:nvSpPr>
          <p:cNvPr id="3" name="Rectangle 2"/>
          <p:cNvSpPr/>
          <p:nvPr/>
        </p:nvSpPr>
        <p:spPr>
          <a:xfrm>
            <a:off x="874763" y="3383644"/>
            <a:ext cx="5857694" cy="800219"/>
          </a:xfrm>
          <a:prstGeom prst="rect">
            <a:avLst/>
          </a:prstGeom>
        </p:spPr>
        <p:txBody>
          <a:bodyPr wrap="none">
            <a:spAutoFit/>
          </a:bodyPr>
          <a:lstStyle/>
          <a:p>
            <a:pPr algn="just">
              <a:lnSpc>
                <a:spcPct val="115000"/>
              </a:lnSpc>
            </a:pPr>
            <a:r>
              <a:rPr lang="fr-FR" sz="4000">
                <a:latin typeface="Times New Roman" panose="02020603050405020304" pitchFamily="18" charset="0"/>
                <a:ea typeface="Calibri" panose="020F0502020204030204" pitchFamily="34" charset="0"/>
              </a:rPr>
              <a:t>b) 2</a:t>
            </a:r>
            <a:r>
              <a:rPr lang="fr-FR" sz="4000" baseline="30000">
                <a:latin typeface="Times New Roman" panose="02020603050405020304" pitchFamily="18" charset="0"/>
                <a:ea typeface="Calibri" panose="020F0502020204030204" pitchFamily="34" charset="0"/>
              </a:rPr>
              <a:t>2</a:t>
            </a:r>
            <a:r>
              <a:rPr lang="fr-FR" sz="4000">
                <a:latin typeface="Times New Roman" panose="02020603050405020304" pitchFamily="18" charset="0"/>
                <a:ea typeface="Calibri" panose="020F0502020204030204" pitchFamily="34" charset="0"/>
              </a:rPr>
              <a:t>. 3. 5; 3</a:t>
            </a:r>
            <a:r>
              <a:rPr lang="fr-FR" sz="4000" baseline="30000">
                <a:latin typeface="Times New Roman" panose="02020603050405020304" pitchFamily="18" charset="0"/>
                <a:ea typeface="Calibri" panose="020F0502020204030204" pitchFamily="34" charset="0"/>
              </a:rPr>
              <a:t>2</a:t>
            </a:r>
            <a:r>
              <a:rPr lang="fr-FR" sz="4000">
                <a:latin typeface="Times New Roman" panose="02020603050405020304" pitchFamily="18" charset="0"/>
                <a:ea typeface="Calibri" panose="020F0502020204030204" pitchFamily="34" charset="0"/>
              </a:rPr>
              <a:t>.7 và 3. 5. 11 </a:t>
            </a:r>
          </a:p>
        </p:txBody>
      </p:sp>
      <p:sp>
        <p:nvSpPr>
          <p:cNvPr id="27" name="Rectangle 26"/>
          <p:cNvSpPr/>
          <p:nvPr/>
        </p:nvSpPr>
        <p:spPr>
          <a:xfrm>
            <a:off x="860909" y="4408464"/>
            <a:ext cx="11331091" cy="1508105"/>
          </a:xfrm>
          <a:prstGeom prst="rect">
            <a:avLst/>
          </a:prstGeom>
        </p:spPr>
        <p:txBody>
          <a:bodyPr wrap="square">
            <a:spAutoFit/>
          </a:bodyPr>
          <a:lstStyle/>
          <a:p>
            <a:pPr algn="just">
              <a:lnSpc>
                <a:spcPct val="115000"/>
              </a:lnSpc>
            </a:pPr>
            <a:r>
              <a:rPr lang="fr-FR" sz="4000">
                <a:solidFill>
                  <a:srgbClr val="FFFF00"/>
                </a:solidFill>
                <a:latin typeface="Times New Roman" panose="02020603050405020304" pitchFamily="18" charset="0"/>
                <a:ea typeface="Calibri" panose="020F0502020204030204" pitchFamily="34" charset="0"/>
              </a:rPr>
              <a:t>ƯCLN (2</a:t>
            </a:r>
            <a:r>
              <a:rPr lang="fr-FR" sz="4000" baseline="30000">
                <a:solidFill>
                  <a:srgbClr val="FFFF00"/>
                </a:solidFill>
                <a:latin typeface="Times New Roman" panose="02020603050405020304" pitchFamily="18" charset="0"/>
                <a:ea typeface="Calibri" panose="020F0502020204030204" pitchFamily="34" charset="0"/>
              </a:rPr>
              <a:t>2</a:t>
            </a:r>
            <a:r>
              <a:rPr lang="fr-FR" sz="4000">
                <a:solidFill>
                  <a:srgbClr val="FFFF00"/>
                </a:solidFill>
                <a:latin typeface="Times New Roman" panose="02020603050405020304" pitchFamily="18" charset="0"/>
                <a:ea typeface="Calibri" panose="020F0502020204030204" pitchFamily="34" charset="0"/>
              </a:rPr>
              <a:t>. 3. 5, 3</a:t>
            </a:r>
            <a:r>
              <a:rPr lang="fr-FR" sz="4000" baseline="30000">
                <a:solidFill>
                  <a:srgbClr val="FFFF00"/>
                </a:solidFill>
                <a:latin typeface="Times New Roman" panose="02020603050405020304" pitchFamily="18" charset="0"/>
                <a:ea typeface="Calibri" panose="020F0502020204030204" pitchFamily="34" charset="0"/>
              </a:rPr>
              <a:t>2</a:t>
            </a:r>
            <a:r>
              <a:rPr lang="fr-FR" sz="4000">
                <a:solidFill>
                  <a:srgbClr val="FFFF00"/>
                </a:solidFill>
                <a:latin typeface="Times New Roman" panose="02020603050405020304" pitchFamily="18" charset="0"/>
                <a:ea typeface="Calibri" panose="020F0502020204030204" pitchFamily="34" charset="0"/>
              </a:rPr>
              <a:t>.7, 3. 5. 11) = 3</a:t>
            </a:r>
            <a:endParaRPr lang="en-US" sz="4000">
              <a:solidFill>
                <a:srgbClr val="FFFF00"/>
              </a:solidFill>
              <a:latin typeface="Times New Roman" panose="02020603050405020304" pitchFamily="18" charset="0"/>
              <a:ea typeface="Calibri" panose="020F0502020204030204" pitchFamily="34" charset="0"/>
            </a:endParaRPr>
          </a:p>
          <a:p>
            <a:pPr algn="just">
              <a:lnSpc>
                <a:spcPct val="115000"/>
              </a:lnSpc>
            </a:pPr>
            <a:r>
              <a:rPr lang="fr-FR" sz="4000">
                <a:solidFill>
                  <a:srgbClr val="FFFF00"/>
                </a:solidFill>
                <a:latin typeface="Times New Roman" panose="02020603050405020304" pitchFamily="18" charset="0"/>
                <a:ea typeface="Calibri" panose="020F0502020204030204" pitchFamily="34" charset="0"/>
              </a:rPr>
              <a:t>BCNN (2</a:t>
            </a:r>
            <a:r>
              <a:rPr lang="fr-FR" sz="4000" baseline="30000">
                <a:solidFill>
                  <a:srgbClr val="FFFF00"/>
                </a:solidFill>
                <a:latin typeface="Times New Roman" panose="02020603050405020304" pitchFamily="18" charset="0"/>
                <a:ea typeface="Calibri" panose="020F0502020204030204" pitchFamily="34" charset="0"/>
              </a:rPr>
              <a:t>2</a:t>
            </a:r>
            <a:r>
              <a:rPr lang="fr-FR" sz="4000">
                <a:solidFill>
                  <a:srgbClr val="FFFF00"/>
                </a:solidFill>
                <a:latin typeface="Times New Roman" panose="02020603050405020304" pitchFamily="18" charset="0"/>
                <a:ea typeface="Calibri" panose="020F0502020204030204" pitchFamily="34" charset="0"/>
              </a:rPr>
              <a:t>. 3. 5, 3</a:t>
            </a:r>
            <a:r>
              <a:rPr lang="fr-FR" sz="4000" baseline="30000">
                <a:solidFill>
                  <a:srgbClr val="FFFF00"/>
                </a:solidFill>
                <a:latin typeface="Times New Roman" panose="02020603050405020304" pitchFamily="18" charset="0"/>
                <a:ea typeface="Calibri" panose="020F0502020204030204" pitchFamily="34" charset="0"/>
              </a:rPr>
              <a:t>2</a:t>
            </a:r>
            <a:r>
              <a:rPr lang="fr-FR" sz="4000">
                <a:solidFill>
                  <a:srgbClr val="FFFF00"/>
                </a:solidFill>
                <a:latin typeface="Times New Roman" panose="02020603050405020304" pitchFamily="18" charset="0"/>
                <a:ea typeface="Calibri" panose="020F0502020204030204" pitchFamily="34" charset="0"/>
              </a:rPr>
              <a:t>.7, 3. 5. 11) = 2</a:t>
            </a:r>
            <a:r>
              <a:rPr lang="fr-FR" sz="4000" baseline="30000">
                <a:solidFill>
                  <a:srgbClr val="FFFF00"/>
                </a:solidFill>
                <a:latin typeface="Times New Roman" panose="02020603050405020304" pitchFamily="18" charset="0"/>
                <a:ea typeface="Calibri" panose="020F0502020204030204" pitchFamily="34" charset="0"/>
              </a:rPr>
              <a:t>2</a:t>
            </a:r>
            <a:r>
              <a:rPr lang="fr-FR" sz="4000">
                <a:solidFill>
                  <a:srgbClr val="FFFF00"/>
                </a:solidFill>
                <a:latin typeface="Times New Roman" panose="02020603050405020304" pitchFamily="18" charset="0"/>
                <a:ea typeface="Calibri" panose="020F0502020204030204" pitchFamily="34" charset="0"/>
              </a:rPr>
              <a:t>. 3</a:t>
            </a:r>
            <a:r>
              <a:rPr lang="fr-FR" sz="4000" baseline="30000">
                <a:solidFill>
                  <a:srgbClr val="FFFF00"/>
                </a:solidFill>
                <a:latin typeface="Times New Roman" panose="02020603050405020304" pitchFamily="18" charset="0"/>
                <a:ea typeface="Calibri" panose="020F0502020204030204" pitchFamily="34" charset="0"/>
              </a:rPr>
              <a:t>2</a:t>
            </a:r>
            <a:r>
              <a:rPr lang="fr-FR" sz="4000">
                <a:solidFill>
                  <a:srgbClr val="FFFF00"/>
                </a:solidFill>
                <a:latin typeface="Times New Roman" panose="02020603050405020304" pitchFamily="18" charset="0"/>
                <a:ea typeface="Calibri" panose="020F0502020204030204" pitchFamily="34" charset="0"/>
              </a:rPr>
              <a:t>.5.7.11=13860 </a:t>
            </a:r>
            <a:endParaRPr lang="en-US" sz="4000">
              <a:solidFill>
                <a:srgbClr val="FFFF00"/>
              </a:solidFill>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623454" y="504960"/>
                <a:ext cx="10681855" cy="2520305"/>
              </a:xfrm>
              <a:prstGeom prst="rect">
                <a:avLst/>
              </a:prstGeom>
            </p:spPr>
            <p:txBody>
              <a:bodyPr wrap="square">
                <a:spAutoFit/>
              </a:bodyPr>
              <a:lstStyle/>
              <a:p>
                <a:pPr algn="just">
                  <a:lnSpc>
                    <a:spcPct val="115000"/>
                  </a:lnSpc>
                </a:pPr>
                <a:r>
                  <a:rPr lang="fr-FR" sz="4000" b="1">
                    <a:latin typeface="Times New Roman" panose="02020603050405020304" pitchFamily="18" charset="0"/>
                    <a:ea typeface="Calibri" panose="020F0502020204030204" pitchFamily="34" charset="0"/>
                    <a:cs typeface="Times New Roman" panose="02020603050405020304" pitchFamily="18" charset="0"/>
                  </a:rPr>
                  <a:t>Bài 2.47 : Các phân số sau đã tối giản chưa? Nếu chưa hãy rút gọn về phân số tối giản</a:t>
                </a:r>
              </a:p>
              <a:p>
                <a:pPr algn="just">
                  <a:lnSpc>
                    <a:spcPct val="115000"/>
                  </a:lnSpc>
                </a:pPr>
                <a:r>
                  <a:rPr lang="en-US" sz="4000">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4000" i="1">
                            <a:latin typeface="Cambria Math" panose="02040503050406030204" pitchFamily="18" charset="0"/>
                            <a:ea typeface="Calibri" panose="020F0502020204030204" pitchFamily="34" charset="0"/>
                          </a:rPr>
                        </m:ctrlPr>
                      </m:fPr>
                      <m:num>
                        <m:r>
                          <a:rPr lang="fr-FR" sz="4000" i="1">
                            <a:latin typeface="Cambria Math" panose="02040503050406030204" pitchFamily="18" charset="0"/>
                            <a:ea typeface="Calibri" panose="020F0502020204030204" pitchFamily="34" charset="0"/>
                          </a:rPr>
                          <m:t>15</m:t>
                        </m:r>
                      </m:num>
                      <m:den>
                        <m:r>
                          <a:rPr lang="fr-FR" sz="4000" i="1">
                            <a:latin typeface="Cambria Math" panose="02040503050406030204" pitchFamily="18" charset="0"/>
                            <a:ea typeface="Calibri" panose="020F0502020204030204" pitchFamily="34" charset="0"/>
                          </a:rPr>
                          <m:t>17</m:t>
                        </m:r>
                      </m:den>
                    </m:f>
                  </m:oMath>
                </a14:m>
                <a:r>
                  <a:rPr lang="en-US" sz="4000">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f>
                      <m:fPr>
                        <m:ctrlPr>
                          <a:rPr lang="en-US" sz="4000" i="1">
                            <a:latin typeface="Cambria Math" panose="02040503050406030204" pitchFamily="18" charset="0"/>
                          </a:rPr>
                        </m:ctrlPr>
                      </m:fPr>
                      <m:num>
                        <m:r>
                          <a:rPr lang="fr-FR" sz="4000" i="1">
                            <a:latin typeface="Cambria Math" panose="02040503050406030204" pitchFamily="18" charset="0"/>
                            <a:ea typeface="Calibri" panose="020F0502020204030204" pitchFamily="34" charset="0"/>
                            <a:cs typeface="Times New Roman" panose="02020603050405020304" pitchFamily="18" charset="0"/>
                          </a:rPr>
                          <m:t>70</m:t>
                        </m:r>
                      </m:num>
                      <m:den>
                        <m:r>
                          <a:rPr lang="fr-FR" sz="4000" i="1">
                            <a:latin typeface="Cambria Math" panose="02040503050406030204" pitchFamily="18" charset="0"/>
                            <a:ea typeface="Calibri" panose="020F0502020204030204" pitchFamily="34" charset="0"/>
                            <a:cs typeface="Times New Roman" panose="02020603050405020304" pitchFamily="18" charset="0"/>
                          </a:rPr>
                          <m:t>105</m:t>
                        </m:r>
                      </m:den>
                    </m:f>
                  </m:oMath>
                </a14:m>
                <a:endParaRPr lang="en-US" sz="40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23454" y="504960"/>
                <a:ext cx="10681855" cy="2520305"/>
              </a:xfrm>
              <a:prstGeom prst="rect">
                <a:avLst/>
              </a:prstGeom>
              <a:blipFill>
                <a:blip r:embed="rId2"/>
                <a:stretch>
                  <a:fillRect l="-1997" t="-2906" r="-1997" b="-41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942113" y="5257070"/>
                <a:ext cx="10681855" cy="975460"/>
              </a:xfrm>
              <a:prstGeom prst="rect">
                <a:avLst/>
              </a:prstGeom>
            </p:spPr>
            <p:txBody>
              <a:bodyPr wrap="square">
                <a:spAutoFit/>
              </a:bodyPr>
              <a:lstStyle/>
              <a:p>
                <a:r>
                  <a:rPr lang="fr-FR" sz="400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 Vì ƯCLN ( 70, 105) = 35 =&gt; </a:t>
                </a:r>
                <a14:m>
                  <m:oMath xmlns:m="http://schemas.openxmlformats.org/officeDocument/2006/math">
                    <m:f>
                      <m:fPr>
                        <m:ctrlPr>
                          <a:rPr lang="en-US" sz="4000" i="1">
                            <a:solidFill>
                              <a:srgbClr val="FFFF00"/>
                            </a:solidFill>
                            <a:latin typeface="Cambria Math" panose="02040503050406030204" pitchFamily="18" charset="0"/>
                          </a:rPr>
                        </m:ctrlPr>
                      </m:fPr>
                      <m:num>
                        <m:r>
                          <a:rPr lang="fr-FR" sz="4000" i="1">
                            <a:solidFill>
                              <a:srgbClr val="FFFF00"/>
                            </a:solidFill>
                            <a:latin typeface="Cambria Math" panose="02040503050406030204" pitchFamily="18" charset="0"/>
                            <a:ea typeface="Calibri" panose="020F0502020204030204" pitchFamily="34" charset="0"/>
                            <a:cs typeface="Times New Roman" panose="02020603050405020304" pitchFamily="18" charset="0"/>
                          </a:rPr>
                          <m:t>70</m:t>
                        </m:r>
                      </m:num>
                      <m:den>
                        <m:r>
                          <a:rPr lang="fr-FR" sz="4000" i="1">
                            <a:solidFill>
                              <a:srgbClr val="FFFF00"/>
                            </a:solidFill>
                            <a:latin typeface="Cambria Math" panose="02040503050406030204" pitchFamily="18" charset="0"/>
                            <a:ea typeface="Calibri" panose="020F0502020204030204" pitchFamily="34" charset="0"/>
                            <a:cs typeface="Times New Roman" panose="02020603050405020304" pitchFamily="18" charset="0"/>
                          </a:rPr>
                          <m:t>105</m:t>
                        </m:r>
                      </m:den>
                    </m:f>
                    <m:r>
                      <a:rPr lang="fr-FR" sz="4000" i="1">
                        <a:solidFill>
                          <a:srgbClr val="FFFF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FFFF00"/>
                            </a:solidFill>
                            <a:latin typeface="Cambria Math" panose="02040503050406030204" pitchFamily="18" charset="0"/>
                          </a:rPr>
                        </m:ctrlPr>
                      </m:fPr>
                      <m:num>
                        <m:r>
                          <a:rPr lang="fr-FR" sz="4000" i="1">
                            <a:solidFill>
                              <a:srgbClr val="FFFF00"/>
                            </a:solidFill>
                            <a:latin typeface="Cambria Math" panose="02040503050406030204" pitchFamily="18" charset="0"/>
                            <a:ea typeface="Calibri" panose="020F0502020204030204" pitchFamily="34" charset="0"/>
                            <a:cs typeface="Times New Roman" panose="02020603050405020304" pitchFamily="18" charset="0"/>
                          </a:rPr>
                          <m:t>70  : 35</m:t>
                        </m:r>
                      </m:num>
                      <m:den>
                        <m:r>
                          <a:rPr lang="fr-FR" sz="4000" i="1">
                            <a:solidFill>
                              <a:srgbClr val="FFFF00"/>
                            </a:solidFill>
                            <a:latin typeface="Cambria Math" panose="02040503050406030204" pitchFamily="18" charset="0"/>
                            <a:ea typeface="Calibri" panose="020F0502020204030204" pitchFamily="34" charset="0"/>
                            <a:cs typeface="Times New Roman" panose="02020603050405020304" pitchFamily="18" charset="0"/>
                          </a:rPr>
                          <m:t>105  : 35</m:t>
                        </m:r>
                      </m:den>
                    </m:f>
                    <m:r>
                      <a:rPr lang="fr-FR" sz="4000" i="1">
                        <a:solidFill>
                          <a:srgbClr val="FFFF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FFFF00"/>
                            </a:solidFill>
                            <a:latin typeface="Cambria Math" panose="02040503050406030204" pitchFamily="18" charset="0"/>
                          </a:rPr>
                        </m:ctrlPr>
                      </m:fPr>
                      <m:num>
                        <m:r>
                          <a:rPr lang="fr-FR" sz="4000" i="1">
                            <a:solidFill>
                              <a:srgbClr val="FFFF00"/>
                            </a:solidFill>
                            <a:latin typeface="Cambria Math" panose="02040503050406030204" pitchFamily="18" charset="0"/>
                            <a:ea typeface="Calibri" panose="020F0502020204030204" pitchFamily="34" charset="0"/>
                            <a:cs typeface="Times New Roman" panose="02020603050405020304" pitchFamily="18" charset="0"/>
                          </a:rPr>
                          <m:t>2</m:t>
                        </m:r>
                      </m:num>
                      <m:den>
                        <m:r>
                          <a:rPr lang="fr-FR" sz="4000" i="1">
                            <a:solidFill>
                              <a:srgbClr val="FFFF00"/>
                            </a:solidFill>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4000">
                  <a:solidFill>
                    <a:srgbClr val="FFFF00"/>
                  </a:solidFill>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942113" y="5257070"/>
                <a:ext cx="10681855" cy="975460"/>
              </a:xfrm>
              <a:prstGeom prst="rect">
                <a:avLst/>
              </a:prstGeom>
              <a:blipFill>
                <a:blip r:embed="rId3"/>
                <a:stretch>
                  <a:fillRect l="-2055" b="-118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942113" y="3343919"/>
                <a:ext cx="10681855" cy="1812419"/>
              </a:xfrm>
              <a:prstGeom prst="rect">
                <a:avLst/>
              </a:prstGeom>
            </p:spPr>
            <p:txBody>
              <a:bodyPr wrap="square">
                <a:spAutoFit/>
              </a:bodyPr>
              <a:lstStyle/>
              <a:p>
                <a:pPr algn="just">
                  <a:lnSpc>
                    <a:spcPct val="115000"/>
                  </a:lnSpc>
                </a:pPr>
                <a:r>
                  <a:rPr lang="en-US" sz="400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Ta có:</a:t>
                </a:r>
              </a:p>
              <a:p>
                <a:pPr algn="just">
                  <a:lnSpc>
                    <a:spcPct val="115000"/>
                  </a:lnSpc>
                </a:pPr>
                <a:r>
                  <a:rPr lang="fr-FR" sz="400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Vì ƯCLN (15, 17) = 1 =&gt; </a:t>
                </a:r>
                <a14:m>
                  <m:oMath xmlns:m="http://schemas.openxmlformats.org/officeDocument/2006/math">
                    <m:f>
                      <m:fPr>
                        <m:ctrlPr>
                          <a:rPr lang="en-US" sz="4000" i="1">
                            <a:solidFill>
                              <a:srgbClr val="FFFF00"/>
                            </a:solidFill>
                            <a:latin typeface="Cambria Math" panose="02040503050406030204" pitchFamily="18" charset="0"/>
                            <a:ea typeface="Calibri" panose="020F0502020204030204" pitchFamily="34" charset="0"/>
                          </a:rPr>
                        </m:ctrlPr>
                      </m:fPr>
                      <m:num>
                        <m:r>
                          <a:rPr lang="fr-FR" sz="4000" i="1">
                            <a:solidFill>
                              <a:srgbClr val="FFFF00"/>
                            </a:solidFill>
                            <a:latin typeface="Cambria Math" panose="02040503050406030204" pitchFamily="18" charset="0"/>
                            <a:ea typeface="Calibri" panose="020F0502020204030204" pitchFamily="34" charset="0"/>
                          </a:rPr>
                          <m:t>15</m:t>
                        </m:r>
                      </m:num>
                      <m:den>
                        <m:r>
                          <a:rPr lang="fr-FR" sz="4000" i="1">
                            <a:solidFill>
                              <a:srgbClr val="FFFF00"/>
                            </a:solidFill>
                            <a:latin typeface="Cambria Math" panose="02040503050406030204" pitchFamily="18" charset="0"/>
                            <a:ea typeface="Calibri" panose="020F0502020204030204" pitchFamily="34" charset="0"/>
                          </a:rPr>
                          <m:t>17</m:t>
                        </m:r>
                      </m:den>
                    </m:f>
                  </m:oMath>
                </a14:m>
                <a:r>
                  <a:rPr lang="fr-FR" sz="400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là phân số tối giản.</a:t>
                </a:r>
                <a:endParaRPr lang="en-US" sz="40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42113" y="3343919"/>
                <a:ext cx="10681855" cy="1812419"/>
              </a:xfrm>
              <a:prstGeom prst="rect">
                <a:avLst/>
              </a:prstGeom>
              <a:blipFill>
                <a:blip r:embed="rId4"/>
                <a:stretch>
                  <a:fillRect l="-2055" t="-4040" r="-342" b="-6061"/>
                </a:stretch>
              </a:blipFill>
            </p:spPr>
            <p:txBody>
              <a:bodyPr/>
              <a:lstStyle/>
              <a:p>
                <a:r>
                  <a:rPr lang="en-US">
                    <a:noFill/>
                  </a:rPr>
                  <a:t> </a:t>
                </a:r>
              </a:p>
            </p:txBody>
          </p:sp>
        </mc:Fallback>
      </mc:AlternateContent>
    </p:spTree>
    <p:extLst>
      <p:ext uri="{BB962C8B-B14F-4D97-AF65-F5344CB8AC3E}">
        <p14:creationId xmlns:p14="http://schemas.microsoft.com/office/powerpoint/2010/main" val="146706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8FDF0-FF07-7E3F-0025-B9FB4B57B0FB}"/>
            </a:ext>
          </a:extLst>
        </p:cNvPr>
        <p:cNvGrpSpPr/>
        <p:nvPr/>
      </p:nvGrpSpPr>
      <p:grpSpPr>
        <a:xfrm>
          <a:off x="0" y="0"/>
          <a:ext cx="0" cy="0"/>
          <a:chOff x="0" y="0"/>
          <a:chExt cx="0" cy="0"/>
        </a:xfrm>
      </p:grpSpPr>
      <p:sp>
        <p:nvSpPr>
          <p:cNvPr id="64514" name="Text Box 124">
            <a:extLst>
              <a:ext uri="{FF2B5EF4-FFF2-40B4-BE49-F238E27FC236}">
                <a16:creationId xmlns:a16="http://schemas.microsoft.com/office/drawing/2014/main" id="{67A015C1-8CEB-BF25-834B-AAC8F350CD87}"/>
              </a:ext>
            </a:extLst>
          </p:cNvPr>
          <p:cNvSpPr txBox="1">
            <a:spLocks noChangeArrowheads="1"/>
          </p:cNvSpPr>
          <p:nvPr/>
        </p:nvSpPr>
        <p:spPr bwMode="auto">
          <a:xfrm>
            <a:off x="1219200" y="-26988"/>
            <a:ext cx="4133850" cy="66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en-US" altLang="en-US" sz="2800" b="1" i="1" u="sng" dirty="0" err="1">
                <a:solidFill>
                  <a:srgbClr val="0000FF"/>
                </a:solidFill>
                <a:latin typeface="Times New Roman" panose="02020603050405020304" pitchFamily="18" charset="0"/>
              </a:rPr>
              <a:t>Bài</a:t>
            </a:r>
            <a:r>
              <a:rPr lang="en-US" altLang="en-US" sz="2800" b="1" i="1" u="sng" dirty="0">
                <a:solidFill>
                  <a:srgbClr val="0000FF"/>
                </a:solidFill>
                <a:latin typeface="Times New Roman" panose="02020603050405020304" pitchFamily="18" charset="0"/>
              </a:rPr>
              <a:t> 2.44:</a:t>
            </a:r>
            <a:r>
              <a:rPr lang="en-US" altLang="en-US" sz="2800" b="1" i="1" dirty="0">
                <a:solidFill>
                  <a:srgbClr val="0000FF"/>
                </a:solidFill>
                <a:latin typeface="Times New Roman" panose="02020603050405020304" pitchFamily="18" charset="0"/>
              </a:rPr>
              <a:t> (SGK/53)</a:t>
            </a:r>
            <a:endParaRPr lang="en-US" altLang="en-US" sz="2800" b="1" i="1" u="sng" dirty="0">
              <a:solidFill>
                <a:srgbClr val="0000FF"/>
              </a:solidFill>
              <a:latin typeface="Times New Roman" panose="02020603050405020304" pitchFamily="18" charset="0"/>
            </a:endParaRPr>
          </a:p>
        </p:txBody>
      </p:sp>
      <p:sp>
        <p:nvSpPr>
          <p:cNvPr id="10" name="Text Box 4">
            <a:extLst>
              <a:ext uri="{FF2B5EF4-FFF2-40B4-BE49-F238E27FC236}">
                <a16:creationId xmlns:a16="http://schemas.microsoft.com/office/drawing/2014/main" id="{3A534232-A9E2-F882-C771-2AC570B5655A}"/>
              </a:ext>
            </a:extLst>
          </p:cNvPr>
          <p:cNvSpPr txBox="1">
            <a:spLocks noChangeArrowheads="1"/>
          </p:cNvSpPr>
          <p:nvPr/>
        </p:nvSpPr>
        <p:spPr bwMode="auto">
          <a:xfrm>
            <a:off x="4727575" y="1725613"/>
            <a:ext cx="1584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u="sng">
                <a:solidFill>
                  <a:srgbClr val="000000"/>
                </a:solidFill>
                <a:latin typeface="Times New Roman" panose="02020603050405020304" pitchFamily="18" charset="0"/>
                <a:cs typeface="Times New Roman" panose="02020603050405020304" pitchFamily="18" charset="0"/>
              </a:rPr>
              <a:t>Giải:</a:t>
            </a:r>
          </a:p>
        </p:txBody>
      </p:sp>
      <p:sp>
        <p:nvSpPr>
          <p:cNvPr id="11" name="Text Box 19">
            <a:extLst>
              <a:ext uri="{FF2B5EF4-FFF2-40B4-BE49-F238E27FC236}">
                <a16:creationId xmlns:a16="http://schemas.microsoft.com/office/drawing/2014/main" id="{CE4048D4-7632-B479-A3E5-B493A5FD6BCD}"/>
              </a:ext>
            </a:extLst>
          </p:cNvPr>
          <p:cNvSpPr txBox="1">
            <a:spLocks noChangeArrowheads="1"/>
          </p:cNvSpPr>
          <p:nvPr/>
        </p:nvSpPr>
        <p:spPr bwMode="auto">
          <a:xfrm>
            <a:off x="1200150" y="674688"/>
            <a:ext cx="9340850"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err="1">
                <a:solidFill>
                  <a:srgbClr val="000000"/>
                </a:solidFill>
                <a:latin typeface="Times New Roman" panose="02020603050405020304" pitchFamily="18" charset="0"/>
                <a:cs typeface="Times New Roman" panose="02020603050405020304" pitchFamily="18" charset="0"/>
              </a:rPr>
              <a:t>Thực</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hiện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phép</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tính</a:t>
            </a:r>
            <a:r>
              <a:rPr lang="en-US" altLang="en-US" sz="2800" b="1" dirty="0">
                <a:solidFill>
                  <a:srgbClr val="000000"/>
                </a:solidFill>
                <a:latin typeface="Times New Roman" panose="02020603050405020304" pitchFamily="18" charset="0"/>
                <a:cs typeface="Times New Roman" panose="02020603050405020304" pitchFamily="18" charset="0"/>
              </a:rPr>
              <a:t>:  </a:t>
            </a:r>
          </a:p>
          <a:p>
            <a:pPr eaLnBrk="1" hangingPunct="1">
              <a:spcBef>
                <a:spcPct val="50000"/>
              </a:spcBef>
            </a:pPr>
            <a:r>
              <a:rPr lang="en-US" altLang="en-US" sz="2800" b="1" dirty="0">
                <a:solidFill>
                  <a:srgbClr val="000000"/>
                </a:solidFill>
                <a:latin typeface="Times New Roman" panose="02020603050405020304" pitchFamily="18" charset="0"/>
                <a:cs typeface="Times New Roman" panose="02020603050405020304" pitchFamily="18" charset="0"/>
              </a:rPr>
              <a:t>a)                                                      b)        </a:t>
            </a:r>
          </a:p>
        </p:txBody>
      </p:sp>
      <p:sp>
        <p:nvSpPr>
          <p:cNvPr id="12" name="Text Box 22">
            <a:extLst>
              <a:ext uri="{FF2B5EF4-FFF2-40B4-BE49-F238E27FC236}">
                <a16:creationId xmlns:a16="http://schemas.microsoft.com/office/drawing/2014/main" id="{0F61BA7D-7524-8149-5994-632C1D51CCFE}"/>
              </a:ext>
            </a:extLst>
          </p:cNvPr>
          <p:cNvSpPr txBox="1">
            <a:spLocks noChangeArrowheads="1"/>
          </p:cNvSpPr>
          <p:nvPr/>
        </p:nvSpPr>
        <p:spPr bwMode="auto">
          <a:xfrm>
            <a:off x="1127125" y="2373313"/>
            <a:ext cx="4608513"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Arial" panose="020B0604020202020204" pitchFamily="34" charset="0"/>
              <a:buNone/>
            </a:pPr>
            <a:r>
              <a:rPr lang="en-US" altLang="en-US" sz="2800" b="1" dirty="0">
                <a:solidFill>
                  <a:srgbClr val="000000"/>
                </a:solidFill>
                <a:latin typeface="Times New Roman" panose="02020603050405020304" pitchFamily="18" charset="0"/>
                <a:cs typeface="Times New Roman" panose="02020603050405020304" pitchFamily="18" charset="0"/>
              </a:rPr>
              <a:t>a) Ta </a:t>
            </a:r>
            <a:r>
              <a:rPr lang="en-US" altLang="en-US" sz="2800" b="1" dirty="0" err="1">
                <a:solidFill>
                  <a:srgbClr val="000000"/>
                </a:solidFill>
                <a:latin typeface="Times New Roman" panose="02020603050405020304" pitchFamily="18" charset="0"/>
                <a:cs typeface="Times New Roman" panose="02020603050405020304" pitchFamily="18" charset="0"/>
              </a:rPr>
              <a:t>có</a:t>
            </a:r>
            <a:r>
              <a:rPr lang="en-US" altLang="en-US" sz="2800" b="1" dirty="0">
                <a:solidFill>
                  <a:srgbClr val="000000"/>
                </a:solidFill>
                <a:latin typeface="Times New Roman" panose="02020603050405020304" pitchFamily="18" charset="0"/>
                <a:cs typeface="Times New Roman" panose="02020603050405020304" pitchFamily="18" charset="0"/>
              </a:rPr>
              <a:t> BCNN(7, 11) = 77</a:t>
            </a:r>
          </a:p>
          <a:p>
            <a:pPr eaLnBrk="1" hangingPunct="1">
              <a:spcBef>
                <a:spcPct val="50000"/>
              </a:spcBef>
              <a:buFont typeface="Arial" panose="020B0604020202020204" pitchFamily="34" charset="0"/>
              <a:buNone/>
            </a:pPr>
            <a:r>
              <a:rPr lang="en-US" altLang="en-US" sz="2800" b="1" dirty="0" err="1">
                <a:solidFill>
                  <a:srgbClr val="000000"/>
                </a:solidFill>
                <a:latin typeface="Times New Roman" panose="02020603050405020304" pitchFamily="18" charset="0"/>
                <a:cs typeface="Times New Roman" panose="02020603050405020304" pitchFamily="18" charset="0"/>
              </a:rPr>
              <a:t>nên</a:t>
            </a:r>
            <a:r>
              <a:rPr lang="en-US" altLang="en-US" sz="2800" b="1" dirty="0">
                <a:solidFill>
                  <a:srgbClr val="000000"/>
                </a:solidFill>
                <a:latin typeface="Times New Roman" panose="02020603050405020304" pitchFamily="18" charset="0"/>
                <a:cs typeface="Times New Roman" panose="02020603050405020304" pitchFamily="18" charset="0"/>
              </a:rPr>
              <a:t>  </a:t>
            </a:r>
          </a:p>
        </p:txBody>
      </p:sp>
      <p:graphicFrame>
        <p:nvGraphicFramePr>
          <p:cNvPr id="13" name="Object 6">
            <a:extLst>
              <a:ext uri="{FF2B5EF4-FFF2-40B4-BE49-F238E27FC236}">
                <a16:creationId xmlns:a16="http://schemas.microsoft.com/office/drawing/2014/main" id="{E031B3FD-297A-1C05-8440-52414D5B198B}"/>
              </a:ext>
            </a:extLst>
          </p:cNvPr>
          <p:cNvGraphicFramePr>
            <a:graphicFrameLocks noChangeAspect="1"/>
          </p:cNvGraphicFramePr>
          <p:nvPr/>
        </p:nvGraphicFramePr>
        <p:xfrm>
          <a:off x="1682750" y="1220788"/>
          <a:ext cx="1450975" cy="1344612"/>
        </p:xfrm>
        <a:graphic>
          <a:graphicData uri="http://schemas.openxmlformats.org/presentationml/2006/ole">
            <mc:AlternateContent xmlns:mc="http://schemas.openxmlformats.org/markup-compatibility/2006">
              <mc:Choice xmlns:v="urn:schemas-microsoft-com:vml" Requires="v">
                <p:oleObj name="Equation" r:id="rId2" imgW="431613" imgH="660113" progId="Equation.DSMT4">
                  <p:embed/>
                </p:oleObj>
              </mc:Choice>
              <mc:Fallback>
                <p:oleObj name="Equation" r:id="rId2" imgW="431613" imgH="660113" progId="Equation.DSMT4">
                  <p:embed/>
                  <p:pic>
                    <p:nvPicPr>
                      <p:cNvPr id="13" name="Object 6">
                        <a:extLst>
                          <a:ext uri="{FF2B5EF4-FFF2-40B4-BE49-F238E27FC236}">
                            <a16:creationId xmlns:a16="http://schemas.microsoft.com/office/drawing/2014/main" id="{4B9B0366-56EF-20E3-6A08-B9DB98DB1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0" y="1220788"/>
                        <a:ext cx="1450975"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a:extLst>
              <a:ext uri="{FF2B5EF4-FFF2-40B4-BE49-F238E27FC236}">
                <a16:creationId xmlns:a16="http://schemas.microsoft.com/office/drawing/2014/main" id="{171E38B9-80FC-D70B-5583-8BB7A74E60AB}"/>
              </a:ext>
            </a:extLst>
          </p:cNvPr>
          <p:cNvGraphicFramePr>
            <a:graphicFrameLocks noChangeAspect="1"/>
          </p:cNvGraphicFramePr>
          <p:nvPr/>
        </p:nvGraphicFramePr>
        <p:xfrm>
          <a:off x="6831013" y="1184275"/>
          <a:ext cx="1006475" cy="1308100"/>
        </p:xfrm>
        <a:graphic>
          <a:graphicData uri="http://schemas.openxmlformats.org/presentationml/2006/ole">
            <mc:AlternateContent xmlns:mc="http://schemas.openxmlformats.org/markup-compatibility/2006">
              <mc:Choice xmlns:v="urn:schemas-microsoft-com:vml" Requires="v">
                <p:oleObj name="Equation" r:id="rId4" imgW="508000" imgH="660400" progId="Equation.DSMT4">
                  <p:embed/>
                </p:oleObj>
              </mc:Choice>
              <mc:Fallback>
                <p:oleObj name="Equation" r:id="rId4" imgW="508000" imgH="660400" progId="Equation.DSMT4">
                  <p:embed/>
                  <p:pic>
                    <p:nvPicPr>
                      <p:cNvPr id="14" name="Object 13">
                        <a:extLst>
                          <a:ext uri="{FF2B5EF4-FFF2-40B4-BE49-F238E27FC236}">
                            <a16:creationId xmlns:a16="http://schemas.microsoft.com/office/drawing/2014/main" id="{A5FED3E1-2AC4-FD0B-0DA5-8504A3F7FF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1013" y="1184275"/>
                        <a:ext cx="100647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 Box 22">
            <a:extLst>
              <a:ext uri="{FF2B5EF4-FFF2-40B4-BE49-F238E27FC236}">
                <a16:creationId xmlns:a16="http://schemas.microsoft.com/office/drawing/2014/main" id="{93843BFC-214C-03C0-86E0-9BD05CF2C60F}"/>
              </a:ext>
            </a:extLst>
          </p:cNvPr>
          <p:cNvSpPr txBox="1">
            <a:spLocks noChangeArrowheads="1"/>
          </p:cNvSpPr>
          <p:nvPr/>
        </p:nvSpPr>
        <p:spPr bwMode="auto">
          <a:xfrm>
            <a:off x="5951538" y="2301875"/>
            <a:ext cx="5040312"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Arial" panose="020B0604020202020204" pitchFamily="34" charset="0"/>
              <a:buNone/>
            </a:pPr>
            <a:r>
              <a:rPr lang="en-US" altLang="en-US" sz="2800" b="1" dirty="0">
                <a:solidFill>
                  <a:srgbClr val="000000"/>
                </a:solidFill>
                <a:latin typeface="Times New Roman" panose="02020603050405020304" pitchFamily="18" charset="0"/>
                <a:cs typeface="Times New Roman" panose="02020603050405020304" pitchFamily="18" charset="0"/>
              </a:rPr>
              <a:t>b) Ta </a:t>
            </a:r>
            <a:r>
              <a:rPr lang="en-US" altLang="en-US" sz="2800" b="1" dirty="0" err="1">
                <a:solidFill>
                  <a:srgbClr val="000000"/>
                </a:solidFill>
                <a:latin typeface="Times New Roman" panose="02020603050405020304" pitchFamily="18" charset="0"/>
                <a:cs typeface="Times New Roman" panose="02020603050405020304" pitchFamily="18" charset="0"/>
              </a:rPr>
              <a:t>có</a:t>
            </a:r>
            <a:r>
              <a:rPr lang="en-US" altLang="en-US" sz="2800" b="1" dirty="0">
                <a:solidFill>
                  <a:srgbClr val="000000"/>
                </a:solidFill>
                <a:latin typeface="Times New Roman" panose="02020603050405020304" pitchFamily="18" charset="0"/>
                <a:cs typeface="Times New Roman" panose="02020603050405020304" pitchFamily="18" charset="0"/>
              </a:rPr>
              <a:t> BCNN(20, 15) = 60</a:t>
            </a:r>
          </a:p>
          <a:p>
            <a:pPr eaLnBrk="1" hangingPunct="1">
              <a:spcBef>
                <a:spcPct val="50000"/>
              </a:spcBef>
              <a:buFont typeface="Arial" panose="020B0604020202020204" pitchFamily="34" charset="0"/>
              <a:buNone/>
            </a:pPr>
            <a:r>
              <a:rPr lang="en-US" altLang="en-US" sz="2800" b="1" dirty="0" err="1">
                <a:solidFill>
                  <a:srgbClr val="000000"/>
                </a:solidFill>
                <a:latin typeface="Times New Roman" panose="02020603050405020304" pitchFamily="18" charset="0"/>
                <a:cs typeface="Times New Roman" panose="02020603050405020304" pitchFamily="18" charset="0"/>
              </a:rPr>
              <a:t>nên</a:t>
            </a:r>
            <a:r>
              <a:rPr lang="en-US" altLang="en-US" sz="2800" b="1" dirty="0">
                <a:solidFill>
                  <a:srgbClr val="000000"/>
                </a:solidFill>
                <a:latin typeface="Times New Roman" panose="02020603050405020304" pitchFamily="18" charset="0"/>
                <a:cs typeface="Times New Roman" panose="02020603050405020304" pitchFamily="18" charset="0"/>
              </a:rPr>
              <a:t>  </a:t>
            </a:r>
          </a:p>
        </p:txBody>
      </p:sp>
      <p:graphicFrame>
        <p:nvGraphicFramePr>
          <p:cNvPr id="16" name="Object 15">
            <a:extLst>
              <a:ext uri="{FF2B5EF4-FFF2-40B4-BE49-F238E27FC236}">
                <a16:creationId xmlns:a16="http://schemas.microsoft.com/office/drawing/2014/main" id="{B2F9C317-A673-24C9-3007-DB3EF174F1F3}"/>
              </a:ext>
            </a:extLst>
          </p:cNvPr>
          <p:cNvGraphicFramePr>
            <a:graphicFrameLocks noChangeAspect="1"/>
          </p:cNvGraphicFramePr>
          <p:nvPr/>
        </p:nvGraphicFramePr>
        <p:xfrm>
          <a:off x="1943100" y="2924175"/>
          <a:ext cx="1560513" cy="2606675"/>
        </p:xfrm>
        <a:graphic>
          <a:graphicData uri="http://schemas.openxmlformats.org/presentationml/2006/ole">
            <mc:AlternateContent xmlns:mc="http://schemas.openxmlformats.org/markup-compatibility/2006">
              <mc:Choice xmlns:v="urn:schemas-microsoft-com:vml" Requires="v">
                <p:oleObj name="Equation" r:id="rId6" imgW="850900" imgH="1422400" progId="Equation.DSMT4">
                  <p:embed/>
                </p:oleObj>
              </mc:Choice>
              <mc:Fallback>
                <p:oleObj name="Equation" r:id="rId6" imgW="850900" imgH="1422400" progId="Equation.DSMT4">
                  <p:embed/>
                  <p:pic>
                    <p:nvPicPr>
                      <p:cNvPr id="16" name="Object 15">
                        <a:extLst>
                          <a:ext uri="{FF2B5EF4-FFF2-40B4-BE49-F238E27FC236}">
                            <a16:creationId xmlns:a16="http://schemas.microsoft.com/office/drawing/2014/main" id="{D13ACC09-F57C-4135-8EB0-D73BDD9C92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3100" y="2924175"/>
                        <a:ext cx="1560513"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a:extLst>
              <a:ext uri="{FF2B5EF4-FFF2-40B4-BE49-F238E27FC236}">
                <a16:creationId xmlns:a16="http://schemas.microsoft.com/office/drawing/2014/main" id="{C5C4B2E1-7A2C-89BD-45FC-A769B7A76A11}"/>
              </a:ext>
            </a:extLst>
          </p:cNvPr>
          <p:cNvGraphicFramePr>
            <a:graphicFrameLocks noChangeAspect="1"/>
          </p:cNvGraphicFramePr>
          <p:nvPr/>
        </p:nvGraphicFramePr>
        <p:xfrm>
          <a:off x="6792913" y="2852738"/>
          <a:ext cx="1560512" cy="2940050"/>
        </p:xfrm>
        <a:graphic>
          <a:graphicData uri="http://schemas.openxmlformats.org/presentationml/2006/ole">
            <mc:AlternateContent xmlns:mc="http://schemas.openxmlformats.org/markup-compatibility/2006">
              <mc:Choice xmlns:v="urn:schemas-microsoft-com:vml" Requires="v">
                <p:oleObj name="Equation" r:id="rId8" imgW="863600" imgH="1625600" progId="Equation.DSMT4">
                  <p:embed/>
                </p:oleObj>
              </mc:Choice>
              <mc:Fallback>
                <p:oleObj name="Equation" r:id="rId8" imgW="863600" imgH="1625600" progId="Equation.DSMT4">
                  <p:embed/>
                  <p:pic>
                    <p:nvPicPr>
                      <p:cNvPr id="17" name="Object 16">
                        <a:extLst>
                          <a:ext uri="{FF2B5EF4-FFF2-40B4-BE49-F238E27FC236}">
                            <a16:creationId xmlns:a16="http://schemas.microsoft.com/office/drawing/2014/main" id="{39247389-4A9F-6423-6032-BA3D309A9EF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92913" y="2852738"/>
                        <a:ext cx="1560512"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272458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in)">
                                      <p:cBhvr>
                                        <p:cTn id="18" dur="500"/>
                                        <p:tgtEl>
                                          <p:spTgt spid="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ox(in)">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A471C-F70B-06E8-4D61-1C6EE24FEC9E}"/>
              </a:ext>
            </a:extLst>
          </p:cNvPr>
          <p:cNvSpPr>
            <a:spLocks noGrp="1"/>
          </p:cNvSpPr>
          <p:nvPr>
            <p:ph type="title"/>
          </p:nvPr>
        </p:nvSpPr>
        <p:spPr>
          <a:xfrm>
            <a:off x="838200" y="365126"/>
            <a:ext cx="10515600" cy="3438389"/>
          </a:xfrm>
        </p:spPr>
        <p:txBody>
          <a:bodyPr>
            <a:normAutofit fontScale="90000"/>
          </a:bodyPr>
          <a:lstStyle/>
          <a:p>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2.48 (</a:t>
            </a:r>
            <a:r>
              <a:rPr lang="en-US" sz="3600" b="1" dirty="0" err="1">
                <a:latin typeface="Times New Roman" panose="02020603050405020304" pitchFamily="18" charset="0"/>
                <a:cs typeface="Times New Roman" panose="02020603050405020304" pitchFamily="18" charset="0"/>
              </a:rPr>
              <a:t>Sgk</a:t>
            </a:r>
            <a:r>
              <a:rPr lang="en-US" sz="3600" b="1" dirty="0">
                <a:latin typeface="Times New Roman" panose="02020603050405020304" pitchFamily="18" charset="0"/>
                <a:cs typeface="Times New Roman" panose="02020603050405020304" pitchFamily="18" charset="0"/>
              </a:rPr>
              <a:t>)</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Hai </a:t>
            </a:r>
            <a:r>
              <a:rPr lang="en-US" sz="3600" dirty="0" err="1">
                <a:latin typeface="Times New Roman" panose="02020603050405020304" pitchFamily="18" charset="0"/>
                <a:cs typeface="Times New Roman" panose="02020603050405020304" pitchFamily="18" charset="0"/>
              </a:rPr>
              <a:t>vận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xung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Hai </a:t>
            </a:r>
            <a:r>
              <a:rPr lang="en-US" sz="3600" dirty="0" err="1">
                <a:latin typeface="Times New Roman" panose="02020603050405020304" pitchFamily="18" charset="0"/>
                <a:cs typeface="Times New Roman" panose="02020603050405020304" pitchFamily="18" charset="0"/>
              </a:rPr>
              <a:t>vận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xuất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hết</a:t>
            </a:r>
            <a:r>
              <a:rPr lang="en-US" sz="3600" dirty="0">
                <a:latin typeface="Times New Roman" panose="02020603050405020304" pitchFamily="18" charset="0"/>
                <a:cs typeface="Times New Roman" panose="02020603050405020304" pitchFamily="18" charset="0"/>
              </a:rPr>
              <a:t> 360 </a:t>
            </a:r>
            <a:r>
              <a:rPr lang="en-US" sz="3600" dirty="0" err="1">
                <a:latin typeface="Times New Roman" panose="02020603050405020304" pitchFamily="18" charset="0"/>
                <a:cs typeface="Times New Roman" panose="02020603050405020304" pitchFamily="18" charset="0"/>
              </a:rPr>
              <a:t>giây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a:t>
            </a:r>
            <a:r>
              <a:rPr lang="en-US" sz="3600" dirty="0">
                <a:latin typeface="Times New Roman" panose="02020603050405020304" pitchFamily="18" charset="0"/>
                <a:cs typeface="Times New Roman" panose="02020603050405020304" pitchFamily="18" charset="0"/>
              </a:rPr>
              <a:t> 2 </a:t>
            </a:r>
            <a:r>
              <a:rPr lang="en-US" sz="3600" dirty="0" err="1">
                <a:latin typeface="Times New Roman" panose="02020603050405020304" pitchFamily="18" charset="0"/>
                <a:cs typeface="Times New Roman" panose="02020603050405020304" pitchFamily="18" charset="0"/>
              </a:rPr>
              <a:t>chạy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hết</a:t>
            </a:r>
            <a:r>
              <a:rPr lang="en-US" sz="3600" dirty="0">
                <a:latin typeface="Times New Roman" panose="02020603050405020304" pitchFamily="18" charset="0"/>
                <a:cs typeface="Times New Roman" panose="02020603050405020304" pitchFamily="18" charset="0"/>
              </a:rPr>
              <a:t> 420 </a:t>
            </a:r>
            <a:r>
              <a:rPr lang="en-US" sz="3600" dirty="0" err="1">
                <a:latin typeface="Times New Roman" panose="02020603050405020304" pitchFamily="18" charset="0"/>
                <a:cs typeface="Times New Roman" panose="02020603050405020304" pitchFamily="18" charset="0"/>
              </a:rPr>
              <a:t>giây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Hỏi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bao </a:t>
            </a:r>
            <a:r>
              <a:rPr lang="en-US" sz="3600" dirty="0" err="1">
                <a:latin typeface="Times New Roman" panose="02020603050405020304" pitchFamily="18" charset="0"/>
                <a:cs typeface="Times New Roman" panose="02020603050405020304" pitchFamily="18" charset="0"/>
              </a:rPr>
              <a:t>nhiêu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phút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gặp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tốc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r>
              <a:rPr lang="en-US" sz="3600" dirty="0">
                <a:latin typeface="Times New Roman" panose="02020603050405020304" pitchFamily="18" charset="0"/>
                <a:cs typeface="Times New Roman" panose="02020603050405020304" pitchFamily="18" charset="0"/>
              </a:rPr>
              <a:t> di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đổi</a:t>
            </a:r>
            <a:r>
              <a:rPr lang="en-US" sz="3600" dirty="0">
                <a:latin typeface="Times New Roman" panose="02020603050405020304" pitchFamily="18" charset="0"/>
                <a:cs typeface="Times New Roman" panose="02020603050405020304" pitchFamily="18" charset="0"/>
              </a:rPr>
              <a:t>?</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1EAACD1-F413-E38E-F7AF-066F32A8286C}"/>
              </a:ext>
            </a:extLst>
          </p:cNvPr>
          <p:cNvSpPr>
            <a:spLocks noGrp="1"/>
          </p:cNvSpPr>
          <p:nvPr>
            <p:ph type="body" idx="1"/>
          </p:nvPr>
        </p:nvSpPr>
        <p:spPr>
          <a:xfrm>
            <a:off x="838200" y="3428999"/>
            <a:ext cx="10515600" cy="2747963"/>
          </a:xfrm>
        </p:spPr>
        <p:txBody>
          <a:bodyPr/>
          <a:lstStyle/>
          <a:p>
            <a:endParaRPr lang="en-US" dirty="0"/>
          </a:p>
        </p:txBody>
      </p:sp>
    </p:spTree>
    <p:extLst>
      <p:ext uri="{BB962C8B-B14F-4D97-AF65-F5344CB8AC3E}">
        <p14:creationId xmlns:p14="http://schemas.microsoft.com/office/powerpoint/2010/main" val="4086941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6690" y="739858"/>
            <a:ext cx="11166763" cy="3631763"/>
          </a:xfrm>
          <a:prstGeom prst="rect">
            <a:avLst/>
          </a:prstGeom>
        </p:spPr>
        <p:txBody>
          <a:bodyPr wrap="square">
            <a:spAutoFit/>
          </a:bodyPr>
          <a:lstStyle/>
          <a:p>
            <a:pPr algn="just">
              <a:lnSpc>
                <a:spcPct val="115000"/>
              </a:lnSpc>
            </a:pPr>
            <a:r>
              <a:rPr lang="fr-FR" sz="4000" b="1">
                <a:latin typeface="Times New Roman" panose="02020603050405020304" pitchFamily="18" charset="0"/>
                <a:ea typeface="Calibri" panose="020F0502020204030204" pitchFamily="34" charset="0"/>
              </a:rPr>
              <a:t>Bài 2.48: </a:t>
            </a:r>
          </a:p>
          <a:p>
            <a:pPr algn="just">
              <a:lnSpc>
                <a:spcPct val="115000"/>
              </a:lnSpc>
            </a:pPr>
            <a:r>
              <a:rPr lang="fr-FR" sz="4000">
                <a:latin typeface="Times New Roman" panose="02020603050405020304" pitchFamily="18" charset="0"/>
                <a:ea typeface="Calibri" panose="020F0502020204030204" pitchFamily="34" charset="0"/>
              </a:rPr>
              <a:t>Đổi: 360 giây = 6 phút; 420 giây = 7 phút</a:t>
            </a:r>
            <a:endParaRPr lang="en-US" sz="4000">
              <a:latin typeface="Times New Roman" panose="02020603050405020304" pitchFamily="18" charset="0"/>
              <a:ea typeface="Calibri" panose="020F0502020204030204" pitchFamily="34" charset="0"/>
            </a:endParaRPr>
          </a:p>
          <a:p>
            <a:pPr algn="just">
              <a:lnSpc>
                <a:spcPct val="115000"/>
              </a:lnSpc>
            </a:pPr>
            <a:r>
              <a:rPr lang="fr-FR" sz="4000">
                <a:latin typeface="Times New Roman" panose="02020603050405020304" pitchFamily="18" charset="0"/>
                <a:ea typeface="Calibri" panose="020F0502020204030204" pitchFamily="34" charset="0"/>
              </a:rPr>
              <a:t>Gọi:</a:t>
            </a:r>
            <a:r>
              <a:rPr lang="fr-FR" sz="4000" b="1">
                <a:latin typeface="Times New Roman" panose="02020603050405020304" pitchFamily="18" charset="0"/>
                <a:ea typeface="Calibri" panose="020F0502020204030204" pitchFamily="34" charset="0"/>
              </a:rPr>
              <a:t> </a:t>
            </a:r>
            <a:r>
              <a:rPr lang="fr-FR" sz="4000">
                <a:latin typeface="Times New Roman" panose="02020603050405020304" pitchFamily="18" charset="0"/>
                <a:ea typeface="Calibri" panose="020F0502020204030204" pitchFamily="34" charset="0"/>
              </a:rPr>
              <a:t>Thời gian họ gặp lại nhau là: x (phút)</a:t>
            </a:r>
            <a:endParaRPr lang="en-US" sz="4000">
              <a:latin typeface="Times New Roman" panose="02020603050405020304" pitchFamily="18" charset="0"/>
              <a:ea typeface="Calibri" panose="020F0502020204030204" pitchFamily="34" charset="0"/>
            </a:endParaRPr>
          </a:p>
          <a:p>
            <a:pPr algn="just">
              <a:lnSpc>
                <a:spcPct val="115000"/>
              </a:lnSpc>
            </a:pPr>
            <a:r>
              <a:rPr lang="fr-FR" sz="4000">
                <a:latin typeface="Times New Roman" panose="02020603050405020304" pitchFamily="18" charset="0"/>
                <a:ea typeface="Calibri" panose="020F0502020204030204" pitchFamily="34" charset="0"/>
              </a:rPr>
              <a:t>=&gt; x = BCNN (6, 7) = 42</a:t>
            </a:r>
            <a:endParaRPr lang="en-US" sz="4000">
              <a:latin typeface="Times New Roman" panose="02020603050405020304" pitchFamily="18" charset="0"/>
              <a:ea typeface="Calibri" panose="020F0502020204030204" pitchFamily="34" charset="0"/>
            </a:endParaRPr>
          </a:p>
          <a:p>
            <a:pPr algn="just">
              <a:lnSpc>
                <a:spcPct val="115000"/>
              </a:lnSpc>
            </a:pPr>
            <a:r>
              <a:rPr lang="fr-FR" sz="4000">
                <a:latin typeface="Times New Roman" panose="02020603050405020304" pitchFamily="18" charset="0"/>
                <a:ea typeface="Calibri" panose="020F0502020204030204" pitchFamily="34" charset="0"/>
              </a:rPr>
              <a:t>Vậy sau 42 phút họ gặp lại nhau.</a:t>
            </a:r>
            <a:endParaRPr lang="en-US" sz="400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58996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9714" y="337497"/>
            <a:ext cx="11436650" cy="5143716"/>
          </a:xfrm>
          <a:prstGeom prst="rect">
            <a:avLst/>
          </a:prstGeom>
        </p:spPr>
        <p:txBody>
          <a:bodyPr wrap="square">
            <a:spAutoFit/>
          </a:bodyPr>
          <a:lstStyle/>
          <a:p>
            <a:pPr algn="just">
              <a:lnSpc>
                <a:spcPct val="115000"/>
              </a:lnSpc>
            </a:pPr>
            <a:r>
              <a:rPr lang="fr-FR" sz="3200" b="1" dirty="0" err="1">
                <a:latin typeface="Times New Roman" panose="02020603050405020304" pitchFamily="18" charset="0"/>
                <a:ea typeface="Calibri" panose="020F0502020204030204" pitchFamily="34" charset="0"/>
              </a:rPr>
              <a:t>Ví</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dụ</a:t>
            </a:r>
            <a:r>
              <a:rPr lang="fr-FR" sz="3200" b="1" dirty="0">
                <a:latin typeface="Times New Roman" panose="02020603050405020304" pitchFamily="18" charset="0"/>
                <a:ea typeface="Calibri" panose="020F0502020204030204" pitchFamily="34" charset="0"/>
              </a:rPr>
              <a:t> 3: </a:t>
            </a:r>
            <a:r>
              <a:rPr lang="fr-FR" sz="3200" dirty="0" err="1">
                <a:latin typeface="Times New Roman" panose="02020603050405020304" pitchFamily="18" charset="0"/>
                <a:ea typeface="Calibri" panose="020F0502020204030204" pitchFamily="34" charset="0"/>
              </a:rPr>
              <a:t>Gọi</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Thời</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gian</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để</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sau</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đó</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ba</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đèn</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cùng</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phát</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sáng</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lần</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tiếp</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theo</a:t>
            </a:r>
            <a:r>
              <a:rPr lang="fr-FR" sz="3200" dirty="0">
                <a:latin typeface="Times New Roman" panose="02020603050405020304" pitchFamily="18" charset="0"/>
                <a:ea typeface="Calibri" panose="020F0502020204030204" pitchFamily="34" charset="0"/>
              </a:rPr>
              <a:t> là x (</a:t>
            </a:r>
            <a:r>
              <a:rPr lang="fr-FR" sz="3200" dirty="0" err="1">
                <a:latin typeface="Times New Roman" panose="02020603050405020304" pitchFamily="18" charset="0"/>
                <a:ea typeface="Calibri" panose="020F0502020204030204" pitchFamily="34" charset="0"/>
              </a:rPr>
              <a:t>giây</a:t>
            </a:r>
            <a:r>
              <a:rPr lang="fr-FR" sz="3200" dirty="0">
                <a:latin typeface="Times New Roman" panose="02020603050405020304" pitchFamily="18" charset="0"/>
                <a:ea typeface="Calibri" panose="020F0502020204030204" pitchFamily="34" charset="0"/>
              </a:rPr>
              <a:t>).</a:t>
            </a:r>
            <a:endParaRPr lang="en-US" sz="3200" dirty="0">
              <a:latin typeface="Times New Roman" panose="02020603050405020304" pitchFamily="18" charset="0"/>
              <a:ea typeface="Calibri" panose="020F0502020204030204" pitchFamily="34" charset="0"/>
            </a:endParaRPr>
          </a:p>
          <a:p>
            <a:pPr algn="just">
              <a:lnSpc>
                <a:spcPct val="115000"/>
              </a:lnSpc>
            </a:pPr>
            <a:r>
              <a:rPr lang="fr-FR" sz="3200" dirty="0">
                <a:latin typeface="Times New Roman" panose="02020603050405020304" pitchFamily="18" charset="0"/>
                <a:ea typeface="Calibri" panose="020F0502020204030204" pitchFamily="34" charset="0"/>
              </a:rPr>
              <a:t>	Khi </a:t>
            </a:r>
            <a:r>
              <a:rPr lang="fr-FR" sz="3200" dirty="0" err="1">
                <a:latin typeface="Times New Roman" panose="02020603050405020304" pitchFamily="18" charset="0"/>
                <a:ea typeface="Calibri" panose="020F0502020204030204" pitchFamily="34" charset="0"/>
              </a:rPr>
              <a:t>đó</a:t>
            </a:r>
            <a:r>
              <a:rPr lang="fr-FR" sz="3200" dirty="0">
                <a:latin typeface="Times New Roman" panose="02020603050405020304" pitchFamily="18" charset="0"/>
                <a:ea typeface="Calibri" panose="020F0502020204030204" pitchFamily="34" charset="0"/>
              </a:rPr>
              <a:t>: x = BCNN (6, 8, 10)</a:t>
            </a:r>
            <a:endParaRPr lang="en-US" sz="3200" dirty="0">
              <a:latin typeface="Times New Roman" panose="02020603050405020304" pitchFamily="18" charset="0"/>
              <a:ea typeface="Calibri" panose="020F0502020204030204" pitchFamily="34" charset="0"/>
            </a:endParaRPr>
          </a:p>
          <a:p>
            <a:pPr algn="just">
              <a:lnSpc>
                <a:spcPct val="115000"/>
              </a:lnSpc>
            </a:pPr>
            <a:r>
              <a:rPr lang="fr-FR" sz="3200" dirty="0">
                <a:latin typeface="Times New Roman" panose="02020603050405020304" pitchFamily="18" charset="0"/>
                <a:ea typeface="Calibri" panose="020F0502020204030204" pitchFamily="34" charset="0"/>
              </a:rPr>
              <a:t>	6 = 2.3</a:t>
            </a:r>
            <a:endParaRPr lang="en-US" sz="3200" dirty="0">
              <a:latin typeface="Times New Roman" panose="02020603050405020304" pitchFamily="18" charset="0"/>
              <a:ea typeface="Calibri" panose="020F0502020204030204" pitchFamily="34" charset="0"/>
            </a:endParaRPr>
          </a:p>
          <a:p>
            <a:pPr algn="just">
              <a:lnSpc>
                <a:spcPct val="115000"/>
              </a:lnSpc>
            </a:pPr>
            <a:r>
              <a:rPr lang="fr-FR" sz="3200" dirty="0">
                <a:latin typeface="Times New Roman" panose="02020603050405020304" pitchFamily="18" charset="0"/>
                <a:ea typeface="Calibri" panose="020F0502020204030204" pitchFamily="34" charset="0"/>
              </a:rPr>
              <a:t>	8 = 2</a:t>
            </a:r>
            <a:r>
              <a:rPr lang="fr-FR" sz="3200" baseline="30000" dirty="0">
                <a:latin typeface="Times New Roman" panose="02020603050405020304" pitchFamily="18" charset="0"/>
                <a:ea typeface="Calibri" panose="020F0502020204030204" pitchFamily="34" charset="0"/>
              </a:rPr>
              <a:t>3</a:t>
            </a:r>
            <a:endParaRPr lang="en-US" sz="3200" dirty="0">
              <a:latin typeface="Times New Roman" panose="02020603050405020304" pitchFamily="18" charset="0"/>
              <a:ea typeface="Calibri" panose="020F0502020204030204" pitchFamily="34" charset="0"/>
            </a:endParaRPr>
          </a:p>
          <a:p>
            <a:pPr algn="just">
              <a:lnSpc>
                <a:spcPct val="115000"/>
              </a:lnSpc>
            </a:pPr>
            <a:r>
              <a:rPr lang="fr-FR" sz="3200" dirty="0">
                <a:latin typeface="Times New Roman" panose="02020603050405020304" pitchFamily="18" charset="0"/>
                <a:ea typeface="Calibri" panose="020F0502020204030204" pitchFamily="34" charset="0"/>
              </a:rPr>
              <a:t>	10 = 2.5</a:t>
            </a:r>
            <a:endParaRPr lang="en-US" sz="3200" dirty="0">
              <a:latin typeface="Times New Roman" panose="02020603050405020304" pitchFamily="18" charset="0"/>
              <a:ea typeface="Calibri" panose="020F0502020204030204" pitchFamily="34" charset="0"/>
            </a:endParaRPr>
          </a:p>
          <a:p>
            <a:pPr algn="just">
              <a:lnSpc>
                <a:spcPct val="115000"/>
              </a:lnSpc>
            </a:pPr>
            <a:r>
              <a:rPr lang="fr-FR" sz="3200" dirty="0">
                <a:latin typeface="Times New Roman" panose="02020603050405020304" pitchFamily="18" charset="0"/>
                <a:ea typeface="Calibri" panose="020F0502020204030204" pitchFamily="34" charset="0"/>
              </a:rPr>
              <a:t>	=&gt; x = BCNN ( 6, 8, 10) = 2</a:t>
            </a:r>
            <a:r>
              <a:rPr lang="fr-FR" sz="3200" baseline="30000" dirty="0">
                <a:latin typeface="Times New Roman" panose="02020603050405020304" pitchFamily="18" charset="0"/>
                <a:ea typeface="Calibri" panose="020F0502020204030204" pitchFamily="34" charset="0"/>
              </a:rPr>
              <a:t>3</a:t>
            </a:r>
            <a:r>
              <a:rPr lang="fr-FR" sz="3200" dirty="0">
                <a:latin typeface="Times New Roman" panose="02020603050405020304" pitchFamily="18" charset="0"/>
                <a:ea typeface="Calibri" panose="020F0502020204030204" pitchFamily="34" charset="0"/>
              </a:rPr>
              <a:t>.3.5 = 120</a:t>
            </a:r>
            <a:endParaRPr lang="en-US" sz="3200" dirty="0">
              <a:latin typeface="Times New Roman" panose="02020603050405020304" pitchFamily="18" charset="0"/>
              <a:ea typeface="Calibri" panose="020F0502020204030204" pitchFamily="34" charset="0"/>
            </a:endParaRPr>
          </a:p>
          <a:p>
            <a:pPr algn="just">
              <a:lnSpc>
                <a:spcPct val="115000"/>
              </a:lnSpc>
            </a:pPr>
            <a:r>
              <a:rPr lang="fr-FR" sz="3200" dirty="0">
                <a:latin typeface="Times New Roman" panose="02020603050405020304" pitchFamily="18" charset="0"/>
                <a:ea typeface="Calibri" panose="020F0502020204030204" pitchFamily="34" charset="0"/>
              </a:rPr>
              <a:t>Do </a:t>
            </a:r>
            <a:r>
              <a:rPr lang="fr-FR" sz="3200" dirty="0" err="1">
                <a:latin typeface="Times New Roman" panose="02020603050405020304" pitchFamily="18" charset="0"/>
                <a:ea typeface="Calibri" panose="020F0502020204030204" pitchFamily="34" charset="0"/>
              </a:rPr>
              <a:t>đó</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sau</a:t>
            </a:r>
            <a:r>
              <a:rPr lang="fr-FR" sz="3200" dirty="0">
                <a:latin typeface="Times New Roman" panose="02020603050405020304" pitchFamily="18" charset="0"/>
                <a:ea typeface="Calibri" panose="020F0502020204030204" pitchFamily="34" charset="0"/>
              </a:rPr>
              <a:t> 120 </a:t>
            </a:r>
            <a:r>
              <a:rPr lang="fr-FR" sz="3200" dirty="0" err="1">
                <a:latin typeface="Times New Roman" panose="02020603050405020304" pitchFamily="18" charset="0"/>
                <a:ea typeface="Calibri" panose="020F0502020204030204" pitchFamily="34" charset="0"/>
              </a:rPr>
              <a:t>giây</a:t>
            </a:r>
            <a:r>
              <a:rPr lang="fr-FR" sz="3200" dirty="0">
                <a:latin typeface="Times New Roman" panose="02020603050405020304" pitchFamily="18" charset="0"/>
                <a:ea typeface="Calibri" panose="020F0502020204030204" pitchFamily="34" charset="0"/>
              </a:rPr>
              <a:t> = 2 </a:t>
            </a:r>
            <a:r>
              <a:rPr lang="fr-FR" sz="3200" dirty="0" err="1">
                <a:latin typeface="Times New Roman" panose="02020603050405020304" pitchFamily="18" charset="0"/>
                <a:ea typeface="Calibri" panose="020F0502020204030204" pitchFamily="34" charset="0"/>
              </a:rPr>
              <a:t>phút</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tức</a:t>
            </a:r>
            <a:r>
              <a:rPr lang="fr-FR" sz="3200" dirty="0">
                <a:latin typeface="Times New Roman" panose="02020603050405020304" pitchFamily="18" charset="0"/>
                <a:ea typeface="Calibri" panose="020F0502020204030204" pitchFamily="34" charset="0"/>
              </a:rPr>
              <a:t> là </a:t>
            </a:r>
            <a:r>
              <a:rPr lang="fr-FR" sz="3200" dirty="0" err="1">
                <a:latin typeface="Times New Roman" panose="02020603050405020304" pitchFamily="18" charset="0"/>
                <a:ea typeface="Calibri" panose="020F0502020204030204" pitchFamily="34" charset="0"/>
              </a:rPr>
              <a:t>vào</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lúc</a:t>
            </a:r>
            <a:r>
              <a:rPr lang="fr-FR" sz="3200" dirty="0">
                <a:latin typeface="Times New Roman" panose="02020603050405020304" pitchFamily="18" charset="0"/>
                <a:ea typeface="Calibri" panose="020F0502020204030204" pitchFamily="34" charset="0"/>
              </a:rPr>
              <a:t> 6 </a:t>
            </a:r>
            <a:r>
              <a:rPr lang="fr-FR" sz="3200" dirty="0" err="1">
                <a:latin typeface="Times New Roman" panose="02020603050405020304" pitchFamily="18" charset="0"/>
                <a:ea typeface="Calibri" panose="020F0502020204030204" pitchFamily="34" charset="0"/>
              </a:rPr>
              <a:t>giờ</a:t>
            </a:r>
            <a:r>
              <a:rPr lang="fr-FR" sz="3200" dirty="0">
                <a:latin typeface="Times New Roman" panose="02020603050405020304" pitchFamily="18" charset="0"/>
                <a:ea typeface="Calibri" panose="020F0502020204030204" pitchFamily="34" charset="0"/>
              </a:rPr>
              <a:t> 2 </a:t>
            </a:r>
            <a:r>
              <a:rPr lang="fr-FR" sz="3200" dirty="0" err="1">
                <a:latin typeface="Times New Roman" panose="02020603050405020304" pitchFamily="18" charset="0"/>
                <a:ea typeface="Calibri" panose="020F0502020204030204" pitchFamily="34" charset="0"/>
              </a:rPr>
              <a:t>phút</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thì</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ba</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đèn</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lại</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cùng</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phát</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sáng</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lần</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tiếp</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theo</a:t>
            </a:r>
            <a:r>
              <a:rPr lang="fr-FR" sz="3200" dirty="0">
                <a:latin typeface="Times New Roman" panose="02020603050405020304" pitchFamily="18" charset="0"/>
                <a:ea typeface="Calibri" panose="020F0502020204030204" pitchFamily="34" charset="0"/>
              </a:rPr>
              <a:t>.</a:t>
            </a:r>
            <a:endParaRPr lang="en-US" sz="32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78915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a:extLst>
            <a:ext uri="{FF2B5EF4-FFF2-40B4-BE49-F238E27FC236}">
              <a16:creationId xmlns:a16="http://schemas.microsoft.com/office/drawing/2014/main" id="{D811F41C-B43F-D9AF-8524-6DC031B4ACAD}"/>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74BEBEA-D0A0-6D1A-8143-E6370BE0C233}"/>
              </a:ext>
            </a:extLst>
          </p:cNvPr>
          <p:cNvGraphicFramePr>
            <a:graphicFrameLocks noGrp="1"/>
          </p:cNvGraphicFramePr>
          <p:nvPr/>
        </p:nvGraphicFramePr>
        <p:xfrm>
          <a:off x="256310" y="1524003"/>
          <a:ext cx="11679380" cy="4315414"/>
        </p:xfrm>
        <a:graphic>
          <a:graphicData uri="http://schemas.openxmlformats.org/drawingml/2006/table">
            <a:tbl>
              <a:tblPr firstRow="1" firstCol="1" bandRow="1">
                <a:tableStyleId>{5C22544A-7EE6-4342-B048-85BDC9FD1C3A}</a:tableStyleId>
              </a:tblPr>
              <a:tblGrid>
                <a:gridCol w="5258225">
                  <a:extLst>
                    <a:ext uri="{9D8B030D-6E8A-4147-A177-3AD203B41FA5}">
                      <a16:colId xmlns:a16="http://schemas.microsoft.com/office/drawing/2014/main" val="3015900243"/>
                    </a:ext>
                  </a:extLst>
                </a:gridCol>
                <a:gridCol w="1177210">
                  <a:extLst>
                    <a:ext uri="{9D8B030D-6E8A-4147-A177-3AD203B41FA5}">
                      <a16:colId xmlns:a16="http://schemas.microsoft.com/office/drawing/2014/main" val="880272546"/>
                    </a:ext>
                  </a:extLst>
                </a:gridCol>
                <a:gridCol w="1288473">
                  <a:extLst>
                    <a:ext uri="{9D8B030D-6E8A-4147-A177-3AD203B41FA5}">
                      <a16:colId xmlns:a16="http://schemas.microsoft.com/office/drawing/2014/main" val="818108980"/>
                    </a:ext>
                  </a:extLst>
                </a:gridCol>
                <a:gridCol w="1316182">
                  <a:extLst>
                    <a:ext uri="{9D8B030D-6E8A-4147-A177-3AD203B41FA5}">
                      <a16:colId xmlns:a16="http://schemas.microsoft.com/office/drawing/2014/main" val="4127304735"/>
                    </a:ext>
                  </a:extLst>
                </a:gridCol>
                <a:gridCol w="1288473">
                  <a:extLst>
                    <a:ext uri="{9D8B030D-6E8A-4147-A177-3AD203B41FA5}">
                      <a16:colId xmlns:a16="http://schemas.microsoft.com/office/drawing/2014/main" val="1969519733"/>
                    </a:ext>
                  </a:extLst>
                </a:gridCol>
                <a:gridCol w="1350817">
                  <a:extLst>
                    <a:ext uri="{9D8B030D-6E8A-4147-A177-3AD203B41FA5}">
                      <a16:colId xmlns:a16="http://schemas.microsoft.com/office/drawing/2014/main" val="1886065618"/>
                    </a:ext>
                  </a:extLst>
                </a:gridCol>
              </a:tblGrid>
              <a:tr h="692725">
                <a:tc>
                  <a:txBody>
                    <a:bodyPr/>
                    <a:lstStyle/>
                    <a:p>
                      <a:pPr algn="ctr">
                        <a:lnSpc>
                          <a:spcPct val="115000"/>
                        </a:lnSpc>
                        <a:spcAft>
                          <a:spcPts val="0"/>
                        </a:spcAft>
                      </a:pPr>
                      <a:r>
                        <a:rPr lang="fr-FR" sz="3600" dirty="0">
                          <a:solidFill>
                            <a:schemeClr val="tx1"/>
                          </a:solidFill>
                          <a:effectLst/>
                          <a:latin typeface="Times New Roman" panose="02020603050405020304" pitchFamily="18" charset="0"/>
                          <a:cs typeface="Times New Roman" panose="02020603050405020304" pitchFamily="18" charset="0"/>
                        </a:rPr>
                        <a:t>a</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9</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34</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120</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15</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2 987</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203528002"/>
                  </a:ext>
                </a:extLst>
              </a:tr>
              <a:tr h="680434">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b</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12</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51</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70</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28</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1</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528081160"/>
                  </a:ext>
                </a:extLst>
              </a:tr>
              <a:tr h="723562">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ƯCLN(a, b)</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3</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fr-FR" sz="3600">
                          <a:solidFill>
                            <a:srgbClr val="0000FF"/>
                          </a:solidFill>
                          <a:effectLst/>
                          <a:latin typeface="Times New Roman" panose="02020603050405020304" pitchFamily="18" charset="0"/>
                          <a:cs typeface="Times New Roman" panose="02020603050405020304" pitchFamily="18" charset="0"/>
                        </a:rPr>
                        <a:t>?</a:t>
                      </a:r>
                      <a:endParaRPr lang="en-US" sz="36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Aft>
                          <a:spcPts val="0"/>
                        </a:spcAft>
                      </a:pPr>
                      <a:r>
                        <a:rPr lang="fr-FR" sz="3600">
                          <a:solidFill>
                            <a:srgbClr val="0000FF"/>
                          </a:solidFill>
                          <a:effectLst/>
                          <a:latin typeface="Times New Roman" panose="02020603050405020304" pitchFamily="18" charset="0"/>
                          <a:cs typeface="Times New Roman" panose="02020603050405020304" pitchFamily="18" charset="0"/>
                        </a:rPr>
                        <a:t>?</a:t>
                      </a:r>
                      <a:endParaRPr lang="en-US" sz="36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fr-FR" sz="3600">
                          <a:solidFill>
                            <a:srgbClr val="0000FF"/>
                          </a:solidFill>
                          <a:effectLst/>
                          <a:latin typeface="Times New Roman" panose="02020603050405020304" pitchFamily="18" charset="0"/>
                          <a:cs typeface="Times New Roman" panose="02020603050405020304" pitchFamily="18" charset="0"/>
                        </a:rPr>
                        <a:t>?</a:t>
                      </a:r>
                      <a:endParaRPr lang="en-US" sz="36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Aft>
                          <a:spcPts val="0"/>
                        </a:spcAft>
                      </a:pPr>
                      <a:r>
                        <a:rPr lang="fr-FR" sz="3600">
                          <a:solidFill>
                            <a:srgbClr val="0000FF"/>
                          </a:solidFill>
                          <a:effectLst/>
                          <a:latin typeface="Times New Roman" panose="02020603050405020304" pitchFamily="18" charset="0"/>
                          <a:cs typeface="Times New Roman" panose="02020603050405020304" pitchFamily="18" charset="0"/>
                        </a:rPr>
                        <a:t>?</a:t>
                      </a:r>
                      <a:endParaRPr lang="en-US" sz="36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72467949"/>
                  </a:ext>
                </a:extLst>
              </a:tr>
              <a:tr h="752835">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BCNN(a, b)</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36</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fr-FR" sz="3600" b="0" i="0" u="none" strike="noStrike" kern="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rPr>
                        <a:t>?</a:t>
                      </a:r>
                      <a:endParaRPr kumimoji="0" lang="en-US" sz="3600" b="0" i="0" u="none" strike="noStrike" kern="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fr-FR" sz="3600" b="0" i="0" u="none" strike="noStrike" kern="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rPr>
                        <a:t>?</a:t>
                      </a:r>
                      <a:endParaRPr kumimoji="0" lang="en-US" sz="3600" b="0" i="0" u="none" strike="noStrike" kern="0" cap="none" spc="0" normalizeH="0" baseline="0" noProof="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fr-FR" sz="3600" b="0" i="0" u="none" strike="noStrike" kern="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rPr>
                        <a:t>?</a:t>
                      </a:r>
                      <a:endParaRPr kumimoji="0" lang="en-US" sz="3600" b="0" i="0" u="none" strike="noStrike" kern="0" cap="none" spc="0" normalizeH="0" baseline="0" noProof="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fr-FR" sz="3600" b="0" i="0" u="none" strike="noStrike" kern="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rPr>
                        <a:t>?</a:t>
                      </a:r>
                      <a:endParaRPr kumimoji="0" lang="en-US" sz="3600" b="0" i="0" u="none" strike="noStrike" kern="0" cap="none" spc="0" normalizeH="0" baseline="0" noProof="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011682593"/>
                  </a:ext>
                </a:extLst>
              </a:tr>
              <a:tr h="767866">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ƯCLN(a, b) . BCNN(a, b)</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108</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fr-FR" sz="3600" b="0" i="0" u="none" strike="noStrike" kern="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rPr>
                        <a:t>?</a:t>
                      </a:r>
                      <a:endParaRPr kumimoji="0" lang="en-US" sz="3600" b="0" i="0" u="none" strike="noStrike" kern="0" cap="none" spc="0" normalizeH="0" baseline="0" noProof="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fr-FR" sz="3600" b="0" i="0" u="none" strike="noStrike" kern="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rPr>
                        <a:t>?</a:t>
                      </a:r>
                      <a:endParaRPr kumimoji="0" lang="en-US" sz="3600" b="0" i="0" u="none" strike="noStrike" kern="0" cap="none" spc="0" normalizeH="0" baseline="0" noProof="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fr-FR" sz="3600" b="0" i="0" u="none" strike="noStrike" kern="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rPr>
                        <a:t>?</a:t>
                      </a:r>
                      <a:endParaRPr kumimoji="0" lang="en-US" sz="3600" b="0" i="0" u="none" strike="noStrike" kern="0" cap="none" spc="0" normalizeH="0" baseline="0" noProof="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fr-FR" sz="3600" b="0" i="0" u="none" strike="noStrike" kern="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rPr>
                        <a:t>?</a:t>
                      </a:r>
                      <a:endParaRPr kumimoji="0" lang="en-US" sz="3600" b="0" i="0" u="none" strike="noStrike" kern="0" cap="none" spc="0" normalizeH="0" baseline="0" noProof="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373412549"/>
                  </a:ext>
                </a:extLst>
              </a:tr>
              <a:tr h="697992">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a . b</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108</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fr-FR" sz="3600" b="0" i="0" u="none" strike="noStrike" kern="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rPr>
                        <a:t>?</a:t>
                      </a:r>
                      <a:endParaRPr kumimoji="0" lang="en-US" sz="3600" b="0" i="0" u="none" strike="noStrike" kern="0" cap="none" spc="0" normalizeH="0" baseline="0" noProof="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fr-FR" sz="3600" b="0" i="0" u="none" strike="noStrike" kern="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rPr>
                        <a:t>?</a:t>
                      </a:r>
                      <a:endParaRPr kumimoji="0" lang="en-US" sz="3600" b="0" i="0" u="none" strike="noStrike" kern="0" cap="none" spc="0" normalizeH="0" baseline="0" noProof="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fr-FR" sz="3600" b="0" i="0" u="none" strike="noStrike" kern="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rPr>
                        <a:t>?</a:t>
                      </a:r>
                      <a:endParaRPr kumimoji="0" lang="en-US" sz="3600" b="0" i="0" u="none" strike="noStrike" kern="0" cap="none" spc="0" normalizeH="0" baseline="0" noProof="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fr-FR" sz="36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rPr>
                        <a:t>?</a:t>
                      </a:r>
                      <a:endParaRPr kumimoji="0" lang="en-US" sz="3600" b="0" i="0" u="none" strike="noStrike" kern="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285944792"/>
                  </a:ext>
                </a:extLst>
              </a:tr>
            </a:tbl>
          </a:graphicData>
        </a:graphic>
      </p:graphicFrame>
      <p:sp>
        <p:nvSpPr>
          <p:cNvPr id="3" name="Google Shape;182;p9">
            <a:extLst>
              <a:ext uri="{FF2B5EF4-FFF2-40B4-BE49-F238E27FC236}">
                <a16:creationId xmlns:a16="http://schemas.microsoft.com/office/drawing/2014/main" id="{E0692D46-8DC4-4815-BF3C-4463BB0A6327}"/>
              </a:ext>
            </a:extLst>
          </p:cNvPr>
          <p:cNvSpPr txBox="1"/>
          <p:nvPr/>
        </p:nvSpPr>
        <p:spPr>
          <a:xfrm>
            <a:off x="2654219" y="451299"/>
            <a:ext cx="716065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00"/>
              </a:buClr>
              <a:buSzPts val="3600"/>
              <a:buFont typeface="Times New Roman"/>
              <a:buNone/>
            </a:pPr>
            <a:r>
              <a:rPr lang="en-US" sz="3600" b="1" dirty="0">
                <a:solidFill>
                  <a:schemeClr val="tx1"/>
                </a:solidFill>
                <a:latin typeface="Times New Roman"/>
                <a:ea typeface="Times New Roman"/>
                <a:cs typeface="Times New Roman"/>
                <a:sym typeface="Times New Roman"/>
              </a:rPr>
              <a:t>HOÀN THÀNH PHIẾU BÀI TẬP</a:t>
            </a:r>
            <a:endParaRPr sz="3600" b="1" dirty="0">
              <a:solidFill>
                <a:schemeClr val="tx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12957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a:extLst>
            <a:ext uri="{FF2B5EF4-FFF2-40B4-BE49-F238E27FC236}">
              <a16:creationId xmlns:a16="http://schemas.microsoft.com/office/drawing/2014/main" id="{E89C84EC-C69E-9252-7EB9-F9D64BD2DBE9}"/>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DAB3651-36C2-6947-7133-6AC18D970E14}"/>
              </a:ext>
            </a:extLst>
          </p:cNvPr>
          <p:cNvGraphicFramePr>
            <a:graphicFrameLocks noGrp="1"/>
          </p:cNvGraphicFramePr>
          <p:nvPr/>
        </p:nvGraphicFramePr>
        <p:xfrm>
          <a:off x="310450" y="1017917"/>
          <a:ext cx="11679380" cy="4315414"/>
        </p:xfrm>
        <a:graphic>
          <a:graphicData uri="http://schemas.openxmlformats.org/drawingml/2006/table">
            <a:tbl>
              <a:tblPr firstRow="1" firstCol="1" bandRow="1">
                <a:tableStyleId>{5C22544A-7EE6-4342-B048-85BDC9FD1C3A}</a:tableStyleId>
              </a:tblPr>
              <a:tblGrid>
                <a:gridCol w="5175950">
                  <a:extLst>
                    <a:ext uri="{9D8B030D-6E8A-4147-A177-3AD203B41FA5}">
                      <a16:colId xmlns:a16="http://schemas.microsoft.com/office/drawing/2014/main" val="3015900243"/>
                    </a:ext>
                  </a:extLst>
                </a:gridCol>
                <a:gridCol w="1259485">
                  <a:extLst>
                    <a:ext uri="{9D8B030D-6E8A-4147-A177-3AD203B41FA5}">
                      <a16:colId xmlns:a16="http://schemas.microsoft.com/office/drawing/2014/main" val="880272546"/>
                    </a:ext>
                  </a:extLst>
                </a:gridCol>
                <a:gridCol w="1288473">
                  <a:extLst>
                    <a:ext uri="{9D8B030D-6E8A-4147-A177-3AD203B41FA5}">
                      <a16:colId xmlns:a16="http://schemas.microsoft.com/office/drawing/2014/main" val="818108980"/>
                    </a:ext>
                  </a:extLst>
                </a:gridCol>
                <a:gridCol w="1316182">
                  <a:extLst>
                    <a:ext uri="{9D8B030D-6E8A-4147-A177-3AD203B41FA5}">
                      <a16:colId xmlns:a16="http://schemas.microsoft.com/office/drawing/2014/main" val="4127304735"/>
                    </a:ext>
                  </a:extLst>
                </a:gridCol>
                <a:gridCol w="1288473">
                  <a:extLst>
                    <a:ext uri="{9D8B030D-6E8A-4147-A177-3AD203B41FA5}">
                      <a16:colId xmlns:a16="http://schemas.microsoft.com/office/drawing/2014/main" val="1969519733"/>
                    </a:ext>
                  </a:extLst>
                </a:gridCol>
                <a:gridCol w="1350817">
                  <a:extLst>
                    <a:ext uri="{9D8B030D-6E8A-4147-A177-3AD203B41FA5}">
                      <a16:colId xmlns:a16="http://schemas.microsoft.com/office/drawing/2014/main" val="1886065618"/>
                    </a:ext>
                  </a:extLst>
                </a:gridCol>
              </a:tblGrid>
              <a:tr h="692725">
                <a:tc>
                  <a:txBody>
                    <a:bodyPr/>
                    <a:lstStyle/>
                    <a:p>
                      <a:pPr algn="ctr">
                        <a:lnSpc>
                          <a:spcPct val="115000"/>
                        </a:lnSpc>
                        <a:spcAft>
                          <a:spcPts val="0"/>
                        </a:spcAft>
                      </a:pPr>
                      <a:r>
                        <a:rPr lang="fr-FR" sz="3600" dirty="0">
                          <a:solidFill>
                            <a:schemeClr val="tx1"/>
                          </a:solidFill>
                          <a:effectLst/>
                          <a:latin typeface="Times New Roman" panose="02020603050405020304" pitchFamily="18" charset="0"/>
                          <a:cs typeface="Times New Roman" panose="02020603050405020304" pitchFamily="18" charset="0"/>
                        </a:rPr>
                        <a:t>a</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9</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34</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120</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15</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2 987</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203528002"/>
                  </a:ext>
                </a:extLst>
              </a:tr>
              <a:tr h="680434">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b</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12</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51</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70</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28</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1</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528081160"/>
                  </a:ext>
                </a:extLst>
              </a:tr>
              <a:tr h="723562">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ƯCLN(a, b)</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3</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fr-FR" sz="3600" dirty="0">
                          <a:solidFill>
                            <a:srgbClr val="0000FF"/>
                          </a:solidFill>
                          <a:effectLst/>
                          <a:latin typeface="Times New Roman" panose="02020603050405020304" pitchFamily="18" charset="0"/>
                          <a:cs typeface="Times New Roman" panose="02020603050405020304" pitchFamily="18" charset="0"/>
                        </a:rPr>
                        <a:t>17</a:t>
                      </a:r>
                      <a:endParaRPr lang="en-US" sz="3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Aft>
                          <a:spcPts val="0"/>
                        </a:spcAft>
                      </a:pPr>
                      <a:r>
                        <a:rPr lang="fr-FR" sz="3600">
                          <a:solidFill>
                            <a:srgbClr val="0000FF"/>
                          </a:solidFill>
                          <a:effectLst/>
                          <a:latin typeface="Times New Roman" panose="02020603050405020304" pitchFamily="18" charset="0"/>
                          <a:cs typeface="Times New Roman" panose="02020603050405020304" pitchFamily="18" charset="0"/>
                        </a:rPr>
                        <a:t>10</a:t>
                      </a:r>
                      <a:endParaRPr lang="en-US" sz="36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fr-FR" sz="3600">
                          <a:solidFill>
                            <a:srgbClr val="0000FF"/>
                          </a:solidFill>
                          <a:effectLst/>
                          <a:latin typeface="Times New Roman" panose="02020603050405020304" pitchFamily="18" charset="0"/>
                          <a:cs typeface="Times New Roman" panose="02020603050405020304" pitchFamily="18" charset="0"/>
                        </a:rPr>
                        <a:t>1</a:t>
                      </a:r>
                      <a:endParaRPr lang="en-US" sz="36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Aft>
                          <a:spcPts val="0"/>
                        </a:spcAft>
                      </a:pPr>
                      <a:r>
                        <a:rPr lang="fr-FR" sz="3600">
                          <a:solidFill>
                            <a:srgbClr val="0000FF"/>
                          </a:solidFill>
                          <a:effectLst/>
                          <a:latin typeface="Times New Roman" panose="02020603050405020304" pitchFamily="18" charset="0"/>
                          <a:cs typeface="Times New Roman" panose="02020603050405020304" pitchFamily="18" charset="0"/>
                        </a:rPr>
                        <a:t>1</a:t>
                      </a:r>
                      <a:endParaRPr lang="en-US" sz="36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72467949"/>
                  </a:ext>
                </a:extLst>
              </a:tr>
              <a:tr h="752835">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BCNN(a, b)</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36</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fr-FR" sz="3600">
                          <a:solidFill>
                            <a:srgbClr val="0000FF"/>
                          </a:solidFill>
                          <a:effectLst/>
                          <a:latin typeface="Times New Roman" panose="02020603050405020304" pitchFamily="18" charset="0"/>
                          <a:cs typeface="Times New Roman" panose="02020603050405020304" pitchFamily="18" charset="0"/>
                        </a:rPr>
                        <a:t>102</a:t>
                      </a:r>
                      <a:endParaRPr lang="en-US" sz="36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Aft>
                          <a:spcPts val="0"/>
                        </a:spcAft>
                      </a:pPr>
                      <a:r>
                        <a:rPr lang="fr-FR" sz="3600">
                          <a:solidFill>
                            <a:srgbClr val="0000FF"/>
                          </a:solidFill>
                          <a:effectLst/>
                          <a:latin typeface="Times New Roman" panose="02020603050405020304" pitchFamily="18" charset="0"/>
                          <a:cs typeface="Times New Roman" panose="02020603050405020304" pitchFamily="18" charset="0"/>
                        </a:rPr>
                        <a:t>840</a:t>
                      </a:r>
                      <a:endParaRPr lang="en-US" sz="36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fr-FR" sz="3600">
                          <a:solidFill>
                            <a:srgbClr val="0000FF"/>
                          </a:solidFill>
                          <a:effectLst/>
                          <a:latin typeface="Times New Roman" panose="02020603050405020304" pitchFamily="18" charset="0"/>
                          <a:cs typeface="Times New Roman" panose="02020603050405020304" pitchFamily="18" charset="0"/>
                        </a:rPr>
                        <a:t>420</a:t>
                      </a:r>
                      <a:endParaRPr lang="en-US" sz="36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Aft>
                          <a:spcPts val="0"/>
                        </a:spcAft>
                      </a:pPr>
                      <a:r>
                        <a:rPr lang="fr-FR" sz="3600">
                          <a:solidFill>
                            <a:srgbClr val="0000FF"/>
                          </a:solidFill>
                          <a:effectLst/>
                          <a:latin typeface="Times New Roman" panose="02020603050405020304" pitchFamily="18" charset="0"/>
                          <a:cs typeface="Times New Roman" panose="02020603050405020304" pitchFamily="18" charset="0"/>
                        </a:rPr>
                        <a:t>2987</a:t>
                      </a:r>
                      <a:endParaRPr lang="en-US" sz="36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011682593"/>
                  </a:ext>
                </a:extLst>
              </a:tr>
              <a:tr h="767866">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ƯCLN(a, b) . BCNN(a, b)</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108</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fr-FR" sz="3600">
                          <a:solidFill>
                            <a:srgbClr val="0000FF"/>
                          </a:solidFill>
                          <a:effectLst/>
                          <a:latin typeface="Times New Roman" panose="02020603050405020304" pitchFamily="18" charset="0"/>
                          <a:cs typeface="Times New Roman" panose="02020603050405020304" pitchFamily="18" charset="0"/>
                        </a:rPr>
                        <a:t>1734</a:t>
                      </a:r>
                      <a:endParaRPr lang="en-US" sz="36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Aft>
                          <a:spcPts val="0"/>
                        </a:spcAft>
                      </a:pPr>
                      <a:r>
                        <a:rPr lang="fr-FR" sz="3600">
                          <a:solidFill>
                            <a:srgbClr val="0000FF"/>
                          </a:solidFill>
                          <a:effectLst/>
                          <a:latin typeface="Times New Roman" panose="02020603050405020304" pitchFamily="18" charset="0"/>
                          <a:cs typeface="Times New Roman" panose="02020603050405020304" pitchFamily="18" charset="0"/>
                        </a:rPr>
                        <a:t>8400</a:t>
                      </a:r>
                      <a:endParaRPr lang="en-US" sz="36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fr-FR" sz="3600">
                          <a:solidFill>
                            <a:srgbClr val="0000FF"/>
                          </a:solidFill>
                          <a:effectLst/>
                          <a:latin typeface="Times New Roman" panose="02020603050405020304" pitchFamily="18" charset="0"/>
                          <a:cs typeface="Times New Roman" panose="02020603050405020304" pitchFamily="18" charset="0"/>
                        </a:rPr>
                        <a:t>420</a:t>
                      </a:r>
                      <a:endParaRPr lang="en-US" sz="36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Aft>
                          <a:spcPts val="0"/>
                        </a:spcAft>
                      </a:pPr>
                      <a:r>
                        <a:rPr lang="fr-FR" sz="3600">
                          <a:solidFill>
                            <a:srgbClr val="0000FF"/>
                          </a:solidFill>
                          <a:effectLst/>
                          <a:latin typeface="Times New Roman" panose="02020603050405020304" pitchFamily="18" charset="0"/>
                          <a:cs typeface="Times New Roman" panose="02020603050405020304" pitchFamily="18" charset="0"/>
                        </a:rPr>
                        <a:t>2987</a:t>
                      </a:r>
                      <a:endParaRPr lang="en-US" sz="36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373412549"/>
                  </a:ext>
                </a:extLst>
              </a:tr>
              <a:tr h="697992">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a . b</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FR" sz="3600">
                          <a:solidFill>
                            <a:schemeClr val="tx1"/>
                          </a:solidFill>
                          <a:effectLst/>
                          <a:latin typeface="Times New Roman" panose="02020603050405020304" pitchFamily="18" charset="0"/>
                          <a:cs typeface="Times New Roman" panose="02020603050405020304" pitchFamily="18" charset="0"/>
                        </a:rPr>
                        <a:t>108</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fr-FR" sz="3600">
                          <a:solidFill>
                            <a:srgbClr val="0000FF"/>
                          </a:solidFill>
                          <a:effectLst/>
                          <a:latin typeface="Times New Roman" panose="02020603050405020304" pitchFamily="18" charset="0"/>
                          <a:cs typeface="Times New Roman" panose="02020603050405020304" pitchFamily="18" charset="0"/>
                        </a:rPr>
                        <a:t>1734</a:t>
                      </a:r>
                      <a:endParaRPr lang="en-US" sz="36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Aft>
                          <a:spcPts val="0"/>
                        </a:spcAft>
                      </a:pPr>
                      <a:r>
                        <a:rPr lang="fr-FR" sz="3600">
                          <a:solidFill>
                            <a:srgbClr val="0000FF"/>
                          </a:solidFill>
                          <a:effectLst/>
                          <a:latin typeface="Times New Roman" panose="02020603050405020304" pitchFamily="18" charset="0"/>
                          <a:cs typeface="Times New Roman" panose="02020603050405020304" pitchFamily="18" charset="0"/>
                        </a:rPr>
                        <a:t>8400</a:t>
                      </a:r>
                      <a:endParaRPr lang="en-US" sz="36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fr-FR" sz="3600">
                          <a:solidFill>
                            <a:srgbClr val="0000FF"/>
                          </a:solidFill>
                          <a:effectLst/>
                          <a:latin typeface="Times New Roman" panose="02020603050405020304" pitchFamily="18" charset="0"/>
                          <a:cs typeface="Times New Roman" panose="02020603050405020304" pitchFamily="18" charset="0"/>
                        </a:rPr>
                        <a:t>420</a:t>
                      </a:r>
                      <a:endParaRPr lang="en-US" sz="36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Aft>
                          <a:spcPts val="0"/>
                        </a:spcAft>
                      </a:pPr>
                      <a:r>
                        <a:rPr lang="fr-FR" sz="3600" dirty="0">
                          <a:solidFill>
                            <a:srgbClr val="0000FF"/>
                          </a:solidFill>
                          <a:effectLst/>
                          <a:latin typeface="Times New Roman" panose="02020603050405020304" pitchFamily="18" charset="0"/>
                          <a:cs typeface="Times New Roman" panose="02020603050405020304" pitchFamily="18" charset="0"/>
                        </a:rPr>
                        <a:t>2987</a:t>
                      </a:r>
                      <a:endParaRPr lang="en-US" sz="3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285944792"/>
                  </a:ext>
                </a:extLst>
              </a:tr>
            </a:tbl>
          </a:graphicData>
        </a:graphic>
      </p:graphicFrame>
      <p:sp>
        <p:nvSpPr>
          <p:cNvPr id="3" name="Google Shape;182;p9">
            <a:extLst>
              <a:ext uri="{FF2B5EF4-FFF2-40B4-BE49-F238E27FC236}">
                <a16:creationId xmlns:a16="http://schemas.microsoft.com/office/drawing/2014/main" id="{C07A40C0-2500-5F67-55AF-755F6E0D1A4C}"/>
              </a:ext>
            </a:extLst>
          </p:cNvPr>
          <p:cNvSpPr txBox="1"/>
          <p:nvPr/>
        </p:nvSpPr>
        <p:spPr>
          <a:xfrm>
            <a:off x="2780828" y="226134"/>
            <a:ext cx="716065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00"/>
              </a:buClr>
              <a:buSzPts val="3600"/>
              <a:buFont typeface="Times New Roman"/>
              <a:buNone/>
            </a:pPr>
            <a:r>
              <a:rPr lang="en-US" sz="3600" b="1" dirty="0">
                <a:solidFill>
                  <a:schemeClr val="tx1"/>
                </a:solidFill>
                <a:latin typeface="Times New Roman"/>
                <a:ea typeface="Times New Roman"/>
                <a:cs typeface="Times New Roman"/>
                <a:sym typeface="Times New Roman"/>
              </a:rPr>
              <a:t>HOÀN THÀNH PHIẾU BÀI TẬP</a:t>
            </a:r>
            <a:endParaRPr sz="3600" b="1" dirty="0">
              <a:solidFill>
                <a:schemeClr val="tx1"/>
              </a:solidFill>
              <a:latin typeface="Times New Roman"/>
              <a:ea typeface="Times New Roman"/>
              <a:cs typeface="Times New Roman"/>
              <a:sym typeface="Times New Roman"/>
            </a:endParaRPr>
          </a:p>
        </p:txBody>
      </p:sp>
      <p:sp>
        <p:nvSpPr>
          <p:cNvPr id="4" name="Rectangle 3">
            <a:extLst>
              <a:ext uri="{FF2B5EF4-FFF2-40B4-BE49-F238E27FC236}">
                <a16:creationId xmlns:a16="http://schemas.microsoft.com/office/drawing/2014/main" id="{C457F6A7-1BF1-F59D-7C23-FD9649C283B1}"/>
              </a:ext>
            </a:extLst>
          </p:cNvPr>
          <p:cNvSpPr/>
          <p:nvPr/>
        </p:nvSpPr>
        <p:spPr>
          <a:xfrm>
            <a:off x="1966943" y="5485234"/>
            <a:ext cx="8366393" cy="707886"/>
          </a:xfrm>
          <a:prstGeom prst="rect">
            <a:avLst/>
          </a:prstGeom>
          <a:solidFill>
            <a:schemeClr val="bg1"/>
          </a:solidFill>
        </p:spPr>
        <p:txBody>
          <a:bodyPr wrap="none">
            <a:spAutoFit/>
          </a:bodyPr>
          <a:lstStyle/>
          <a:p>
            <a:r>
              <a:rPr lang="fr-FR" sz="4000" b="1">
                <a:solidFill>
                  <a:srgbClr val="FF0000"/>
                </a:solidFill>
                <a:latin typeface="Times New Roman" panose="02020603050405020304" pitchFamily="18" charset="0"/>
                <a:ea typeface="Calibri" panose="020F0502020204030204" pitchFamily="34" charset="0"/>
              </a:rPr>
              <a:t>=&gt; ƯCLN (a, b) . BCNN (a, b) = a . b </a:t>
            </a:r>
            <a:endParaRPr lang="en-US" sz="4000">
              <a:solidFill>
                <a:srgbClr val="FF0000"/>
              </a:solidFill>
            </a:endParaRPr>
          </a:p>
        </p:txBody>
      </p:sp>
    </p:spTree>
    <p:extLst>
      <p:ext uri="{BB962C8B-B14F-4D97-AF65-F5344CB8AC3E}">
        <p14:creationId xmlns:p14="http://schemas.microsoft.com/office/powerpoint/2010/main" val="132338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548135"/>
            </a:gs>
            <a:gs pos="100000">
              <a:srgbClr val="548135"/>
            </a:gs>
          </a:gsLst>
          <a:lin ang="5400000" scaled="0"/>
        </a:gradFill>
        <a:effectLst/>
      </p:bgPr>
    </p:bg>
    <p:spTree>
      <p:nvGrpSpPr>
        <p:cNvPr id="1" name="Shape 181"/>
        <p:cNvGrpSpPr/>
        <p:nvPr/>
      </p:nvGrpSpPr>
      <p:grpSpPr>
        <a:xfrm>
          <a:off x="0" y="0"/>
          <a:ext cx="0" cy="0"/>
          <a:chOff x="0" y="0"/>
          <a:chExt cx="0" cy="0"/>
        </a:xfrm>
      </p:grpSpPr>
      <p:sp>
        <p:nvSpPr>
          <p:cNvPr id="183" name="Google Shape;183;p9"/>
          <p:cNvSpPr/>
          <p:nvPr/>
        </p:nvSpPr>
        <p:spPr>
          <a:xfrm>
            <a:off x="114300" y="1056769"/>
            <a:ext cx="11963399" cy="5559184"/>
          </a:xfrm>
          <a:prstGeom prst="roundRect">
            <a:avLst>
              <a:gd name="adj" fmla="val 16667"/>
            </a:avLst>
          </a:prstGeom>
          <a:solidFill>
            <a:srgbClr val="548135"/>
          </a:solidFill>
          <a:ln w="5715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r>
              <a:rPr lang="pt-BR" sz="3600">
                <a:solidFill>
                  <a:schemeClr val="bg1"/>
                </a:solidFill>
                <a:latin typeface="Times New Roman" panose="02020603050405020304" pitchFamily="18" charset="0"/>
                <a:cs typeface="Times New Roman" panose="02020603050405020304" pitchFamily="18" charset="0"/>
              </a:rPr>
              <a:t>- Ôn lại nội dung kiến thức đã học từ đầu chương II, </a:t>
            </a:r>
          </a:p>
          <a:p>
            <a:r>
              <a:rPr lang="pt-BR" sz="3600">
                <a:solidFill>
                  <a:schemeClr val="bg1"/>
                </a:solidFill>
                <a:latin typeface="Times New Roman" panose="02020603050405020304" pitchFamily="18" charset="0"/>
                <a:cs typeface="Times New Roman" panose="02020603050405020304" pitchFamily="18" charset="0"/>
              </a:rPr>
              <a:t>- Chuẩn bị sản phẩm sơ đồ tư duy tóm tắt nội dung chương II ra giấy A</a:t>
            </a:r>
            <a:r>
              <a:rPr lang="pt-BR" sz="3600" baseline="-25000">
                <a:solidFill>
                  <a:schemeClr val="bg1"/>
                </a:solidFill>
                <a:latin typeface="Times New Roman" panose="02020603050405020304" pitchFamily="18" charset="0"/>
                <a:cs typeface="Times New Roman" panose="02020603050405020304" pitchFamily="18" charset="0"/>
              </a:rPr>
              <a:t>1</a:t>
            </a:r>
            <a:r>
              <a:rPr lang="pt-BR" sz="3600">
                <a:solidFill>
                  <a:schemeClr val="bg1"/>
                </a:solidFill>
                <a:latin typeface="Times New Roman" panose="02020603050405020304" pitchFamily="18" charset="0"/>
                <a:cs typeface="Times New Roman" panose="02020603050405020304" pitchFamily="18" charset="0"/>
              </a:rPr>
              <a:t> theo tổ. </a:t>
            </a:r>
          </a:p>
          <a:p>
            <a:r>
              <a:rPr lang="pt-BR" sz="3600">
                <a:solidFill>
                  <a:schemeClr val="bg1"/>
                </a:solidFill>
                <a:latin typeface="Times New Roman" panose="02020603050405020304" pitchFamily="18" charset="0"/>
                <a:cs typeface="Times New Roman" panose="02020603050405020304" pitchFamily="18" charset="0"/>
              </a:rPr>
              <a:t>- Hoàn thành nốt các bài tập còn thiếu trên lớp và làm thêm bài </a:t>
            </a:r>
            <a:r>
              <a:rPr lang="pt-BR" sz="3600" b="1">
                <a:solidFill>
                  <a:schemeClr val="bg1"/>
                </a:solidFill>
                <a:latin typeface="Times New Roman" panose="02020603050405020304" pitchFamily="18" charset="0"/>
                <a:cs typeface="Times New Roman" panose="02020603050405020304" pitchFamily="18" charset="0"/>
              </a:rPr>
              <a:t>2.49</a:t>
            </a:r>
            <a:r>
              <a:rPr lang="pt-BR" sz="3600">
                <a:solidFill>
                  <a:schemeClr val="bg1"/>
                </a:solidFill>
                <a:latin typeface="Times New Roman" panose="02020603050405020304" pitchFamily="18" charset="0"/>
                <a:cs typeface="Times New Roman" panose="02020603050405020304" pitchFamily="18" charset="0"/>
              </a:rPr>
              <a:t> và </a:t>
            </a:r>
            <a:r>
              <a:rPr lang="pt-BR" sz="3600" b="1">
                <a:solidFill>
                  <a:schemeClr val="bg1"/>
                </a:solidFill>
                <a:latin typeface="Times New Roman" panose="02020603050405020304" pitchFamily="18" charset="0"/>
                <a:cs typeface="Times New Roman" panose="02020603050405020304" pitchFamily="18" charset="0"/>
              </a:rPr>
              <a:t>2.52 </a:t>
            </a:r>
            <a:r>
              <a:rPr lang="pt-BR" sz="3600">
                <a:solidFill>
                  <a:schemeClr val="bg1"/>
                </a:solidFill>
                <a:latin typeface="Times New Roman" panose="02020603050405020304" pitchFamily="18" charset="0"/>
                <a:cs typeface="Times New Roman" panose="02020603050405020304" pitchFamily="18" charset="0"/>
              </a:rPr>
              <a:t>(SGK – tr 55)</a:t>
            </a:r>
            <a:endParaRPr lang="en-US" sz="3600">
              <a:solidFill>
                <a:schemeClr val="bg1"/>
              </a:solidFill>
              <a:latin typeface="Times New Roman" panose="02020603050405020304" pitchFamily="18" charset="0"/>
              <a:cs typeface="Times New Roman" panose="02020603050405020304" pitchFamily="18" charset="0"/>
            </a:endParaRPr>
          </a:p>
          <a:p>
            <a:r>
              <a:rPr lang="en-US" sz="3600">
                <a:solidFill>
                  <a:schemeClr val="bg1"/>
                </a:solidFill>
                <a:latin typeface="Times New Roman" panose="02020603050405020304" pitchFamily="18" charset="0"/>
                <a:cs typeface="Times New Roman" panose="02020603050405020304" pitchFamily="18" charset="0"/>
              </a:rPr>
              <a:t>- Xem trước các bài tập “ </a:t>
            </a:r>
            <a:r>
              <a:rPr lang="en-US" sz="3600" b="1">
                <a:solidFill>
                  <a:schemeClr val="bg1"/>
                </a:solidFill>
                <a:latin typeface="Times New Roman" panose="02020603050405020304" pitchFamily="18" charset="0"/>
                <a:cs typeface="Times New Roman" panose="02020603050405020304" pitchFamily="18" charset="0"/>
              </a:rPr>
              <a:t>Bài tập cuối chương II</a:t>
            </a:r>
            <a:r>
              <a:rPr lang="en-US" sz="3600">
                <a:solidFill>
                  <a:schemeClr val="bg1"/>
                </a:solidFill>
                <a:latin typeface="Times New Roman" panose="02020603050405020304" pitchFamily="18" charset="0"/>
                <a:cs typeface="Times New Roman" panose="02020603050405020304" pitchFamily="18" charset="0"/>
              </a:rPr>
              <a:t>”.</a:t>
            </a:r>
            <a:br>
              <a:rPr lang="en-US" sz="3600">
                <a:solidFill>
                  <a:schemeClr val="bg1"/>
                </a:solidFill>
                <a:latin typeface="Times New Roman" panose="02020603050405020304" pitchFamily="18" charset="0"/>
                <a:ea typeface="Calibri"/>
                <a:cs typeface="Times New Roman" panose="02020603050405020304" pitchFamily="18" charset="0"/>
                <a:sym typeface="Calibri"/>
              </a:rPr>
            </a:br>
            <a:endParaRPr lang="en-US" sz="3600">
              <a:solidFill>
                <a:schemeClr val="bg1"/>
              </a:solidFill>
              <a:latin typeface="Times New Roman" panose="02020603050405020304" pitchFamily="18" charset="0"/>
              <a:ea typeface="Calibri"/>
              <a:cs typeface="Times New Roman" panose="02020603050405020304" pitchFamily="18" charset="0"/>
              <a:sym typeface="Calibri"/>
            </a:endParaRPr>
          </a:p>
          <a:p>
            <a:pPr algn="ctr"/>
            <a:r>
              <a:rPr lang="en-US" sz="4000">
                <a:solidFill>
                  <a:srgbClr val="FFFF00"/>
                </a:solidFill>
                <a:latin typeface="Calibri"/>
                <a:ea typeface="Calibri"/>
                <a:cs typeface="Calibri"/>
                <a:sym typeface="Calibri"/>
              </a:rPr>
              <a:t>Chúc các em hoàn thành tốt nhiệm vụ.</a:t>
            </a:r>
            <a:endParaRPr sz="4000">
              <a:solidFill>
                <a:srgbClr val="FFFF00"/>
              </a:solidFill>
              <a:latin typeface="Calibri"/>
              <a:ea typeface="Calibri"/>
              <a:cs typeface="Calibri"/>
              <a:sym typeface="Calibri"/>
            </a:endParaRPr>
          </a:p>
        </p:txBody>
      </p:sp>
      <p:sp>
        <p:nvSpPr>
          <p:cNvPr id="184" name="Google Shape;184;p9"/>
          <p:cNvSpPr txBox="1"/>
          <p:nvPr/>
        </p:nvSpPr>
        <p:spPr>
          <a:xfrm>
            <a:off x="561107" y="1056769"/>
            <a:ext cx="1173480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3600"/>
              <a:buFont typeface="Times New Roman"/>
              <a:buNone/>
            </a:pPr>
            <a:r>
              <a:rPr lang="en-US" sz="3600" b="1">
                <a:solidFill>
                  <a:schemeClr val="lt1"/>
                </a:solidFill>
                <a:latin typeface="Times New Roman"/>
                <a:ea typeface="Times New Roman"/>
                <a:cs typeface="Times New Roman"/>
                <a:sym typeface="Times New Roman"/>
              </a:rPr>
              <a:t>Yêu cầu:</a:t>
            </a:r>
            <a:endParaRPr sz="3600" b="1">
              <a:solidFill>
                <a:schemeClr val="lt1"/>
              </a:solidFill>
              <a:latin typeface="Times New Roman"/>
              <a:ea typeface="Times New Roman"/>
              <a:cs typeface="Times New Roman"/>
              <a:sym typeface="Times New Roman"/>
            </a:endParaRPr>
          </a:p>
        </p:txBody>
      </p:sp>
      <p:sp>
        <p:nvSpPr>
          <p:cNvPr id="5" name="Google Shape;288;p17"/>
          <p:cNvSpPr/>
          <p:nvPr/>
        </p:nvSpPr>
        <p:spPr>
          <a:xfrm>
            <a:off x="2442925" y="211407"/>
            <a:ext cx="7971167"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cap="none">
                <a:solidFill>
                  <a:srgbClr val="FFFF00"/>
                </a:solidFill>
                <a:latin typeface="Times New Roman" panose="02020603050405020304" pitchFamily="18" charset="0"/>
                <a:ea typeface="Calibri"/>
                <a:cs typeface="Times New Roman" panose="02020603050405020304" pitchFamily="18" charset="0"/>
                <a:sym typeface="Calibri"/>
              </a:rPr>
              <a:t>HƯỚNG DẪN VỀ NHÀ</a:t>
            </a:r>
            <a:endParaRPr sz="5400" b="1" cap="none">
              <a:solidFill>
                <a:srgbClr val="FFFF00"/>
              </a:solidFill>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0"/>
        <p:cNvGrpSpPr/>
        <p:nvPr/>
      </p:nvGrpSpPr>
      <p:grpSpPr>
        <a:xfrm>
          <a:off x="0" y="0"/>
          <a:ext cx="0" cy="0"/>
          <a:chOff x="0" y="0"/>
          <a:chExt cx="0" cy="0"/>
        </a:xfrm>
      </p:grpSpPr>
      <p:sp>
        <p:nvSpPr>
          <p:cNvPr id="301" name="Google Shape;301;p19"/>
          <p:cNvSpPr/>
          <p:nvPr/>
        </p:nvSpPr>
        <p:spPr>
          <a:xfrm>
            <a:off x="138022" y="207034"/>
            <a:ext cx="11887200" cy="2667000"/>
          </a:xfrm>
          <a:prstGeom prst="rect">
            <a:avLst/>
          </a:prstGeom>
        </p:spPr>
        <p:txBody>
          <a:bodyPr>
            <a:prstTxWarp prst="textPlain">
              <a:avLst/>
            </a:prstTxWarp>
          </a:bodyPr>
          <a:lstStyle/>
          <a:p>
            <a:pPr lvl="0" algn="ctr"/>
            <a:r>
              <a:rPr b="0" i="0">
                <a:ln w="9525" cap="flat" cmpd="sng">
                  <a:solidFill>
                    <a:srgbClr val="0070C0"/>
                  </a:solidFill>
                  <a:prstDash val="solid"/>
                  <a:round/>
                  <a:headEnd type="none" w="sm" len="sm"/>
                  <a:tailEnd type="none" w="sm" len="sm"/>
                </a:ln>
                <a:solidFill>
                  <a:srgbClr val="7030A0"/>
                </a:solidFill>
                <a:latin typeface="Calibri"/>
              </a:rPr>
              <a:t>CÁM ƠN QUÝ THẦY CÔ VÀ CÁC EM HỌC SINH</a:t>
            </a:r>
          </a:p>
        </p:txBody>
      </p:sp>
      <p:sp>
        <p:nvSpPr>
          <p:cNvPr id="302" name="Google Shape;302;p19"/>
          <p:cNvSpPr/>
          <p:nvPr/>
        </p:nvSpPr>
        <p:spPr>
          <a:xfrm>
            <a:off x="2466421" y="2569233"/>
            <a:ext cx="7607774" cy="1366838"/>
          </a:xfrm>
          <a:prstGeom prst="rect">
            <a:avLst/>
          </a:prstGeom>
        </p:spPr>
        <p:txBody>
          <a:bodyPr>
            <a:prstTxWarp prst="textPlain">
              <a:avLst/>
            </a:prstTxWarp>
          </a:bodyPr>
          <a:lstStyle/>
          <a:p>
            <a:pPr lvl="0" algn="ctr"/>
            <a:r>
              <a:rPr b="0" i="0">
                <a:ln w="12700" cap="flat" cmpd="sng">
                  <a:solidFill>
                    <a:srgbClr val="FF0000"/>
                  </a:solidFill>
                  <a:prstDash val="solid"/>
                  <a:round/>
                  <a:headEnd type="none" w="sm" len="sm"/>
                  <a:tailEnd type="none" w="sm" len="sm"/>
                </a:ln>
                <a:solidFill>
                  <a:srgbClr val="FF0000">
                    <a:alpha val="49803"/>
                  </a:srgbClr>
                </a:solidFill>
                <a:latin typeface="Times New Roman"/>
              </a:rPr>
              <a:t>ĐÃ VỀ DỰ TIẾT HỌC NÀY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BE2C5-190C-BC18-E5D4-2C718E354E7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387D7C0-D705-BC46-D8DB-73FDC3EBF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Google Shape;93;p2">
            <a:extLst>
              <a:ext uri="{FF2B5EF4-FFF2-40B4-BE49-F238E27FC236}">
                <a16:creationId xmlns:a16="http://schemas.microsoft.com/office/drawing/2014/main" id="{F3A1DA5E-5E79-4F2A-AC5C-ED8FA35CC0FA}"/>
              </a:ext>
            </a:extLst>
          </p:cNvPr>
          <p:cNvSpPr/>
          <p:nvPr/>
        </p:nvSpPr>
        <p:spPr>
          <a:xfrm>
            <a:off x="2549561" y="1917623"/>
            <a:ext cx="7785316" cy="4572000"/>
          </a:xfrm>
          <a:prstGeom prst="roundRect">
            <a:avLst>
              <a:gd name="adj" fmla="val 16667"/>
            </a:avLst>
          </a:prstGeom>
          <a:solidFill>
            <a:srgbClr val="00FF00">
              <a:alpha val="78823"/>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Cô</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sẽ</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gọi</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một</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bạn</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bất</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kỳ</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trong</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lớp</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bạn</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nào</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được</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gọi</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sẽ</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đứng</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lên</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chọn</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1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trong</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4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câu</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hỏi</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dưới</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đây</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và</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trả</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lời</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câu</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hỏi</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của</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mình</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Các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bạn</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còn</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lại</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chú</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ý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lắng</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nghe</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và</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nhận</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002060"/>
                </a:solidFill>
                <a:latin typeface="Times New Roman" panose="02020603050405020304" pitchFamily="18" charset="0"/>
                <a:ea typeface="Calibri"/>
                <a:cs typeface="Times New Roman" panose="02020603050405020304" pitchFamily="18" charset="0"/>
                <a:sym typeface="Calibri"/>
              </a:rPr>
              <a:t>xét</a:t>
            </a:r>
            <a:r>
              <a:rPr lang="en-US" sz="3600" b="1" i="0" u="none" strike="noStrike" cap="none" dirty="0">
                <a:solidFill>
                  <a:srgbClr val="002060"/>
                </a:solidFill>
                <a:latin typeface="Times New Roman" panose="02020603050405020304" pitchFamily="18" charset="0"/>
                <a:ea typeface="Calibri"/>
                <a:cs typeface="Times New Roman" panose="02020603050405020304" pitchFamily="18" charset="0"/>
                <a:sym typeface="Calibri"/>
              </a:rPr>
              <a:t>.</a:t>
            </a:r>
            <a:endParaRPr dirty="0">
              <a:latin typeface="Times New Roman" panose="02020603050405020304" pitchFamily="18" charset="0"/>
              <a:cs typeface="Times New Roman" panose="02020603050405020304" pitchFamily="18" charset="0"/>
            </a:endParaRPr>
          </a:p>
        </p:txBody>
      </p:sp>
      <p:sp>
        <p:nvSpPr>
          <p:cNvPr id="6" name="Google Shape;94;p2">
            <a:extLst>
              <a:ext uri="{FF2B5EF4-FFF2-40B4-BE49-F238E27FC236}">
                <a16:creationId xmlns:a16="http://schemas.microsoft.com/office/drawing/2014/main" id="{E8F47DBE-CD60-2143-56C9-EB7638243290}"/>
              </a:ext>
            </a:extLst>
          </p:cNvPr>
          <p:cNvSpPr/>
          <p:nvPr/>
        </p:nvSpPr>
        <p:spPr>
          <a:xfrm>
            <a:off x="2951957" y="681335"/>
            <a:ext cx="738292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KHỞI ĐỘNG</a:t>
            </a:r>
            <a:endParaRPr sz="54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266558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5"/>
                                        </p:tgtEl>
                                      </p:cBhvr>
                                    </p:animEffect>
                                    <p:set>
                                      <p:cBhvr>
                                        <p:cTn id="7" dur="1" fill="hold">
                                          <p:stCondLst>
                                            <p:cond delay="500"/>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50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5" name="Google Shape;85;p2"/>
          <p:cNvPicPr preferRelativeResize="0"/>
          <p:nvPr/>
        </p:nvPicPr>
        <p:blipFill rotWithShape="1">
          <a:blip r:embed="rId3">
            <a:alphaModFix/>
          </a:blip>
          <a:srcRect/>
          <a:stretch/>
        </p:blipFill>
        <p:spPr>
          <a:xfrm>
            <a:off x="111632" y="-52771"/>
            <a:ext cx="12205250" cy="7029297"/>
          </a:xfrm>
          <a:prstGeom prst="rect">
            <a:avLst/>
          </a:prstGeom>
          <a:noFill/>
          <a:ln>
            <a:noFill/>
          </a:ln>
        </p:spPr>
      </p:pic>
      <p:graphicFrame>
        <p:nvGraphicFramePr>
          <p:cNvPr id="13" name="Content Placeholder 10"/>
          <p:cNvGraphicFramePr>
            <a:graphicFrameLocks/>
          </p:cNvGraphicFramePr>
          <p:nvPr>
            <p:extLst>
              <p:ext uri="{D42A27DB-BD31-4B8C-83A1-F6EECF244321}">
                <p14:modId xmlns:p14="http://schemas.microsoft.com/office/powerpoint/2010/main" val="2526761933"/>
              </p:ext>
            </p:extLst>
          </p:nvPr>
        </p:nvGraphicFramePr>
        <p:xfrm>
          <a:off x="5518211" y="855406"/>
          <a:ext cx="6615734" cy="5925525"/>
        </p:xfrm>
        <a:graphic>
          <a:graphicData uri="http://schemas.openxmlformats.org/drawingml/2006/table">
            <a:tbl>
              <a:tblPr/>
              <a:tblGrid>
                <a:gridCol w="3091639">
                  <a:extLst>
                    <a:ext uri="{9D8B030D-6E8A-4147-A177-3AD203B41FA5}">
                      <a16:colId xmlns:a16="http://schemas.microsoft.com/office/drawing/2014/main" val="2891502103"/>
                    </a:ext>
                  </a:extLst>
                </a:gridCol>
                <a:gridCol w="3524095">
                  <a:extLst>
                    <a:ext uri="{9D8B030D-6E8A-4147-A177-3AD203B41FA5}">
                      <a16:colId xmlns:a16="http://schemas.microsoft.com/office/drawing/2014/main" val="3683307665"/>
                    </a:ext>
                  </a:extLst>
                </a:gridCol>
              </a:tblGrid>
              <a:tr h="638501">
                <a:tc>
                  <a:txBody>
                    <a:bodyPr/>
                    <a:lstStyle>
                      <a:lvl1pPr marL="0" algn="l" defTabSz="685800" rtl="0" eaLnBrk="1" latinLnBrk="0" hangingPunct="1">
                        <a:spcBef>
                          <a:spcPct val="20000"/>
                        </a:spcBef>
                        <a:buClr>
                          <a:schemeClr val="hlink"/>
                        </a:buClr>
                        <a:buSzPct val="120000"/>
                        <a:defRPr sz="2800" kern="1200">
                          <a:solidFill>
                            <a:schemeClr val="tx1"/>
                          </a:solidFill>
                          <a:latin typeface="Tahoma" panose="020B0604030504040204" pitchFamily="34" charset="0"/>
                          <a:cs typeface="Arial" panose="020B0604020202020204" pitchFamily="34" charset="0"/>
                        </a:defRPr>
                      </a:lvl1pPr>
                      <a:lvl2pPr marL="742950" indent="-285750" algn="l" defTabSz="685800" rtl="0" eaLnBrk="1" latinLnBrk="0" hangingPunct="1">
                        <a:spcBef>
                          <a:spcPct val="20000"/>
                        </a:spcBef>
                        <a:buFont typeface="Tahoma" panose="020B0604030504040204" pitchFamily="34" charset="0"/>
                        <a:defRPr sz="2400" kern="1200">
                          <a:solidFill>
                            <a:schemeClr val="tx1"/>
                          </a:solidFill>
                          <a:latin typeface="Tahoma" panose="020B0604030504040204" pitchFamily="34" charset="0"/>
                          <a:cs typeface="Arial" panose="020B0604020202020204" pitchFamily="34" charset="0"/>
                        </a:defRPr>
                      </a:lvl2pPr>
                      <a:lvl3pPr marL="1143000" indent="-228600" algn="l" defTabSz="685800" rtl="0" eaLnBrk="1" latinLnBrk="0" hangingPunct="1">
                        <a:spcBef>
                          <a:spcPct val="20000"/>
                        </a:spcBef>
                        <a:buClr>
                          <a:schemeClr val="hlink"/>
                        </a:buClr>
                        <a:buSzPct val="120000"/>
                        <a:defRPr sz="2000" kern="1200">
                          <a:solidFill>
                            <a:schemeClr val="tx1"/>
                          </a:solidFill>
                          <a:latin typeface="Tahoma" panose="020B0604030504040204" pitchFamily="34" charset="0"/>
                          <a:cs typeface="Arial" panose="020B0604020202020204" pitchFamily="34" charset="0"/>
                        </a:defRPr>
                      </a:lvl3pPr>
                      <a:lvl4pPr marL="1600200" indent="-228600" algn="l" defTabSz="685800" rtl="0" eaLnBrk="1" latinLnBrk="0" hangingPunct="1">
                        <a:spcBef>
                          <a:spcPct val="20000"/>
                        </a:spcBef>
                        <a:buFont typeface="Tahoma" panose="020B0604030504040204" pitchFamily="34" charset="0"/>
                        <a:defRPr sz="1350" kern="1200">
                          <a:solidFill>
                            <a:schemeClr val="tx1"/>
                          </a:solidFill>
                          <a:latin typeface="Tahoma" panose="020B0604030504040204" pitchFamily="34" charset="0"/>
                          <a:cs typeface="Arial" panose="020B0604020202020204" pitchFamily="34" charset="0"/>
                        </a:defRPr>
                      </a:lvl4pPr>
                      <a:lvl5pPr marL="2057400" indent="-228600" algn="l" defTabSz="685800" rtl="0" eaLnBrk="1" latinLnBrk="0" hangingPunct="1">
                        <a:spcBef>
                          <a:spcPct val="20000"/>
                        </a:spcBef>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5pPr>
                      <a:lvl6pPr marL="25146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6pPr>
                      <a:lvl7pPr marL="29718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7pPr>
                      <a:lvl8pPr marL="34290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8pPr>
                      <a:lvl9pPr marL="38862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9pPr>
                    </a:lstStyle>
                    <a:p>
                      <a:pPr marL="0" marR="0" lvl="0" indent="0" algn="ctr" defTabSz="914400" rtl="0" eaLnBrk="1" fontAlgn="base" latinLnBrk="0" hangingPunct="1">
                        <a:lnSpc>
                          <a:spcPct val="106000"/>
                        </a:lnSpc>
                        <a:spcBef>
                          <a:spcPct val="0"/>
                        </a:spcBef>
                        <a:spcAft>
                          <a:spcPct val="0"/>
                        </a:spcAft>
                        <a:buClrTx/>
                        <a:buSzTx/>
                        <a:buFontTx/>
                        <a:buNone/>
                        <a:tabLst/>
                      </a:pPr>
                      <a:r>
                        <a:rPr kumimoji="0" lang="nl-NL" altLang="en-US" sz="36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Tìm ƯCLN</a:t>
                      </a:r>
                      <a:endParaRPr kumimoji="0" lang="en-US" altLang="en-US" sz="3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834" marR="708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685800" rtl="0" eaLnBrk="1" latinLnBrk="0" hangingPunct="1">
                        <a:spcBef>
                          <a:spcPct val="20000"/>
                        </a:spcBef>
                        <a:buClr>
                          <a:schemeClr val="hlink"/>
                        </a:buClr>
                        <a:buSzPct val="120000"/>
                        <a:defRPr sz="2800" kern="1200">
                          <a:solidFill>
                            <a:schemeClr val="tx1"/>
                          </a:solidFill>
                          <a:latin typeface="Tahoma" panose="020B0604030504040204" pitchFamily="34" charset="0"/>
                          <a:cs typeface="Arial" panose="020B0604020202020204" pitchFamily="34" charset="0"/>
                        </a:defRPr>
                      </a:lvl1pPr>
                      <a:lvl2pPr marL="742950" indent="-285750" algn="l" defTabSz="685800" rtl="0" eaLnBrk="1" latinLnBrk="0" hangingPunct="1">
                        <a:spcBef>
                          <a:spcPct val="20000"/>
                        </a:spcBef>
                        <a:buFont typeface="Tahoma" panose="020B0604030504040204" pitchFamily="34" charset="0"/>
                        <a:defRPr sz="2400" kern="1200">
                          <a:solidFill>
                            <a:schemeClr val="tx1"/>
                          </a:solidFill>
                          <a:latin typeface="Tahoma" panose="020B0604030504040204" pitchFamily="34" charset="0"/>
                          <a:cs typeface="Arial" panose="020B0604020202020204" pitchFamily="34" charset="0"/>
                        </a:defRPr>
                      </a:lvl2pPr>
                      <a:lvl3pPr marL="1143000" indent="-228600" algn="l" defTabSz="685800" rtl="0" eaLnBrk="1" latinLnBrk="0" hangingPunct="1">
                        <a:spcBef>
                          <a:spcPct val="20000"/>
                        </a:spcBef>
                        <a:buClr>
                          <a:schemeClr val="hlink"/>
                        </a:buClr>
                        <a:buSzPct val="120000"/>
                        <a:defRPr sz="2000" kern="1200">
                          <a:solidFill>
                            <a:schemeClr val="tx1"/>
                          </a:solidFill>
                          <a:latin typeface="Tahoma" panose="020B0604030504040204" pitchFamily="34" charset="0"/>
                          <a:cs typeface="Arial" panose="020B0604020202020204" pitchFamily="34" charset="0"/>
                        </a:defRPr>
                      </a:lvl3pPr>
                      <a:lvl4pPr marL="1600200" indent="-228600" algn="l" defTabSz="685800" rtl="0" eaLnBrk="1" latinLnBrk="0" hangingPunct="1">
                        <a:spcBef>
                          <a:spcPct val="20000"/>
                        </a:spcBef>
                        <a:buFont typeface="Tahoma" panose="020B0604030504040204" pitchFamily="34" charset="0"/>
                        <a:defRPr sz="1350" kern="1200">
                          <a:solidFill>
                            <a:schemeClr val="tx1"/>
                          </a:solidFill>
                          <a:latin typeface="Tahoma" panose="020B0604030504040204" pitchFamily="34" charset="0"/>
                          <a:cs typeface="Arial" panose="020B0604020202020204" pitchFamily="34" charset="0"/>
                        </a:defRPr>
                      </a:lvl4pPr>
                      <a:lvl5pPr marL="2057400" indent="-228600" algn="l" defTabSz="685800" rtl="0" eaLnBrk="1" latinLnBrk="0" hangingPunct="1">
                        <a:spcBef>
                          <a:spcPct val="20000"/>
                        </a:spcBef>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5pPr>
                      <a:lvl6pPr marL="25146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6pPr>
                      <a:lvl7pPr marL="29718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7pPr>
                      <a:lvl8pPr marL="34290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8pPr>
                      <a:lvl9pPr marL="38862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9pPr>
                    </a:lstStyle>
                    <a:p>
                      <a:pPr marL="0" marR="0" lvl="0" indent="0" algn="ctr" defTabSz="914400" rtl="0" eaLnBrk="1" fontAlgn="base" latinLnBrk="0" hangingPunct="1">
                        <a:lnSpc>
                          <a:spcPct val="106000"/>
                        </a:lnSpc>
                        <a:spcBef>
                          <a:spcPct val="0"/>
                        </a:spcBef>
                        <a:spcAft>
                          <a:spcPct val="0"/>
                        </a:spcAft>
                        <a:buClrTx/>
                        <a:buSzTx/>
                        <a:buFontTx/>
                        <a:buNone/>
                        <a:tabLst/>
                      </a:pPr>
                      <a:r>
                        <a:rPr kumimoji="0" lang="nl-NL" altLang="en-US" sz="36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Tìm BCNN</a:t>
                      </a:r>
                      <a:endParaRPr kumimoji="0" lang="en-US" altLang="en-US" sz="3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834" marR="708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552787110"/>
                  </a:ext>
                </a:extLst>
              </a:tr>
              <a:tr h="1277001">
                <a:tc gridSpan="2">
                  <a:txBody>
                    <a:bodyPr/>
                    <a:lstStyle>
                      <a:lvl1pPr marL="0" algn="l" defTabSz="685800" rtl="0" eaLnBrk="1" latinLnBrk="0" hangingPunct="1">
                        <a:spcBef>
                          <a:spcPct val="20000"/>
                        </a:spcBef>
                        <a:buClr>
                          <a:schemeClr val="hlink"/>
                        </a:buClr>
                        <a:buSzPct val="120000"/>
                        <a:defRPr sz="2800" kern="1200">
                          <a:solidFill>
                            <a:schemeClr val="tx1"/>
                          </a:solidFill>
                          <a:latin typeface="Tahoma" panose="020B0604030504040204" pitchFamily="34" charset="0"/>
                          <a:cs typeface="Arial" panose="020B0604020202020204" pitchFamily="34" charset="0"/>
                        </a:defRPr>
                      </a:lvl1pPr>
                      <a:lvl2pPr marL="742950" indent="-285750" algn="l" defTabSz="685800" rtl="0" eaLnBrk="1" latinLnBrk="0" hangingPunct="1">
                        <a:spcBef>
                          <a:spcPct val="20000"/>
                        </a:spcBef>
                        <a:buFont typeface="Tahoma" panose="020B0604030504040204" pitchFamily="34" charset="0"/>
                        <a:defRPr sz="2400" kern="1200">
                          <a:solidFill>
                            <a:schemeClr val="tx1"/>
                          </a:solidFill>
                          <a:latin typeface="Tahoma" panose="020B0604030504040204" pitchFamily="34" charset="0"/>
                          <a:cs typeface="Arial" panose="020B0604020202020204" pitchFamily="34" charset="0"/>
                        </a:defRPr>
                      </a:lvl2pPr>
                      <a:lvl3pPr marL="1143000" indent="-228600" algn="l" defTabSz="685800" rtl="0" eaLnBrk="1" latinLnBrk="0" hangingPunct="1">
                        <a:spcBef>
                          <a:spcPct val="20000"/>
                        </a:spcBef>
                        <a:buClr>
                          <a:schemeClr val="hlink"/>
                        </a:buClr>
                        <a:buSzPct val="120000"/>
                        <a:defRPr sz="2000" kern="1200">
                          <a:solidFill>
                            <a:schemeClr val="tx1"/>
                          </a:solidFill>
                          <a:latin typeface="Tahoma" panose="020B0604030504040204" pitchFamily="34" charset="0"/>
                          <a:cs typeface="Arial" panose="020B0604020202020204" pitchFamily="34" charset="0"/>
                        </a:defRPr>
                      </a:lvl3pPr>
                      <a:lvl4pPr marL="1600200" indent="-228600" algn="l" defTabSz="685800" rtl="0" eaLnBrk="1" latinLnBrk="0" hangingPunct="1">
                        <a:spcBef>
                          <a:spcPct val="20000"/>
                        </a:spcBef>
                        <a:buFont typeface="Tahoma" panose="020B0604030504040204" pitchFamily="34" charset="0"/>
                        <a:defRPr sz="1350" kern="1200">
                          <a:solidFill>
                            <a:schemeClr val="tx1"/>
                          </a:solidFill>
                          <a:latin typeface="Tahoma" panose="020B0604030504040204" pitchFamily="34" charset="0"/>
                          <a:cs typeface="Arial" panose="020B0604020202020204" pitchFamily="34" charset="0"/>
                        </a:defRPr>
                      </a:lvl4pPr>
                      <a:lvl5pPr marL="2057400" indent="-228600" algn="l" defTabSz="685800" rtl="0" eaLnBrk="1" latinLnBrk="0" hangingPunct="1">
                        <a:spcBef>
                          <a:spcPct val="20000"/>
                        </a:spcBef>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5pPr>
                      <a:lvl6pPr marL="25146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6pPr>
                      <a:lvl7pPr marL="29718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7pPr>
                      <a:lvl8pPr marL="34290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8pPr>
                      <a:lvl9pPr marL="38862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6000"/>
                        </a:lnSpc>
                        <a:spcBef>
                          <a:spcPct val="0"/>
                        </a:spcBef>
                        <a:spcAft>
                          <a:spcPct val="0"/>
                        </a:spcAft>
                        <a:buClrTx/>
                        <a:buSzTx/>
                        <a:buFontTx/>
                        <a:buNone/>
                        <a:tabLst/>
                      </a:pPr>
                      <a:r>
                        <a:rPr kumimoji="0" lang="nl-NL" altLang="en-US" sz="3600" b="0"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Bước 1</a:t>
                      </a:r>
                      <a:r>
                        <a:rPr kumimoji="0" lang="nl-NL" altLang="en-US" sz="3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Phân tích các số ra thừa số nguyên tố</a:t>
                      </a:r>
                      <a:endParaRPr kumimoji="0" lang="en-US"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834" marR="708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23457687"/>
                  </a:ext>
                </a:extLst>
              </a:tr>
              <a:tr h="1277001">
                <a:tc gridSpan="2">
                  <a:txBody>
                    <a:bodyPr/>
                    <a:lstStyle>
                      <a:lvl1pPr marL="0" algn="l" defTabSz="685800" rtl="0" eaLnBrk="1" latinLnBrk="0" hangingPunct="1">
                        <a:spcBef>
                          <a:spcPct val="20000"/>
                        </a:spcBef>
                        <a:buClr>
                          <a:schemeClr val="hlink"/>
                        </a:buClr>
                        <a:buSzPct val="120000"/>
                        <a:defRPr sz="2800" kern="1200">
                          <a:solidFill>
                            <a:schemeClr val="tx1"/>
                          </a:solidFill>
                          <a:latin typeface="Tahoma" panose="020B0604030504040204" pitchFamily="34" charset="0"/>
                          <a:cs typeface="Arial" panose="020B0604020202020204" pitchFamily="34" charset="0"/>
                        </a:defRPr>
                      </a:lvl1pPr>
                      <a:lvl2pPr marL="742950" indent="-285750" algn="l" defTabSz="685800" rtl="0" eaLnBrk="1" latinLnBrk="0" hangingPunct="1">
                        <a:spcBef>
                          <a:spcPct val="20000"/>
                        </a:spcBef>
                        <a:buFont typeface="Tahoma" panose="020B0604030504040204" pitchFamily="34" charset="0"/>
                        <a:defRPr sz="2400" kern="1200">
                          <a:solidFill>
                            <a:schemeClr val="tx1"/>
                          </a:solidFill>
                          <a:latin typeface="Tahoma" panose="020B0604030504040204" pitchFamily="34" charset="0"/>
                          <a:cs typeface="Arial" panose="020B0604020202020204" pitchFamily="34" charset="0"/>
                        </a:defRPr>
                      </a:lvl2pPr>
                      <a:lvl3pPr marL="1143000" indent="-228600" algn="l" defTabSz="685800" rtl="0" eaLnBrk="1" latinLnBrk="0" hangingPunct="1">
                        <a:spcBef>
                          <a:spcPct val="20000"/>
                        </a:spcBef>
                        <a:buClr>
                          <a:schemeClr val="hlink"/>
                        </a:buClr>
                        <a:buSzPct val="120000"/>
                        <a:defRPr sz="2000" kern="1200">
                          <a:solidFill>
                            <a:schemeClr val="tx1"/>
                          </a:solidFill>
                          <a:latin typeface="Tahoma" panose="020B0604030504040204" pitchFamily="34" charset="0"/>
                          <a:cs typeface="Arial" panose="020B0604020202020204" pitchFamily="34" charset="0"/>
                        </a:defRPr>
                      </a:lvl3pPr>
                      <a:lvl4pPr marL="1600200" indent="-228600" algn="l" defTabSz="685800" rtl="0" eaLnBrk="1" latinLnBrk="0" hangingPunct="1">
                        <a:spcBef>
                          <a:spcPct val="20000"/>
                        </a:spcBef>
                        <a:buFont typeface="Tahoma" panose="020B0604030504040204" pitchFamily="34" charset="0"/>
                        <a:defRPr sz="1350" kern="1200">
                          <a:solidFill>
                            <a:schemeClr val="tx1"/>
                          </a:solidFill>
                          <a:latin typeface="Tahoma" panose="020B0604030504040204" pitchFamily="34" charset="0"/>
                          <a:cs typeface="Arial" panose="020B0604020202020204" pitchFamily="34" charset="0"/>
                        </a:defRPr>
                      </a:lvl4pPr>
                      <a:lvl5pPr marL="2057400" indent="-228600" algn="l" defTabSz="685800" rtl="0" eaLnBrk="1" latinLnBrk="0" hangingPunct="1">
                        <a:spcBef>
                          <a:spcPct val="20000"/>
                        </a:spcBef>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5pPr>
                      <a:lvl6pPr marL="25146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6pPr>
                      <a:lvl7pPr marL="29718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7pPr>
                      <a:lvl8pPr marL="34290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8pPr>
                      <a:lvl9pPr marL="38862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6000"/>
                        </a:lnSpc>
                        <a:spcBef>
                          <a:spcPct val="0"/>
                        </a:spcBef>
                        <a:spcAft>
                          <a:spcPct val="0"/>
                        </a:spcAft>
                        <a:buClrTx/>
                        <a:buSzTx/>
                        <a:buFontTx/>
                        <a:buNone/>
                        <a:tabLst/>
                      </a:pPr>
                      <a:r>
                        <a:rPr kumimoji="0" lang="nl-NL" altLang="en-US" sz="3600" b="0"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Bước 2.</a:t>
                      </a:r>
                      <a:r>
                        <a:rPr kumimoji="0" lang="nl-NL" altLang="en-US" sz="3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Chọn ra thừa số nguyên tố: </a:t>
                      </a:r>
                      <a:endParaRPr kumimoji="0" lang="en-US"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834" marR="708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2882469289"/>
                  </a:ext>
                </a:extLst>
              </a:tr>
              <a:tr h="683256">
                <a:tc>
                  <a:txBody>
                    <a:bodyPr/>
                    <a:lstStyle>
                      <a:lvl1pPr marL="0" algn="l" defTabSz="685800" rtl="0" eaLnBrk="1" latinLnBrk="0" hangingPunct="1">
                        <a:spcBef>
                          <a:spcPct val="20000"/>
                        </a:spcBef>
                        <a:buClr>
                          <a:schemeClr val="hlink"/>
                        </a:buClr>
                        <a:buSzPct val="120000"/>
                        <a:defRPr sz="2800" kern="1200">
                          <a:solidFill>
                            <a:schemeClr val="tx1"/>
                          </a:solidFill>
                          <a:latin typeface="Tahoma" panose="020B0604030504040204" pitchFamily="34" charset="0"/>
                          <a:cs typeface="Arial" panose="020B0604020202020204" pitchFamily="34" charset="0"/>
                        </a:defRPr>
                      </a:lvl1pPr>
                      <a:lvl2pPr marL="742950" indent="-285750" algn="l" defTabSz="685800" rtl="0" eaLnBrk="1" latinLnBrk="0" hangingPunct="1">
                        <a:spcBef>
                          <a:spcPct val="20000"/>
                        </a:spcBef>
                        <a:buFont typeface="Tahoma" panose="020B0604030504040204" pitchFamily="34" charset="0"/>
                        <a:defRPr sz="2400" kern="1200">
                          <a:solidFill>
                            <a:schemeClr val="tx1"/>
                          </a:solidFill>
                          <a:latin typeface="Tahoma" panose="020B0604030504040204" pitchFamily="34" charset="0"/>
                          <a:cs typeface="Arial" panose="020B0604020202020204" pitchFamily="34" charset="0"/>
                        </a:defRPr>
                      </a:lvl2pPr>
                      <a:lvl3pPr marL="1143000" indent="-228600" algn="l" defTabSz="685800" rtl="0" eaLnBrk="1" latinLnBrk="0" hangingPunct="1">
                        <a:spcBef>
                          <a:spcPct val="20000"/>
                        </a:spcBef>
                        <a:buClr>
                          <a:schemeClr val="hlink"/>
                        </a:buClr>
                        <a:buSzPct val="120000"/>
                        <a:defRPr sz="2000" kern="1200">
                          <a:solidFill>
                            <a:schemeClr val="tx1"/>
                          </a:solidFill>
                          <a:latin typeface="Tahoma" panose="020B0604030504040204" pitchFamily="34" charset="0"/>
                          <a:cs typeface="Arial" panose="020B0604020202020204" pitchFamily="34" charset="0"/>
                        </a:defRPr>
                      </a:lvl3pPr>
                      <a:lvl4pPr marL="1600200" indent="-228600" algn="l" defTabSz="685800" rtl="0" eaLnBrk="1" latinLnBrk="0" hangingPunct="1">
                        <a:spcBef>
                          <a:spcPct val="20000"/>
                        </a:spcBef>
                        <a:buFont typeface="Tahoma" panose="020B0604030504040204" pitchFamily="34" charset="0"/>
                        <a:defRPr sz="1350" kern="1200">
                          <a:solidFill>
                            <a:schemeClr val="tx1"/>
                          </a:solidFill>
                          <a:latin typeface="Tahoma" panose="020B0604030504040204" pitchFamily="34" charset="0"/>
                          <a:cs typeface="Arial" panose="020B0604020202020204" pitchFamily="34" charset="0"/>
                        </a:defRPr>
                      </a:lvl4pPr>
                      <a:lvl5pPr marL="2057400" indent="-228600" algn="l" defTabSz="685800" rtl="0" eaLnBrk="1" latinLnBrk="0" hangingPunct="1">
                        <a:spcBef>
                          <a:spcPct val="20000"/>
                        </a:spcBef>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5pPr>
                      <a:lvl6pPr marL="25146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6pPr>
                      <a:lvl7pPr marL="29718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7pPr>
                      <a:lvl8pPr marL="34290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8pPr>
                      <a:lvl9pPr marL="38862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6000"/>
                        </a:lnSpc>
                        <a:spcBef>
                          <a:spcPct val="0"/>
                        </a:spcBef>
                        <a:spcAft>
                          <a:spcPct val="0"/>
                        </a:spcAft>
                        <a:buClrTx/>
                        <a:buSzTx/>
                        <a:buFontTx/>
                        <a:buNone/>
                        <a:tabLst/>
                      </a:pPr>
                      <a:r>
                        <a:rPr kumimoji="0" lang="nl-NL" altLang="en-US" sz="3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Chung</a:t>
                      </a:r>
                      <a:endParaRPr kumimoji="0" lang="en-US" altLang="en-US" sz="36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0834" marR="708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685800" rtl="0" eaLnBrk="1" latinLnBrk="0" hangingPunct="1">
                        <a:spcBef>
                          <a:spcPct val="20000"/>
                        </a:spcBef>
                        <a:buClr>
                          <a:schemeClr val="hlink"/>
                        </a:buClr>
                        <a:buSzPct val="120000"/>
                        <a:defRPr sz="2800" kern="1200">
                          <a:solidFill>
                            <a:schemeClr val="tx1"/>
                          </a:solidFill>
                          <a:latin typeface="Tahoma" panose="020B0604030504040204" pitchFamily="34" charset="0"/>
                          <a:cs typeface="Arial" panose="020B0604020202020204" pitchFamily="34" charset="0"/>
                        </a:defRPr>
                      </a:lvl1pPr>
                      <a:lvl2pPr marL="742950" indent="-285750" algn="l" defTabSz="685800" rtl="0" eaLnBrk="1" latinLnBrk="0" hangingPunct="1">
                        <a:spcBef>
                          <a:spcPct val="20000"/>
                        </a:spcBef>
                        <a:buFont typeface="Tahoma" panose="020B0604030504040204" pitchFamily="34" charset="0"/>
                        <a:defRPr sz="2400" kern="1200">
                          <a:solidFill>
                            <a:schemeClr val="tx1"/>
                          </a:solidFill>
                          <a:latin typeface="Tahoma" panose="020B0604030504040204" pitchFamily="34" charset="0"/>
                          <a:cs typeface="Arial" panose="020B0604020202020204" pitchFamily="34" charset="0"/>
                        </a:defRPr>
                      </a:lvl2pPr>
                      <a:lvl3pPr marL="1143000" indent="-228600" algn="l" defTabSz="685800" rtl="0" eaLnBrk="1" latinLnBrk="0" hangingPunct="1">
                        <a:spcBef>
                          <a:spcPct val="20000"/>
                        </a:spcBef>
                        <a:buClr>
                          <a:schemeClr val="hlink"/>
                        </a:buClr>
                        <a:buSzPct val="120000"/>
                        <a:defRPr sz="2000" kern="1200">
                          <a:solidFill>
                            <a:schemeClr val="tx1"/>
                          </a:solidFill>
                          <a:latin typeface="Tahoma" panose="020B0604030504040204" pitchFamily="34" charset="0"/>
                          <a:cs typeface="Arial" panose="020B0604020202020204" pitchFamily="34" charset="0"/>
                        </a:defRPr>
                      </a:lvl3pPr>
                      <a:lvl4pPr marL="1600200" indent="-228600" algn="l" defTabSz="685800" rtl="0" eaLnBrk="1" latinLnBrk="0" hangingPunct="1">
                        <a:spcBef>
                          <a:spcPct val="20000"/>
                        </a:spcBef>
                        <a:buFont typeface="Tahoma" panose="020B0604030504040204" pitchFamily="34" charset="0"/>
                        <a:defRPr sz="1350" kern="1200">
                          <a:solidFill>
                            <a:schemeClr val="tx1"/>
                          </a:solidFill>
                          <a:latin typeface="Tahoma" panose="020B0604030504040204" pitchFamily="34" charset="0"/>
                          <a:cs typeface="Arial" panose="020B0604020202020204" pitchFamily="34" charset="0"/>
                        </a:defRPr>
                      </a:lvl4pPr>
                      <a:lvl5pPr marL="2057400" indent="-228600" algn="l" defTabSz="685800" rtl="0" eaLnBrk="1" latinLnBrk="0" hangingPunct="1">
                        <a:spcBef>
                          <a:spcPct val="20000"/>
                        </a:spcBef>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5pPr>
                      <a:lvl6pPr marL="25146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6pPr>
                      <a:lvl7pPr marL="29718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7pPr>
                      <a:lvl8pPr marL="34290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8pPr>
                      <a:lvl9pPr marL="38862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6000"/>
                        </a:lnSpc>
                        <a:spcBef>
                          <a:spcPct val="0"/>
                        </a:spcBef>
                        <a:spcAft>
                          <a:spcPct val="0"/>
                        </a:spcAft>
                        <a:buClrTx/>
                        <a:buSzTx/>
                        <a:buFontTx/>
                        <a:buNone/>
                        <a:tabLst/>
                      </a:pPr>
                      <a:r>
                        <a:rPr kumimoji="0" lang="nl-NL" altLang="en-US" sz="3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Chung và riêng</a:t>
                      </a:r>
                      <a:endParaRPr kumimoji="0" lang="en-US" altLang="en-US" sz="36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0834" marR="708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01822649"/>
                  </a:ext>
                </a:extLst>
              </a:tr>
              <a:tr h="1366510">
                <a:tc gridSpan="2">
                  <a:txBody>
                    <a:bodyPr/>
                    <a:lstStyle>
                      <a:lvl1pPr marL="0" algn="l" defTabSz="685800" rtl="0" eaLnBrk="1" latinLnBrk="0" hangingPunct="1">
                        <a:spcBef>
                          <a:spcPct val="20000"/>
                        </a:spcBef>
                        <a:buClr>
                          <a:schemeClr val="hlink"/>
                        </a:buClr>
                        <a:buSzPct val="120000"/>
                        <a:defRPr sz="2800" kern="1200">
                          <a:solidFill>
                            <a:schemeClr val="tx1"/>
                          </a:solidFill>
                          <a:latin typeface="Tahoma" panose="020B0604030504040204" pitchFamily="34" charset="0"/>
                          <a:cs typeface="Arial" panose="020B0604020202020204" pitchFamily="34" charset="0"/>
                        </a:defRPr>
                      </a:lvl1pPr>
                      <a:lvl2pPr marL="742950" indent="-285750" algn="l" defTabSz="685800" rtl="0" eaLnBrk="1" latinLnBrk="0" hangingPunct="1">
                        <a:spcBef>
                          <a:spcPct val="20000"/>
                        </a:spcBef>
                        <a:buFont typeface="Tahoma" panose="020B0604030504040204" pitchFamily="34" charset="0"/>
                        <a:defRPr sz="2400" kern="1200">
                          <a:solidFill>
                            <a:schemeClr val="tx1"/>
                          </a:solidFill>
                          <a:latin typeface="Tahoma" panose="020B0604030504040204" pitchFamily="34" charset="0"/>
                          <a:cs typeface="Arial" panose="020B0604020202020204" pitchFamily="34" charset="0"/>
                        </a:defRPr>
                      </a:lvl2pPr>
                      <a:lvl3pPr marL="1143000" indent="-228600" algn="l" defTabSz="685800" rtl="0" eaLnBrk="1" latinLnBrk="0" hangingPunct="1">
                        <a:spcBef>
                          <a:spcPct val="20000"/>
                        </a:spcBef>
                        <a:buClr>
                          <a:schemeClr val="hlink"/>
                        </a:buClr>
                        <a:buSzPct val="120000"/>
                        <a:defRPr sz="2000" kern="1200">
                          <a:solidFill>
                            <a:schemeClr val="tx1"/>
                          </a:solidFill>
                          <a:latin typeface="Tahoma" panose="020B0604030504040204" pitchFamily="34" charset="0"/>
                          <a:cs typeface="Arial" panose="020B0604020202020204" pitchFamily="34" charset="0"/>
                        </a:defRPr>
                      </a:lvl3pPr>
                      <a:lvl4pPr marL="1600200" indent="-228600" algn="l" defTabSz="685800" rtl="0" eaLnBrk="1" latinLnBrk="0" hangingPunct="1">
                        <a:spcBef>
                          <a:spcPct val="20000"/>
                        </a:spcBef>
                        <a:buFont typeface="Tahoma" panose="020B0604030504040204" pitchFamily="34" charset="0"/>
                        <a:defRPr sz="1350" kern="1200">
                          <a:solidFill>
                            <a:schemeClr val="tx1"/>
                          </a:solidFill>
                          <a:latin typeface="Tahoma" panose="020B0604030504040204" pitchFamily="34" charset="0"/>
                          <a:cs typeface="Arial" panose="020B0604020202020204" pitchFamily="34" charset="0"/>
                        </a:defRPr>
                      </a:lvl4pPr>
                      <a:lvl5pPr marL="2057400" indent="-228600" algn="l" defTabSz="685800" rtl="0" eaLnBrk="1" latinLnBrk="0" hangingPunct="1">
                        <a:spcBef>
                          <a:spcPct val="20000"/>
                        </a:spcBef>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5pPr>
                      <a:lvl6pPr marL="25146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6pPr>
                      <a:lvl7pPr marL="29718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7pPr>
                      <a:lvl8pPr marL="34290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8pPr>
                      <a:lvl9pPr marL="38862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6000"/>
                        </a:lnSpc>
                        <a:spcBef>
                          <a:spcPct val="0"/>
                        </a:spcBef>
                        <a:spcAft>
                          <a:spcPct val="0"/>
                        </a:spcAft>
                        <a:buClrTx/>
                        <a:buSzTx/>
                        <a:buFontTx/>
                        <a:buNone/>
                        <a:tabLst/>
                      </a:pPr>
                      <a:r>
                        <a:rPr kumimoji="0" lang="nl-NL" altLang="en-US" sz="3600" b="0"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Bước 3.</a:t>
                      </a:r>
                      <a:r>
                        <a:rPr kumimoji="0" lang="nl-NL" altLang="en-US" sz="3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Lập tích các thừa số đã chọn. Mỗi thừa số lấy với số mũ </a:t>
                      </a:r>
                      <a:endParaRPr kumimoji="0" lang="en-US"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834" marR="708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2392348142"/>
                  </a:ext>
                </a:extLst>
              </a:tr>
              <a:tr h="683256">
                <a:tc>
                  <a:txBody>
                    <a:bodyPr/>
                    <a:lstStyle>
                      <a:lvl1pPr marL="0" algn="l" defTabSz="685800" rtl="0" eaLnBrk="1" latinLnBrk="0" hangingPunct="1">
                        <a:spcBef>
                          <a:spcPct val="20000"/>
                        </a:spcBef>
                        <a:buClr>
                          <a:schemeClr val="hlink"/>
                        </a:buClr>
                        <a:buSzPct val="120000"/>
                        <a:defRPr sz="2800" kern="1200">
                          <a:solidFill>
                            <a:schemeClr val="tx1"/>
                          </a:solidFill>
                          <a:latin typeface="Tahoma" panose="020B0604030504040204" pitchFamily="34" charset="0"/>
                          <a:cs typeface="Arial" panose="020B0604020202020204" pitchFamily="34" charset="0"/>
                        </a:defRPr>
                      </a:lvl1pPr>
                      <a:lvl2pPr marL="742950" indent="-285750" algn="l" defTabSz="685800" rtl="0" eaLnBrk="1" latinLnBrk="0" hangingPunct="1">
                        <a:spcBef>
                          <a:spcPct val="20000"/>
                        </a:spcBef>
                        <a:buFont typeface="Tahoma" panose="020B0604030504040204" pitchFamily="34" charset="0"/>
                        <a:defRPr sz="2400" kern="1200">
                          <a:solidFill>
                            <a:schemeClr val="tx1"/>
                          </a:solidFill>
                          <a:latin typeface="Tahoma" panose="020B0604030504040204" pitchFamily="34" charset="0"/>
                          <a:cs typeface="Arial" panose="020B0604020202020204" pitchFamily="34" charset="0"/>
                        </a:defRPr>
                      </a:lvl2pPr>
                      <a:lvl3pPr marL="1143000" indent="-228600" algn="l" defTabSz="685800" rtl="0" eaLnBrk="1" latinLnBrk="0" hangingPunct="1">
                        <a:spcBef>
                          <a:spcPct val="20000"/>
                        </a:spcBef>
                        <a:buClr>
                          <a:schemeClr val="hlink"/>
                        </a:buClr>
                        <a:buSzPct val="120000"/>
                        <a:defRPr sz="2000" kern="1200">
                          <a:solidFill>
                            <a:schemeClr val="tx1"/>
                          </a:solidFill>
                          <a:latin typeface="Tahoma" panose="020B0604030504040204" pitchFamily="34" charset="0"/>
                          <a:cs typeface="Arial" panose="020B0604020202020204" pitchFamily="34" charset="0"/>
                        </a:defRPr>
                      </a:lvl3pPr>
                      <a:lvl4pPr marL="1600200" indent="-228600" algn="l" defTabSz="685800" rtl="0" eaLnBrk="1" latinLnBrk="0" hangingPunct="1">
                        <a:spcBef>
                          <a:spcPct val="20000"/>
                        </a:spcBef>
                        <a:buFont typeface="Tahoma" panose="020B0604030504040204" pitchFamily="34" charset="0"/>
                        <a:defRPr sz="1350" kern="1200">
                          <a:solidFill>
                            <a:schemeClr val="tx1"/>
                          </a:solidFill>
                          <a:latin typeface="Tahoma" panose="020B0604030504040204" pitchFamily="34" charset="0"/>
                          <a:cs typeface="Arial" panose="020B0604020202020204" pitchFamily="34" charset="0"/>
                        </a:defRPr>
                      </a:lvl4pPr>
                      <a:lvl5pPr marL="2057400" indent="-228600" algn="l" defTabSz="685800" rtl="0" eaLnBrk="1" latinLnBrk="0" hangingPunct="1">
                        <a:spcBef>
                          <a:spcPct val="20000"/>
                        </a:spcBef>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5pPr>
                      <a:lvl6pPr marL="25146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6pPr>
                      <a:lvl7pPr marL="29718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7pPr>
                      <a:lvl8pPr marL="34290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8pPr>
                      <a:lvl9pPr marL="38862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6000"/>
                        </a:lnSpc>
                        <a:spcBef>
                          <a:spcPct val="0"/>
                        </a:spcBef>
                        <a:spcAft>
                          <a:spcPct val="0"/>
                        </a:spcAft>
                        <a:buClrTx/>
                        <a:buSzTx/>
                        <a:buFontTx/>
                        <a:buNone/>
                        <a:tabLst/>
                      </a:pPr>
                      <a:r>
                        <a:rPr kumimoji="0" lang="nl-NL" altLang="en-US" sz="3600" b="0" i="0" u="none" strike="noStrike" cap="none" normalizeH="0" baseline="0" dirty="0">
                          <a:ln>
                            <a:noFill/>
                          </a:ln>
                          <a:solidFill>
                            <a:srgbClr val="FF0000"/>
                          </a:solidFill>
                          <a:effectLst/>
                          <a:latin typeface="Times New Roman" panose="02020603050405020304" pitchFamily="18" charset="0"/>
                          <a:ea typeface="+mn-ea"/>
                          <a:cs typeface="Times New Roman" panose="02020603050405020304" pitchFamily="18" charset="0"/>
                        </a:rPr>
                        <a:t> Nhỏ nhất </a:t>
                      </a:r>
                      <a:endParaRPr kumimoji="0" lang="en-US" altLang="en-US" sz="36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0834" marR="708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685800" rtl="0" eaLnBrk="1" latinLnBrk="0" hangingPunct="1">
                        <a:spcBef>
                          <a:spcPct val="20000"/>
                        </a:spcBef>
                        <a:buClr>
                          <a:schemeClr val="hlink"/>
                        </a:buClr>
                        <a:buSzPct val="120000"/>
                        <a:defRPr sz="2800" kern="1200">
                          <a:solidFill>
                            <a:schemeClr val="tx1"/>
                          </a:solidFill>
                          <a:latin typeface="Tahoma" panose="020B0604030504040204" pitchFamily="34" charset="0"/>
                          <a:cs typeface="Arial" panose="020B0604020202020204" pitchFamily="34" charset="0"/>
                        </a:defRPr>
                      </a:lvl1pPr>
                      <a:lvl2pPr marL="742950" indent="-285750" algn="l" defTabSz="685800" rtl="0" eaLnBrk="1" latinLnBrk="0" hangingPunct="1">
                        <a:spcBef>
                          <a:spcPct val="20000"/>
                        </a:spcBef>
                        <a:buFont typeface="Tahoma" panose="020B0604030504040204" pitchFamily="34" charset="0"/>
                        <a:defRPr sz="2400" kern="1200">
                          <a:solidFill>
                            <a:schemeClr val="tx1"/>
                          </a:solidFill>
                          <a:latin typeface="Tahoma" panose="020B0604030504040204" pitchFamily="34" charset="0"/>
                          <a:cs typeface="Arial" panose="020B0604020202020204" pitchFamily="34" charset="0"/>
                        </a:defRPr>
                      </a:lvl2pPr>
                      <a:lvl3pPr marL="1143000" indent="-228600" algn="l" defTabSz="685800" rtl="0" eaLnBrk="1" latinLnBrk="0" hangingPunct="1">
                        <a:spcBef>
                          <a:spcPct val="20000"/>
                        </a:spcBef>
                        <a:buClr>
                          <a:schemeClr val="hlink"/>
                        </a:buClr>
                        <a:buSzPct val="120000"/>
                        <a:defRPr sz="2000" kern="1200">
                          <a:solidFill>
                            <a:schemeClr val="tx1"/>
                          </a:solidFill>
                          <a:latin typeface="Tahoma" panose="020B0604030504040204" pitchFamily="34" charset="0"/>
                          <a:cs typeface="Arial" panose="020B0604020202020204" pitchFamily="34" charset="0"/>
                        </a:defRPr>
                      </a:lvl3pPr>
                      <a:lvl4pPr marL="1600200" indent="-228600" algn="l" defTabSz="685800" rtl="0" eaLnBrk="1" latinLnBrk="0" hangingPunct="1">
                        <a:spcBef>
                          <a:spcPct val="20000"/>
                        </a:spcBef>
                        <a:buFont typeface="Tahoma" panose="020B0604030504040204" pitchFamily="34" charset="0"/>
                        <a:defRPr sz="1350" kern="1200">
                          <a:solidFill>
                            <a:schemeClr val="tx1"/>
                          </a:solidFill>
                          <a:latin typeface="Tahoma" panose="020B0604030504040204" pitchFamily="34" charset="0"/>
                          <a:cs typeface="Arial" panose="020B0604020202020204" pitchFamily="34" charset="0"/>
                        </a:defRPr>
                      </a:lvl4pPr>
                      <a:lvl5pPr marL="2057400" indent="-228600" algn="l" defTabSz="685800" rtl="0" eaLnBrk="1" latinLnBrk="0" hangingPunct="1">
                        <a:spcBef>
                          <a:spcPct val="20000"/>
                        </a:spcBef>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5pPr>
                      <a:lvl6pPr marL="25146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6pPr>
                      <a:lvl7pPr marL="29718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7pPr>
                      <a:lvl8pPr marL="34290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8pPr>
                      <a:lvl9pPr marL="3886200" indent="-228600" algn="l" defTabSz="685800" rtl="0" eaLnBrk="0" fontAlgn="base" latinLnBrk="0" hangingPunct="0">
                        <a:spcBef>
                          <a:spcPct val="20000"/>
                        </a:spcBef>
                        <a:spcAft>
                          <a:spcPct val="0"/>
                        </a:spcAft>
                        <a:buClr>
                          <a:schemeClr val="hlink"/>
                        </a:buClr>
                        <a:buSzPct val="80000"/>
                        <a:buFont typeface="Wingdings" panose="05000000000000000000" pitchFamily="2" charset="2"/>
                        <a:defRPr sz="1350" kern="12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6000"/>
                        </a:lnSpc>
                        <a:spcBef>
                          <a:spcPct val="0"/>
                        </a:spcBef>
                        <a:spcAft>
                          <a:spcPct val="0"/>
                        </a:spcAft>
                        <a:buClrTx/>
                        <a:buSzTx/>
                        <a:buFontTx/>
                        <a:buNone/>
                        <a:tabLst/>
                      </a:pPr>
                      <a:r>
                        <a:rPr kumimoji="0" lang="nl-NL" altLang="en-US" sz="3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Lớn nhất </a:t>
                      </a:r>
                      <a:endParaRPr kumimoji="0" lang="en-US" altLang="en-US" sz="36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0834" marR="708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498745030"/>
                  </a:ext>
                </a:extLst>
              </a:tr>
            </a:tbl>
          </a:graphicData>
        </a:graphic>
      </p:graphicFrame>
      <p:pic>
        <p:nvPicPr>
          <p:cNvPr id="88" name="Google Shape;88;p2">
            <a:hlinkClick r:id="rId4" action="ppaction://hlinksldjump"/>
          </p:cNvPr>
          <p:cNvPicPr preferRelativeResize="0"/>
          <p:nvPr/>
        </p:nvPicPr>
        <p:blipFill rotWithShape="1">
          <a:blip r:embed="rId5">
            <a:alphaModFix/>
          </a:blip>
          <a:srcRect/>
          <a:stretch/>
        </p:blipFill>
        <p:spPr>
          <a:xfrm>
            <a:off x="5522066" y="2958914"/>
            <a:ext cx="3475021" cy="4017612"/>
          </a:xfrm>
          <a:prstGeom prst="rect">
            <a:avLst/>
          </a:prstGeom>
          <a:noFill/>
          <a:ln>
            <a:noFill/>
          </a:ln>
        </p:spPr>
      </p:pic>
      <p:pic>
        <p:nvPicPr>
          <p:cNvPr id="89" name="Google Shape;89;p2">
            <a:hlinkClick r:id="rId6" action="ppaction://hlinksldjump"/>
          </p:cNvPr>
          <p:cNvPicPr preferRelativeResize="0"/>
          <p:nvPr/>
        </p:nvPicPr>
        <p:blipFill rotWithShape="1">
          <a:blip r:embed="rId7">
            <a:alphaModFix/>
          </a:blip>
          <a:srcRect/>
          <a:stretch/>
        </p:blipFill>
        <p:spPr>
          <a:xfrm>
            <a:off x="8543519" y="3265581"/>
            <a:ext cx="3840813" cy="3694496"/>
          </a:xfrm>
          <a:prstGeom prst="rect">
            <a:avLst/>
          </a:prstGeom>
          <a:noFill/>
          <a:ln>
            <a:noFill/>
          </a:ln>
        </p:spPr>
      </p:pic>
      <p:sp>
        <p:nvSpPr>
          <p:cNvPr id="90" name="Google Shape;90;p2">
            <a:hlinkClick r:id="rId8" action="ppaction://hlinksldjump"/>
          </p:cNvPr>
          <p:cNvSpPr/>
          <p:nvPr/>
        </p:nvSpPr>
        <p:spPr>
          <a:xfrm>
            <a:off x="1363005" y="6407627"/>
            <a:ext cx="4157134" cy="552450"/>
          </a:xfrm>
          <a:prstGeom prst="homePlate">
            <a:avLst>
              <a:gd name="adj"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rgbClr val="F7CAAC"/>
                </a:solidFill>
                <a:latin typeface="Calibri"/>
                <a:ea typeface="Calibri"/>
                <a:cs typeface="Calibri"/>
                <a:sym typeface="Calibri"/>
              </a:rPr>
              <a:t>NỘI DUNG </a:t>
            </a:r>
            <a:r>
              <a:rPr lang="en-US" sz="3200" b="1" i="0" u="sng" strike="noStrike" cap="none">
                <a:solidFill>
                  <a:srgbClr val="F7CAAC"/>
                </a:solidFill>
                <a:latin typeface="Calibri"/>
                <a:ea typeface="Calibri"/>
                <a:cs typeface="Calibri"/>
                <a:sym typeface="Calibri"/>
                <a:hlinkClick r:id="rId8" action="ppaction://hlinksldjump">
                  <a:extLst>
                    <a:ext uri="{A12FA001-AC4F-418D-AE19-62706E023703}">
                      <ahyp:hlinkClr xmlns:ahyp="http://schemas.microsoft.com/office/drawing/2018/hyperlinkcolor" val="tx"/>
                    </a:ext>
                  </a:extLst>
                </a:hlinkClick>
              </a:rPr>
              <a:t>TIẾP</a:t>
            </a:r>
            <a:r>
              <a:rPr lang="en-US" sz="3200" b="1" i="0" u="none" strike="noStrike" cap="none">
                <a:solidFill>
                  <a:srgbClr val="F7CAAC"/>
                </a:solidFill>
                <a:latin typeface="Calibri"/>
                <a:ea typeface="Calibri"/>
                <a:cs typeface="Calibri"/>
                <a:sym typeface="Calibri"/>
              </a:rPr>
              <a:t> THEO</a:t>
            </a:r>
            <a:endParaRPr sz="3200" b="1" i="0" u="none" strike="noStrike" cap="none">
              <a:solidFill>
                <a:srgbClr val="F7CAAC"/>
              </a:solidFill>
              <a:latin typeface="Calibri"/>
              <a:ea typeface="Calibri"/>
              <a:cs typeface="Calibri"/>
              <a:sym typeface="Calibri"/>
            </a:endParaRPr>
          </a:p>
        </p:txBody>
      </p:sp>
      <p:pic>
        <p:nvPicPr>
          <p:cNvPr id="91" name="Google Shape;91;p2"/>
          <p:cNvPicPr preferRelativeResize="0"/>
          <p:nvPr/>
        </p:nvPicPr>
        <p:blipFill rotWithShape="1">
          <a:blip r:embed="rId9">
            <a:alphaModFix/>
          </a:blip>
          <a:srcRect/>
          <a:stretch/>
        </p:blipFill>
        <p:spPr>
          <a:xfrm>
            <a:off x="961360" y="-618034"/>
            <a:ext cx="609600" cy="609600"/>
          </a:xfrm>
          <a:prstGeom prst="rect">
            <a:avLst/>
          </a:prstGeom>
          <a:noFill/>
          <a:ln>
            <a:noFill/>
          </a:ln>
        </p:spPr>
      </p:pic>
      <p:sp>
        <p:nvSpPr>
          <p:cNvPr id="92" name="Google Shape;92;p2"/>
          <p:cNvSpPr/>
          <p:nvPr/>
        </p:nvSpPr>
        <p:spPr>
          <a:xfrm>
            <a:off x="5522066" y="206476"/>
            <a:ext cx="6512619" cy="453335"/>
          </a:xfrm>
          <a:prstGeom prst="rect">
            <a:avLst/>
          </a:prstGeom>
        </p:spPr>
        <p:txBody>
          <a:bodyPr>
            <a:prstTxWarp prst="textPlain">
              <a:avLst/>
            </a:prstTxWarp>
          </a:bodyPr>
          <a:lstStyle/>
          <a:p>
            <a:pPr lvl="0" algn="ctr"/>
            <a:r>
              <a:rPr lang="en-US" b="0" i="0">
                <a:ln>
                  <a:noFill/>
                </a:ln>
                <a:solidFill>
                  <a:schemeClr val="dk1"/>
                </a:solidFill>
                <a:latin typeface="Times New Roman"/>
              </a:rPr>
              <a:t>So sánh cách tìm ƯCLN và BCNN</a:t>
            </a:r>
            <a:endParaRPr b="0" i="0">
              <a:ln>
                <a:noFill/>
              </a:ln>
              <a:solidFill>
                <a:schemeClr val="dk1"/>
              </a:solidFill>
              <a:latin typeface="Times New Roman"/>
            </a:endParaRPr>
          </a:p>
        </p:txBody>
      </p:sp>
      <p:pic>
        <p:nvPicPr>
          <p:cNvPr id="86" name="Google Shape;86;p2">
            <a:hlinkClick r:id="rId10" action="ppaction://hlinksldjump"/>
          </p:cNvPr>
          <p:cNvPicPr preferRelativeResize="0"/>
          <p:nvPr/>
        </p:nvPicPr>
        <p:blipFill rotWithShape="1">
          <a:blip r:embed="rId11">
            <a:alphaModFix/>
          </a:blip>
          <a:srcRect/>
          <a:stretch/>
        </p:blipFill>
        <p:spPr>
          <a:xfrm>
            <a:off x="5522066" y="-50309"/>
            <a:ext cx="3840813" cy="3822523"/>
          </a:xfrm>
          <a:prstGeom prst="rect">
            <a:avLst/>
          </a:prstGeom>
          <a:noFill/>
          <a:ln>
            <a:noFill/>
          </a:ln>
        </p:spPr>
      </p:pic>
      <p:pic>
        <p:nvPicPr>
          <p:cNvPr id="87" name="Google Shape;87;p2">
            <a:hlinkClick r:id="rId12" action="ppaction://hlinksldjump"/>
          </p:cNvPr>
          <p:cNvPicPr preferRelativeResize="0"/>
          <p:nvPr/>
        </p:nvPicPr>
        <p:blipFill rotWithShape="1">
          <a:blip r:embed="rId13">
            <a:alphaModFix/>
          </a:blip>
          <a:srcRect/>
          <a:stretch/>
        </p:blipFill>
        <p:spPr>
          <a:xfrm>
            <a:off x="8939793" y="-86927"/>
            <a:ext cx="3444539" cy="3846909"/>
          </a:xfrm>
          <a:prstGeom prst="rect">
            <a:avLst/>
          </a:prstGeom>
          <a:noFill/>
          <a:ln>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6"/>
                                        </p:tgtEl>
                                      </p:cBhvr>
                                    </p:animEffect>
                                    <p:set>
                                      <p:cBhvr>
                                        <p:cTn id="7"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8" restart="whenNotActive" fill="hold" evtFilter="cancelBubble" nodeType="interactiveSeq">
                <p:stCondLst>
                  <p:cond evt="onClick" delay="0">
                    <p:tgtEl>
                      <p:spTgt spid="87"/>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87"/>
                                        </p:tgtEl>
                                      </p:cBhvr>
                                    </p:animEffect>
                                    <p:set>
                                      <p:cBhvr>
                                        <p:cTn id="13"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14" restart="whenNotActive" fill="hold" evtFilter="cancelBubble" nodeType="interactiveSeq">
                <p:stCondLst>
                  <p:cond evt="onClick" delay="0">
                    <p:tgtEl>
                      <p:spTgt spid="88"/>
                    </p:tgtEl>
                  </p:cond>
                </p:stCondLst>
                <p:endSync evt="end" delay="0">
                  <p:rtn val="all"/>
                </p:endSync>
                <p:childTnLst>
                  <p:par>
                    <p:cTn id="15" fill="hold">
                      <p:stCondLst>
                        <p:cond delay="0"/>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000"/>
                                        <p:tgtEl>
                                          <p:spTgt spid="88"/>
                                        </p:tgtEl>
                                      </p:cBhvr>
                                    </p:animEffect>
                                    <p:anim calcmode="lin" valueType="num">
                                      <p:cBhvr>
                                        <p:cTn id="19" dur="1000"/>
                                        <p:tgtEl>
                                          <p:spTgt spid="88"/>
                                        </p:tgtEl>
                                        <p:attrNameLst>
                                          <p:attrName>ppt_x</p:attrName>
                                        </p:attrNameLst>
                                      </p:cBhvr>
                                      <p:tavLst>
                                        <p:tav tm="0">
                                          <p:val>
                                            <p:strVal val="ppt_x"/>
                                          </p:val>
                                        </p:tav>
                                        <p:tav tm="100000">
                                          <p:val>
                                            <p:strVal val="ppt_x"/>
                                          </p:val>
                                        </p:tav>
                                      </p:tavLst>
                                    </p:anim>
                                    <p:anim calcmode="lin" valueType="num">
                                      <p:cBhvr>
                                        <p:cTn id="20" dur="1000"/>
                                        <p:tgtEl>
                                          <p:spTgt spid="88"/>
                                        </p:tgtEl>
                                        <p:attrNameLst>
                                          <p:attrName>ppt_y</p:attrName>
                                        </p:attrNameLst>
                                      </p:cBhvr>
                                      <p:tavLst>
                                        <p:tav tm="0">
                                          <p:val>
                                            <p:strVal val="ppt_y"/>
                                          </p:val>
                                        </p:tav>
                                        <p:tav tm="100000">
                                          <p:val>
                                            <p:strVal val="ppt_y+.1"/>
                                          </p:val>
                                        </p:tav>
                                      </p:tavLst>
                                    </p:anim>
                                    <p:set>
                                      <p:cBhvr>
                                        <p:cTn id="21" dur="1" fill="hold">
                                          <p:stCondLst>
                                            <p:cond delay="9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22" restart="whenNotActive" fill="hold" evtFilter="cancelBubble" nodeType="interactiveSeq">
                <p:stCondLst>
                  <p:cond evt="onClick" delay="0">
                    <p:tgtEl>
                      <p:spTgt spid="89"/>
                    </p:tgtEl>
                  </p:cond>
                </p:stCondLst>
                <p:endSync evt="end" delay="0">
                  <p:rtn val="all"/>
                </p:endSync>
                <p:childTnLst>
                  <p:par>
                    <p:cTn id="23" fill="hold">
                      <p:stCondLst>
                        <p:cond delay="0"/>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89"/>
                                        </p:tgtEl>
                                      </p:cBhvr>
                                    </p:animEffect>
                                    <p:set>
                                      <p:cBhvr>
                                        <p:cTn id="27" dur="1" fill="hold">
                                          <p:stCondLst>
                                            <p:cond delay="4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3"/>
          <p:cNvSpPr/>
          <p:nvPr/>
        </p:nvSpPr>
        <p:spPr>
          <a:xfrm>
            <a:off x="3773509" y="3813708"/>
            <a:ext cx="3120749" cy="670002"/>
          </a:xfrm>
          <a:custGeom>
            <a:avLst/>
            <a:gdLst/>
            <a:ahLst/>
            <a:cxnLst/>
            <a:rect l="l" t="t" r="r" b="b"/>
            <a:pathLst>
              <a:path w="1590283" h="505847" extrusionOk="0">
                <a:moveTo>
                  <a:pt x="0" y="84310"/>
                </a:moveTo>
                <a:cubicBezTo>
                  <a:pt x="0" y="37747"/>
                  <a:pt x="37747" y="0"/>
                  <a:pt x="84310" y="0"/>
                </a:cubicBezTo>
                <a:lnTo>
                  <a:pt x="1505973" y="0"/>
                </a:lnTo>
                <a:cubicBezTo>
                  <a:pt x="1552536" y="0"/>
                  <a:pt x="1590283" y="37747"/>
                  <a:pt x="1590283" y="84310"/>
                </a:cubicBezTo>
                <a:lnTo>
                  <a:pt x="1590283" y="421537"/>
                </a:lnTo>
                <a:cubicBezTo>
                  <a:pt x="1590283" y="468100"/>
                  <a:pt x="1552536" y="505847"/>
                  <a:pt x="1505973" y="505847"/>
                </a:cubicBezTo>
                <a:lnTo>
                  <a:pt x="84310" y="505847"/>
                </a:lnTo>
                <a:cubicBezTo>
                  <a:pt x="37747" y="505847"/>
                  <a:pt x="0" y="468100"/>
                  <a:pt x="0" y="421537"/>
                </a:cubicBezTo>
                <a:lnTo>
                  <a:pt x="0" y="84310"/>
                </a:lnTo>
                <a:close/>
              </a:path>
            </a:pathLst>
          </a:custGeom>
          <a:solidFill>
            <a:schemeClr val="accent4"/>
          </a:solidFill>
          <a:ln w="12700" cap="flat" cmpd="sng">
            <a:solidFill>
              <a:schemeClr val="lt1"/>
            </a:solidFill>
            <a:prstDash val="solid"/>
            <a:miter lim="800000"/>
            <a:headEnd type="none" w="sm" len="sm"/>
            <a:tailEnd type="none" w="sm" len="sm"/>
          </a:ln>
        </p:spPr>
        <p:txBody>
          <a:bodyPr spcFirstLastPara="1" wrap="square" lIns="119925" tIns="72300" rIns="119925" bIns="72300" anchor="ctr" anchorCtr="0">
            <a:noAutofit/>
          </a:bodyPr>
          <a:lstStyle/>
          <a:p>
            <a:pPr marL="0" marR="0" lvl="0" indent="0" algn="ctr" rtl="0">
              <a:lnSpc>
                <a:spcPct val="90000"/>
              </a:lnSpc>
              <a:spcBef>
                <a:spcPts val="0"/>
              </a:spcBef>
              <a:spcAft>
                <a:spcPts val="0"/>
              </a:spcAft>
              <a:buNone/>
            </a:pPr>
            <a:r>
              <a:rPr lang="en-US" sz="3600" b="0" i="0" u="none" strike="noStrike" cap="none">
                <a:solidFill>
                  <a:schemeClr val="lt1"/>
                </a:solidFill>
                <a:latin typeface="Calibri"/>
                <a:ea typeface="Calibri"/>
                <a:cs typeface="Calibri"/>
                <a:sym typeface="Calibri"/>
              </a:rPr>
              <a:t>A. 1; 2; 3</a:t>
            </a:r>
            <a:endParaRPr sz="3600" b="0" i="0" u="none" strike="noStrike" cap="none">
              <a:solidFill>
                <a:schemeClr val="lt1"/>
              </a:solidFill>
              <a:latin typeface="Calibri"/>
              <a:ea typeface="Calibri"/>
              <a:cs typeface="Calibri"/>
              <a:sym typeface="Calibri"/>
            </a:endParaRPr>
          </a:p>
        </p:txBody>
      </p:sp>
      <p:sp>
        <p:nvSpPr>
          <p:cNvPr id="100" name="Google Shape;100;p3"/>
          <p:cNvSpPr/>
          <p:nvPr/>
        </p:nvSpPr>
        <p:spPr>
          <a:xfrm>
            <a:off x="3773510" y="4567425"/>
            <a:ext cx="3120749" cy="670002"/>
          </a:xfrm>
          <a:custGeom>
            <a:avLst/>
            <a:gdLst/>
            <a:ahLst/>
            <a:cxnLst/>
            <a:rect l="l" t="t" r="r" b="b"/>
            <a:pathLst>
              <a:path w="1590283" h="505847" extrusionOk="0">
                <a:moveTo>
                  <a:pt x="0" y="84310"/>
                </a:moveTo>
                <a:cubicBezTo>
                  <a:pt x="0" y="37747"/>
                  <a:pt x="37747" y="0"/>
                  <a:pt x="84310" y="0"/>
                </a:cubicBezTo>
                <a:lnTo>
                  <a:pt x="1505973" y="0"/>
                </a:lnTo>
                <a:cubicBezTo>
                  <a:pt x="1552536" y="0"/>
                  <a:pt x="1590283" y="37747"/>
                  <a:pt x="1590283" y="84310"/>
                </a:cubicBezTo>
                <a:lnTo>
                  <a:pt x="1590283" y="421537"/>
                </a:lnTo>
                <a:cubicBezTo>
                  <a:pt x="1590283" y="468100"/>
                  <a:pt x="1552536" y="505847"/>
                  <a:pt x="1505973" y="505847"/>
                </a:cubicBezTo>
                <a:lnTo>
                  <a:pt x="84310" y="505847"/>
                </a:lnTo>
                <a:cubicBezTo>
                  <a:pt x="37747" y="505847"/>
                  <a:pt x="0" y="468100"/>
                  <a:pt x="0" y="421537"/>
                </a:cubicBezTo>
                <a:lnTo>
                  <a:pt x="0" y="84310"/>
                </a:lnTo>
                <a:close/>
              </a:path>
            </a:pathLst>
          </a:custGeom>
          <a:solidFill>
            <a:srgbClr val="21E146"/>
          </a:solidFill>
          <a:ln w="12700" cap="flat" cmpd="sng">
            <a:solidFill>
              <a:schemeClr val="lt1"/>
            </a:solidFill>
            <a:prstDash val="solid"/>
            <a:miter lim="800000"/>
            <a:headEnd type="none" w="sm" len="sm"/>
            <a:tailEnd type="none" w="sm" len="sm"/>
          </a:ln>
        </p:spPr>
        <p:txBody>
          <a:bodyPr spcFirstLastPara="1" wrap="square" lIns="119925" tIns="72300" rIns="119925" bIns="72300" anchor="ctr" anchorCtr="0">
            <a:noAutofit/>
          </a:bodyPr>
          <a:lstStyle/>
          <a:p>
            <a:pPr marL="0" marR="0" lvl="0" indent="0" algn="ctr" rtl="0">
              <a:lnSpc>
                <a:spcPct val="90000"/>
              </a:lnSpc>
              <a:spcBef>
                <a:spcPts val="0"/>
              </a:spcBef>
              <a:spcAft>
                <a:spcPts val="0"/>
              </a:spcAft>
              <a:buNone/>
            </a:pPr>
            <a:r>
              <a:rPr lang="en-US" sz="3600" b="0" i="0" u="none" strike="noStrike" cap="none">
                <a:solidFill>
                  <a:schemeClr val="lt1"/>
                </a:solidFill>
                <a:latin typeface="Calibri"/>
                <a:ea typeface="Calibri"/>
                <a:cs typeface="Calibri"/>
                <a:sym typeface="Calibri"/>
              </a:rPr>
              <a:t>B. </a:t>
            </a:r>
            <a:r>
              <a:rPr lang="en-US" sz="3600">
                <a:solidFill>
                  <a:schemeClr val="lt1"/>
                </a:solidFill>
                <a:latin typeface="Calibri"/>
                <a:ea typeface="Calibri"/>
                <a:cs typeface="Calibri"/>
                <a:sym typeface="Calibri"/>
              </a:rPr>
              <a:t>3; 1; 2</a:t>
            </a:r>
            <a:endParaRPr sz="3600" b="0" i="0" u="none" strike="noStrike" cap="none">
              <a:solidFill>
                <a:schemeClr val="lt1"/>
              </a:solidFill>
              <a:latin typeface="Calibri"/>
              <a:ea typeface="Calibri"/>
              <a:cs typeface="Calibri"/>
              <a:sym typeface="Calibri"/>
            </a:endParaRPr>
          </a:p>
        </p:txBody>
      </p:sp>
      <p:sp>
        <p:nvSpPr>
          <p:cNvPr id="101" name="Google Shape;101;p3"/>
          <p:cNvSpPr/>
          <p:nvPr/>
        </p:nvSpPr>
        <p:spPr>
          <a:xfrm>
            <a:off x="3773509" y="5338858"/>
            <a:ext cx="3120749" cy="670002"/>
          </a:xfrm>
          <a:custGeom>
            <a:avLst/>
            <a:gdLst/>
            <a:ahLst/>
            <a:cxnLst/>
            <a:rect l="l" t="t" r="r" b="b"/>
            <a:pathLst>
              <a:path w="1590283" h="505847" extrusionOk="0">
                <a:moveTo>
                  <a:pt x="0" y="84310"/>
                </a:moveTo>
                <a:cubicBezTo>
                  <a:pt x="0" y="37747"/>
                  <a:pt x="37747" y="0"/>
                  <a:pt x="84310" y="0"/>
                </a:cubicBezTo>
                <a:lnTo>
                  <a:pt x="1505973" y="0"/>
                </a:lnTo>
                <a:cubicBezTo>
                  <a:pt x="1552536" y="0"/>
                  <a:pt x="1590283" y="37747"/>
                  <a:pt x="1590283" y="84310"/>
                </a:cubicBezTo>
                <a:lnTo>
                  <a:pt x="1590283" y="421537"/>
                </a:lnTo>
                <a:cubicBezTo>
                  <a:pt x="1590283" y="468100"/>
                  <a:pt x="1552536" y="505847"/>
                  <a:pt x="1505973" y="505847"/>
                </a:cubicBezTo>
                <a:lnTo>
                  <a:pt x="84310" y="505847"/>
                </a:lnTo>
                <a:cubicBezTo>
                  <a:pt x="37747" y="505847"/>
                  <a:pt x="0" y="468100"/>
                  <a:pt x="0" y="421537"/>
                </a:cubicBezTo>
                <a:lnTo>
                  <a:pt x="0" y="84310"/>
                </a:lnTo>
                <a:close/>
              </a:path>
            </a:pathLst>
          </a:custGeom>
          <a:solidFill>
            <a:srgbClr val="4371C3"/>
          </a:solidFill>
          <a:ln w="12700" cap="flat" cmpd="sng">
            <a:solidFill>
              <a:schemeClr val="lt1"/>
            </a:solidFill>
            <a:prstDash val="solid"/>
            <a:miter lim="800000"/>
            <a:headEnd type="none" w="sm" len="sm"/>
            <a:tailEnd type="none" w="sm" len="sm"/>
          </a:ln>
        </p:spPr>
        <p:txBody>
          <a:bodyPr spcFirstLastPara="1" wrap="square" lIns="119925" tIns="72300" rIns="119925" bIns="72300" anchor="ctr" anchorCtr="0">
            <a:noAutofit/>
          </a:bodyPr>
          <a:lstStyle/>
          <a:p>
            <a:pPr marL="0" marR="0" lvl="0" indent="0" algn="ctr" rtl="0">
              <a:lnSpc>
                <a:spcPct val="90000"/>
              </a:lnSpc>
              <a:spcBef>
                <a:spcPts val="0"/>
              </a:spcBef>
              <a:spcAft>
                <a:spcPts val="0"/>
              </a:spcAft>
              <a:buNone/>
            </a:pPr>
            <a:r>
              <a:rPr lang="en-US" sz="3600" b="0" i="0" u="none" strike="noStrike" cap="none">
                <a:solidFill>
                  <a:schemeClr val="lt1"/>
                </a:solidFill>
                <a:latin typeface="Calibri"/>
                <a:ea typeface="Calibri"/>
                <a:cs typeface="Calibri"/>
                <a:sym typeface="Calibri"/>
              </a:rPr>
              <a:t>C. 2; 3; 1</a:t>
            </a:r>
            <a:endParaRPr sz="3600" b="0" i="0" u="none" strike="noStrike" cap="none">
              <a:solidFill>
                <a:schemeClr val="lt1"/>
              </a:solidFill>
              <a:latin typeface="Calibri"/>
              <a:ea typeface="Calibri"/>
              <a:cs typeface="Calibri"/>
              <a:sym typeface="Calibri"/>
            </a:endParaRPr>
          </a:p>
        </p:txBody>
      </p:sp>
      <p:pic>
        <p:nvPicPr>
          <p:cNvPr id="102" name="Google Shape;102;p3">
            <a:hlinkClick r:id="rId4" action="ppaction://hlinksldjump"/>
          </p:cNvPr>
          <p:cNvPicPr preferRelativeResize="0"/>
          <p:nvPr/>
        </p:nvPicPr>
        <p:blipFill rotWithShape="1">
          <a:blip r:embed="rId5">
            <a:alphaModFix/>
          </a:blip>
          <a:srcRect/>
          <a:stretch/>
        </p:blipFill>
        <p:spPr>
          <a:xfrm>
            <a:off x="10001250" y="5389797"/>
            <a:ext cx="2400300" cy="1468203"/>
          </a:xfrm>
          <a:prstGeom prst="rect">
            <a:avLst/>
          </a:prstGeom>
          <a:noFill/>
          <a:ln>
            <a:noFill/>
          </a:ln>
        </p:spPr>
      </p:pic>
      <p:sp>
        <p:nvSpPr>
          <p:cNvPr id="103" name="Google Shape;103;p3"/>
          <p:cNvSpPr/>
          <p:nvPr/>
        </p:nvSpPr>
        <p:spPr>
          <a:xfrm>
            <a:off x="932372" y="372950"/>
            <a:ext cx="10830137" cy="2591862"/>
          </a:xfrm>
          <a:prstGeom prst="snip2DiagRect">
            <a:avLst>
              <a:gd name="adj1" fmla="val 0"/>
              <a:gd name="adj2" fmla="val 16667"/>
            </a:avLst>
          </a:prstGeom>
          <a:solidFill>
            <a:schemeClr val="lt1">
              <a:alpha val="69803"/>
            </a:schemeClr>
          </a:solidFill>
          <a:ln>
            <a:noFill/>
          </a:ln>
        </p:spPr>
        <p:txBody>
          <a:bodyPr spcFirstLastPara="1" wrap="square" lIns="91425" tIns="45700" rIns="91425" bIns="45700" anchor="ctr" anchorCtr="0">
            <a:noAutofit/>
          </a:bodyPr>
          <a:lstStyle/>
          <a:p>
            <a:pPr lvl="0" algn="ctr"/>
            <a:r>
              <a:rPr lang="en-US" sz="3200" b="1" i="0" u="none" strike="noStrike" cap="none" dirty="0" err="1">
                <a:solidFill>
                  <a:srgbClr val="FF0000"/>
                </a:solidFill>
                <a:latin typeface="Times New Roman" panose="02020603050405020304" pitchFamily="18" charset="0"/>
                <a:ea typeface="Calibri"/>
                <a:cs typeface="Times New Roman" panose="02020603050405020304" pitchFamily="18" charset="0"/>
                <a:sym typeface="Calibri"/>
              </a:rPr>
              <a:t>Câu</a:t>
            </a:r>
            <a:r>
              <a:rPr lang="en-US" sz="3200" b="1" i="0" u="none" strike="noStrike" cap="none"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3200" b="1" i="0" u="none" strike="noStrike" cap="none" dirty="0" err="1">
                <a:solidFill>
                  <a:srgbClr val="FF0000"/>
                </a:solidFill>
                <a:latin typeface="Times New Roman" panose="02020603050405020304" pitchFamily="18" charset="0"/>
                <a:ea typeface="Calibri"/>
                <a:cs typeface="Times New Roman" panose="02020603050405020304" pitchFamily="18" charset="0"/>
                <a:sym typeface="Calibri"/>
              </a:rPr>
              <a:t>hỏi</a:t>
            </a:r>
            <a:r>
              <a:rPr lang="en-US" sz="3200" b="1" i="0" u="none" strike="noStrike" cap="none" dirty="0">
                <a:solidFill>
                  <a:srgbClr val="FF0000"/>
                </a:solidFill>
                <a:latin typeface="Times New Roman" panose="02020603050405020304" pitchFamily="18" charset="0"/>
                <a:ea typeface="Calibri"/>
                <a:cs typeface="Times New Roman" panose="02020603050405020304" pitchFamily="18" charset="0"/>
                <a:sym typeface="Calibri"/>
              </a:rPr>
              <a:t> 1: </a:t>
            </a:r>
            <a:r>
              <a:rPr lang="en-US" sz="3200" dirty="0" err="1">
                <a:latin typeface="Times New Roman" panose="02020603050405020304" pitchFamily="18" charset="0"/>
                <a:cs typeface="Times New Roman" panose="02020603050405020304" pitchFamily="18" charset="0"/>
                <a:sym typeface="Calibri"/>
              </a:rPr>
              <a:t>Sắp</a:t>
            </a:r>
            <a:r>
              <a:rPr lang="en-US" sz="3200" dirty="0">
                <a:latin typeface="Times New Roman" panose="02020603050405020304" pitchFamily="18" charset="0"/>
                <a:cs typeface="Times New Roman" panose="02020603050405020304" pitchFamily="18" charset="0"/>
                <a:sym typeface="Calibri"/>
              </a:rPr>
              <a:t> </a:t>
            </a:r>
            <a:r>
              <a:rPr lang="en-US" sz="3200" dirty="0" err="1">
                <a:latin typeface="Times New Roman" panose="02020603050405020304" pitchFamily="18" charset="0"/>
                <a:cs typeface="Times New Roman" panose="02020603050405020304" pitchFamily="18" charset="0"/>
                <a:sym typeface="Calibri"/>
              </a:rPr>
              <a:t>xếp</a:t>
            </a:r>
            <a:r>
              <a:rPr lang="en-US" sz="3200" dirty="0">
                <a:latin typeface="Times New Roman" panose="02020603050405020304" pitchFamily="18" charset="0"/>
                <a:cs typeface="Times New Roman" panose="02020603050405020304" pitchFamily="18" charset="0"/>
                <a:sym typeface="Calibri"/>
              </a:rPr>
              <a:t> </a:t>
            </a:r>
            <a:r>
              <a:rPr lang="en-US" sz="3200" dirty="0" err="1">
                <a:latin typeface="Times New Roman" panose="02020603050405020304" pitchFamily="18" charset="0"/>
                <a:cs typeface="Times New Roman" panose="02020603050405020304" pitchFamily="18" charset="0"/>
                <a:sym typeface="Calibri"/>
              </a:rPr>
              <a:t>đúng</a:t>
            </a:r>
            <a:r>
              <a:rPr lang="en-US" sz="3200" dirty="0">
                <a:latin typeface="Times New Roman" panose="02020603050405020304" pitchFamily="18" charset="0"/>
                <a:cs typeface="Times New Roman" panose="02020603050405020304" pitchFamily="18" charset="0"/>
                <a:sym typeface="Calibri"/>
              </a:rPr>
              <a:t> </a:t>
            </a:r>
            <a:r>
              <a:rPr lang="en-US" sz="3200" dirty="0" err="1">
                <a:latin typeface="Times New Roman" panose="02020603050405020304" pitchFamily="18" charset="0"/>
                <a:cs typeface="Times New Roman" panose="02020603050405020304" pitchFamily="18" charset="0"/>
                <a:sym typeface="Calibri"/>
              </a:rPr>
              <a:t>thứ</a:t>
            </a:r>
            <a:r>
              <a:rPr lang="en-US" sz="3200" dirty="0">
                <a:latin typeface="Times New Roman" panose="02020603050405020304" pitchFamily="18" charset="0"/>
                <a:cs typeface="Times New Roman" panose="02020603050405020304" pitchFamily="18" charset="0"/>
                <a:sym typeface="Calibri"/>
              </a:rPr>
              <a:t> </a:t>
            </a:r>
            <a:r>
              <a:rPr lang="en-US" sz="3200" dirty="0" err="1">
                <a:latin typeface="Times New Roman" panose="02020603050405020304" pitchFamily="18" charset="0"/>
                <a:cs typeface="Times New Roman" panose="02020603050405020304" pitchFamily="18" charset="0"/>
                <a:sym typeface="Calibri"/>
              </a:rPr>
              <a:t>tự</a:t>
            </a:r>
            <a:r>
              <a:rPr lang="en-US" sz="3200" dirty="0">
                <a:latin typeface="Times New Roman" panose="02020603050405020304" pitchFamily="18" charset="0"/>
                <a:cs typeface="Times New Roman" panose="02020603050405020304" pitchFamily="18" charset="0"/>
                <a:sym typeface="Calibri"/>
              </a:rPr>
              <a:t> </a:t>
            </a:r>
            <a:r>
              <a:rPr lang="en-US" sz="3200" dirty="0" err="1">
                <a:latin typeface="Times New Roman" panose="02020603050405020304" pitchFamily="18" charset="0"/>
                <a:cs typeface="Times New Roman" panose="02020603050405020304" pitchFamily="18" charset="0"/>
                <a:sym typeface="Calibri"/>
              </a:rPr>
              <a:t>để</a:t>
            </a:r>
            <a:r>
              <a:rPr lang="en-US" sz="3200" dirty="0">
                <a:latin typeface="Times New Roman" panose="02020603050405020304" pitchFamily="18" charset="0"/>
                <a:cs typeface="Times New Roman" panose="02020603050405020304" pitchFamily="18" charset="0"/>
                <a:sym typeface="Calibri"/>
              </a:rPr>
              <a:t> </a:t>
            </a:r>
            <a:r>
              <a:rPr lang="en-US" sz="3200" dirty="0" err="1">
                <a:latin typeface="Times New Roman" panose="02020603050405020304" pitchFamily="18" charset="0"/>
                <a:cs typeface="Times New Roman" panose="02020603050405020304" pitchFamily="18" charset="0"/>
                <a:sym typeface="Calibri"/>
              </a:rPr>
              <a:t>được</a:t>
            </a:r>
            <a:r>
              <a:rPr lang="en-US" sz="3200" dirty="0">
                <a:latin typeface="Times New Roman" panose="02020603050405020304" pitchFamily="18" charset="0"/>
                <a:cs typeface="Times New Roman" panose="02020603050405020304" pitchFamily="18" charset="0"/>
                <a:sym typeface="Calibri"/>
              </a:rPr>
              <a:t> c</a:t>
            </a:r>
            <a:r>
              <a:rPr lang="nl-NL" sz="3200" dirty="0">
                <a:latin typeface="Times New Roman" panose="02020603050405020304" pitchFamily="18" charset="0"/>
                <a:cs typeface="Times New Roman" panose="02020603050405020304" pitchFamily="18" charset="0"/>
              </a:rPr>
              <a:t>ác bước tìm ƯCLN</a:t>
            </a:r>
          </a:p>
          <a:p>
            <a:pPr marL="514350" lvl="0" indent="-514350">
              <a:buAutoNum type="arabicPeriod"/>
            </a:pPr>
            <a:r>
              <a:rPr lang="nl-NL" sz="3200" dirty="0">
                <a:latin typeface="Times New Roman" panose="02020603050405020304" pitchFamily="18" charset="0"/>
                <a:cs typeface="Times New Roman" panose="02020603050405020304" pitchFamily="18" charset="0"/>
              </a:rPr>
              <a:t>Chọn ra các thừa số nguyên tố chung</a:t>
            </a:r>
          </a:p>
          <a:p>
            <a:pPr marL="514350" lvl="0" indent="-514350">
              <a:buAutoNum type="arabicPeriod"/>
            </a:pPr>
            <a:r>
              <a:rPr lang="nl-NL" sz="3200" dirty="0">
                <a:latin typeface="Times New Roman" panose="02020603050405020304" pitchFamily="18" charset="0"/>
                <a:cs typeface="Times New Roman" panose="02020603050405020304" pitchFamily="18" charset="0"/>
              </a:rPr>
              <a:t>Lập tích các thừa số đã chọn, mỗi thừa số lấy với số mũ nhỏ nhất. Tích đó là ƯCLN phải tìm</a:t>
            </a:r>
          </a:p>
          <a:p>
            <a:pPr marL="514350" indent="-514350">
              <a:buFont typeface="Arial"/>
              <a:buAutoNum type="arabicPeriod"/>
            </a:pPr>
            <a:r>
              <a:rPr lang="nl-NL" sz="3200" dirty="0">
                <a:latin typeface="Times New Roman" panose="02020603050405020304" pitchFamily="18" charset="0"/>
                <a:cs typeface="Times New Roman" panose="02020603050405020304" pitchFamily="18" charset="0"/>
              </a:rPr>
              <a:t>Phân tích mỗi số ra thừa số nguyên tố</a:t>
            </a:r>
          </a:p>
        </p:txBody>
      </p:sp>
      <p:sp>
        <p:nvSpPr>
          <p:cNvPr id="105" name="Google Shape;105;p3" descr="100+ những hình ảnh icon buồn - hinhanhsieudep.ne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6" name="Google Shape;106;p3"/>
          <p:cNvPicPr preferRelativeResize="0"/>
          <p:nvPr/>
        </p:nvPicPr>
        <p:blipFill rotWithShape="1">
          <a:blip r:embed="rId6">
            <a:alphaModFix/>
          </a:blip>
          <a:srcRect/>
          <a:stretch/>
        </p:blipFill>
        <p:spPr>
          <a:xfrm>
            <a:off x="6193801" y="3650850"/>
            <a:ext cx="887518" cy="887518"/>
          </a:xfrm>
          <a:prstGeom prst="rect">
            <a:avLst/>
          </a:prstGeom>
          <a:noFill/>
          <a:ln>
            <a:noFill/>
          </a:ln>
        </p:spPr>
      </p:pic>
      <p:pic>
        <p:nvPicPr>
          <p:cNvPr id="107" name="Google Shape;107;p3"/>
          <p:cNvPicPr preferRelativeResize="0"/>
          <p:nvPr/>
        </p:nvPicPr>
        <p:blipFill rotWithShape="1">
          <a:blip r:embed="rId6">
            <a:alphaModFix/>
          </a:blip>
          <a:srcRect/>
          <a:stretch/>
        </p:blipFill>
        <p:spPr>
          <a:xfrm>
            <a:off x="6276560" y="5168096"/>
            <a:ext cx="887518" cy="887518"/>
          </a:xfrm>
          <a:prstGeom prst="rect">
            <a:avLst/>
          </a:prstGeom>
          <a:noFill/>
          <a:ln>
            <a:noFill/>
          </a:ln>
        </p:spPr>
      </p:pic>
      <p:pic>
        <p:nvPicPr>
          <p:cNvPr id="108" name="Google Shape;108;p3"/>
          <p:cNvPicPr preferRelativeResize="0"/>
          <p:nvPr/>
        </p:nvPicPr>
        <p:blipFill rotWithShape="1">
          <a:blip r:embed="rId7">
            <a:alphaModFix/>
          </a:blip>
          <a:srcRect/>
          <a:stretch/>
        </p:blipFill>
        <p:spPr>
          <a:xfrm>
            <a:off x="6433802" y="4332168"/>
            <a:ext cx="1024676" cy="10246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6"/>
                                        </p:tgtEl>
                                        <p:attrNameLst>
                                          <p:attrName>style.visibility</p:attrName>
                                        </p:attrNameLst>
                                      </p:cBhvr>
                                      <p:to>
                                        <p:strVal val="visible"/>
                                      </p:to>
                                    </p:set>
                                  </p:childTnLst>
                                </p:cTn>
                              </p:par>
                              <p:par>
                                <p:cTn id="12" presetID="10" presetClass="exit" presetSubtype="0" fill="hold" nodeType="withEffect">
                                  <p:stCondLst>
                                    <p:cond delay="0"/>
                                  </p:stCondLst>
                                  <p:childTnLst>
                                    <p:animEffect transition="out" filter="fade">
                                      <p:cBhvr>
                                        <p:cTn id="13" dur="1000"/>
                                        <p:tgtEl>
                                          <p:spTgt spid="106"/>
                                        </p:tgtEl>
                                      </p:cBhvr>
                                    </p:animEffect>
                                    <p:set>
                                      <p:cBhvr>
                                        <p:cTn id="14" dur="1" fill="hold">
                                          <p:stCondLst>
                                            <p:cond delay="1000"/>
                                          </p:stCondLst>
                                        </p:cTn>
                                        <p:tgtEl>
                                          <p:spTgt spid="10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8"/>
                                        </p:tgtEl>
                                        <p:attrNameLst>
                                          <p:attrName>style.visibility</p:attrName>
                                        </p:attrNameLst>
                                      </p:cBhvr>
                                      <p:to>
                                        <p:strVal val="visible"/>
                                      </p:to>
                                    </p:set>
                                    <p:animEffect transition="in" filter="fade">
                                      <p:cBhvr>
                                        <p:cTn id="19" dur="1000"/>
                                        <p:tgtEl>
                                          <p:spTgt spid="108"/>
                                        </p:tgtEl>
                                      </p:cBhvr>
                                    </p:animEffect>
                                  </p:childTnLst>
                                </p:cTn>
                              </p:par>
                            </p:childTnLst>
                          </p:cTn>
                        </p:par>
                        <p:par>
                          <p:cTn id="20" fill="hold">
                            <p:stCondLst>
                              <p:cond delay="1000"/>
                            </p:stCondLst>
                            <p:childTnLst>
                              <p:par>
                                <p:cTn id="21" presetID="10" presetClass="exit" presetSubtype="0" fill="hold" nodeType="afterEffect">
                                  <p:stCondLst>
                                    <p:cond delay="0"/>
                                  </p:stCondLst>
                                  <p:childTnLst>
                                    <p:animEffect transition="out" filter="fade">
                                      <p:cBhvr>
                                        <p:cTn id="22" dur="1000"/>
                                        <p:tgtEl>
                                          <p:spTgt spid="108"/>
                                        </p:tgtEl>
                                      </p:cBhvr>
                                    </p:animEffect>
                                    <p:set>
                                      <p:cBhvr>
                                        <p:cTn id="23" dur="1" fill="hold">
                                          <p:stCondLst>
                                            <p:cond delay="1000"/>
                                          </p:stCondLst>
                                        </p:cTn>
                                        <p:tgtEl>
                                          <p:spTgt spid="10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7"/>
                                        </p:tgtEl>
                                        <p:attrNameLst>
                                          <p:attrName>style.visibility</p:attrName>
                                        </p:attrNameLst>
                                      </p:cBhvr>
                                      <p:to>
                                        <p:strVal val="visible"/>
                                      </p:to>
                                    </p:set>
                                  </p:childTnLst>
                                </p:cTn>
                              </p:par>
                              <p:par>
                                <p:cTn id="28" presetID="10" presetClass="exit" presetSubtype="0" fill="hold" nodeType="withEffect">
                                  <p:stCondLst>
                                    <p:cond delay="0"/>
                                  </p:stCondLst>
                                  <p:childTnLst>
                                    <p:animEffect transition="out" filter="fade">
                                      <p:cBhvr>
                                        <p:cTn id="29" dur="1000"/>
                                        <p:tgtEl>
                                          <p:spTgt spid="107"/>
                                        </p:tgtEl>
                                      </p:cBhvr>
                                    </p:animEffect>
                                    <p:set>
                                      <p:cBhvr>
                                        <p:cTn id="30" dur="1" fill="hold">
                                          <p:stCondLst>
                                            <p:cond delay="1000"/>
                                          </p:stCondLst>
                                        </p:cTn>
                                        <p:tgtEl>
                                          <p:spTgt spid="1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pic>
        <p:nvPicPr>
          <p:cNvPr id="114" name="Google Shape;114;p4">
            <a:hlinkClick r:id="rId4" action="ppaction://hlinksldjump"/>
          </p:cNvPr>
          <p:cNvPicPr preferRelativeResize="0"/>
          <p:nvPr/>
        </p:nvPicPr>
        <p:blipFill rotWithShape="1">
          <a:blip r:embed="rId5">
            <a:alphaModFix/>
          </a:blip>
          <a:srcRect/>
          <a:stretch/>
        </p:blipFill>
        <p:spPr>
          <a:xfrm>
            <a:off x="9753600" y="5388205"/>
            <a:ext cx="2400300" cy="1468203"/>
          </a:xfrm>
          <a:prstGeom prst="rect">
            <a:avLst/>
          </a:prstGeom>
          <a:noFill/>
          <a:ln>
            <a:noFill/>
          </a:ln>
        </p:spPr>
      </p:pic>
      <p:sp>
        <p:nvSpPr>
          <p:cNvPr id="115" name="Google Shape;115;p4"/>
          <p:cNvSpPr/>
          <p:nvPr/>
        </p:nvSpPr>
        <p:spPr>
          <a:xfrm>
            <a:off x="783771" y="393104"/>
            <a:ext cx="11234058" cy="2447078"/>
          </a:xfrm>
          <a:prstGeom prst="snip2DiagRect">
            <a:avLst>
              <a:gd name="adj1" fmla="val 0"/>
              <a:gd name="adj2" fmla="val 16667"/>
            </a:avLst>
          </a:prstGeom>
          <a:solidFill>
            <a:schemeClr val="lt1">
              <a:alpha val="69803"/>
            </a:schemeClr>
          </a:solidFill>
          <a:ln>
            <a:noFill/>
          </a:ln>
        </p:spPr>
        <p:txBody>
          <a:bodyPr spcFirstLastPara="1" wrap="square" lIns="91425" tIns="45700" rIns="91425" bIns="45700" anchor="ctr" anchorCtr="0">
            <a:noAutofit/>
          </a:bodyPr>
          <a:lstStyle/>
          <a:p>
            <a:pPr lvl="0" algn="ctr"/>
            <a:r>
              <a:rPr lang="en-US" sz="3200" b="1" i="0" u="none" strike="noStrike" cap="none" dirty="0" err="1">
                <a:solidFill>
                  <a:srgbClr val="FF9900"/>
                </a:solidFill>
                <a:latin typeface="Times New Roman" panose="02020603050405020304" pitchFamily="18" charset="0"/>
                <a:ea typeface="Calibri"/>
                <a:cs typeface="Times New Roman" panose="02020603050405020304" pitchFamily="18" charset="0"/>
                <a:sym typeface="Calibri"/>
              </a:rPr>
              <a:t>Câu</a:t>
            </a:r>
            <a:r>
              <a:rPr lang="en-US" sz="3200" b="1" i="0" u="none" strike="noStrike" cap="none" dirty="0">
                <a:solidFill>
                  <a:srgbClr val="FF9900"/>
                </a:solidFill>
                <a:latin typeface="Times New Roman" panose="02020603050405020304" pitchFamily="18" charset="0"/>
                <a:ea typeface="Calibri"/>
                <a:cs typeface="Times New Roman" panose="02020603050405020304" pitchFamily="18" charset="0"/>
                <a:sym typeface="Calibri"/>
              </a:rPr>
              <a:t> </a:t>
            </a:r>
            <a:r>
              <a:rPr lang="en-US" sz="3200" b="1" i="0" u="none" strike="noStrike" cap="none" dirty="0" err="1">
                <a:solidFill>
                  <a:srgbClr val="FF9900"/>
                </a:solidFill>
                <a:latin typeface="Times New Roman" panose="02020603050405020304" pitchFamily="18" charset="0"/>
                <a:ea typeface="Calibri"/>
                <a:cs typeface="Times New Roman" panose="02020603050405020304" pitchFamily="18" charset="0"/>
                <a:sym typeface="Calibri"/>
              </a:rPr>
              <a:t>hỏi</a:t>
            </a:r>
            <a:r>
              <a:rPr lang="en-US" sz="3200" b="1" i="0" u="none" strike="noStrike" cap="none" dirty="0">
                <a:solidFill>
                  <a:srgbClr val="FF9900"/>
                </a:solidFill>
                <a:latin typeface="Times New Roman" panose="02020603050405020304" pitchFamily="18" charset="0"/>
                <a:ea typeface="Calibri"/>
                <a:cs typeface="Times New Roman" panose="02020603050405020304" pitchFamily="18" charset="0"/>
                <a:sym typeface="Calibri"/>
              </a:rPr>
              <a:t> 2: </a:t>
            </a:r>
            <a:r>
              <a:rPr lang="en-US" sz="3200" dirty="0" err="1">
                <a:latin typeface="Times New Roman" panose="02020603050405020304" pitchFamily="18" charset="0"/>
                <a:cs typeface="Times New Roman" panose="02020603050405020304" pitchFamily="18" charset="0"/>
                <a:sym typeface="Calibri"/>
              </a:rPr>
              <a:t>Sắp</a:t>
            </a:r>
            <a:r>
              <a:rPr lang="en-US" sz="3200" dirty="0">
                <a:latin typeface="Times New Roman" panose="02020603050405020304" pitchFamily="18" charset="0"/>
                <a:cs typeface="Times New Roman" panose="02020603050405020304" pitchFamily="18" charset="0"/>
                <a:sym typeface="Calibri"/>
              </a:rPr>
              <a:t> </a:t>
            </a:r>
            <a:r>
              <a:rPr lang="en-US" sz="3200" dirty="0" err="1">
                <a:latin typeface="Times New Roman" panose="02020603050405020304" pitchFamily="18" charset="0"/>
                <a:cs typeface="Times New Roman" panose="02020603050405020304" pitchFamily="18" charset="0"/>
                <a:sym typeface="Calibri"/>
              </a:rPr>
              <a:t>xếp</a:t>
            </a:r>
            <a:r>
              <a:rPr lang="en-US" sz="3200" dirty="0">
                <a:latin typeface="Times New Roman" panose="02020603050405020304" pitchFamily="18" charset="0"/>
                <a:cs typeface="Times New Roman" panose="02020603050405020304" pitchFamily="18" charset="0"/>
                <a:sym typeface="Calibri"/>
              </a:rPr>
              <a:t> </a:t>
            </a:r>
            <a:r>
              <a:rPr lang="en-US" sz="3200" dirty="0" err="1">
                <a:latin typeface="Times New Roman" panose="02020603050405020304" pitchFamily="18" charset="0"/>
                <a:cs typeface="Times New Roman" panose="02020603050405020304" pitchFamily="18" charset="0"/>
                <a:sym typeface="Calibri"/>
              </a:rPr>
              <a:t>đúng</a:t>
            </a:r>
            <a:r>
              <a:rPr lang="en-US" sz="3200" dirty="0">
                <a:latin typeface="Times New Roman" panose="02020603050405020304" pitchFamily="18" charset="0"/>
                <a:cs typeface="Times New Roman" panose="02020603050405020304" pitchFamily="18" charset="0"/>
                <a:sym typeface="Calibri"/>
              </a:rPr>
              <a:t> </a:t>
            </a:r>
            <a:r>
              <a:rPr lang="en-US" sz="3200" dirty="0" err="1">
                <a:latin typeface="Times New Roman" panose="02020603050405020304" pitchFamily="18" charset="0"/>
                <a:cs typeface="Times New Roman" panose="02020603050405020304" pitchFamily="18" charset="0"/>
                <a:sym typeface="Calibri"/>
              </a:rPr>
              <a:t>thứ</a:t>
            </a:r>
            <a:r>
              <a:rPr lang="en-US" sz="3200" dirty="0">
                <a:latin typeface="Times New Roman" panose="02020603050405020304" pitchFamily="18" charset="0"/>
                <a:cs typeface="Times New Roman" panose="02020603050405020304" pitchFamily="18" charset="0"/>
                <a:sym typeface="Calibri"/>
              </a:rPr>
              <a:t> </a:t>
            </a:r>
            <a:r>
              <a:rPr lang="en-US" sz="3200" dirty="0" err="1">
                <a:latin typeface="Times New Roman" panose="02020603050405020304" pitchFamily="18" charset="0"/>
                <a:cs typeface="Times New Roman" panose="02020603050405020304" pitchFamily="18" charset="0"/>
                <a:sym typeface="Calibri"/>
              </a:rPr>
              <a:t>tự</a:t>
            </a:r>
            <a:r>
              <a:rPr lang="en-US" sz="3200" dirty="0">
                <a:latin typeface="Times New Roman" panose="02020603050405020304" pitchFamily="18" charset="0"/>
                <a:cs typeface="Times New Roman" panose="02020603050405020304" pitchFamily="18" charset="0"/>
                <a:sym typeface="Calibri"/>
              </a:rPr>
              <a:t> </a:t>
            </a:r>
            <a:r>
              <a:rPr lang="en-US" sz="3200" dirty="0" err="1">
                <a:latin typeface="Times New Roman" panose="02020603050405020304" pitchFamily="18" charset="0"/>
                <a:cs typeface="Times New Roman" panose="02020603050405020304" pitchFamily="18" charset="0"/>
                <a:sym typeface="Calibri"/>
              </a:rPr>
              <a:t>để</a:t>
            </a:r>
            <a:r>
              <a:rPr lang="en-US" sz="3200" dirty="0">
                <a:latin typeface="Times New Roman" panose="02020603050405020304" pitchFamily="18" charset="0"/>
                <a:cs typeface="Times New Roman" panose="02020603050405020304" pitchFamily="18" charset="0"/>
                <a:sym typeface="Calibri"/>
              </a:rPr>
              <a:t> </a:t>
            </a:r>
            <a:r>
              <a:rPr lang="en-US" sz="3200" dirty="0" err="1">
                <a:latin typeface="Times New Roman" panose="02020603050405020304" pitchFamily="18" charset="0"/>
                <a:cs typeface="Times New Roman" panose="02020603050405020304" pitchFamily="18" charset="0"/>
                <a:sym typeface="Calibri"/>
              </a:rPr>
              <a:t>được</a:t>
            </a:r>
            <a:r>
              <a:rPr lang="en-US" sz="3200" dirty="0">
                <a:latin typeface="Times New Roman" panose="02020603050405020304" pitchFamily="18" charset="0"/>
                <a:cs typeface="Times New Roman" panose="02020603050405020304" pitchFamily="18" charset="0"/>
                <a:sym typeface="Calibri"/>
              </a:rPr>
              <a:t> c</a:t>
            </a:r>
            <a:r>
              <a:rPr lang="nl-NL" sz="3200" dirty="0">
                <a:latin typeface="Times New Roman" panose="02020603050405020304" pitchFamily="18" charset="0"/>
                <a:cs typeface="Times New Roman" panose="02020603050405020304" pitchFamily="18" charset="0"/>
              </a:rPr>
              <a:t>ác bước tìm BCNN</a:t>
            </a:r>
          </a:p>
          <a:p>
            <a:pPr marL="514350" lvl="0" indent="-514350">
              <a:buAutoNum type="arabicPeriod"/>
            </a:pPr>
            <a:r>
              <a:rPr lang="nl-NL" sz="3200" dirty="0">
                <a:latin typeface="Times New Roman" panose="02020603050405020304" pitchFamily="18" charset="0"/>
                <a:cs typeface="Times New Roman" panose="02020603050405020304" pitchFamily="18" charset="0"/>
              </a:rPr>
              <a:t>Chọn ra các thừa số nguyên tố chung và riêng</a:t>
            </a:r>
          </a:p>
          <a:p>
            <a:pPr marL="514350" indent="-514350">
              <a:buFont typeface="Arial"/>
              <a:buAutoNum type="arabicPeriod"/>
            </a:pPr>
            <a:r>
              <a:rPr lang="nl-NL" sz="3200" dirty="0">
                <a:latin typeface="Times New Roman" panose="02020603050405020304" pitchFamily="18" charset="0"/>
                <a:cs typeface="Times New Roman" panose="02020603050405020304" pitchFamily="18" charset="0"/>
              </a:rPr>
              <a:t>Phân tích mỗi số ra thừa số nguyên tố</a:t>
            </a:r>
          </a:p>
          <a:p>
            <a:pPr marL="514350" indent="-514350">
              <a:buFont typeface="Arial"/>
              <a:buAutoNum type="arabicPeriod"/>
            </a:pPr>
            <a:r>
              <a:rPr lang="nl-NL" sz="3200" dirty="0">
                <a:latin typeface="Times New Roman" panose="02020603050405020304" pitchFamily="18" charset="0"/>
                <a:cs typeface="Times New Roman" panose="02020603050405020304" pitchFamily="18" charset="0"/>
              </a:rPr>
              <a:t>Lập tích các thừa số đã chọn, mỗi thừa số lấy với số mũ lớn nhất. Tích đó là BCNN cần tìm</a:t>
            </a:r>
          </a:p>
        </p:txBody>
      </p:sp>
      <p:sp>
        <p:nvSpPr>
          <p:cNvPr id="116" name="Google Shape;116;p4"/>
          <p:cNvSpPr/>
          <p:nvPr/>
        </p:nvSpPr>
        <p:spPr>
          <a:xfrm>
            <a:off x="2127738" y="3377759"/>
            <a:ext cx="7625862" cy="863460"/>
          </a:xfrm>
          <a:custGeom>
            <a:avLst/>
            <a:gdLst/>
            <a:ahLst/>
            <a:cxnLst/>
            <a:rect l="l" t="t" r="r" b="b"/>
            <a:pathLst>
              <a:path w="7625862" h="863460" extrusionOk="0">
                <a:moveTo>
                  <a:pt x="0" y="143913"/>
                </a:moveTo>
                <a:cubicBezTo>
                  <a:pt x="0" y="64432"/>
                  <a:pt x="64432" y="0"/>
                  <a:pt x="143913" y="0"/>
                </a:cubicBezTo>
                <a:lnTo>
                  <a:pt x="7481949" y="0"/>
                </a:lnTo>
                <a:cubicBezTo>
                  <a:pt x="7561430" y="0"/>
                  <a:pt x="7625862" y="64432"/>
                  <a:pt x="7625862" y="143913"/>
                </a:cubicBezTo>
                <a:lnTo>
                  <a:pt x="7625862" y="719547"/>
                </a:lnTo>
                <a:cubicBezTo>
                  <a:pt x="7625862" y="799028"/>
                  <a:pt x="7561430" y="863460"/>
                  <a:pt x="7481949" y="863460"/>
                </a:cubicBezTo>
                <a:lnTo>
                  <a:pt x="143913" y="863460"/>
                </a:lnTo>
                <a:cubicBezTo>
                  <a:pt x="64432" y="863460"/>
                  <a:pt x="0" y="799028"/>
                  <a:pt x="0" y="719547"/>
                </a:cubicBezTo>
                <a:lnTo>
                  <a:pt x="0" y="143913"/>
                </a:lnTo>
                <a:close/>
              </a:path>
            </a:pathLst>
          </a:custGeom>
          <a:solidFill>
            <a:schemeClr val="accent4"/>
          </a:solidFill>
          <a:ln w="12700" cap="flat" cmpd="sng">
            <a:solidFill>
              <a:schemeClr val="lt1"/>
            </a:solidFill>
            <a:prstDash val="solid"/>
            <a:miter lim="800000"/>
            <a:headEnd type="none" w="sm" len="sm"/>
            <a:tailEnd type="none" w="sm" len="sm"/>
          </a:ln>
        </p:spPr>
        <p:txBody>
          <a:bodyPr spcFirstLastPara="1" wrap="square" lIns="179300" tIns="179300" rIns="179300" bIns="179300" anchor="ctr" anchorCtr="0">
            <a:noAutofit/>
          </a:bodyPr>
          <a:lstStyle/>
          <a:p>
            <a:pPr marL="0" marR="0" lvl="0" indent="0" algn="l" rtl="0">
              <a:lnSpc>
                <a:spcPct val="90000"/>
              </a:lnSpc>
              <a:spcBef>
                <a:spcPts val="0"/>
              </a:spcBef>
              <a:spcAft>
                <a:spcPts val="0"/>
              </a:spcAft>
              <a:buNone/>
            </a:pPr>
            <a:r>
              <a:rPr lang="en-US" sz="3600" b="1">
                <a:solidFill>
                  <a:schemeClr val="lt1"/>
                </a:solidFill>
                <a:latin typeface="Calibri"/>
                <a:ea typeface="Calibri"/>
                <a:cs typeface="Calibri"/>
                <a:sym typeface="Calibri"/>
              </a:rPr>
              <a:t>A. 2; 1; 3.</a:t>
            </a:r>
            <a:endParaRPr sz="3600">
              <a:solidFill>
                <a:schemeClr val="lt1"/>
              </a:solidFill>
              <a:latin typeface="Calibri"/>
              <a:ea typeface="Calibri"/>
              <a:cs typeface="Calibri"/>
              <a:sym typeface="Calibri"/>
            </a:endParaRPr>
          </a:p>
        </p:txBody>
      </p:sp>
      <p:sp>
        <p:nvSpPr>
          <p:cNvPr id="117" name="Google Shape;117;p4"/>
          <p:cNvSpPr/>
          <p:nvPr/>
        </p:nvSpPr>
        <p:spPr>
          <a:xfrm>
            <a:off x="2127738" y="4344899"/>
            <a:ext cx="7625862" cy="863460"/>
          </a:xfrm>
          <a:custGeom>
            <a:avLst/>
            <a:gdLst/>
            <a:ahLst/>
            <a:cxnLst/>
            <a:rect l="l" t="t" r="r" b="b"/>
            <a:pathLst>
              <a:path w="7625862" h="863460" extrusionOk="0">
                <a:moveTo>
                  <a:pt x="0" y="143913"/>
                </a:moveTo>
                <a:cubicBezTo>
                  <a:pt x="0" y="64432"/>
                  <a:pt x="64432" y="0"/>
                  <a:pt x="143913" y="0"/>
                </a:cubicBezTo>
                <a:lnTo>
                  <a:pt x="7481949" y="0"/>
                </a:lnTo>
                <a:cubicBezTo>
                  <a:pt x="7561430" y="0"/>
                  <a:pt x="7625862" y="64432"/>
                  <a:pt x="7625862" y="143913"/>
                </a:cubicBezTo>
                <a:lnTo>
                  <a:pt x="7625862" y="719547"/>
                </a:lnTo>
                <a:cubicBezTo>
                  <a:pt x="7625862" y="799028"/>
                  <a:pt x="7561430" y="863460"/>
                  <a:pt x="7481949" y="863460"/>
                </a:cubicBezTo>
                <a:lnTo>
                  <a:pt x="143913" y="863460"/>
                </a:lnTo>
                <a:cubicBezTo>
                  <a:pt x="64432" y="863460"/>
                  <a:pt x="0" y="799028"/>
                  <a:pt x="0" y="719547"/>
                </a:cubicBezTo>
                <a:lnTo>
                  <a:pt x="0" y="143913"/>
                </a:lnTo>
                <a:close/>
              </a:path>
            </a:pathLst>
          </a:custGeom>
          <a:solidFill>
            <a:srgbClr val="21E146"/>
          </a:solidFill>
          <a:ln w="12700" cap="flat" cmpd="sng">
            <a:solidFill>
              <a:schemeClr val="lt1"/>
            </a:solidFill>
            <a:prstDash val="solid"/>
            <a:miter lim="800000"/>
            <a:headEnd type="none" w="sm" len="sm"/>
            <a:tailEnd type="none" w="sm" len="sm"/>
          </a:ln>
        </p:spPr>
        <p:txBody>
          <a:bodyPr spcFirstLastPara="1" wrap="square" lIns="179300" tIns="179300" rIns="179300" bIns="179300" anchor="ctr" anchorCtr="0">
            <a:noAutofit/>
          </a:bodyPr>
          <a:lstStyle/>
          <a:p>
            <a:pPr marL="0" marR="0" lvl="0" indent="0" algn="l" rtl="0">
              <a:lnSpc>
                <a:spcPct val="90000"/>
              </a:lnSpc>
              <a:spcBef>
                <a:spcPts val="0"/>
              </a:spcBef>
              <a:spcAft>
                <a:spcPts val="0"/>
              </a:spcAft>
              <a:buNone/>
            </a:pPr>
            <a:r>
              <a:rPr lang="en-US" sz="3600" b="1">
                <a:solidFill>
                  <a:schemeClr val="lt1"/>
                </a:solidFill>
                <a:latin typeface="Calibri"/>
                <a:ea typeface="Calibri"/>
                <a:cs typeface="Calibri"/>
                <a:sym typeface="Calibri"/>
              </a:rPr>
              <a:t>B. 1; 2; 3</a:t>
            </a:r>
            <a:endParaRPr sz="3600">
              <a:solidFill>
                <a:schemeClr val="lt1"/>
              </a:solidFill>
              <a:latin typeface="Calibri"/>
              <a:ea typeface="Calibri"/>
              <a:cs typeface="Calibri"/>
              <a:sym typeface="Calibri"/>
            </a:endParaRPr>
          </a:p>
        </p:txBody>
      </p:sp>
      <p:sp>
        <p:nvSpPr>
          <p:cNvPr id="118" name="Google Shape;118;p4"/>
          <p:cNvSpPr/>
          <p:nvPr/>
        </p:nvSpPr>
        <p:spPr>
          <a:xfrm>
            <a:off x="2127738" y="5312039"/>
            <a:ext cx="7625862" cy="863460"/>
          </a:xfrm>
          <a:custGeom>
            <a:avLst/>
            <a:gdLst/>
            <a:ahLst/>
            <a:cxnLst/>
            <a:rect l="l" t="t" r="r" b="b"/>
            <a:pathLst>
              <a:path w="7625862" h="863460" extrusionOk="0">
                <a:moveTo>
                  <a:pt x="0" y="143913"/>
                </a:moveTo>
                <a:cubicBezTo>
                  <a:pt x="0" y="64432"/>
                  <a:pt x="64432" y="0"/>
                  <a:pt x="143913" y="0"/>
                </a:cubicBezTo>
                <a:lnTo>
                  <a:pt x="7481949" y="0"/>
                </a:lnTo>
                <a:cubicBezTo>
                  <a:pt x="7561430" y="0"/>
                  <a:pt x="7625862" y="64432"/>
                  <a:pt x="7625862" y="143913"/>
                </a:cubicBezTo>
                <a:lnTo>
                  <a:pt x="7625862" y="719547"/>
                </a:lnTo>
                <a:cubicBezTo>
                  <a:pt x="7625862" y="799028"/>
                  <a:pt x="7561430" y="863460"/>
                  <a:pt x="7481949" y="863460"/>
                </a:cubicBezTo>
                <a:lnTo>
                  <a:pt x="143913" y="863460"/>
                </a:lnTo>
                <a:cubicBezTo>
                  <a:pt x="64432" y="863460"/>
                  <a:pt x="0" y="799028"/>
                  <a:pt x="0" y="719547"/>
                </a:cubicBezTo>
                <a:lnTo>
                  <a:pt x="0" y="143913"/>
                </a:lnTo>
                <a:close/>
              </a:path>
            </a:pathLst>
          </a:custGeom>
          <a:solidFill>
            <a:srgbClr val="4371C3"/>
          </a:solidFill>
          <a:ln w="12700" cap="flat" cmpd="sng">
            <a:solidFill>
              <a:schemeClr val="lt1"/>
            </a:solidFill>
            <a:prstDash val="solid"/>
            <a:miter lim="800000"/>
            <a:headEnd type="none" w="sm" len="sm"/>
            <a:tailEnd type="none" w="sm" len="sm"/>
          </a:ln>
        </p:spPr>
        <p:txBody>
          <a:bodyPr spcFirstLastPara="1" wrap="square" lIns="179300" tIns="179300" rIns="179300" bIns="179300" anchor="ctr" anchorCtr="0">
            <a:noAutofit/>
          </a:bodyPr>
          <a:lstStyle/>
          <a:p>
            <a:pPr marL="0" marR="0" lvl="0" indent="0" algn="l" rtl="0">
              <a:lnSpc>
                <a:spcPct val="90000"/>
              </a:lnSpc>
              <a:spcBef>
                <a:spcPts val="0"/>
              </a:spcBef>
              <a:spcAft>
                <a:spcPts val="0"/>
              </a:spcAft>
              <a:buNone/>
            </a:pPr>
            <a:r>
              <a:rPr lang="en-US" sz="3600" b="1">
                <a:solidFill>
                  <a:schemeClr val="lt1"/>
                </a:solidFill>
                <a:latin typeface="Calibri"/>
                <a:ea typeface="Calibri"/>
                <a:cs typeface="Calibri"/>
                <a:sym typeface="Calibri"/>
              </a:rPr>
              <a:t>C. 3; 2; 1</a:t>
            </a:r>
            <a:endParaRPr sz="3600">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6">
            <a:alphaModFix/>
          </a:blip>
          <a:srcRect/>
          <a:stretch/>
        </p:blipFill>
        <p:spPr>
          <a:xfrm>
            <a:off x="8867335" y="4336310"/>
            <a:ext cx="887518" cy="887518"/>
          </a:xfrm>
          <a:prstGeom prst="rect">
            <a:avLst/>
          </a:prstGeom>
          <a:noFill/>
          <a:ln>
            <a:noFill/>
          </a:ln>
        </p:spPr>
      </p:pic>
      <p:pic>
        <p:nvPicPr>
          <p:cNvPr id="121" name="Google Shape;121;p4"/>
          <p:cNvPicPr preferRelativeResize="0"/>
          <p:nvPr/>
        </p:nvPicPr>
        <p:blipFill rotWithShape="1">
          <a:blip r:embed="rId6">
            <a:alphaModFix/>
          </a:blip>
          <a:srcRect/>
          <a:stretch/>
        </p:blipFill>
        <p:spPr>
          <a:xfrm>
            <a:off x="8924619" y="5319385"/>
            <a:ext cx="887518" cy="887518"/>
          </a:xfrm>
          <a:prstGeom prst="rect">
            <a:avLst/>
          </a:prstGeom>
          <a:noFill/>
          <a:ln>
            <a:noFill/>
          </a:ln>
        </p:spPr>
      </p:pic>
      <p:pic>
        <p:nvPicPr>
          <p:cNvPr id="122" name="Google Shape;122;p4"/>
          <p:cNvPicPr preferRelativeResize="0"/>
          <p:nvPr/>
        </p:nvPicPr>
        <p:blipFill rotWithShape="1">
          <a:blip r:embed="rId7">
            <a:alphaModFix/>
          </a:blip>
          <a:srcRect/>
          <a:stretch/>
        </p:blipFill>
        <p:spPr>
          <a:xfrm>
            <a:off x="8787461" y="3270552"/>
            <a:ext cx="1024676" cy="10246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fade">
                                      <p:cBhvr>
                                        <p:cTn id="12" dur="2000"/>
                                        <p:tgtEl>
                                          <p:spTgt spid="122"/>
                                        </p:tgtEl>
                                      </p:cBhvr>
                                    </p:animEffect>
                                  </p:childTnLst>
                                </p:cTn>
                              </p:par>
                            </p:childTnLst>
                          </p:cTn>
                        </p:par>
                        <p:par>
                          <p:cTn id="13" fill="hold">
                            <p:stCondLst>
                              <p:cond delay="2000"/>
                            </p:stCondLst>
                            <p:childTnLst>
                              <p:par>
                                <p:cTn id="14" presetID="10" presetClass="exit" presetSubtype="0" fill="hold" nodeType="afterEffect">
                                  <p:stCondLst>
                                    <p:cond delay="0"/>
                                  </p:stCondLst>
                                  <p:childTnLst>
                                    <p:animEffect transition="out" filter="fade">
                                      <p:cBhvr>
                                        <p:cTn id="15" dur="1000"/>
                                        <p:tgtEl>
                                          <p:spTgt spid="122"/>
                                        </p:tgtEl>
                                      </p:cBhvr>
                                    </p:animEffect>
                                    <p:set>
                                      <p:cBhvr>
                                        <p:cTn id="16" dur="1" fill="hold">
                                          <p:stCondLst>
                                            <p:cond delay="1000"/>
                                          </p:stCondLst>
                                        </p:cTn>
                                        <p:tgtEl>
                                          <p:spTgt spid="12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0"/>
                                        </p:tgtEl>
                                        <p:attrNameLst>
                                          <p:attrName>style.visibility</p:attrName>
                                        </p:attrNameLst>
                                      </p:cBhvr>
                                      <p:to>
                                        <p:strVal val="visible"/>
                                      </p:to>
                                    </p:set>
                                  </p:childTnLst>
                                </p:cTn>
                              </p:par>
                              <p:par>
                                <p:cTn id="21" presetID="10" presetClass="exit" presetSubtype="0" fill="hold" nodeType="withEffect">
                                  <p:stCondLst>
                                    <p:cond delay="0"/>
                                  </p:stCondLst>
                                  <p:childTnLst>
                                    <p:animEffect transition="out" filter="fade">
                                      <p:cBhvr>
                                        <p:cTn id="22" dur="1000"/>
                                        <p:tgtEl>
                                          <p:spTgt spid="120"/>
                                        </p:tgtEl>
                                      </p:cBhvr>
                                    </p:animEffect>
                                    <p:set>
                                      <p:cBhvr>
                                        <p:cTn id="23" dur="1" fill="hold">
                                          <p:stCondLst>
                                            <p:cond delay="1000"/>
                                          </p:stCondLst>
                                        </p:cTn>
                                        <p:tgtEl>
                                          <p:spTgt spid="12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1"/>
                                        </p:tgtEl>
                                        <p:attrNameLst>
                                          <p:attrName>style.visibility</p:attrName>
                                        </p:attrNameLst>
                                      </p:cBhvr>
                                      <p:to>
                                        <p:strVal val="visible"/>
                                      </p:to>
                                    </p:set>
                                  </p:childTnLst>
                                </p:cTn>
                              </p:par>
                              <p:par>
                                <p:cTn id="28" presetID="10" presetClass="exit" presetSubtype="0" fill="hold" nodeType="withEffect">
                                  <p:stCondLst>
                                    <p:cond delay="0"/>
                                  </p:stCondLst>
                                  <p:childTnLst>
                                    <p:animEffect transition="out" filter="fade">
                                      <p:cBhvr>
                                        <p:cTn id="29" dur="1000"/>
                                        <p:tgtEl>
                                          <p:spTgt spid="121"/>
                                        </p:tgtEl>
                                      </p:cBhvr>
                                    </p:animEffect>
                                    <p:set>
                                      <p:cBhvr>
                                        <p:cTn id="30" dur="1" fill="hold">
                                          <p:stCondLst>
                                            <p:cond delay="1000"/>
                                          </p:stCondLst>
                                        </p:cTn>
                                        <p:tgtEl>
                                          <p:spTgt spid="1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pic>
        <p:nvPicPr>
          <p:cNvPr id="127" name="Google Shape;127;p5">
            <a:hlinkClick r:id="rId4" action="ppaction://hlinksldjump"/>
          </p:cNvPr>
          <p:cNvPicPr preferRelativeResize="0"/>
          <p:nvPr/>
        </p:nvPicPr>
        <p:blipFill rotWithShape="1">
          <a:blip r:embed="rId5">
            <a:alphaModFix/>
          </a:blip>
          <a:srcRect/>
          <a:stretch/>
        </p:blipFill>
        <p:spPr>
          <a:xfrm>
            <a:off x="9753600" y="5388205"/>
            <a:ext cx="2400300" cy="1468203"/>
          </a:xfrm>
          <a:prstGeom prst="rect">
            <a:avLst/>
          </a:prstGeom>
          <a:noFill/>
          <a:ln>
            <a:noFill/>
          </a:ln>
        </p:spPr>
      </p:pic>
      <p:sp>
        <p:nvSpPr>
          <p:cNvPr id="128" name="Google Shape;128;p5"/>
          <p:cNvSpPr/>
          <p:nvPr/>
        </p:nvSpPr>
        <p:spPr>
          <a:xfrm>
            <a:off x="834572" y="410935"/>
            <a:ext cx="10522857" cy="2843818"/>
          </a:xfrm>
          <a:prstGeom prst="snip2DiagRect">
            <a:avLst>
              <a:gd name="adj1" fmla="val 0"/>
              <a:gd name="adj2" fmla="val 16667"/>
            </a:avLst>
          </a:prstGeom>
          <a:solidFill>
            <a:schemeClr val="lt1">
              <a:alpha val="6980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r>
              <a:rPr lang="en-US" sz="3200" b="1"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Câu</a:t>
            </a:r>
            <a:r>
              <a:rPr lang="en-US" sz="3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b="1"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hỏi</a:t>
            </a:r>
            <a:r>
              <a:rPr lang="en-US" sz="3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3. </a:t>
            </a:r>
            <a:r>
              <a:rPr lang="en-US" sz="3200" b="1"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Tìm</a:t>
            </a:r>
            <a:r>
              <a:rPr lang="en-US" sz="3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ƯCLN </a:t>
            </a:r>
            <a:r>
              <a:rPr lang="en-US" sz="3200" b="1"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của</a:t>
            </a:r>
            <a:r>
              <a:rPr lang="en-US" sz="3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60 </a:t>
            </a:r>
            <a:r>
              <a:rPr lang="en-US" sz="3200" b="1"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và</a:t>
            </a:r>
            <a:r>
              <a:rPr lang="en-US" sz="3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90</a:t>
            </a:r>
            <a:endParaRPr sz="3200" b="1" dirty="0">
              <a:solidFill>
                <a:schemeClr val="dk1"/>
              </a:solidFill>
              <a:latin typeface="Times New Roman" panose="02020603050405020304" pitchFamily="18" charset="0"/>
              <a:ea typeface="Calibri"/>
              <a:cs typeface="Times New Roman" panose="02020603050405020304" pitchFamily="18" charset="0"/>
              <a:sym typeface="Calibri"/>
            </a:endParaRPr>
          </a:p>
          <a:p>
            <a:pPr marL="0" marR="0" lvl="0" indent="0" algn="ctr" rtl="0">
              <a:lnSpc>
                <a:spcPct val="100000"/>
              </a:lnSpc>
              <a:spcBef>
                <a:spcPts val="0"/>
              </a:spcBef>
              <a:spcAft>
                <a:spcPts val="0"/>
              </a:spcAft>
              <a:buClr>
                <a:schemeClr val="lt1"/>
              </a:buClr>
              <a:buSzPts val="3200"/>
              <a:buFont typeface="Calibri"/>
              <a:buNone/>
            </a:pPr>
            <a:r>
              <a:rPr lang="en-US" sz="3200" b="1" dirty="0" err="1">
                <a:solidFill>
                  <a:srgbClr val="0000FF"/>
                </a:solidFill>
                <a:latin typeface="Times New Roman" panose="02020603050405020304" pitchFamily="18" charset="0"/>
                <a:ea typeface="Calibri"/>
                <a:cs typeface="Times New Roman" panose="02020603050405020304" pitchFamily="18" charset="0"/>
                <a:sym typeface="Calibri"/>
              </a:rPr>
              <a:t>Giải</a:t>
            </a:r>
            <a:endParaRPr lang="en-US" sz="3200" b="1" dirty="0">
              <a:solidFill>
                <a:srgbClr val="0000FF"/>
              </a:solidFill>
              <a:latin typeface="Times New Roman" panose="02020603050405020304" pitchFamily="18" charset="0"/>
              <a:ea typeface="Calibri"/>
              <a:cs typeface="Times New Roman" panose="02020603050405020304" pitchFamily="18" charset="0"/>
              <a:sym typeface="Calibri"/>
            </a:endParaRPr>
          </a:p>
          <a:p>
            <a:pPr marL="0" marR="0" lvl="0" indent="0" algn="ctr" rtl="0">
              <a:lnSpc>
                <a:spcPct val="100000"/>
              </a:lnSpc>
              <a:spcBef>
                <a:spcPts val="0"/>
              </a:spcBef>
              <a:spcAft>
                <a:spcPts val="0"/>
              </a:spcAft>
              <a:buClr>
                <a:schemeClr val="lt1"/>
              </a:buClr>
              <a:buSzPts val="3200"/>
              <a:buFont typeface="Calibri"/>
              <a:buNone/>
            </a:pPr>
            <a:r>
              <a:rPr lang="en-US" sz="3200" b="1" i="0" u="none" strike="noStrike" cap="none" dirty="0" err="1">
                <a:solidFill>
                  <a:srgbClr val="0000FF"/>
                </a:solidFill>
                <a:latin typeface="Times New Roman" panose="02020603050405020304" pitchFamily="18" charset="0"/>
                <a:ea typeface="Calibri"/>
                <a:cs typeface="Times New Roman" panose="02020603050405020304" pitchFamily="18" charset="0"/>
                <a:sym typeface="Calibri"/>
              </a:rPr>
              <a:t>Phân</a:t>
            </a:r>
            <a:r>
              <a:rPr lang="en-US" sz="3200" b="1" i="0" u="none" strike="noStrike" cap="none" dirty="0">
                <a:solidFill>
                  <a:srgbClr val="0000FF"/>
                </a:solidFill>
                <a:latin typeface="Times New Roman" panose="02020603050405020304" pitchFamily="18" charset="0"/>
                <a:ea typeface="Calibri"/>
                <a:cs typeface="Times New Roman" panose="02020603050405020304" pitchFamily="18" charset="0"/>
                <a:sym typeface="Calibri"/>
              </a:rPr>
              <a:t> </a:t>
            </a:r>
            <a:r>
              <a:rPr lang="en-US" sz="3200" b="1" i="0" u="none" strike="noStrike" cap="none" dirty="0" err="1">
                <a:solidFill>
                  <a:srgbClr val="0000FF"/>
                </a:solidFill>
                <a:latin typeface="Times New Roman" panose="02020603050405020304" pitchFamily="18" charset="0"/>
                <a:ea typeface="Calibri"/>
                <a:cs typeface="Times New Roman" panose="02020603050405020304" pitchFamily="18" charset="0"/>
                <a:sym typeface="Calibri"/>
              </a:rPr>
              <a:t>tích</a:t>
            </a:r>
            <a:r>
              <a:rPr lang="en-US" sz="3200" b="1" i="0" u="none" strike="noStrike" cap="none" dirty="0">
                <a:solidFill>
                  <a:srgbClr val="0000FF"/>
                </a:solidFill>
                <a:latin typeface="Times New Roman" panose="02020603050405020304" pitchFamily="18" charset="0"/>
                <a:ea typeface="Calibri"/>
                <a:cs typeface="Times New Roman" panose="02020603050405020304" pitchFamily="18" charset="0"/>
                <a:sym typeface="Calibri"/>
              </a:rPr>
              <a:t> 60 </a:t>
            </a:r>
            <a:r>
              <a:rPr lang="en-US" sz="3200" b="1" i="0" u="none" strike="noStrike" cap="none" dirty="0" err="1">
                <a:solidFill>
                  <a:srgbClr val="0000FF"/>
                </a:solidFill>
                <a:latin typeface="Times New Roman" panose="02020603050405020304" pitchFamily="18" charset="0"/>
                <a:ea typeface="Calibri"/>
                <a:cs typeface="Times New Roman" panose="02020603050405020304" pitchFamily="18" charset="0"/>
                <a:sym typeface="Calibri"/>
              </a:rPr>
              <a:t>và</a:t>
            </a:r>
            <a:r>
              <a:rPr lang="en-US" sz="3200" b="1" i="0" u="none" strike="noStrike" cap="none" dirty="0">
                <a:solidFill>
                  <a:srgbClr val="0000FF"/>
                </a:solidFill>
                <a:latin typeface="Times New Roman" panose="02020603050405020304" pitchFamily="18" charset="0"/>
                <a:ea typeface="Calibri"/>
                <a:cs typeface="Times New Roman" panose="02020603050405020304" pitchFamily="18" charset="0"/>
                <a:sym typeface="Calibri"/>
              </a:rPr>
              <a:t> 90 </a:t>
            </a:r>
            <a:r>
              <a:rPr lang="en-US" sz="3200" b="1" i="0" u="none" strike="noStrike" cap="none" dirty="0" err="1">
                <a:solidFill>
                  <a:srgbClr val="0000FF"/>
                </a:solidFill>
                <a:latin typeface="Times New Roman" panose="02020603050405020304" pitchFamily="18" charset="0"/>
                <a:ea typeface="Calibri"/>
                <a:cs typeface="Times New Roman" panose="02020603050405020304" pitchFamily="18" charset="0"/>
                <a:sym typeface="Calibri"/>
              </a:rPr>
              <a:t>ra</a:t>
            </a:r>
            <a:r>
              <a:rPr lang="en-US" sz="3200" b="1" i="0" u="none" strike="noStrike" cap="none" dirty="0">
                <a:solidFill>
                  <a:srgbClr val="0000FF"/>
                </a:solidFill>
                <a:latin typeface="Times New Roman" panose="02020603050405020304" pitchFamily="18" charset="0"/>
                <a:ea typeface="Calibri"/>
                <a:cs typeface="Times New Roman" panose="02020603050405020304" pitchFamily="18" charset="0"/>
                <a:sym typeface="Calibri"/>
              </a:rPr>
              <a:t> </a:t>
            </a:r>
            <a:r>
              <a:rPr lang="en-US" sz="3200" b="1" i="0" u="none" strike="noStrike" cap="none" dirty="0" err="1">
                <a:solidFill>
                  <a:srgbClr val="0000FF"/>
                </a:solidFill>
                <a:latin typeface="Times New Roman" panose="02020603050405020304" pitchFamily="18" charset="0"/>
                <a:ea typeface="Calibri"/>
                <a:cs typeface="Times New Roman" panose="02020603050405020304" pitchFamily="18" charset="0"/>
                <a:sym typeface="Calibri"/>
              </a:rPr>
              <a:t>thừa</a:t>
            </a:r>
            <a:r>
              <a:rPr lang="en-US" sz="3200" b="1" i="0" u="none" strike="noStrike" cap="none" dirty="0">
                <a:solidFill>
                  <a:srgbClr val="0000FF"/>
                </a:solidFill>
                <a:latin typeface="Times New Roman" panose="02020603050405020304" pitchFamily="18" charset="0"/>
                <a:ea typeface="Calibri"/>
                <a:cs typeface="Times New Roman" panose="02020603050405020304" pitchFamily="18" charset="0"/>
                <a:sym typeface="Calibri"/>
              </a:rPr>
              <a:t> </a:t>
            </a:r>
            <a:r>
              <a:rPr lang="en-US" sz="3200" b="1" i="0" u="none" strike="noStrike" cap="none" dirty="0" err="1">
                <a:solidFill>
                  <a:srgbClr val="0000FF"/>
                </a:solidFill>
                <a:latin typeface="Times New Roman" panose="02020603050405020304" pitchFamily="18" charset="0"/>
                <a:ea typeface="Calibri"/>
                <a:cs typeface="Times New Roman" panose="02020603050405020304" pitchFamily="18" charset="0"/>
                <a:sym typeface="Calibri"/>
              </a:rPr>
              <a:t>số</a:t>
            </a:r>
            <a:r>
              <a:rPr lang="en-US" sz="3200" b="1" i="0" u="none" strike="noStrike" cap="none" dirty="0">
                <a:solidFill>
                  <a:srgbClr val="0000FF"/>
                </a:solidFill>
                <a:latin typeface="Times New Roman" panose="02020603050405020304" pitchFamily="18" charset="0"/>
                <a:ea typeface="Calibri"/>
                <a:cs typeface="Times New Roman" panose="02020603050405020304" pitchFamily="18" charset="0"/>
                <a:sym typeface="Calibri"/>
              </a:rPr>
              <a:t> </a:t>
            </a:r>
            <a:r>
              <a:rPr lang="en-US" sz="3200" b="1" i="0" u="none" strike="noStrike" cap="none" dirty="0" err="1">
                <a:solidFill>
                  <a:srgbClr val="0000FF"/>
                </a:solidFill>
                <a:latin typeface="Times New Roman" panose="02020603050405020304" pitchFamily="18" charset="0"/>
                <a:ea typeface="Calibri"/>
                <a:cs typeface="Times New Roman" panose="02020603050405020304" pitchFamily="18" charset="0"/>
                <a:sym typeface="Calibri"/>
              </a:rPr>
              <a:t>nguyên</a:t>
            </a:r>
            <a:r>
              <a:rPr lang="en-US" sz="3200" b="1" i="0" u="none" strike="noStrike" cap="none" dirty="0">
                <a:solidFill>
                  <a:srgbClr val="0000FF"/>
                </a:solidFill>
                <a:latin typeface="Times New Roman" panose="02020603050405020304" pitchFamily="18" charset="0"/>
                <a:ea typeface="Calibri"/>
                <a:cs typeface="Times New Roman" panose="02020603050405020304" pitchFamily="18" charset="0"/>
                <a:sym typeface="Calibri"/>
              </a:rPr>
              <a:t> </a:t>
            </a:r>
            <a:r>
              <a:rPr lang="en-US" sz="3200" b="1" i="0" u="none" strike="noStrike" cap="none" dirty="0" err="1">
                <a:solidFill>
                  <a:srgbClr val="0000FF"/>
                </a:solidFill>
                <a:latin typeface="Times New Roman" panose="02020603050405020304" pitchFamily="18" charset="0"/>
                <a:ea typeface="Calibri"/>
                <a:cs typeface="Times New Roman" panose="02020603050405020304" pitchFamily="18" charset="0"/>
                <a:sym typeface="Calibri"/>
              </a:rPr>
              <a:t>tố</a:t>
            </a:r>
            <a:r>
              <a:rPr lang="en-US" sz="3200" b="1" i="0" u="none" strike="noStrike" cap="none" dirty="0">
                <a:solidFill>
                  <a:srgbClr val="0000FF"/>
                </a:solidFill>
                <a:latin typeface="Times New Roman" panose="02020603050405020304" pitchFamily="18" charset="0"/>
                <a:ea typeface="Calibri"/>
                <a:cs typeface="Times New Roman" panose="02020603050405020304" pitchFamily="18" charset="0"/>
                <a:sym typeface="Calibri"/>
              </a:rPr>
              <a:t>, ta </a:t>
            </a:r>
            <a:r>
              <a:rPr lang="en-US" sz="3200" b="1" i="0" u="none" strike="noStrike" cap="none" dirty="0" err="1">
                <a:solidFill>
                  <a:srgbClr val="0000FF"/>
                </a:solidFill>
                <a:latin typeface="Times New Roman" panose="02020603050405020304" pitchFamily="18" charset="0"/>
                <a:ea typeface="Calibri"/>
                <a:cs typeface="Times New Roman" panose="02020603050405020304" pitchFamily="18" charset="0"/>
                <a:sym typeface="Calibri"/>
              </a:rPr>
              <a:t>có</a:t>
            </a:r>
            <a:r>
              <a:rPr lang="en-US" sz="3200" b="1" i="0" u="none" strike="noStrike" cap="none" dirty="0">
                <a:solidFill>
                  <a:srgbClr val="0000FF"/>
                </a:solidFill>
                <a:latin typeface="Times New Roman" panose="02020603050405020304" pitchFamily="18" charset="0"/>
                <a:ea typeface="Calibri"/>
                <a:cs typeface="Times New Roman" panose="02020603050405020304" pitchFamily="18" charset="0"/>
                <a:sym typeface="Calibri"/>
              </a:rPr>
              <a:t>:</a:t>
            </a:r>
          </a:p>
          <a:p>
            <a:pPr marL="0" marR="0" lvl="0" indent="0" algn="ctr" rtl="0">
              <a:lnSpc>
                <a:spcPct val="100000"/>
              </a:lnSpc>
              <a:spcBef>
                <a:spcPts val="0"/>
              </a:spcBef>
              <a:spcAft>
                <a:spcPts val="0"/>
              </a:spcAft>
              <a:buClr>
                <a:schemeClr val="lt1"/>
              </a:buClr>
              <a:buSzPts val="3200"/>
              <a:buFont typeface="Calibri"/>
              <a:buNone/>
            </a:pPr>
            <a:r>
              <a:rPr lang="en-US" sz="3200" b="1" dirty="0">
                <a:solidFill>
                  <a:srgbClr val="0000FF"/>
                </a:solidFill>
                <a:latin typeface="Times New Roman" panose="02020603050405020304" pitchFamily="18" charset="0"/>
                <a:ea typeface="Calibri"/>
                <a:cs typeface="Times New Roman" panose="02020603050405020304" pitchFamily="18" charset="0"/>
                <a:sym typeface="Calibri"/>
              </a:rPr>
              <a:t>60 = 2</a:t>
            </a:r>
            <a:r>
              <a:rPr lang="en-US" sz="3200" b="1" baseline="30000" dirty="0">
                <a:solidFill>
                  <a:srgbClr val="0000FF"/>
                </a:solidFill>
                <a:latin typeface="Times New Roman" panose="02020603050405020304" pitchFamily="18" charset="0"/>
                <a:ea typeface="Calibri"/>
                <a:cs typeface="Times New Roman" panose="02020603050405020304" pitchFamily="18" charset="0"/>
                <a:sym typeface="Calibri"/>
              </a:rPr>
              <a:t>2</a:t>
            </a:r>
            <a:r>
              <a:rPr lang="en-US" sz="3200" b="1" dirty="0">
                <a:solidFill>
                  <a:srgbClr val="0000FF"/>
                </a:solidFill>
                <a:latin typeface="Times New Roman" panose="02020603050405020304" pitchFamily="18" charset="0"/>
                <a:ea typeface="Calibri"/>
                <a:cs typeface="Times New Roman" panose="02020603050405020304" pitchFamily="18" charset="0"/>
                <a:sym typeface="Calibri"/>
              </a:rPr>
              <a:t> . 3 . 5</a:t>
            </a:r>
          </a:p>
          <a:p>
            <a:pPr algn="ctr">
              <a:buClr>
                <a:schemeClr val="lt1"/>
              </a:buClr>
              <a:buSzPts val="3200"/>
            </a:pPr>
            <a:r>
              <a:rPr lang="en-US" sz="3200" b="1" i="0" u="none" strike="noStrike" cap="none" dirty="0">
                <a:solidFill>
                  <a:srgbClr val="0000FF"/>
                </a:solidFill>
                <a:latin typeface="Times New Roman" panose="02020603050405020304" pitchFamily="18" charset="0"/>
                <a:ea typeface="Calibri"/>
                <a:cs typeface="Times New Roman" panose="02020603050405020304" pitchFamily="18" charset="0"/>
                <a:sym typeface="Calibri"/>
              </a:rPr>
              <a:t>90 = 2. </a:t>
            </a:r>
            <a:r>
              <a:rPr lang="en-US" sz="3200" b="1" dirty="0">
                <a:solidFill>
                  <a:srgbClr val="0000FF"/>
                </a:solidFill>
                <a:latin typeface="Times New Roman" panose="02020603050405020304" pitchFamily="18" charset="0"/>
                <a:ea typeface="Calibri"/>
                <a:cs typeface="Times New Roman" panose="02020603050405020304" pitchFamily="18" charset="0"/>
                <a:sym typeface="Calibri"/>
              </a:rPr>
              <a:t>3</a:t>
            </a:r>
            <a:r>
              <a:rPr lang="en-US" sz="3200" b="1" baseline="30000" dirty="0">
                <a:solidFill>
                  <a:srgbClr val="0000FF"/>
                </a:solidFill>
                <a:latin typeface="Times New Roman" panose="02020603050405020304" pitchFamily="18" charset="0"/>
                <a:ea typeface="Calibri"/>
                <a:cs typeface="Times New Roman" panose="02020603050405020304" pitchFamily="18" charset="0"/>
                <a:sym typeface="Calibri"/>
              </a:rPr>
              <a:t>2</a:t>
            </a:r>
            <a:r>
              <a:rPr lang="en-US" sz="3200" b="1" dirty="0">
                <a:solidFill>
                  <a:srgbClr val="0000FF"/>
                </a:solidFill>
                <a:latin typeface="Times New Roman" panose="02020603050405020304" pitchFamily="18" charset="0"/>
                <a:ea typeface="Calibri"/>
                <a:cs typeface="Times New Roman" panose="02020603050405020304" pitchFamily="18" charset="0"/>
                <a:sym typeface="Calibri"/>
              </a:rPr>
              <a:t> . 5</a:t>
            </a:r>
          </a:p>
          <a:p>
            <a:pPr algn="ctr">
              <a:buClr>
                <a:schemeClr val="lt1"/>
              </a:buClr>
              <a:buSzPts val="3200"/>
            </a:pPr>
            <a:r>
              <a:rPr lang="en-US" sz="3200" b="1" dirty="0">
                <a:solidFill>
                  <a:srgbClr val="0000FF"/>
                </a:solidFill>
                <a:latin typeface="Times New Roman" panose="02020603050405020304" pitchFamily="18" charset="0"/>
                <a:ea typeface="Calibri"/>
                <a:cs typeface="Times New Roman" panose="02020603050405020304" pitchFamily="18" charset="0"/>
                <a:sym typeface="Calibri"/>
              </a:rPr>
              <a:t>Do </a:t>
            </a:r>
            <a:r>
              <a:rPr lang="en-US" sz="3200" b="1" dirty="0" err="1">
                <a:solidFill>
                  <a:srgbClr val="0000FF"/>
                </a:solidFill>
                <a:latin typeface="Times New Roman" panose="02020603050405020304" pitchFamily="18" charset="0"/>
                <a:ea typeface="Calibri"/>
                <a:cs typeface="Times New Roman" panose="02020603050405020304" pitchFamily="18" charset="0"/>
                <a:sym typeface="Calibri"/>
              </a:rPr>
              <a:t>đó</a:t>
            </a:r>
            <a:r>
              <a:rPr lang="en-US" sz="3200" b="1" dirty="0">
                <a:solidFill>
                  <a:srgbClr val="0000FF"/>
                </a:solidFill>
                <a:latin typeface="Times New Roman" panose="02020603050405020304" pitchFamily="18" charset="0"/>
                <a:ea typeface="Calibri"/>
                <a:cs typeface="Times New Roman" panose="02020603050405020304" pitchFamily="18" charset="0"/>
                <a:sym typeface="Calibri"/>
              </a:rPr>
              <a:t> ƯCLN(60,90) = 2.3.5 = 30</a:t>
            </a:r>
          </a:p>
          <a:p>
            <a:pPr marL="0" marR="0" lvl="0" indent="0" algn="ctr" rtl="0">
              <a:lnSpc>
                <a:spcPct val="100000"/>
              </a:lnSpc>
              <a:spcBef>
                <a:spcPts val="0"/>
              </a:spcBef>
              <a:spcAft>
                <a:spcPts val="0"/>
              </a:spcAft>
              <a:buClr>
                <a:schemeClr val="lt1"/>
              </a:buClr>
              <a:buSzPts val="3200"/>
              <a:buFont typeface="Calibri"/>
              <a:buNone/>
            </a:pPr>
            <a:endParaRPr sz="3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130" name="Google Shape;130;p5"/>
          <p:cNvSpPr/>
          <p:nvPr/>
        </p:nvSpPr>
        <p:spPr>
          <a:xfrm>
            <a:off x="3713405" y="3579135"/>
            <a:ext cx="2306170" cy="2306170"/>
          </a:xfrm>
          <a:custGeom>
            <a:avLst/>
            <a:gdLst/>
            <a:ahLst/>
            <a:cxnLst/>
            <a:rect l="l" t="t" r="r" b="b"/>
            <a:pathLst>
              <a:path w="2306170" h="2306170" extrusionOk="0">
                <a:moveTo>
                  <a:pt x="0" y="1153085"/>
                </a:moveTo>
                <a:cubicBezTo>
                  <a:pt x="0" y="516254"/>
                  <a:pt x="516254" y="0"/>
                  <a:pt x="1153085" y="0"/>
                </a:cubicBezTo>
                <a:cubicBezTo>
                  <a:pt x="1789916" y="0"/>
                  <a:pt x="2306170" y="516254"/>
                  <a:pt x="2306170" y="1153085"/>
                </a:cubicBezTo>
                <a:cubicBezTo>
                  <a:pt x="2306170" y="1789916"/>
                  <a:pt x="1789916" y="2306170"/>
                  <a:pt x="1153085" y="2306170"/>
                </a:cubicBezTo>
                <a:cubicBezTo>
                  <a:pt x="516254" y="2306170"/>
                  <a:pt x="0" y="1789916"/>
                  <a:pt x="0" y="1153085"/>
                </a:cubicBezTo>
                <a:close/>
              </a:path>
            </a:pathLst>
          </a:custGeom>
          <a:solidFill>
            <a:schemeClr val="accent2">
              <a:alpha val="49803"/>
            </a:schemeClr>
          </a:solidFill>
          <a:ln>
            <a:noFill/>
          </a:ln>
        </p:spPr>
        <p:txBody>
          <a:bodyPr spcFirstLastPara="1" wrap="square" lIns="464625" tIns="393600" rIns="464625" bIns="393600" anchor="ctr" anchorCtr="0">
            <a:noAutofit/>
          </a:bodyPr>
          <a:lstStyle/>
          <a:p>
            <a:pPr marL="0" marR="0" lvl="0" indent="0" algn="ctr" rtl="0">
              <a:lnSpc>
                <a:spcPct val="90000"/>
              </a:lnSpc>
              <a:spcBef>
                <a:spcPts val="0"/>
              </a:spcBef>
              <a:spcAft>
                <a:spcPts val="0"/>
              </a:spcAft>
              <a:buNone/>
            </a:pPr>
            <a:r>
              <a:rPr lang="en-US" sz="4400" b="1">
                <a:solidFill>
                  <a:schemeClr val="dk1"/>
                </a:solidFill>
                <a:latin typeface="Calibri"/>
                <a:ea typeface="Calibri"/>
                <a:cs typeface="Calibri"/>
                <a:sym typeface="Calibri"/>
              </a:rPr>
              <a:t>A. Đúng.</a:t>
            </a:r>
            <a:endParaRPr sz="4400">
              <a:solidFill>
                <a:schemeClr val="dk1"/>
              </a:solidFill>
              <a:latin typeface="Calibri"/>
              <a:ea typeface="Calibri"/>
              <a:cs typeface="Calibri"/>
              <a:sym typeface="Calibri"/>
            </a:endParaRPr>
          </a:p>
        </p:txBody>
      </p:sp>
      <p:sp>
        <p:nvSpPr>
          <p:cNvPr id="131" name="Google Shape;131;p5"/>
          <p:cNvSpPr/>
          <p:nvPr/>
        </p:nvSpPr>
        <p:spPr>
          <a:xfrm>
            <a:off x="5558341" y="3579135"/>
            <a:ext cx="2306170" cy="2306170"/>
          </a:xfrm>
          <a:custGeom>
            <a:avLst/>
            <a:gdLst/>
            <a:ahLst/>
            <a:cxnLst/>
            <a:rect l="l" t="t" r="r" b="b"/>
            <a:pathLst>
              <a:path w="2306170" h="2306170" extrusionOk="0">
                <a:moveTo>
                  <a:pt x="0" y="1153085"/>
                </a:moveTo>
                <a:cubicBezTo>
                  <a:pt x="0" y="516254"/>
                  <a:pt x="516254" y="0"/>
                  <a:pt x="1153085" y="0"/>
                </a:cubicBezTo>
                <a:cubicBezTo>
                  <a:pt x="1789916" y="0"/>
                  <a:pt x="2306170" y="516254"/>
                  <a:pt x="2306170" y="1153085"/>
                </a:cubicBezTo>
                <a:cubicBezTo>
                  <a:pt x="2306170" y="1789916"/>
                  <a:pt x="1789916" y="2306170"/>
                  <a:pt x="1153085" y="2306170"/>
                </a:cubicBezTo>
                <a:cubicBezTo>
                  <a:pt x="516254" y="2306170"/>
                  <a:pt x="0" y="1789916"/>
                  <a:pt x="0" y="1153085"/>
                </a:cubicBezTo>
                <a:close/>
              </a:path>
            </a:pathLst>
          </a:custGeom>
          <a:solidFill>
            <a:srgbClr val="A4A4A4">
              <a:alpha val="49803"/>
            </a:srgbClr>
          </a:solidFill>
          <a:ln>
            <a:noFill/>
          </a:ln>
        </p:spPr>
        <p:txBody>
          <a:bodyPr spcFirstLastPara="1" wrap="square" lIns="464625" tIns="393600" rIns="464625" bIns="393600" anchor="ctr" anchorCtr="0">
            <a:noAutofit/>
          </a:bodyPr>
          <a:lstStyle/>
          <a:p>
            <a:pPr marL="0" marR="0" lvl="0" indent="0" algn="ctr" rtl="0">
              <a:lnSpc>
                <a:spcPct val="90000"/>
              </a:lnSpc>
              <a:spcBef>
                <a:spcPts val="0"/>
              </a:spcBef>
              <a:spcAft>
                <a:spcPts val="0"/>
              </a:spcAft>
              <a:buNone/>
            </a:pPr>
            <a:r>
              <a:rPr lang="en-US" sz="4400" b="1">
                <a:solidFill>
                  <a:schemeClr val="dk1"/>
                </a:solidFill>
                <a:latin typeface="Calibri"/>
                <a:ea typeface="Calibri"/>
                <a:cs typeface="Calibri"/>
                <a:sym typeface="Calibri"/>
              </a:rPr>
              <a:t>B. Sai</a:t>
            </a:r>
            <a:endParaRPr sz="4400">
              <a:solidFill>
                <a:schemeClr val="dk1"/>
              </a:solidFill>
              <a:latin typeface="Calibri"/>
              <a:ea typeface="Calibri"/>
              <a:cs typeface="Calibri"/>
              <a:sym typeface="Calibri"/>
            </a:endParaRPr>
          </a:p>
        </p:txBody>
      </p:sp>
      <p:pic>
        <p:nvPicPr>
          <p:cNvPr id="132" name="Google Shape;132;p5"/>
          <p:cNvPicPr preferRelativeResize="0"/>
          <p:nvPr/>
        </p:nvPicPr>
        <p:blipFill rotWithShape="1">
          <a:blip r:embed="rId6">
            <a:alphaModFix/>
          </a:blip>
          <a:srcRect/>
          <a:stretch/>
        </p:blipFill>
        <p:spPr>
          <a:xfrm>
            <a:off x="4189927" y="4057691"/>
            <a:ext cx="1024676" cy="1024676"/>
          </a:xfrm>
          <a:prstGeom prst="rect">
            <a:avLst/>
          </a:prstGeom>
          <a:noFill/>
          <a:ln>
            <a:noFill/>
          </a:ln>
        </p:spPr>
      </p:pic>
      <p:pic>
        <p:nvPicPr>
          <p:cNvPr id="133" name="Google Shape;133;p5"/>
          <p:cNvPicPr preferRelativeResize="0"/>
          <p:nvPr/>
        </p:nvPicPr>
        <p:blipFill rotWithShape="1">
          <a:blip r:embed="rId7">
            <a:alphaModFix/>
          </a:blip>
          <a:srcRect/>
          <a:stretch/>
        </p:blipFill>
        <p:spPr>
          <a:xfrm>
            <a:off x="5972911" y="4874787"/>
            <a:ext cx="1477030" cy="14770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3"/>
                                        </p:tgtEl>
                                        <p:attrNameLst>
                                          <p:attrName>style.visibility</p:attrName>
                                        </p:attrNameLst>
                                      </p:cBhvr>
                                      <p:to>
                                        <p:strVal val="visible"/>
                                      </p:to>
                                    </p:set>
                                  </p:childTnLst>
                                </p:cTn>
                              </p:par>
                              <p:par>
                                <p:cTn id="12" presetID="10" presetClass="exit" presetSubtype="0" fill="hold" nodeType="withEffect">
                                  <p:stCondLst>
                                    <p:cond delay="0"/>
                                  </p:stCondLst>
                                  <p:childTnLst>
                                    <p:animEffect transition="out" filter="fade">
                                      <p:cBhvr>
                                        <p:cTn id="13" dur="1000"/>
                                        <p:tgtEl>
                                          <p:spTgt spid="133"/>
                                        </p:tgtEl>
                                      </p:cBhvr>
                                    </p:animEffect>
                                    <p:set>
                                      <p:cBhvr>
                                        <p:cTn id="14" dur="1" fill="hold">
                                          <p:stCondLst>
                                            <p:cond delay="1000"/>
                                          </p:stCondLst>
                                        </p:cTn>
                                        <p:tgtEl>
                                          <p:spTgt spid="1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2"/>
                                        </p:tgtEl>
                                        <p:attrNameLst>
                                          <p:attrName>style.visibility</p:attrName>
                                        </p:attrNameLst>
                                      </p:cBhvr>
                                      <p:to>
                                        <p:strVal val="visible"/>
                                      </p:to>
                                    </p:set>
                                    <p:animEffect transition="in" filter="fade">
                                      <p:cBhvr>
                                        <p:cTn id="19" dur="1000"/>
                                        <p:tgtEl>
                                          <p:spTgt spid="132"/>
                                        </p:tgtEl>
                                      </p:cBhvr>
                                    </p:animEffect>
                                  </p:childTnLst>
                                </p:cTn>
                              </p:par>
                            </p:childTnLst>
                          </p:cTn>
                        </p:par>
                        <p:par>
                          <p:cTn id="20" fill="hold">
                            <p:stCondLst>
                              <p:cond delay="1000"/>
                            </p:stCondLst>
                            <p:childTnLst>
                              <p:par>
                                <p:cTn id="21" presetID="10" presetClass="exit" presetSubtype="0" fill="hold" nodeType="afterEffect">
                                  <p:stCondLst>
                                    <p:cond delay="0"/>
                                  </p:stCondLst>
                                  <p:childTnLst>
                                    <p:animEffect transition="out" filter="fade">
                                      <p:cBhvr>
                                        <p:cTn id="22" dur="500"/>
                                        <p:tgtEl>
                                          <p:spTgt spid="132"/>
                                        </p:tgtEl>
                                      </p:cBhvr>
                                    </p:animEffect>
                                    <p:set>
                                      <p:cBhvr>
                                        <p:cTn id="23" dur="1" fill="hold">
                                          <p:stCondLst>
                                            <p:cond delay="500"/>
                                          </p:stCondLst>
                                        </p:cTn>
                                        <p:tgtEl>
                                          <p:spTgt spid="1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p:cNvGrpSpPr/>
        <p:nvPr/>
      </p:nvGrpSpPr>
      <p:grpSpPr>
        <a:xfrm>
          <a:off x="0" y="0"/>
          <a:ext cx="0" cy="0"/>
          <a:chOff x="0" y="0"/>
          <a:chExt cx="0" cy="0"/>
        </a:xfrm>
      </p:grpSpPr>
      <p:pic>
        <p:nvPicPr>
          <p:cNvPr id="138" name="Google Shape;138;p6">
            <a:hlinkClick r:id="rId4" action="ppaction://hlinksldjump"/>
          </p:cNvPr>
          <p:cNvPicPr preferRelativeResize="0"/>
          <p:nvPr/>
        </p:nvPicPr>
        <p:blipFill rotWithShape="1">
          <a:blip r:embed="rId5">
            <a:alphaModFix/>
          </a:blip>
          <a:srcRect/>
          <a:stretch/>
        </p:blipFill>
        <p:spPr>
          <a:xfrm>
            <a:off x="9753600" y="5388205"/>
            <a:ext cx="2400300" cy="1468203"/>
          </a:xfrm>
          <a:prstGeom prst="rect">
            <a:avLst/>
          </a:prstGeom>
          <a:noFill/>
          <a:ln>
            <a:noFill/>
          </a:ln>
        </p:spPr>
      </p:pic>
      <p:sp>
        <p:nvSpPr>
          <p:cNvPr id="139" name="Google Shape;139;p6"/>
          <p:cNvSpPr/>
          <p:nvPr/>
        </p:nvSpPr>
        <p:spPr>
          <a:xfrm>
            <a:off x="387927" y="336248"/>
            <a:ext cx="12095018" cy="2227943"/>
          </a:xfrm>
          <a:prstGeom prst="snip2DiagRect">
            <a:avLst>
              <a:gd name="adj1" fmla="val 0"/>
              <a:gd name="adj2" fmla="val 16667"/>
            </a:avLst>
          </a:prstGeom>
          <a:solidFill>
            <a:schemeClr val="lt1">
              <a:alpha val="69803"/>
            </a:schemeClr>
          </a:solidFill>
          <a:ln>
            <a:noFill/>
          </a:ln>
        </p:spPr>
        <p:txBody>
          <a:bodyPr spcFirstLastPara="1" wrap="square" lIns="91425" tIns="45700" rIns="91425" bIns="45700" anchor="ctr" anchorCtr="0">
            <a:noAutofit/>
          </a:bodyPr>
          <a:lstStyle/>
          <a:p>
            <a:pPr eaLnBrk="1" hangingPunct="1">
              <a:spcBef>
                <a:spcPct val="50000"/>
              </a:spcBef>
            </a:pPr>
            <a:r>
              <a:rPr lang="en-US" sz="3200" b="1" i="0" u="none" strike="noStrike" cap="none" dirty="0" err="1">
                <a:solidFill>
                  <a:schemeClr val="tx1"/>
                </a:solidFill>
                <a:latin typeface="Times New Roman" panose="02020603050405020304" pitchFamily="18" charset="0"/>
                <a:ea typeface="Calibri"/>
                <a:cs typeface="Times New Roman" panose="02020603050405020304" pitchFamily="18" charset="0"/>
                <a:sym typeface="Calibri"/>
              </a:rPr>
              <a:t>Câu</a:t>
            </a:r>
            <a:r>
              <a:rPr lang="en-US" sz="3200" b="1" i="0" u="none" strike="noStrike" cap="none" dirty="0">
                <a:solidFill>
                  <a:schemeClr val="tx1"/>
                </a:solidFill>
                <a:latin typeface="Times New Roman" panose="02020603050405020304" pitchFamily="18" charset="0"/>
                <a:ea typeface="Calibri"/>
                <a:cs typeface="Times New Roman" panose="02020603050405020304" pitchFamily="18" charset="0"/>
                <a:sym typeface="Calibri"/>
              </a:rPr>
              <a:t> </a:t>
            </a:r>
            <a:r>
              <a:rPr lang="en-US" sz="3200" b="1" i="0" u="none" strike="noStrike" cap="none" dirty="0" err="1">
                <a:solidFill>
                  <a:schemeClr val="tx1"/>
                </a:solidFill>
                <a:latin typeface="Times New Roman" panose="02020603050405020304" pitchFamily="18" charset="0"/>
                <a:ea typeface="Calibri"/>
                <a:cs typeface="Times New Roman" panose="02020603050405020304" pitchFamily="18" charset="0"/>
                <a:sym typeface="Calibri"/>
              </a:rPr>
              <a:t>hỏi</a:t>
            </a:r>
            <a:r>
              <a:rPr lang="en-US" sz="3200" b="1" i="0" u="none" strike="noStrike" cap="none" dirty="0">
                <a:solidFill>
                  <a:schemeClr val="tx1"/>
                </a:solidFill>
                <a:latin typeface="Times New Roman" panose="02020603050405020304" pitchFamily="18" charset="0"/>
                <a:ea typeface="Calibri"/>
                <a:cs typeface="Times New Roman" panose="02020603050405020304" pitchFamily="18" charset="0"/>
                <a:sym typeface="Calibri"/>
              </a:rPr>
              <a:t> 4. </a:t>
            </a:r>
            <a:r>
              <a:rPr lang="en-US" altLang="en-US" sz="3200" dirty="0" err="1">
                <a:solidFill>
                  <a:schemeClr val="tx1"/>
                </a:solidFill>
                <a:latin typeface="Times New Roman" panose="02020603050405020304" pitchFamily="18" charset="0"/>
                <a:cs typeface="Times New Roman" panose="02020603050405020304" pitchFamily="18" charset="0"/>
              </a:rPr>
              <a:t>Tập</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hợp</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nào</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b="1" u="sng" dirty="0" err="1">
                <a:solidFill>
                  <a:schemeClr val="tx1"/>
                </a:solidFill>
                <a:latin typeface="Times New Roman" panose="02020603050405020304" pitchFamily="18" charset="0"/>
                <a:cs typeface="Times New Roman" panose="02020603050405020304" pitchFamily="18" charset="0"/>
              </a:rPr>
              <a:t>chỉ</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gồm</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các</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phần</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tử</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là</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số</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nguyên</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tố</a:t>
            </a:r>
            <a:r>
              <a:rPr lang="en-US" altLang="en-US" sz="3200" dirty="0">
                <a:solidFill>
                  <a:schemeClr val="tx1"/>
                </a:solidFill>
                <a:latin typeface="Times New Roman" panose="02020603050405020304" pitchFamily="18" charset="0"/>
                <a:cs typeface="Times New Roman" panose="02020603050405020304" pitchFamily="18" charset="0"/>
              </a:rPr>
              <a:t> ? </a:t>
            </a:r>
          </a:p>
          <a:p>
            <a:pPr eaLnBrk="1" hangingPunct="1">
              <a:spcBef>
                <a:spcPct val="50000"/>
              </a:spcBef>
            </a:pPr>
            <a:r>
              <a:rPr lang="en-US" altLang="en-US" sz="3200" dirty="0">
                <a:solidFill>
                  <a:schemeClr val="tx1"/>
                </a:solidFill>
                <a:latin typeface="Times New Roman" panose="02020603050405020304" pitchFamily="18" charset="0"/>
                <a:cs typeface="Times New Roman" panose="02020603050405020304" pitchFamily="18" charset="0"/>
              </a:rPr>
              <a:t>        A. {13; 15; 117; 19} </a:t>
            </a:r>
          </a:p>
          <a:p>
            <a:pPr eaLnBrk="1" hangingPunct="1">
              <a:spcBef>
                <a:spcPct val="50000"/>
              </a:spcBef>
            </a:pPr>
            <a:r>
              <a:rPr lang="en-US" altLang="en-US" sz="3200" dirty="0">
                <a:solidFill>
                  <a:schemeClr val="tx1"/>
                </a:solidFill>
                <a:latin typeface="Times New Roman" panose="02020603050405020304" pitchFamily="18" charset="0"/>
                <a:cs typeface="Times New Roman" panose="02020603050405020304" pitchFamily="18" charset="0"/>
              </a:rPr>
              <a:t>	B. {3; 10; 7; 13}</a:t>
            </a:r>
          </a:p>
          <a:p>
            <a:pPr>
              <a:spcBef>
                <a:spcPct val="50000"/>
              </a:spcBef>
            </a:pPr>
            <a:r>
              <a:rPr lang="en-US" altLang="en-US" sz="3200" dirty="0">
                <a:solidFill>
                  <a:schemeClr val="tx1"/>
                </a:solidFill>
                <a:latin typeface="Times New Roman" panose="02020603050405020304" pitchFamily="18" charset="0"/>
                <a:cs typeface="Times New Roman" panose="02020603050405020304" pitchFamily="18" charset="0"/>
              </a:rPr>
              <a:t>        C. {3; 5; 7; 11}</a:t>
            </a:r>
          </a:p>
        </p:txBody>
      </p:sp>
      <p:sp>
        <p:nvSpPr>
          <p:cNvPr id="141" name="Google Shape;141;p6"/>
          <p:cNvSpPr/>
          <p:nvPr/>
        </p:nvSpPr>
        <p:spPr>
          <a:xfrm>
            <a:off x="7143205" y="4097272"/>
            <a:ext cx="1712608" cy="910717"/>
          </a:xfrm>
          <a:custGeom>
            <a:avLst/>
            <a:gdLst/>
            <a:ahLst/>
            <a:cxnLst/>
            <a:rect l="l" t="t" r="r" b="b"/>
            <a:pathLst>
              <a:path w="1712608" h="910717" extrusionOk="0">
                <a:moveTo>
                  <a:pt x="0" y="0"/>
                </a:moveTo>
                <a:lnTo>
                  <a:pt x="1712608" y="0"/>
                </a:lnTo>
                <a:lnTo>
                  <a:pt x="1712608" y="910717"/>
                </a:lnTo>
                <a:lnTo>
                  <a:pt x="0" y="910717"/>
                </a:lnTo>
                <a:lnTo>
                  <a:pt x="0" y="0"/>
                </a:lnTo>
                <a:close/>
              </a:path>
            </a:pathLst>
          </a:custGeom>
          <a:solidFill>
            <a:schemeClr val="accent2"/>
          </a:solidFill>
          <a:ln w="12700" cap="flat" cmpd="sng">
            <a:solidFill>
              <a:schemeClr val="accent2"/>
            </a:solidFill>
            <a:prstDash val="solid"/>
            <a:miter lim="800000"/>
            <a:headEnd type="none" w="sm" len="sm"/>
            <a:tailEnd type="none" w="sm" len="sm"/>
          </a:ln>
        </p:spPr>
        <p:txBody>
          <a:bodyPr spcFirstLastPara="1" wrap="square" lIns="177800" tIns="101600" rIns="177800" bIns="101600" anchor="ctr" anchorCtr="0">
            <a:noAutofit/>
          </a:bodyPr>
          <a:lstStyle/>
          <a:p>
            <a:pPr marL="0" marR="0" lvl="0" indent="0" algn="ctr" rtl="0">
              <a:lnSpc>
                <a:spcPct val="90000"/>
              </a:lnSpc>
              <a:spcBef>
                <a:spcPts val="0"/>
              </a:spcBef>
              <a:spcAft>
                <a:spcPts val="0"/>
              </a:spcAft>
              <a:buNone/>
            </a:pPr>
            <a:r>
              <a:rPr lang="en-US" sz="2500">
                <a:solidFill>
                  <a:schemeClr val="lt1"/>
                </a:solidFill>
                <a:latin typeface="Calibri"/>
                <a:ea typeface="Calibri"/>
                <a:cs typeface="Calibri"/>
                <a:sym typeface="Calibri"/>
              </a:rPr>
              <a:t>C. </a:t>
            </a:r>
            <a:endParaRPr sz="2500">
              <a:solidFill>
                <a:schemeClr val="lt1"/>
              </a:solidFill>
              <a:latin typeface="Calibri"/>
              <a:ea typeface="Calibri"/>
              <a:cs typeface="Calibri"/>
              <a:sym typeface="Calibri"/>
            </a:endParaRPr>
          </a:p>
        </p:txBody>
      </p:sp>
      <p:sp>
        <p:nvSpPr>
          <p:cNvPr id="142" name="Google Shape;142;p6"/>
          <p:cNvSpPr/>
          <p:nvPr/>
        </p:nvSpPr>
        <p:spPr>
          <a:xfrm>
            <a:off x="7143205" y="4895153"/>
            <a:ext cx="1712608" cy="1098000"/>
          </a:xfrm>
          <a:prstGeom prst="rect">
            <a:avLst/>
          </a:prstGeom>
          <a:solidFill>
            <a:srgbClr val="F7D5CB">
              <a:alpha val="89803"/>
            </a:srgbClr>
          </a:solidFill>
          <a:ln w="12700" cap="flat" cmpd="sng">
            <a:solidFill>
              <a:srgbClr val="F7D5C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5127636" y="4083826"/>
            <a:ext cx="1712608" cy="937612"/>
          </a:xfrm>
          <a:custGeom>
            <a:avLst/>
            <a:gdLst/>
            <a:ahLst/>
            <a:cxnLst/>
            <a:rect l="l" t="t" r="r" b="b"/>
            <a:pathLst>
              <a:path w="1712608" h="937612" extrusionOk="0">
                <a:moveTo>
                  <a:pt x="0" y="0"/>
                </a:moveTo>
                <a:lnTo>
                  <a:pt x="1712608" y="0"/>
                </a:lnTo>
                <a:lnTo>
                  <a:pt x="1712608" y="937612"/>
                </a:lnTo>
                <a:lnTo>
                  <a:pt x="0" y="937612"/>
                </a:lnTo>
                <a:lnTo>
                  <a:pt x="0" y="0"/>
                </a:lnTo>
                <a:close/>
              </a:path>
            </a:pathLst>
          </a:custGeom>
          <a:solidFill>
            <a:schemeClr val="accent3"/>
          </a:solidFill>
          <a:ln w="12700" cap="flat" cmpd="sng">
            <a:solidFill>
              <a:schemeClr val="accent3"/>
            </a:solidFill>
            <a:prstDash val="solid"/>
            <a:miter lim="800000"/>
            <a:headEnd type="none" w="sm" len="sm"/>
            <a:tailEnd type="none" w="sm" len="sm"/>
          </a:ln>
        </p:spPr>
        <p:txBody>
          <a:bodyPr spcFirstLastPara="1" wrap="square" lIns="177800" tIns="101600" rIns="177800" bIns="101600" anchor="ctr" anchorCtr="0">
            <a:noAutofit/>
          </a:bodyPr>
          <a:lstStyle/>
          <a:p>
            <a:pPr marL="0" marR="0" lvl="0" indent="0" algn="ctr" rtl="0">
              <a:lnSpc>
                <a:spcPct val="90000"/>
              </a:lnSpc>
              <a:spcBef>
                <a:spcPts val="0"/>
              </a:spcBef>
              <a:spcAft>
                <a:spcPts val="0"/>
              </a:spcAft>
              <a:buNone/>
            </a:pPr>
            <a:r>
              <a:rPr lang="en-US" sz="2500">
                <a:solidFill>
                  <a:schemeClr val="lt1"/>
                </a:solidFill>
                <a:latin typeface="Calibri"/>
                <a:ea typeface="Calibri"/>
                <a:cs typeface="Calibri"/>
                <a:sym typeface="Calibri"/>
              </a:rPr>
              <a:t>B. </a:t>
            </a:r>
            <a:endParaRPr sz="2500">
              <a:solidFill>
                <a:schemeClr val="lt1"/>
              </a:solidFill>
              <a:latin typeface="Calibri"/>
              <a:ea typeface="Calibri"/>
              <a:cs typeface="Calibri"/>
              <a:sym typeface="Calibri"/>
            </a:endParaRPr>
          </a:p>
        </p:txBody>
      </p:sp>
      <p:sp>
        <p:nvSpPr>
          <p:cNvPr id="144" name="Google Shape;144;p6"/>
          <p:cNvSpPr/>
          <p:nvPr/>
        </p:nvSpPr>
        <p:spPr>
          <a:xfrm>
            <a:off x="5127636" y="4895153"/>
            <a:ext cx="1712608" cy="1098000"/>
          </a:xfrm>
          <a:prstGeom prst="rect">
            <a:avLst/>
          </a:prstGeom>
          <a:solidFill>
            <a:srgbClr val="E0E0E0">
              <a:alpha val="89803"/>
            </a:srgbClr>
          </a:solidFill>
          <a:ln w="12700" cap="flat" cmpd="sng">
            <a:solidFill>
              <a:srgbClr val="E0E0E0">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3112067" y="4110719"/>
            <a:ext cx="1712608" cy="830039"/>
          </a:xfrm>
          <a:custGeom>
            <a:avLst/>
            <a:gdLst/>
            <a:ahLst/>
            <a:cxnLst/>
            <a:rect l="l" t="t" r="r" b="b"/>
            <a:pathLst>
              <a:path w="1712608" h="830039" extrusionOk="0">
                <a:moveTo>
                  <a:pt x="0" y="0"/>
                </a:moveTo>
                <a:lnTo>
                  <a:pt x="1712608" y="0"/>
                </a:lnTo>
                <a:lnTo>
                  <a:pt x="1712608" y="830039"/>
                </a:lnTo>
                <a:lnTo>
                  <a:pt x="0" y="830039"/>
                </a:lnTo>
                <a:lnTo>
                  <a:pt x="0" y="0"/>
                </a:lnTo>
                <a:close/>
              </a:path>
            </a:pathLst>
          </a:custGeom>
          <a:solidFill>
            <a:schemeClr val="accent4"/>
          </a:solidFill>
          <a:ln w="12700" cap="flat" cmpd="sng">
            <a:solidFill>
              <a:schemeClr val="accent4"/>
            </a:solidFill>
            <a:prstDash val="solid"/>
            <a:miter lim="800000"/>
            <a:headEnd type="none" w="sm" len="sm"/>
            <a:tailEnd type="none" w="sm" len="sm"/>
          </a:ln>
        </p:spPr>
        <p:txBody>
          <a:bodyPr spcFirstLastPara="1" wrap="square" lIns="177800" tIns="101600" rIns="177800" bIns="101600" anchor="ctr" anchorCtr="0">
            <a:noAutofit/>
          </a:bodyPr>
          <a:lstStyle/>
          <a:p>
            <a:pPr marL="0" marR="0" lvl="0" indent="0" algn="ctr" rtl="0">
              <a:lnSpc>
                <a:spcPct val="90000"/>
              </a:lnSpc>
              <a:spcBef>
                <a:spcPts val="0"/>
              </a:spcBef>
              <a:spcAft>
                <a:spcPts val="0"/>
              </a:spcAft>
              <a:buNone/>
            </a:pPr>
            <a:r>
              <a:rPr lang="en-US" sz="2500">
                <a:solidFill>
                  <a:schemeClr val="lt1"/>
                </a:solidFill>
                <a:latin typeface="Calibri"/>
                <a:ea typeface="Calibri"/>
                <a:cs typeface="Calibri"/>
                <a:sym typeface="Calibri"/>
              </a:rPr>
              <a:t>A. </a:t>
            </a:r>
            <a:endParaRPr sz="2500">
              <a:solidFill>
                <a:schemeClr val="lt1"/>
              </a:solidFill>
              <a:latin typeface="Calibri"/>
              <a:ea typeface="Calibri"/>
              <a:cs typeface="Calibri"/>
              <a:sym typeface="Calibri"/>
            </a:endParaRPr>
          </a:p>
        </p:txBody>
      </p:sp>
      <p:sp>
        <p:nvSpPr>
          <p:cNvPr id="146" name="Google Shape;146;p6"/>
          <p:cNvSpPr/>
          <p:nvPr/>
        </p:nvSpPr>
        <p:spPr>
          <a:xfrm>
            <a:off x="3112067" y="4868260"/>
            <a:ext cx="1712608" cy="1098000"/>
          </a:xfrm>
          <a:prstGeom prst="rect">
            <a:avLst/>
          </a:prstGeom>
          <a:solidFill>
            <a:srgbClr val="FFE8CA">
              <a:alpha val="89803"/>
            </a:srgbClr>
          </a:solidFill>
          <a:ln w="12700" cap="flat" cmpd="sng">
            <a:solidFill>
              <a:srgbClr val="FFE8C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 name="Google Shape;147;p6"/>
          <p:cNvPicPr preferRelativeResize="0"/>
          <p:nvPr/>
        </p:nvPicPr>
        <p:blipFill rotWithShape="1">
          <a:blip r:embed="rId6">
            <a:alphaModFix/>
          </a:blip>
          <a:srcRect/>
          <a:stretch/>
        </p:blipFill>
        <p:spPr>
          <a:xfrm>
            <a:off x="7472070" y="4881016"/>
            <a:ext cx="1024676" cy="1024676"/>
          </a:xfrm>
          <a:prstGeom prst="rect">
            <a:avLst/>
          </a:prstGeom>
          <a:noFill/>
          <a:ln>
            <a:noFill/>
          </a:ln>
        </p:spPr>
      </p:pic>
      <p:pic>
        <p:nvPicPr>
          <p:cNvPr id="148" name="Google Shape;148;p6"/>
          <p:cNvPicPr preferRelativeResize="0"/>
          <p:nvPr/>
        </p:nvPicPr>
        <p:blipFill rotWithShape="1">
          <a:blip r:embed="rId7">
            <a:alphaModFix/>
          </a:blip>
          <a:srcRect/>
          <a:stretch/>
        </p:blipFill>
        <p:spPr>
          <a:xfrm>
            <a:off x="5214708" y="4700883"/>
            <a:ext cx="1477030" cy="1477030"/>
          </a:xfrm>
          <a:prstGeom prst="rect">
            <a:avLst/>
          </a:prstGeom>
          <a:noFill/>
          <a:ln>
            <a:noFill/>
          </a:ln>
        </p:spPr>
      </p:pic>
      <p:pic>
        <p:nvPicPr>
          <p:cNvPr id="149" name="Google Shape;149;p6"/>
          <p:cNvPicPr preferRelativeResize="0"/>
          <p:nvPr/>
        </p:nvPicPr>
        <p:blipFill rotWithShape="1">
          <a:blip r:embed="rId7">
            <a:alphaModFix/>
          </a:blip>
          <a:srcRect/>
          <a:stretch/>
        </p:blipFill>
        <p:spPr>
          <a:xfrm>
            <a:off x="3200556" y="4700883"/>
            <a:ext cx="1477030" cy="14770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9"/>
                                        </p:tgtEl>
                                        <p:attrNameLst>
                                          <p:attrName>style.visibility</p:attrName>
                                        </p:attrNameLst>
                                      </p:cBhvr>
                                      <p:to>
                                        <p:strVal val="visible"/>
                                      </p:to>
                                    </p:set>
                                  </p:childTnLst>
                                </p:cTn>
                              </p:par>
                              <p:par>
                                <p:cTn id="12" presetID="10" presetClass="exit" presetSubtype="0" fill="hold" nodeType="withEffect">
                                  <p:stCondLst>
                                    <p:cond delay="0"/>
                                  </p:stCondLst>
                                  <p:childTnLst>
                                    <p:animEffect transition="out" filter="fade">
                                      <p:cBhvr>
                                        <p:cTn id="13" dur="1000"/>
                                        <p:tgtEl>
                                          <p:spTgt spid="149"/>
                                        </p:tgtEl>
                                      </p:cBhvr>
                                    </p:animEffect>
                                    <p:set>
                                      <p:cBhvr>
                                        <p:cTn id="14" dur="1" fill="hold">
                                          <p:stCondLst>
                                            <p:cond delay="1000"/>
                                          </p:stCondLst>
                                        </p:cTn>
                                        <p:tgtEl>
                                          <p:spTgt spid="14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8"/>
                                        </p:tgtEl>
                                        <p:attrNameLst>
                                          <p:attrName>style.visibility</p:attrName>
                                        </p:attrNameLst>
                                      </p:cBhvr>
                                      <p:to>
                                        <p:strVal val="visible"/>
                                      </p:to>
                                    </p:set>
                                  </p:childTnLst>
                                </p:cTn>
                              </p:par>
                              <p:par>
                                <p:cTn id="19" presetID="10" presetClass="exit" presetSubtype="0" fill="hold" nodeType="withEffect">
                                  <p:stCondLst>
                                    <p:cond delay="0"/>
                                  </p:stCondLst>
                                  <p:childTnLst>
                                    <p:animEffect transition="out" filter="fade">
                                      <p:cBhvr>
                                        <p:cTn id="20" dur="1000"/>
                                        <p:tgtEl>
                                          <p:spTgt spid="148"/>
                                        </p:tgtEl>
                                      </p:cBhvr>
                                    </p:animEffect>
                                    <p:set>
                                      <p:cBhvr>
                                        <p:cTn id="21" dur="1" fill="hold">
                                          <p:stCondLst>
                                            <p:cond delay="1000"/>
                                          </p:stCondLst>
                                        </p:cTn>
                                        <p:tgtEl>
                                          <p:spTgt spid="14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fade">
                                      <p:cBhvr>
                                        <p:cTn id="26"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A8558-E3FF-C3AC-82B9-232B09F9551E}"/>
              </a:ext>
            </a:extLst>
          </p:cNvPr>
          <p:cNvSpPr>
            <a:spLocks noGrp="1"/>
          </p:cNvSpPr>
          <p:nvPr>
            <p:ph type="title"/>
          </p:nvPr>
        </p:nvSpPr>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TIẾT 24: LUYỆN TẬP CHUNG</a:t>
            </a:r>
          </a:p>
        </p:txBody>
      </p:sp>
      <p:sp>
        <p:nvSpPr>
          <p:cNvPr id="3" name="Text Placeholder 2">
            <a:extLst>
              <a:ext uri="{FF2B5EF4-FFF2-40B4-BE49-F238E27FC236}">
                <a16:creationId xmlns:a16="http://schemas.microsoft.com/office/drawing/2014/main" id="{FA9B7991-8FD5-E4F7-C70C-3B96422923A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8225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548135"/>
            </a:gs>
            <a:gs pos="100000">
              <a:srgbClr val="548135"/>
            </a:gs>
          </a:gsLst>
          <a:lin ang="5400000" scaled="0"/>
        </a:gradFill>
        <a:effectLst/>
      </p:bgPr>
    </p:bg>
    <p:spTree>
      <p:nvGrpSpPr>
        <p:cNvPr id="1" name="Shape 153"/>
        <p:cNvGrpSpPr/>
        <p:nvPr/>
      </p:nvGrpSpPr>
      <p:grpSpPr>
        <a:xfrm>
          <a:off x="0" y="0"/>
          <a:ext cx="0" cy="0"/>
          <a:chOff x="0" y="0"/>
          <a:chExt cx="0" cy="0"/>
        </a:xfrm>
      </p:grpSpPr>
      <p:sp>
        <p:nvSpPr>
          <p:cNvPr id="2" name="Rectangle 1"/>
          <p:cNvSpPr/>
          <p:nvPr/>
        </p:nvSpPr>
        <p:spPr>
          <a:xfrm>
            <a:off x="522515" y="564010"/>
            <a:ext cx="8650514" cy="729430"/>
          </a:xfrm>
          <a:prstGeom prst="rect">
            <a:avLst/>
          </a:prstGeom>
        </p:spPr>
        <p:txBody>
          <a:bodyPr wrap="square">
            <a:spAutoFit/>
          </a:bodyPr>
          <a:lstStyle/>
          <a:p>
            <a:pPr algn="just">
              <a:lnSpc>
                <a:spcPct val="115000"/>
              </a:lnSpc>
            </a:pPr>
            <a:r>
              <a:rPr lang="fr-FR" sz="3600" b="1">
                <a:latin typeface="Times New Roman" panose="02020603050405020304" pitchFamily="18" charset="0"/>
                <a:ea typeface="Calibri" panose="020F0502020204030204" pitchFamily="34" charset="0"/>
              </a:rPr>
              <a:t>Bài tập 1:  </a:t>
            </a:r>
            <a:r>
              <a:rPr lang="fr-FR" sz="3600">
                <a:latin typeface="Times New Roman" panose="02020603050405020304" pitchFamily="18" charset="0"/>
                <a:ea typeface="Calibri" panose="020F0502020204030204" pitchFamily="34" charset="0"/>
              </a:rPr>
              <a:t>Tìm ƯCLN của (18, 45, 135)</a:t>
            </a:r>
          </a:p>
        </p:txBody>
      </p:sp>
      <p:sp>
        <p:nvSpPr>
          <p:cNvPr id="22" name="Rectangle 21"/>
          <p:cNvSpPr/>
          <p:nvPr/>
        </p:nvSpPr>
        <p:spPr>
          <a:xfrm>
            <a:off x="58056" y="1975610"/>
            <a:ext cx="11393714" cy="3748719"/>
          </a:xfrm>
          <a:prstGeom prst="rect">
            <a:avLst/>
          </a:prstGeom>
        </p:spPr>
        <p:txBody>
          <a:bodyPr wrap="square">
            <a:spAutoFit/>
          </a:bodyPr>
          <a:lstStyle/>
          <a:p>
            <a:pPr lvl="0" algn="ctr">
              <a:buClr>
                <a:schemeClr val="lt1"/>
              </a:buClr>
              <a:buSzPts val="3200"/>
            </a:pPr>
            <a:r>
              <a:rPr lang="en-US" sz="3600" b="1" dirty="0" err="1">
                <a:solidFill>
                  <a:schemeClr val="bg1"/>
                </a:solidFill>
                <a:latin typeface="Times New Roman" panose="02020603050405020304" pitchFamily="18" charset="0"/>
                <a:ea typeface="Calibri"/>
                <a:cs typeface="Times New Roman" panose="02020603050405020304" pitchFamily="18" charset="0"/>
                <a:sym typeface="Calibri"/>
              </a:rPr>
              <a:t>Giải</a:t>
            </a:r>
            <a:endParaRPr lang="en-US" sz="3600" b="1" dirty="0">
              <a:solidFill>
                <a:schemeClr val="bg1"/>
              </a:solidFill>
              <a:latin typeface="Times New Roman" panose="02020603050405020304" pitchFamily="18" charset="0"/>
              <a:ea typeface="Calibri"/>
              <a:cs typeface="Times New Roman" panose="02020603050405020304" pitchFamily="18" charset="0"/>
              <a:sym typeface="Calibri"/>
            </a:endParaRPr>
          </a:p>
          <a:p>
            <a:pPr lvl="0" algn="ctr">
              <a:buClr>
                <a:schemeClr val="lt1"/>
              </a:buClr>
              <a:buSzPts val="3200"/>
            </a:pPr>
            <a:r>
              <a:rPr lang="en-US" sz="3600" dirty="0" err="1">
                <a:solidFill>
                  <a:schemeClr val="bg1"/>
                </a:solidFill>
                <a:latin typeface="Times New Roman" panose="02020603050405020304" pitchFamily="18" charset="0"/>
                <a:ea typeface="Calibri"/>
                <a:cs typeface="Times New Roman" panose="02020603050405020304" pitchFamily="18" charset="0"/>
                <a:sym typeface="Calibri"/>
              </a:rPr>
              <a:t>Phân</a:t>
            </a:r>
            <a:r>
              <a:rPr lang="en-US" sz="360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3600" dirty="0" err="1">
                <a:solidFill>
                  <a:schemeClr val="bg1"/>
                </a:solidFill>
                <a:latin typeface="Times New Roman" panose="02020603050405020304" pitchFamily="18" charset="0"/>
                <a:ea typeface="Calibri"/>
                <a:cs typeface="Times New Roman" panose="02020603050405020304" pitchFamily="18" charset="0"/>
                <a:sym typeface="Calibri"/>
              </a:rPr>
              <a:t>tích</a:t>
            </a:r>
            <a:r>
              <a:rPr lang="en-US" sz="3600" dirty="0">
                <a:solidFill>
                  <a:schemeClr val="bg1"/>
                </a:solidFill>
                <a:latin typeface="Times New Roman" panose="02020603050405020304" pitchFamily="18" charset="0"/>
                <a:ea typeface="Calibri"/>
                <a:cs typeface="Times New Roman" panose="02020603050405020304" pitchFamily="18" charset="0"/>
                <a:sym typeface="Calibri"/>
              </a:rPr>
              <a:t> 18; 45 </a:t>
            </a:r>
            <a:r>
              <a:rPr lang="en-US" sz="3600" dirty="0" err="1">
                <a:solidFill>
                  <a:schemeClr val="bg1"/>
                </a:solidFill>
                <a:latin typeface="Times New Roman" panose="02020603050405020304" pitchFamily="18" charset="0"/>
                <a:ea typeface="Calibri"/>
                <a:cs typeface="Times New Roman" panose="02020603050405020304" pitchFamily="18" charset="0"/>
                <a:sym typeface="Calibri"/>
              </a:rPr>
              <a:t>và</a:t>
            </a:r>
            <a:r>
              <a:rPr lang="en-US" sz="3600" dirty="0">
                <a:solidFill>
                  <a:schemeClr val="bg1"/>
                </a:solidFill>
                <a:latin typeface="Times New Roman" panose="02020603050405020304" pitchFamily="18" charset="0"/>
                <a:ea typeface="Calibri"/>
                <a:cs typeface="Times New Roman" panose="02020603050405020304" pitchFamily="18" charset="0"/>
                <a:sym typeface="Calibri"/>
              </a:rPr>
              <a:t> 135 </a:t>
            </a:r>
            <a:r>
              <a:rPr lang="en-US" sz="3600" dirty="0" err="1">
                <a:solidFill>
                  <a:schemeClr val="bg1"/>
                </a:solidFill>
                <a:latin typeface="Times New Roman" panose="02020603050405020304" pitchFamily="18" charset="0"/>
                <a:ea typeface="Calibri"/>
                <a:cs typeface="Times New Roman" panose="02020603050405020304" pitchFamily="18" charset="0"/>
                <a:sym typeface="Calibri"/>
              </a:rPr>
              <a:t>ra</a:t>
            </a:r>
            <a:r>
              <a:rPr lang="en-US" sz="360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3600" dirty="0" err="1">
                <a:solidFill>
                  <a:schemeClr val="bg1"/>
                </a:solidFill>
                <a:latin typeface="Times New Roman" panose="02020603050405020304" pitchFamily="18" charset="0"/>
                <a:ea typeface="Calibri"/>
                <a:cs typeface="Times New Roman" panose="02020603050405020304" pitchFamily="18" charset="0"/>
                <a:sym typeface="Calibri"/>
              </a:rPr>
              <a:t>thừa</a:t>
            </a:r>
            <a:r>
              <a:rPr lang="en-US" sz="360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3600" dirty="0" err="1">
                <a:solidFill>
                  <a:schemeClr val="bg1"/>
                </a:solidFill>
                <a:latin typeface="Times New Roman" panose="02020603050405020304" pitchFamily="18" charset="0"/>
                <a:ea typeface="Calibri"/>
                <a:cs typeface="Times New Roman" panose="02020603050405020304" pitchFamily="18" charset="0"/>
                <a:sym typeface="Calibri"/>
              </a:rPr>
              <a:t>số</a:t>
            </a:r>
            <a:r>
              <a:rPr lang="en-US" sz="360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3600" dirty="0" err="1">
                <a:solidFill>
                  <a:schemeClr val="bg1"/>
                </a:solidFill>
                <a:latin typeface="Times New Roman" panose="02020603050405020304" pitchFamily="18" charset="0"/>
                <a:ea typeface="Calibri"/>
                <a:cs typeface="Times New Roman" panose="02020603050405020304" pitchFamily="18" charset="0"/>
                <a:sym typeface="Calibri"/>
              </a:rPr>
              <a:t>nguyên</a:t>
            </a:r>
            <a:r>
              <a:rPr lang="en-US" sz="360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3600" dirty="0" err="1">
                <a:solidFill>
                  <a:schemeClr val="bg1"/>
                </a:solidFill>
                <a:latin typeface="Times New Roman" panose="02020603050405020304" pitchFamily="18" charset="0"/>
                <a:ea typeface="Calibri"/>
                <a:cs typeface="Times New Roman" panose="02020603050405020304" pitchFamily="18" charset="0"/>
                <a:sym typeface="Calibri"/>
              </a:rPr>
              <a:t>tố</a:t>
            </a:r>
            <a:r>
              <a:rPr lang="en-US" sz="3600" dirty="0">
                <a:solidFill>
                  <a:schemeClr val="bg1"/>
                </a:solidFill>
                <a:latin typeface="Times New Roman" panose="02020603050405020304" pitchFamily="18" charset="0"/>
                <a:ea typeface="Calibri"/>
                <a:cs typeface="Times New Roman" panose="02020603050405020304" pitchFamily="18" charset="0"/>
                <a:sym typeface="Calibri"/>
              </a:rPr>
              <a:t>, ta </a:t>
            </a:r>
            <a:r>
              <a:rPr lang="en-US" sz="3600" dirty="0" err="1">
                <a:solidFill>
                  <a:schemeClr val="bg1"/>
                </a:solidFill>
                <a:latin typeface="Times New Roman" panose="02020603050405020304" pitchFamily="18" charset="0"/>
                <a:ea typeface="Calibri"/>
                <a:cs typeface="Times New Roman" panose="02020603050405020304" pitchFamily="18" charset="0"/>
                <a:sym typeface="Calibri"/>
              </a:rPr>
              <a:t>có</a:t>
            </a:r>
            <a:r>
              <a:rPr lang="en-US" sz="3600" dirty="0">
                <a:solidFill>
                  <a:schemeClr val="bg1"/>
                </a:solidFill>
                <a:latin typeface="Times New Roman" panose="02020603050405020304" pitchFamily="18" charset="0"/>
                <a:ea typeface="Calibri"/>
                <a:cs typeface="Times New Roman" panose="02020603050405020304" pitchFamily="18" charset="0"/>
                <a:sym typeface="Calibri"/>
              </a:rPr>
              <a:t>:</a:t>
            </a:r>
          </a:p>
          <a:p>
            <a:pPr algn="ctr">
              <a:lnSpc>
                <a:spcPct val="115000"/>
              </a:lnSpc>
            </a:pPr>
            <a:r>
              <a:rPr lang="fr-FR" sz="3600" dirty="0">
                <a:solidFill>
                  <a:schemeClr val="bg1"/>
                </a:solidFill>
                <a:latin typeface="Times New Roman" panose="02020603050405020304" pitchFamily="18" charset="0"/>
                <a:ea typeface="Calibri" panose="020F0502020204030204" pitchFamily="34" charset="0"/>
              </a:rPr>
              <a:t>18 = 2.3</a:t>
            </a:r>
            <a:r>
              <a:rPr lang="fr-FR" sz="3600" baseline="30000" dirty="0">
                <a:solidFill>
                  <a:schemeClr val="bg1"/>
                </a:solidFill>
                <a:latin typeface="Times New Roman" panose="02020603050405020304" pitchFamily="18" charset="0"/>
                <a:ea typeface="Calibri" panose="020F0502020204030204" pitchFamily="34" charset="0"/>
              </a:rPr>
              <a:t>2</a:t>
            </a:r>
            <a:endParaRPr lang="en-US" sz="3600" dirty="0">
              <a:solidFill>
                <a:schemeClr val="bg1"/>
              </a:solidFill>
              <a:latin typeface="Times New Roman" panose="02020603050405020304" pitchFamily="18" charset="0"/>
              <a:ea typeface="Calibri" panose="020F0502020204030204" pitchFamily="34" charset="0"/>
            </a:endParaRPr>
          </a:p>
          <a:p>
            <a:pPr algn="ctr">
              <a:lnSpc>
                <a:spcPct val="115000"/>
              </a:lnSpc>
            </a:pPr>
            <a:r>
              <a:rPr lang="fr-FR" sz="3600" dirty="0">
                <a:solidFill>
                  <a:schemeClr val="bg1"/>
                </a:solidFill>
                <a:latin typeface="Times New Roman" panose="02020603050405020304" pitchFamily="18" charset="0"/>
                <a:ea typeface="Calibri" panose="020F0502020204030204" pitchFamily="34" charset="0"/>
              </a:rPr>
              <a:t>45 = 3</a:t>
            </a:r>
            <a:r>
              <a:rPr lang="fr-FR" sz="3600" baseline="30000" dirty="0">
                <a:solidFill>
                  <a:schemeClr val="bg1"/>
                </a:solidFill>
                <a:latin typeface="Times New Roman" panose="02020603050405020304" pitchFamily="18" charset="0"/>
                <a:ea typeface="Calibri" panose="020F0502020204030204" pitchFamily="34" charset="0"/>
              </a:rPr>
              <a:t>2</a:t>
            </a:r>
            <a:r>
              <a:rPr lang="fr-FR" sz="3600" dirty="0">
                <a:solidFill>
                  <a:schemeClr val="bg1"/>
                </a:solidFill>
                <a:latin typeface="Times New Roman" panose="02020603050405020304" pitchFamily="18" charset="0"/>
                <a:ea typeface="Calibri" panose="020F0502020204030204" pitchFamily="34" charset="0"/>
              </a:rPr>
              <a:t>.5</a:t>
            </a:r>
            <a:endParaRPr lang="en-US" sz="3600" dirty="0">
              <a:solidFill>
                <a:schemeClr val="bg1"/>
              </a:solidFill>
              <a:latin typeface="Times New Roman" panose="02020603050405020304" pitchFamily="18" charset="0"/>
              <a:ea typeface="Calibri" panose="020F0502020204030204" pitchFamily="34" charset="0"/>
            </a:endParaRPr>
          </a:p>
          <a:p>
            <a:pPr algn="ctr">
              <a:lnSpc>
                <a:spcPct val="115000"/>
              </a:lnSpc>
            </a:pPr>
            <a:r>
              <a:rPr lang="fr-FR" sz="3600" dirty="0">
                <a:solidFill>
                  <a:schemeClr val="bg1"/>
                </a:solidFill>
                <a:latin typeface="Times New Roman" panose="02020603050405020304" pitchFamily="18" charset="0"/>
                <a:ea typeface="Calibri" panose="020F0502020204030204" pitchFamily="34" charset="0"/>
              </a:rPr>
              <a:t>135 = 3</a:t>
            </a:r>
            <a:r>
              <a:rPr lang="fr-FR" sz="3600" baseline="30000" dirty="0">
                <a:solidFill>
                  <a:schemeClr val="bg1"/>
                </a:solidFill>
                <a:latin typeface="Times New Roman" panose="02020603050405020304" pitchFamily="18" charset="0"/>
                <a:ea typeface="Calibri" panose="020F0502020204030204" pitchFamily="34" charset="0"/>
              </a:rPr>
              <a:t>3</a:t>
            </a:r>
            <a:r>
              <a:rPr lang="fr-FR" sz="3600" dirty="0">
                <a:solidFill>
                  <a:schemeClr val="bg1"/>
                </a:solidFill>
                <a:latin typeface="Times New Roman" panose="02020603050405020304" pitchFamily="18" charset="0"/>
                <a:ea typeface="Calibri" panose="020F0502020204030204" pitchFamily="34" charset="0"/>
              </a:rPr>
              <a:t>.5</a:t>
            </a:r>
            <a:endParaRPr lang="en-US" sz="3600" dirty="0">
              <a:solidFill>
                <a:schemeClr val="bg1"/>
              </a:solidFill>
              <a:latin typeface="Times New Roman" panose="02020603050405020304" pitchFamily="18" charset="0"/>
              <a:ea typeface="Calibri" panose="020F0502020204030204" pitchFamily="34" charset="0"/>
            </a:endParaRPr>
          </a:p>
          <a:p>
            <a:pPr algn="ctr">
              <a:lnSpc>
                <a:spcPct val="115000"/>
              </a:lnSpc>
            </a:pPr>
            <a:r>
              <a:rPr lang="fr-FR" sz="3600" dirty="0">
                <a:solidFill>
                  <a:schemeClr val="bg1"/>
                </a:solidFill>
                <a:latin typeface="Times New Roman" panose="02020603050405020304" pitchFamily="18" charset="0"/>
                <a:ea typeface="Calibri" panose="020F0502020204030204" pitchFamily="34" charset="0"/>
              </a:rPr>
              <a:t>Do </a:t>
            </a:r>
            <a:r>
              <a:rPr lang="fr-FR" sz="3600" dirty="0" err="1">
                <a:solidFill>
                  <a:schemeClr val="bg1"/>
                </a:solidFill>
                <a:latin typeface="Times New Roman" panose="02020603050405020304" pitchFamily="18" charset="0"/>
                <a:ea typeface="Calibri" panose="020F0502020204030204" pitchFamily="34" charset="0"/>
              </a:rPr>
              <a:t>đó</a:t>
            </a:r>
            <a:r>
              <a:rPr lang="fr-FR" sz="3600" dirty="0">
                <a:solidFill>
                  <a:schemeClr val="bg1"/>
                </a:solidFill>
                <a:latin typeface="Times New Roman" panose="02020603050405020304" pitchFamily="18" charset="0"/>
                <a:ea typeface="Calibri" panose="020F0502020204030204" pitchFamily="34" charset="0"/>
              </a:rPr>
              <a:t> ƯCLN (18, 45, 135) = 3</a:t>
            </a:r>
            <a:r>
              <a:rPr lang="fr-FR" sz="3600" baseline="30000" dirty="0">
                <a:solidFill>
                  <a:schemeClr val="bg1"/>
                </a:solidFill>
                <a:latin typeface="Times New Roman" panose="02020603050405020304" pitchFamily="18" charset="0"/>
                <a:ea typeface="Calibri" panose="020F0502020204030204" pitchFamily="34" charset="0"/>
              </a:rPr>
              <a:t>2 </a:t>
            </a:r>
            <a:r>
              <a:rPr lang="fr-FR" sz="3600" dirty="0">
                <a:solidFill>
                  <a:schemeClr val="bg1"/>
                </a:solidFill>
                <a:latin typeface="Times New Roman" panose="02020603050405020304" pitchFamily="18" charset="0"/>
                <a:ea typeface="Calibri" panose="020F0502020204030204" pitchFamily="34" charset="0"/>
              </a:rPr>
              <a:t>= 9.</a:t>
            </a:r>
            <a:endParaRPr lang="en-US" sz="3600" dirty="0">
              <a:solidFill>
                <a:schemeClr val="bg1"/>
              </a:solidFill>
              <a:latin typeface="Times New Roman" panose="02020603050405020304" pitchFamily="18" charset="0"/>
              <a:ea typeface="Calibri" panose="020F0502020204030204" pitchFamily="34" charset="0"/>
            </a:endParaRPr>
          </a:p>
        </p:txBody>
      </p:sp>
      <p:grpSp>
        <p:nvGrpSpPr>
          <p:cNvPr id="3" name="Group 2"/>
          <p:cNvGrpSpPr/>
          <p:nvPr/>
        </p:nvGrpSpPr>
        <p:grpSpPr>
          <a:xfrm>
            <a:off x="522515" y="564010"/>
            <a:ext cx="11393714" cy="1366528"/>
            <a:chOff x="522515" y="4854375"/>
            <a:chExt cx="11393714" cy="1366528"/>
          </a:xfrm>
        </p:grpSpPr>
        <p:sp>
          <p:nvSpPr>
            <p:cNvPr id="21" name="Rectangle 20"/>
            <p:cNvSpPr/>
            <p:nvPr/>
          </p:nvSpPr>
          <p:spPr>
            <a:xfrm>
              <a:off x="522515" y="4854375"/>
              <a:ext cx="11393714" cy="1366528"/>
            </a:xfrm>
            <a:prstGeom prst="rect">
              <a:avLst/>
            </a:prstGeom>
          </p:spPr>
          <p:txBody>
            <a:bodyPr wrap="square">
              <a:spAutoFit/>
            </a:bodyPr>
            <a:lstStyle/>
            <a:p>
              <a:pPr algn="just">
                <a:lnSpc>
                  <a:spcPct val="115000"/>
                </a:lnSpc>
              </a:pPr>
              <a:r>
                <a:rPr lang="fr-FR" sz="3600" b="1" dirty="0" err="1">
                  <a:latin typeface="Times New Roman" panose="02020603050405020304" pitchFamily="18" charset="0"/>
                  <a:ea typeface="Calibri" panose="020F0502020204030204" pitchFamily="34" charset="0"/>
                </a:rPr>
                <a:t>Ví</a:t>
              </a:r>
              <a:r>
                <a:rPr lang="fr-FR" sz="3600" b="1" dirty="0">
                  <a:latin typeface="Times New Roman" panose="02020603050405020304" pitchFamily="18" charset="0"/>
                  <a:ea typeface="Calibri" panose="020F0502020204030204" pitchFamily="34" charset="0"/>
                </a:rPr>
                <a:t> </a:t>
              </a:r>
              <a:r>
                <a:rPr lang="fr-FR" sz="3600" b="1" dirty="0" err="1">
                  <a:latin typeface="Times New Roman" panose="02020603050405020304" pitchFamily="18" charset="0"/>
                  <a:ea typeface="Calibri" panose="020F0502020204030204" pitchFamily="34" charset="0"/>
                </a:rPr>
                <a:t>dụ</a:t>
              </a:r>
              <a:r>
                <a:rPr lang="fr-FR" sz="3600" b="1" dirty="0">
                  <a:latin typeface="Times New Roman" panose="02020603050405020304" pitchFamily="18" charset="0"/>
                  <a:ea typeface="Calibri" panose="020F0502020204030204" pitchFamily="34" charset="0"/>
                </a:rPr>
                <a:t> 2 : SGK- tr54</a:t>
              </a:r>
              <a:endParaRPr lang="en-US" sz="3600" dirty="0">
                <a:latin typeface="Times New Roman" panose="02020603050405020304" pitchFamily="18" charset="0"/>
                <a:ea typeface="Calibri" panose="020F0502020204030204" pitchFamily="34" charset="0"/>
              </a:endParaRPr>
            </a:p>
            <a:p>
              <a:pPr algn="just">
                <a:lnSpc>
                  <a:spcPct val="115000"/>
                </a:lnSpc>
              </a:pPr>
              <a:r>
                <a:rPr lang="fr-FR" sz="3600" dirty="0">
                  <a:latin typeface="Times New Roman" panose="02020603050405020304" pitchFamily="18" charset="0"/>
                  <a:ea typeface="Calibri" panose="020F0502020204030204" pitchFamily="34" charset="0"/>
                </a:rPr>
                <a:t> </a:t>
              </a:r>
              <a:r>
                <a:rPr lang="fr-FR" sz="3600" dirty="0" err="1">
                  <a:latin typeface="Times New Roman" panose="02020603050405020304" pitchFamily="18" charset="0"/>
                  <a:ea typeface="Calibri" panose="020F0502020204030204" pitchFamily="34" charset="0"/>
                </a:rPr>
                <a:t>Tìm</a:t>
              </a:r>
              <a:r>
                <a:rPr lang="fr-FR" sz="3600" dirty="0">
                  <a:latin typeface="Times New Roman" panose="02020603050405020304" pitchFamily="18" charset="0"/>
                  <a:ea typeface="Calibri" panose="020F0502020204030204" pitchFamily="34" charset="0"/>
                </a:rPr>
                <a:t> </a:t>
              </a:r>
              <a:r>
                <a:rPr lang="fr-FR" sz="3600" dirty="0" err="1">
                  <a:latin typeface="Times New Roman" panose="02020603050405020304" pitchFamily="18" charset="0"/>
                  <a:ea typeface="Calibri" panose="020F0502020204030204" pitchFamily="34" charset="0"/>
                </a:rPr>
                <a:t>số</a:t>
              </a:r>
              <a:r>
                <a:rPr lang="fr-FR" sz="3600" dirty="0">
                  <a:latin typeface="Times New Roman" panose="02020603050405020304" pitchFamily="18" charset="0"/>
                  <a:ea typeface="Calibri" panose="020F0502020204030204" pitchFamily="34" charset="0"/>
                </a:rPr>
                <a:t> </a:t>
              </a:r>
              <a:r>
                <a:rPr lang="fr-FR" sz="3600" dirty="0" err="1">
                  <a:latin typeface="Times New Roman" panose="02020603050405020304" pitchFamily="18" charset="0"/>
                  <a:ea typeface="Calibri" panose="020F0502020204030204" pitchFamily="34" charset="0"/>
                </a:rPr>
                <a:t>tự</a:t>
              </a:r>
              <a:r>
                <a:rPr lang="fr-FR" sz="3600" dirty="0">
                  <a:latin typeface="Times New Roman" panose="02020603050405020304" pitchFamily="18" charset="0"/>
                  <a:ea typeface="Calibri" panose="020F0502020204030204" pitchFamily="34" charset="0"/>
                </a:rPr>
                <a:t> </a:t>
              </a:r>
              <a:r>
                <a:rPr lang="fr-FR" sz="3600" dirty="0" err="1">
                  <a:latin typeface="Times New Roman" panose="02020603050405020304" pitchFamily="18" charset="0"/>
                  <a:ea typeface="Calibri" panose="020F0502020204030204" pitchFamily="34" charset="0"/>
                </a:rPr>
                <a:t>nhiên</a:t>
              </a:r>
              <a:r>
                <a:rPr lang="fr-FR" sz="3600" dirty="0">
                  <a:latin typeface="Times New Roman" panose="02020603050405020304" pitchFamily="18" charset="0"/>
                  <a:ea typeface="Calibri" panose="020F0502020204030204" pitchFamily="34" charset="0"/>
                </a:rPr>
                <a:t> a </a:t>
              </a:r>
              <a:r>
                <a:rPr lang="fr-FR" sz="3600" dirty="0" err="1">
                  <a:latin typeface="Times New Roman" panose="02020603050405020304" pitchFamily="18" charset="0"/>
                  <a:ea typeface="Calibri" panose="020F0502020204030204" pitchFamily="34" charset="0"/>
                </a:rPr>
                <a:t>lớn</a:t>
              </a:r>
              <a:r>
                <a:rPr lang="fr-FR" sz="3600" dirty="0">
                  <a:latin typeface="Times New Roman" panose="02020603050405020304" pitchFamily="18" charset="0"/>
                  <a:ea typeface="Calibri" panose="020F0502020204030204" pitchFamily="34" charset="0"/>
                </a:rPr>
                <a:t> </a:t>
              </a:r>
              <a:r>
                <a:rPr lang="fr-FR" sz="3600" dirty="0" err="1">
                  <a:latin typeface="Times New Roman" panose="02020603050405020304" pitchFamily="18" charset="0"/>
                  <a:ea typeface="Calibri" panose="020F0502020204030204" pitchFamily="34" charset="0"/>
                </a:rPr>
                <a:t>nhất</a:t>
              </a:r>
              <a:r>
                <a:rPr lang="fr-FR" sz="3600" dirty="0">
                  <a:latin typeface="Times New Roman" panose="02020603050405020304" pitchFamily="18" charset="0"/>
                  <a:ea typeface="Calibri" panose="020F0502020204030204" pitchFamily="34" charset="0"/>
                </a:rPr>
                <a:t> </a:t>
              </a:r>
              <a:r>
                <a:rPr lang="fr-FR" sz="3600" dirty="0" err="1">
                  <a:latin typeface="Times New Roman" panose="02020603050405020304" pitchFamily="18" charset="0"/>
                  <a:ea typeface="Calibri" panose="020F0502020204030204" pitchFamily="34" charset="0"/>
                </a:rPr>
                <a:t>sao</a:t>
              </a:r>
              <a:r>
                <a:rPr lang="fr-FR" sz="3600" dirty="0">
                  <a:latin typeface="Times New Roman" panose="02020603050405020304" pitchFamily="18" charset="0"/>
                  <a:ea typeface="Calibri" panose="020F0502020204030204" pitchFamily="34" charset="0"/>
                </a:rPr>
                <a:t> </a:t>
              </a:r>
              <a:r>
                <a:rPr lang="fr-FR" sz="3600" dirty="0" err="1">
                  <a:latin typeface="Times New Roman" panose="02020603050405020304" pitchFamily="18" charset="0"/>
                  <a:ea typeface="Calibri" panose="020F0502020204030204" pitchFamily="34" charset="0"/>
                </a:rPr>
                <a:t>cho</a:t>
              </a:r>
              <a:r>
                <a:rPr lang="fr-FR" sz="3600" dirty="0">
                  <a:latin typeface="Times New Roman" panose="02020603050405020304" pitchFamily="18" charset="0"/>
                  <a:ea typeface="Calibri" panose="020F0502020204030204" pitchFamily="34" charset="0"/>
                </a:rPr>
                <a:t> (18   a, 45   a, 135   a)</a:t>
              </a:r>
              <a:endParaRPr lang="en-US" sz="3600" dirty="0">
                <a:latin typeface="Times New Roman" panose="02020603050405020304" pitchFamily="18" charset="0"/>
                <a:ea typeface="Calibri" panose="020F0502020204030204" pitchFamily="34" charset="0"/>
              </a:endParaRPr>
            </a:p>
          </p:txBody>
        </p:sp>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r="8406" b="20780"/>
            <a:stretch/>
          </p:blipFill>
          <p:spPr>
            <a:xfrm flipH="1">
              <a:off x="10508340" y="5708433"/>
              <a:ext cx="203200" cy="327098"/>
            </a:xfrm>
            <a:prstGeom prst="rect">
              <a:avLst/>
            </a:prstGeom>
          </p:spPr>
        </p:pic>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r="8406" b="20780"/>
            <a:stretch/>
          </p:blipFill>
          <p:spPr>
            <a:xfrm flipH="1">
              <a:off x="9056911" y="5708433"/>
              <a:ext cx="203200" cy="327098"/>
            </a:xfrm>
            <a:prstGeom prst="rect">
              <a:avLst/>
            </a:prstGeom>
          </p:spPr>
        </p:pic>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r="8406" b="20780"/>
            <a:stretch/>
          </p:blipFill>
          <p:spPr>
            <a:xfrm flipH="1">
              <a:off x="7823199" y="5708433"/>
              <a:ext cx="203200" cy="327098"/>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2"/>
                                        </p:tgtEl>
                                      </p:cBhvr>
                                    </p:animEffect>
                                    <p:anim calcmode="lin" valueType="num">
                                      <p:cBhvr>
                                        <p:cTn id="14" dur="1000"/>
                                        <p:tgtEl>
                                          <p:spTgt spid="2"/>
                                        </p:tgtEl>
                                        <p:attrNameLst>
                                          <p:attrName>ppt_x</p:attrName>
                                        </p:attrNameLst>
                                      </p:cBhvr>
                                      <p:tavLst>
                                        <p:tav tm="0">
                                          <p:val>
                                            <p:strVal val="ppt_x"/>
                                          </p:val>
                                        </p:tav>
                                        <p:tav tm="100000">
                                          <p:val>
                                            <p:strVal val="ppt_x"/>
                                          </p:val>
                                        </p:tav>
                                      </p:tavLst>
                                    </p:anim>
                                    <p:anim calcmode="lin" valueType="num">
                                      <p:cBhvr>
                                        <p:cTn id="15" dur="1000"/>
                                        <p:tgtEl>
                                          <p:spTgt spid="2"/>
                                        </p:tgtEl>
                                        <p:attrNameLst>
                                          <p:attrName>ppt_y</p:attrName>
                                        </p:attrNameLst>
                                      </p:cBhvr>
                                      <p:tavLst>
                                        <p:tav tm="0">
                                          <p:val>
                                            <p:strVal val="ppt_y"/>
                                          </p:val>
                                        </p:tav>
                                        <p:tav tm="100000">
                                          <p:val>
                                            <p:strVal val="ppt_y+.1"/>
                                          </p:val>
                                        </p:tav>
                                      </p:tavLst>
                                    </p:anim>
                                    <p:set>
                                      <p:cBhvr>
                                        <p:cTn id="16" dur="1" fill="hold">
                                          <p:stCondLst>
                                            <p:cond delay="999"/>
                                          </p:stCondLst>
                                        </p:cTn>
                                        <p:tgtEl>
                                          <p:spTgt spid="2"/>
                                        </p:tgtEl>
                                        <p:attrNameLst>
                                          <p:attrName>style.visibility</p:attrName>
                                        </p:attrNameLst>
                                      </p:cBhvr>
                                      <p:to>
                                        <p:strVal val="hidden"/>
                                      </p:to>
                                    </p:set>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1020</TotalTime>
  <Words>1208</Words>
  <Application>Microsoft Office PowerPoint</Application>
  <PresentationFormat>Widescreen</PresentationFormat>
  <Paragraphs>176</Paragraphs>
  <Slides>19</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Calibri</vt:lpstr>
      <vt:lpstr>Cambria Math</vt:lpstr>
      <vt:lpstr>Times New Roman</vt:lpstr>
      <vt:lpstr>VNI-Korin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TIẾT 24: LUYỆN TẬP CHUNG</vt:lpstr>
      <vt:lpstr>PowerPoint Presentation</vt:lpstr>
      <vt:lpstr>PowerPoint Presentation</vt:lpstr>
      <vt:lpstr>PowerPoint Presentation</vt:lpstr>
      <vt:lpstr>PowerPoint Presentation</vt:lpstr>
      <vt:lpstr>Bài 2.48 (Sgk)       Hai vận động viên chạy xung quanh một sân vận động. Hai vận động viên xuất phát tại cùng một thời điểm, cùng vị trí và chạy cùng chiều. Vận động viên thứ nhất chạy một vòng sân hết 360 giây, vận động viên thứ 2 chạy một vòng sân hết 420 giây. Hỏi sau bao nhiêu phút họ gặp lại nhau, biết tốc độ di chuyển của họ không đổi?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HT Vũ Thị Hồng</cp:lastModifiedBy>
  <cp:revision>35</cp:revision>
  <dcterms:created xsi:type="dcterms:W3CDTF">2020-11-30T12:31:20Z</dcterms:created>
  <dcterms:modified xsi:type="dcterms:W3CDTF">2025-11-03T20:33:12Z</dcterms:modified>
</cp:coreProperties>
</file>