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2"/>
  </p:notesMasterIdLst>
  <p:sldIdLst>
    <p:sldId id="320" r:id="rId2"/>
    <p:sldId id="404" r:id="rId3"/>
    <p:sldId id="288" r:id="rId4"/>
    <p:sldId id="385" r:id="rId5"/>
    <p:sldId id="269" r:id="rId6"/>
    <p:sldId id="272" r:id="rId7"/>
    <p:sldId id="265" r:id="rId8"/>
    <p:sldId id="295" r:id="rId9"/>
    <p:sldId id="256" r:id="rId10"/>
    <p:sldId id="257" r:id="rId11"/>
    <p:sldId id="258" r:id="rId12"/>
    <p:sldId id="260" r:id="rId13"/>
    <p:sldId id="363" r:id="rId14"/>
    <p:sldId id="403" r:id="rId15"/>
    <p:sldId id="389" r:id="rId16"/>
    <p:sldId id="407" r:id="rId17"/>
    <p:sldId id="395" r:id="rId18"/>
    <p:sldId id="405" r:id="rId19"/>
    <p:sldId id="324" r:id="rId20"/>
    <p:sldId id="276" r:id="rId21"/>
    <p:sldId id="278" r:id="rId22"/>
    <p:sldId id="316" r:id="rId23"/>
    <p:sldId id="362" r:id="rId24"/>
    <p:sldId id="298" r:id="rId25"/>
    <p:sldId id="401" r:id="rId26"/>
    <p:sldId id="366" r:id="rId27"/>
    <p:sldId id="398" r:id="rId28"/>
    <p:sldId id="318" r:id="rId29"/>
    <p:sldId id="343" r:id="rId30"/>
    <p:sldId id="381" r:id="rId31"/>
    <p:sldId id="357" r:id="rId32"/>
    <p:sldId id="352" r:id="rId33"/>
    <p:sldId id="353" r:id="rId34"/>
    <p:sldId id="354" r:id="rId35"/>
    <p:sldId id="355" r:id="rId36"/>
    <p:sldId id="356" r:id="rId37"/>
    <p:sldId id="399" r:id="rId38"/>
    <p:sldId id="400" r:id="rId39"/>
    <p:sldId id="293" r:id="rId40"/>
    <p:sldId id="314"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omfortaa" panose="020B0604020202020204" charset="0"/>
      <p:regular r:id="rId47"/>
      <p:bold r:id="rId48"/>
    </p:embeddedFont>
    <p:embeddedFont>
      <p:font typeface="Comfortaa Light" panose="020B0604020202020204" charset="0"/>
      <p:regular r:id="rId49"/>
      <p:bold r:id="rId50"/>
    </p:embeddedFont>
    <p:embeddedFont>
      <p:font typeface="Comfortaa Medium" panose="020B0604020202020204" charset="0"/>
      <p:regular r:id="rId51"/>
      <p:bold r:id="rId52"/>
    </p:embeddedFont>
    <p:embeddedFont>
      <p:font typeface="Comfortaa SemiBold" panose="020B0604020202020204" charset="0"/>
      <p:regular r:id="rId53"/>
      <p:bold r:id="rId54"/>
    </p:embeddedFont>
    <p:embeddedFont>
      <p:font typeface="Gaegu Bold" panose="020B0604020202020204" charset="0"/>
      <p:regular r:id="rId55"/>
    </p:embeddedFont>
    <p:embeddedFont>
      <p:font typeface="Mali Medium" panose="020B0604020202020204" charset="-34"/>
      <p:regular r:id="rId56"/>
      <p:bold r:id="rId57"/>
      <p:italic r:id="rId58"/>
      <p:boldItalic r:id="rId59"/>
    </p:embeddedFont>
    <p:embeddedFont>
      <p:font typeface="Raleway"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5050"/>
    <a:srgbClr val="FF9900"/>
    <a:srgbClr val="FDFBF9"/>
    <a:srgbClr val="263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C721BE-DCAA-4AB7-BFB6-1B12393EC586}">
  <a:tblStyle styleId="{CDC721BE-DCAA-4AB7-BFB6-1B12393EC5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9" autoAdjust="0"/>
    <p:restoredTop sz="94660"/>
  </p:normalViewPr>
  <p:slideViewPr>
    <p:cSldViewPr snapToGrid="0">
      <p:cViewPr>
        <p:scale>
          <a:sx n="81" d="100"/>
          <a:sy n="81" d="100"/>
        </p:scale>
        <p:origin x="9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BBBCB6-56FA-4FF3-8230-0C0DB2F9F3DB}" type="doc">
      <dgm:prSet loTypeId="urn:microsoft.com/office/officeart/2005/8/layout/orgChart1" loCatId="hierarchy" qsTypeId="urn:microsoft.com/office/officeart/2005/8/quickstyle/simple5" qsCatId="simple" csTypeId="urn:microsoft.com/office/officeart/2005/8/colors/colorful2" csCatId="colorful" phldr="1"/>
      <dgm:spPr/>
      <dgm:t>
        <a:bodyPr/>
        <a:lstStyle/>
        <a:p>
          <a:endParaRPr lang="vi-VN"/>
        </a:p>
      </dgm:t>
    </dgm:pt>
    <dgm:pt modelId="{2EBFF2EC-7D24-45BF-8C29-A61EE15670A2}">
      <dgm:prSet phldrT="[Text]"/>
      <dgm:spPr/>
      <dgm:t>
        <a:bodyPr/>
        <a:lstStyle/>
        <a:p>
          <a:r>
            <a:rPr lang="vi-VN" b="1" dirty="0">
              <a:solidFill>
                <a:schemeClr val="tx1"/>
              </a:solidFill>
            </a:rPr>
            <a:t>Hợp chất hữu cơ</a:t>
          </a:r>
        </a:p>
      </dgm:t>
    </dgm:pt>
    <dgm:pt modelId="{CB3B912C-B528-4D27-89BF-427A70FF0300}" type="parTrans" cxnId="{0CAB34B3-9DEF-4416-A0B8-D1DA60D26EF7}">
      <dgm:prSet/>
      <dgm:spPr/>
      <dgm:t>
        <a:bodyPr/>
        <a:lstStyle/>
        <a:p>
          <a:endParaRPr lang="vi-VN"/>
        </a:p>
      </dgm:t>
    </dgm:pt>
    <dgm:pt modelId="{BDE7966B-EB37-4A13-8B31-CC5F97C54F15}" type="sibTrans" cxnId="{0CAB34B3-9DEF-4416-A0B8-D1DA60D26EF7}">
      <dgm:prSet/>
      <dgm:spPr/>
      <dgm:t>
        <a:bodyPr/>
        <a:lstStyle/>
        <a:p>
          <a:endParaRPr lang="vi-VN"/>
        </a:p>
      </dgm:t>
    </dgm:pt>
    <dgm:pt modelId="{84A0C536-6675-42D6-A875-32B02E0B689B}">
      <dgm:prSet phldrT="[Text]"/>
      <dgm:spPr/>
      <dgm:t>
        <a:bodyPr/>
        <a:lstStyle/>
        <a:p>
          <a:r>
            <a:rPr lang="vi-VN" dirty="0">
              <a:solidFill>
                <a:srgbClr val="0000FF"/>
              </a:solidFill>
            </a:rPr>
            <a:t>Hydrocarbon</a:t>
          </a:r>
        </a:p>
      </dgm:t>
    </dgm:pt>
    <dgm:pt modelId="{6B545B40-B7B8-408C-8187-044579F4E344}" type="parTrans" cxnId="{124CB5D4-84DC-41C7-93A0-ECCFDE80D8F4}">
      <dgm:prSet/>
      <dgm:spPr/>
      <dgm:t>
        <a:bodyPr/>
        <a:lstStyle/>
        <a:p>
          <a:endParaRPr lang="vi-VN"/>
        </a:p>
      </dgm:t>
    </dgm:pt>
    <dgm:pt modelId="{FCA89966-D475-4CC4-9658-29C62F898BB3}" type="sibTrans" cxnId="{124CB5D4-84DC-41C7-93A0-ECCFDE80D8F4}">
      <dgm:prSet/>
      <dgm:spPr/>
      <dgm:t>
        <a:bodyPr/>
        <a:lstStyle/>
        <a:p>
          <a:endParaRPr lang="vi-VN"/>
        </a:p>
      </dgm:t>
    </dgm:pt>
    <dgm:pt modelId="{5D4E253A-19EC-43DB-93C0-EBD30F9333F7}">
      <dgm:prSet phldrT="[Text]"/>
      <dgm:spPr/>
      <dgm:t>
        <a:bodyPr/>
        <a:lstStyle/>
        <a:p>
          <a:r>
            <a:rPr lang="vi-VN" dirty="0">
              <a:solidFill>
                <a:srgbClr val="0000FF"/>
              </a:solidFill>
            </a:rPr>
            <a:t>Dẫn xuất của hydrocarbon</a:t>
          </a:r>
        </a:p>
      </dgm:t>
    </dgm:pt>
    <dgm:pt modelId="{248EAA14-0392-4DC4-833C-17261F9261D0}" type="parTrans" cxnId="{C6E7C700-0DDC-45F6-AFD3-3806ECC1D9AA}">
      <dgm:prSet/>
      <dgm:spPr/>
      <dgm:t>
        <a:bodyPr/>
        <a:lstStyle/>
        <a:p>
          <a:endParaRPr lang="vi-VN"/>
        </a:p>
      </dgm:t>
    </dgm:pt>
    <dgm:pt modelId="{F042D565-2790-45A1-8238-44992CDE3BCB}" type="sibTrans" cxnId="{C6E7C700-0DDC-45F6-AFD3-3806ECC1D9AA}">
      <dgm:prSet/>
      <dgm:spPr/>
      <dgm:t>
        <a:bodyPr/>
        <a:lstStyle/>
        <a:p>
          <a:endParaRPr lang="vi-VN"/>
        </a:p>
      </dgm:t>
    </dgm:pt>
    <dgm:pt modelId="{095D613E-A977-4F4C-8C6F-9D5D3AB86F57}">
      <dgm:prSet/>
      <dgm:spPr/>
      <dgm:t>
        <a:bodyPr/>
        <a:lstStyle/>
        <a:p>
          <a:r>
            <a:rPr lang="vi-VN" dirty="0">
              <a:solidFill>
                <a:srgbClr val="C00000"/>
              </a:solidFill>
              <a:latin typeface="+mj-lt"/>
            </a:rPr>
            <a:t>Alkane</a:t>
          </a:r>
        </a:p>
      </dgm:t>
    </dgm:pt>
    <dgm:pt modelId="{2F4AE88C-EAAA-4271-8476-BDE32F7E7CDB}" type="parTrans" cxnId="{F722AB35-61D2-422F-B3AD-D422E674703A}">
      <dgm:prSet/>
      <dgm:spPr/>
      <dgm:t>
        <a:bodyPr/>
        <a:lstStyle/>
        <a:p>
          <a:endParaRPr lang="vi-VN"/>
        </a:p>
      </dgm:t>
    </dgm:pt>
    <dgm:pt modelId="{E549D9CF-F5A4-44C5-AB4B-994FE7476950}" type="sibTrans" cxnId="{F722AB35-61D2-422F-B3AD-D422E674703A}">
      <dgm:prSet/>
      <dgm:spPr/>
      <dgm:t>
        <a:bodyPr/>
        <a:lstStyle/>
        <a:p>
          <a:endParaRPr lang="vi-VN"/>
        </a:p>
      </dgm:t>
    </dgm:pt>
    <dgm:pt modelId="{E9ECF5B5-DFEB-40F1-A7F0-DAE4F7B62E11}">
      <dgm:prSet/>
      <dgm:spPr/>
      <dgm:t>
        <a:bodyPr/>
        <a:lstStyle/>
        <a:p>
          <a:r>
            <a:rPr lang="vi-VN" dirty="0">
              <a:solidFill>
                <a:srgbClr val="FF0000"/>
              </a:solidFill>
            </a:rPr>
            <a:t>Alkene</a:t>
          </a:r>
        </a:p>
      </dgm:t>
    </dgm:pt>
    <dgm:pt modelId="{F8E82180-5F5F-4BBF-8ADF-E037B3D6FF24}" type="parTrans" cxnId="{B6699631-9A3D-4C98-9DBD-4529B609E253}">
      <dgm:prSet/>
      <dgm:spPr/>
      <dgm:t>
        <a:bodyPr/>
        <a:lstStyle/>
        <a:p>
          <a:endParaRPr lang="vi-VN"/>
        </a:p>
      </dgm:t>
    </dgm:pt>
    <dgm:pt modelId="{20E01D4B-9EDA-49BD-9178-50EAF152D0FB}" type="sibTrans" cxnId="{B6699631-9A3D-4C98-9DBD-4529B609E253}">
      <dgm:prSet/>
      <dgm:spPr/>
      <dgm:t>
        <a:bodyPr/>
        <a:lstStyle/>
        <a:p>
          <a:endParaRPr lang="vi-VN"/>
        </a:p>
      </dgm:t>
    </dgm:pt>
    <dgm:pt modelId="{EC61A006-FF7F-4536-8695-2BF2CC61381C}" type="pres">
      <dgm:prSet presAssocID="{F1BBBCB6-56FA-4FF3-8230-0C0DB2F9F3DB}" presName="hierChild1" presStyleCnt="0">
        <dgm:presLayoutVars>
          <dgm:orgChart val="1"/>
          <dgm:chPref val="1"/>
          <dgm:dir/>
          <dgm:animOne val="branch"/>
          <dgm:animLvl val="lvl"/>
          <dgm:resizeHandles/>
        </dgm:presLayoutVars>
      </dgm:prSet>
      <dgm:spPr/>
    </dgm:pt>
    <dgm:pt modelId="{7FE8F33A-0FAB-48F0-BCEA-F003CC0B3CB7}" type="pres">
      <dgm:prSet presAssocID="{2EBFF2EC-7D24-45BF-8C29-A61EE15670A2}" presName="hierRoot1" presStyleCnt="0">
        <dgm:presLayoutVars>
          <dgm:hierBranch val="init"/>
        </dgm:presLayoutVars>
      </dgm:prSet>
      <dgm:spPr/>
    </dgm:pt>
    <dgm:pt modelId="{3DC583EC-CA35-4706-89CB-115B67777C9C}" type="pres">
      <dgm:prSet presAssocID="{2EBFF2EC-7D24-45BF-8C29-A61EE15670A2}" presName="rootComposite1" presStyleCnt="0"/>
      <dgm:spPr/>
    </dgm:pt>
    <dgm:pt modelId="{CDABEFB7-4138-4123-922B-55F3E982E327}" type="pres">
      <dgm:prSet presAssocID="{2EBFF2EC-7D24-45BF-8C29-A61EE15670A2}" presName="rootText1" presStyleLbl="node0" presStyleIdx="0" presStyleCnt="1">
        <dgm:presLayoutVars>
          <dgm:chPref val="3"/>
        </dgm:presLayoutVars>
      </dgm:prSet>
      <dgm:spPr/>
    </dgm:pt>
    <dgm:pt modelId="{74E55A8B-A7F2-41DC-9829-957ED434F082}" type="pres">
      <dgm:prSet presAssocID="{2EBFF2EC-7D24-45BF-8C29-A61EE15670A2}" presName="rootConnector1" presStyleLbl="node1" presStyleIdx="0" presStyleCnt="0"/>
      <dgm:spPr/>
    </dgm:pt>
    <dgm:pt modelId="{B23BDF81-A76F-42BA-96AB-B5FBE1B5BAB7}" type="pres">
      <dgm:prSet presAssocID="{2EBFF2EC-7D24-45BF-8C29-A61EE15670A2}" presName="hierChild2" presStyleCnt="0"/>
      <dgm:spPr/>
    </dgm:pt>
    <dgm:pt modelId="{CE630981-4D9F-4097-99E5-749CA19D638E}" type="pres">
      <dgm:prSet presAssocID="{6B545B40-B7B8-408C-8187-044579F4E344}" presName="Name37" presStyleLbl="parChTrans1D2" presStyleIdx="0" presStyleCnt="2"/>
      <dgm:spPr/>
    </dgm:pt>
    <dgm:pt modelId="{98075892-2180-454B-8271-0EC73682BC4A}" type="pres">
      <dgm:prSet presAssocID="{84A0C536-6675-42D6-A875-32B02E0B689B}" presName="hierRoot2" presStyleCnt="0">
        <dgm:presLayoutVars>
          <dgm:hierBranch val="init"/>
        </dgm:presLayoutVars>
      </dgm:prSet>
      <dgm:spPr/>
    </dgm:pt>
    <dgm:pt modelId="{6E561E92-5551-4056-A768-2D7816198B82}" type="pres">
      <dgm:prSet presAssocID="{84A0C536-6675-42D6-A875-32B02E0B689B}" presName="rootComposite" presStyleCnt="0"/>
      <dgm:spPr/>
    </dgm:pt>
    <dgm:pt modelId="{337F6FDF-E03B-4018-92D4-E173583B70ED}" type="pres">
      <dgm:prSet presAssocID="{84A0C536-6675-42D6-A875-32B02E0B689B}" presName="rootText" presStyleLbl="node2" presStyleIdx="0" presStyleCnt="2" custScaleX="144481">
        <dgm:presLayoutVars>
          <dgm:chPref val="3"/>
        </dgm:presLayoutVars>
      </dgm:prSet>
      <dgm:spPr/>
    </dgm:pt>
    <dgm:pt modelId="{9A42A828-9916-4A28-B6D0-DB86A72996D1}" type="pres">
      <dgm:prSet presAssocID="{84A0C536-6675-42D6-A875-32B02E0B689B}" presName="rootConnector" presStyleLbl="node2" presStyleIdx="0" presStyleCnt="2"/>
      <dgm:spPr/>
    </dgm:pt>
    <dgm:pt modelId="{AE5390D7-D46F-4E2C-8611-9B87FF04E8E9}" type="pres">
      <dgm:prSet presAssocID="{84A0C536-6675-42D6-A875-32B02E0B689B}" presName="hierChild4" presStyleCnt="0"/>
      <dgm:spPr/>
    </dgm:pt>
    <dgm:pt modelId="{53EEB8A4-1307-43BF-BF05-12180A053621}" type="pres">
      <dgm:prSet presAssocID="{2F4AE88C-EAAA-4271-8476-BDE32F7E7CDB}" presName="Name37" presStyleLbl="parChTrans1D3" presStyleIdx="0" presStyleCnt="2"/>
      <dgm:spPr/>
    </dgm:pt>
    <dgm:pt modelId="{47F7B0FB-1B09-4CFC-AAC3-4454CE20B638}" type="pres">
      <dgm:prSet presAssocID="{095D613E-A977-4F4C-8C6F-9D5D3AB86F57}" presName="hierRoot2" presStyleCnt="0">
        <dgm:presLayoutVars>
          <dgm:hierBranch val="init"/>
        </dgm:presLayoutVars>
      </dgm:prSet>
      <dgm:spPr/>
    </dgm:pt>
    <dgm:pt modelId="{B7080B1A-E708-4432-9886-C73A8D14C9A2}" type="pres">
      <dgm:prSet presAssocID="{095D613E-A977-4F4C-8C6F-9D5D3AB86F57}" presName="rootComposite" presStyleCnt="0"/>
      <dgm:spPr/>
    </dgm:pt>
    <dgm:pt modelId="{B3C20D42-D7E3-44C0-BC20-9BA602DEC409}" type="pres">
      <dgm:prSet presAssocID="{095D613E-A977-4F4C-8C6F-9D5D3AB86F57}" presName="rootText" presStyleLbl="node3" presStyleIdx="0" presStyleCnt="2" custLinFactX="-39025" custLinFactNeighborX="-100000" custLinFactNeighborY="47160">
        <dgm:presLayoutVars>
          <dgm:chPref val="3"/>
        </dgm:presLayoutVars>
      </dgm:prSet>
      <dgm:spPr/>
    </dgm:pt>
    <dgm:pt modelId="{C5EE0BB8-DBF1-446D-90E4-206F8B684CAA}" type="pres">
      <dgm:prSet presAssocID="{095D613E-A977-4F4C-8C6F-9D5D3AB86F57}" presName="rootConnector" presStyleLbl="node3" presStyleIdx="0" presStyleCnt="2"/>
      <dgm:spPr/>
    </dgm:pt>
    <dgm:pt modelId="{25A89AF5-23D3-4081-A32A-B690C2885543}" type="pres">
      <dgm:prSet presAssocID="{095D613E-A977-4F4C-8C6F-9D5D3AB86F57}" presName="hierChild4" presStyleCnt="0"/>
      <dgm:spPr/>
    </dgm:pt>
    <dgm:pt modelId="{4889FFA9-A921-4795-9F86-046695CB6A21}" type="pres">
      <dgm:prSet presAssocID="{095D613E-A977-4F4C-8C6F-9D5D3AB86F57}" presName="hierChild5" presStyleCnt="0"/>
      <dgm:spPr/>
    </dgm:pt>
    <dgm:pt modelId="{A8A8FBC3-40D0-4336-8D32-C340D4710B67}" type="pres">
      <dgm:prSet presAssocID="{F8E82180-5F5F-4BBF-8ADF-E037B3D6FF24}" presName="Name37" presStyleLbl="parChTrans1D3" presStyleIdx="1" presStyleCnt="2"/>
      <dgm:spPr/>
    </dgm:pt>
    <dgm:pt modelId="{2E26C023-F775-499E-B857-60D5230B72E0}" type="pres">
      <dgm:prSet presAssocID="{E9ECF5B5-DFEB-40F1-A7F0-DAE4F7B62E11}" presName="hierRoot2" presStyleCnt="0">
        <dgm:presLayoutVars>
          <dgm:hierBranch val="init"/>
        </dgm:presLayoutVars>
      </dgm:prSet>
      <dgm:spPr/>
    </dgm:pt>
    <dgm:pt modelId="{E85B62C1-E82C-44EE-BCC4-6CE62369D4C4}" type="pres">
      <dgm:prSet presAssocID="{E9ECF5B5-DFEB-40F1-A7F0-DAE4F7B62E11}" presName="rootComposite" presStyleCnt="0"/>
      <dgm:spPr/>
    </dgm:pt>
    <dgm:pt modelId="{A894BA69-01CC-491E-B9CD-226825DF6313}" type="pres">
      <dgm:prSet presAssocID="{E9ECF5B5-DFEB-40F1-A7F0-DAE4F7B62E11}" presName="rootText" presStyleLbl="node3" presStyleIdx="1" presStyleCnt="2" custLinFactNeighborX="33176" custLinFactNeighborY="-94840">
        <dgm:presLayoutVars>
          <dgm:chPref val="3"/>
        </dgm:presLayoutVars>
      </dgm:prSet>
      <dgm:spPr/>
    </dgm:pt>
    <dgm:pt modelId="{0A793F8C-3FA8-4F8C-862B-F41C7EC35BA0}" type="pres">
      <dgm:prSet presAssocID="{E9ECF5B5-DFEB-40F1-A7F0-DAE4F7B62E11}" presName="rootConnector" presStyleLbl="node3" presStyleIdx="1" presStyleCnt="2"/>
      <dgm:spPr/>
    </dgm:pt>
    <dgm:pt modelId="{DD1C2934-BC13-4E9B-85C5-23F3B86F70C0}" type="pres">
      <dgm:prSet presAssocID="{E9ECF5B5-DFEB-40F1-A7F0-DAE4F7B62E11}" presName="hierChild4" presStyleCnt="0"/>
      <dgm:spPr/>
    </dgm:pt>
    <dgm:pt modelId="{E139E1F4-CBC9-426A-8C41-20D9091D888D}" type="pres">
      <dgm:prSet presAssocID="{E9ECF5B5-DFEB-40F1-A7F0-DAE4F7B62E11}" presName="hierChild5" presStyleCnt="0"/>
      <dgm:spPr/>
    </dgm:pt>
    <dgm:pt modelId="{D251BCD7-CB1A-4890-8E9E-2F8CD50D495F}" type="pres">
      <dgm:prSet presAssocID="{84A0C536-6675-42D6-A875-32B02E0B689B}" presName="hierChild5" presStyleCnt="0"/>
      <dgm:spPr/>
    </dgm:pt>
    <dgm:pt modelId="{037DBF5C-45DE-49B9-8D60-E37C3C2F787B}" type="pres">
      <dgm:prSet presAssocID="{248EAA14-0392-4DC4-833C-17261F9261D0}" presName="Name37" presStyleLbl="parChTrans1D2" presStyleIdx="1" presStyleCnt="2"/>
      <dgm:spPr/>
    </dgm:pt>
    <dgm:pt modelId="{8AC8E47A-5B5D-4903-ABD0-9C6A004FA200}" type="pres">
      <dgm:prSet presAssocID="{5D4E253A-19EC-43DB-93C0-EBD30F9333F7}" presName="hierRoot2" presStyleCnt="0">
        <dgm:presLayoutVars>
          <dgm:hierBranch val="init"/>
        </dgm:presLayoutVars>
      </dgm:prSet>
      <dgm:spPr/>
    </dgm:pt>
    <dgm:pt modelId="{6BDCB412-EED5-4089-BC37-B2CCDC4DA0E8}" type="pres">
      <dgm:prSet presAssocID="{5D4E253A-19EC-43DB-93C0-EBD30F9333F7}" presName="rootComposite" presStyleCnt="0"/>
      <dgm:spPr/>
    </dgm:pt>
    <dgm:pt modelId="{F5A9D219-A125-4813-888B-3675514903FD}" type="pres">
      <dgm:prSet presAssocID="{5D4E253A-19EC-43DB-93C0-EBD30F9333F7}" presName="rootText" presStyleLbl="node2" presStyleIdx="1" presStyleCnt="2" custScaleX="129953">
        <dgm:presLayoutVars>
          <dgm:chPref val="3"/>
        </dgm:presLayoutVars>
      </dgm:prSet>
      <dgm:spPr/>
    </dgm:pt>
    <dgm:pt modelId="{416F7AC8-117C-47C9-B321-E8F5C42DF079}" type="pres">
      <dgm:prSet presAssocID="{5D4E253A-19EC-43DB-93C0-EBD30F9333F7}" presName="rootConnector" presStyleLbl="node2" presStyleIdx="1" presStyleCnt="2"/>
      <dgm:spPr/>
    </dgm:pt>
    <dgm:pt modelId="{D67A092D-3DF3-41CB-8D7E-E63722DAB087}" type="pres">
      <dgm:prSet presAssocID="{5D4E253A-19EC-43DB-93C0-EBD30F9333F7}" presName="hierChild4" presStyleCnt="0"/>
      <dgm:spPr/>
    </dgm:pt>
    <dgm:pt modelId="{693B9BB6-B179-49FE-B6BB-25606AB49946}" type="pres">
      <dgm:prSet presAssocID="{5D4E253A-19EC-43DB-93C0-EBD30F9333F7}" presName="hierChild5" presStyleCnt="0"/>
      <dgm:spPr/>
    </dgm:pt>
    <dgm:pt modelId="{919F4E23-3C03-4526-8F45-812F2CDE036B}" type="pres">
      <dgm:prSet presAssocID="{2EBFF2EC-7D24-45BF-8C29-A61EE15670A2}" presName="hierChild3" presStyleCnt="0"/>
      <dgm:spPr/>
    </dgm:pt>
  </dgm:ptLst>
  <dgm:cxnLst>
    <dgm:cxn modelId="{C6E7C700-0DDC-45F6-AFD3-3806ECC1D9AA}" srcId="{2EBFF2EC-7D24-45BF-8C29-A61EE15670A2}" destId="{5D4E253A-19EC-43DB-93C0-EBD30F9333F7}" srcOrd="1" destOrd="0" parTransId="{248EAA14-0392-4DC4-833C-17261F9261D0}" sibTransId="{F042D565-2790-45A1-8238-44992CDE3BCB}"/>
    <dgm:cxn modelId="{8A389D0C-C497-45CB-9166-30B31085D2E3}" type="presOf" srcId="{2F4AE88C-EAAA-4271-8476-BDE32F7E7CDB}" destId="{53EEB8A4-1307-43BF-BF05-12180A053621}" srcOrd="0" destOrd="0" presId="urn:microsoft.com/office/officeart/2005/8/layout/orgChart1"/>
    <dgm:cxn modelId="{A766CD0F-4AF0-4C23-9256-973DD124BA89}" type="presOf" srcId="{2EBFF2EC-7D24-45BF-8C29-A61EE15670A2}" destId="{CDABEFB7-4138-4123-922B-55F3E982E327}" srcOrd="0" destOrd="0" presId="urn:microsoft.com/office/officeart/2005/8/layout/orgChart1"/>
    <dgm:cxn modelId="{4ED75D10-642B-44EF-A8F1-09BCC8E04D10}" type="presOf" srcId="{E9ECF5B5-DFEB-40F1-A7F0-DAE4F7B62E11}" destId="{A894BA69-01CC-491E-B9CD-226825DF6313}" srcOrd="0" destOrd="0" presId="urn:microsoft.com/office/officeart/2005/8/layout/orgChart1"/>
    <dgm:cxn modelId="{664AD116-781B-469E-B94A-3DEB75112085}" type="presOf" srcId="{84A0C536-6675-42D6-A875-32B02E0B689B}" destId="{9A42A828-9916-4A28-B6D0-DB86A72996D1}" srcOrd="1" destOrd="0" presId="urn:microsoft.com/office/officeart/2005/8/layout/orgChart1"/>
    <dgm:cxn modelId="{6530032E-ED2F-408C-8808-2B4252D39C3A}" type="presOf" srcId="{5D4E253A-19EC-43DB-93C0-EBD30F9333F7}" destId="{416F7AC8-117C-47C9-B321-E8F5C42DF079}" srcOrd="1" destOrd="0" presId="urn:microsoft.com/office/officeart/2005/8/layout/orgChart1"/>
    <dgm:cxn modelId="{B6699631-9A3D-4C98-9DBD-4529B609E253}" srcId="{84A0C536-6675-42D6-A875-32B02E0B689B}" destId="{E9ECF5B5-DFEB-40F1-A7F0-DAE4F7B62E11}" srcOrd="1" destOrd="0" parTransId="{F8E82180-5F5F-4BBF-8ADF-E037B3D6FF24}" sibTransId="{20E01D4B-9EDA-49BD-9178-50EAF152D0FB}"/>
    <dgm:cxn modelId="{F722AB35-61D2-422F-B3AD-D422E674703A}" srcId="{84A0C536-6675-42D6-A875-32B02E0B689B}" destId="{095D613E-A977-4F4C-8C6F-9D5D3AB86F57}" srcOrd="0" destOrd="0" parTransId="{2F4AE88C-EAAA-4271-8476-BDE32F7E7CDB}" sibTransId="{E549D9CF-F5A4-44C5-AB4B-994FE7476950}"/>
    <dgm:cxn modelId="{2E6D1E36-DE1B-480E-AEF3-AC4E692DCA35}" type="presOf" srcId="{095D613E-A977-4F4C-8C6F-9D5D3AB86F57}" destId="{B3C20D42-D7E3-44C0-BC20-9BA602DEC409}" srcOrd="0" destOrd="0" presId="urn:microsoft.com/office/officeart/2005/8/layout/orgChart1"/>
    <dgm:cxn modelId="{54456B3B-7C60-402B-B314-FB4F6CCC6267}" type="presOf" srcId="{84A0C536-6675-42D6-A875-32B02E0B689B}" destId="{337F6FDF-E03B-4018-92D4-E173583B70ED}" srcOrd="0" destOrd="0" presId="urn:microsoft.com/office/officeart/2005/8/layout/orgChart1"/>
    <dgm:cxn modelId="{75E8BA40-DC96-40AF-B444-3822FD16EDC8}" type="presOf" srcId="{248EAA14-0392-4DC4-833C-17261F9261D0}" destId="{037DBF5C-45DE-49B9-8D60-E37C3C2F787B}" srcOrd="0" destOrd="0" presId="urn:microsoft.com/office/officeart/2005/8/layout/orgChart1"/>
    <dgm:cxn modelId="{24919C43-278A-4438-A017-BC11700E329B}" type="presOf" srcId="{6B545B40-B7B8-408C-8187-044579F4E344}" destId="{CE630981-4D9F-4097-99E5-749CA19D638E}" srcOrd="0" destOrd="0" presId="urn:microsoft.com/office/officeart/2005/8/layout/orgChart1"/>
    <dgm:cxn modelId="{3477988B-8802-426B-80E8-94B9DDA01A3D}" type="presOf" srcId="{E9ECF5B5-DFEB-40F1-A7F0-DAE4F7B62E11}" destId="{0A793F8C-3FA8-4F8C-862B-F41C7EC35BA0}" srcOrd="1" destOrd="0" presId="urn:microsoft.com/office/officeart/2005/8/layout/orgChart1"/>
    <dgm:cxn modelId="{7312AFA5-8797-4304-B6A1-6BDE81BF0B2B}" type="presOf" srcId="{095D613E-A977-4F4C-8C6F-9D5D3AB86F57}" destId="{C5EE0BB8-DBF1-446D-90E4-206F8B684CAA}" srcOrd="1" destOrd="0" presId="urn:microsoft.com/office/officeart/2005/8/layout/orgChart1"/>
    <dgm:cxn modelId="{0CAB34B3-9DEF-4416-A0B8-D1DA60D26EF7}" srcId="{F1BBBCB6-56FA-4FF3-8230-0C0DB2F9F3DB}" destId="{2EBFF2EC-7D24-45BF-8C29-A61EE15670A2}" srcOrd="0" destOrd="0" parTransId="{CB3B912C-B528-4D27-89BF-427A70FF0300}" sibTransId="{BDE7966B-EB37-4A13-8B31-CC5F97C54F15}"/>
    <dgm:cxn modelId="{885D3AB5-2802-4A2C-AF1C-667077DD060E}" type="presOf" srcId="{2EBFF2EC-7D24-45BF-8C29-A61EE15670A2}" destId="{74E55A8B-A7F2-41DC-9829-957ED434F082}" srcOrd="1" destOrd="0" presId="urn:microsoft.com/office/officeart/2005/8/layout/orgChart1"/>
    <dgm:cxn modelId="{9EFFA3D2-D045-4BF6-A69A-435B796F004A}" type="presOf" srcId="{F1BBBCB6-56FA-4FF3-8230-0C0DB2F9F3DB}" destId="{EC61A006-FF7F-4536-8695-2BF2CC61381C}" srcOrd="0" destOrd="0" presId="urn:microsoft.com/office/officeart/2005/8/layout/orgChart1"/>
    <dgm:cxn modelId="{124CB5D4-84DC-41C7-93A0-ECCFDE80D8F4}" srcId="{2EBFF2EC-7D24-45BF-8C29-A61EE15670A2}" destId="{84A0C536-6675-42D6-A875-32B02E0B689B}" srcOrd="0" destOrd="0" parTransId="{6B545B40-B7B8-408C-8187-044579F4E344}" sibTransId="{FCA89966-D475-4CC4-9658-29C62F898BB3}"/>
    <dgm:cxn modelId="{D9C91BED-A389-472F-BAB2-0F0980B6019B}" type="presOf" srcId="{F8E82180-5F5F-4BBF-8ADF-E037B3D6FF24}" destId="{A8A8FBC3-40D0-4336-8D32-C340D4710B67}" srcOrd="0" destOrd="0" presId="urn:microsoft.com/office/officeart/2005/8/layout/orgChart1"/>
    <dgm:cxn modelId="{6E84C7ED-26B1-441A-95B8-FC338B3D6215}" type="presOf" srcId="{5D4E253A-19EC-43DB-93C0-EBD30F9333F7}" destId="{F5A9D219-A125-4813-888B-3675514903FD}" srcOrd="0" destOrd="0" presId="urn:microsoft.com/office/officeart/2005/8/layout/orgChart1"/>
    <dgm:cxn modelId="{63D69A17-5843-475B-B099-197128764D02}" type="presParOf" srcId="{EC61A006-FF7F-4536-8695-2BF2CC61381C}" destId="{7FE8F33A-0FAB-48F0-BCEA-F003CC0B3CB7}" srcOrd="0" destOrd="0" presId="urn:microsoft.com/office/officeart/2005/8/layout/orgChart1"/>
    <dgm:cxn modelId="{628321A4-E779-405F-9DE4-D876F424F5A8}" type="presParOf" srcId="{7FE8F33A-0FAB-48F0-BCEA-F003CC0B3CB7}" destId="{3DC583EC-CA35-4706-89CB-115B67777C9C}" srcOrd="0" destOrd="0" presId="urn:microsoft.com/office/officeart/2005/8/layout/orgChart1"/>
    <dgm:cxn modelId="{0ECE0E5C-D056-4CC4-9B4D-F2D8D435F2BF}" type="presParOf" srcId="{3DC583EC-CA35-4706-89CB-115B67777C9C}" destId="{CDABEFB7-4138-4123-922B-55F3E982E327}" srcOrd="0" destOrd="0" presId="urn:microsoft.com/office/officeart/2005/8/layout/orgChart1"/>
    <dgm:cxn modelId="{A5337236-78CC-409F-9CD0-0CE10111A1CF}" type="presParOf" srcId="{3DC583EC-CA35-4706-89CB-115B67777C9C}" destId="{74E55A8B-A7F2-41DC-9829-957ED434F082}" srcOrd="1" destOrd="0" presId="urn:microsoft.com/office/officeart/2005/8/layout/orgChart1"/>
    <dgm:cxn modelId="{EB398573-24BA-4653-8358-3164EDDE0804}" type="presParOf" srcId="{7FE8F33A-0FAB-48F0-BCEA-F003CC0B3CB7}" destId="{B23BDF81-A76F-42BA-96AB-B5FBE1B5BAB7}" srcOrd="1" destOrd="0" presId="urn:microsoft.com/office/officeart/2005/8/layout/orgChart1"/>
    <dgm:cxn modelId="{3F5DFB3A-10F9-48E0-AA8C-08C9BC56786C}" type="presParOf" srcId="{B23BDF81-A76F-42BA-96AB-B5FBE1B5BAB7}" destId="{CE630981-4D9F-4097-99E5-749CA19D638E}" srcOrd="0" destOrd="0" presId="urn:microsoft.com/office/officeart/2005/8/layout/orgChart1"/>
    <dgm:cxn modelId="{535F49FB-43F6-4649-92F3-5AA6D83491A2}" type="presParOf" srcId="{B23BDF81-A76F-42BA-96AB-B5FBE1B5BAB7}" destId="{98075892-2180-454B-8271-0EC73682BC4A}" srcOrd="1" destOrd="0" presId="urn:microsoft.com/office/officeart/2005/8/layout/orgChart1"/>
    <dgm:cxn modelId="{B60711E9-357B-4775-AF79-777399DD626D}" type="presParOf" srcId="{98075892-2180-454B-8271-0EC73682BC4A}" destId="{6E561E92-5551-4056-A768-2D7816198B82}" srcOrd="0" destOrd="0" presId="urn:microsoft.com/office/officeart/2005/8/layout/orgChart1"/>
    <dgm:cxn modelId="{6EBE0037-67EF-47E7-BBBC-E19871BE9195}" type="presParOf" srcId="{6E561E92-5551-4056-A768-2D7816198B82}" destId="{337F6FDF-E03B-4018-92D4-E173583B70ED}" srcOrd="0" destOrd="0" presId="urn:microsoft.com/office/officeart/2005/8/layout/orgChart1"/>
    <dgm:cxn modelId="{930EE005-EA0D-4953-9502-283E0792A973}" type="presParOf" srcId="{6E561E92-5551-4056-A768-2D7816198B82}" destId="{9A42A828-9916-4A28-B6D0-DB86A72996D1}" srcOrd="1" destOrd="0" presId="urn:microsoft.com/office/officeart/2005/8/layout/orgChart1"/>
    <dgm:cxn modelId="{0947C6E0-3826-4D5A-9AF2-D44D664D4A6B}" type="presParOf" srcId="{98075892-2180-454B-8271-0EC73682BC4A}" destId="{AE5390D7-D46F-4E2C-8611-9B87FF04E8E9}" srcOrd="1" destOrd="0" presId="urn:microsoft.com/office/officeart/2005/8/layout/orgChart1"/>
    <dgm:cxn modelId="{A3953C15-426E-4DC8-9715-876D50F533D5}" type="presParOf" srcId="{AE5390D7-D46F-4E2C-8611-9B87FF04E8E9}" destId="{53EEB8A4-1307-43BF-BF05-12180A053621}" srcOrd="0" destOrd="0" presId="urn:microsoft.com/office/officeart/2005/8/layout/orgChart1"/>
    <dgm:cxn modelId="{D9ED1F47-2997-4545-925C-9DF0F22C66F1}" type="presParOf" srcId="{AE5390D7-D46F-4E2C-8611-9B87FF04E8E9}" destId="{47F7B0FB-1B09-4CFC-AAC3-4454CE20B638}" srcOrd="1" destOrd="0" presId="urn:microsoft.com/office/officeart/2005/8/layout/orgChart1"/>
    <dgm:cxn modelId="{9DDF42B5-D6D5-49C6-B278-E4D02A53CFF3}" type="presParOf" srcId="{47F7B0FB-1B09-4CFC-AAC3-4454CE20B638}" destId="{B7080B1A-E708-4432-9886-C73A8D14C9A2}" srcOrd="0" destOrd="0" presId="urn:microsoft.com/office/officeart/2005/8/layout/orgChart1"/>
    <dgm:cxn modelId="{11B5D9E2-B968-4C42-9343-61D30227169A}" type="presParOf" srcId="{B7080B1A-E708-4432-9886-C73A8D14C9A2}" destId="{B3C20D42-D7E3-44C0-BC20-9BA602DEC409}" srcOrd="0" destOrd="0" presId="urn:microsoft.com/office/officeart/2005/8/layout/orgChart1"/>
    <dgm:cxn modelId="{9B32A8B9-8888-4A83-B899-DCA843275FD7}" type="presParOf" srcId="{B7080B1A-E708-4432-9886-C73A8D14C9A2}" destId="{C5EE0BB8-DBF1-446D-90E4-206F8B684CAA}" srcOrd="1" destOrd="0" presId="urn:microsoft.com/office/officeart/2005/8/layout/orgChart1"/>
    <dgm:cxn modelId="{B7A117D2-36CF-42EA-BD56-DB5911BAD75F}" type="presParOf" srcId="{47F7B0FB-1B09-4CFC-AAC3-4454CE20B638}" destId="{25A89AF5-23D3-4081-A32A-B690C2885543}" srcOrd="1" destOrd="0" presId="urn:microsoft.com/office/officeart/2005/8/layout/orgChart1"/>
    <dgm:cxn modelId="{BC3A3C60-891F-4510-B7A4-CA9D6F8DE76F}" type="presParOf" srcId="{47F7B0FB-1B09-4CFC-AAC3-4454CE20B638}" destId="{4889FFA9-A921-4795-9F86-046695CB6A21}" srcOrd="2" destOrd="0" presId="urn:microsoft.com/office/officeart/2005/8/layout/orgChart1"/>
    <dgm:cxn modelId="{606933BB-EDD4-44E2-A8B1-83878FB5B1EE}" type="presParOf" srcId="{AE5390D7-D46F-4E2C-8611-9B87FF04E8E9}" destId="{A8A8FBC3-40D0-4336-8D32-C340D4710B67}" srcOrd="2" destOrd="0" presId="urn:microsoft.com/office/officeart/2005/8/layout/orgChart1"/>
    <dgm:cxn modelId="{A96AE0A4-CA92-4B27-BB40-6DF95154CEA0}" type="presParOf" srcId="{AE5390D7-D46F-4E2C-8611-9B87FF04E8E9}" destId="{2E26C023-F775-499E-B857-60D5230B72E0}" srcOrd="3" destOrd="0" presId="urn:microsoft.com/office/officeart/2005/8/layout/orgChart1"/>
    <dgm:cxn modelId="{ED8D84F5-49C1-4055-844D-17AC50278FAD}" type="presParOf" srcId="{2E26C023-F775-499E-B857-60D5230B72E0}" destId="{E85B62C1-E82C-44EE-BCC4-6CE62369D4C4}" srcOrd="0" destOrd="0" presId="urn:microsoft.com/office/officeart/2005/8/layout/orgChart1"/>
    <dgm:cxn modelId="{E1625722-C2CB-4332-8452-0C52BBEEBCBE}" type="presParOf" srcId="{E85B62C1-E82C-44EE-BCC4-6CE62369D4C4}" destId="{A894BA69-01CC-491E-B9CD-226825DF6313}" srcOrd="0" destOrd="0" presId="urn:microsoft.com/office/officeart/2005/8/layout/orgChart1"/>
    <dgm:cxn modelId="{577C9939-C94B-4D44-8905-1EDD80992D4F}" type="presParOf" srcId="{E85B62C1-E82C-44EE-BCC4-6CE62369D4C4}" destId="{0A793F8C-3FA8-4F8C-862B-F41C7EC35BA0}" srcOrd="1" destOrd="0" presId="urn:microsoft.com/office/officeart/2005/8/layout/orgChart1"/>
    <dgm:cxn modelId="{39B7EC84-DF75-4233-9F6C-36B5DB709C61}" type="presParOf" srcId="{2E26C023-F775-499E-B857-60D5230B72E0}" destId="{DD1C2934-BC13-4E9B-85C5-23F3B86F70C0}" srcOrd="1" destOrd="0" presId="urn:microsoft.com/office/officeart/2005/8/layout/orgChart1"/>
    <dgm:cxn modelId="{ED047C55-AD16-4A07-80CF-F04E215E0451}" type="presParOf" srcId="{2E26C023-F775-499E-B857-60D5230B72E0}" destId="{E139E1F4-CBC9-426A-8C41-20D9091D888D}" srcOrd="2" destOrd="0" presId="urn:microsoft.com/office/officeart/2005/8/layout/orgChart1"/>
    <dgm:cxn modelId="{018359B4-67DF-4F33-918D-568C3F86BCE7}" type="presParOf" srcId="{98075892-2180-454B-8271-0EC73682BC4A}" destId="{D251BCD7-CB1A-4890-8E9E-2F8CD50D495F}" srcOrd="2" destOrd="0" presId="urn:microsoft.com/office/officeart/2005/8/layout/orgChart1"/>
    <dgm:cxn modelId="{79A751C9-D9D2-4411-99D8-AB082BFA63CE}" type="presParOf" srcId="{B23BDF81-A76F-42BA-96AB-B5FBE1B5BAB7}" destId="{037DBF5C-45DE-49B9-8D60-E37C3C2F787B}" srcOrd="2" destOrd="0" presId="urn:microsoft.com/office/officeart/2005/8/layout/orgChart1"/>
    <dgm:cxn modelId="{12B2B045-B9AD-4E44-A5C7-4D568E927DC0}" type="presParOf" srcId="{B23BDF81-A76F-42BA-96AB-B5FBE1B5BAB7}" destId="{8AC8E47A-5B5D-4903-ABD0-9C6A004FA200}" srcOrd="3" destOrd="0" presId="urn:microsoft.com/office/officeart/2005/8/layout/orgChart1"/>
    <dgm:cxn modelId="{187F7438-3F53-4760-AF8C-E5FEF2D38B16}" type="presParOf" srcId="{8AC8E47A-5B5D-4903-ABD0-9C6A004FA200}" destId="{6BDCB412-EED5-4089-BC37-B2CCDC4DA0E8}" srcOrd="0" destOrd="0" presId="urn:microsoft.com/office/officeart/2005/8/layout/orgChart1"/>
    <dgm:cxn modelId="{13A64B0D-DF4D-4D6A-B371-669F8FC9BC1B}" type="presParOf" srcId="{6BDCB412-EED5-4089-BC37-B2CCDC4DA0E8}" destId="{F5A9D219-A125-4813-888B-3675514903FD}" srcOrd="0" destOrd="0" presId="urn:microsoft.com/office/officeart/2005/8/layout/orgChart1"/>
    <dgm:cxn modelId="{64BA3CB5-DBFD-4B40-AA86-E5C6861A5C2E}" type="presParOf" srcId="{6BDCB412-EED5-4089-BC37-B2CCDC4DA0E8}" destId="{416F7AC8-117C-47C9-B321-E8F5C42DF079}" srcOrd="1" destOrd="0" presId="urn:microsoft.com/office/officeart/2005/8/layout/orgChart1"/>
    <dgm:cxn modelId="{28DC1CD3-23BF-4989-9153-A2F6034DDD1E}" type="presParOf" srcId="{8AC8E47A-5B5D-4903-ABD0-9C6A004FA200}" destId="{D67A092D-3DF3-41CB-8D7E-E63722DAB087}" srcOrd="1" destOrd="0" presId="urn:microsoft.com/office/officeart/2005/8/layout/orgChart1"/>
    <dgm:cxn modelId="{98483648-72DB-4ECB-8558-AD723DCA5D69}" type="presParOf" srcId="{8AC8E47A-5B5D-4903-ABD0-9C6A004FA200}" destId="{693B9BB6-B179-49FE-B6BB-25606AB49946}" srcOrd="2" destOrd="0" presId="urn:microsoft.com/office/officeart/2005/8/layout/orgChart1"/>
    <dgm:cxn modelId="{7089C800-D53C-406B-99AA-F5709DD22A60}" type="presParOf" srcId="{7FE8F33A-0FAB-48F0-BCEA-F003CC0B3CB7}" destId="{919F4E23-3C03-4526-8F45-812F2CDE036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DBF5C-45DE-49B9-8D60-E37C3C2F787B}">
      <dsp:nvSpPr>
        <dsp:cNvPr id="0" name=""/>
        <dsp:cNvSpPr/>
      </dsp:nvSpPr>
      <dsp:spPr>
        <a:xfrm>
          <a:off x="4191000" y="822671"/>
          <a:ext cx="1356668" cy="344330"/>
        </a:xfrm>
        <a:custGeom>
          <a:avLst/>
          <a:gdLst/>
          <a:ahLst/>
          <a:cxnLst/>
          <a:rect l="0" t="0" r="0" b="0"/>
          <a:pathLst>
            <a:path>
              <a:moveTo>
                <a:pt x="0" y="0"/>
              </a:moveTo>
              <a:lnTo>
                <a:pt x="0" y="172165"/>
              </a:lnTo>
              <a:lnTo>
                <a:pt x="1356668" y="172165"/>
              </a:lnTo>
              <a:lnTo>
                <a:pt x="1356668" y="3443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8FBC3-40D0-4336-8D32-C340D4710B67}">
      <dsp:nvSpPr>
        <dsp:cNvPr id="0" name=""/>
        <dsp:cNvSpPr/>
      </dsp:nvSpPr>
      <dsp:spPr>
        <a:xfrm>
          <a:off x="2005833" y="1986834"/>
          <a:ext cx="899327" cy="1140880"/>
        </a:xfrm>
        <a:custGeom>
          <a:avLst/>
          <a:gdLst/>
          <a:ahLst/>
          <a:cxnLst/>
          <a:rect l="0" t="0" r="0" b="0"/>
          <a:pathLst>
            <a:path>
              <a:moveTo>
                <a:pt x="0" y="0"/>
              </a:moveTo>
              <a:lnTo>
                <a:pt x="0" y="1140880"/>
              </a:lnTo>
              <a:lnTo>
                <a:pt x="899327" y="11408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EEB8A4-1307-43BF-BF05-12180A053621}">
      <dsp:nvSpPr>
        <dsp:cNvPr id="0" name=""/>
        <dsp:cNvSpPr/>
      </dsp:nvSpPr>
      <dsp:spPr>
        <a:xfrm>
          <a:off x="1721304" y="1986834"/>
          <a:ext cx="284529" cy="1140880"/>
        </a:xfrm>
        <a:custGeom>
          <a:avLst/>
          <a:gdLst/>
          <a:ahLst/>
          <a:cxnLst/>
          <a:rect l="0" t="0" r="0" b="0"/>
          <a:pathLst>
            <a:path>
              <a:moveTo>
                <a:pt x="284529" y="0"/>
              </a:moveTo>
              <a:lnTo>
                <a:pt x="284529" y="1140880"/>
              </a:lnTo>
              <a:lnTo>
                <a:pt x="0" y="114088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630981-4D9F-4097-99E5-749CA19D638E}">
      <dsp:nvSpPr>
        <dsp:cNvPr id="0" name=""/>
        <dsp:cNvSpPr/>
      </dsp:nvSpPr>
      <dsp:spPr>
        <a:xfrm>
          <a:off x="2953436" y="822671"/>
          <a:ext cx="1237563" cy="344330"/>
        </a:xfrm>
        <a:custGeom>
          <a:avLst/>
          <a:gdLst/>
          <a:ahLst/>
          <a:cxnLst/>
          <a:rect l="0" t="0" r="0" b="0"/>
          <a:pathLst>
            <a:path>
              <a:moveTo>
                <a:pt x="1237563" y="0"/>
              </a:moveTo>
              <a:lnTo>
                <a:pt x="1237563" y="172165"/>
              </a:lnTo>
              <a:lnTo>
                <a:pt x="0" y="172165"/>
              </a:lnTo>
              <a:lnTo>
                <a:pt x="0" y="34433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ABEFB7-4138-4123-922B-55F3E982E327}">
      <dsp:nvSpPr>
        <dsp:cNvPr id="0" name=""/>
        <dsp:cNvSpPr/>
      </dsp:nvSpPr>
      <dsp:spPr>
        <a:xfrm>
          <a:off x="3371166" y="2837"/>
          <a:ext cx="1639667" cy="819833"/>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b="1" kern="1200" dirty="0">
              <a:solidFill>
                <a:schemeClr val="tx1"/>
              </a:solidFill>
            </a:rPr>
            <a:t>Hợp chất hữu cơ</a:t>
          </a:r>
        </a:p>
      </dsp:txBody>
      <dsp:txXfrm>
        <a:off x="3371166" y="2837"/>
        <a:ext cx="1639667" cy="819833"/>
      </dsp:txXfrm>
    </dsp:sp>
    <dsp:sp modelId="{337F6FDF-E03B-4018-92D4-E173583B70ED}">
      <dsp:nvSpPr>
        <dsp:cNvPr id="0" name=""/>
        <dsp:cNvSpPr/>
      </dsp:nvSpPr>
      <dsp:spPr>
        <a:xfrm>
          <a:off x="1768932" y="1167001"/>
          <a:ext cx="2369007" cy="819833"/>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00FF"/>
              </a:solidFill>
            </a:rPr>
            <a:t>Hydrocarbon</a:t>
          </a:r>
        </a:p>
      </dsp:txBody>
      <dsp:txXfrm>
        <a:off x="1768932" y="1167001"/>
        <a:ext cx="2369007" cy="819833"/>
      </dsp:txXfrm>
    </dsp:sp>
    <dsp:sp modelId="{B3C20D42-D7E3-44C0-BC20-9BA602DEC409}">
      <dsp:nvSpPr>
        <dsp:cNvPr id="0" name=""/>
        <dsp:cNvSpPr/>
      </dsp:nvSpPr>
      <dsp:spPr>
        <a:xfrm>
          <a:off x="81636" y="2717798"/>
          <a:ext cx="1639667" cy="819833"/>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C00000"/>
              </a:solidFill>
              <a:latin typeface="+mj-lt"/>
            </a:rPr>
            <a:t>Alkane</a:t>
          </a:r>
        </a:p>
      </dsp:txBody>
      <dsp:txXfrm>
        <a:off x="81636" y="2717798"/>
        <a:ext cx="1639667" cy="819833"/>
      </dsp:txXfrm>
    </dsp:sp>
    <dsp:sp modelId="{A894BA69-01CC-491E-B9CD-226825DF6313}">
      <dsp:nvSpPr>
        <dsp:cNvPr id="0" name=""/>
        <dsp:cNvSpPr/>
      </dsp:nvSpPr>
      <dsp:spPr>
        <a:xfrm>
          <a:off x="2905160" y="2717798"/>
          <a:ext cx="1639667" cy="819833"/>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FF0000"/>
              </a:solidFill>
            </a:rPr>
            <a:t>Alkene</a:t>
          </a:r>
        </a:p>
      </dsp:txBody>
      <dsp:txXfrm>
        <a:off x="2905160" y="2717798"/>
        <a:ext cx="1639667" cy="819833"/>
      </dsp:txXfrm>
    </dsp:sp>
    <dsp:sp modelId="{F5A9D219-A125-4813-888B-3675514903FD}">
      <dsp:nvSpPr>
        <dsp:cNvPr id="0" name=""/>
        <dsp:cNvSpPr/>
      </dsp:nvSpPr>
      <dsp:spPr>
        <a:xfrm>
          <a:off x="4482270" y="1167001"/>
          <a:ext cx="2130796" cy="819833"/>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00FF"/>
              </a:solidFill>
            </a:rPr>
            <a:t>Dẫn xuất của hydrocarbon</a:t>
          </a:r>
        </a:p>
      </dsp:txBody>
      <dsp:txXfrm>
        <a:off x="4482270" y="1167001"/>
        <a:ext cx="2130796" cy="8198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5C1C73-23FC-45C1-A2AE-90CAA852ADD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851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60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4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95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93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gd89b3a622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2" name="Google Shape;2772;gd89b3a622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24443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75643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788176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Tree>
    <p:extLst>
      <p:ext uri="{BB962C8B-B14F-4D97-AF65-F5344CB8AC3E}">
        <p14:creationId xmlns:p14="http://schemas.microsoft.com/office/powerpoint/2010/main" val="20924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Tree>
    <p:extLst>
      <p:ext uri="{BB962C8B-B14F-4D97-AF65-F5344CB8AC3E}">
        <p14:creationId xmlns:p14="http://schemas.microsoft.com/office/powerpoint/2010/main" val="3788547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736099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ô “</a:t>
            </a:r>
            <a:r>
              <a:rPr lang="en-US" dirty="0" err="1"/>
              <a:t>đáp</a:t>
            </a:r>
            <a:r>
              <a:rPr lang="en-US" dirty="0"/>
              <a:t> </a:t>
            </a:r>
            <a:r>
              <a:rPr lang="en-US" dirty="0" err="1"/>
              <a:t>án</a:t>
            </a:r>
            <a:r>
              <a:rPr lang="en-US" dirty="0"/>
              <a:t> </a:t>
            </a:r>
            <a:r>
              <a:rPr lang="en-US" dirty="0" err="1"/>
              <a:t>là</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slide 5</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07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hanks">
  <p:cSld name="1_Thanks">
    <p:spTree>
      <p:nvGrpSpPr>
        <p:cNvPr id="1" name="Shape 1661"/>
        <p:cNvGrpSpPr/>
        <p:nvPr/>
      </p:nvGrpSpPr>
      <p:grpSpPr>
        <a:xfrm>
          <a:off x="0" y="0"/>
          <a:ext cx="0" cy="0"/>
          <a:chOff x="0" y="0"/>
          <a:chExt cx="0" cy="0"/>
        </a:xfrm>
      </p:grpSpPr>
      <p:pic>
        <p:nvPicPr>
          <p:cNvPr id="1662" name="Google Shape;1662;p3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663" name="Google Shape;1663;p34"/>
          <p:cNvGrpSpPr/>
          <p:nvPr/>
        </p:nvGrpSpPr>
        <p:grpSpPr>
          <a:xfrm rot="-610151">
            <a:off x="6906663" y="-740897"/>
            <a:ext cx="2643372" cy="2133296"/>
            <a:chOff x="-729163" y="3851975"/>
            <a:chExt cx="2464103" cy="1988620"/>
          </a:xfrm>
        </p:grpSpPr>
        <p:sp>
          <p:nvSpPr>
            <p:cNvPr id="1664" name="Google Shape;1664;p34"/>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4"/>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4"/>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4"/>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4"/>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4"/>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4"/>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4"/>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4"/>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4"/>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4"/>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34"/>
          <p:cNvGrpSpPr/>
          <p:nvPr/>
        </p:nvGrpSpPr>
        <p:grpSpPr>
          <a:xfrm rot="-1824010" flipH="1">
            <a:off x="7664213" y="1926906"/>
            <a:ext cx="1540324" cy="2251708"/>
            <a:chOff x="-2055400" y="2385325"/>
            <a:chExt cx="1520600" cy="2222875"/>
          </a:xfrm>
        </p:grpSpPr>
        <p:grpSp>
          <p:nvGrpSpPr>
            <p:cNvPr id="1679" name="Google Shape;1679;p34"/>
            <p:cNvGrpSpPr/>
            <p:nvPr/>
          </p:nvGrpSpPr>
          <p:grpSpPr>
            <a:xfrm>
              <a:off x="-1858600" y="2385325"/>
              <a:ext cx="523125" cy="1635025"/>
              <a:chOff x="-1858600" y="2385325"/>
              <a:chExt cx="523125" cy="1635025"/>
            </a:xfrm>
          </p:grpSpPr>
          <p:sp>
            <p:nvSpPr>
              <p:cNvPr id="1680" name="Google Shape;1680;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34"/>
            <p:cNvGrpSpPr/>
            <p:nvPr/>
          </p:nvGrpSpPr>
          <p:grpSpPr>
            <a:xfrm>
              <a:off x="-1779100" y="2408800"/>
              <a:ext cx="1032750" cy="1807075"/>
              <a:chOff x="-1779100" y="2408800"/>
              <a:chExt cx="1032750" cy="1807075"/>
            </a:xfrm>
          </p:grpSpPr>
          <p:sp>
            <p:nvSpPr>
              <p:cNvPr id="1685" name="Google Shape;1685;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34"/>
            <p:cNvGrpSpPr/>
            <p:nvPr/>
          </p:nvGrpSpPr>
          <p:grpSpPr>
            <a:xfrm>
              <a:off x="-2055400" y="3174000"/>
              <a:ext cx="1520600" cy="1434200"/>
              <a:chOff x="-2055400" y="3174000"/>
              <a:chExt cx="1520600" cy="1434200"/>
            </a:xfrm>
          </p:grpSpPr>
          <p:sp>
            <p:nvSpPr>
              <p:cNvPr id="1690" name="Google Shape;1690;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3" name="Google Shape;1693;p34"/>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4"/>
          <p:cNvGrpSpPr/>
          <p:nvPr/>
        </p:nvGrpSpPr>
        <p:grpSpPr>
          <a:xfrm rot="486688">
            <a:off x="-587549" y="-514382"/>
            <a:ext cx="2449221" cy="3023429"/>
            <a:chOff x="-623774" y="-350900"/>
            <a:chExt cx="2449210" cy="3023416"/>
          </a:xfrm>
        </p:grpSpPr>
        <p:grpSp>
          <p:nvGrpSpPr>
            <p:cNvPr id="1695" name="Google Shape;1695;p34"/>
            <p:cNvGrpSpPr/>
            <p:nvPr/>
          </p:nvGrpSpPr>
          <p:grpSpPr>
            <a:xfrm rot="1413719">
              <a:off x="224827" y="-308028"/>
              <a:ext cx="616248" cy="1925931"/>
              <a:chOff x="-1858600" y="2385325"/>
              <a:chExt cx="523125" cy="1635025"/>
            </a:xfrm>
          </p:grpSpPr>
          <p:sp>
            <p:nvSpPr>
              <p:cNvPr id="1696" name="Google Shape;1696;p3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0" name="Google Shape;1700;p34"/>
            <p:cNvGrpSpPr/>
            <p:nvPr/>
          </p:nvGrpSpPr>
          <p:grpSpPr>
            <a:xfrm rot="1413719">
              <a:off x="234082" y="-133704"/>
              <a:ext cx="1216593" cy="2128592"/>
              <a:chOff x="-1779100" y="2408800"/>
              <a:chExt cx="1032750" cy="1807075"/>
            </a:xfrm>
          </p:grpSpPr>
          <p:sp>
            <p:nvSpPr>
              <p:cNvPr id="1701" name="Google Shape;1701;p3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4"/>
            <p:cNvGrpSpPr/>
            <p:nvPr/>
          </p:nvGrpSpPr>
          <p:grpSpPr>
            <a:xfrm>
              <a:off x="-623774" y="407959"/>
              <a:ext cx="2317309" cy="2264556"/>
              <a:chOff x="-623774" y="407959"/>
              <a:chExt cx="2317309" cy="2264556"/>
            </a:xfrm>
          </p:grpSpPr>
          <p:grpSp>
            <p:nvGrpSpPr>
              <p:cNvPr id="1706" name="Google Shape;1706;p34"/>
              <p:cNvGrpSpPr/>
              <p:nvPr/>
            </p:nvGrpSpPr>
            <p:grpSpPr>
              <a:xfrm rot="1413719">
                <a:off x="-360763" y="695549"/>
                <a:ext cx="1791287" cy="1689375"/>
                <a:chOff x="-2055400" y="3174000"/>
                <a:chExt cx="1520600" cy="1434200"/>
              </a:xfrm>
            </p:grpSpPr>
            <p:sp>
              <p:nvSpPr>
                <p:cNvPr id="1707" name="Google Shape;1707;p3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0" name="Google Shape;1710;p3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1" name="Google Shape;1711;p34"/>
          <p:cNvGrpSpPr/>
          <p:nvPr/>
        </p:nvGrpSpPr>
        <p:grpSpPr>
          <a:xfrm rot="-400779" flipH="1">
            <a:off x="-698500" y="2049097"/>
            <a:ext cx="2133209" cy="1673699"/>
            <a:chOff x="-2415600" y="2986400"/>
            <a:chExt cx="1943075" cy="1524659"/>
          </a:xfrm>
        </p:grpSpPr>
        <p:sp>
          <p:nvSpPr>
            <p:cNvPr id="1712" name="Google Shape;1712;p34"/>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4"/>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4"/>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4"/>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4"/>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7" name="Google Shape;1717;p34"/>
            <p:cNvGrpSpPr/>
            <p:nvPr/>
          </p:nvGrpSpPr>
          <p:grpSpPr>
            <a:xfrm>
              <a:off x="-2218800" y="3088875"/>
              <a:ext cx="1598825" cy="1190475"/>
              <a:chOff x="-2218800" y="3088875"/>
              <a:chExt cx="1598825" cy="1190475"/>
            </a:xfrm>
          </p:grpSpPr>
          <p:sp>
            <p:nvSpPr>
              <p:cNvPr id="1718" name="Google Shape;1718;p34"/>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4"/>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0" name="Google Shape;1720;p34"/>
          <p:cNvGrpSpPr/>
          <p:nvPr/>
        </p:nvGrpSpPr>
        <p:grpSpPr>
          <a:xfrm rot="451339" flipH="1">
            <a:off x="-195782" y="3197317"/>
            <a:ext cx="1810813" cy="1871593"/>
            <a:chOff x="334100" y="971800"/>
            <a:chExt cx="1810984" cy="1871771"/>
          </a:xfrm>
        </p:grpSpPr>
        <p:sp>
          <p:nvSpPr>
            <p:cNvPr id="1721" name="Google Shape;1721;p34"/>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4"/>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 name="Google Shape;1723;p34"/>
            <p:cNvGrpSpPr/>
            <p:nvPr/>
          </p:nvGrpSpPr>
          <p:grpSpPr>
            <a:xfrm>
              <a:off x="1214129" y="978980"/>
              <a:ext cx="913828" cy="1211839"/>
              <a:chOff x="1214129" y="978980"/>
              <a:chExt cx="913828" cy="1211839"/>
            </a:xfrm>
          </p:grpSpPr>
          <p:sp>
            <p:nvSpPr>
              <p:cNvPr id="1724" name="Google Shape;1724;p34"/>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4"/>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6" name="Google Shape;1726;p34"/>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4"/>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4"/>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9" name="Google Shape;1729;p34"/>
          <p:cNvSpPr/>
          <p:nvPr/>
        </p:nvSpPr>
        <p:spPr>
          <a:xfrm>
            <a:off x="2118340" y="1980703"/>
            <a:ext cx="4998000" cy="2711400"/>
          </a:xfrm>
          <a:prstGeom prst="roundRect">
            <a:avLst>
              <a:gd name="adj" fmla="val 10064"/>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4"/>
          <p:cNvSpPr/>
          <p:nvPr/>
        </p:nvSpPr>
        <p:spPr>
          <a:xfrm>
            <a:off x="2042115" y="1904503"/>
            <a:ext cx="4998000" cy="2711400"/>
          </a:xfrm>
          <a:prstGeom prst="roundRect">
            <a:avLst>
              <a:gd name="adj" fmla="val 10064"/>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4"/>
          <p:cNvSpPr txBox="1">
            <a:spLocks noGrp="1"/>
          </p:cNvSpPr>
          <p:nvPr>
            <p:ph type="title"/>
          </p:nvPr>
        </p:nvSpPr>
        <p:spPr>
          <a:xfrm>
            <a:off x="1549900" y="535300"/>
            <a:ext cx="6044100" cy="10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grpSp>
        <p:nvGrpSpPr>
          <p:cNvPr id="1732" name="Google Shape;1732;p34"/>
          <p:cNvGrpSpPr/>
          <p:nvPr/>
        </p:nvGrpSpPr>
        <p:grpSpPr>
          <a:xfrm rot="1946306" flipH="1">
            <a:off x="6754888" y="3850544"/>
            <a:ext cx="1827637" cy="1923754"/>
            <a:chOff x="1526600" y="450800"/>
            <a:chExt cx="4540675" cy="4779475"/>
          </a:xfrm>
        </p:grpSpPr>
        <p:sp>
          <p:nvSpPr>
            <p:cNvPr id="1733" name="Google Shape;1733;p34"/>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4"/>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4"/>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4"/>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4"/>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4"/>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4"/>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4"/>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 name="Google Shape;1741;p34"/>
          <p:cNvSpPr txBox="1"/>
          <p:nvPr/>
        </p:nvSpPr>
        <p:spPr>
          <a:xfrm>
            <a:off x="2577725" y="3666125"/>
            <a:ext cx="3988500" cy="606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1"/>
                </a:solidFill>
                <a:latin typeface="Raleway"/>
                <a:ea typeface="Raleway"/>
                <a:cs typeface="Raleway"/>
                <a:sym typeface="Raleway"/>
              </a:rPr>
              <a:t>CREDITS: This presentation template was created by </a:t>
            </a:r>
            <a:r>
              <a:rPr lang="en" sz="1000">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Slidesgo</a:t>
            </a:r>
            <a:r>
              <a:rPr lang="en" sz="1000">
                <a:solidFill>
                  <a:schemeClr val="dk1"/>
                </a:solidFill>
                <a:latin typeface="Raleway"/>
                <a:ea typeface="Raleway"/>
                <a:cs typeface="Raleway"/>
                <a:sym typeface="Raleway"/>
              </a:rPr>
              <a:t>, including icons by </a:t>
            </a:r>
            <a:r>
              <a:rPr lang="en" sz="1000">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Flaticon</a:t>
            </a:r>
            <a:r>
              <a:rPr lang="en" sz="1000">
                <a:solidFill>
                  <a:schemeClr val="dk1"/>
                </a:solidFill>
                <a:latin typeface="Raleway"/>
                <a:ea typeface="Raleway"/>
                <a:cs typeface="Raleway"/>
                <a:sym typeface="Raleway"/>
              </a:rPr>
              <a:t> and infographics &amp; images by </a:t>
            </a:r>
            <a:r>
              <a:rPr lang="en" sz="1000">
                <a:solidFill>
                  <a:schemeClr val="dk1"/>
                </a:solidFill>
                <a:uFill>
                  <a:noFill/>
                </a:uFill>
                <a:latin typeface="Raleway"/>
                <a:ea typeface="Raleway"/>
                <a:cs typeface="Raleway"/>
                <a:sym typeface="Raleway"/>
                <a:hlinkClick r:id="rId5">
                  <a:extLst>
                    <a:ext uri="{A12FA001-AC4F-418D-AE19-62706E023703}">
                      <ahyp:hlinkClr xmlns:ahyp="http://schemas.microsoft.com/office/drawing/2018/hyperlinkcolor" val="tx"/>
                    </a:ext>
                  </a:extLst>
                </a:hlinkClick>
              </a:rPr>
              <a:t>Freepik</a:t>
            </a:r>
            <a:endParaRPr sz="1000">
              <a:solidFill>
                <a:schemeClr val="dk1"/>
              </a:solidFill>
              <a:latin typeface="Raleway"/>
              <a:ea typeface="Raleway"/>
              <a:cs typeface="Raleway"/>
              <a:sym typeface="Raleway"/>
            </a:endParaRPr>
          </a:p>
        </p:txBody>
      </p:sp>
      <p:sp>
        <p:nvSpPr>
          <p:cNvPr id="1742" name="Google Shape;1742;p34"/>
          <p:cNvSpPr txBox="1">
            <a:spLocks noGrp="1"/>
          </p:cNvSpPr>
          <p:nvPr>
            <p:ph type="subTitle" idx="1"/>
          </p:nvPr>
        </p:nvSpPr>
        <p:spPr>
          <a:xfrm>
            <a:off x="2237250" y="1937850"/>
            <a:ext cx="4669500" cy="122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559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31362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233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6"/>
        <p:cNvGrpSpPr/>
        <p:nvPr/>
      </p:nvGrpSpPr>
      <p:grpSpPr>
        <a:xfrm>
          <a:off x="0" y="0"/>
          <a:ext cx="0" cy="0"/>
          <a:chOff x="0" y="0"/>
          <a:chExt cx="0" cy="0"/>
        </a:xfrm>
      </p:grpSpPr>
      <p:pic>
        <p:nvPicPr>
          <p:cNvPr id="87" name="Google Shape;87;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88" name="Google Shape;88;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1" name="Google Shape;91;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96" name="Google Shape;96;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97" name="Google Shape;97;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98" name="Google Shape;98;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99" name="Google Shape;99;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01" name="Google Shape;101;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02" name="Google Shape;102;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3" name="Google Shape;103;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4" name="Google Shape;104;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05" name="Google Shape;105;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14"/>
        <p:cNvGrpSpPr/>
        <p:nvPr/>
      </p:nvGrpSpPr>
      <p:grpSpPr>
        <a:xfrm>
          <a:off x="0" y="0"/>
          <a:ext cx="0" cy="0"/>
          <a:chOff x="0" y="0"/>
          <a:chExt cx="0" cy="0"/>
        </a:xfrm>
      </p:grpSpPr>
      <p:pic>
        <p:nvPicPr>
          <p:cNvPr id="115" name="Google Shape;115;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6" name="Google Shape;116;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19" name="Google Shape;119;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20" name="Google Shape;120;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1" name="Google Shape;121;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22"/>
        <p:cNvGrpSpPr/>
        <p:nvPr/>
      </p:nvGrpSpPr>
      <p:grpSpPr>
        <a:xfrm>
          <a:off x="0" y="0"/>
          <a:ext cx="0" cy="0"/>
          <a:chOff x="0" y="0"/>
          <a:chExt cx="0" cy="0"/>
        </a:xfrm>
      </p:grpSpPr>
      <p:pic>
        <p:nvPicPr>
          <p:cNvPr id="123" name="Google Shape;123;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4" name="Google Shape;124;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27" name="Google Shape;127;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9" name="Google Shape;129;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30" name="Google Shape;130;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31"/>
        <p:cNvGrpSpPr/>
        <p:nvPr/>
      </p:nvGrpSpPr>
      <p:grpSpPr>
        <a:xfrm>
          <a:off x="0" y="0"/>
          <a:ext cx="0" cy="0"/>
          <a:chOff x="0" y="0"/>
          <a:chExt cx="0" cy="0"/>
        </a:xfrm>
      </p:grpSpPr>
      <p:pic>
        <p:nvPicPr>
          <p:cNvPr id="132" name="Google Shape;132;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33" name="Google Shape;133;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36" name="Google Shape;136;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51"/>
        <p:cNvGrpSpPr/>
        <p:nvPr/>
      </p:nvGrpSpPr>
      <p:grpSpPr>
        <a:xfrm>
          <a:off x="0" y="0"/>
          <a:ext cx="0" cy="0"/>
          <a:chOff x="0" y="0"/>
          <a:chExt cx="0" cy="0"/>
        </a:xfrm>
      </p:grpSpPr>
      <p:pic>
        <p:nvPicPr>
          <p:cNvPr id="152" name="Google Shape;152;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3" name="Google Shape;153;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55" name="Google Shape;155;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dk2"/>
        </a:solidFill>
        <a:effectLst/>
      </p:bgPr>
    </p:bg>
    <p:spTree>
      <p:nvGrpSpPr>
        <p:cNvPr id="1" name="Shape 348"/>
        <p:cNvGrpSpPr/>
        <p:nvPr/>
      </p:nvGrpSpPr>
      <p:grpSpPr>
        <a:xfrm>
          <a:off x="0" y="0"/>
          <a:ext cx="0" cy="0"/>
          <a:chOff x="0" y="0"/>
          <a:chExt cx="0" cy="0"/>
        </a:xfrm>
      </p:grpSpPr>
      <p:pic>
        <p:nvPicPr>
          <p:cNvPr id="349" name="Google Shape;349;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0" name="Google Shape;350;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355"/>
        <p:cNvGrpSpPr/>
        <p:nvPr/>
      </p:nvGrpSpPr>
      <p:grpSpPr>
        <a:xfrm>
          <a:off x="0" y="0"/>
          <a:ext cx="0" cy="0"/>
          <a:chOff x="0" y="0"/>
          <a:chExt cx="0" cy="0"/>
        </a:xfrm>
      </p:grpSpPr>
      <p:pic>
        <p:nvPicPr>
          <p:cNvPr id="356" name="Google Shape;356;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7" name="Google Shape;357;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61" r:id="rId4"/>
    <p:sldLayoutId id="2147483662" r:id="rId5"/>
    <p:sldLayoutId id="2147483663" r:id="rId6"/>
    <p:sldLayoutId id="2147483666" r:id="rId7"/>
    <p:sldLayoutId id="2147483685" r:id="rId8"/>
    <p:sldLayoutId id="2147483686" r:id="rId9"/>
    <p:sldLayoutId id="2147483691" r:id="rId10"/>
    <p:sldLayoutId id="2147483692" r:id="rId11"/>
    <p:sldLayoutId id="214748369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slide" Target="slide4.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Box 8"/>
          <p:cNvSpPr txBox="1">
            <a:spLocks noChangeArrowheads="1"/>
          </p:cNvSpPr>
          <p:nvPr/>
        </p:nvSpPr>
        <p:spPr bwMode="auto">
          <a:xfrm>
            <a:off x="2797595" y="3648083"/>
            <a:ext cx="3491661" cy="100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just" defTabSz="685800" fontAlgn="base">
              <a:lnSpc>
                <a:spcPct val="150000"/>
              </a:lnSpc>
              <a:spcBef>
                <a:spcPct val="0"/>
              </a:spcBef>
              <a:spcAft>
                <a:spcPct val="0"/>
              </a:spcAft>
              <a:buNone/>
              <a:defRPr/>
            </a:pPr>
            <a:r>
              <a:rPr lang="en-US" altLang="en-US" sz="2100" b="1" dirty="0" err="1">
                <a:solidFill>
                  <a:srgbClr val="0000FF"/>
                </a:solidFill>
                <a:ea typeface="Segoe UI Black" panose="020B0A02040204020203" pitchFamily="34" charset="0"/>
              </a:rPr>
              <a:t>Giáo</a:t>
            </a:r>
            <a:r>
              <a:rPr lang="en-US" altLang="en-US" sz="2100" b="1" dirty="0">
                <a:solidFill>
                  <a:srgbClr val="0000FF"/>
                </a:solidFill>
                <a:ea typeface="Segoe UI Black" panose="020B0A02040204020203" pitchFamily="34" charset="0"/>
              </a:rPr>
              <a:t> </a:t>
            </a:r>
            <a:r>
              <a:rPr lang="en-US" altLang="en-US" sz="2100" b="1" dirty="0" err="1">
                <a:solidFill>
                  <a:srgbClr val="0000FF"/>
                </a:solidFill>
                <a:ea typeface="Segoe UI Black" panose="020B0A02040204020203" pitchFamily="34" charset="0"/>
              </a:rPr>
              <a:t>viên</a:t>
            </a:r>
            <a:r>
              <a:rPr lang="en-US" altLang="en-US" sz="2100" b="1" dirty="0">
                <a:solidFill>
                  <a:srgbClr val="0000FF"/>
                </a:solidFill>
                <a:ea typeface="Segoe UI Black" panose="020B0A02040204020203" pitchFamily="34" charset="0"/>
              </a:rPr>
              <a:t>: </a:t>
            </a:r>
            <a:r>
              <a:rPr lang="en-US" altLang="en-US" sz="2100" b="1" dirty="0" err="1">
                <a:solidFill>
                  <a:srgbClr val="0000FF"/>
                </a:solidFill>
                <a:ea typeface="Segoe UI Black" panose="020B0A02040204020203" pitchFamily="34" charset="0"/>
              </a:rPr>
              <a:t>Trần</a:t>
            </a:r>
            <a:r>
              <a:rPr lang="en-US" altLang="en-US" sz="2100" b="1" dirty="0">
                <a:solidFill>
                  <a:srgbClr val="0000FF"/>
                </a:solidFill>
                <a:ea typeface="Segoe UI Black" panose="020B0A02040204020203" pitchFamily="34" charset="0"/>
              </a:rPr>
              <a:t> Minh </a:t>
            </a:r>
            <a:r>
              <a:rPr lang="en-US" altLang="en-US" sz="2100" b="1" dirty="0" err="1">
                <a:solidFill>
                  <a:srgbClr val="0000FF"/>
                </a:solidFill>
                <a:ea typeface="Segoe UI Black" panose="020B0A02040204020203" pitchFamily="34" charset="0"/>
              </a:rPr>
              <a:t>Châm</a:t>
            </a:r>
            <a:endParaRPr lang="en-US" altLang="en-US" sz="2100" b="1" dirty="0">
              <a:solidFill>
                <a:srgbClr val="0000FF"/>
              </a:solidFill>
              <a:ea typeface="Segoe UI Black" panose="020B0A02040204020203" pitchFamily="34" charset="0"/>
            </a:endParaRPr>
          </a:p>
          <a:p>
            <a:pPr algn="ctr" defTabSz="685800" fontAlgn="base">
              <a:lnSpc>
                <a:spcPct val="150000"/>
              </a:lnSpc>
              <a:spcBef>
                <a:spcPct val="0"/>
              </a:spcBef>
              <a:spcAft>
                <a:spcPct val="0"/>
              </a:spcAft>
              <a:buNone/>
              <a:defRPr/>
            </a:pPr>
            <a:r>
              <a:rPr lang="en-US" altLang="en-US" sz="2100" b="1" dirty="0" err="1">
                <a:solidFill>
                  <a:srgbClr val="0000FF"/>
                </a:solidFill>
                <a:ea typeface="Segoe UI Black" panose="020B0A02040204020203" pitchFamily="34" charset="0"/>
              </a:rPr>
              <a:t>Trường</a:t>
            </a:r>
            <a:r>
              <a:rPr lang="en-US" altLang="en-US" sz="2100" b="1" dirty="0">
                <a:solidFill>
                  <a:srgbClr val="0000FF"/>
                </a:solidFill>
                <a:ea typeface="Segoe UI Black" panose="020B0A02040204020203" pitchFamily="34" charset="0"/>
              </a:rPr>
              <a:t> THCS </a:t>
            </a:r>
            <a:r>
              <a:rPr lang="en-US" altLang="en-US" sz="2100" b="1" dirty="0" err="1">
                <a:solidFill>
                  <a:srgbClr val="0000FF"/>
                </a:solidFill>
                <a:ea typeface="Segoe UI Black" panose="020B0A02040204020203" pitchFamily="34" charset="0"/>
              </a:rPr>
              <a:t>Cúc</a:t>
            </a:r>
            <a:r>
              <a:rPr lang="en-US" altLang="en-US" sz="2100" b="1" dirty="0">
                <a:solidFill>
                  <a:srgbClr val="0000FF"/>
                </a:solidFill>
                <a:ea typeface="Segoe UI Black" panose="020B0A02040204020203" pitchFamily="34" charset="0"/>
              </a:rPr>
              <a:t> </a:t>
            </a:r>
            <a:r>
              <a:rPr lang="en-US" altLang="en-US" sz="2100" b="1" dirty="0" err="1">
                <a:solidFill>
                  <a:srgbClr val="0000FF"/>
                </a:solidFill>
                <a:ea typeface="Segoe UI Black" panose="020B0A02040204020203" pitchFamily="34" charset="0"/>
              </a:rPr>
              <a:t>Đường</a:t>
            </a:r>
            <a:endParaRPr lang="en-US" altLang="en-US" sz="2100" b="1" dirty="0">
              <a:solidFill>
                <a:srgbClr val="0000FF"/>
              </a:solidFill>
              <a:ea typeface="Segoe UI Black" panose="020B0A02040204020203" pitchFamily="34" charset="0"/>
            </a:endParaRPr>
          </a:p>
        </p:txBody>
      </p:sp>
      <p:sp>
        <p:nvSpPr>
          <p:cNvPr id="4" name="Rectangle 3"/>
          <p:cNvSpPr/>
          <p:nvPr/>
        </p:nvSpPr>
        <p:spPr>
          <a:xfrm>
            <a:off x="342028" y="92928"/>
            <a:ext cx="8997554" cy="1131528"/>
          </a:xfrm>
          <a:prstGeom prst="rect">
            <a:avLst/>
          </a:prstGeom>
        </p:spPr>
        <p:txBody>
          <a:bodyPr wrap="square">
            <a:spAutoFit/>
          </a:bodyPr>
          <a:lstStyle/>
          <a:p>
            <a:pPr algn="ctr" defTabSz="685800" fontAlgn="base">
              <a:lnSpc>
                <a:spcPct val="150000"/>
              </a:lnSpc>
              <a:spcBef>
                <a:spcPct val="0"/>
              </a:spcBef>
              <a:spcAft>
                <a:spcPct val="0"/>
              </a:spcAft>
              <a:defRPr/>
            </a:pPr>
            <a:r>
              <a:rPr lang="en-US" altLang="en-US" sz="2400" b="1" dirty="0">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HỘI THI GIÁO VIÊN DẠY GIỎI CẤP TRƯỜNG</a:t>
            </a:r>
          </a:p>
          <a:p>
            <a:pPr algn="ctr" defTabSz="685800" fontAlgn="base">
              <a:lnSpc>
                <a:spcPct val="150000"/>
              </a:lnSpc>
              <a:spcBef>
                <a:spcPct val="0"/>
              </a:spcBef>
              <a:spcAft>
                <a:spcPct val="0"/>
              </a:spcAft>
              <a:defRPr/>
            </a:pPr>
            <a:r>
              <a:rPr lang="en-US" altLang="en-US" sz="2400" b="1" dirty="0">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NĂM HỌC 2025 - 2026</a:t>
            </a:r>
          </a:p>
        </p:txBody>
      </p:sp>
      <p:sp>
        <p:nvSpPr>
          <p:cNvPr id="6" name="TextBox 5"/>
          <p:cNvSpPr txBox="1">
            <a:spLocks noChangeArrowheads="1"/>
          </p:cNvSpPr>
          <p:nvPr/>
        </p:nvSpPr>
        <p:spPr bwMode="auto">
          <a:xfrm>
            <a:off x="1324458" y="1623295"/>
            <a:ext cx="7032694" cy="145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lnSpc>
                <a:spcPct val="150000"/>
              </a:lnSpc>
              <a:spcBef>
                <a:spcPct val="0"/>
              </a:spcBef>
              <a:spcAft>
                <a:spcPct val="0"/>
              </a:spcAft>
              <a:buNone/>
              <a:defRPr/>
            </a:pPr>
            <a:r>
              <a:rPr lang="en-US" altLang="en-US" sz="3150" b="1" dirty="0">
                <a:solidFill>
                  <a:srgbClr val="FF0000"/>
                </a:solidFill>
                <a:effectLst>
                  <a:outerShdw blurRad="38100" dist="38100" dir="2700000" algn="tl">
                    <a:srgbClr val="000000">
                      <a:alpha val="43137"/>
                    </a:srgbClr>
                  </a:outerShdw>
                </a:effectLst>
                <a:ea typeface="Segoe UI Black" panose="020B0A02040204020203" pitchFamily="34" charset="0"/>
              </a:rPr>
              <a:t>CHÀO MỪNG QUÝ THẦY CÔ GIÁO </a:t>
            </a:r>
          </a:p>
          <a:p>
            <a:pPr algn="ctr" defTabSz="685800" fontAlgn="base">
              <a:lnSpc>
                <a:spcPct val="150000"/>
              </a:lnSpc>
              <a:spcBef>
                <a:spcPct val="0"/>
              </a:spcBef>
              <a:spcAft>
                <a:spcPct val="0"/>
              </a:spcAft>
              <a:buNone/>
              <a:defRPr/>
            </a:pPr>
            <a:r>
              <a:rPr lang="en-US" altLang="en-US" sz="3150" b="1" dirty="0">
                <a:solidFill>
                  <a:srgbClr val="FF0000"/>
                </a:solidFill>
                <a:effectLst>
                  <a:outerShdw blurRad="38100" dist="38100" dir="2700000" algn="tl">
                    <a:srgbClr val="000000">
                      <a:alpha val="43137"/>
                    </a:srgbClr>
                  </a:outerShdw>
                </a:effectLst>
                <a:ea typeface="Segoe UI Black" panose="020B0A02040204020203" pitchFamily="34" charset="0"/>
              </a:rPr>
              <a:t>VÀ CÁC EM HỌC SINH VỀ DỰ GIỜ</a:t>
            </a:r>
          </a:p>
        </p:txBody>
      </p:sp>
    </p:spTree>
    <p:custDataLst>
      <p:tags r:id="rId1"/>
    </p:custDataLst>
    <p:extLst>
      <p:ext uri="{BB962C8B-B14F-4D97-AF65-F5344CB8AC3E}">
        <p14:creationId xmlns:p14="http://schemas.microsoft.com/office/powerpoint/2010/main" val="264389521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a:grpSpLocks noChangeAspect="1"/>
          </p:cNvGrpSpPr>
          <p:nvPr/>
        </p:nvGrpSpPr>
        <p:grpSpPr>
          <a:xfrm>
            <a:off x="6192341" y="0"/>
            <a:ext cx="2136287" cy="360795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24242" r="-24242"/>
              </a:stretch>
            </a:blipFill>
          </p:spPr>
        </p:sp>
      </p:grpSp>
      <p:grpSp>
        <p:nvGrpSpPr>
          <p:cNvPr id="6" name="Group 6"/>
          <p:cNvGrpSpPr>
            <a:grpSpLocks noChangeAspect="1"/>
          </p:cNvGrpSpPr>
          <p:nvPr/>
        </p:nvGrpSpPr>
        <p:grpSpPr>
          <a:xfrm>
            <a:off x="3433531" y="514350"/>
            <a:ext cx="2136287" cy="3607951"/>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20767" r="-107391"/>
              </a:stretch>
            </a:blipFill>
          </p:spPr>
        </p:sp>
      </p:grpSp>
      <p:grpSp>
        <p:nvGrpSpPr>
          <p:cNvPr id="9" name="Group 9"/>
          <p:cNvGrpSpPr>
            <a:grpSpLocks noChangeAspect="1"/>
          </p:cNvGrpSpPr>
          <p:nvPr/>
        </p:nvGrpSpPr>
        <p:grpSpPr>
          <a:xfrm>
            <a:off x="1003293" y="146841"/>
            <a:ext cx="2136287" cy="3607951"/>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25914" r="-25914"/>
              </a:stretch>
            </a:blipFill>
          </p:spPr>
        </p:sp>
      </p:grpSp>
      <p:sp>
        <p:nvSpPr>
          <p:cNvPr id="12" name="Freeform 12"/>
          <p:cNvSpPr/>
          <p:nvPr/>
        </p:nvSpPr>
        <p:spPr>
          <a:xfrm rot="7251747">
            <a:off x="7997816" y="3095880"/>
            <a:ext cx="935196" cy="612128"/>
          </a:xfrm>
          <a:custGeom>
            <a:avLst/>
            <a:gdLst/>
            <a:ahLst/>
            <a:cxnLst/>
            <a:rect l="l" t="t" r="r" b="b"/>
            <a:pathLst>
              <a:path w="1870391" h="1224256">
                <a:moveTo>
                  <a:pt x="0" y="0"/>
                </a:moveTo>
                <a:lnTo>
                  <a:pt x="1870391" y="0"/>
                </a:lnTo>
                <a:lnTo>
                  <a:pt x="1870391" y="1224255"/>
                </a:lnTo>
                <a:lnTo>
                  <a:pt x="0" y="1224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3664779" y="161178"/>
            <a:ext cx="1905039" cy="346249"/>
          </a:xfrm>
          <a:prstGeom prst="rect">
            <a:avLst/>
          </a:prstGeom>
        </p:spPr>
        <p:txBody>
          <a:bodyPr lIns="0" tIns="0" rIns="0" bIns="0" rtlCol="0" anchor="t">
            <a:spAutoFit/>
          </a:bodyPr>
          <a:lstStyle/>
          <a:p>
            <a:pPr>
              <a:lnSpc>
                <a:spcPts val="2709"/>
              </a:lnSpc>
            </a:pPr>
            <a:r>
              <a:rPr lang="en-US" sz="2852" spc="-191">
                <a:latin typeface="Gaegu Bold"/>
              </a:rPr>
              <a:t>Bếp gas</a:t>
            </a:r>
          </a:p>
        </p:txBody>
      </p:sp>
      <p:sp>
        <p:nvSpPr>
          <p:cNvPr id="14" name="TextBox 14"/>
          <p:cNvSpPr txBox="1"/>
          <p:nvPr/>
        </p:nvSpPr>
        <p:spPr>
          <a:xfrm>
            <a:off x="1003293" y="3727939"/>
            <a:ext cx="2136287" cy="346249"/>
          </a:xfrm>
          <a:prstGeom prst="rect">
            <a:avLst/>
          </a:prstGeom>
        </p:spPr>
        <p:txBody>
          <a:bodyPr lIns="0" tIns="0" rIns="0" bIns="0" rtlCol="0" anchor="t">
            <a:spAutoFit/>
          </a:bodyPr>
          <a:lstStyle/>
          <a:p>
            <a:pPr>
              <a:lnSpc>
                <a:spcPts val="2709"/>
              </a:lnSpc>
            </a:pPr>
            <a:r>
              <a:rPr lang="en-US" sz="2852" spc="-191">
                <a:latin typeface="Gaegu Bold"/>
              </a:rPr>
              <a:t>Bật lửa</a:t>
            </a:r>
          </a:p>
        </p:txBody>
      </p:sp>
      <p:sp>
        <p:nvSpPr>
          <p:cNvPr id="15" name="Freeform 15"/>
          <p:cNvSpPr/>
          <p:nvPr/>
        </p:nvSpPr>
        <p:spPr>
          <a:xfrm rot="-7587409" flipH="1">
            <a:off x="287809" y="3095448"/>
            <a:ext cx="935196" cy="612128"/>
          </a:xfrm>
          <a:custGeom>
            <a:avLst/>
            <a:gdLst/>
            <a:ahLst/>
            <a:cxnLst/>
            <a:rect l="l" t="t" r="r" b="b"/>
            <a:pathLst>
              <a:path w="1870391" h="1224256">
                <a:moveTo>
                  <a:pt x="1870391" y="0"/>
                </a:moveTo>
                <a:lnTo>
                  <a:pt x="0" y="0"/>
                </a:lnTo>
                <a:lnTo>
                  <a:pt x="0" y="1224256"/>
                </a:lnTo>
                <a:lnTo>
                  <a:pt x="1870391" y="1224256"/>
                </a:lnTo>
                <a:lnTo>
                  <a:pt x="18703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3703671" flipH="1">
            <a:off x="5018953" y="923377"/>
            <a:ext cx="856645" cy="560713"/>
          </a:xfrm>
          <a:custGeom>
            <a:avLst/>
            <a:gdLst/>
            <a:ahLst/>
            <a:cxnLst/>
            <a:rect l="l" t="t" r="r" b="b"/>
            <a:pathLst>
              <a:path w="1713289" h="1121425">
                <a:moveTo>
                  <a:pt x="1713289" y="0"/>
                </a:moveTo>
                <a:lnTo>
                  <a:pt x="0" y="0"/>
                </a:lnTo>
                <a:lnTo>
                  <a:pt x="0" y="1121425"/>
                </a:lnTo>
                <a:lnTo>
                  <a:pt x="1713289" y="1121425"/>
                </a:lnTo>
                <a:lnTo>
                  <a:pt x="171328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5865092" y="3607951"/>
            <a:ext cx="2431825" cy="346249"/>
          </a:xfrm>
          <a:prstGeom prst="rect">
            <a:avLst/>
          </a:prstGeom>
        </p:spPr>
        <p:txBody>
          <a:bodyPr lIns="0" tIns="0" rIns="0" bIns="0" rtlCol="0" anchor="t">
            <a:spAutoFit/>
          </a:bodyPr>
          <a:lstStyle/>
          <a:p>
            <a:pPr algn="r">
              <a:lnSpc>
                <a:spcPts val="2709"/>
              </a:lnSpc>
            </a:pPr>
            <a:r>
              <a:rPr lang="en-US" sz="2852" spc="-191">
                <a:latin typeface="Gaegu Bold"/>
              </a:rPr>
              <a:t>Ô tô - xe máy</a:t>
            </a:r>
          </a:p>
        </p:txBody>
      </p:sp>
      <p:sp>
        <p:nvSpPr>
          <p:cNvPr id="18" name="TextBox 18"/>
          <p:cNvSpPr txBox="1"/>
          <p:nvPr/>
        </p:nvSpPr>
        <p:spPr>
          <a:xfrm>
            <a:off x="70326" y="4247635"/>
            <a:ext cx="9003348" cy="634982"/>
          </a:xfrm>
          <a:prstGeom prst="rect">
            <a:avLst/>
          </a:prstGeom>
        </p:spPr>
        <p:txBody>
          <a:bodyPr lIns="0" tIns="0" rIns="0" bIns="0" rtlCol="0" anchor="t">
            <a:spAutoFit/>
          </a:bodyPr>
          <a:lstStyle/>
          <a:p>
            <a:pPr algn="ctr">
              <a:lnSpc>
                <a:spcPts val="2350"/>
              </a:lnSpc>
              <a:spcBef>
                <a:spcPct val="0"/>
              </a:spcBef>
            </a:pPr>
            <a:r>
              <a:rPr lang="en-US" sz="2350" spc="-136">
                <a:latin typeface="Gaegu Bold"/>
              </a:rPr>
              <a:t>Khí mỏ dầu hoá lỏng (dùng cho bật lửa và bếp gas), xăng hay dầu (dùng cho xe máy, ô tô, máy bay,...) đều có thành phần chính là </a:t>
            </a:r>
            <a:r>
              <a:rPr lang="en-US" sz="3300" u="sng" spc="-136">
                <a:latin typeface="Gaegu Bold"/>
              </a:rPr>
              <a:t>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93"/>
        <p:cNvGrpSpPr/>
        <p:nvPr/>
      </p:nvGrpSpPr>
      <p:grpSpPr>
        <a:xfrm>
          <a:off x="0" y="0"/>
          <a:ext cx="0" cy="0"/>
          <a:chOff x="0" y="0"/>
          <a:chExt cx="0" cy="0"/>
        </a:xfrm>
      </p:grpSpPr>
      <p:sp>
        <p:nvSpPr>
          <p:cNvPr id="494" name="Google Shape;494;p46"/>
          <p:cNvSpPr/>
          <p:nvPr/>
        </p:nvSpPr>
        <p:spPr>
          <a:xfrm>
            <a:off x="4746480"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5" name="Google Shape;495;p46"/>
          <p:cNvSpPr/>
          <p:nvPr/>
        </p:nvSpPr>
        <p:spPr>
          <a:xfrm rot="10800000" flipH="1">
            <a:off x="4746480" y="3127088"/>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6" name="Google Shape;496;p46"/>
          <p:cNvSpPr/>
          <p:nvPr/>
        </p:nvSpPr>
        <p:spPr>
          <a:xfrm>
            <a:off x="1074255" y="179592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7" name="Google Shape;497;p46"/>
          <p:cNvSpPr/>
          <p:nvPr/>
        </p:nvSpPr>
        <p:spPr>
          <a:xfrm rot="10800000" flipH="1">
            <a:off x="1074254" y="30293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498" name="Google Shape;498;p46"/>
          <p:cNvSpPr txBox="1">
            <a:spLocks noGrp="1"/>
          </p:cNvSpPr>
          <p:nvPr>
            <p:ph type="title" idx="2"/>
          </p:nvPr>
        </p:nvSpPr>
        <p:spPr>
          <a:xfrm rot="1545">
            <a:off x="4600279" y="1885575"/>
            <a:ext cx="967840" cy="4206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III.</a:t>
            </a:r>
            <a:endParaRPr sz="3600" b="1">
              <a:latin typeface="Times New Roman" panose="02020603050405020304" pitchFamily="18" charset="0"/>
              <a:cs typeface="Times New Roman" panose="02020603050405020304" pitchFamily="18" charset="0"/>
            </a:endParaRPr>
          </a:p>
        </p:txBody>
      </p:sp>
      <p:sp>
        <p:nvSpPr>
          <p:cNvPr id="499" name="Google Shape;499;p46"/>
          <p:cNvSpPr txBox="1">
            <a:spLocks noGrp="1"/>
          </p:cNvSpPr>
          <p:nvPr>
            <p:ph type="title" idx="3"/>
          </p:nvPr>
        </p:nvSpPr>
        <p:spPr>
          <a:xfrm>
            <a:off x="1914343" y="1492212"/>
            <a:ext cx="2629474" cy="38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rgbClr val="FF0000"/>
                </a:solidFill>
                <a:latin typeface="Times New Roman" panose="02020603050405020304" pitchFamily="18" charset="0"/>
                <a:cs typeface="Times New Roman" panose="02020603050405020304" pitchFamily="18" charset="0"/>
              </a:rPr>
              <a:t>K</a:t>
            </a:r>
            <a:r>
              <a:rPr lang="en" sz="2800" b="1" dirty="0">
                <a:solidFill>
                  <a:srgbClr val="FF0000"/>
                </a:solidFill>
                <a:latin typeface="Times New Roman" panose="02020603050405020304" pitchFamily="18" charset="0"/>
                <a:cs typeface="Times New Roman" panose="02020603050405020304" pitchFamily="18" charset="0"/>
              </a:rPr>
              <a:t>hái niệm hydrocarbon, alkane</a:t>
            </a:r>
            <a:endParaRPr sz="2800" b="1" dirty="0">
              <a:solidFill>
                <a:srgbClr val="FF0000"/>
              </a:solidFill>
              <a:latin typeface="Times New Roman" panose="02020603050405020304" pitchFamily="18" charset="0"/>
              <a:cs typeface="Times New Roman" panose="02020603050405020304" pitchFamily="18" charset="0"/>
            </a:endParaRPr>
          </a:p>
        </p:txBody>
      </p:sp>
      <p:sp>
        <p:nvSpPr>
          <p:cNvPr id="501" name="Google Shape;501;p46"/>
          <p:cNvSpPr txBox="1">
            <a:spLocks noGrp="1"/>
          </p:cNvSpPr>
          <p:nvPr>
            <p:ph type="title" idx="4"/>
          </p:nvPr>
        </p:nvSpPr>
        <p:spPr>
          <a:xfrm>
            <a:off x="1914342" y="3089332"/>
            <a:ext cx="2804863" cy="385200"/>
          </a:xfrm>
          <a:prstGeom prst="rect">
            <a:avLst/>
          </a:prstGeom>
        </p:spPr>
        <p:txBody>
          <a:bodyPr spcFirstLastPara="1" wrap="square" lIns="91425" tIns="91425" rIns="91425" bIns="91425" anchor="t" anchorCtr="0">
            <a:noAutofit/>
          </a:bodyPr>
          <a:lstStyle/>
          <a:p>
            <a:pPr lvl="0" algn="ct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alkane</a:t>
            </a:r>
          </a:p>
        </p:txBody>
      </p:sp>
      <p:sp>
        <p:nvSpPr>
          <p:cNvPr id="503" name="Google Shape;503;p46"/>
          <p:cNvSpPr txBox="1">
            <a:spLocks noGrp="1"/>
          </p:cNvSpPr>
          <p:nvPr>
            <p:ph type="title" idx="6"/>
          </p:nvPr>
        </p:nvSpPr>
        <p:spPr>
          <a:xfrm rot="1545">
            <a:off x="4746567" y="3204601"/>
            <a:ext cx="80558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IV.</a:t>
            </a:r>
            <a:endParaRPr sz="3600" b="1">
              <a:latin typeface="Times New Roman" panose="02020603050405020304" pitchFamily="18" charset="0"/>
              <a:cs typeface="Times New Roman" panose="02020603050405020304" pitchFamily="18" charset="0"/>
            </a:endParaRPr>
          </a:p>
        </p:txBody>
      </p:sp>
      <p:sp>
        <p:nvSpPr>
          <p:cNvPr id="504" name="Google Shape;504;p46"/>
          <p:cNvSpPr txBox="1">
            <a:spLocks noGrp="1"/>
          </p:cNvSpPr>
          <p:nvPr>
            <p:ph type="title" idx="7"/>
          </p:nvPr>
        </p:nvSpPr>
        <p:spPr>
          <a:xfrm>
            <a:off x="5457469" y="3234700"/>
            <a:ext cx="3336582" cy="38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latin typeface="Times New Roman" panose="02020603050405020304" pitchFamily="18" charset="0"/>
                <a:cs typeface="Times New Roman" panose="02020603050405020304" pitchFamily="18" charset="0"/>
              </a:rPr>
              <a:t>Ứng dụng làm nhiên liệu của alkane</a:t>
            </a:r>
            <a:endParaRPr sz="2800" b="1" dirty="0">
              <a:latin typeface="Times New Roman" panose="02020603050405020304" pitchFamily="18" charset="0"/>
              <a:cs typeface="Times New Roman" panose="02020603050405020304" pitchFamily="18" charset="0"/>
            </a:endParaRPr>
          </a:p>
        </p:txBody>
      </p:sp>
      <p:sp>
        <p:nvSpPr>
          <p:cNvPr id="506" name="Google Shape;506;p46"/>
          <p:cNvSpPr txBox="1">
            <a:spLocks noGrp="1"/>
          </p:cNvSpPr>
          <p:nvPr>
            <p:ph type="title"/>
          </p:nvPr>
        </p:nvSpPr>
        <p:spPr>
          <a:xfrm>
            <a:off x="720292" y="575026"/>
            <a:ext cx="7704000" cy="420600"/>
          </a:xfrm>
          <a:prstGeom prst="rect">
            <a:avLst/>
          </a:prstGeom>
        </p:spPr>
        <p:txBody>
          <a:bodyPr spcFirstLastPara="1" wrap="square" lIns="91425" tIns="91425" rIns="91425" bIns="91425" anchor="t" anchorCtr="0">
            <a:noAutofit/>
          </a:bodyPr>
          <a:lstStyle/>
          <a:p>
            <a:pPr lvl="0"/>
            <a:r>
              <a:rPr lang="en" b="1" dirty="0">
                <a:solidFill>
                  <a:srgbClr val="7030A0"/>
                </a:solidFill>
                <a:latin typeface="Times New Roman" panose="02020603050405020304" pitchFamily="18" charset="0"/>
                <a:cs typeface="Times New Roman" panose="02020603050405020304" pitchFamily="18" charset="0"/>
              </a:rPr>
              <a:t>NỘI DUNG BÀI HỌC</a:t>
            </a:r>
            <a:endParaRPr dirty="0">
              <a:solidFill>
                <a:srgbClr val="7030A0"/>
              </a:solidFill>
            </a:endParaRPr>
          </a:p>
        </p:txBody>
      </p:sp>
      <p:sp>
        <p:nvSpPr>
          <p:cNvPr id="507" name="Google Shape;507;p46"/>
          <p:cNvSpPr txBox="1">
            <a:spLocks noGrp="1"/>
          </p:cNvSpPr>
          <p:nvPr>
            <p:ph type="title" idx="9"/>
          </p:nvPr>
        </p:nvSpPr>
        <p:spPr>
          <a:xfrm rot="1538">
            <a:off x="1119986" y="1881802"/>
            <a:ext cx="6705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I.</a:t>
            </a:r>
            <a:endParaRPr sz="3600" b="1">
              <a:latin typeface="Times New Roman" panose="02020603050405020304" pitchFamily="18" charset="0"/>
              <a:cs typeface="Times New Roman" panose="02020603050405020304" pitchFamily="18" charset="0"/>
            </a:endParaRPr>
          </a:p>
        </p:txBody>
      </p:sp>
      <p:sp>
        <p:nvSpPr>
          <p:cNvPr id="508" name="Google Shape;508;p46"/>
          <p:cNvSpPr txBox="1">
            <a:spLocks noGrp="1"/>
          </p:cNvSpPr>
          <p:nvPr>
            <p:ph type="title" idx="13"/>
          </p:nvPr>
        </p:nvSpPr>
        <p:spPr>
          <a:xfrm rot="3107">
            <a:off x="1108152" y="3127321"/>
            <a:ext cx="663900" cy="39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Times New Roman" panose="02020603050405020304" pitchFamily="18" charset="0"/>
                <a:cs typeface="Times New Roman" panose="02020603050405020304" pitchFamily="18" charset="0"/>
              </a:rPr>
              <a:t>II.</a:t>
            </a:r>
            <a:endParaRPr sz="3600" b="1">
              <a:latin typeface="Times New Roman" panose="02020603050405020304" pitchFamily="18" charset="0"/>
              <a:cs typeface="Times New Roman" panose="02020603050405020304" pitchFamily="18" charset="0"/>
            </a:endParaRPr>
          </a:p>
        </p:txBody>
      </p:sp>
      <p:sp>
        <p:nvSpPr>
          <p:cNvPr id="509" name="Google Shape;509;p46"/>
          <p:cNvSpPr txBox="1">
            <a:spLocks noGrp="1"/>
          </p:cNvSpPr>
          <p:nvPr>
            <p:ph type="title" idx="14"/>
          </p:nvPr>
        </p:nvSpPr>
        <p:spPr>
          <a:xfrm>
            <a:off x="5326858" y="1832629"/>
            <a:ext cx="3336583" cy="38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latin typeface="Times New Roman" panose="02020603050405020304" pitchFamily="18" charset="0"/>
                <a:cs typeface="Times New Roman" panose="02020603050405020304" pitchFamily="18" charset="0"/>
              </a:rPr>
              <a:t>Phản ứng cháy của alkane</a:t>
            </a:r>
            <a:endParaRPr sz="2800" b="1" dirty="0">
              <a:latin typeface="Times New Roman" panose="02020603050405020304" pitchFamily="18" charset="0"/>
              <a:cs typeface="Times New Roman" panose="02020603050405020304" pitchFamily="18" charset="0"/>
            </a:endParaRPr>
          </a:p>
        </p:txBody>
      </p:sp>
      <p:grpSp>
        <p:nvGrpSpPr>
          <p:cNvPr id="511" name="Google Shape;511;p46"/>
          <p:cNvGrpSpPr/>
          <p:nvPr/>
        </p:nvGrpSpPr>
        <p:grpSpPr>
          <a:xfrm>
            <a:off x="6758450" y="493988"/>
            <a:ext cx="339775" cy="728413"/>
            <a:chOff x="7941975" y="230788"/>
            <a:chExt cx="339775" cy="728413"/>
          </a:xfrm>
        </p:grpSpPr>
        <p:sp>
          <p:nvSpPr>
            <p:cNvPr id="512" name="Google Shape;512;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46"/>
          <p:cNvGrpSpPr/>
          <p:nvPr/>
        </p:nvGrpSpPr>
        <p:grpSpPr>
          <a:xfrm>
            <a:off x="8424292" y="4284416"/>
            <a:ext cx="277437" cy="391513"/>
            <a:chOff x="8424292" y="4284416"/>
            <a:chExt cx="277437" cy="391513"/>
          </a:xfrm>
        </p:grpSpPr>
        <p:grpSp>
          <p:nvGrpSpPr>
            <p:cNvPr id="524" name="Google Shape;524;p46"/>
            <p:cNvGrpSpPr/>
            <p:nvPr/>
          </p:nvGrpSpPr>
          <p:grpSpPr>
            <a:xfrm>
              <a:off x="8424292" y="4480091"/>
              <a:ext cx="129879" cy="195839"/>
              <a:chOff x="7509313" y="3231788"/>
              <a:chExt cx="249575" cy="365575"/>
            </a:xfrm>
          </p:grpSpPr>
          <p:sp>
            <p:nvSpPr>
              <p:cNvPr id="525" name="Google Shape;525;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26" name="Google Shape;526;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27" name="Google Shape;527;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grpSp>
        <p:grpSp>
          <p:nvGrpSpPr>
            <p:cNvPr id="528" name="Google Shape;528;p46"/>
            <p:cNvGrpSpPr/>
            <p:nvPr/>
          </p:nvGrpSpPr>
          <p:grpSpPr>
            <a:xfrm>
              <a:off x="8571875" y="4284416"/>
              <a:ext cx="129854" cy="195839"/>
              <a:chOff x="7509313" y="3231788"/>
              <a:chExt cx="249575" cy="365575"/>
            </a:xfrm>
          </p:grpSpPr>
          <p:sp>
            <p:nvSpPr>
              <p:cNvPr id="529" name="Google Shape;52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30" name="Google Shape;53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sp>
            <p:nvSpPr>
              <p:cNvPr id="531" name="Google Shape;53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latin typeface="Times New Roman" panose="02020603050405020304" pitchFamily="18" charset="0"/>
                  <a:cs typeface="Times New Roman" panose="02020603050405020304" pitchFamily="18" charset="0"/>
                </a:endParaRPr>
              </a:p>
            </p:txBody>
          </p:sp>
        </p:grpSp>
      </p:grpSp>
      <p:grpSp>
        <p:nvGrpSpPr>
          <p:cNvPr id="532" name="Google Shape;532;p46"/>
          <p:cNvGrpSpPr/>
          <p:nvPr/>
        </p:nvGrpSpPr>
        <p:grpSpPr>
          <a:xfrm rot="5973186">
            <a:off x="1583400" y="813978"/>
            <a:ext cx="525721" cy="428640"/>
            <a:chOff x="5426900" y="3064075"/>
            <a:chExt cx="281450" cy="229525"/>
          </a:xfrm>
        </p:grpSpPr>
        <p:sp>
          <p:nvSpPr>
            <p:cNvPr id="533" name="Google Shape;533;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wipe(down)">
                                      <p:cBhvr>
                                        <p:cTn id="7" dur="500"/>
                                        <p:tgtEl>
                                          <p:spTgt spid="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5"/>
                                        </p:tgtEl>
                                        <p:attrNameLst>
                                          <p:attrName>style.visibility</p:attrName>
                                        </p:attrNameLst>
                                      </p:cBhvr>
                                      <p:to>
                                        <p:strVal val="visible"/>
                                      </p:to>
                                    </p:set>
                                    <p:animEffect transition="in" filter="wipe(down)">
                                      <p:cBhvr>
                                        <p:cTn id="10" dur="500"/>
                                        <p:tgtEl>
                                          <p:spTgt spid="49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96"/>
                                        </p:tgtEl>
                                        <p:attrNameLst>
                                          <p:attrName>style.visibility</p:attrName>
                                        </p:attrNameLst>
                                      </p:cBhvr>
                                      <p:to>
                                        <p:strVal val="visible"/>
                                      </p:to>
                                    </p:set>
                                    <p:animEffect transition="in" filter="wipe(down)">
                                      <p:cBhvr>
                                        <p:cTn id="13" dur="500"/>
                                        <p:tgtEl>
                                          <p:spTgt spid="49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wipe(down)">
                                      <p:cBhvr>
                                        <p:cTn id="16" dur="500"/>
                                        <p:tgtEl>
                                          <p:spTgt spid="49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wipe(down)">
                                      <p:cBhvr>
                                        <p:cTn id="19" dur="500"/>
                                        <p:tgtEl>
                                          <p:spTgt spid="49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wipe(down)">
                                      <p:cBhvr>
                                        <p:cTn id="22" dur="500"/>
                                        <p:tgtEl>
                                          <p:spTgt spid="49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01"/>
                                        </p:tgtEl>
                                        <p:attrNameLst>
                                          <p:attrName>style.visibility</p:attrName>
                                        </p:attrNameLst>
                                      </p:cBhvr>
                                      <p:to>
                                        <p:strVal val="visible"/>
                                      </p:to>
                                    </p:set>
                                    <p:animEffect transition="in" filter="wipe(down)">
                                      <p:cBhvr>
                                        <p:cTn id="25" dur="500"/>
                                        <p:tgtEl>
                                          <p:spTgt spid="50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03"/>
                                        </p:tgtEl>
                                        <p:attrNameLst>
                                          <p:attrName>style.visibility</p:attrName>
                                        </p:attrNameLst>
                                      </p:cBhvr>
                                      <p:to>
                                        <p:strVal val="visible"/>
                                      </p:to>
                                    </p:set>
                                    <p:animEffect transition="in" filter="wipe(down)">
                                      <p:cBhvr>
                                        <p:cTn id="28" dur="500"/>
                                        <p:tgtEl>
                                          <p:spTgt spid="5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04"/>
                                        </p:tgtEl>
                                        <p:attrNameLst>
                                          <p:attrName>style.visibility</p:attrName>
                                        </p:attrNameLst>
                                      </p:cBhvr>
                                      <p:to>
                                        <p:strVal val="visible"/>
                                      </p:to>
                                    </p:set>
                                    <p:animEffect transition="in" filter="wipe(down)">
                                      <p:cBhvr>
                                        <p:cTn id="31" dur="500"/>
                                        <p:tgtEl>
                                          <p:spTgt spid="50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07"/>
                                        </p:tgtEl>
                                        <p:attrNameLst>
                                          <p:attrName>style.visibility</p:attrName>
                                        </p:attrNameLst>
                                      </p:cBhvr>
                                      <p:to>
                                        <p:strVal val="visible"/>
                                      </p:to>
                                    </p:set>
                                    <p:animEffect transition="in" filter="wipe(down)">
                                      <p:cBhvr>
                                        <p:cTn id="34" dur="500"/>
                                        <p:tgtEl>
                                          <p:spTgt spid="50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08"/>
                                        </p:tgtEl>
                                        <p:attrNameLst>
                                          <p:attrName>style.visibility</p:attrName>
                                        </p:attrNameLst>
                                      </p:cBhvr>
                                      <p:to>
                                        <p:strVal val="visible"/>
                                      </p:to>
                                    </p:set>
                                    <p:animEffect transition="in" filter="wipe(down)">
                                      <p:cBhvr>
                                        <p:cTn id="37" dur="500"/>
                                        <p:tgtEl>
                                          <p:spTgt spid="50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09"/>
                                        </p:tgtEl>
                                        <p:attrNameLst>
                                          <p:attrName>style.visibility</p:attrName>
                                        </p:attrNameLst>
                                      </p:cBhvr>
                                      <p:to>
                                        <p:strVal val="visible"/>
                                      </p:to>
                                    </p:set>
                                    <p:animEffect transition="in" filter="wipe(down)">
                                      <p:cBhvr>
                                        <p:cTn id="40" dur="5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0" animBg="1"/>
      <p:bldP spid="495" grpId="0" animBg="1"/>
      <p:bldP spid="496" grpId="0" animBg="1"/>
      <p:bldP spid="497" grpId="0" animBg="1"/>
      <p:bldP spid="498" grpId="0"/>
      <p:bldP spid="499" grpId="0"/>
      <p:bldP spid="501" grpId="0"/>
      <p:bldP spid="503" grpId="0"/>
      <p:bldP spid="504" grpId="0"/>
      <p:bldP spid="507" grpId="0"/>
      <p:bldP spid="508" grpId="0"/>
      <p:bldP spid="5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lt1"/>
              </a:solidFill>
              <a:latin typeface="Times New Roman" panose="02020603050405020304" pitchFamily="18" charset="0"/>
              <a:ea typeface="Comfortaa"/>
              <a:cs typeface="Times New Roman" panose="02020603050405020304" pitchFamily="18" charset="0"/>
              <a:sym typeface="Comfortaa"/>
            </a:endParaRPr>
          </a:p>
        </p:txBody>
      </p:sp>
      <p:sp>
        <p:nvSpPr>
          <p:cNvPr id="600" name="Google Shape;600;p48"/>
          <p:cNvSpPr/>
          <p:nvPr/>
        </p:nvSpPr>
        <p:spPr>
          <a:xfrm>
            <a:off x="3349750" y="2145636"/>
            <a:ext cx="5226456" cy="225125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8"/>
          <p:cNvSpPr txBox="1">
            <a:spLocks noGrp="1"/>
          </p:cNvSpPr>
          <p:nvPr>
            <p:ph type="title"/>
          </p:nvPr>
        </p:nvSpPr>
        <p:spPr>
          <a:xfrm>
            <a:off x="7056408" y="981250"/>
            <a:ext cx="1367642" cy="8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8800" b="1">
                <a:latin typeface="Times New Roman" panose="02020603050405020304" pitchFamily="18" charset="0"/>
                <a:cs typeface="Times New Roman" panose="02020603050405020304" pitchFamily="18" charset="0"/>
              </a:rPr>
              <a:t>I.</a:t>
            </a:r>
            <a:endParaRPr sz="8800" b="1" dirty="0">
              <a:latin typeface="Times New Roman" panose="02020603050405020304" pitchFamily="18" charset="0"/>
              <a:cs typeface="Times New Roman" panose="02020603050405020304" pitchFamily="18" charset="0"/>
            </a:endParaRPr>
          </a:p>
        </p:txBody>
      </p:sp>
      <p:sp>
        <p:nvSpPr>
          <p:cNvPr id="603" name="Google Shape;603;p48"/>
          <p:cNvSpPr txBox="1">
            <a:spLocks noGrp="1"/>
          </p:cNvSpPr>
          <p:nvPr>
            <p:ph type="title" idx="2"/>
          </p:nvPr>
        </p:nvSpPr>
        <p:spPr>
          <a:xfrm>
            <a:off x="3084288" y="2186307"/>
            <a:ext cx="5736274" cy="802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b="1" dirty="0">
                <a:latin typeface="Times New Roman" panose="02020603050405020304" pitchFamily="18" charset="0"/>
                <a:cs typeface="Times New Roman" panose="02020603050405020304" pitchFamily="18" charset="0"/>
              </a:rPr>
              <a:t>KHÁI NIỆM HYDROCARBON, ALKANE</a:t>
            </a:r>
          </a:p>
        </p:txBody>
      </p:sp>
      <p:grpSp>
        <p:nvGrpSpPr>
          <p:cNvPr id="604" name="Google Shape;604;p48"/>
          <p:cNvGrpSpPr/>
          <p:nvPr/>
        </p:nvGrpSpPr>
        <p:grpSpPr>
          <a:xfrm rot="-438619">
            <a:off x="1182376" y="1858474"/>
            <a:ext cx="859666" cy="1306073"/>
            <a:chOff x="3991700" y="3834388"/>
            <a:chExt cx="767625" cy="1338813"/>
          </a:xfrm>
        </p:grpSpPr>
        <p:sp>
          <p:nvSpPr>
            <p:cNvPr id="605" name="Google Shape;605;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48"/>
          <p:cNvGrpSpPr/>
          <p:nvPr/>
        </p:nvGrpSpPr>
        <p:grpSpPr>
          <a:xfrm>
            <a:off x="613239" y="335363"/>
            <a:ext cx="320453" cy="409255"/>
            <a:chOff x="5905475" y="2032050"/>
            <a:chExt cx="454350" cy="580175"/>
          </a:xfrm>
        </p:grpSpPr>
        <p:sp>
          <p:nvSpPr>
            <p:cNvPr id="624" name="Google Shape;624;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48"/>
          <p:cNvGrpSpPr/>
          <p:nvPr/>
        </p:nvGrpSpPr>
        <p:grpSpPr>
          <a:xfrm>
            <a:off x="3692139" y="4354061"/>
            <a:ext cx="110713" cy="138697"/>
            <a:chOff x="7249250" y="2312150"/>
            <a:chExt cx="433317" cy="542846"/>
          </a:xfrm>
        </p:grpSpPr>
        <p:sp>
          <p:nvSpPr>
            <p:cNvPr id="631" name="Google Shape;631;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48"/>
          <p:cNvGrpSpPr/>
          <p:nvPr/>
        </p:nvGrpSpPr>
        <p:grpSpPr>
          <a:xfrm>
            <a:off x="2484185" y="2906503"/>
            <a:ext cx="790572" cy="1180997"/>
            <a:chOff x="4526725" y="5632238"/>
            <a:chExt cx="659800" cy="966288"/>
          </a:xfrm>
        </p:grpSpPr>
        <p:sp>
          <p:nvSpPr>
            <p:cNvPr id="635" name="Google Shape;635;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48"/>
          <p:cNvGrpSpPr/>
          <p:nvPr/>
        </p:nvGrpSpPr>
        <p:grpSpPr>
          <a:xfrm>
            <a:off x="2484163" y="981238"/>
            <a:ext cx="1049025" cy="1334938"/>
            <a:chOff x="2586363" y="5410988"/>
            <a:chExt cx="1049025" cy="1334938"/>
          </a:xfrm>
        </p:grpSpPr>
        <p:sp>
          <p:nvSpPr>
            <p:cNvPr id="650" name="Google Shape;650;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48"/>
          <p:cNvGrpSpPr/>
          <p:nvPr/>
        </p:nvGrpSpPr>
        <p:grpSpPr>
          <a:xfrm rot="5973083">
            <a:off x="5773056" y="1813103"/>
            <a:ext cx="330415" cy="269366"/>
            <a:chOff x="5426900" y="3064075"/>
            <a:chExt cx="281450" cy="229525"/>
          </a:xfrm>
        </p:grpSpPr>
        <p:sp>
          <p:nvSpPr>
            <p:cNvPr id="667" name="Google Shape;667;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77;p69">
            <a:extLst>
              <a:ext uri="{FF2B5EF4-FFF2-40B4-BE49-F238E27FC236}">
                <a16:creationId xmlns:a16="http://schemas.microsoft.com/office/drawing/2014/main" id="{A05A9081-B6FF-ECDF-E554-61F9007E08D2}"/>
              </a:ext>
            </a:extLst>
          </p:cNvPr>
          <p:cNvSpPr txBox="1">
            <a:spLocks/>
          </p:cNvSpPr>
          <p:nvPr/>
        </p:nvSpPr>
        <p:spPr>
          <a:xfrm>
            <a:off x="1663263" y="75450"/>
            <a:ext cx="7977596" cy="42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028700">
              <a:lnSpc>
                <a:spcPct val="115000"/>
              </a:lnSpc>
              <a:spcAft>
                <a:spcPts val="200"/>
              </a:spcAft>
            </a:pP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23.1.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hydrocarbon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4A69DC-BBAF-E381-23BE-088ECA51EFA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24000"/>
                    </a14:imgEffect>
                  </a14:imgLayer>
                </a14:imgProps>
              </a:ext>
            </a:extLst>
          </a:blip>
          <a:srcRect l="3358" t="1859" r="8177"/>
          <a:stretch/>
        </p:blipFill>
        <p:spPr>
          <a:xfrm>
            <a:off x="-62390" y="496050"/>
            <a:ext cx="9356161" cy="4571999"/>
          </a:xfrm>
          <a:prstGeom prst="rect">
            <a:avLst/>
          </a:prstGeom>
        </p:spPr>
      </p:pic>
    </p:spTree>
    <p:extLst>
      <p:ext uri="{BB962C8B-B14F-4D97-AF65-F5344CB8AC3E}">
        <p14:creationId xmlns:p14="http://schemas.microsoft.com/office/powerpoint/2010/main" val="809688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580" y="323850"/>
            <a:ext cx="2441261" cy="461665"/>
          </a:xfrm>
          <a:prstGeom prst="rect">
            <a:avLst/>
          </a:prstGeom>
          <a:solidFill>
            <a:srgbClr val="FF9966"/>
          </a:solidFill>
          <a:ln>
            <a:solidFill>
              <a:srgbClr val="FF9933"/>
            </a:solidFill>
          </a:ln>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p>
        </p:txBody>
      </p:sp>
      <p:pic>
        <p:nvPicPr>
          <p:cNvPr id="3" name="4 minute countdown timer-Đồng hồ đếm ngược 4 phút--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5294" y="47078"/>
            <a:ext cx="1557867" cy="876300"/>
          </a:xfrm>
          <a:prstGeom prst="rect">
            <a:avLst/>
          </a:prstGeom>
        </p:spPr>
      </p:pic>
      <p:sp>
        <p:nvSpPr>
          <p:cNvPr id="8" name="TextBox 7">
            <a:extLst>
              <a:ext uri="{FF2B5EF4-FFF2-40B4-BE49-F238E27FC236}">
                <a16:creationId xmlns:a16="http://schemas.microsoft.com/office/drawing/2014/main" id="{0318C50C-46A9-4BCD-A7B5-1560EBA832B3}"/>
              </a:ext>
            </a:extLst>
          </p:cNvPr>
          <p:cNvSpPr txBox="1"/>
          <p:nvPr/>
        </p:nvSpPr>
        <p:spPr>
          <a:xfrm>
            <a:off x="2632842" y="126125"/>
            <a:ext cx="4582452" cy="707886"/>
          </a:xfrm>
          <a:prstGeom prst="rect">
            <a:avLst/>
          </a:prstGeom>
          <a:noFill/>
        </p:spPr>
        <p:txBody>
          <a:bodyPr wrap="square" rtlCol="0">
            <a:spAutoFit/>
          </a:bodyPr>
          <a:lstStyle/>
          <a:p>
            <a:pPr algn="ctr"/>
            <a:r>
              <a:rPr lang="en-US" sz="2000" b="1" u="sng" dirty="0">
                <a:solidFill>
                  <a:schemeClr val="accent3">
                    <a:lumMod val="50000"/>
                  </a:schemeClr>
                </a:solidFill>
              </a:rPr>
              <a:t>PHIẾU HỌC TẬP SỐ 1</a:t>
            </a:r>
          </a:p>
          <a:p>
            <a:pPr algn="ct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8DAB4CAE-DB99-423B-B5E4-BD5C03FFC117}"/>
              </a:ext>
            </a:extLst>
          </p:cNvPr>
          <p:cNvGraphicFramePr>
            <a:graphicFrameLocks noGrp="1"/>
          </p:cNvGraphicFramePr>
          <p:nvPr>
            <p:extLst>
              <p:ext uri="{D42A27DB-BD31-4B8C-83A1-F6EECF244321}">
                <p14:modId xmlns:p14="http://schemas.microsoft.com/office/powerpoint/2010/main" val="3048976758"/>
              </p:ext>
            </p:extLst>
          </p:nvPr>
        </p:nvGraphicFramePr>
        <p:xfrm>
          <a:off x="191580" y="1031736"/>
          <a:ext cx="8739586" cy="4036711"/>
        </p:xfrm>
        <a:graphic>
          <a:graphicData uri="http://schemas.openxmlformats.org/drawingml/2006/table">
            <a:tbl>
              <a:tblPr firstRow="1" bandRow="1">
                <a:tableStyleId>{CDC721BE-DCAA-4AB7-BFB6-1B12393EC586}</a:tableStyleId>
              </a:tblPr>
              <a:tblGrid>
                <a:gridCol w="2748689">
                  <a:extLst>
                    <a:ext uri="{9D8B030D-6E8A-4147-A177-3AD203B41FA5}">
                      <a16:colId xmlns:a16="http://schemas.microsoft.com/office/drawing/2014/main" val="3529223623"/>
                    </a:ext>
                  </a:extLst>
                </a:gridCol>
                <a:gridCol w="1661897">
                  <a:extLst>
                    <a:ext uri="{9D8B030D-6E8A-4147-A177-3AD203B41FA5}">
                      <a16:colId xmlns:a16="http://schemas.microsoft.com/office/drawing/2014/main" val="481142500"/>
                    </a:ext>
                  </a:extLst>
                </a:gridCol>
                <a:gridCol w="2263714">
                  <a:extLst>
                    <a:ext uri="{9D8B030D-6E8A-4147-A177-3AD203B41FA5}">
                      <a16:colId xmlns:a16="http://schemas.microsoft.com/office/drawing/2014/main" val="3999955266"/>
                    </a:ext>
                  </a:extLst>
                </a:gridCol>
                <a:gridCol w="2065286">
                  <a:extLst>
                    <a:ext uri="{9D8B030D-6E8A-4147-A177-3AD203B41FA5}">
                      <a16:colId xmlns:a16="http://schemas.microsoft.com/office/drawing/2014/main" val="2109597987"/>
                    </a:ext>
                  </a:extLst>
                </a:gridCol>
              </a:tblGrid>
              <a:tr h="545057">
                <a:tc>
                  <a:txBody>
                    <a:bodyPr/>
                    <a:lstStyle/>
                    <a:p>
                      <a:pPr algn="ctr"/>
                      <a:r>
                        <a:rPr lang="en-US" sz="2000" dirty="0" err="1">
                          <a:latin typeface="Times New Roman" panose="02020603050405020304" pitchFamily="18" charset="0"/>
                          <a:cs typeface="Times New Roman" panose="02020603050405020304" pitchFamily="18" charset="0"/>
                        </a:rPr>
                        <a:t>Chất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Methane</a:t>
                      </a:r>
                    </a:p>
                  </a:txBody>
                  <a:tcPr/>
                </a:tc>
                <a:tc>
                  <a:txBody>
                    <a:bodyPr/>
                    <a:lstStyle/>
                    <a:p>
                      <a:pPr algn="ctr"/>
                      <a:r>
                        <a:rPr lang="en-US" sz="2000" dirty="0">
                          <a:latin typeface="Times New Roman" panose="02020603050405020304" pitchFamily="18" charset="0"/>
                          <a:cs typeface="Times New Roman" panose="02020603050405020304" pitchFamily="18" charset="0"/>
                        </a:rPr>
                        <a:t>Propane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effectLst/>
                          <a:highlight>
                            <a:srgbClr val="DAE2C2"/>
                          </a:highlight>
                          <a:latin typeface="Times New Roman" panose="02020603050405020304" pitchFamily="18" charset="0"/>
                          <a:ea typeface="Times New Roman" panose="02020603050405020304" pitchFamily="18" charset="0"/>
                          <a:cs typeface="Times New Roman" panose="02020603050405020304" pitchFamily="18" charset="0"/>
                          <a:sym typeface="Arial"/>
                        </a:rPr>
                        <a:t>Ethylene</a:t>
                      </a:r>
                      <a:endParaRPr lang="vi-VN" sz="2000" b="0" i="0" u="none" strike="noStrike" cap="none" dirty="0">
                        <a:solidFill>
                          <a:srgbClr val="000000"/>
                        </a:solidFill>
                        <a:effectLst/>
                        <a:highlight>
                          <a:srgbClr val="DAE2C2"/>
                        </a:highlight>
                        <a:latin typeface="Times New Roman" panose="02020603050405020304" pitchFamily="18" charset="0"/>
                        <a:ea typeface="Times New Roman" panose="02020603050405020304" pitchFamily="18" charset="0"/>
                        <a:cs typeface="Times New Roman" panose="02020603050405020304" pitchFamily="18" charset="0"/>
                        <a:sym typeface="Arial"/>
                      </a:endParaRPr>
                    </a:p>
                  </a:txBody>
                  <a:tcPr/>
                </a:tc>
                <a:extLst>
                  <a:ext uri="{0D108BD9-81ED-4DB2-BD59-A6C34878D82A}">
                    <a16:rowId xmlns:a16="http://schemas.microsoft.com/office/drawing/2014/main" val="648977993"/>
                  </a:ext>
                </a:extLst>
              </a:tr>
              <a:tr h="6804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latin typeface="Times New Roman" panose="02020603050405020304" pitchFamily="18" charset="0"/>
                          <a:ea typeface="Calibri" panose="020F0502020204030204" pitchFamily="34" charset="0"/>
                          <a:cs typeface="Times New Roman" panose="02020603050405020304" pitchFamily="18" charset="0"/>
                        </a:rPr>
                        <a:t>Công thức cấu tạo</a:t>
                      </a:r>
                    </a:p>
                    <a:p>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4154805451"/>
                  </a:ext>
                </a:extLst>
              </a:tr>
              <a:tr h="6381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latin typeface="+mj-lt"/>
                          <a:ea typeface="Calibri" panose="020F0502020204030204" pitchFamily="34" charset="0"/>
                          <a:cs typeface="Calibri" panose="020F0502020204030204" pitchFamily="34" charset="0"/>
                        </a:rPr>
                        <a:t>Công thức phân tử</a:t>
                      </a:r>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94058035"/>
                  </a:ext>
                </a:extLst>
              </a:tr>
              <a:tr h="6429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latin typeface="Times New Roman" panose="02020603050405020304" pitchFamily="18" charset="0"/>
                          <a:ea typeface="Calibri" panose="020F0502020204030204" pitchFamily="34" charset="0"/>
                          <a:cs typeface="Times New Roman" panose="02020603050405020304" pitchFamily="18" charset="0"/>
                        </a:rPr>
                        <a:t>Thành phần nguyên tố</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84575421"/>
                  </a:ext>
                </a:extLst>
              </a:tr>
              <a:tr h="69883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dirty="0">
                          <a:latin typeface="Times New Roman" panose="02020603050405020304" pitchFamily="18" charset="0"/>
                          <a:ea typeface="Calibri" panose="020F0502020204030204" pitchFamily="34" charset="0"/>
                          <a:cs typeface="Times New Roman" panose="02020603050405020304" pitchFamily="18" charset="0"/>
                        </a:rPr>
                        <a:t>Số liên kết đơn, đôi, ba</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22795224"/>
                  </a:ext>
                </a:extLst>
              </a:tr>
              <a:tr h="78019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 là hydrocarbon</a:t>
                      </a:r>
                    </a:p>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109596567"/>
                  </a:ext>
                </a:extLst>
              </a:tr>
            </a:tbl>
          </a:graphicData>
        </a:graphic>
      </p:graphicFrame>
      <p:pic>
        <p:nvPicPr>
          <p:cNvPr id="9" name="Picture 8">
            <a:extLst>
              <a:ext uri="{FF2B5EF4-FFF2-40B4-BE49-F238E27FC236}">
                <a16:creationId xmlns:a16="http://schemas.microsoft.com/office/drawing/2014/main" id="{F6060F25-94E5-40B7-B9DD-3CDB933B06C4}"/>
              </a:ext>
            </a:extLst>
          </p:cNvPr>
          <p:cNvPicPr>
            <a:picLocks noChangeAspect="1"/>
          </p:cNvPicPr>
          <p:nvPr/>
        </p:nvPicPr>
        <p:blipFill>
          <a:blip r:embed="rId5"/>
          <a:stretch>
            <a:fillRect/>
          </a:stretch>
        </p:blipFill>
        <p:spPr>
          <a:xfrm>
            <a:off x="2943062" y="1657350"/>
            <a:ext cx="988219" cy="620767"/>
          </a:xfrm>
          <a:prstGeom prst="rect">
            <a:avLst/>
          </a:prstGeom>
        </p:spPr>
      </p:pic>
      <p:pic>
        <p:nvPicPr>
          <p:cNvPr id="10" name="Picture 9">
            <a:extLst>
              <a:ext uri="{FF2B5EF4-FFF2-40B4-BE49-F238E27FC236}">
                <a16:creationId xmlns:a16="http://schemas.microsoft.com/office/drawing/2014/main" id="{0E0EC8CA-5791-4101-BF59-59EB9C5A478B}"/>
              </a:ext>
            </a:extLst>
          </p:cNvPr>
          <p:cNvPicPr>
            <a:picLocks noChangeAspect="1"/>
          </p:cNvPicPr>
          <p:nvPr/>
        </p:nvPicPr>
        <p:blipFill>
          <a:blip r:embed="rId6"/>
          <a:stretch>
            <a:fillRect/>
          </a:stretch>
        </p:blipFill>
        <p:spPr>
          <a:xfrm>
            <a:off x="4643438" y="1599958"/>
            <a:ext cx="1757362" cy="678159"/>
          </a:xfrm>
          <a:prstGeom prst="rect">
            <a:avLst/>
          </a:prstGeom>
        </p:spPr>
      </p:pic>
      <p:pic>
        <p:nvPicPr>
          <p:cNvPr id="11" name="Picture 10">
            <a:extLst>
              <a:ext uri="{FF2B5EF4-FFF2-40B4-BE49-F238E27FC236}">
                <a16:creationId xmlns:a16="http://schemas.microsoft.com/office/drawing/2014/main" id="{261DDBA0-EEB6-46FA-8C63-402D8823F5D2}"/>
              </a:ext>
            </a:extLst>
          </p:cNvPr>
          <p:cNvPicPr>
            <a:picLocks noChangeAspect="1"/>
          </p:cNvPicPr>
          <p:nvPr/>
        </p:nvPicPr>
        <p:blipFill>
          <a:blip r:embed="rId7"/>
          <a:stretch>
            <a:fillRect/>
          </a:stretch>
        </p:blipFill>
        <p:spPr>
          <a:xfrm>
            <a:off x="6960476" y="1599957"/>
            <a:ext cx="1228644" cy="678159"/>
          </a:xfrm>
          <a:prstGeom prst="rect">
            <a:avLst/>
          </a:prstGeom>
        </p:spPr>
      </p:pic>
    </p:spTree>
    <p:extLst>
      <p:ext uri="{BB962C8B-B14F-4D97-AF65-F5344CB8AC3E}">
        <p14:creationId xmlns:p14="http://schemas.microsoft.com/office/powerpoint/2010/main" val="4201507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5714">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4130638219"/>
              </p:ext>
            </p:extLst>
          </p:nvPr>
        </p:nvGraphicFramePr>
        <p:xfrm>
          <a:off x="0" y="803136"/>
          <a:ext cx="9124949" cy="4305751"/>
        </p:xfrm>
        <a:graphic>
          <a:graphicData uri="http://schemas.openxmlformats.org/drawingml/2006/table">
            <a:tbl>
              <a:tblPr>
                <a:tableStyleId>{5940675A-B579-460E-94D1-54222C63F5DA}</a:tableStyleId>
              </a:tblPr>
              <a:tblGrid>
                <a:gridCol w="2640346">
                  <a:extLst>
                    <a:ext uri="{9D8B030D-6E8A-4147-A177-3AD203B41FA5}">
                      <a16:colId xmlns:a16="http://schemas.microsoft.com/office/drawing/2014/main" val="1249580551"/>
                    </a:ext>
                  </a:extLst>
                </a:gridCol>
                <a:gridCol w="1684746">
                  <a:extLst>
                    <a:ext uri="{9D8B030D-6E8A-4147-A177-3AD203B41FA5}">
                      <a16:colId xmlns:a16="http://schemas.microsoft.com/office/drawing/2014/main" val="2128247777"/>
                    </a:ext>
                  </a:extLst>
                </a:gridCol>
                <a:gridCol w="2356725">
                  <a:extLst>
                    <a:ext uri="{9D8B030D-6E8A-4147-A177-3AD203B41FA5}">
                      <a16:colId xmlns:a16="http://schemas.microsoft.com/office/drawing/2014/main" val="2189143179"/>
                    </a:ext>
                  </a:extLst>
                </a:gridCol>
                <a:gridCol w="2443132">
                  <a:extLst>
                    <a:ext uri="{9D8B030D-6E8A-4147-A177-3AD203B41FA5}">
                      <a16:colId xmlns:a16="http://schemas.microsoft.com/office/drawing/2014/main" val="3015410715"/>
                    </a:ext>
                  </a:extLst>
                </a:gridCol>
              </a:tblGrid>
              <a:tr h="473307">
                <a:tc>
                  <a:txBody>
                    <a:bodyPr/>
                    <a:lstStyle/>
                    <a:p>
                      <a:pPr algn="ctr">
                        <a:lnSpc>
                          <a:spcPct val="135000"/>
                        </a:lnSpc>
                        <a:spcAft>
                          <a:spcPts val="300"/>
                        </a:spcAft>
                      </a:pPr>
                      <a:r>
                        <a:rPr lang="vi-VN" sz="1800" dirty="0">
                          <a:effectLst/>
                          <a:highlight>
                            <a:srgbClr val="DAE2C2"/>
                          </a:highlight>
                          <a:latin typeface="+mj-lt"/>
                          <a:ea typeface="Times New Roman" panose="02020603050405020304" pitchFamily="18" charset="0"/>
                        </a:rPr>
                        <a:t>Chất</a:t>
                      </a:r>
                    </a:p>
                  </a:txBody>
                  <a:tcPr marL="3175" marR="3175" marT="0" marB="0" anchor="b">
                    <a:solidFill>
                      <a:schemeClr val="accent3">
                        <a:lumMod val="75000"/>
                      </a:schemeClr>
                    </a:solidFill>
                  </a:tcPr>
                </a:tc>
                <a:tc>
                  <a:txBody>
                    <a:bodyPr/>
                    <a:lstStyle/>
                    <a:p>
                      <a:pPr algn="ctr">
                        <a:lnSpc>
                          <a:spcPct val="135000"/>
                        </a:lnSpc>
                        <a:spcAft>
                          <a:spcPts val="300"/>
                        </a:spcAft>
                      </a:pPr>
                      <a:r>
                        <a:rPr lang="vi-VN" sz="1800" dirty="0">
                          <a:effectLst/>
                          <a:highlight>
                            <a:srgbClr val="DAE2C2"/>
                          </a:highlight>
                          <a:latin typeface="+mj-lt"/>
                          <a:ea typeface="Times New Roman" panose="02020603050405020304" pitchFamily="18" charset="0"/>
                        </a:rPr>
                        <a:t>Methane</a:t>
                      </a:r>
                    </a:p>
                  </a:txBody>
                  <a:tcPr marL="3175" marR="3175" marT="0" marB="0" anchor="b">
                    <a:solidFill>
                      <a:schemeClr val="accent3">
                        <a:lumMod val="75000"/>
                      </a:schemeClr>
                    </a:solidFill>
                  </a:tcPr>
                </a:tc>
                <a:tc>
                  <a:txBody>
                    <a:bodyPr/>
                    <a:lstStyle/>
                    <a:p>
                      <a:pPr algn="ctr">
                        <a:lnSpc>
                          <a:spcPct val="135000"/>
                        </a:lnSpc>
                        <a:spcAft>
                          <a:spcPts val="300"/>
                        </a:spcAft>
                      </a:pPr>
                      <a:r>
                        <a:rPr lang="vi-VN" sz="1800">
                          <a:effectLst/>
                          <a:highlight>
                            <a:srgbClr val="DAE2C2"/>
                          </a:highlight>
                          <a:latin typeface="+mj-lt"/>
                          <a:ea typeface="Times New Roman" panose="02020603050405020304" pitchFamily="18" charset="0"/>
                        </a:rPr>
                        <a:t>Propane</a:t>
                      </a:r>
                    </a:p>
                  </a:txBody>
                  <a:tcPr marL="3175" marR="3175" marT="0" marB="0" anchor="b">
                    <a:solidFill>
                      <a:schemeClr val="accent3">
                        <a:lumMod val="75000"/>
                      </a:schemeClr>
                    </a:solidFill>
                  </a:tcPr>
                </a:tc>
                <a:tc>
                  <a:txBody>
                    <a:bodyPr/>
                    <a:lstStyle/>
                    <a:p>
                      <a:pPr algn="ctr">
                        <a:lnSpc>
                          <a:spcPct val="135000"/>
                        </a:lnSpc>
                        <a:spcAft>
                          <a:spcPts val="300"/>
                        </a:spcAft>
                      </a:pPr>
                      <a:r>
                        <a:rPr lang="vi-VN" sz="1800" dirty="0">
                          <a:effectLst/>
                          <a:highlight>
                            <a:srgbClr val="DAE2C2"/>
                          </a:highlight>
                          <a:latin typeface="+mj-lt"/>
                          <a:ea typeface="Times New Roman" panose="02020603050405020304" pitchFamily="18" charset="0"/>
                        </a:rPr>
                        <a:t>Ethylene</a:t>
                      </a:r>
                    </a:p>
                  </a:txBody>
                  <a:tcPr marL="3175" marR="3175" marT="0" marB="0" anchor="b">
                    <a:solidFill>
                      <a:schemeClr val="accent3">
                        <a:lumMod val="75000"/>
                      </a:schemeClr>
                    </a:solidFill>
                  </a:tcPr>
                </a:tc>
                <a:extLst>
                  <a:ext uri="{0D108BD9-81ED-4DB2-BD59-A6C34878D82A}">
                    <a16:rowId xmlns:a16="http://schemas.microsoft.com/office/drawing/2014/main" val="631682722"/>
                  </a:ext>
                </a:extLst>
              </a:tr>
              <a:tr h="1231328">
                <a:tc>
                  <a:txBody>
                    <a:bodyPr/>
                    <a:lstStyle/>
                    <a:p>
                      <a:pPr>
                        <a:lnSpc>
                          <a:spcPct val="100000"/>
                        </a:lnSpc>
                        <a:spcAft>
                          <a:spcPts val="0"/>
                        </a:spcAft>
                      </a:pPr>
                      <a:endParaRPr lang="vi-VN" sz="1800" dirty="0">
                        <a:effectLst/>
                        <a:highlight>
                          <a:srgbClr val="FFFFFF"/>
                        </a:highlight>
                        <a:latin typeface="+mj-lt"/>
                        <a:ea typeface="Times New Roman" panose="02020603050405020304" pitchFamily="18" charset="0"/>
                      </a:endParaRPr>
                    </a:p>
                  </a:txBody>
                  <a:tcPr marL="3175" marR="3175" marT="0" marB="0" anchor="b">
                    <a:solidFill>
                      <a:srgbClr val="92D050"/>
                    </a:solidFill>
                  </a:tcPr>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p>
                      <a:pPr algn="ctr">
                        <a:lnSpc>
                          <a:spcPct val="135000"/>
                        </a:lnSpc>
                        <a:spcAft>
                          <a:spcPts val="300"/>
                        </a:spcAft>
                      </a:pPr>
                      <a:endParaRPr lang="vi-VN" sz="1800">
                        <a:effectLst/>
                        <a:highlight>
                          <a:srgbClr val="FFFFFF"/>
                        </a:highlight>
                        <a:latin typeface="+mj-lt"/>
                        <a:ea typeface="Times New Roman" panose="02020603050405020304" pitchFamily="18" charset="0"/>
                      </a:endParaRPr>
                    </a:p>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extLst>
                  <a:ext uri="{0D108BD9-81ED-4DB2-BD59-A6C34878D82A}">
                    <a16:rowId xmlns:a16="http://schemas.microsoft.com/office/drawing/2014/main" val="505391046"/>
                  </a:ext>
                </a:extLst>
              </a:tr>
              <a:tr h="554700">
                <a:tc>
                  <a:txBody>
                    <a:bodyPr/>
                    <a:lstStyle/>
                    <a:p>
                      <a:pPr>
                        <a:lnSpc>
                          <a:spcPct val="100000"/>
                        </a:lnSpc>
                        <a:spcAft>
                          <a:spcPts val="0"/>
                        </a:spcAft>
                      </a:pPr>
                      <a:endParaRPr lang="vi-VN" sz="1800">
                        <a:effectLst/>
                        <a:highlight>
                          <a:srgbClr val="FFFFFF"/>
                        </a:highlight>
                        <a:latin typeface="+mj-lt"/>
                        <a:ea typeface="Times New Roman" panose="02020603050405020304" pitchFamily="18" charset="0"/>
                      </a:endParaRPr>
                    </a:p>
                  </a:txBody>
                  <a:tcPr marL="3175" marR="3175" marT="0" marB="0" anchor="b">
                    <a:solidFill>
                      <a:srgbClr val="92D050"/>
                    </a:solidFill>
                  </a:tcPr>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extLst>
                  <a:ext uri="{0D108BD9-81ED-4DB2-BD59-A6C34878D82A}">
                    <a16:rowId xmlns:a16="http://schemas.microsoft.com/office/drawing/2014/main" val="2908659640"/>
                  </a:ext>
                </a:extLst>
              </a:tr>
              <a:tr h="886423">
                <a:tc>
                  <a:txBody>
                    <a:bodyPr/>
                    <a:lstStyle/>
                    <a:p>
                      <a:pPr>
                        <a:lnSpc>
                          <a:spcPct val="100000"/>
                        </a:lnSpc>
                        <a:spcAft>
                          <a:spcPts val="0"/>
                        </a:spcAft>
                      </a:pPr>
                      <a:endParaRPr lang="vi-VN" sz="1800">
                        <a:effectLst/>
                        <a:highlight>
                          <a:srgbClr val="FFFFFF"/>
                        </a:highlight>
                        <a:latin typeface="+mj-lt"/>
                        <a:ea typeface="Times New Roman" panose="02020603050405020304" pitchFamily="18" charset="0"/>
                      </a:endParaRPr>
                    </a:p>
                  </a:txBody>
                  <a:tcPr marL="3175" marR="3175" marT="0" marB="0">
                    <a:solidFill>
                      <a:srgbClr val="92D050"/>
                    </a:solidFill>
                  </a:tcPr>
                </a:tc>
                <a:tc>
                  <a:txBody>
                    <a:bodyPr/>
                    <a:lstStyle/>
                    <a:p>
                      <a:pPr algn="ctr">
                        <a:lnSpc>
                          <a:spcPct val="11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1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1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extLst>
                  <a:ext uri="{0D108BD9-81ED-4DB2-BD59-A6C34878D82A}">
                    <a16:rowId xmlns:a16="http://schemas.microsoft.com/office/drawing/2014/main" val="2754858962"/>
                  </a:ext>
                </a:extLst>
              </a:tr>
              <a:tr h="793329">
                <a:tc>
                  <a:txBody>
                    <a:bodyPr/>
                    <a:lstStyle/>
                    <a:p>
                      <a:pPr>
                        <a:lnSpc>
                          <a:spcPct val="100000"/>
                        </a:lnSpc>
                        <a:spcAft>
                          <a:spcPts val="0"/>
                        </a:spcAft>
                      </a:pPr>
                      <a:endParaRPr lang="vi-VN" sz="1800">
                        <a:effectLst/>
                        <a:highlight>
                          <a:srgbClr val="FFFFFF"/>
                        </a:highlight>
                        <a:latin typeface="+mj-lt"/>
                        <a:ea typeface="Times New Roman" panose="02020603050405020304" pitchFamily="18" charset="0"/>
                      </a:endParaRPr>
                    </a:p>
                  </a:txBody>
                  <a:tcPr marL="3175" marR="3175" marT="0" marB="0" anchor="b">
                    <a:solidFill>
                      <a:srgbClr val="92D050"/>
                    </a:solidFill>
                  </a:tcPr>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dirty="0">
                        <a:effectLst/>
                        <a:highlight>
                          <a:srgbClr val="FFFFFF"/>
                        </a:highlight>
                        <a:latin typeface="+mj-lt"/>
                        <a:ea typeface="Times New Roman" panose="02020603050405020304" pitchFamily="18" charset="0"/>
                      </a:endParaRPr>
                    </a:p>
                    <a:p>
                      <a:pPr algn="ctr">
                        <a:lnSpc>
                          <a:spcPct val="13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tc>
                  <a:txBody>
                    <a:bodyPr/>
                    <a:lstStyle/>
                    <a:p>
                      <a:pP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extLst>
                  <a:ext uri="{0D108BD9-81ED-4DB2-BD59-A6C34878D82A}">
                    <a16:rowId xmlns:a16="http://schemas.microsoft.com/office/drawing/2014/main" val="3367028669"/>
                  </a:ext>
                </a:extLst>
              </a:tr>
              <a:tr h="366664">
                <a:tc>
                  <a:txBody>
                    <a:bodyPr/>
                    <a:lstStyle/>
                    <a:p>
                      <a:pPr>
                        <a:lnSpc>
                          <a:spcPct val="100000"/>
                        </a:lnSpc>
                        <a:spcAft>
                          <a:spcPts val="0"/>
                        </a:spcAft>
                      </a:pPr>
                      <a:endParaRPr lang="vi-VN" sz="1800">
                        <a:effectLst/>
                        <a:highlight>
                          <a:srgbClr val="FFFFFF"/>
                        </a:highlight>
                        <a:latin typeface="+mj-lt"/>
                        <a:ea typeface="Times New Roman" panose="02020603050405020304" pitchFamily="18" charset="0"/>
                      </a:endParaRPr>
                    </a:p>
                  </a:txBody>
                  <a:tcPr marL="3175" marR="3175" marT="0" marB="0" anchor="b">
                    <a:solidFill>
                      <a:srgbClr val="92D050"/>
                    </a:solidFill>
                  </a:tcPr>
                </a:tc>
                <a:tc>
                  <a:txBody>
                    <a:bodyPr/>
                    <a:lstStyle/>
                    <a:p>
                      <a:pPr algn="ctr">
                        <a:lnSpc>
                          <a:spcPct val="135000"/>
                        </a:lnSpc>
                        <a:spcAft>
                          <a:spcPts val="300"/>
                        </a:spcAft>
                      </a:pPr>
                      <a:endParaRPr lang="vi-VN" sz="1800">
                        <a:effectLst/>
                        <a:highlight>
                          <a:srgbClr val="FFFFFF"/>
                        </a:highlight>
                        <a:latin typeface="+mj-lt"/>
                        <a:ea typeface="Times New Roman" panose="02020603050405020304" pitchFamily="18" charset="0"/>
                      </a:endParaRPr>
                    </a:p>
                  </a:txBody>
                  <a:tcPr marL="3175" marR="3175" marT="0" marB="0" anchor="b"/>
                </a:tc>
                <a:tc>
                  <a:txBody>
                    <a:bodyPr/>
                    <a:lstStyle/>
                    <a:p>
                      <a:pPr algn="ctr">
                        <a:lnSpc>
                          <a:spcPct val="13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tc>
                  <a:txBody>
                    <a:bodyPr/>
                    <a:lstStyle/>
                    <a:p>
                      <a:pPr>
                        <a:lnSpc>
                          <a:spcPct val="135000"/>
                        </a:lnSpc>
                        <a:spcAft>
                          <a:spcPts val="300"/>
                        </a:spcAft>
                      </a:pPr>
                      <a:endParaRPr lang="vi-VN" sz="1800" dirty="0">
                        <a:effectLst/>
                        <a:highlight>
                          <a:srgbClr val="FFFFFF"/>
                        </a:highlight>
                        <a:latin typeface="+mj-lt"/>
                        <a:ea typeface="Times New Roman" panose="02020603050405020304" pitchFamily="18" charset="0"/>
                      </a:endParaRPr>
                    </a:p>
                  </a:txBody>
                  <a:tcPr marL="3175" marR="3175" marT="0" marB="0" anchor="b"/>
                </a:tc>
                <a:extLst>
                  <a:ext uri="{0D108BD9-81ED-4DB2-BD59-A6C34878D82A}">
                    <a16:rowId xmlns:a16="http://schemas.microsoft.com/office/drawing/2014/main" val="2881029845"/>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2495550" y="95250"/>
            <a:ext cx="4152900" cy="707886"/>
          </a:xfrm>
          <a:prstGeom prst="rect">
            <a:avLst/>
          </a:prstGeom>
          <a:noFill/>
        </p:spPr>
        <p:txBody>
          <a:bodyPr wrap="square" rtlCol="0">
            <a:spAutoFit/>
          </a:bodyPr>
          <a:lstStyle/>
          <a:p>
            <a:pPr algn="ctr" defTabSz="457200">
              <a:buClrTx/>
              <a:defRPr/>
            </a:pPr>
            <a:r>
              <a:rPr lang="en-US" sz="2000" b="1" u="sng" kern="1200" dirty="0">
                <a:solidFill>
                  <a:schemeClr val="accent3">
                    <a:lumMod val="50000"/>
                  </a:schemeClr>
                </a:solidFill>
                <a:latin typeface="Times New Roman" panose="02020603050405020304" pitchFamily="18" charset="0"/>
                <a:ea typeface="+mn-ea"/>
                <a:cs typeface="Times New Roman" panose="02020603050405020304" pitchFamily="18" charset="0"/>
              </a:rPr>
              <a:t>PHIẾU HỌC TẬP SỐ 1</a:t>
            </a:r>
          </a:p>
          <a:p>
            <a:pPr algn="ctr" defTabSz="457200">
              <a:buClrTx/>
              <a:defRPr/>
            </a:pPr>
            <a:r>
              <a:rPr lang="en-US" sz="2000" kern="1200" dirty="0" err="1">
                <a:solidFill>
                  <a:prstClr val="black"/>
                </a:solidFill>
                <a:latin typeface="Times New Roman" panose="02020603050405020304" pitchFamily="18" charset="0"/>
                <a:ea typeface="+mn-ea"/>
                <a:cs typeface="Times New Roman" panose="02020603050405020304" pitchFamily="18" charset="0"/>
              </a:rPr>
              <a:t>Hãy</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quan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sát</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và</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hoàn</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thành</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bảng</a:t>
            </a:r>
            <a:r>
              <a:rPr lang="en-US" sz="2000" kern="1200" dirty="0">
                <a:solidFill>
                  <a:prstClr val="black"/>
                </a:solidFill>
                <a:latin typeface="Times New Roman" panose="02020603050405020304" pitchFamily="18" charset="0"/>
                <a:ea typeface="+mn-ea"/>
                <a:cs typeface="Times New Roman" panose="02020603050405020304" pitchFamily="18" charset="0"/>
              </a:rPr>
              <a:t> </a:t>
            </a:r>
            <a:r>
              <a:rPr lang="en-US" sz="2000" kern="1200" dirty="0" err="1">
                <a:solidFill>
                  <a:prstClr val="black"/>
                </a:solidFill>
                <a:latin typeface="Times New Roman" panose="02020603050405020304" pitchFamily="18" charset="0"/>
                <a:ea typeface="+mn-ea"/>
                <a:cs typeface="Times New Roman" panose="02020603050405020304" pitchFamily="18" charset="0"/>
              </a:rPr>
              <a:t>sau</a:t>
            </a:r>
            <a:r>
              <a:rPr lang="en-US" sz="2000" kern="1200" dirty="0">
                <a:solidFill>
                  <a:prstClr val="black"/>
                </a:solidFill>
                <a:latin typeface="Times New Roman" panose="02020603050405020304" pitchFamily="18" charset="0"/>
                <a:ea typeface="+mn-ea"/>
                <a:cs typeface="Times New Roman" panose="02020603050405020304" pitchFamily="18" charset="0"/>
              </a:rPr>
              <a:t>:</a:t>
            </a:r>
            <a:endParaRPr lang="vi-VN" sz="20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3086100" y="1657350"/>
            <a:ext cx="810900" cy="810900"/>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353023" y="1656735"/>
            <a:ext cx="2190750"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304800" y="2697093"/>
            <a:ext cx="2362200" cy="400110"/>
          </a:xfrm>
          <a:prstGeom prst="rect">
            <a:avLst/>
          </a:prstGeom>
          <a:noFill/>
        </p:spPr>
        <p:txBody>
          <a:bodyPr wrap="square" rtlCol="0">
            <a:spAutoFit/>
          </a:bodyPr>
          <a:lstStyle/>
          <a:p>
            <a:pPr defTabSz="457200">
              <a:buClrTx/>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19051" y="3398334"/>
            <a:ext cx="2647949"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133350" y="4099574"/>
            <a:ext cx="2647950" cy="707886"/>
          </a:xfrm>
          <a:prstGeom prst="rect">
            <a:avLst/>
          </a:prstGeom>
          <a:noFill/>
        </p:spPr>
        <p:txBody>
          <a:bodyPr wrap="square" rtlCol="0">
            <a:spAutoFit/>
          </a:bodyPr>
          <a:lstStyle/>
          <a:p>
            <a:pPr defTabSz="457200">
              <a:buClrTx/>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4643438" y="1668426"/>
            <a:ext cx="1528763" cy="747713"/>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7200900" y="1599957"/>
            <a:ext cx="988220" cy="816182"/>
          </a:xfrm>
          <a:prstGeom prst="rect">
            <a:avLst/>
          </a:prstGeom>
        </p:spPr>
      </p:pic>
      <p:sp>
        <p:nvSpPr>
          <p:cNvPr id="4" name="TextBox 3">
            <a:extLst>
              <a:ext uri="{FF2B5EF4-FFF2-40B4-BE49-F238E27FC236}">
                <a16:creationId xmlns:a16="http://schemas.microsoft.com/office/drawing/2014/main" id="{518A34F9-C7A1-CF59-1B04-85517CDE39BA}"/>
              </a:ext>
            </a:extLst>
          </p:cNvPr>
          <p:cNvSpPr txBox="1"/>
          <p:nvPr/>
        </p:nvSpPr>
        <p:spPr>
          <a:xfrm>
            <a:off x="3200400" y="2674799"/>
            <a:ext cx="650082"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CH</a:t>
            </a:r>
            <a:r>
              <a:rPr lang="vi-VN" sz="2000" b="1" kern="1200" baseline="-25000" dirty="0">
                <a:solidFill>
                  <a:prstClr val="black"/>
                </a:solidFill>
                <a:latin typeface="+mj-lt"/>
                <a:ea typeface="Calibri" panose="020F0502020204030204" pitchFamily="34" charset="0"/>
                <a:cs typeface="Calibri" panose="020F0502020204030204" pitchFamily="34" charset="0"/>
              </a:rPr>
              <a:t>4</a:t>
            </a:r>
            <a:endParaRPr lang="vi-VN" sz="2000" b="1" kern="1200" dirty="0">
              <a:solidFill>
                <a:prstClr val="black"/>
              </a:solidFill>
              <a:latin typeface="+mj-lt"/>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D461B5F-3317-782F-E972-CCE570E845E8}"/>
              </a:ext>
            </a:extLst>
          </p:cNvPr>
          <p:cNvSpPr txBox="1"/>
          <p:nvPr/>
        </p:nvSpPr>
        <p:spPr>
          <a:xfrm>
            <a:off x="5181600" y="2697093"/>
            <a:ext cx="825062"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C</a:t>
            </a:r>
            <a:r>
              <a:rPr lang="vi-VN" sz="2000" b="1" kern="1200" baseline="-25000" dirty="0">
                <a:solidFill>
                  <a:prstClr val="black"/>
                </a:solidFill>
                <a:latin typeface="+mj-lt"/>
                <a:ea typeface="Calibri" panose="020F0502020204030204" pitchFamily="34" charset="0"/>
                <a:cs typeface="Calibri" panose="020F0502020204030204" pitchFamily="34" charset="0"/>
              </a:rPr>
              <a:t>3</a:t>
            </a:r>
            <a:r>
              <a:rPr lang="vi-VN" sz="2000" b="1" kern="1200" dirty="0">
                <a:solidFill>
                  <a:prstClr val="black"/>
                </a:solidFill>
                <a:latin typeface="+mj-lt"/>
                <a:ea typeface="Calibri" panose="020F0502020204030204" pitchFamily="34" charset="0"/>
                <a:cs typeface="Calibri" panose="020F0502020204030204" pitchFamily="34" charset="0"/>
              </a:rPr>
              <a:t>H</a:t>
            </a:r>
            <a:r>
              <a:rPr lang="vi-VN" sz="2000" b="1" baseline="-25000" dirty="0">
                <a:solidFill>
                  <a:prstClr val="black"/>
                </a:solidFill>
                <a:latin typeface="+mj-lt"/>
                <a:ea typeface="Calibri" panose="020F0502020204030204" pitchFamily="34" charset="0"/>
                <a:cs typeface="Calibri" panose="020F0502020204030204" pitchFamily="34" charset="0"/>
              </a:rPr>
              <a:t>8</a:t>
            </a:r>
            <a:endParaRPr lang="vi-VN" sz="2000" b="1" kern="1200" dirty="0">
              <a:solidFill>
                <a:prstClr val="black"/>
              </a:solidFill>
              <a:latin typeface="+mj-lt"/>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49DC2DB-D959-F132-8983-1FDF0141BBB6}"/>
              </a:ext>
            </a:extLst>
          </p:cNvPr>
          <p:cNvSpPr txBox="1"/>
          <p:nvPr/>
        </p:nvSpPr>
        <p:spPr>
          <a:xfrm>
            <a:off x="7539038" y="2697093"/>
            <a:ext cx="982224"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C</a:t>
            </a:r>
            <a:r>
              <a:rPr lang="vi-VN" sz="2000" b="1" kern="1200" baseline="-25000" dirty="0">
                <a:solidFill>
                  <a:prstClr val="black"/>
                </a:solidFill>
                <a:latin typeface="+mj-lt"/>
                <a:ea typeface="Calibri" panose="020F0502020204030204" pitchFamily="34" charset="0"/>
                <a:cs typeface="Calibri" panose="020F0502020204030204" pitchFamily="34" charset="0"/>
              </a:rPr>
              <a:t>2</a:t>
            </a:r>
            <a:r>
              <a:rPr lang="vi-VN" sz="2000" b="1" kern="1200" dirty="0">
                <a:solidFill>
                  <a:prstClr val="black"/>
                </a:solidFill>
                <a:latin typeface="+mj-lt"/>
                <a:ea typeface="Calibri" panose="020F0502020204030204" pitchFamily="34" charset="0"/>
                <a:cs typeface="Calibri" panose="020F0502020204030204" pitchFamily="34" charset="0"/>
              </a:rPr>
              <a:t>H</a:t>
            </a:r>
            <a:r>
              <a:rPr lang="vi-VN" sz="2000" b="1" kern="1200" baseline="-25000" dirty="0">
                <a:solidFill>
                  <a:prstClr val="black"/>
                </a:solidFill>
                <a:latin typeface="+mj-lt"/>
                <a:ea typeface="Calibri" panose="020F0502020204030204" pitchFamily="34" charset="0"/>
                <a:cs typeface="Calibri" panose="020F0502020204030204" pitchFamily="34" charset="0"/>
              </a:rPr>
              <a:t>4</a:t>
            </a:r>
            <a:endParaRPr lang="vi-VN" sz="2000" b="1" kern="1200" dirty="0">
              <a:solidFill>
                <a:prstClr val="black"/>
              </a:solidFill>
              <a:latin typeface="+mj-lt"/>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06E8868-93A5-0640-709E-A832F4B7D837}"/>
              </a:ext>
            </a:extLst>
          </p:cNvPr>
          <p:cNvSpPr txBox="1"/>
          <p:nvPr/>
        </p:nvSpPr>
        <p:spPr>
          <a:xfrm>
            <a:off x="2593428" y="3363703"/>
            <a:ext cx="1711873"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Chỉ có </a:t>
            </a:r>
            <a:r>
              <a:rPr lang="vi-VN" sz="2000" b="1" kern="1200" dirty="0">
                <a:solidFill>
                  <a:srgbClr val="FF0000"/>
                </a:solidFill>
                <a:latin typeface="+mj-lt"/>
                <a:ea typeface="Calibri" panose="020F0502020204030204" pitchFamily="34" charset="0"/>
                <a:cs typeface="Calibri" panose="020F0502020204030204" pitchFamily="34" charset="0"/>
              </a:rPr>
              <a:t>C</a:t>
            </a:r>
            <a:r>
              <a:rPr lang="vi-VN" sz="2000" b="1" kern="1200" dirty="0">
                <a:solidFill>
                  <a:prstClr val="black"/>
                </a:solidFill>
                <a:latin typeface="+mj-lt"/>
                <a:ea typeface="Calibri" panose="020F0502020204030204" pitchFamily="34" charset="0"/>
                <a:cs typeface="Calibri" panose="020F0502020204030204" pitchFamily="34" charset="0"/>
              </a:rPr>
              <a:t> và </a:t>
            </a:r>
            <a:r>
              <a:rPr lang="vi-VN" sz="2000" b="1" kern="1200" dirty="0">
                <a:solidFill>
                  <a:srgbClr val="FF0000"/>
                </a:solidFill>
                <a:latin typeface="+mj-lt"/>
                <a:ea typeface="Calibri" panose="020F0502020204030204" pitchFamily="34" charset="0"/>
                <a:cs typeface="Calibri" panose="020F0502020204030204" pitchFamily="34" charset="0"/>
              </a:rPr>
              <a:t>H</a:t>
            </a:r>
          </a:p>
        </p:txBody>
      </p:sp>
      <p:sp>
        <p:nvSpPr>
          <p:cNvPr id="15" name="TextBox 14">
            <a:extLst>
              <a:ext uri="{FF2B5EF4-FFF2-40B4-BE49-F238E27FC236}">
                <a16:creationId xmlns:a16="http://schemas.microsoft.com/office/drawing/2014/main" id="{C96DA976-2622-5F27-ECF5-6F065C0BCC96}"/>
              </a:ext>
            </a:extLst>
          </p:cNvPr>
          <p:cNvSpPr txBox="1"/>
          <p:nvPr/>
        </p:nvSpPr>
        <p:spPr>
          <a:xfrm>
            <a:off x="4428018" y="3352167"/>
            <a:ext cx="1972782" cy="400110"/>
          </a:xfrm>
          <a:prstGeom prst="rect">
            <a:avLst/>
          </a:prstGeom>
          <a:noFill/>
        </p:spPr>
        <p:txBody>
          <a:bodyPr wrap="square" rtlCol="0">
            <a:spAutoFit/>
          </a:bodyPr>
          <a:lstStyle/>
          <a:p>
            <a:pPr defTabSz="457200">
              <a:buClrTx/>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 có </a:t>
            </a:r>
            <a:r>
              <a:rPr lang="vi-VN" sz="20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 </a:t>
            </a: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 </a:t>
            </a:r>
            <a:r>
              <a:rPr lang="vi-VN" sz="20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p>
        </p:txBody>
      </p:sp>
      <p:sp>
        <p:nvSpPr>
          <p:cNvPr id="16" name="TextBox 15">
            <a:extLst>
              <a:ext uri="{FF2B5EF4-FFF2-40B4-BE49-F238E27FC236}">
                <a16:creationId xmlns:a16="http://schemas.microsoft.com/office/drawing/2014/main" id="{997DB00E-CBF7-6208-BCF1-180ACC5040DB}"/>
              </a:ext>
            </a:extLst>
          </p:cNvPr>
          <p:cNvSpPr txBox="1"/>
          <p:nvPr/>
        </p:nvSpPr>
        <p:spPr>
          <a:xfrm>
            <a:off x="6648451" y="3341817"/>
            <a:ext cx="2272904" cy="400110"/>
          </a:xfrm>
          <a:prstGeom prst="rect">
            <a:avLst/>
          </a:prstGeom>
          <a:noFill/>
        </p:spPr>
        <p:txBody>
          <a:bodyPr wrap="square" rtlCol="0">
            <a:spAutoFit/>
          </a:bodyPr>
          <a:lstStyle/>
          <a:p>
            <a:pPr defTabSz="457200">
              <a:buClrTx/>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 có </a:t>
            </a:r>
            <a:r>
              <a:rPr lang="vi-VN" sz="20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và </a:t>
            </a:r>
            <a:r>
              <a:rPr lang="vi-VN" sz="20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p>
        </p:txBody>
      </p:sp>
      <p:sp>
        <p:nvSpPr>
          <p:cNvPr id="17" name="TextBox 16">
            <a:extLst>
              <a:ext uri="{FF2B5EF4-FFF2-40B4-BE49-F238E27FC236}">
                <a16:creationId xmlns:a16="http://schemas.microsoft.com/office/drawing/2014/main" id="{4BA778B8-C75B-0D31-2B33-9A7D93E18DB9}"/>
              </a:ext>
            </a:extLst>
          </p:cNvPr>
          <p:cNvSpPr txBox="1"/>
          <p:nvPr/>
        </p:nvSpPr>
        <p:spPr>
          <a:xfrm>
            <a:off x="2781300" y="4099574"/>
            <a:ext cx="1862138" cy="400110"/>
          </a:xfrm>
          <a:prstGeom prst="rect">
            <a:avLst/>
          </a:prstGeom>
          <a:noFill/>
        </p:spPr>
        <p:txBody>
          <a:bodyPr wrap="square" rtlCol="0">
            <a:spAutoFit/>
          </a:bodyPr>
          <a:lstStyle/>
          <a:p>
            <a:pPr defTabSz="457200">
              <a:buClrTx/>
              <a:defRPr/>
            </a:pPr>
            <a:r>
              <a:rPr lang="vi-VN" sz="2000" b="1" kern="1200" dirty="0">
                <a:solidFill>
                  <a:prstClr val="black"/>
                </a:solidFill>
                <a:latin typeface="+mj-lt"/>
                <a:ea typeface="Calibri" panose="020F0502020204030204" pitchFamily="34" charset="0"/>
                <a:cs typeface="Calibri" panose="020F0502020204030204" pitchFamily="34" charset="0"/>
              </a:rPr>
              <a:t>4 liên kết </a:t>
            </a:r>
            <a:r>
              <a:rPr lang="vi-VN" sz="2000" b="1" kern="1200" dirty="0">
                <a:latin typeface="+mj-lt"/>
                <a:ea typeface="Calibri" panose="020F0502020204030204" pitchFamily="34" charset="0"/>
                <a:cs typeface="Calibri" panose="020F0502020204030204" pitchFamily="34" charset="0"/>
              </a:rPr>
              <a:t>đơn</a:t>
            </a:r>
          </a:p>
        </p:txBody>
      </p:sp>
      <p:sp>
        <p:nvSpPr>
          <p:cNvPr id="18" name="TextBox 17">
            <a:extLst>
              <a:ext uri="{FF2B5EF4-FFF2-40B4-BE49-F238E27FC236}">
                <a16:creationId xmlns:a16="http://schemas.microsoft.com/office/drawing/2014/main" id="{27444393-4550-8CFF-135B-7698990E227F}"/>
              </a:ext>
            </a:extLst>
          </p:cNvPr>
          <p:cNvSpPr txBox="1"/>
          <p:nvPr/>
        </p:nvSpPr>
        <p:spPr>
          <a:xfrm>
            <a:off x="4428019" y="4099574"/>
            <a:ext cx="2125182" cy="400110"/>
          </a:xfrm>
          <a:prstGeom prst="rect">
            <a:avLst/>
          </a:prstGeom>
          <a:noFill/>
        </p:spPr>
        <p:txBody>
          <a:bodyPr wrap="square" rtlCol="0">
            <a:spAutoFit/>
          </a:bodyPr>
          <a:lstStyle/>
          <a:p>
            <a:pPr defTabSz="457200">
              <a:buClrTx/>
              <a:defRPr/>
            </a:pPr>
            <a:r>
              <a:rPr lang="vi-VN" sz="2000" b="1" dirty="0">
                <a:solidFill>
                  <a:prstClr val="black"/>
                </a:solidFill>
                <a:latin typeface="+mj-lt"/>
                <a:ea typeface="Calibri" panose="020F0502020204030204" pitchFamily="34" charset="0"/>
                <a:cs typeface="Calibri" panose="020F0502020204030204" pitchFamily="34" charset="0"/>
              </a:rPr>
              <a:t>10</a:t>
            </a:r>
            <a:r>
              <a:rPr lang="vi-VN" sz="2000" b="1" kern="1200" dirty="0">
                <a:solidFill>
                  <a:prstClr val="black"/>
                </a:solidFill>
                <a:latin typeface="+mj-lt"/>
                <a:ea typeface="Calibri" panose="020F0502020204030204" pitchFamily="34" charset="0"/>
                <a:cs typeface="Calibri" panose="020F0502020204030204" pitchFamily="34" charset="0"/>
              </a:rPr>
              <a:t> liên kết đơn</a:t>
            </a:r>
          </a:p>
        </p:txBody>
      </p:sp>
      <p:sp>
        <p:nvSpPr>
          <p:cNvPr id="19" name="TextBox 18">
            <a:extLst>
              <a:ext uri="{FF2B5EF4-FFF2-40B4-BE49-F238E27FC236}">
                <a16:creationId xmlns:a16="http://schemas.microsoft.com/office/drawing/2014/main" id="{6498373D-B198-34BB-AD4B-B2C018367468}"/>
              </a:ext>
            </a:extLst>
          </p:cNvPr>
          <p:cNvSpPr txBox="1"/>
          <p:nvPr/>
        </p:nvSpPr>
        <p:spPr>
          <a:xfrm>
            <a:off x="6818585" y="3986540"/>
            <a:ext cx="2007519" cy="707886"/>
          </a:xfrm>
          <a:prstGeom prst="rect">
            <a:avLst/>
          </a:prstGeom>
          <a:noFill/>
        </p:spPr>
        <p:txBody>
          <a:bodyPr wrap="square" rtlCol="0">
            <a:spAutoFit/>
          </a:bodyPr>
          <a:lstStyle/>
          <a:p>
            <a:pPr defTabSz="457200">
              <a:buClrTx/>
              <a:defRPr/>
            </a:pPr>
            <a:r>
              <a:rPr lang="vi-VN" sz="2000" b="1" dirty="0">
                <a:solidFill>
                  <a:prstClr val="black"/>
                </a:solidFill>
                <a:latin typeface="+mj-lt"/>
                <a:ea typeface="Calibri" panose="020F0502020204030204" pitchFamily="34" charset="0"/>
                <a:cs typeface="Calibri" panose="020F0502020204030204" pitchFamily="34" charset="0"/>
              </a:rPr>
              <a:t>4</a:t>
            </a:r>
            <a:r>
              <a:rPr lang="vi-VN" sz="2000" b="1" kern="1200" dirty="0">
                <a:solidFill>
                  <a:prstClr val="black"/>
                </a:solidFill>
                <a:latin typeface="+mj-lt"/>
                <a:ea typeface="Calibri" panose="020F0502020204030204" pitchFamily="34" charset="0"/>
                <a:cs typeface="Calibri" panose="020F0502020204030204" pitchFamily="34" charset="0"/>
              </a:rPr>
              <a:t> liên kết đơn</a:t>
            </a:r>
          </a:p>
          <a:p>
            <a:pPr defTabSz="457200">
              <a:buClrTx/>
              <a:defRPr/>
            </a:pPr>
            <a:r>
              <a:rPr lang="vi-VN" sz="2000" b="1" dirty="0">
                <a:solidFill>
                  <a:srgbClr val="FF0000"/>
                </a:solidFill>
                <a:latin typeface="+mj-lt"/>
                <a:ea typeface="Calibri" panose="020F0502020204030204" pitchFamily="34" charset="0"/>
                <a:cs typeface="Calibri" panose="020F0502020204030204" pitchFamily="34" charset="0"/>
              </a:rPr>
              <a:t>1 liên kết đôi</a:t>
            </a:r>
            <a:endParaRPr lang="vi-VN" sz="2000" b="1" kern="1200" dirty="0">
              <a:solidFill>
                <a:srgbClr val="FF0000"/>
              </a:solidFill>
              <a:latin typeface="+mj-lt"/>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9E23C01-073B-4583-F55B-FB68CE98BC8B}"/>
              </a:ext>
            </a:extLst>
          </p:cNvPr>
          <p:cNvSpPr txBox="1"/>
          <p:nvPr/>
        </p:nvSpPr>
        <p:spPr>
          <a:xfrm>
            <a:off x="191387" y="4676537"/>
            <a:ext cx="2647950" cy="400110"/>
          </a:xfrm>
          <a:prstGeom prst="rect">
            <a:avLst/>
          </a:prstGeom>
          <a:noFill/>
        </p:spPr>
        <p:txBody>
          <a:bodyPr wrap="square" rtlCol="0">
            <a:spAutoFit/>
          </a:bodyPr>
          <a:lstStyle/>
          <a:p>
            <a:pPr defTabSz="457200">
              <a:buClrTx/>
              <a:defRPr/>
            </a:pPr>
            <a:r>
              <a:rPr lang="vi-VN" sz="20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 là </a:t>
            </a:r>
            <a:r>
              <a:rPr lang="vi-VN" sz="2000" b="1" kern="1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hydrocarbon</a:t>
            </a:r>
          </a:p>
        </p:txBody>
      </p:sp>
      <p:sp>
        <p:nvSpPr>
          <p:cNvPr id="21" name="TextBox 20">
            <a:extLst>
              <a:ext uri="{FF2B5EF4-FFF2-40B4-BE49-F238E27FC236}">
                <a16:creationId xmlns:a16="http://schemas.microsoft.com/office/drawing/2014/main" id="{04F59D91-5B18-9B7D-AD8A-12C0099D56D6}"/>
              </a:ext>
            </a:extLst>
          </p:cNvPr>
          <p:cNvSpPr txBox="1"/>
          <p:nvPr/>
        </p:nvSpPr>
        <p:spPr>
          <a:xfrm>
            <a:off x="3151391" y="4698148"/>
            <a:ext cx="650082" cy="400110"/>
          </a:xfrm>
          <a:prstGeom prst="rect">
            <a:avLst/>
          </a:prstGeom>
          <a:noFill/>
        </p:spPr>
        <p:txBody>
          <a:bodyPr wrap="square" rtlCol="0">
            <a:spAutoFit/>
          </a:bodyPr>
          <a:lstStyle/>
          <a:p>
            <a:pPr algn="ctr" defTabSz="457200">
              <a:buClrTx/>
              <a:defRPr/>
            </a:pPr>
            <a:r>
              <a:rPr lang="vi-VN" sz="2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x</a:t>
            </a:r>
          </a:p>
        </p:txBody>
      </p:sp>
      <p:sp>
        <p:nvSpPr>
          <p:cNvPr id="22" name="TextBox 21">
            <a:extLst>
              <a:ext uri="{FF2B5EF4-FFF2-40B4-BE49-F238E27FC236}">
                <a16:creationId xmlns:a16="http://schemas.microsoft.com/office/drawing/2014/main" id="{AFFBC950-8CB8-ABD9-EC41-FFBBE5342C7E}"/>
              </a:ext>
            </a:extLst>
          </p:cNvPr>
          <p:cNvSpPr txBox="1"/>
          <p:nvPr/>
        </p:nvSpPr>
        <p:spPr>
          <a:xfrm>
            <a:off x="5146159" y="4725836"/>
            <a:ext cx="650082" cy="400110"/>
          </a:xfrm>
          <a:prstGeom prst="rect">
            <a:avLst/>
          </a:prstGeom>
          <a:noFill/>
        </p:spPr>
        <p:txBody>
          <a:bodyPr wrap="square" rtlCol="0">
            <a:spAutoFit/>
          </a:bodyPr>
          <a:lstStyle/>
          <a:p>
            <a:pPr algn="ctr" defTabSz="457200">
              <a:buClrTx/>
              <a:defRPr/>
            </a:pPr>
            <a:r>
              <a:rPr lang="vi-VN" sz="2000" kern="1200">
                <a:solidFill>
                  <a:prstClr val="black"/>
                </a:solidFill>
                <a:latin typeface="Calibri" panose="020F0502020204030204" pitchFamily="34" charset="0"/>
                <a:ea typeface="Calibri" panose="020F0502020204030204" pitchFamily="34" charset="0"/>
                <a:cs typeface="Calibri" panose="020F0502020204030204" pitchFamily="34" charset="0"/>
              </a:rPr>
              <a:t>x</a:t>
            </a:r>
          </a:p>
        </p:txBody>
      </p:sp>
      <p:sp>
        <p:nvSpPr>
          <p:cNvPr id="23" name="TextBox 22">
            <a:extLst>
              <a:ext uri="{FF2B5EF4-FFF2-40B4-BE49-F238E27FC236}">
                <a16:creationId xmlns:a16="http://schemas.microsoft.com/office/drawing/2014/main" id="{22895AA3-FF08-E056-A7DD-F462F9D2C447}"/>
              </a:ext>
            </a:extLst>
          </p:cNvPr>
          <p:cNvSpPr txBox="1"/>
          <p:nvPr/>
        </p:nvSpPr>
        <p:spPr>
          <a:xfrm>
            <a:off x="7369969" y="4725836"/>
            <a:ext cx="650082" cy="400110"/>
          </a:xfrm>
          <a:prstGeom prst="rect">
            <a:avLst/>
          </a:prstGeom>
          <a:noFill/>
        </p:spPr>
        <p:txBody>
          <a:bodyPr wrap="square" rtlCol="0">
            <a:spAutoFit/>
          </a:bodyPr>
          <a:lstStyle/>
          <a:p>
            <a:pPr algn="ctr" defTabSz="457200">
              <a:buClrTx/>
              <a:defRPr/>
            </a:pPr>
            <a:r>
              <a:rPr lang="vi-VN" sz="2000" kern="1200">
                <a:solidFill>
                  <a:prstClr val="black"/>
                </a:solidFill>
                <a:latin typeface="Calibri" panose="020F0502020204030204" pitchFamily="34" charset="0"/>
                <a:ea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354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P spid="18" grpId="0"/>
      <p:bldP spid="19"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4" name="Google Shape;1004;p54"/>
          <p:cNvPicPr preferRelativeResize="0"/>
          <p:nvPr/>
        </p:nvPicPr>
        <p:blipFill rotWithShape="1">
          <a:blip r:embed="rId3">
            <a:alphaModFix/>
          </a:blip>
          <a:srcRect t="20131" r="29278" b="12177"/>
          <a:stretch/>
        </p:blipFill>
        <p:spPr>
          <a:xfrm>
            <a:off x="5471732" y="1896714"/>
            <a:ext cx="3263700" cy="3124500"/>
          </a:xfrm>
          <a:prstGeom prst="ellipse">
            <a:avLst/>
          </a:prstGeom>
          <a:noFill/>
          <a:ln>
            <a:noFill/>
          </a:ln>
        </p:spPr>
      </p:pic>
      <p:sp>
        <p:nvSpPr>
          <p:cNvPr id="1001" name="Google Shape;1001;p54"/>
          <p:cNvSpPr/>
          <p:nvPr/>
        </p:nvSpPr>
        <p:spPr>
          <a:xfrm>
            <a:off x="215506" y="1426475"/>
            <a:ext cx="5112029" cy="20623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438616" y="1664051"/>
            <a:ext cx="4824609" cy="1263900"/>
          </a:xfrm>
          <a:prstGeom prst="rect">
            <a:avLst/>
          </a:prstGeom>
        </p:spPr>
        <p:txBody>
          <a:bodyPr spcFirstLastPara="1" wrap="square" lIns="91425" tIns="91425" rIns="91425" bIns="91425" anchor="t" anchorCtr="0">
            <a:noAutofit/>
          </a:bodyPr>
          <a:lstStyle/>
          <a:p>
            <a:pPr lvl="0" algn="just">
              <a:lnSpc>
                <a:spcPct val="115000"/>
              </a:lnSpc>
              <a:spcAft>
                <a:spcPts val="200"/>
              </a:spcAft>
              <a:buClr>
                <a:srgbClr val="2B2928"/>
              </a:buClr>
              <a:buSzPts val="1100"/>
              <a:tabLst>
                <a:tab pos="-671830" algn="l"/>
              </a:tabLst>
            </a:pP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Alkane là những hydrocarbon mạch hở, phân tử chỉ chứa các liên kết đơn.</a:t>
            </a:r>
            <a:endParaRPr sz="2800" dirty="0">
              <a:solidFill>
                <a:schemeClr val="bg1"/>
              </a:solidFill>
            </a:endParaRPr>
          </a:p>
        </p:txBody>
      </p:sp>
      <p:grpSp>
        <p:nvGrpSpPr>
          <p:cNvPr id="1005" name="Google Shape;1005;p54"/>
          <p:cNvGrpSpPr/>
          <p:nvPr/>
        </p:nvGrpSpPr>
        <p:grpSpPr>
          <a:xfrm rot="-1052069">
            <a:off x="5449663" y="618784"/>
            <a:ext cx="827393" cy="1064034"/>
            <a:chOff x="1851363" y="2231288"/>
            <a:chExt cx="827338" cy="1063963"/>
          </a:xfrm>
        </p:grpSpPr>
        <p:grpSp>
          <p:nvGrpSpPr>
            <p:cNvPr id="1006" name="Google Shape;1006;p54"/>
            <p:cNvGrpSpPr/>
            <p:nvPr/>
          </p:nvGrpSpPr>
          <p:grpSpPr>
            <a:xfrm>
              <a:off x="1851363" y="2231288"/>
              <a:ext cx="827338" cy="1063963"/>
              <a:chOff x="6268388" y="3972938"/>
              <a:chExt cx="827338" cy="1063963"/>
            </a:xfrm>
          </p:grpSpPr>
          <p:sp>
            <p:nvSpPr>
              <p:cNvPr id="1007" name="Google Shape;1007;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4"/>
          <p:cNvGrpSpPr/>
          <p:nvPr/>
        </p:nvGrpSpPr>
        <p:grpSpPr>
          <a:xfrm>
            <a:off x="5404656" y="2051942"/>
            <a:ext cx="320453" cy="409255"/>
            <a:chOff x="5905475" y="2032050"/>
            <a:chExt cx="454350" cy="580175"/>
          </a:xfrm>
        </p:grpSpPr>
        <p:sp>
          <p:nvSpPr>
            <p:cNvPr id="1023" name="Google Shape;1023;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4"/>
          <p:cNvGrpSpPr/>
          <p:nvPr/>
        </p:nvGrpSpPr>
        <p:grpSpPr>
          <a:xfrm>
            <a:off x="5443027" y="3853388"/>
            <a:ext cx="173110" cy="216867"/>
            <a:chOff x="7249250" y="2312150"/>
            <a:chExt cx="433317" cy="542846"/>
          </a:xfrm>
        </p:grpSpPr>
        <p:sp>
          <p:nvSpPr>
            <p:cNvPr id="1030" name="Google Shape;1030;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48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barn(inVertical)">
                                      <p:cBhvr>
                                        <p:cTn id="7" dur="500"/>
                                        <p:tgtEl>
                                          <p:spTgt spid="10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1"/>
                                        </p:tgtEl>
                                        <p:attrNameLst>
                                          <p:attrName>style.visibility</p:attrName>
                                        </p:attrNameLst>
                                      </p:cBhvr>
                                      <p:to>
                                        <p:strVal val="visible"/>
                                      </p:to>
                                    </p:set>
                                    <p:animEffect transition="in" filter="barn(inVertical)">
                                      <p:cBhvr>
                                        <p:cTn id="10"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p:bldP spid="100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580D8F0-0E02-2510-41D9-94C8EE2A893F}"/>
              </a:ext>
            </a:extLst>
          </p:cNvPr>
          <p:cNvGraphicFramePr/>
          <p:nvPr/>
        </p:nvGraphicFramePr>
        <p:xfrm>
          <a:off x="419100" y="539750"/>
          <a:ext cx="83820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CCB2CC7-AD6D-725B-D44F-7806D46FEDE4}"/>
              </a:ext>
            </a:extLst>
          </p:cNvPr>
          <p:cNvSpPr txBox="1"/>
          <p:nvPr/>
        </p:nvSpPr>
        <p:spPr>
          <a:xfrm>
            <a:off x="419100" y="4324350"/>
            <a:ext cx="8382000" cy="830997"/>
          </a:xfrm>
          <a:prstGeom prst="rect">
            <a:avLst/>
          </a:prstGeom>
          <a:noFill/>
        </p:spPr>
        <p:txBody>
          <a:bodyPr wrap="square" rtlCol="0">
            <a:spAutoFit/>
          </a:bodyPr>
          <a:lstStyle/>
          <a:p>
            <a:r>
              <a:rPr lang="vi-VN" sz="2400" i="1" u="sng" dirty="0">
                <a:solidFill>
                  <a:schemeClr val="accent6">
                    <a:lumMod val="75000"/>
                  </a:schemeClr>
                </a:solidFill>
                <a:highlight>
                  <a:srgbClr val="0000FF"/>
                </a:highlight>
                <a:latin typeface="+mj-lt"/>
              </a:rPr>
              <a:t>Chú ý: </a:t>
            </a:r>
            <a:r>
              <a:rPr lang="vi-VN" sz="2400" i="1" dirty="0">
                <a:solidFill>
                  <a:schemeClr val="accent6">
                    <a:lumMod val="75000"/>
                  </a:schemeClr>
                </a:solidFill>
                <a:highlight>
                  <a:srgbClr val="0000FF"/>
                </a:highlight>
                <a:latin typeface="+mj-lt"/>
              </a:rPr>
              <a:t>Hydrocarbon còn có thêm nhiều loại khác nữa, sẽ được học ở bậc học cao hơn.</a:t>
            </a:r>
          </a:p>
        </p:txBody>
      </p:sp>
    </p:spTree>
    <p:extLst>
      <p:ext uri="{BB962C8B-B14F-4D97-AF65-F5344CB8AC3E}">
        <p14:creationId xmlns:p14="http://schemas.microsoft.com/office/powerpoint/2010/main" val="41622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44C29-463A-0435-C336-42B948486E0E}"/>
              </a:ext>
            </a:extLst>
          </p:cNvPr>
          <p:cNvSpPr txBox="1"/>
          <p:nvPr/>
        </p:nvSpPr>
        <p:spPr>
          <a:xfrm>
            <a:off x="2514599" y="171450"/>
            <a:ext cx="4000501" cy="523220"/>
          </a:xfrm>
          <a:prstGeom prst="rect">
            <a:avLst/>
          </a:prstGeom>
          <a:noFill/>
        </p:spPr>
        <p:txBody>
          <a:bodyPr wrap="square" rtlCol="0">
            <a:spAutoFit/>
          </a:bodyPr>
          <a:lstStyle/>
          <a:p>
            <a:r>
              <a:rPr lang="en-US" sz="2800" b="1">
                <a:solidFill>
                  <a:srgbClr val="00B050"/>
                </a:solidFill>
                <a:latin typeface="Times New Roman" panose="02020603050405020304" pitchFamily="18" charset="0"/>
                <a:cs typeface="Times New Roman" panose="02020603050405020304" pitchFamily="18" charset="0"/>
              </a:rPr>
              <a:t>CÂU HỎI VÀ BÀI TẬP</a:t>
            </a:r>
          </a:p>
        </p:txBody>
      </p:sp>
      <p:sp>
        <p:nvSpPr>
          <p:cNvPr id="5" name="TextBox 4">
            <a:extLst>
              <a:ext uri="{FF2B5EF4-FFF2-40B4-BE49-F238E27FC236}">
                <a16:creationId xmlns:a16="http://schemas.microsoft.com/office/drawing/2014/main" id="{E26E8ED0-D2CB-A1C4-03FE-58851B8D56DA}"/>
              </a:ext>
            </a:extLst>
          </p:cNvPr>
          <p:cNvSpPr txBox="1"/>
          <p:nvPr/>
        </p:nvSpPr>
        <p:spPr>
          <a:xfrm>
            <a:off x="612321" y="922212"/>
            <a:ext cx="7919357" cy="830997"/>
          </a:xfrm>
          <a:prstGeom prst="rect">
            <a:avLst/>
          </a:prstGeom>
          <a:solidFill>
            <a:schemeClr val="bg2">
              <a:lumMod val="20000"/>
              <a:lumOff val="80000"/>
            </a:schemeClr>
          </a:solidFill>
        </p:spPr>
        <p:txBody>
          <a:bodyPr wrap="square">
            <a:spAutoFit/>
          </a:bodyPr>
          <a:lstStyle/>
          <a:p>
            <a:r>
              <a:rPr lang="en-US" sz="2400" b="0" i="0" dirty="0">
                <a:solidFill>
                  <a:srgbClr val="000000"/>
                </a:solidFill>
                <a:effectLst/>
                <a:latin typeface="Times New Roman" panose="02020603050405020304" pitchFamily="18" charset="0"/>
                <a:cs typeface="Times New Roman" panose="02020603050405020304" pitchFamily="18" charset="0"/>
              </a:rPr>
              <a:t>1. Quan </a:t>
            </a:r>
            <a:r>
              <a:rPr lang="en-US" sz="2400" b="0" i="0" dirty="0" err="1">
                <a:solidFill>
                  <a:srgbClr val="000000"/>
                </a:solidFill>
                <a:effectLst/>
                <a:latin typeface="Times New Roman" panose="02020603050405020304" pitchFamily="18" charset="0"/>
                <a:cs typeface="Times New Roman" panose="02020603050405020304" pitchFamily="18" charset="0"/>
              </a:rPr>
              <a:t>sát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Hình</a:t>
            </a:r>
            <a:r>
              <a:rPr lang="en-US" sz="2400" b="0" i="0" dirty="0">
                <a:solidFill>
                  <a:srgbClr val="000000"/>
                </a:solidFill>
                <a:effectLst/>
                <a:latin typeface="Times New Roman" panose="02020603050405020304" pitchFamily="18" charset="0"/>
                <a:cs typeface="Times New Roman" panose="02020603050405020304" pitchFamily="18" charset="0"/>
              </a:rPr>
              <a:t> 23.1 </a:t>
            </a:r>
            <a:r>
              <a:rPr lang="en-US" sz="2400" b="0" i="0" dirty="0" err="1">
                <a:solidFill>
                  <a:srgbClr val="000000"/>
                </a:solidFill>
                <a:effectLst/>
                <a:latin typeface="Times New Roman" panose="02020603050405020304" pitchFamily="18" charset="0"/>
                <a:cs typeface="Times New Roman" panose="02020603050405020304" pitchFamily="18" charset="0"/>
              </a:rPr>
              <a:t>và</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cho</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biết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hợp</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chất</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nào</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không</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thuộc</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loại</a:t>
            </a:r>
            <a:r>
              <a:rPr lang="en-US" sz="2400" b="0" i="0" dirty="0">
                <a:solidFill>
                  <a:srgbClr val="000000"/>
                </a:solidFill>
                <a:effectLst/>
                <a:latin typeface="Times New Roman" panose="02020603050405020304" pitchFamily="18" charset="0"/>
                <a:cs typeface="Times New Roman" panose="02020603050405020304" pitchFamily="18" charset="0"/>
              </a:rPr>
              <a:t> alkane. </a:t>
            </a:r>
            <a:r>
              <a:rPr lang="en-US" sz="2400" b="0" i="0" dirty="0" err="1">
                <a:solidFill>
                  <a:srgbClr val="000000"/>
                </a:solidFill>
                <a:effectLst/>
                <a:latin typeface="Times New Roman" panose="02020603050405020304" pitchFamily="18" charset="0"/>
                <a:cs typeface="Times New Roman" panose="02020603050405020304" pitchFamily="18" charset="0"/>
              </a:rPr>
              <a:t>Giải</a:t>
            </a:r>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cs typeface="Times New Roman" panose="02020603050405020304" pitchFamily="18" charset="0"/>
              </a:rPr>
              <a:t>thích</a:t>
            </a:r>
            <a:r>
              <a:rPr lang="en-US" sz="2400" b="0" i="0" dirty="0">
                <a:solidFill>
                  <a:srgbClr val="000000"/>
                </a:solidFill>
                <a:effectLs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6AC380B-539C-7E18-BF4E-4A587553D346}"/>
              </a:ext>
            </a:extLst>
          </p:cNvPr>
          <p:cNvSpPr txBox="1"/>
          <p:nvPr/>
        </p:nvSpPr>
        <p:spPr>
          <a:xfrm>
            <a:off x="4057650" y="1853293"/>
            <a:ext cx="1469571" cy="461665"/>
          </a:xfrm>
          <a:prstGeom prst="rect">
            <a:avLst/>
          </a:prstGeom>
          <a:noFill/>
        </p:spPr>
        <p:txBody>
          <a:bodyPr wrap="square" rtlCol="0">
            <a:spAutoFit/>
          </a:bodyPr>
          <a:lstStyle/>
          <a:p>
            <a:r>
              <a:rPr lang="en-US" sz="2400" b="1">
                <a:solidFill>
                  <a:schemeClr val="accent1">
                    <a:lumMod val="75000"/>
                  </a:schemeClr>
                </a:solidFill>
                <a:latin typeface="Times New Roman" panose="02020603050405020304" pitchFamily="18" charset="0"/>
                <a:cs typeface="Times New Roman" panose="02020603050405020304" pitchFamily="18" charset="0"/>
              </a:rPr>
              <a:t>Lời giải</a:t>
            </a:r>
          </a:p>
        </p:txBody>
      </p:sp>
      <p:sp>
        <p:nvSpPr>
          <p:cNvPr id="8" name="TextBox 7">
            <a:extLst>
              <a:ext uri="{FF2B5EF4-FFF2-40B4-BE49-F238E27FC236}">
                <a16:creationId xmlns:a16="http://schemas.microsoft.com/office/drawing/2014/main" id="{71069C11-E9BC-7012-7008-2A37594385EB}"/>
              </a:ext>
            </a:extLst>
          </p:cNvPr>
          <p:cNvSpPr txBox="1"/>
          <p:nvPr/>
        </p:nvSpPr>
        <p:spPr>
          <a:xfrm>
            <a:off x="1261381" y="2599764"/>
            <a:ext cx="7062107" cy="830997"/>
          </a:xfrm>
          <a:prstGeom prst="rect">
            <a:avLst/>
          </a:prstGeom>
          <a:noFill/>
        </p:spPr>
        <p:txBody>
          <a:bodyPr wrap="square">
            <a:spAutoFit/>
          </a:bodyPr>
          <a:lstStyle/>
          <a:p>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Ethylene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là</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hợp</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chất</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không</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thuộc</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loại</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alkane </a:t>
            </a:r>
            <a:r>
              <a:rPr lang="en-US" sz="2400" dirty="0" err="1">
                <a:highlight>
                  <a:srgbClr val="FFFFFF"/>
                </a:highlight>
                <a:latin typeface="Times New Roman" panose="02020603050405020304" pitchFamily="18" charset="0"/>
                <a:cs typeface="Times New Roman" panose="02020603050405020304" pitchFamily="18" charset="0"/>
              </a:rPr>
              <a:t>vì</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trong</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phân</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tử</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chứa</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liên</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kết</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r>
              <a:rPr lang="en-US" sz="2400" b="0" i="0" dirty="0" err="1">
                <a:solidFill>
                  <a:srgbClr val="000000"/>
                </a:solidFill>
                <a:effectLst/>
                <a:highlight>
                  <a:srgbClr val="FFFFFF"/>
                </a:highlight>
                <a:latin typeface="Times New Roman" panose="02020603050405020304" pitchFamily="18" charset="0"/>
                <a:cs typeface="Times New Roman" panose="02020603050405020304" pitchFamily="18" charset="0"/>
              </a:rPr>
              <a:t>đôi</a:t>
            </a:r>
            <a:r>
              <a:rPr lang="en-US"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2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65230-B3F5-4D81-8042-8EE978A332C5}"/>
              </a:ext>
            </a:extLst>
          </p:cNvPr>
          <p:cNvPicPr>
            <a:picLocks noChangeAspect="1"/>
          </p:cNvPicPr>
          <p:nvPr/>
        </p:nvPicPr>
        <p:blipFill>
          <a:blip r:embed="rId2"/>
          <a:stretch>
            <a:fillRect/>
          </a:stretch>
        </p:blipFill>
        <p:spPr>
          <a:xfrm>
            <a:off x="4361716" y="120630"/>
            <a:ext cx="4713273" cy="4189392"/>
          </a:xfrm>
          <a:prstGeom prst="rect">
            <a:avLst/>
          </a:prstGeom>
        </p:spPr>
      </p:pic>
      <p:pic>
        <p:nvPicPr>
          <p:cNvPr id="5" name="Picture 4">
            <a:extLst>
              <a:ext uri="{FF2B5EF4-FFF2-40B4-BE49-F238E27FC236}">
                <a16:creationId xmlns:a16="http://schemas.microsoft.com/office/drawing/2014/main" id="{C182C321-F327-4029-AAED-83C77B262678}"/>
              </a:ext>
            </a:extLst>
          </p:cNvPr>
          <p:cNvPicPr>
            <a:picLocks noChangeAspect="1"/>
          </p:cNvPicPr>
          <p:nvPr/>
        </p:nvPicPr>
        <p:blipFill>
          <a:blip r:embed="rId3"/>
          <a:stretch>
            <a:fillRect/>
          </a:stretch>
        </p:blipFill>
        <p:spPr>
          <a:xfrm>
            <a:off x="0" y="17253"/>
            <a:ext cx="4572000" cy="4189392"/>
          </a:xfrm>
          <a:prstGeom prst="rect">
            <a:avLst/>
          </a:prstGeom>
        </p:spPr>
      </p:pic>
      <p:sp>
        <p:nvSpPr>
          <p:cNvPr id="6" name="TextBox 5">
            <a:extLst>
              <a:ext uri="{FF2B5EF4-FFF2-40B4-BE49-F238E27FC236}">
                <a16:creationId xmlns:a16="http://schemas.microsoft.com/office/drawing/2014/main" id="{8ACE65E9-5485-4749-8E88-C5D362586F70}"/>
              </a:ext>
            </a:extLst>
          </p:cNvPr>
          <p:cNvSpPr txBox="1"/>
          <p:nvPr/>
        </p:nvSpPr>
        <p:spPr>
          <a:xfrm>
            <a:off x="0" y="4198734"/>
            <a:ext cx="9144000" cy="95410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Gas dùng đun nấu có thành phần chính là propane và butane</a:t>
            </a:r>
          </a:p>
        </p:txBody>
      </p:sp>
      <p:grpSp>
        <p:nvGrpSpPr>
          <p:cNvPr id="7" name="Group 6">
            <a:extLst>
              <a:ext uri="{FF2B5EF4-FFF2-40B4-BE49-F238E27FC236}">
                <a16:creationId xmlns:a16="http://schemas.microsoft.com/office/drawing/2014/main" id="{9FFD27E4-3482-407B-B564-1839AFE7E32F}"/>
              </a:ext>
            </a:extLst>
          </p:cNvPr>
          <p:cNvGrpSpPr/>
          <p:nvPr/>
        </p:nvGrpSpPr>
        <p:grpSpPr>
          <a:xfrm>
            <a:off x="884934" y="120630"/>
            <a:ext cx="2591849" cy="2021625"/>
            <a:chOff x="4273421" y="3986957"/>
            <a:chExt cx="2468974" cy="2150646"/>
          </a:xfrm>
        </p:grpSpPr>
        <p:pic>
          <p:nvPicPr>
            <p:cNvPr id="8" name="Picture 4" descr="Propane – Wikipedia">
              <a:extLst>
                <a:ext uri="{FF2B5EF4-FFF2-40B4-BE49-F238E27FC236}">
                  <a16:creationId xmlns:a16="http://schemas.microsoft.com/office/drawing/2014/main" id="{5212998F-AC9B-4EB3-BE74-F7E94D149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421" y="3986957"/>
              <a:ext cx="2468974" cy="1656463"/>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47DD92-8F78-49A4-855E-E01ACE5A1F82}"/>
                </a:ext>
              </a:extLst>
            </p:cNvPr>
            <p:cNvSpPr txBox="1"/>
            <p:nvPr/>
          </p:nvSpPr>
          <p:spPr>
            <a:xfrm>
              <a:off x="4795089" y="5583606"/>
              <a:ext cx="1543585"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Propane</a:t>
              </a:r>
            </a:p>
          </p:txBody>
        </p:sp>
      </p:grpSp>
      <p:grpSp>
        <p:nvGrpSpPr>
          <p:cNvPr id="10" name="Group 9">
            <a:extLst>
              <a:ext uri="{FF2B5EF4-FFF2-40B4-BE49-F238E27FC236}">
                <a16:creationId xmlns:a16="http://schemas.microsoft.com/office/drawing/2014/main" id="{E9F76D02-FA9C-4BBE-96A7-3D8D215B1368}"/>
              </a:ext>
            </a:extLst>
          </p:cNvPr>
          <p:cNvGrpSpPr/>
          <p:nvPr/>
        </p:nvGrpSpPr>
        <p:grpSpPr>
          <a:xfrm>
            <a:off x="5465754" y="0"/>
            <a:ext cx="2715481" cy="2079679"/>
            <a:chOff x="8471186" y="4016858"/>
            <a:chExt cx="2894452" cy="2120743"/>
          </a:xfrm>
        </p:grpSpPr>
        <p:pic>
          <p:nvPicPr>
            <p:cNvPr id="11" name="Picture 6">
              <a:extLst>
                <a:ext uri="{FF2B5EF4-FFF2-40B4-BE49-F238E27FC236}">
                  <a16:creationId xmlns:a16="http://schemas.microsoft.com/office/drawing/2014/main" id="{257D6DCC-991F-453E-975F-92AE3F2BC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186" y="4016858"/>
              <a:ext cx="2894452" cy="156674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6C2D18-ED2B-4260-96AF-29C5F960154C}"/>
                </a:ext>
              </a:extLst>
            </p:cNvPr>
            <p:cNvSpPr txBox="1"/>
            <p:nvPr/>
          </p:nvSpPr>
          <p:spPr>
            <a:xfrm>
              <a:off x="9228604" y="5583604"/>
              <a:ext cx="1342676" cy="553997"/>
            </a:xfrm>
            <a:prstGeom prst="rect">
              <a:avLst/>
            </a:prstGeom>
            <a:noFill/>
            <a:effectLst>
              <a:glow rad="127000">
                <a:schemeClr val="bg1"/>
              </a:glow>
            </a:effectLst>
          </p:spPr>
          <p:txBody>
            <a:bodyPr wrap="none" rtlCol="0">
              <a:spAutoFit/>
            </a:bodyPr>
            <a:lstStyle/>
            <a:p>
              <a:r>
                <a:rPr lang="en-US" sz="2100" b="1" dirty="0">
                  <a:effectLst>
                    <a:glow rad="127000">
                      <a:schemeClr val="bg1"/>
                    </a:glow>
                  </a:effectLst>
                  <a:latin typeface="Times New Roman" panose="02020603050405020304" pitchFamily="18" charset="0"/>
                  <a:cs typeface="Times New Roman" panose="02020603050405020304" pitchFamily="18" charset="0"/>
                </a:rPr>
                <a:t>Butane</a:t>
              </a:r>
            </a:p>
          </p:txBody>
        </p:sp>
      </p:grpSp>
    </p:spTree>
    <p:extLst>
      <p:ext uri="{BB962C8B-B14F-4D97-AF65-F5344CB8AC3E}">
        <p14:creationId xmlns:p14="http://schemas.microsoft.com/office/powerpoint/2010/main" val="297937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p:cNvSpPr/>
          <p:nvPr/>
        </p:nvSpPr>
        <p:spPr>
          <a:xfrm>
            <a:off x="1237745" y="673071"/>
            <a:ext cx="6826832" cy="2682409"/>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2042919" y="1000697"/>
            <a:ext cx="5350295" cy="2123658"/>
          </a:xfrm>
          <a:prstGeom prst="rect">
            <a:avLst/>
          </a:prstGeom>
          <a:noFill/>
          <a:ln>
            <a:noFill/>
          </a:ln>
        </p:spPr>
        <p:txBody>
          <a:bodyPr wrap="square">
            <a:spAutoFit/>
          </a:bodyPr>
          <a:lstStyle/>
          <a:p>
            <a:pPr lvl="0" algn="ctr">
              <a:buClr>
                <a:srgbClr val="000000"/>
              </a:buClr>
              <a:buSzPts val="2200"/>
            </a:pPr>
            <a:r>
              <a:rPr lang="vi-VN" sz="4400" b="1" dirty="0">
                <a:solidFill>
                  <a:srgbClr val="EE4036"/>
                </a:solidFill>
                <a:latin typeface="Times New Roman" panose="02020603050405020304" pitchFamily="18" charset="0"/>
                <a:cs typeface="Times New Roman" panose="02020603050405020304" pitchFamily="18" charset="0"/>
              </a:rPr>
              <a:t>Acetic acid là thành phần phổ biến có trong </a:t>
            </a:r>
            <a:r>
              <a:rPr lang="en-US" sz="4400" b="1" dirty="0" err="1">
                <a:solidFill>
                  <a:srgbClr val="EE4036"/>
                </a:solidFill>
                <a:latin typeface="Times New Roman" panose="02020603050405020304" pitchFamily="18" charset="0"/>
                <a:cs typeface="Times New Roman" panose="02020603050405020304" pitchFamily="18" charset="0"/>
              </a:rPr>
              <a:t>chất</a:t>
            </a:r>
            <a:r>
              <a:rPr lang="en-US" sz="4400" b="1" dirty="0">
                <a:solidFill>
                  <a:srgbClr val="EE4036"/>
                </a:solidFill>
                <a:latin typeface="Times New Roman" panose="02020603050405020304" pitchFamily="18" charset="0"/>
                <a:cs typeface="Times New Roman" panose="02020603050405020304" pitchFamily="18" charset="0"/>
              </a:rPr>
              <a:t> </a:t>
            </a:r>
            <a:r>
              <a:rPr lang="en-US" sz="4400" b="1">
                <a:solidFill>
                  <a:srgbClr val="EE4036"/>
                </a:solidFill>
                <a:latin typeface="Times New Roman" panose="02020603050405020304" pitchFamily="18" charset="0"/>
                <a:cs typeface="Times New Roman" panose="02020603050405020304" pitchFamily="18" charset="0"/>
              </a:rPr>
              <a:t>nào</a:t>
            </a:r>
            <a:r>
              <a:rPr lang="vi-VN" sz="4400" b="1">
                <a:solidFill>
                  <a:srgbClr val="EE4036"/>
                </a:solidFill>
                <a:latin typeface="Times New Roman" panose="02020603050405020304" pitchFamily="18" charset="0"/>
                <a:cs typeface="Times New Roman" panose="02020603050405020304" pitchFamily="18" charset="0"/>
              </a:rPr>
              <a:t>?</a:t>
            </a:r>
            <a:endParaRPr lang="en-US" sz="4400" b="1" dirty="0">
              <a:solidFill>
                <a:srgbClr val="EE4036"/>
              </a:solidFill>
              <a:latin typeface="Times New Roman" panose="02020603050405020304" pitchFamily="18" charset="0"/>
              <a:cs typeface="Times New Roman" panose="02020603050405020304" pitchFamily="18" charset="0"/>
            </a:endParaRPr>
          </a:p>
        </p:txBody>
      </p:sp>
      <p:sp>
        <p:nvSpPr>
          <p:cNvPr id="97" name="!!o1f"/>
          <p:cNvSpPr/>
          <p:nvPr/>
        </p:nvSpPr>
        <p:spPr>
          <a:xfrm>
            <a:off x="554567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8" name="!!1f"/>
          <p:cNvSpPr txBox="1"/>
          <p:nvPr/>
        </p:nvSpPr>
        <p:spPr>
          <a:xfrm>
            <a:off x="5708542" y="430146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4" name="!!o1f">
            <a:extLst>
              <a:ext uri="{FF2B5EF4-FFF2-40B4-BE49-F238E27FC236}">
                <a16:creationId xmlns:a16="http://schemas.microsoft.com/office/drawing/2014/main" id="{83DBAD20-FB2F-6711-8EB8-8988ADEBC281}"/>
              </a:ext>
            </a:extLst>
          </p:cNvPr>
          <p:cNvSpPr/>
          <p:nvPr/>
        </p:nvSpPr>
        <p:spPr>
          <a:xfrm>
            <a:off x="4732236" y="42704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5" name="!!1f">
            <a:extLst>
              <a:ext uri="{FF2B5EF4-FFF2-40B4-BE49-F238E27FC236}">
                <a16:creationId xmlns:a16="http://schemas.microsoft.com/office/drawing/2014/main" id="{D398AE99-115E-675A-D410-3D649FC22D28}"/>
              </a:ext>
            </a:extLst>
          </p:cNvPr>
          <p:cNvSpPr txBox="1"/>
          <p:nvPr/>
        </p:nvSpPr>
        <p:spPr>
          <a:xfrm>
            <a:off x="4895105" y="43006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a:t>
            </a:r>
          </a:p>
        </p:txBody>
      </p:sp>
      <p:sp>
        <p:nvSpPr>
          <p:cNvPr id="2" name="!!o1f">
            <a:extLst>
              <a:ext uri="{FF2B5EF4-FFF2-40B4-BE49-F238E27FC236}">
                <a16:creationId xmlns:a16="http://schemas.microsoft.com/office/drawing/2014/main" id="{DF487A96-A71D-ED53-B2B1-3DA053CA5017}"/>
              </a:ext>
            </a:extLst>
          </p:cNvPr>
          <p:cNvSpPr/>
          <p:nvPr/>
        </p:nvSpPr>
        <p:spPr>
          <a:xfrm>
            <a:off x="3964852" y="427236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 name="!!1f">
            <a:extLst>
              <a:ext uri="{FF2B5EF4-FFF2-40B4-BE49-F238E27FC236}">
                <a16:creationId xmlns:a16="http://schemas.microsoft.com/office/drawing/2014/main" id="{EC5EC9C0-028F-B1BA-5493-2F6A6C4F4A44}"/>
              </a:ext>
            </a:extLst>
          </p:cNvPr>
          <p:cNvSpPr txBox="1"/>
          <p:nvPr/>
        </p:nvSpPr>
        <p:spPr>
          <a:xfrm>
            <a:off x="4127722" y="430260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6" name="!!o1f">
            <a:extLst>
              <a:ext uri="{FF2B5EF4-FFF2-40B4-BE49-F238E27FC236}">
                <a16:creationId xmlns:a16="http://schemas.microsoft.com/office/drawing/2014/main" id="{BEC5089A-8AEC-BC5D-051E-7935E16B39D2}"/>
              </a:ext>
            </a:extLst>
          </p:cNvPr>
          <p:cNvSpPr/>
          <p:nvPr/>
        </p:nvSpPr>
        <p:spPr>
          <a:xfrm>
            <a:off x="3151416" y="4271550"/>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9" name="!!1f">
            <a:extLst>
              <a:ext uri="{FF2B5EF4-FFF2-40B4-BE49-F238E27FC236}">
                <a16:creationId xmlns:a16="http://schemas.microsoft.com/office/drawing/2014/main" id="{46901D7A-7E93-274F-1465-30E1E324CACD}"/>
              </a:ext>
            </a:extLst>
          </p:cNvPr>
          <p:cNvSpPr txBox="1"/>
          <p:nvPr/>
        </p:nvSpPr>
        <p:spPr>
          <a:xfrm>
            <a:off x="3314285" y="4301798"/>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030322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5" grpId="0"/>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2133600" y="247650"/>
            <a:ext cx="4229100" cy="461665"/>
          </a:xfrm>
          <a:prstGeom prst="rect">
            <a:avLst/>
          </a:prstGeom>
          <a:solidFill>
            <a:srgbClr val="92D050"/>
          </a:solidFill>
        </p:spPr>
        <p:txBody>
          <a:bodyPr wrap="square" rtlCol="0">
            <a:spAutoFit/>
          </a:bodyPr>
          <a:lstStyle/>
          <a:p>
            <a:pPr algn="ctr"/>
            <a:r>
              <a:rPr lang="vi-VN" sz="2400"/>
              <a:t>BÀI TẬP</a:t>
            </a:r>
          </a:p>
        </p:txBody>
      </p:sp>
      <p:sp>
        <p:nvSpPr>
          <p:cNvPr id="3" name="TextBox 2">
            <a:extLst>
              <a:ext uri="{FF2B5EF4-FFF2-40B4-BE49-F238E27FC236}">
                <a16:creationId xmlns:a16="http://schemas.microsoft.com/office/drawing/2014/main" id="{8E82C382-D003-5D00-EADF-1FAE28C62A0D}"/>
              </a:ext>
            </a:extLst>
          </p:cNvPr>
          <p:cNvSpPr txBox="1"/>
          <p:nvPr/>
        </p:nvSpPr>
        <p:spPr>
          <a:xfrm>
            <a:off x="504497" y="895350"/>
            <a:ext cx="8068003" cy="4333494"/>
          </a:xfrm>
          <a:prstGeom prst="rect">
            <a:avLst/>
          </a:prstGeom>
          <a:noFill/>
        </p:spPr>
        <p:txBody>
          <a:bodyPr wrap="square" rtlCol="0">
            <a:spAutoFit/>
          </a:bodyPr>
          <a:lstStyle/>
          <a:p>
            <a:pPr algn="just">
              <a:lnSpc>
                <a:spcPct val="135000"/>
              </a:lnSpc>
              <a:spcAft>
                <a:spcPts val="100"/>
              </a:spcAft>
              <a:buSzPts val="1000"/>
              <a:tabLst>
                <a:tab pos="204153"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Xét các chất:</a:t>
            </a:r>
          </a:p>
          <a:p>
            <a:pPr indent="88900">
              <a:lnSpc>
                <a:spcPct val="135000"/>
              </a:lnSpc>
              <a:spcAft>
                <a:spcPts val="100"/>
              </a:spcAft>
              <a:tabLst>
                <a:tab pos="954405" algn="l"/>
                <a:tab pos="1952625" algn="l"/>
              </a:tabLst>
            </a:pPr>
            <a:r>
              <a:rPr lang="vi-VN" sz="1800" b="1" dirty="0">
                <a:latin typeface="Times New Roman" panose="02020603050405020304" pitchFamily="18" charset="0"/>
                <a:ea typeface="Times New Roman" panose="02020603050405020304" pitchFamily="18" charset="0"/>
              </a:rPr>
              <a:t>(A) </a:t>
            </a:r>
            <a:r>
              <a:rPr lang="vi-VN" sz="1800" dirty="0">
                <a:latin typeface="Times New Roman" panose="02020603050405020304" pitchFamily="18" charset="0"/>
                <a:ea typeface="Times New Roman" panose="02020603050405020304" pitchFamily="18" charset="0"/>
              </a:rPr>
              <a:t>CH</a:t>
            </a:r>
            <a:r>
              <a:rPr lang="vi-VN" sz="1800" baseline="-25000" dirty="0">
                <a:latin typeface="Times New Roman" panose="02020603050405020304" pitchFamily="18" charset="0"/>
                <a:ea typeface="Times New Roman" panose="02020603050405020304" pitchFamily="18" charset="0"/>
              </a:rPr>
              <a:t>3</a:t>
            </a:r>
            <a:r>
              <a:rPr lang="vi-VN" sz="1800" dirty="0">
                <a:latin typeface="Times New Roman" panose="02020603050405020304" pitchFamily="18" charset="0"/>
                <a:ea typeface="Times New Roman" panose="02020603050405020304" pitchFamily="18" charset="0"/>
              </a:rPr>
              <a:t>-CH</a:t>
            </a:r>
            <a:r>
              <a:rPr lang="vi-VN" sz="1800" baseline="-25000" dirty="0">
                <a:latin typeface="Times New Roman" panose="02020603050405020304" pitchFamily="18" charset="0"/>
                <a:ea typeface="Times New Roman" panose="02020603050405020304" pitchFamily="18" charset="0"/>
              </a:rPr>
              <a:t>3</a:t>
            </a:r>
            <a:r>
              <a:rPr lang="vi-VN" sz="1800" dirty="0">
                <a:latin typeface="Times New Roman" panose="02020603050405020304" pitchFamily="18" charset="0"/>
                <a:ea typeface="Times New Roman" panose="02020603050405020304" pitchFamily="18" charset="0"/>
              </a:rPr>
              <a:t>,	</a:t>
            </a:r>
            <a:r>
              <a:rPr lang="vi-VN" sz="1800" b="1" dirty="0">
                <a:latin typeface="Times New Roman" panose="02020603050405020304" pitchFamily="18" charset="0"/>
                <a:ea typeface="Times New Roman" panose="02020603050405020304" pitchFamily="18" charset="0"/>
              </a:rPr>
              <a:t>(B) </a:t>
            </a:r>
            <a:r>
              <a:rPr lang="vi-VN" sz="1800" cap="small" dirty="0">
                <a:latin typeface="Times New Roman" panose="02020603050405020304" pitchFamily="18" charset="0"/>
                <a:ea typeface="Times New Roman" panose="02020603050405020304" pitchFamily="18" charset="0"/>
              </a:rPr>
              <a:t>CH</a:t>
            </a:r>
            <a:r>
              <a:rPr lang="vi-VN" sz="1800" cap="small" baseline="-25000" dirty="0">
                <a:latin typeface="Times New Roman" panose="02020603050405020304" pitchFamily="18" charset="0"/>
                <a:ea typeface="Times New Roman" panose="02020603050405020304" pitchFamily="18" charset="0"/>
              </a:rPr>
              <a:t>2</a:t>
            </a:r>
            <a:r>
              <a:rPr lang="vi-VN" sz="1800" cap="small" dirty="0">
                <a:latin typeface="Times New Roman" panose="02020603050405020304" pitchFamily="18" charset="0"/>
                <a:ea typeface="Times New Roman" panose="02020603050405020304" pitchFamily="18" charset="0"/>
              </a:rPr>
              <a:t>=CH-CH</a:t>
            </a:r>
            <a:r>
              <a:rPr lang="vi-VN" sz="1800" cap="small" baseline="-25000" dirty="0">
                <a:latin typeface="Times New Roman" panose="02020603050405020304" pitchFamily="18" charset="0"/>
                <a:ea typeface="Times New Roman" panose="02020603050405020304" pitchFamily="18" charset="0"/>
              </a:rPr>
              <a:t>3</a:t>
            </a:r>
            <a:r>
              <a:rPr lang="vi-VN" sz="1800" cap="small" dirty="0">
                <a:latin typeface="Times New Roman" panose="02020603050405020304" pitchFamily="18" charset="0"/>
                <a:ea typeface="Times New Roman" panose="02020603050405020304" pitchFamily="18" charset="0"/>
              </a:rPr>
              <a:t>,</a:t>
            </a:r>
            <a:r>
              <a:rPr lang="vi-VN" sz="1800" dirty="0">
                <a:latin typeface="Times New Roman" panose="02020603050405020304" pitchFamily="18" charset="0"/>
                <a:ea typeface="Times New Roman" panose="02020603050405020304" pitchFamily="18" charset="0"/>
              </a:rPr>
              <a:t>	</a:t>
            </a:r>
            <a:r>
              <a:rPr lang="vi-VN" sz="1800" b="1" dirty="0">
                <a:latin typeface="Times New Roman" panose="02020603050405020304" pitchFamily="18" charset="0"/>
                <a:ea typeface="Times New Roman" panose="02020603050405020304" pitchFamily="18" charset="0"/>
              </a:rPr>
              <a:t>(C)</a:t>
            </a:r>
            <a:r>
              <a:rPr lang="vi-VN" sz="1800" dirty="0">
                <a:latin typeface="Times New Roman" panose="02020603050405020304" pitchFamily="18" charset="0"/>
                <a:ea typeface="Times New Roman" panose="02020603050405020304" pitchFamily="18" charset="0"/>
              </a:rPr>
              <a:t>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2</a:t>
            </a:r>
            <a:r>
              <a:rPr lang="vi-VN" sz="2200" cap="small" dirty="0">
                <a:latin typeface="Times New Roman" panose="02020603050405020304" pitchFamily="18" charset="0"/>
                <a:ea typeface="Times New Roman" panose="02020603050405020304" pitchFamily="18" charset="0"/>
              </a:rPr>
              <a:t>=c—ch</a:t>
            </a:r>
            <a:r>
              <a:rPr lang="vi-VN" sz="2200" cap="small" baseline="-25000" dirty="0">
                <a:latin typeface="Times New Roman" panose="02020603050405020304" pitchFamily="18" charset="0"/>
                <a:ea typeface="Times New Roman" panose="02020603050405020304" pitchFamily="18" charset="0"/>
              </a:rPr>
              <a:t>3</a:t>
            </a:r>
            <a:r>
              <a:rPr lang="vi-VN" sz="2200" cap="small" dirty="0">
                <a:latin typeface="Times New Roman" panose="02020603050405020304" pitchFamily="18" charset="0"/>
                <a:ea typeface="Times New Roman" panose="02020603050405020304" pitchFamily="18" charset="0"/>
              </a:rPr>
              <a:t>,</a:t>
            </a:r>
            <a:endParaRPr lang="vi-VN" sz="2200" dirty="0">
              <a:latin typeface="Times New Roman" panose="02020603050405020304" pitchFamily="18" charset="0"/>
              <a:ea typeface="Times New Roman" panose="02020603050405020304" pitchFamily="18" charset="0"/>
            </a:endParaRPr>
          </a:p>
          <a:p>
            <a:pPr marL="2343150">
              <a:lnSpc>
                <a:spcPct val="135000"/>
              </a:lnSpc>
              <a:spcAft>
                <a:spcPts val="350"/>
              </a:spcAft>
            </a:pPr>
            <a:r>
              <a:rPr lang="vi-VN" sz="2200" cap="small" dirty="0">
                <a:latin typeface="Times New Roman" panose="02020603050405020304" pitchFamily="18" charset="0"/>
                <a:ea typeface="Times New Roman" panose="02020603050405020304" pitchFamily="18" charset="0"/>
              </a:rPr>
              <a:t>                                       </a:t>
            </a:r>
            <a:r>
              <a:rPr lang="en-US" sz="2200" cap="small" dirty="0">
                <a:latin typeface="Times New Roman" panose="02020603050405020304" pitchFamily="18" charset="0"/>
                <a:ea typeface="Times New Roman" panose="02020603050405020304" pitchFamily="18" charset="0"/>
              </a:rPr>
              <a:t>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3</a:t>
            </a:r>
            <a:endParaRPr lang="vi-VN" sz="2200" dirty="0">
              <a:latin typeface="Times New Roman" panose="02020603050405020304" pitchFamily="18" charset="0"/>
              <a:ea typeface="Times New Roman" panose="02020603050405020304" pitchFamily="18" charset="0"/>
            </a:endParaRPr>
          </a:p>
          <a:p>
            <a:pPr indent="88900" algn="just">
              <a:lnSpc>
                <a:spcPct val="135000"/>
              </a:lnSpc>
              <a:spcAft>
                <a:spcPts val="150"/>
              </a:spcAft>
              <a:tabLst>
                <a:tab pos="954405" algn="l"/>
                <a:tab pos="1952625" algn="l"/>
              </a:tabLst>
            </a:pPr>
            <a:r>
              <a:rPr lang="vi-VN" sz="1800" b="1" dirty="0">
                <a:latin typeface="Times New Roman" panose="02020603050405020304" pitchFamily="18" charset="0"/>
                <a:ea typeface="Times New Roman" panose="02020603050405020304" pitchFamily="18" charset="0"/>
              </a:rPr>
              <a:t>(D) </a:t>
            </a:r>
            <a:r>
              <a:rPr lang="vi-VN" sz="1800" dirty="0">
                <a:latin typeface="Times New Roman" panose="02020603050405020304" pitchFamily="18" charset="0"/>
                <a:ea typeface="Times New Roman" panose="02020603050405020304" pitchFamily="18" charset="0"/>
              </a:rPr>
              <a:t>CH</a:t>
            </a:r>
            <a:r>
              <a:rPr lang="vi-VN" sz="1800" baseline="-25000" dirty="0">
                <a:latin typeface="Times New Roman" panose="02020603050405020304" pitchFamily="18" charset="0"/>
                <a:ea typeface="Times New Roman" panose="02020603050405020304" pitchFamily="18" charset="0"/>
              </a:rPr>
              <a:t>3</a:t>
            </a:r>
            <a:r>
              <a:rPr lang="vi-VN" sz="1800" dirty="0">
                <a:latin typeface="Times New Roman" panose="02020603050405020304" pitchFamily="18" charset="0"/>
                <a:ea typeface="Times New Roman" panose="02020603050405020304" pitchFamily="18" charset="0"/>
              </a:rPr>
              <a:t>-CH</a:t>
            </a:r>
            <a:r>
              <a:rPr lang="vi-VN" sz="1800" baseline="-25000" dirty="0">
                <a:latin typeface="Times New Roman" panose="02020603050405020304" pitchFamily="18" charset="0"/>
                <a:ea typeface="Times New Roman" panose="02020603050405020304" pitchFamily="18" charset="0"/>
              </a:rPr>
              <a:t>2</a:t>
            </a:r>
            <a:r>
              <a:rPr lang="vi-VN" sz="1800" dirty="0">
                <a:latin typeface="Times New Roman" panose="02020603050405020304" pitchFamily="18" charset="0"/>
                <a:ea typeface="Times New Roman" panose="02020603050405020304" pitchFamily="18" charset="0"/>
              </a:rPr>
              <a:t>-OH,	 </a:t>
            </a:r>
            <a:r>
              <a:rPr lang="vi-VN" sz="1800" b="1" dirty="0">
                <a:latin typeface="Times New Roman" panose="02020603050405020304" pitchFamily="18" charset="0"/>
                <a:ea typeface="Times New Roman" panose="02020603050405020304" pitchFamily="18" charset="0"/>
              </a:rPr>
              <a:t>(E) </a:t>
            </a:r>
            <a:r>
              <a:rPr lang="vi-VN" sz="2400" cap="small" dirty="0">
                <a:latin typeface="Times New Roman" panose="02020603050405020304" pitchFamily="18" charset="0"/>
                <a:ea typeface="Times New Roman" panose="02020603050405020304" pitchFamily="18" charset="0"/>
              </a:rPr>
              <a:t>ch</a:t>
            </a:r>
            <a:r>
              <a:rPr lang="vi-VN" sz="2400" cap="small" baseline="-25000" dirty="0">
                <a:latin typeface="Times New Roman" panose="02020603050405020304" pitchFamily="18" charset="0"/>
                <a:ea typeface="Times New Roman" panose="02020603050405020304" pitchFamily="18" charset="0"/>
              </a:rPr>
              <a:t>3</a:t>
            </a:r>
            <a:r>
              <a:rPr lang="vi-VN" sz="2400" cap="small" dirty="0">
                <a:latin typeface="Times New Roman" panose="02020603050405020304" pitchFamily="18" charset="0"/>
                <a:ea typeface="Times New Roman" panose="02020603050405020304" pitchFamily="18" charset="0"/>
              </a:rPr>
              <a:t>-cooh</a:t>
            </a:r>
            <a:r>
              <a:rPr lang="vi-VN" sz="1800" cap="small" dirty="0">
                <a:latin typeface="Times New Roman" panose="02020603050405020304" pitchFamily="18" charset="0"/>
                <a:ea typeface="Times New Roman" panose="02020603050405020304" pitchFamily="18" charset="0"/>
              </a:rPr>
              <a:t>,</a:t>
            </a:r>
            <a:r>
              <a:rPr lang="vi-VN" sz="1800" dirty="0">
                <a:latin typeface="Times New Roman" panose="02020603050405020304" pitchFamily="18" charset="0"/>
                <a:ea typeface="Times New Roman" panose="02020603050405020304" pitchFamily="18" charset="0"/>
              </a:rPr>
              <a:t>	</a:t>
            </a:r>
            <a:r>
              <a:rPr lang="vi-VN" sz="1800" b="1" dirty="0">
                <a:latin typeface="Times New Roman" panose="02020603050405020304" pitchFamily="18" charset="0"/>
                <a:ea typeface="Times New Roman" panose="02020603050405020304" pitchFamily="18" charset="0"/>
              </a:rPr>
              <a:t>(G)</a:t>
            </a:r>
            <a:r>
              <a:rPr lang="vi-VN" sz="1800" dirty="0">
                <a:latin typeface="Times New Roman" panose="02020603050405020304" pitchFamily="18" charset="0"/>
                <a:ea typeface="Times New Roman" panose="02020603050405020304" pitchFamily="18" charset="0"/>
              </a:rPr>
              <a:t>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3</a:t>
            </a:r>
            <a:r>
              <a:rPr lang="vi-VN" sz="2200" cap="small" dirty="0">
                <a:latin typeface="Times New Roman" panose="02020603050405020304" pitchFamily="18" charset="0"/>
                <a:ea typeface="Times New Roman" panose="02020603050405020304" pitchFamily="18" charset="0"/>
              </a:rPr>
              <a:t>—ch—ch</a:t>
            </a:r>
            <a:r>
              <a:rPr lang="vi-VN" sz="2200" cap="small" baseline="-25000" dirty="0">
                <a:latin typeface="Times New Roman" panose="02020603050405020304" pitchFamily="18" charset="0"/>
                <a:ea typeface="Times New Roman" panose="02020603050405020304" pitchFamily="18" charset="0"/>
              </a:rPr>
              <a:t>3</a:t>
            </a:r>
            <a:r>
              <a:rPr lang="vi-VN" sz="2200" cap="small" dirty="0">
                <a:latin typeface="Times New Roman" panose="02020603050405020304" pitchFamily="18" charset="0"/>
                <a:ea typeface="Times New Roman" panose="02020603050405020304" pitchFamily="18" charset="0"/>
              </a:rPr>
              <a:t>,</a:t>
            </a:r>
            <a:endParaRPr lang="vi-VN" sz="2200" dirty="0">
              <a:latin typeface="Times New Roman" panose="02020603050405020304" pitchFamily="18" charset="0"/>
              <a:ea typeface="Times New Roman" panose="02020603050405020304" pitchFamily="18" charset="0"/>
            </a:endParaRPr>
          </a:p>
          <a:p>
            <a:pPr indent="88900">
              <a:lnSpc>
                <a:spcPct val="135000"/>
              </a:lnSpc>
              <a:spcAft>
                <a:spcPts val="100"/>
              </a:spcAft>
              <a:tabLst>
                <a:tab pos="2339975" algn="l"/>
              </a:tabLst>
            </a:pPr>
            <a:r>
              <a:rPr lang="vi-VN" sz="1800" dirty="0">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3</a:t>
            </a:r>
            <a:endParaRPr lang="vi-VN" sz="2200" dirty="0">
              <a:latin typeface="Times New Roman" panose="02020603050405020304" pitchFamily="18" charset="0"/>
              <a:ea typeface="Times New Roman" panose="02020603050405020304" pitchFamily="18" charset="0"/>
            </a:endParaRPr>
          </a:p>
          <a:p>
            <a:pPr indent="88900">
              <a:lnSpc>
                <a:spcPct val="135000"/>
              </a:lnSpc>
              <a:spcAft>
                <a:spcPts val="100"/>
              </a:spcAft>
              <a:tabLst>
                <a:tab pos="2339975" algn="l"/>
              </a:tabLst>
            </a:pPr>
            <a:r>
              <a:rPr lang="vi-VN" sz="1800" b="1" dirty="0">
                <a:latin typeface="Times New Roman" panose="02020603050405020304" pitchFamily="18" charset="0"/>
                <a:ea typeface="Times New Roman" panose="02020603050405020304" pitchFamily="18" charset="0"/>
              </a:rPr>
              <a:t>(H)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2</a:t>
            </a:r>
            <a:r>
              <a:rPr lang="vi-VN" sz="2200" cap="small" dirty="0">
                <a:latin typeface="Times New Roman" panose="02020603050405020304" pitchFamily="18" charset="0"/>
                <a:ea typeface="Times New Roman" panose="02020603050405020304" pitchFamily="18" charset="0"/>
              </a:rPr>
              <a:t>=ch-ch=ch</a:t>
            </a:r>
            <a:r>
              <a:rPr lang="vi-VN" sz="2200" cap="small" baseline="-25000" dirty="0">
                <a:latin typeface="Times New Roman" panose="02020603050405020304" pitchFamily="18" charset="0"/>
                <a:ea typeface="Times New Roman" panose="02020603050405020304" pitchFamily="18" charset="0"/>
              </a:rPr>
              <a:t>2</a:t>
            </a:r>
            <a:r>
              <a:rPr lang="vi-VN" sz="2200" cap="small" dirty="0">
                <a:latin typeface="Times New Roman" panose="02020603050405020304" pitchFamily="18" charset="0"/>
                <a:ea typeface="Times New Roman" panose="02020603050405020304" pitchFamily="18" charset="0"/>
              </a:rPr>
              <a:t>,</a:t>
            </a:r>
            <a:r>
              <a:rPr lang="vi-VN" sz="2200" dirty="0">
                <a:latin typeface="Times New Roman" panose="02020603050405020304" pitchFamily="18" charset="0"/>
                <a:ea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rPr>
              <a:t>             </a:t>
            </a:r>
            <a:r>
              <a:rPr lang="vi-VN" sz="1800" b="1" dirty="0">
                <a:latin typeface="Times New Roman" panose="02020603050405020304" pitchFamily="18" charset="0"/>
                <a:ea typeface="Times New Roman" panose="02020603050405020304" pitchFamily="18" charset="0"/>
              </a:rPr>
              <a:t>(I)</a:t>
            </a:r>
            <a:r>
              <a:rPr lang="vi-VN" sz="1800" dirty="0">
                <a:latin typeface="Times New Roman" panose="02020603050405020304" pitchFamily="18" charset="0"/>
                <a:ea typeface="Times New Roman" panose="02020603050405020304" pitchFamily="18" charset="0"/>
              </a:rPr>
              <a:t> </a:t>
            </a:r>
            <a:r>
              <a:rPr lang="vi-VN" sz="2200" cap="small" dirty="0">
                <a:latin typeface="Times New Roman" panose="02020603050405020304" pitchFamily="18" charset="0"/>
                <a:ea typeface="Times New Roman" panose="02020603050405020304" pitchFamily="18" charset="0"/>
              </a:rPr>
              <a:t>ch</a:t>
            </a:r>
            <a:r>
              <a:rPr lang="vi-VN" sz="2200" cap="small" baseline="-25000" dirty="0">
                <a:latin typeface="Times New Roman" panose="02020603050405020304" pitchFamily="18" charset="0"/>
                <a:ea typeface="Times New Roman" panose="02020603050405020304" pitchFamily="18" charset="0"/>
              </a:rPr>
              <a:t>4</a:t>
            </a:r>
            <a:r>
              <a:rPr lang="vi-VN" sz="2200" cap="small" dirty="0">
                <a:latin typeface="Times New Roman" panose="02020603050405020304" pitchFamily="18" charset="0"/>
                <a:ea typeface="Times New Roman" panose="02020603050405020304" pitchFamily="18" charset="0"/>
              </a:rPr>
              <a:t>.</a:t>
            </a:r>
            <a:r>
              <a:rPr lang="vi-VN" sz="1800" cap="small" dirty="0">
                <a:latin typeface="Times New Roman" panose="02020603050405020304" pitchFamily="18" charset="0"/>
                <a:ea typeface="Times New Roman" panose="02020603050405020304" pitchFamily="18" charset="0"/>
              </a:rPr>
              <a:t>	</a:t>
            </a:r>
            <a:endParaRPr lang="vi-VN" sz="1800" dirty="0">
              <a:latin typeface="Times New Roman" panose="02020603050405020304" pitchFamily="18" charset="0"/>
              <a:ea typeface="Times New Roman" panose="02020603050405020304" pitchFamily="18" charset="0"/>
            </a:endParaRPr>
          </a:p>
          <a:p>
            <a:pPr indent="88900">
              <a:lnSpc>
                <a:spcPct val="135000"/>
              </a:lnSpc>
              <a:spcAft>
                <a:spcPts val="1400"/>
              </a:spcAft>
            </a:pPr>
            <a:r>
              <a:rPr lang="vi-VN" sz="2000" b="1" i="1" dirty="0">
                <a:latin typeface="Times New Roman" panose="02020603050405020304" pitchFamily="18" charset="0"/>
                <a:ea typeface="Times New Roman" panose="02020603050405020304" pitchFamily="18" charset="0"/>
              </a:rPr>
              <a:t>Trong các chất trên, chất nào là hydrocarbon, chất nào là alkane? Giải thích.</a:t>
            </a:r>
          </a:p>
          <a:p>
            <a:endParaRPr lang="vi-VN" sz="1800" dirty="0"/>
          </a:p>
        </p:txBody>
      </p:sp>
      <p:cxnSp>
        <p:nvCxnSpPr>
          <p:cNvPr id="5" name="Straight Connector 4">
            <a:extLst>
              <a:ext uri="{FF2B5EF4-FFF2-40B4-BE49-F238E27FC236}">
                <a16:creationId xmlns:a16="http://schemas.microsoft.com/office/drawing/2014/main" id="{76E63EF5-3724-1D7C-D516-29C3DD5D3686}"/>
              </a:ext>
            </a:extLst>
          </p:cNvPr>
          <p:cNvCxnSpPr>
            <a:cxnSpLocks/>
          </p:cNvCxnSpPr>
          <p:nvPr/>
        </p:nvCxnSpPr>
        <p:spPr>
          <a:xfrm>
            <a:off x="6149865" y="1851791"/>
            <a:ext cx="0" cy="1524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B139242-7B15-199E-4437-889167AC7620}"/>
              </a:ext>
            </a:extLst>
          </p:cNvPr>
          <p:cNvCxnSpPr>
            <a:cxnSpLocks/>
          </p:cNvCxnSpPr>
          <p:nvPr/>
        </p:nvCxnSpPr>
        <p:spPr>
          <a:xfrm>
            <a:off x="6297010" y="2843705"/>
            <a:ext cx="0" cy="2286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74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2705100" y="206813"/>
            <a:ext cx="4229100" cy="461665"/>
          </a:xfrm>
          <a:prstGeom prst="rect">
            <a:avLst/>
          </a:prstGeom>
          <a:solidFill>
            <a:srgbClr val="92D050"/>
          </a:solidFill>
        </p:spPr>
        <p:txBody>
          <a:bodyPr wrap="square" rtlCol="0">
            <a:spAutoFit/>
          </a:bodyPr>
          <a:lstStyle/>
          <a:p>
            <a:pPr algn="ctr" defTabSz="457200">
              <a:buClrTx/>
              <a:defRPr/>
            </a:pPr>
            <a:r>
              <a:rPr lang="vi-VN" sz="2400" kern="1200">
                <a:solidFill>
                  <a:prstClr val="black"/>
                </a:solidFill>
                <a:latin typeface="Arial" panose="020B0604020202020204" pitchFamily="34" charset="0"/>
                <a:ea typeface="+mn-ea"/>
                <a:cs typeface="+mn-cs"/>
              </a:rPr>
              <a:t>BÀI TẬP</a:t>
            </a:r>
          </a:p>
        </p:txBody>
      </p:sp>
      <p:graphicFrame>
        <p:nvGraphicFramePr>
          <p:cNvPr id="4" name="Table 3">
            <a:extLst>
              <a:ext uri="{FF2B5EF4-FFF2-40B4-BE49-F238E27FC236}">
                <a16:creationId xmlns:a16="http://schemas.microsoft.com/office/drawing/2014/main" id="{98460C1A-147D-E074-D166-B149F6FBCB1C}"/>
              </a:ext>
            </a:extLst>
          </p:cNvPr>
          <p:cNvGraphicFramePr>
            <a:graphicFrameLocks noGrp="1"/>
          </p:cNvGraphicFramePr>
          <p:nvPr>
            <p:extLst>
              <p:ext uri="{D42A27DB-BD31-4B8C-83A1-F6EECF244321}">
                <p14:modId xmlns:p14="http://schemas.microsoft.com/office/powerpoint/2010/main" val="45223509"/>
              </p:ext>
            </p:extLst>
          </p:nvPr>
        </p:nvGraphicFramePr>
        <p:xfrm>
          <a:off x="520262" y="668478"/>
          <a:ext cx="7595038" cy="4411100"/>
        </p:xfrm>
        <a:graphic>
          <a:graphicData uri="http://schemas.openxmlformats.org/drawingml/2006/table">
            <a:tbl>
              <a:tblPr firstRow="1" bandRow="1">
                <a:tableStyleId>{5940675A-B579-460E-94D1-54222C63F5DA}</a:tableStyleId>
              </a:tblPr>
              <a:tblGrid>
                <a:gridCol w="3797519">
                  <a:extLst>
                    <a:ext uri="{9D8B030D-6E8A-4147-A177-3AD203B41FA5}">
                      <a16:colId xmlns:a16="http://schemas.microsoft.com/office/drawing/2014/main" val="3692572771"/>
                    </a:ext>
                  </a:extLst>
                </a:gridCol>
                <a:gridCol w="3797519">
                  <a:extLst>
                    <a:ext uri="{9D8B030D-6E8A-4147-A177-3AD203B41FA5}">
                      <a16:colId xmlns:a16="http://schemas.microsoft.com/office/drawing/2014/main" val="1519968499"/>
                    </a:ext>
                  </a:extLst>
                </a:gridCol>
              </a:tblGrid>
              <a:tr h="296300">
                <a:tc>
                  <a:txBody>
                    <a:bodyPr/>
                    <a:lstStyle/>
                    <a:p>
                      <a:pPr algn="ctr"/>
                      <a:r>
                        <a:rPr lang="vi-VN" sz="1600" b="1"/>
                        <a:t>Hydrocarbon</a:t>
                      </a:r>
                    </a:p>
                  </a:txBody>
                  <a:tcPr marL="45720" marR="45720" marT="22860" marB="22860">
                    <a:solidFill>
                      <a:schemeClr val="bg2">
                        <a:lumMod val="75000"/>
                      </a:schemeClr>
                    </a:solidFill>
                  </a:tcPr>
                </a:tc>
                <a:tc>
                  <a:txBody>
                    <a:bodyPr/>
                    <a:lstStyle/>
                    <a:p>
                      <a:pPr algn="ctr"/>
                      <a:r>
                        <a:rPr lang="vi-VN" sz="1600" b="1"/>
                        <a:t>Alkane</a:t>
                      </a:r>
                    </a:p>
                  </a:txBody>
                  <a:tcPr marL="45720" marR="45720" marT="22860" marB="22860">
                    <a:solidFill>
                      <a:schemeClr val="bg2">
                        <a:lumMod val="75000"/>
                      </a:schemeClr>
                    </a:solidFill>
                  </a:tcPr>
                </a:tc>
                <a:extLst>
                  <a:ext uri="{0D108BD9-81ED-4DB2-BD59-A6C34878D82A}">
                    <a16:rowId xmlns:a16="http://schemas.microsoft.com/office/drawing/2014/main" val="1060231397"/>
                  </a:ext>
                </a:extLst>
              </a:tr>
              <a:tr h="3415250">
                <a:tc>
                  <a:txBody>
                    <a:bodyPr/>
                    <a:lstStyle/>
                    <a:p>
                      <a:pPr marL="514350" indent="-514350">
                        <a:buAutoNum type="alphaUcParenBoth"/>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CH</a:t>
                      </a:r>
                      <a:r>
                        <a:rPr kumimoji="0" lang="vi-VN" sz="20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r>
                        <a:rPr kumimoji="0" lang="vi-V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=CH-CH</a:t>
                      </a:r>
                      <a:r>
                        <a:rPr kumimoji="0" lang="vi-VN" sz="20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endPar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16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16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16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vi-VN" sz="1600" dirty="0"/>
                    </a:p>
                    <a:p>
                      <a:pPr marL="0" indent="0">
                        <a:buNone/>
                      </a:pPr>
                      <a:endParaRPr lang="vi-VN" sz="1600" dirty="0"/>
                    </a:p>
                    <a:p>
                      <a:pPr marL="0" indent="0">
                        <a:buNone/>
                      </a:pPr>
                      <a:endParaRPr lang="vi-VN" sz="1600" dirty="0"/>
                    </a:p>
                    <a:p>
                      <a:pPr marL="0" indent="0">
                        <a:buNone/>
                      </a:pPr>
                      <a:endParaRPr lang="vi-VN" sz="1600" dirty="0"/>
                    </a:p>
                    <a:p>
                      <a:pPr marL="0" indent="0">
                        <a:buNone/>
                      </a:pPr>
                      <a:r>
                        <a:rPr kumimoji="0" lang="vi-V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 </a:t>
                      </a:r>
                      <a:r>
                        <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=ch-ch=ch</a:t>
                      </a:r>
                      <a:r>
                        <a:rPr kumimoji="0" lang="vi-VN" sz="20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endParaRPr lang="vi-VN" sz="1600" dirty="0"/>
                    </a:p>
                    <a:p>
                      <a:pPr marL="0" indent="0">
                        <a:buNone/>
                      </a:pPr>
                      <a:r>
                        <a:rPr kumimoji="0" lang="vi-V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a:t>
                      </a:r>
                      <a:endParaRPr lang="vi-VN" sz="1600" dirty="0"/>
                    </a:p>
                    <a:p>
                      <a:pPr marL="0" indent="0">
                        <a:buNone/>
                      </a:pPr>
                      <a:endParaRPr lang="vi-VN" sz="1600" dirty="0"/>
                    </a:p>
                  </a:txBody>
                  <a:tcPr marL="45720" marR="45720" marT="22860" marB="228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2000" b="0" i="0" u="none" strike="noStrike" kern="1200" cap="none"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en-US" sz="1600" dirty="0"/>
                    </a:p>
                    <a:p>
                      <a:endParaRPr lang="vi-VN" sz="1600" dirty="0"/>
                    </a:p>
                    <a:p>
                      <a:endParaRPr lang="vi-VN" sz="1600" dirty="0"/>
                    </a:p>
                    <a:p>
                      <a:endParaRPr lang="vi-VN" sz="1600" dirty="0"/>
                    </a:p>
                    <a:p>
                      <a:endParaRPr lang="vi-VN"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200" cap="small"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t>
                      </a:r>
                      <a:r>
                        <a:rPr kumimoji="0" lang="vi-VN" sz="2400" b="0" i="0" u="none" strike="noStrike" kern="1200" cap="small" spc="0" normalizeH="0" baseline="-25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endParaRPr lang="vi-VN" sz="2400" dirty="0">
                        <a:latin typeface="Times New Roman" panose="02020603050405020304" pitchFamily="18" charset="0"/>
                        <a:cs typeface="Times New Roman" panose="02020603050405020304" pitchFamily="18" charset="0"/>
                      </a:endParaRPr>
                    </a:p>
                    <a:p>
                      <a:endParaRPr lang="vi-VN" sz="1600" dirty="0"/>
                    </a:p>
                  </a:txBody>
                  <a:tcPr marL="45720" marR="45720" marT="22860" marB="22860"/>
                </a:tc>
                <a:extLst>
                  <a:ext uri="{0D108BD9-81ED-4DB2-BD59-A6C34878D82A}">
                    <a16:rowId xmlns:a16="http://schemas.microsoft.com/office/drawing/2014/main" val="62493032"/>
                  </a:ext>
                </a:extLst>
              </a:tr>
              <a:tr h="545816">
                <a:tc>
                  <a:txBody>
                    <a:bodyPr/>
                    <a:lstStyle/>
                    <a:p>
                      <a:pPr marL="0" indent="0">
                        <a:buNone/>
                      </a:pPr>
                      <a:r>
                        <a:rPr lang="vi-VN" sz="2000" b="1" dirty="0">
                          <a:latin typeface="Times New Roman" panose="02020603050405020304" pitchFamily="18" charset="0"/>
                          <a:cs typeface="Times New Roman" panose="02020603050405020304" pitchFamily="18" charset="0"/>
                        </a:rPr>
                        <a:t>Do thành phần chỉ gồm C và H</a:t>
                      </a:r>
                    </a:p>
                  </a:txBody>
                  <a:tcPr marL="45720" marR="45720" marT="22860" marB="22860"/>
                </a:tc>
                <a:tc>
                  <a:txBody>
                    <a:bodyPr/>
                    <a:lstStyle/>
                    <a:p>
                      <a:r>
                        <a:rPr lang="vi-VN" sz="2000" b="1" dirty="0">
                          <a:latin typeface="Times New Roman" panose="02020603050405020304" pitchFamily="18" charset="0"/>
                          <a:cs typeface="Times New Roman" panose="02020603050405020304" pitchFamily="18" charset="0"/>
                        </a:rPr>
                        <a:t>- CTCT là mạch hở, và gồm toàn liên kết đơn</a:t>
                      </a:r>
                    </a:p>
                  </a:txBody>
                  <a:tcPr marL="45720" marR="45720" marT="22860" marB="22860"/>
                </a:tc>
                <a:extLst>
                  <a:ext uri="{0D108BD9-81ED-4DB2-BD59-A6C34878D82A}">
                    <a16:rowId xmlns:a16="http://schemas.microsoft.com/office/drawing/2014/main" val="317393629"/>
                  </a:ext>
                </a:extLst>
              </a:tr>
            </a:tbl>
          </a:graphicData>
        </a:graphic>
      </p:graphicFrame>
      <p:pic>
        <p:nvPicPr>
          <p:cNvPr id="7" name="Picture 6">
            <a:extLst>
              <a:ext uri="{FF2B5EF4-FFF2-40B4-BE49-F238E27FC236}">
                <a16:creationId xmlns:a16="http://schemas.microsoft.com/office/drawing/2014/main" id="{8101BA60-14A1-EF0D-D26C-E04F3E8C30D8}"/>
              </a:ext>
            </a:extLst>
          </p:cNvPr>
          <p:cNvPicPr>
            <a:picLocks noChangeAspect="1"/>
          </p:cNvPicPr>
          <p:nvPr/>
        </p:nvPicPr>
        <p:blipFill>
          <a:blip r:embed="rId2"/>
          <a:stretch>
            <a:fillRect/>
          </a:stretch>
        </p:blipFill>
        <p:spPr>
          <a:xfrm>
            <a:off x="1568669" y="1680210"/>
            <a:ext cx="1598948" cy="791995"/>
          </a:xfrm>
          <a:prstGeom prst="rect">
            <a:avLst/>
          </a:prstGeom>
        </p:spPr>
      </p:pic>
      <p:pic>
        <p:nvPicPr>
          <p:cNvPr id="8" name="Picture 7">
            <a:extLst>
              <a:ext uri="{FF2B5EF4-FFF2-40B4-BE49-F238E27FC236}">
                <a16:creationId xmlns:a16="http://schemas.microsoft.com/office/drawing/2014/main" id="{9552C31D-6352-D2F0-6DA8-C3625D5641E4}"/>
              </a:ext>
            </a:extLst>
          </p:cNvPr>
          <p:cNvPicPr>
            <a:picLocks noChangeAspect="1"/>
          </p:cNvPicPr>
          <p:nvPr/>
        </p:nvPicPr>
        <p:blipFill>
          <a:blip r:embed="rId3"/>
          <a:stretch>
            <a:fillRect/>
          </a:stretch>
        </p:blipFill>
        <p:spPr>
          <a:xfrm>
            <a:off x="1568669" y="2449678"/>
            <a:ext cx="2075574" cy="791995"/>
          </a:xfrm>
          <a:prstGeom prst="rect">
            <a:avLst/>
          </a:prstGeom>
        </p:spPr>
      </p:pic>
      <p:pic>
        <p:nvPicPr>
          <p:cNvPr id="11" name="Picture 10">
            <a:extLst>
              <a:ext uri="{FF2B5EF4-FFF2-40B4-BE49-F238E27FC236}">
                <a16:creationId xmlns:a16="http://schemas.microsoft.com/office/drawing/2014/main" id="{6FECE1A1-B41E-84D5-6FEF-346B83FEC89F}"/>
              </a:ext>
            </a:extLst>
          </p:cNvPr>
          <p:cNvPicPr>
            <a:picLocks noChangeAspect="1"/>
          </p:cNvPicPr>
          <p:nvPr/>
        </p:nvPicPr>
        <p:blipFill>
          <a:blip r:embed="rId3"/>
          <a:stretch>
            <a:fillRect/>
          </a:stretch>
        </p:blipFill>
        <p:spPr>
          <a:xfrm>
            <a:off x="4819650" y="1847827"/>
            <a:ext cx="1715158" cy="997848"/>
          </a:xfrm>
          <a:prstGeom prst="rect">
            <a:avLst/>
          </a:prstGeom>
        </p:spPr>
      </p:pic>
    </p:spTree>
    <p:extLst>
      <p:ext uri="{BB962C8B-B14F-4D97-AF65-F5344CB8AC3E}">
        <p14:creationId xmlns:p14="http://schemas.microsoft.com/office/powerpoint/2010/main" val="90942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2" name="Google Shape;1412;p62">
            <a:extLst>
              <a:ext uri="{FF2B5EF4-FFF2-40B4-BE49-F238E27FC236}">
                <a16:creationId xmlns:a16="http://schemas.microsoft.com/office/drawing/2014/main" id="{B0F48C5A-DAB7-5D18-6231-40C027427FA3}"/>
              </a:ext>
            </a:extLst>
          </p:cNvPr>
          <p:cNvSpPr/>
          <p:nvPr/>
        </p:nvSpPr>
        <p:spPr>
          <a:xfrm>
            <a:off x="642679" y="2301885"/>
            <a:ext cx="5438371" cy="194372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8"/>
          <p:cNvSpPr txBox="1">
            <a:spLocks noGrp="1"/>
          </p:cNvSpPr>
          <p:nvPr>
            <p:ph type="title" idx="2"/>
          </p:nvPr>
        </p:nvSpPr>
        <p:spPr>
          <a:xfrm>
            <a:off x="720000" y="1015000"/>
            <a:ext cx="1460700" cy="83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800" b="1">
                <a:latin typeface="Times New Roman" panose="02020603050405020304" pitchFamily="18" charset="0"/>
                <a:cs typeface="Times New Roman" panose="02020603050405020304" pitchFamily="18" charset="0"/>
              </a:rPr>
              <a:t>II.</a:t>
            </a:r>
            <a:endParaRPr sz="8800" b="1" dirty="0">
              <a:latin typeface="Times New Roman" panose="02020603050405020304" pitchFamily="18" charset="0"/>
              <a:cs typeface="Times New Roman" panose="02020603050405020304" pitchFamily="18" charset="0"/>
            </a:endParaRPr>
          </a:p>
        </p:txBody>
      </p:sp>
      <p:grpSp>
        <p:nvGrpSpPr>
          <p:cNvPr id="102" name="Google Shape;1092;p56">
            <a:extLst>
              <a:ext uri="{FF2B5EF4-FFF2-40B4-BE49-F238E27FC236}">
                <a16:creationId xmlns:a16="http://schemas.microsoft.com/office/drawing/2014/main" id="{F61CB3DC-623A-4C34-935E-5A7D9607261B}"/>
              </a:ext>
            </a:extLst>
          </p:cNvPr>
          <p:cNvGrpSpPr/>
          <p:nvPr/>
        </p:nvGrpSpPr>
        <p:grpSpPr>
          <a:xfrm>
            <a:off x="6128833" y="1014989"/>
            <a:ext cx="1233771" cy="1334873"/>
            <a:chOff x="2968638" y="3728200"/>
            <a:chExt cx="1092800" cy="1182350"/>
          </a:xfrm>
        </p:grpSpPr>
        <p:sp>
          <p:nvSpPr>
            <p:cNvPr id="103" name="Google Shape;1093;p56">
              <a:extLst>
                <a:ext uri="{FF2B5EF4-FFF2-40B4-BE49-F238E27FC236}">
                  <a16:creationId xmlns:a16="http://schemas.microsoft.com/office/drawing/2014/main" id="{830F48DC-A05C-4D3D-9A2C-B7F811F01044}"/>
                </a:ext>
              </a:extLst>
            </p:cNvPr>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94;p56">
              <a:extLst>
                <a:ext uri="{FF2B5EF4-FFF2-40B4-BE49-F238E27FC236}">
                  <a16:creationId xmlns:a16="http://schemas.microsoft.com/office/drawing/2014/main" id="{5AECEE21-DA49-47C1-BE4C-0AF7D2CE170D}"/>
                </a:ext>
              </a:extLst>
            </p:cNvPr>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95;p56">
              <a:extLst>
                <a:ext uri="{FF2B5EF4-FFF2-40B4-BE49-F238E27FC236}">
                  <a16:creationId xmlns:a16="http://schemas.microsoft.com/office/drawing/2014/main" id="{03D37901-DA44-4706-ABEB-8395F12B4607}"/>
                </a:ext>
              </a:extLst>
            </p:cNvPr>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96;p56">
              <a:extLst>
                <a:ext uri="{FF2B5EF4-FFF2-40B4-BE49-F238E27FC236}">
                  <a16:creationId xmlns:a16="http://schemas.microsoft.com/office/drawing/2014/main" id="{C8110E5B-3576-499A-8607-079CEF1AA898}"/>
                </a:ext>
              </a:extLst>
            </p:cNvPr>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97;p56">
              <a:extLst>
                <a:ext uri="{FF2B5EF4-FFF2-40B4-BE49-F238E27FC236}">
                  <a16:creationId xmlns:a16="http://schemas.microsoft.com/office/drawing/2014/main" id="{3C90B0D4-DB69-402E-AF64-FC735B736368}"/>
                </a:ext>
              </a:extLst>
            </p:cNvPr>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98;p56">
              <a:extLst>
                <a:ext uri="{FF2B5EF4-FFF2-40B4-BE49-F238E27FC236}">
                  <a16:creationId xmlns:a16="http://schemas.microsoft.com/office/drawing/2014/main" id="{2E2F9C60-27E7-4B47-A635-4060535EC768}"/>
                </a:ext>
              </a:extLst>
            </p:cNvPr>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9;p56">
              <a:extLst>
                <a:ext uri="{FF2B5EF4-FFF2-40B4-BE49-F238E27FC236}">
                  <a16:creationId xmlns:a16="http://schemas.microsoft.com/office/drawing/2014/main" id="{E30936B2-C8C9-49AE-9220-F6D5F9F2C8B0}"/>
                </a:ext>
              </a:extLst>
            </p:cNvPr>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0;p56">
              <a:extLst>
                <a:ext uri="{FF2B5EF4-FFF2-40B4-BE49-F238E27FC236}">
                  <a16:creationId xmlns:a16="http://schemas.microsoft.com/office/drawing/2014/main" id="{828556F5-ED53-42B4-95C1-148CB8C5ADE7}"/>
                </a:ext>
              </a:extLst>
            </p:cNvPr>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01;p56">
              <a:extLst>
                <a:ext uri="{FF2B5EF4-FFF2-40B4-BE49-F238E27FC236}">
                  <a16:creationId xmlns:a16="http://schemas.microsoft.com/office/drawing/2014/main" id="{51219E13-F800-420F-9CD8-E270F52C898A}"/>
                </a:ext>
              </a:extLst>
            </p:cNvPr>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02;p56">
              <a:extLst>
                <a:ext uri="{FF2B5EF4-FFF2-40B4-BE49-F238E27FC236}">
                  <a16:creationId xmlns:a16="http://schemas.microsoft.com/office/drawing/2014/main" id="{3CCFBEB6-2EA0-43DB-81A9-1D7352722547}"/>
                </a:ext>
              </a:extLst>
            </p:cNvPr>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03;p56">
              <a:extLst>
                <a:ext uri="{FF2B5EF4-FFF2-40B4-BE49-F238E27FC236}">
                  <a16:creationId xmlns:a16="http://schemas.microsoft.com/office/drawing/2014/main" id="{4A78ACF8-B7F5-4E41-A992-D22576A6FFAC}"/>
                </a:ext>
              </a:extLst>
            </p:cNvPr>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04;p56">
              <a:extLst>
                <a:ext uri="{FF2B5EF4-FFF2-40B4-BE49-F238E27FC236}">
                  <a16:creationId xmlns:a16="http://schemas.microsoft.com/office/drawing/2014/main" id="{DA18E20D-577E-47D4-8453-205EAF6940B6}"/>
                </a:ext>
              </a:extLst>
            </p:cNvPr>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05;p56">
              <a:extLst>
                <a:ext uri="{FF2B5EF4-FFF2-40B4-BE49-F238E27FC236}">
                  <a16:creationId xmlns:a16="http://schemas.microsoft.com/office/drawing/2014/main" id="{7D1F95BE-428C-4DF7-9882-8EC70D10DA69}"/>
                </a:ext>
              </a:extLst>
            </p:cNvPr>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06;p56">
            <a:extLst>
              <a:ext uri="{FF2B5EF4-FFF2-40B4-BE49-F238E27FC236}">
                <a16:creationId xmlns:a16="http://schemas.microsoft.com/office/drawing/2014/main" id="{9CAD3E74-3A37-47A9-AD50-6AA600789E40}"/>
              </a:ext>
            </a:extLst>
          </p:cNvPr>
          <p:cNvGrpSpPr/>
          <p:nvPr/>
        </p:nvGrpSpPr>
        <p:grpSpPr>
          <a:xfrm rot="-531170">
            <a:off x="6793660" y="3211145"/>
            <a:ext cx="1233770" cy="1570035"/>
            <a:chOff x="2586363" y="5410988"/>
            <a:chExt cx="1049025" cy="1334938"/>
          </a:xfrm>
        </p:grpSpPr>
        <p:sp>
          <p:nvSpPr>
            <p:cNvPr id="117" name="Google Shape;1107;p56">
              <a:extLst>
                <a:ext uri="{FF2B5EF4-FFF2-40B4-BE49-F238E27FC236}">
                  <a16:creationId xmlns:a16="http://schemas.microsoft.com/office/drawing/2014/main" id="{5E977185-77B8-4C12-919C-5A97C7335561}"/>
                </a:ext>
              </a:extLst>
            </p:cNvPr>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08;p56">
              <a:extLst>
                <a:ext uri="{FF2B5EF4-FFF2-40B4-BE49-F238E27FC236}">
                  <a16:creationId xmlns:a16="http://schemas.microsoft.com/office/drawing/2014/main" id="{8D435F98-51DE-4FA4-BC27-F1AA750FD2D6}"/>
                </a:ext>
              </a:extLst>
            </p:cNvPr>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09;p56">
              <a:extLst>
                <a:ext uri="{FF2B5EF4-FFF2-40B4-BE49-F238E27FC236}">
                  <a16:creationId xmlns:a16="http://schemas.microsoft.com/office/drawing/2014/main" id="{814D5BDC-8E38-4134-B75E-A8A8B002E226}"/>
                </a:ext>
              </a:extLst>
            </p:cNvPr>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10;p56">
              <a:extLst>
                <a:ext uri="{FF2B5EF4-FFF2-40B4-BE49-F238E27FC236}">
                  <a16:creationId xmlns:a16="http://schemas.microsoft.com/office/drawing/2014/main" id="{451DDF50-75C5-4052-8FFD-526C5865D7A4}"/>
                </a:ext>
              </a:extLst>
            </p:cNvPr>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11;p56">
              <a:extLst>
                <a:ext uri="{FF2B5EF4-FFF2-40B4-BE49-F238E27FC236}">
                  <a16:creationId xmlns:a16="http://schemas.microsoft.com/office/drawing/2014/main" id="{71772968-95F0-4CC4-94C3-2CC90088D934}"/>
                </a:ext>
              </a:extLst>
            </p:cNvPr>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12;p56">
              <a:extLst>
                <a:ext uri="{FF2B5EF4-FFF2-40B4-BE49-F238E27FC236}">
                  <a16:creationId xmlns:a16="http://schemas.microsoft.com/office/drawing/2014/main" id="{74994750-C88F-4A51-AE93-408F8E8F57BC}"/>
                </a:ext>
              </a:extLst>
            </p:cNvPr>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13;p56">
              <a:extLst>
                <a:ext uri="{FF2B5EF4-FFF2-40B4-BE49-F238E27FC236}">
                  <a16:creationId xmlns:a16="http://schemas.microsoft.com/office/drawing/2014/main" id="{DF2D1BC8-94CA-4E01-9DD5-850504637EB7}"/>
                </a:ext>
              </a:extLst>
            </p:cNvPr>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14;p56">
              <a:extLst>
                <a:ext uri="{FF2B5EF4-FFF2-40B4-BE49-F238E27FC236}">
                  <a16:creationId xmlns:a16="http://schemas.microsoft.com/office/drawing/2014/main" id="{38D32B99-8DE6-47EB-84CD-B25481859233}"/>
                </a:ext>
              </a:extLst>
            </p:cNvPr>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15;p56">
              <a:extLst>
                <a:ext uri="{FF2B5EF4-FFF2-40B4-BE49-F238E27FC236}">
                  <a16:creationId xmlns:a16="http://schemas.microsoft.com/office/drawing/2014/main" id="{1DDC7847-753E-4D54-9031-2DA2DD0ED988}"/>
                </a:ext>
              </a:extLst>
            </p:cNvPr>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16;p56">
              <a:extLst>
                <a:ext uri="{FF2B5EF4-FFF2-40B4-BE49-F238E27FC236}">
                  <a16:creationId xmlns:a16="http://schemas.microsoft.com/office/drawing/2014/main" id="{4D6C8E73-2FEF-4500-B1ED-79C4B96AE37B}"/>
                </a:ext>
              </a:extLst>
            </p:cNvPr>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17;p56">
              <a:extLst>
                <a:ext uri="{FF2B5EF4-FFF2-40B4-BE49-F238E27FC236}">
                  <a16:creationId xmlns:a16="http://schemas.microsoft.com/office/drawing/2014/main" id="{9A7B5919-5648-4EFB-B92E-2D92108984CC}"/>
                </a:ext>
              </a:extLst>
            </p:cNvPr>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18;p56">
              <a:extLst>
                <a:ext uri="{FF2B5EF4-FFF2-40B4-BE49-F238E27FC236}">
                  <a16:creationId xmlns:a16="http://schemas.microsoft.com/office/drawing/2014/main" id="{1DF2C431-81ED-44EC-81CB-7A68AB1CD615}"/>
                </a:ext>
              </a:extLst>
            </p:cNvPr>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19;p56">
              <a:extLst>
                <a:ext uri="{FF2B5EF4-FFF2-40B4-BE49-F238E27FC236}">
                  <a16:creationId xmlns:a16="http://schemas.microsoft.com/office/drawing/2014/main" id="{2B3D7C1E-D45C-4863-B136-CC872970E44C}"/>
                </a:ext>
              </a:extLst>
            </p:cNvPr>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0;p56">
              <a:extLst>
                <a:ext uri="{FF2B5EF4-FFF2-40B4-BE49-F238E27FC236}">
                  <a16:creationId xmlns:a16="http://schemas.microsoft.com/office/drawing/2014/main" id="{F73D3FD0-932F-4783-A3CF-292BC4EB07C5}"/>
                </a:ext>
              </a:extLst>
            </p:cNvPr>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21;p56">
              <a:extLst>
                <a:ext uri="{FF2B5EF4-FFF2-40B4-BE49-F238E27FC236}">
                  <a16:creationId xmlns:a16="http://schemas.microsoft.com/office/drawing/2014/main" id="{B61805CE-F19B-4749-A857-41AB680B2101}"/>
                </a:ext>
              </a:extLst>
            </p:cNvPr>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22;p56">
              <a:extLst>
                <a:ext uri="{FF2B5EF4-FFF2-40B4-BE49-F238E27FC236}">
                  <a16:creationId xmlns:a16="http://schemas.microsoft.com/office/drawing/2014/main" id="{5D90A741-1212-4770-BE9F-300F07DAEC4E}"/>
                </a:ext>
              </a:extLst>
            </p:cNvPr>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23;p56">
            <a:extLst>
              <a:ext uri="{FF2B5EF4-FFF2-40B4-BE49-F238E27FC236}">
                <a16:creationId xmlns:a16="http://schemas.microsoft.com/office/drawing/2014/main" id="{7CF0DACB-2C0F-455A-9D97-C21C0BC9A437}"/>
              </a:ext>
            </a:extLst>
          </p:cNvPr>
          <p:cNvGrpSpPr/>
          <p:nvPr/>
        </p:nvGrpSpPr>
        <p:grpSpPr>
          <a:xfrm>
            <a:off x="7876489" y="872563"/>
            <a:ext cx="320453" cy="409255"/>
            <a:chOff x="5905475" y="2032050"/>
            <a:chExt cx="454350" cy="580175"/>
          </a:xfrm>
        </p:grpSpPr>
        <p:sp>
          <p:nvSpPr>
            <p:cNvPr id="134" name="Google Shape;1124;p56">
              <a:extLst>
                <a:ext uri="{FF2B5EF4-FFF2-40B4-BE49-F238E27FC236}">
                  <a16:creationId xmlns:a16="http://schemas.microsoft.com/office/drawing/2014/main" id="{3EF0DA38-E040-44CB-B1BE-D108DD10F6F0}"/>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25;p56">
              <a:extLst>
                <a:ext uri="{FF2B5EF4-FFF2-40B4-BE49-F238E27FC236}">
                  <a16:creationId xmlns:a16="http://schemas.microsoft.com/office/drawing/2014/main" id="{4C242D16-2F30-4672-B5C0-EDA012C4820B}"/>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26;p56">
              <a:extLst>
                <a:ext uri="{FF2B5EF4-FFF2-40B4-BE49-F238E27FC236}">
                  <a16:creationId xmlns:a16="http://schemas.microsoft.com/office/drawing/2014/main" id="{DEB48D38-0DFF-4D91-ADFC-12BEC6FC5498}"/>
                </a:ext>
              </a:extLst>
            </p:cNvPr>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27;p56">
              <a:extLst>
                <a:ext uri="{FF2B5EF4-FFF2-40B4-BE49-F238E27FC236}">
                  <a16:creationId xmlns:a16="http://schemas.microsoft.com/office/drawing/2014/main" id="{AE73F406-6DCF-4B6E-B8FC-A0378CB557BF}"/>
                </a:ext>
              </a:extLst>
            </p:cNvPr>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28;p56">
              <a:extLst>
                <a:ext uri="{FF2B5EF4-FFF2-40B4-BE49-F238E27FC236}">
                  <a16:creationId xmlns:a16="http://schemas.microsoft.com/office/drawing/2014/main" id="{11F15510-070C-44A8-A2B4-07D142BF904B}"/>
                </a:ext>
              </a:extLst>
            </p:cNvPr>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29;p56">
              <a:extLst>
                <a:ext uri="{FF2B5EF4-FFF2-40B4-BE49-F238E27FC236}">
                  <a16:creationId xmlns:a16="http://schemas.microsoft.com/office/drawing/2014/main" id="{5CB49AED-44D5-44A7-9AEC-80CA811C190F}"/>
                </a:ext>
              </a:extLst>
            </p:cNvPr>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130;p56">
            <a:extLst>
              <a:ext uri="{FF2B5EF4-FFF2-40B4-BE49-F238E27FC236}">
                <a16:creationId xmlns:a16="http://schemas.microsoft.com/office/drawing/2014/main" id="{C1B2E339-9CA9-45C1-A5D6-C5EA628D0B5F}"/>
              </a:ext>
            </a:extLst>
          </p:cNvPr>
          <p:cNvGrpSpPr/>
          <p:nvPr/>
        </p:nvGrpSpPr>
        <p:grpSpPr>
          <a:xfrm>
            <a:off x="6354446" y="3019844"/>
            <a:ext cx="244304" cy="306056"/>
            <a:chOff x="7249250" y="2312150"/>
            <a:chExt cx="433317" cy="542846"/>
          </a:xfrm>
        </p:grpSpPr>
        <p:sp>
          <p:nvSpPr>
            <p:cNvPr id="141" name="Google Shape;1131;p56">
              <a:extLst>
                <a:ext uri="{FF2B5EF4-FFF2-40B4-BE49-F238E27FC236}">
                  <a16:creationId xmlns:a16="http://schemas.microsoft.com/office/drawing/2014/main" id="{E227F6CD-F345-4895-83FE-68D622CBDF3D}"/>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32;p56">
              <a:extLst>
                <a:ext uri="{FF2B5EF4-FFF2-40B4-BE49-F238E27FC236}">
                  <a16:creationId xmlns:a16="http://schemas.microsoft.com/office/drawing/2014/main" id="{908EA505-C9BE-4255-B893-0C2F2196CA24}"/>
                </a:ext>
              </a:extLst>
            </p:cNvPr>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33;p56">
              <a:extLst>
                <a:ext uri="{FF2B5EF4-FFF2-40B4-BE49-F238E27FC236}">
                  <a16:creationId xmlns:a16="http://schemas.microsoft.com/office/drawing/2014/main" id="{6E7DBA5F-172D-47CC-B5F8-5703EA19E0DE}"/>
                </a:ext>
              </a:extLst>
            </p:cNvPr>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134;p56">
            <a:extLst>
              <a:ext uri="{FF2B5EF4-FFF2-40B4-BE49-F238E27FC236}">
                <a16:creationId xmlns:a16="http://schemas.microsoft.com/office/drawing/2014/main" id="{CED65FA1-89DD-48B9-84C2-255E774D36AC}"/>
              </a:ext>
            </a:extLst>
          </p:cNvPr>
          <p:cNvGrpSpPr/>
          <p:nvPr/>
        </p:nvGrpSpPr>
        <p:grpSpPr>
          <a:xfrm rot="5973186">
            <a:off x="7868600" y="2109378"/>
            <a:ext cx="525721" cy="428640"/>
            <a:chOff x="5426900" y="3064075"/>
            <a:chExt cx="281450" cy="229525"/>
          </a:xfrm>
        </p:grpSpPr>
        <p:sp>
          <p:nvSpPr>
            <p:cNvPr id="145" name="Google Shape;1135;p56">
              <a:extLst>
                <a:ext uri="{FF2B5EF4-FFF2-40B4-BE49-F238E27FC236}">
                  <a16:creationId xmlns:a16="http://schemas.microsoft.com/office/drawing/2014/main" id="{B08123B7-D824-4B68-A3A5-AC7CCE1A0847}"/>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36;p56">
              <a:extLst>
                <a:ext uri="{FF2B5EF4-FFF2-40B4-BE49-F238E27FC236}">
                  <a16:creationId xmlns:a16="http://schemas.microsoft.com/office/drawing/2014/main" id="{78915EA7-4EB7-4F78-A3C5-B1535923E367}"/>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37;p56">
              <a:extLst>
                <a:ext uri="{FF2B5EF4-FFF2-40B4-BE49-F238E27FC236}">
                  <a16:creationId xmlns:a16="http://schemas.microsoft.com/office/drawing/2014/main" id="{358A61C3-1FE2-450D-88FC-744F7A472EE9}"/>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38;p56">
              <a:extLst>
                <a:ext uri="{FF2B5EF4-FFF2-40B4-BE49-F238E27FC236}">
                  <a16:creationId xmlns:a16="http://schemas.microsoft.com/office/drawing/2014/main" id="{AC4B50C9-29B9-4AEE-A141-1912C42C30D2}"/>
                </a:ext>
              </a:extLst>
            </p:cNvPr>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39;p56">
              <a:extLst>
                <a:ext uri="{FF2B5EF4-FFF2-40B4-BE49-F238E27FC236}">
                  <a16:creationId xmlns:a16="http://schemas.microsoft.com/office/drawing/2014/main" id="{33138249-B497-499E-962F-B6406A648AB0}"/>
                </a:ext>
              </a:extLst>
            </p:cNvPr>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40;p56">
              <a:extLst>
                <a:ext uri="{FF2B5EF4-FFF2-40B4-BE49-F238E27FC236}">
                  <a16:creationId xmlns:a16="http://schemas.microsoft.com/office/drawing/2014/main" id="{E0F5AABB-0237-4441-89C1-2DE7554AC874}"/>
                </a:ext>
              </a:extLst>
            </p:cNvPr>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41;p56">
              <a:extLst>
                <a:ext uri="{FF2B5EF4-FFF2-40B4-BE49-F238E27FC236}">
                  <a16:creationId xmlns:a16="http://schemas.microsoft.com/office/drawing/2014/main" id="{FC6CB6B4-D109-41CB-9E6A-EC89E5FBC80A}"/>
                </a:ext>
              </a:extLst>
            </p:cNvPr>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42;p56">
              <a:extLst>
                <a:ext uri="{FF2B5EF4-FFF2-40B4-BE49-F238E27FC236}">
                  <a16:creationId xmlns:a16="http://schemas.microsoft.com/office/drawing/2014/main" id="{B4E20730-F5D5-42B8-A1DA-EB8D06C899B6}"/>
                </a:ext>
              </a:extLst>
            </p:cNvPr>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43;p56">
              <a:extLst>
                <a:ext uri="{FF2B5EF4-FFF2-40B4-BE49-F238E27FC236}">
                  <a16:creationId xmlns:a16="http://schemas.microsoft.com/office/drawing/2014/main" id="{40BC708A-CC1E-4E92-BBA3-ABDED4B0B596}"/>
                </a:ext>
              </a:extLst>
            </p:cNvPr>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089;p56">
            <a:extLst>
              <a:ext uri="{FF2B5EF4-FFF2-40B4-BE49-F238E27FC236}">
                <a16:creationId xmlns:a16="http://schemas.microsoft.com/office/drawing/2014/main" id="{4CE2F8FC-854B-40D1-A8B8-DE24C627E3B5}"/>
              </a:ext>
            </a:extLst>
          </p:cNvPr>
          <p:cNvSpPr txBox="1">
            <a:spLocks noGrp="1"/>
          </p:cNvSpPr>
          <p:nvPr>
            <p:ph type="title"/>
          </p:nvPr>
        </p:nvSpPr>
        <p:spPr>
          <a:xfrm>
            <a:off x="563336" y="2384011"/>
            <a:ext cx="5602641" cy="707400"/>
          </a:xfrm>
          <a:prstGeom prst="rect">
            <a:avLst/>
          </a:prstGeom>
        </p:spPr>
        <p:txBody>
          <a:bodyPr spcFirstLastPara="1" wrap="square" lIns="91425" tIns="91425" rIns="91425" bIns="91425" anchor="t" anchorCtr="0">
            <a:noAutofit/>
          </a:bodyPr>
          <a:lstStyle/>
          <a:p>
            <a:pPr lvl="0" algn="ctr">
              <a:lnSpc>
                <a:spcPct val="100000"/>
              </a:lnSpc>
            </a:pPr>
            <a:r>
              <a:rPr lang="en-US" sz="4000" b="1">
                <a:latin typeface="Times New Roman" panose="02020603050405020304" pitchFamily="18" charset="0"/>
                <a:cs typeface="Times New Roman" panose="02020603050405020304" pitchFamily="18" charset="0"/>
              </a:rPr>
              <a:t>CẤU TẠO PHÂN TỬ VÀ DANH PHÁP CỦA ALKANE</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180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03EFB-2C99-EA0F-B5F8-6DB7FBB6BC1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2000"/>
                    </a14:imgEffect>
                  </a14:imgLayer>
                </a14:imgProps>
              </a:ext>
            </a:extLst>
          </a:blip>
          <a:stretch>
            <a:fillRect/>
          </a:stretch>
        </p:blipFill>
        <p:spPr>
          <a:xfrm>
            <a:off x="234402" y="420600"/>
            <a:ext cx="8815005" cy="4617045"/>
          </a:xfrm>
          <a:prstGeom prst="rect">
            <a:avLst/>
          </a:prstGeom>
        </p:spPr>
      </p:pic>
      <p:sp>
        <p:nvSpPr>
          <p:cNvPr id="4" name="Google Shape;1977;p69">
            <a:extLst>
              <a:ext uri="{FF2B5EF4-FFF2-40B4-BE49-F238E27FC236}">
                <a16:creationId xmlns:a16="http://schemas.microsoft.com/office/drawing/2014/main" id="{158B501B-D16C-84A2-FDB8-C8DA166CB141}"/>
              </a:ext>
            </a:extLst>
          </p:cNvPr>
          <p:cNvSpPr txBox="1">
            <a:spLocks/>
          </p:cNvSpPr>
          <p:nvPr/>
        </p:nvSpPr>
        <p:spPr>
          <a:xfrm>
            <a:off x="1789744" y="0"/>
            <a:ext cx="7940921" cy="420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1028700">
              <a:lnSpc>
                <a:spcPct val="115000"/>
              </a:lnSpc>
              <a:spcAft>
                <a:spcPts val="200"/>
              </a:spcAft>
            </a:pPr>
            <a:r>
              <a:rPr lang="en-US" sz="24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23.1.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alkane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C1-C4)</a:t>
            </a:r>
          </a:p>
        </p:txBody>
      </p:sp>
    </p:spTree>
    <p:extLst>
      <p:ext uri="{BB962C8B-B14F-4D97-AF65-F5344CB8AC3E}">
        <p14:creationId xmlns:p14="http://schemas.microsoft.com/office/powerpoint/2010/main" val="224423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8574"/>
          <a:stretch>
            <a:fillRect/>
          </a:stretch>
        </p:blipFill>
        <p:spPr>
          <a:xfrm flipV="1">
            <a:off x="0" y="0"/>
            <a:ext cx="9144000" cy="812216"/>
          </a:xfrm>
          <a:prstGeom prst="rect">
            <a:avLst/>
          </a:prstGeom>
        </p:spPr>
      </p:pic>
      <p:pic>
        <p:nvPicPr>
          <p:cNvPr id="6"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37938" y="490702"/>
            <a:ext cx="1206062" cy="1038553"/>
          </a:xfrm>
          <a:prstGeom prst="rect">
            <a:avLst/>
          </a:prstGeom>
        </p:spPr>
      </p:pic>
      <p:sp>
        <p:nvSpPr>
          <p:cNvPr id="8" name="TextBox 7">
            <a:extLst>
              <a:ext uri="{FF2B5EF4-FFF2-40B4-BE49-F238E27FC236}">
                <a16:creationId xmlns:a16="http://schemas.microsoft.com/office/drawing/2014/main" id="{D02346A0-38CD-42B9-9EC1-C1F979BF7734}"/>
              </a:ext>
            </a:extLst>
          </p:cNvPr>
          <p:cNvSpPr txBox="1"/>
          <p:nvPr/>
        </p:nvSpPr>
        <p:spPr>
          <a:xfrm>
            <a:off x="149773" y="166588"/>
            <a:ext cx="7614744" cy="1107996"/>
          </a:xfrm>
          <a:prstGeom prst="rect">
            <a:avLst/>
          </a:prstGeom>
          <a:noFill/>
        </p:spPr>
        <p:txBody>
          <a:bodyPr wrap="square">
            <a:spAutoFit/>
          </a:bodyPr>
          <a:lstStyle/>
          <a:p>
            <a:pPr algn="ctr" defTabSz="457200">
              <a:buClrTx/>
              <a:defRPr/>
            </a:pPr>
            <a:r>
              <a:rPr lang="en-US" sz="2400" b="1" kern="1200" dirty="0" err="1">
                <a:solidFill>
                  <a:srgbClr val="FF0000"/>
                </a:solidFill>
                <a:latin typeface="Times New Roman" panose="02020603050405020304" pitchFamily="18" charset="0"/>
                <a:ea typeface="+mn-ea"/>
                <a:cs typeface="Times New Roman" panose="02020603050405020304" pitchFamily="18" charset="0"/>
              </a:rPr>
              <a:t>Hoạt</a:t>
            </a:r>
            <a:r>
              <a:rPr lang="en-US" sz="2400" b="1" kern="1200" dirty="0">
                <a:solidFill>
                  <a:srgbClr val="FF0000"/>
                </a:solidFill>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rPr>
              <a:t>động</a:t>
            </a:r>
            <a:r>
              <a:rPr lang="en-US" sz="2400" b="1" kern="1200" dirty="0">
                <a:solidFill>
                  <a:srgbClr val="FF0000"/>
                </a:solidFill>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rPr>
              <a:t>cặp</a:t>
            </a:r>
            <a:r>
              <a:rPr lang="en-US" sz="2400" b="1" kern="1200" dirty="0">
                <a:solidFill>
                  <a:srgbClr val="FF0000"/>
                </a:solidFill>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latin typeface="Times New Roman" panose="02020603050405020304" pitchFamily="18" charset="0"/>
                <a:ea typeface="+mn-ea"/>
                <a:cs typeface="Times New Roman" panose="02020603050405020304" pitchFamily="18" charset="0"/>
              </a:rPr>
              <a:t>đôi</a:t>
            </a:r>
            <a:r>
              <a:rPr lang="en-US" sz="2400" b="1" kern="1200" dirty="0">
                <a:solidFill>
                  <a:srgbClr val="FF0000"/>
                </a:solidFill>
                <a:latin typeface="Times New Roman" panose="02020603050405020304" pitchFamily="18" charset="0"/>
                <a:ea typeface="+mn-ea"/>
                <a:cs typeface="Times New Roman" panose="02020603050405020304" pitchFamily="18" charset="0"/>
              </a:rPr>
              <a:t>             </a:t>
            </a:r>
            <a:r>
              <a:rPr lang="en-US" sz="2400" b="1" u="sng" kern="1200" dirty="0">
                <a:solidFill>
                  <a:srgbClr val="9BBB59">
                    <a:lumMod val="50000"/>
                  </a:srgbClr>
                </a:solidFill>
                <a:latin typeface="Times New Roman" panose="02020603050405020304" pitchFamily="18" charset="0"/>
                <a:ea typeface="+mn-ea"/>
                <a:cs typeface="Times New Roman" panose="02020603050405020304" pitchFamily="18" charset="0"/>
              </a:rPr>
              <a:t>PHIẾU HỌC TẬP SỐ 2</a:t>
            </a:r>
          </a:p>
          <a:p>
            <a:pPr algn="ctr" defTabSz="457200">
              <a:buClrTx/>
              <a:defRPr/>
            </a:pPr>
            <a:r>
              <a:rPr lang="en-US" sz="2400" b="1" kern="1200" dirty="0" err="1">
                <a:solidFill>
                  <a:prstClr val="black"/>
                </a:solidFill>
                <a:latin typeface="Times New Roman" panose="02020603050405020304" pitchFamily="18" charset="0"/>
                <a:ea typeface="+mn-ea"/>
                <a:cs typeface="Times New Roman" panose="02020603050405020304" pitchFamily="18" charset="0"/>
              </a:rPr>
              <a:t>Hãy</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quan</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sát</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bảng</a:t>
            </a:r>
            <a:r>
              <a:rPr lang="en-US" sz="2400" b="1" kern="1200" dirty="0">
                <a:solidFill>
                  <a:prstClr val="black"/>
                </a:solidFill>
                <a:latin typeface="Times New Roman" panose="02020603050405020304" pitchFamily="18" charset="0"/>
                <a:ea typeface="+mn-ea"/>
                <a:cs typeface="Times New Roman" panose="02020603050405020304" pitchFamily="18" charset="0"/>
              </a:rPr>
              <a:t> 23.1 </a:t>
            </a:r>
            <a:r>
              <a:rPr lang="en-US" sz="2400" b="1" kern="1200" dirty="0" err="1">
                <a:solidFill>
                  <a:prstClr val="black"/>
                </a:solidFill>
                <a:latin typeface="Times New Roman" panose="02020603050405020304" pitchFamily="18" charset="0"/>
                <a:ea typeface="+mn-ea"/>
                <a:cs typeface="Times New Roman" panose="02020603050405020304" pitchFamily="18" charset="0"/>
              </a:rPr>
              <a:t>và</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hoàn</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các</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câu</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hỏi</a:t>
            </a:r>
            <a:r>
              <a:rPr lang="en-US" sz="2400" b="1" kern="1200" dirty="0">
                <a:solidFill>
                  <a:prstClr val="black"/>
                </a:solidFill>
                <a:latin typeface="Times New Roman" panose="02020603050405020304" pitchFamily="18" charset="0"/>
                <a:ea typeface="+mn-ea"/>
                <a:cs typeface="Times New Roman" panose="02020603050405020304" pitchFamily="18" charset="0"/>
              </a:rPr>
              <a:t> </a:t>
            </a:r>
            <a:r>
              <a:rPr lang="en-US" sz="2400" b="1" kern="1200" dirty="0" err="1">
                <a:solidFill>
                  <a:prstClr val="black"/>
                </a:solidFill>
                <a:latin typeface="Times New Roman" panose="02020603050405020304" pitchFamily="18" charset="0"/>
                <a:ea typeface="+mn-ea"/>
                <a:cs typeface="Times New Roman" panose="02020603050405020304" pitchFamily="18" charset="0"/>
              </a:rPr>
              <a:t>sau</a:t>
            </a:r>
            <a:r>
              <a:rPr lang="en-US" sz="2400" b="1" kern="1200" dirty="0">
                <a:solidFill>
                  <a:prstClr val="black"/>
                </a:solidFill>
                <a:latin typeface="Times New Roman" panose="02020603050405020304" pitchFamily="18" charset="0"/>
                <a:ea typeface="+mn-ea"/>
                <a:cs typeface="Times New Roman" panose="02020603050405020304" pitchFamily="18" charset="0"/>
              </a:rPr>
              <a:t>:</a:t>
            </a:r>
          </a:p>
          <a:p>
            <a:pPr algn="ctr" defTabSz="457200">
              <a:buClrTx/>
              <a:defRPr/>
            </a:pPr>
            <a:endParaRPr lang="vi-VN" sz="1800" kern="1200" dirty="0">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10" name="Table 10">
            <a:extLst>
              <a:ext uri="{FF2B5EF4-FFF2-40B4-BE49-F238E27FC236}">
                <a16:creationId xmlns:a16="http://schemas.microsoft.com/office/drawing/2014/main" id="{C6391464-0329-4155-978B-85615254DF5C}"/>
              </a:ext>
            </a:extLst>
          </p:cNvPr>
          <p:cNvGraphicFramePr>
            <a:graphicFrameLocks noGrp="1"/>
          </p:cNvGraphicFramePr>
          <p:nvPr>
            <p:extLst>
              <p:ext uri="{D42A27DB-BD31-4B8C-83A1-F6EECF244321}">
                <p14:modId xmlns:p14="http://schemas.microsoft.com/office/powerpoint/2010/main" val="3993624611"/>
              </p:ext>
            </p:extLst>
          </p:nvPr>
        </p:nvGraphicFramePr>
        <p:xfrm>
          <a:off x="756745" y="1182414"/>
          <a:ext cx="7477989" cy="3636253"/>
        </p:xfrm>
        <a:graphic>
          <a:graphicData uri="http://schemas.openxmlformats.org/drawingml/2006/table">
            <a:tbl>
              <a:tblPr firstRow="1" bandRow="1">
                <a:tableStyleId>{CDC721BE-DCAA-4AB7-BFB6-1B12393EC586}</a:tableStyleId>
              </a:tblPr>
              <a:tblGrid>
                <a:gridCol w="722466">
                  <a:extLst>
                    <a:ext uri="{9D8B030D-6E8A-4147-A177-3AD203B41FA5}">
                      <a16:colId xmlns:a16="http://schemas.microsoft.com/office/drawing/2014/main" val="382082737"/>
                    </a:ext>
                  </a:extLst>
                </a:gridCol>
                <a:gridCol w="4771817">
                  <a:extLst>
                    <a:ext uri="{9D8B030D-6E8A-4147-A177-3AD203B41FA5}">
                      <a16:colId xmlns:a16="http://schemas.microsoft.com/office/drawing/2014/main" val="1374649881"/>
                    </a:ext>
                  </a:extLst>
                </a:gridCol>
                <a:gridCol w="1983706">
                  <a:extLst>
                    <a:ext uri="{9D8B030D-6E8A-4147-A177-3AD203B41FA5}">
                      <a16:colId xmlns:a16="http://schemas.microsoft.com/office/drawing/2014/main" val="1175469459"/>
                    </a:ext>
                  </a:extLst>
                </a:gridCol>
              </a:tblGrid>
              <a:tr h="488731">
                <a:tc>
                  <a:txBody>
                    <a:bodyPr/>
                    <a:lstStyle/>
                    <a:p>
                      <a:pPr algn="ctr"/>
                      <a:r>
                        <a:rPr lang="en-US" sz="2000" b="1" dirty="0">
                          <a:latin typeface="Times New Roman" panose="02020603050405020304" pitchFamily="18" charset="0"/>
                          <a:cs typeface="Times New Roman" panose="02020603050405020304" pitchFamily="18" charset="0"/>
                        </a:rPr>
                        <a:t>STT</a:t>
                      </a:r>
                    </a:p>
                  </a:txBody>
                  <a:tcPr/>
                </a:tc>
                <a:tc>
                  <a:txBody>
                    <a:bodyPr/>
                    <a:lstStyle/>
                    <a:p>
                      <a:pPr algn="ctr"/>
                      <a:r>
                        <a:rPr lang="en-US" sz="2000" b="1" dirty="0" err="1">
                          <a:latin typeface="Times New Roman" panose="02020603050405020304" pitchFamily="18" charset="0"/>
                          <a:cs typeface="Times New Roman" panose="02020603050405020304" pitchFamily="18" charset="0"/>
                        </a:rPr>
                        <a:t>Đặc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4181804"/>
                  </a:ext>
                </a:extLst>
              </a:tr>
              <a:tr h="1288242">
                <a:tc>
                  <a:txBody>
                    <a:bodyPr/>
                    <a:lstStyle/>
                    <a:p>
                      <a:r>
                        <a:rPr lang="en-US" sz="24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latin typeface="Times New Roman" panose="02020603050405020304" pitchFamily="18" charset="0"/>
                          <a:ea typeface="Times New Roman" panose="02020603050405020304" pitchFamily="18" charset="0"/>
                        </a:rPr>
                        <a:t>Trong công thức phân tử của alkane, khi tăng thêm một nguyên tử carbon thì số nguyên tử hydrogen tăng thêm là bao nhiêu?</a:t>
                      </a:r>
                    </a:p>
                    <a:p>
                      <a:endParaRPr lang="en-US" sz="2000"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886221028"/>
                  </a:ext>
                </a:extLst>
              </a:tr>
              <a:tr h="1288242">
                <a:tc>
                  <a:txBody>
                    <a:bodyPr/>
                    <a:lstStyle/>
                    <a:p>
                      <a:r>
                        <a:rPr lang="en-US" sz="2400" dirty="0"/>
                        <a:t>2</a:t>
                      </a:r>
                    </a:p>
                  </a:txBody>
                  <a:tcPr/>
                </a:tc>
                <a:tc>
                  <a:txBody>
                    <a:bodyPr/>
                    <a:lstStyle/>
                    <a:p>
                      <a:r>
                        <a:rPr lang="vi-VN" sz="2400" b="0" i="0" u="none" strike="noStrike" kern="1200" cap="none" dirty="0">
                          <a:solidFill>
                            <a:prstClr val="black"/>
                          </a:solidFill>
                          <a:latin typeface="Times New Roman" panose="02020603050405020304" pitchFamily="18" charset="0"/>
                          <a:ea typeface="Times New Roman" panose="02020603050405020304" pitchFamily="18" charset="0"/>
                          <a:cs typeface="Arial"/>
                          <a:sym typeface="Arial"/>
                        </a:rPr>
                        <a:t>Hãy cho biết tên gọi của các alkane trong Bảng 23.1 có đặc điểm gì giống nhau và khác nhau.</a:t>
                      </a:r>
                      <a:endParaRPr lang="en-US" sz="2400" dirty="0"/>
                    </a:p>
                  </a:txBody>
                  <a:tcPr/>
                </a:tc>
                <a:tc>
                  <a:txBody>
                    <a:bodyPr/>
                    <a:lstStyle/>
                    <a:p>
                      <a:endParaRPr lang="en-US" dirty="0"/>
                    </a:p>
                  </a:txBody>
                  <a:tcPr/>
                </a:tc>
                <a:extLst>
                  <a:ext uri="{0D108BD9-81ED-4DB2-BD59-A6C34878D82A}">
                    <a16:rowId xmlns:a16="http://schemas.microsoft.com/office/drawing/2014/main" val="3451304315"/>
                  </a:ext>
                </a:extLst>
              </a:tr>
            </a:tbl>
          </a:graphicData>
        </a:graphic>
      </p:graphicFrame>
    </p:spTree>
    <p:extLst>
      <p:ext uri="{BB962C8B-B14F-4D97-AF65-F5344CB8AC3E}">
        <p14:creationId xmlns:p14="http://schemas.microsoft.com/office/powerpoint/2010/main" val="1861424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58574"/>
          <a:stretch>
            <a:fillRect/>
          </a:stretch>
        </p:blipFill>
        <p:spPr>
          <a:xfrm flipV="1">
            <a:off x="0" y="0"/>
            <a:ext cx="9144000" cy="812216"/>
          </a:xfrm>
          <a:prstGeom prst="rect">
            <a:avLst/>
          </a:prstGeom>
        </p:spPr>
      </p:pic>
      <p:sp>
        <p:nvSpPr>
          <p:cNvPr id="8" name="TextBox 7">
            <a:extLst>
              <a:ext uri="{FF2B5EF4-FFF2-40B4-BE49-F238E27FC236}">
                <a16:creationId xmlns:a16="http://schemas.microsoft.com/office/drawing/2014/main" id="{D02346A0-38CD-42B9-9EC1-C1F979BF7734}"/>
              </a:ext>
            </a:extLst>
          </p:cNvPr>
          <p:cNvSpPr txBox="1"/>
          <p:nvPr/>
        </p:nvSpPr>
        <p:spPr>
          <a:xfrm>
            <a:off x="717331" y="166589"/>
            <a:ext cx="6992007" cy="954107"/>
          </a:xfrm>
          <a:prstGeom prst="rect">
            <a:avLst/>
          </a:prstGeom>
          <a:noFill/>
        </p:spPr>
        <p:txBody>
          <a:bodyPr wrap="square">
            <a:spAutoFit/>
          </a:bodyPr>
          <a:lstStyle/>
          <a:p>
            <a:pPr algn="ctr" defTabSz="457200">
              <a:buClrTx/>
              <a:defRPr/>
            </a:pPr>
            <a:r>
              <a:rPr lang="en-US" sz="1800" b="1" kern="1200" dirty="0" err="1">
                <a:solidFill>
                  <a:srgbClr val="FF0000"/>
                </a:solidFill>
                <a:latin typeface="Times New Roman" panose="02020603050405020304" pitchFamily="18" charset="0"/>
                <a:ea typeface="+mn-ea"/>
                <a:cs typeface="Times New Roman" panose="02020603050405020304" pitchFamily="18" charset="0"/>
              </a:rPr>
              <a:t>Hoạt</a:t>
            </a:r>
            <a:r>
              <a:rPr lang="en-US" sz="1800" b="1" kern="1200" dirty="0">
                <a:solidFill>
                  <a:srgbClr val="FF0000"/>
                </a:solidFill>
                <a:latin typeface="Times New Roman" panose="02020603050405020304" pitchFamily="18" charset="0"/>
                <a:ea typeface="+mn-ea"/>
                <a:cs typeface="Times New Roman" panose="02020603050405020304" pitchFamily="18" charset="0"/>
              </a:rPr>
              <a:t> </a:t>
            </a:r>
            <a:r>
              <a:rPr lang="en-US" sz="1800" b="1" kern="1200" dirty="0" err="1">
                <a:solidFill>
                  <a:srgbClr val="FF0000"/>
                </a:solidFill>
                <a:latin typeface="Times New Roman" panose="02020603050405020304" pitchFamily="18" charset="0"/>
                <a:ea typeface="+mn-ea"/>
                <a:cs typeface="Times New Roman" panose="02020603050405020304" pitchFamily="18" charset="0"/>
              </a:rPr>
              <a:t>động</a:t>
            </a:r>
            <a:r>
              <a:rPr lang="en-US" sz="1800" b="1" kern="1200" dirty="0">
                <a:solidFill>
                  <a:srgbClr val="FF0000"/>
                </a:solidFill>
                <a:latin typeface="Times New Roman" panose="02020603050405020304" pitchFamily="18" charset="0"/>
                <a:ea typeface="+mn-ea"/>
                <a:cs typeface="Times New Roman" panose="02020603050405020304" pitchFamily="18" charset="0"/>
              </a:rPr>
              <a:t> </a:t>
            </a:r>
            <a:r>
              <a:rPr lang="en-US" sz="1800" b="1" kern="1200" dirty="0" err="1">
                <a:solidFill>
                  <a:srgbClr val="FF0000"/>
                </a:solidFill>
                <a:latin typeface="Times New Roman" panose="02020603050405020304" pitchFamily="18" charset="0"/>
                <a:ea typeface="+mn-ea"/>
                <a:cs typeface="Times New Roman" panose="02020603050405020304" pitchFamily="18" charset="0"/>
              </a:rPr>
              <a:t>cặp</a:t>
            </a:r>
            <a:r>
              <a:rPr lang="en-US" sz="1800" b="1" kern="1200" dirty="0">
                <a:solidFill>
                  <a:srgbClr val="FF0000"/>
                </a:solidFill>
                <a:latin typeface="Times New Roman" panose="02020603050405020304" pitchFamily="18" charset="0"/>
                <a:ea typeface="+mn-ea"/>
                <a:cs typeface="Times New Roman" panose="02020603050405020304" pitchFamily="18" charset="0"/>
              </a:rPr>
              <a:t> </a:t>
            </a:r>
            <a:r>
              <a:rPr lang="en-US" sz="1800" b="1" kern="1200" dirty="0" err="1">
                <a:solidFill>
                  <a:srgbClr val="FF0000"/>
                </a:solidFill>
                <a:latin typeface="Times New Roman" panose="02020603050405020304" pitchFamily="18" charset="0"/>
                <a:ea typeface="+mn-ea"/>
                <a:cs typeface="Times New Roman" panose="02020603050405020304" pitchFamily="18" charset="0"/>
              </a:rPr>
              <a:t>đôi</a:t>
            </a:r>
            <a:r>
              <a:rPr lang="en-US" sz="1800" b="1" kern="1200" dirty="0">
                <a:solidFill>
                  <a:srgbClr val="FF0000"/>
                </a:solidFill>
                <a:latin typeface="Times New Roman" panose="02020603050405020304" pitchFamily="18" charset="0"/>
                <a:ea typeface="+mn-ea"/>
                <a:cs typeface="Times New Roman" panose="02020603050405020304" pitchFamily="18" charset="0"/>
              </a:rPr>
              <a:t>      </a:t>
            </a:r>
            <a:r>
              <a:rPr lang="en-US" sz="1800" b="1" u="sng" kern="1200" dirty="0">
                <a:solidFill>
                  <a:srgbClr val="9BBB59">
                    <a:lumMod val="50000"/>
                  </a:srgbClr>
                </a:solidFill>
                <a:latin typeface="Times New Roman" panose="02020603050405020304" pitchFamily="18" charset="0"/>
                <a:ea typeface="+mn-ea"/>
                <a:cs typeface="Times New Roman" panose="02020603050405020304" pitchFamily="18" charset="0"/>
              </a:rPr>
              <a:t>PHIẾU HỌC TẬP SỐ 2</a:t>
            </a:r>
          </a:p>
          <a:p>
            <a:pPr algn="ctr" defTabSz="457200">
              <a:buClrTx/>
              <a:defRPr/>
            </a:pPr>
            <a:endParaRPr lang="en-US" sz="1800" b="1" u="sng" kern="1200" dirty="0">
              <a:solidFill>
                <a:srgbClr val="9BBB59">
                  <a:lumMod val="50000"/>
                </a:srgbClr>
              </a:solidFill>
              <a:latin typeface="Times New Roman" panose="02020603050405020304" pitchFamily="18" charset="0"/>
              <a:ea typeface="+mn-ea"/>
              <a:cs typeface="Times New Roman" panose="02020603050405020304" pitchFamily="18" charset="0"/>
            </a:endParaRPr>
          </a:p>
          <a:p>
            <a:pPr algn="ctr" defTabSz="457200">
              <a:buClrTx/>
              <a:defRPr/>
            </a:pPr>
            <a:r>
              <a:rPr lang="en-US" sz="2000" b="1" kern="1200" dirty="0" err="1">
                <a:solidFill>
                  <a:prstClr val="black"/>
                </a:solidFill>
                <a:latin typeface="Times New Roman" panose="02020603050405020304" pitchFamily="18" charset="0"/>
                <a:ea typeface="+mn-ea"/>
                <a:cs typeface="Times New Roman" panose="02020603050405020304" pitchFamily="18" charset="0"/>
              </a:rPr>
              <a:t>Hãy</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quan</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sát</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bảng</a:t>
            </a:r>
            <a:r>
              <a:rPr lang="en-US" sz="2000" b="1" kern="1200" dirty="0">
                <a:solidFill>
                  <a:prstClr val="black"/>
                </a:solidFill>
                <a:latin typeface="Times New Roman" panose="02020603050405020304" pitchFamily="18" charset="0"/>
                <a:ea typeface="+mn-ea"/>
                <a:cs typeface="Times New Roman" panose="02020603050405020304" pitchFamily="18" charset="0"/>
              </a:rPr>
              <a:t> 23.1 </a:t>
            </a:r>
            <a:r>
              <a:rPr lang="en-US" sz="2000" b="1" kern="1200" dirty="0" err="1">
                <a:solidFill>
                  <a:prstClr val="black"/>
                </a:solidFill>
                <a:latin typeface="Times New Roman" panose="02020603050405020304" pitchFamily="18" charset="0"/>
                <a:ea typeface="+mn-ea"/>
                <a:cs typeface="Times New Roman" panose="02020603050405020304" pitchFamily="18" charset="0"/>
              </a:rPr>
              <a:t>và</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hoàn</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thành</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các</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câu</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hỏi</a:t>
            </a:r>
            <a:r>
              <a:rPr lang="en-US" sz="2000" b="1" kern="1200" dirty="0">
                <a:solidFill>
                  <a:prstClr val="black"/>
                </a:solidFill>
                <a:latin typeface="Times New Roman" panose="02020603050405020304" pitchFamily="18" charset="0"/>
                <a:ea typeface="+mn-ea"/>
                <a:cs typeface="Times New Roman" panose="02020603050405020304" pitchFamily="18" charset="0"/>
              </a:rPr>
              <a:t> </a:t>
            </a:r>
            <a:r>
              <a:rPr lang="en-US" sz="2000" b="1" kern="1200" dirty="0" err="1">
                <a:solidFill>
                  <a:prstClr val="black"/>
                </a:solidFill>
                <a:latin typeface="Times New Roman" panose="02020603050405020304" pitchFamily="18" charset="0"/>
                <a:ea typeface="+mn-ea"/>
                <a:cs typeface="Times New Roman" panose="02020603050405020304" pitchFamily="18" charset="0"/>
              </a:rPr>
              <a:t>sau</a:t>
            </a:r>
            <a:r>
              <a:rPr lang="en-US" sz="2000" b="1" kern="1200" dirty="0">
                <a:solidFill>
                  <a:prstClr val="black"/>
                </a:solidFill>
                <a:latin typeface="Times New Roman" panose="02020603050405020304" pitchFamily="18" charset="0"/>
                <a:ea typeface="+mn-ea"/>
                <a:cs typeface="Times New Roman" panose="02020603050405020304" pitchFamily="18" charset="0"/>
              </a:rPr>
              <a:t>:</a:t>
            </a:r>
            <a:endParaRPr lang="vi-VN" sz="2000" b="1" kern="1200" dirty="0">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10" name="Table 10">
            <a:extLst>
              <a:ext uri="{FF2B5EF4-FFF2-40B4-BE49-F238E27FC236}">
                <a16:creationId xmlns:a16="http://schemas.microsoft.com/office/drawing/2014/main" id="{C6391464-0329-4155-978B-85615254DF5C}"/>
              </a:ext>
            </a:extLst>
          </p:cNvPr>
          <p:cNvGraphicFramePr>
            <a:graphicFrameLocks noGrp="1"/>
          </p:cNvGraphicFramePr>
          <p:nvPr>
            <p:extLst>
              <p:ext uri="{D42A27DB-BD31-4B8C-83A1-F6EECF244321}">
                <p14:modId xmlns:p14="http://schemas.microsoft.com/office/powerpoint/2010/main" val="2302463319"/>
              </p:ext>
            </p:extLst>
          </p:nvPr>
        </p:nvGraphicFramePr>
        <p:xfrm>
          <a:off x="717331" y="1190296"/>
          <a:ext cx="7517402" cy="3625627"/>
        </p:xfrm>
        <a:graphic>
          <a:graphicData uri="http://schemas.openxmlformats.org/drawingml/2006/table">
            <a:tbl>
              <a:tblPr firstRow="1" bandRow="1">
                <a:tableStyleId>{CDC721BE-DCAA-4AB7-BFB6-1B12393EC586}</a:tableStyleId>
              </a:tblPr>
              <a:tblGrid>
                <a:gridCol w="789059">
                  <a:extLst>
                    <a:ext uri="{9D8B030D-6E8A-4147-A177-3AD203B41FA5}">
                      <a16:colId xmlns:a16="http://schemas.microsoft.com/office/drawing/2014/main" val="382082737"/>
                    </a:ext>
                  </a:extLst>
                </a:gridCol>
                <a:gridCol w="4027201">
                  <a:extLst>
                    <a:ext uri="{9D8B030D-6E8A-4147-A177-3AD203B41FA5}">
                      <a16:colId xmlns:a16="http://schemas.microsoft.com/office/drawing/2014/main" val="1374649881"/>
                    </a:ext>
                  </a:extLst>
                </a:gridCol>
                <a:gridCol w="2701142">
                  <a:extLst>
                    <a:ext uri="{9D8B030D-6E8A-4147-A177-3AD203B41FA5}">
                      <a16:colId xmlns:a16="http://schemas.microsoft.com/office/drawing/2014/main" val="1175469459"/>
                    </a:ext>
                  </a:extLst>
                </a:gridCol>
              </a:tblGrid>
              <a:tr h="724743">
                <a:tc>
                  <a:txBody>
                    <a:bodyPr/>
                    <a:lstStyle/>
                    <a:p>
                      <a:pPr algn="ctr"/>
                      <a:r>
                        <a:rPr lang="en-US" sz="2000" b="1" dirty="0">
                          <a:latin typeface="Times New Roman" panose="02020603050405020304" pitchFamily="18" charset="0"/>
                          <a:cs typeface="Times New Roman" panose="02020603050405020304" pitchFamily="18" charset="0"/>
                        </a:rPr>
                        <a:t>STT</a:t>
                      </a:r>
                    </a:p>
                  </a:txBody>
                  <a:tcPr/>
                </a:tc>
                <a:tc>
                  <a:txBody>
                    <a:bodyPr/>
                    <a:lstStyle/>
                    <a:p>
                      <a:pPr algn="ctr"/>
                      <a:r>
                        <a:rPr lang="en-US" sz="2000" b="1" dirty="0" err="1">
                          <a:latin typeface="Times New Roman" panose="02020603050405020304" pitchFamily="18" charset="0"/>
                          <a:cs typeface="Times New Roman" panose="02020603050405020304" pitchFamily="18" charset="0"/>
                        </a:rPr>
                        <a:t>Đặc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4181804"/>
                  </a:ext>
                </a:extLst>
              </a:tr>
              <a:tr h="1611932">
                <a:tc>
                  <a:txBody>
                    <a:bodyPr/>
                    <a:lstStyle/>
                    <a:p>
                      <a:endParaRPr lang="en-US" dirty="0"/>
                    </a:p>
                    <a:p>
                      <a:endParaRPr lang="en-US" dirty="0"/>
                    </a:p>
                    <a:p>
                      <a:pPr algn="ctr"/>
                      <a:r>
                        <a:rPr lang="en-US" dirty="0">
                          <a:latin typeface="Times New Roman" panose="02020603050405020304" pitchFamily="18" charset="0"/>
                          <a:cs typeface="Times New Roman" panose="02020603050405020304" pitchFamily="18" charset="0"/>
                        </a:rPr>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latin typeface="Times New Roman" panose="02020603050405020304" pitchFamily="18" charset="0"/>
                          <a:ea typeface="Times New Roman" panose="02020603050405020304" pitchFamily="18" charset="0"/>
                        </a:rPr>
                        <a:t>Trong công thức phân tử của alkane, khi tăng thêm một nguyên tử carbon thì số nguyên tử hydrogen tăng thêm là bao nhiêu?</a:t>
                      </a:r>
                    </a:p>
                    <a:p>
                      <a:endParaRPr lang="en-US" sz="2000" dirty="0"/>
                    </a:p>
                  </a:txBody>
                  <a:tcPr/>
                </a:tc>
                <a:tc>
                  <a:txBody>
                    <a:bodyPr/>
                    <a:lstStyle/>
                    <a:p>
                      <a:endParaRPr lang="en-US" dirty="0"/>
                    </a:p>
                    <a:p>
                      <a:endParaRPr lang="en-US" dirty="0"/>
                    </a:p>
                    <a:p>
                      <a:pPr algn="ctr"/>
                      <a:r>
                        <a:rPr lang="en-US" sz="2400" dirty="0">
                          <a:solidFill>
                            <a:srgbClr val="FF0000"/>
                          </a:solidFill>
                          <a:latin typeface="Times New Roman" panose="02020603050405020304" pitchFamily="18" charset="0"/>
                          <a:cs typeface="Times New Roman" panose="02020603050405020304" pitchFamily="18" charset="0"/>
                        </a:rPr>
                        <a:t>2H</a:t>
                      </a:r>
                    </a:p>
                  </a:txBody>
                  <a:tcPr/>
                </a:tc>
                <a:extLst>
                  <a:ext uri="{0D108BD9-81ED-4DB2-BD59-A6C34878D82A}">
                    <a16:rowId xmlns:a16="http://schemas.microsoft.com/office/drawing/2014/main" val="886221028"/>
                  </a:ext>
                </a:extLst>
              </a:tr>
              <a:tr h="1285444">
                <a:tc>
                  <a:txBody>
                    <a:bodyPr/>
                    <a:lstStyle/>
                    <a:p>
                      <a:endParaRPr lang="en-US" dirty="0"/>
                    </a:p>
                    <a:p>
                      <a:endParaRPr lang="en-US" dirty="0"/>
                    </a:p>
                    <a:p>
                      <a:pPr algn="ctr"/>
                      <a:r>
                        <a:rPr lang="en-US" dirty="0">
                          <a:latin typeface="Times New Roman" panose="02020603050405020304" pitchFamily="18" charset="0"/>
                          <a:cs typeface="Times New Roman" panose="02020603050405020304" pitchFamily="18" charset="0"/>
                        </a:rPr>
                        <a:t>2</a:t>
                      </a:r>
                    </a:p>
                  </a:txBody>
                  <a:tcPr/>
                </a:tc>
                <a:tc>
                  <a:txBody>
                    <a:bodyPr/>
                    <a:lstStyle/>
                    <a:p>
                      <a:r>
                        <a:rPr lang="vi-VN" sz="2000" b="0" i="0" u="none" strike="noStrike" kern="1200" cap="none" dirty="0">
                          <a:solidFill>
                            <a:prstClr val="black"/>
                          </a:solidFill>
                          <a:latin typeface="Times New Roman" panose="02020603050405020304" pitchFamily="18" charset="0"/>
                          <a:ea typeface="Times New Roman" panose="02020603050405020304" pitchFamily="18" charset="0"/>
                          <a:cs typeface="Arial"/>
                          <a:sym typeface="Arial"/>
                        </a:rPr>
                        <a:t>Hãy cho biết tên gọi của các alkane trong Bảng 23.1 có đặc điểm gì giống nhau và khác nhau.</a:t>
                      </a:r>
                      <a:endParaRPr lang="en-US" sz="2000" dirty="0"/>
                    </a:p>
                  </a:txBody>
                  <a:tcPr/>
                </a:tc>
                <a:tc>
                  <a:txBody>
                    <a:bodyPr/>
                    <a:lstStyle/>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ane</a:t>
                      </a:r>
                      <a:endParaRPr lang="en-US" sz="24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1304315"/>
                  </a:ext>
                </a:extLst>
              </a:tr>
            </a:tbl>
          </a:graphicData>
        </a:graphic>
      </p:graphicFrame>
    </p:spTree>
    <p:extLst>
      <p:ext uri="{BB962C8B-B14F-4D97-AF65-F5344CB8AC3E}">
        <p14:creationId xmlns:p14="http://schemas.microsoft.com/office/powerpoint/2010/main" val="334157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4" name="Google Shape;1004;p54"/>
          <p:cNvPicPr preferRelativeResize="0"/>
          <p:nvPr/>
        </p:nvPicPr>
        <p:blipFill rotWithShape="1">
          <a:blip r:embed="rId3">
            <a:alphaModFix/>
          </a:blip>
          <a:srcRect t="20131" r="29278" b="12177"/>
          <a:stretch/>
        </p:blipFill>
        <p:spPr>
          <a:xfrm>
            <a:off x="5996665" y="1731836"/>
            <a:ext cx="3263700" cy="3124500"/>
          </a:xfrm>
          <a:prstGeom prst="ellipse">
            <a:avLst/>
          </a:prstGeom>
          <a:noFill/>
          <a:ln>
            <a:noFill/>
          </a:ln>
        </p:spPr>
      </p:pic>
      <p:sp>
        <p:nvSpPr>
          <p:cNvPr id="1001" name="Google Shape;1001;p54"/>
          <p:cNvSpPr/>
          <p:nvPr/>
        </p:nvSpPr>
        <p:spPr>
          <a:xfrm>
            <a:off x="215506" y="1100206"/>
            <a:ext cx="5754131" cy="3450769"/>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4"/>
          <p:cNvSpPr txBox="1">
            <a:spLocks noGrp="1"/>
          </p:cNvSpPr>
          <p:nvPr>
            <p:ph type="title"/>
          </p:nvPr>
        </p:nvSpPr>
        <p:spPr>
          <a:xfrm>
            <a:off x="304724" y="1535101"/>
            <a:ext cx="5575694" cy="1055710"/>
          </a:xfrm>
          <a:prstGeom prst="rect">
            <a:avLst/>
          </a:prstGeom>
        </p:spPr>
        <p:txBody>
          <a:bodyPr spcFirstLastPara="1" wrap="square" lIns="91425" tIns="91425" rIns="91425" bIns="91425" anchor="t" anchorCtr="0">
            <a:noAutofit/>
          </a:bodyPr>
          <a:lstStyle/>
          <a:p>
            <a:pPr lvl="0" algn="just">
              <a:lnSpc>
                <a:spcPct val="115000"/>
              </a:lnSpc>
              <a:spcAft>
                <a:spcPts val="200"/>
              </a:spcAft>
              <a:buClr>
                <a:srgbClr val="2B2928"/>
              </a:buClr>
              <a:buSzPts val="1100"/>
              <a:tabLst>
                <a:tab pos="-671830" algn="l"/>
              </a:tabLs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 phần phân tử của các alkane hơn kém nhau một hay nhiều nhóm CH</a:t>
            </a:r>
            <a:r>
              <a:rPr lang="vi-VN"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b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Alkane có công thức chung là C</a:t>
            </a:r>
            <a:r>
              <a:rPr lang="vi-VN"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2n+2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(n≥1, n là số nguyên, dương).</a:t>
            </a:r>
            <a:endParaRPr sz="2800" dirty="0">
              <a:solidFill>
                <a:schemeClr val="bg1"/>
              </a:solidFill>
            </a:endParaRPr>
          </a:p>
        </p:txBody>
      </p:sp>
      <p:grpSp>
        <p:nvGrpSpPr>
          <p:cNvPr id="1005" name="Google Shape;1005;p54"/>
          <p:cNvGrpSpPr/>
          <p:nvPr/>
        </p:nvGrpSpPr>
        <p:grpSpPr>
          <a:xfrm rot="-1052069">
            <a:off x="6389462" y="99919"/>
            <a:ext cx="827393" cy="1064034"/>
            <a:chOff x="1851363" y="2231288"/>
            <a:chExt cx="827338" cy="1063963"/>
          </a:xfrm>
        </p:grpSpPr>
        <p:grpSp>
          <p:nvGrpSpPr>
            <p:cNvPr id="1006" name="Google Shape;1006;p54"/>
            <p:cNvGrpSpPr/>
            <p:nvPr/>
          </p:nvGrpSpPr>
          <p:grpSpPr>
            <a:xfrm>
              <a:off x="1851363" y="2231288"/>
              <a:ext cx="827338" cy="1063963"/>
              <a:chOff x="6268388" y="3972938"/>
              <a:chExt cx="827338" cy="1063963"/>
            </a:xfrm>
          </p:grpSpPr>
          <p:sp>
            <p:nvSpPr>
              <p:cNvPr id="1007" name="Google Shape;1007;p54"/>
              <p:cNvSpPr/>
              <p:nvPr/>
            </p:nvSpPr>
            <p:spPr>
              <a:xfrm>
                <a:off x="6273850" y="3972950"/>
                <a:ext cx="821875" cy="1063950"/>
              </a:xfrm>
              <a:custGeom>
                <a:avLst/>
                <a:gdLst/>
                <a:ahLst/>
                <a:cxnLst/>
                <a:rect l="l" t="t" r="r" b="b"/>
                <a:pathLst>
                  <a:path w="32875" h="42558" extrusionOk="0">
                    <a:moveTo>
                      <a:pt x="20208" y="977"/>
                    </a:moveTo>
                    <a:cubicBezTo>
                      <a:pt x="21211" y="977"/>
                      <a:pt x="21266" y="1086"/>
                      <a:pt x="21320" y="2089"/>
                    </a:cubicBezTo>
                    <a:cubicBezTo>
                      <a:pt x="21320" y="2415"/>
                      <a:pt x="21320" y="2740"/>
                      <a:pt x="21320" y="3093"/>
                    </a:cubicBezTo>
                    <a:cubicBezTo>
                      <a:pt x="21320" y="3147"/>
                      <a:pt x="21266" y="3201"/>
                      <a:pt x="21211" y="3337"/>
                    </a:cubicBezTo>
                    <a:cubicBezTo>
                      <a:pt x="19348" y="3353"/>
                      <a:pt x="17502" y="3368"/>
                      <a:pt x="15654" y="3368"/>
                    </a:cubicBezTo>
                    <a:cubicBezTo>
                      <a:pt x="14301" y="3368"/>
                      <a:pt x="12947" y="3360"/>
                      <a:pt x="11583" y="3337"/>
                    </a:cubicBezTo>
                    <a:cubicBezTo>
                      <a:pt x="11501" y="2659"/>
                      <a:pt x="11555" y="2008"/>
                      <a:pt x="11664" y="1384"/>
                    </a:cubicBezTo>
                    <a:cubicBezTo>
                      <a:pt x="11718" y="1167"/>
                      <a:pt x="11827" y="1058"/>
                      <a:pt x="12044" y="1031"/>
                    </a:cubicBezTo>
                    <a:cubicBezTo>
                      <a:pt x="12261" y="1004"/>
                      <a:pt x="12478" y="977"/>
                      <a:pt x="12695" y="977"/>
                    </a:cubicBezTo>
                    <a:close/>
                    <a:moveTo>
                      <a:pt x="16397" y="4266"/>
                    </a:moveTo>
                    <a:cubicBezTo>
                      <a:pt x="16729" y="4266"/>
                      <a:pt x="17062" y="4273"/>
                      <a:pt x="17387" y="4286"/>
                    </a:cubicBezTo>
                    <a:cubicBezTo>
                      <a:pt x="18065" y="4286"/>
                      <a:pt x="18716" y="4340"/>
                      <a:pt x="19394" y="4368"/>
                    </a:cubicBezTo>
                    <a:cubicBezTo>
                      <a:pt x="19448" y="4557"/>
                      <a:pt x="19503" y="4720"/>
                      <a:pt x="19503" y="4856"/>
                    </a:cubicBezTo>
                    <a:cubicBezTo>
                      <a:pt x="19801" y="7758"/>
                      <a:pt x="20289" y="10633"/>
                      <a:pt x="20696" y="13535"/>
                    </a:cubicBezTo>
                    <a:cubicBezTo>
                      <a:pt x="20805" y="14268"/>
                      <a:pt x="20913" y="14973"/>
                      <a:pt x="20994" y="15705"/>
                    </a:cubicBezTo>
                    <a:cubicBezTo>
                      <a:pt x="21022" y="16112"/>
                      <a:pt x="21211" y="16411"/>
                      <a:pt x="21483" y="16709"/>
                    </a:cubicBezTo>
                    <a:cubicBezTo>
                      <a:pt x="22758" y="18065"/>
                      <a:pt x="24032" y="19448"/>
                      <a:pt x="25253" y="20859"/>
                    </a:cubicBezTo>
                    <a:cubicBezTo>
                      <a:pt x="28671" y="24873"/>
                      <a:pt x="30651" y="29538"/>
                      <a:pt x="31519" y="34692"/>
                    </a:cubicBezTo>
                    <a:cubicBezTo>
                      <a:pt x="31817" y="36564"/>
                      <a:pt x="32007" y="38435"/>
                      <a:pt x="31953" y="40361"/>
                    </a:cubicBezTo>
                    <a:cubicBezTo>
                      <a:pt x="31953" y="40469"/>
                      <a:pt x="31953" y="40578"/>
                      <a:pt x="31953" y="40713"/>
                    </a:cubicBezTo>
                    <a:cubicBezTo>
                      <a:pt x="31925" y="40985"/>
                      <a:pt x="31817" y="41147"/>
                      <a:pt x="31546" y="41202"/>
                    </a:cubicBezTo>
                    <a:cubicBezTo>
                      <a:pt x="31356" y="41229"/>
                      <a:pt x="31166" y="41310"/>
                      <a:pt x="30976" y="41310"/>
                    </a:cubicBezTo>
                    <a:cubicBezTo>
                      <a:pt x="29023" y="41392"/>
                      <a:pt x="27043" y="41446"/>
                      <a:pt x="25090" y="41527"/>
                    </a:cubicBezTo>
                    <a:cubicBezTo>
                      <a:pt x="22405" y="41609"/>
                      <a:pt x="19720" y="41663"/>
                      <a:pt x="17034" y="41744"/>
                    </a:cubicBezTo>
                    <a:cubicBezTo>
                      <a:pt x="16546" y="41744"/>
                      <a:pt x="16058" y="41744"/>
                      <a:pt x="15543" y="41717"/>
                    </a:cubicBezTo>
                    <a:cubicBezTo>
                      <a:pt x="12667" y="41663"/>
                      <a:pt x="9765" y="41581"/>
                      <a:pt x="6863" y="41500"/>
                    </a:cubicBezTo>
                    <a:cubicBezTo>
                      <a:pt x="5154" y="41446"/>
                      <a:pt x="3418" y="41337"/>
                      <a:pt x="1682" y="41256"/>
                    </a:cubicBezTo>
                    <a:cubicBezTo>
                      <a:pt x="1492" y="41256"/>
                      <a:pt x="1330" y="41202"/>
                      <a:pt x="1058" y="41175"/>
                    </a:cubicBezTo>
                    <a:cubicBezTo>
                      <a:pt x="1031" y="40930"/>
                      <a:pt x="1004" y="40768"/>
                      <a:pt x="1004" y="40605"/>
                    </a:cubicBezTo>
                    <a:cubicBezTo>
                      <a:pt x="896" y="37404"/>
                      <a:pt x="1303" y="34258"/>
                      <a:pt x="2198" y="31193"/>
                    </a:cubicBezTo>
                    <a:cubicBezTo>
                      <a:pt x="2306" y="30868"/>
                      <a:pt x="2659" y="29783"/>
                      <a:pt x="2713" y="29593"/>
                    </a:cubicBezTo>
                    <a:cubicBezTo>
                      <a:pt x="3337" y="27694"/>
                      <a:pt x="4178" y="25850"/>
                      <a:pt x="5263" y="24141"/>
                    </a:cubicBezTo>
                    <a:cubicBezTo>
                      <a:pt x="6348" y="22432"/>
                      <a:pt x="7568" y="20859"/>
                      <a:pt x="8951" y="19367"/>
                    </a:cubicBezTo>
                    <a:cubicBezTo>
                      <a:pt x="9819" y="18418"/>
                      <a:pt x="10687" y="17468"/>
                      <a:pt x="11555" y="16546"/>
                    </a:cubicBezTo>
                    <a:cubicBezTo>
                      <a:pt x="11799" y="16302"/>
                      <a:pt x="11881" y="16031"/>
                      <a:pt x="11935" y="15732"/>
                    </a:cubicBezTo>
                    <a:cubicBezTo>
                      <a:pt x="12125" y="14295"/>
                      <a:pt x="12315" y="12857"/>
                      <a:pt x="12532" y="11420"/>
                    </a:cubicBezTo>
                    <a:cubicBezTo>
                      <a:pt x="12667" y="10335"/>
                      <a:pt x="12857" y="9223"/>
                      <a:pt x="12993" y="8111"/>
                    </a:cubicBezTo>
                    <a:cubicBezTo>
                      <a:pt x="13156" y="6971"/>
                      <a:pt x="13264" y="5805"/>
                      <a:pt x="13400" y="4666"/>
                    </a:cubicBezTo>
                    <a:cubicBezTo>
                      <a:pt x="13400" y="4585"/>
                      <a:pt x="13427" y="4530"/>
                      <a:pt x="13454" y="4422"/>
                    </a:cubicBezTo>
                    <a:cubicBezTo>
                      <a:pt x="14105" y="4259"/>
                      <a:pt x="14756" y="4313"/>
                      <a:pt x="15407" y="4286"/>
                    </a:cubicBezTo>
                    <a:cubicBezTo>
                      <a:pt x="15732" y="4273"/>
                      <a:pt x="16065" y="4266"/>
                      <a:pt x="16397" y="4266"/>
                    </a:cubicBezTo>
                    <a:close/>
                    <a:moveTo>
                      <a:pt x="13969" y="1"/>
                    </a:moveTo>
                    <a:cubicBezTo>
                      <a:pt x="13318" y="1"/>
                      <a:pt x="12695" y="55"/>
                      <a:pt x="12044" y="109"/>
                    </a:cubicBezTo>
                    <a:cubicBezTo>
                      <a:pt x="11257" y="191"/>
                      <a:pt x="11040" y="408"/>
                      <a:pt x="10877" y="1194"/>
                    </a:cubicBezTo>
                    <a:cubicBezTo>
                      <a:pt x="10687" y="2035"/>
                      <a:pt x="10769" y="2849"/>
                      <a:pt x="10769" y="3689"/>
                    </a:cubicBezTo>
                    <a:cubicBezTo>
                      <a:pt x="10769" y="3771"/>
                      <a:pt x="10796" y="3879"/>
                      <a:pt x="10823" y="3961"/>
                    </a:cubicBezTo>
                    <a:cubicBezTo>
                      <a:pt x="10904" y="4151"/>
                      <a:pt x="11040" y="4286"/>
                      <a:pt x="11257" y="4286"/>
                    </a:cubicBezTo>
                    <a:cubicBezTo>
                      <a:pt x="11352" y="4300"/>
                      <a:pt x="11447" y="4300"/>
                      <a:pt x="11542" y="4300"/>
                    </a:cubicBezTo>
                    <a:cubicBezTo>
                      <a:pt x="11637" y="4300"/>
                      <a:pt x="11732" y="4300"/>
                      <a:pt x="11827" y="4313"/>
                    </a:cubicBezTo>
                    <a:cubicBezTo>
                      <a:pt x="12016" y="4313"/>
                      <a:pt x="12233" y="4313"/>
                      <a:pt x="12505" y="4340"/>
                    </a:cubicBezTo>
                    <a:cubicBezTo>
                      <a:pt x="12478" y="4666"/>
                      <a:pt x="12478" y="4937"/>
                      <a:pt x="12450" y="5208"/>
                    </a:cubicBezTo>
                    <a:cubicBezTo>
                      <a:pt x="12342" y="5995"/>
                      <a:pt x="12261" y="6782"/>
                      <a:pt x="12152" y="7541"/>
                    </a:cubicBezTo>
                    <a:cubicBezTo>
                      <a:pt x="11772" y="10145"/>
                      <a:pt x="11393" y="12749"/>
                      <a:pt x="11040" y="15353"/>
                    </a:cubicBezTo>
                    <a:cubicBezTo>
                      <a:pt x="11013" y="15624"/>
                      <a:pt x="10904" y="15841"/>
                      <a:pt x="10715" y="16058"/>
                    </a:cubicBezTo>
                    <a:cubicBezTo>
                      <a:pt x="9982" y="16817"/>
                      <a:pt x="9250" y="17604"/>
                      <a:pt x="8545" y="18391"/>
                    </a:cubicBezTo>
                    <a:cubicBezTo>
                      <a:pt x="7812" y="19231"/>
                      <a:pt x="7080" y="20072"/>
                      <a:pt x="6375" y="20940"/>
                    </a:cubicBezTo>
                    <a:cubicBezTo>
                      <a:pt x="4395" y="23436"/>
                      <a:pt x="2876" y="26175"/>
                      <a:pt x="1872" y="29186"/>
                    </a:cubicBezTo>
                    <a:cubicBezTo>
                      <a:pt x="1113" y="31437"/>
                      <a:pt x="570" y="33743"/>
                      <a:pt x="272" y="36102"/>
                    </a:cubicBezTo>
                    <a:cubicBezTo>
                      <a:pt x="82" y="37540"/>
                      <a:pt x="1" y="38978"/>
                      <a:pt x="82" y="40442"/>
                    </a:cubicBezTo>
                    <a:cubicBezTo>
                      <a:pt x="109" y="40768"/>
                      <a:pt x="136" y="41093"/>
                      <a:pt x="218" y="41419"/>
                    </a:cubicBezTo>
                    <a:cubicBezTo>
                      <a:pt x="326" y="41961"/>
                      <a:pt x="597" y="42205"/>
                      <a:pt x="1140" y="42232"/>
                    </a:cubicBezTo>
                    <a:lnTo>
                      <a:pt x="2008" y="42232"/>
                    </a:lnTo>
                    <a:cubicBezTo>
                      <a:pt x="4205" y="42314"/>
                      <a:pt x="6402" y="42422"/>
                      <a:pt x="8599" y="42477"/>
                    </a:cubicBezTo>
                    <a:cubicBezTo>
                      <a:pt x="11257" y="42531"/>
                      <a:pt x="13915" y="42558"/>
                      <a:pt x="16573" y="42558"/>
                    </a:cubicBezTo>
                    <a:cubicBezTo>
                      <a:pt x="18987" y="42558"/>
                      <a:pt x="21401" y="42558"/>
                      <a:pt x="23815" y="42504"/>
                    </a:cubicBezTo>
                    <a:cubicBezTo>
                      <a:pt x="26419" y="42449"/>
                      <a:pt x="29023" y="42314"/>
                      <a:pt x="31627" y="42232"/>
                    </a:cubicBezTo>
                    <a:cubicBezTo>
                      <a:pt x="32332" y="42205"/>
                      <a:pt x="32658" y="41961"/>
                      <a:pt x="32739" y="41283"/>
                    </a:cubicBezTo>
                    <a:cubicBezTo>
                      <a:pt x="32793" y="40659"/>
                      <a:pt x="32848" y="40035"/>
                      <a:pt x="32875" y="39439"/>
                    </a:cubicBezTo>
                    <a:cubicBezTo>
                      <a:pt x="32875" y="37648"/>
                      <a:pt x="32631" y="35885"/>
                      <a:pt x="32332" y="34122"/>
                    </a:cubicBezTo>
                    <a:cubicBezTo>
                      <a:pt x="31410" y="28996"/>
                      <a:pt x="29403" y="24331"/>
                      <a:pt x="26012" y="20316"/>
                    </a:cubicBezTo>
                    <a:cubicBezTo>
                      <a:pt x="24819" y="18906"/>
                      <a:pt x="23544" y="17523"/>
                      <a:pt x="22269" y="16139"/>
                    </a:cubicBezTo>
                    <a:cubicBezTo>
                      <a:pt x="22052" y="15895"/>
                      <a:pt x="21890" y="15678"/>
                      <a:pt x="21890" y="15353"/>
                    </a:cubicBezTo>
                    <a:cubicBezTo>
                      <a:pt x="21862" y="14973"/>
                      <a:pt x="21808" y="14593"/>
                      <a:pt x="21754" y="14214"/>
                    </a:cubicBezTo>
                    <a:cubicBezTo>
                      <a:pt x="21347" y="11447"/>
                      <a:pt x="20940" y="8680"/>
                      <a:pt x="20561" y="5914"/>
                    </a:cubicBezTo>
                    <a:cubicBezTo>
                      <a:pt x="20479" y="5398"/>
                      <a:pt x="20371" y="4910"/>
                      <a:pt x="20425" y="4368"/>
                    </a:cubicBezTo>
                    <a:cubicBezTo>
                      <a:pt x="20561" y="4306"/>
                      <a:pt x="20696" y="4289"/>
                      <a:pt x="20829" y="4289"/>
                    </a:cubicBezTo>
                    <a:cubicBezTo>
                      <a:pt x="20989" y="4289"/>
                      <a:pt x="21145" y="4313"/>
                      <a:pt x="21293" y="4313"/>
                    </a:cubicBezTo>
                    <a:cubicBezTo>
                      <a:pt x="21890" y="4286"/>
                      <a:pt x="22161" y="4069"/>
                      <a:pt x="22161" y="3445"/>
                    </a:cubicBezTo>
                    <a:cubicBezTo>
                      <a:pt x="22188" y="2822"/>
                      <a:pt x="22134" y="2171"/>
                      <a:pt x="22107" y="1547"/>
                    </a:cubicBezTo>
                    <a:cubicBezTo>
                      <a:pt x="22079" y="1303"/>
                      <a:pt x="22025" y="1086"/>
                      <a:pt x="21944" y="841"/>
                    </a:cubicBezTo>
                    <a:cubicBezTo>
                      <a:pt x="21862" y="489"/>
                      <a:pt x="21645" y="272"/>
                      <a:pt x="21266" y="191"/>
                    </a:cubicBezTo>
                    <a:cubicBezTo>
                      <a:pt x="20967" y="136"/>
                      <a:pt x="20669" y="82"/>
                      <a:pt x="20371" y="82"/>
                    </a:cubicBezTo>
                    <a:cubicBezTo>
                      <a:pt x="18228" y="55"/>
                      <a:pt x="16085" y="1"/>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6268388" y="3972938"/>
                <a:ext cx="821200" cy="1063950"/>
              </a:xfrm>
              <a:custGeom>
                <a:avLst/>
                <a:gdLst/>
                <a:ahLst/>
                <a:cxnLst/>
                <a:rect l="l" t="t" r="r" b="b"/>
                <a:pathLst>
                  <a:path w="32848" h="42558" extrusionOk="0">
                    <a:moveTo>
                      <a:pt x="17678" y="964"/>
                    </a:moveTo>
                    <a:cubicBezTo>
                      <a:pt x="18514" y="964"/>
                      <a:pt x="19348" y="967"/>
                      <a:pt x="20180" y="976"/>
                    </a:cubicBezTo>
                    <a:cubicBezTo>
                      <a:pt x="21184" y="976"/>
                      <a:pt x="21265" y="1058"/>
                      <a:pt x="21292" y="2089"/>
                    </a:cubicBezTo>
                    <a:cubicBezTo>
                      <a:pt x="21319" y="2414"/>
                      <a:pt x="21292" y="2740"/>
                      <a:pt x="21292" y="3065"/>
                    </a:cubicBezTo>
                    <a:cubicBezTo>
                      <a:pt x="21292" y="3146"/>
                      <a:pt x="21238" y="3201"/>
                      <a:pt x="21184" y="3336"/>
                    </a:cubicBezTo>
                    <a:cubicBezTo>
                      <a:pt x="19583" y="3350"/>
                      <a:pt x="17983" y="3357"/>
                      <a:pt x="16383" y="3357"/>
                    </a:cubicBezTo>
                    <a:cubicBezTo>
                      <a:pt x="14783" y="3357"/>
                      <a:pt x="13182" y="3350"/>
                      <a:pt x="11582" y="3336"/>
                    </a:cubicBezTo>
                    <a:cubicBezTo>
                      <a:pt x="11501" y="2631"/>
                      <a:pt x="11528" y="2007"/>
                      <a:pt x="11663" y="1383"/>
                    </a:cubicBezTo>
                    <a:cubicBezTo>
                      <a:pt x="11690" y="1166"/>
                      <a:pt x="11826" y="1058"/>
                      <a:pt x="12016" y="1031"/>
                    </a:cubicBezTo>
                    <a:cubicBezTo>
                      <a:pt x="12233" y="1004"/>
                      <a:pt x="12450" y="976"/>
                      <a:pt x="12667" y="976"/>
                    </a:cubicBezTo>
                    <a:cubicBezTo>
                      <a:pt x="14330" y="976"/>
                      <a:pt x="16006" y="964"/>
                      <a:pt x="17678" y="964"/>
                    </a:cubicBezTo>
                    <a:close/>
                    <a:moveTo>
                      <a:pt x="16383" y="4265"/>
                    </a:moveTo>
                    <a:cubicBezTo>
                      <a:pt x="16715" y="4265"/>
                      <a:pt x="17047" y="4272"/>
                      <a:pt x="17386" y="4286"/>
                    </a:cubicBezTo>
                    <a:cubicBezTo>
                      <a:pt x="18037" y="4286"/>
                      <a:pt x="18688" y="4313"/>
                      <a:pt x="19394" y="4340"/>
                    </a:cubicBezTo>
                    <a:cubicBezTo>
                      <a:pt x="19421" y="4557"/>
                      <a:pt x="19475" y="4692"/>
                      <a:pt x="19502" y="4855"/>
                    </a:cubicBezTo>
                    <a:cubicBezTo>
                      <a:pt x="19773" y="7757"/>
                      <a:pt x="20262" y="10633"/>
                      <a:pt x="20668" y="13508"/>
                    </a:cubicBezTo>
                    <a:cubicBezTo>
                      <a:pt x="20777" y="14240"/>
                      <a:pt x="20885" y="14972"/>
                      <a:pt x="20967" y="15705"/>
                    </a:cubicBezTo>
                    <a:cubicBezTo>
                      <a:pt x="21021" y="16112"/>
                      <a:pt x="21211" y="16383"/>
                      <a:pt x="21455" y="16681"/>
                    </a:cubicBezTo>
                    <a:cubicBezTo>
                      <a:pt x="22730" y="18064"/>
                      <a:pt x="24032" y="19421"/>
                      <a:pt x="25225" y="20858"/>
                    </a:cubicBezTo>
                    <a:cubicBezTo>
                      <a:pt x="28643" y="24845"/>
                      <a:pt x="30623" y="29511"/>
                      <a:pt x="31491" y="34664"/>
                    </a:cubicBezTo>
                    <a:cubicBezTo>
                      <a:pt x="31789" y="36536"/>
                      <a:pt x="31979" y="38434"/>
                      <a:pt x="31925" y="40333"/>
                    </a:cubicBezTo>
                    <a:cubicBezTo>
                      <a:pt x="31925" y="40469"/>
                      <a:pt x="31925" y="40577"/>
                      <a:pt x="31925" y="40686"/>
                    </a:cubicBezTo>
                    <a:cubicBezTo>
                      <a:pt x="31898" y="40957"/>
                      <a:pt x="31789" y="41147"/>
                      <a:pt x="31518" y="41201"/>
                    </a:cubicBezTo>
                    <a:cubicBezTo>
                      <a:pt x="31328" y="41228"/>
                      <a:pt x="31138" y="41282"/>
                      <a:pt x="30948" y="41310"/>
                    </a:cubicBezTo>
                    <a:cubicBezTo>
                      <a:pt x="28995" y="41364"/>
                      <a:pt x="27015" y="41445"/>
                      <a:pt x="25062" y="41499"/>
                    </a:cubicBezTo>
                    <a:cubicBezTo>
                      <a:pt x="22377" y="41581"/>
                      <a:pt x="19692" y="41662"/>
                      <a:pt x="17034" y="41716"/>
                    </a:cubicBezTo>
                    <a:cubicBezTo>
                      <a:pt x="16862" y="41725"/>
                      <a:pt x="16693" y="41728"/>
                      <a:pt x="16526" y="41728"/>
                    </a:cubicBezTo>
                    <a:cubicBezTo>
                      <a:pt x="16193" y="41728"/>
                      <a:pt x="15867" y="41716"/>
                      <a:pt x="15542" y="41716"/>
                    </a:cubicBezTo>
                    <a:cubicBezTo>
                      <a:pt x="12640" y="41635"/>
                      <a:pt x="9737" y="41581"/>
                      <a:pt x="6862" y="41499"/>
                    </a:cubicBezTo>
                    <a:cubicBezTo>
                      <a:pt x="5126" y="41445"/>
                      <a:pt x="3391" y="41337"/>
                      <a:pt x="1655" y="41255"/>
                    </a:cubicBezTo>
                    <a:cubicBezTo>
                      <a:pt x="1492" y="41255"/>
                      <a:pt x="1302" y="41201"/>
                      <a:pt x="1058" y="41174"/>
                    </a:cubicBezTo>
                    <a:cubicBezTo>
                      <a:pt x="1004" y="40930"/>
                      <a:pt x="976" y="40767"/>
                      <a:pt x="976" y="40604"/>
                    </a:cubicBezTo>
                    <a:cubicBezTo>
                      <a:pt x="868" y="37404"/>
                      <a:pt x="1275" y="34257"/>
                      <a:pt x="2170" y="31192"/>
                    </a:cubicBezTo>
                    <a:cubicBezTo>
                      <a:pt x="2278" y="30840"/>
                      <a:pt x="2631" y="29755"/>
                      <a:pt x="2685" y="29592"/>
                    </a:cubicBezTo>
                    <a:cubicBezTo>
                      <a:pt x="3309" y="27666"/>
                      <a:pt x="4150" y="25849"/>
                      <a:pt x="5235" y="24140"/>
                    </a:cubicBezTo>
                    <a:cubicBezTo>
                      <a:pt x="6320" y="22431"/>
                      <a:pt x="7540" y="20831"/>
                      <a:pt x="8924" y="19339"/>
                    </a:cubicBezTo>
                    <a:cubicBezTo>
                      <a:pt x="9792" y="18417"/>
                      <a:pt x="10660" y="17468"/>
                      <a:pt x="11528" y="16546"/>
                    </a:cubicBezTo>
                    <a:cubicBezTo>
                      <a:pt x="11772" y="16301"/>
                      <a:pt x="11853" y="16030"/>
                      <a:pt x="11907" y="15705"/>
                    </a:cubicBezTo>
                    <a:cubicBezTo>
                      <a:pt x="12097" y="14294"/>
                      <a:pt x="12287" y="12857"/>
                      <a:pt x="12504" y="11419"/>
                    </a:cubicBezTo>
                    <a:cubicBezTo>
                      <a:pt x="12667" y="10307"/>
                      <a:pt x="12830" y="9222"/>
                      <a:pt x="12965" y="8110"/>
                    </a:cubicBezTo>
                    <a:cubicBezTo>
                      <a:pt x="13128" y="6971"/>
                      <a:pt x="13236" y="5804"/>
                      <a:pt x="13372" y="4665"/>
                    </a:cubicBezTo>
                    <a:cubicBezTo>
                      <a:pt x="13372" y="4584"/>
                      <a:pt x="13399" y="4530"/>
                      <a:pt x="13426" y="4394"/>
                    </a:cubicBezTo>
                    <a:cubicBezTo>
                      <a:pt x="13790" y="4303"/>
                      <a:pt x="14154" y="4288"/>
                      <a:pt x="14518" y="4288"/>
                    </a:cubicBezTo>
                    <a:cubicBezTo>
                      <a:pt x="14692" y="4288"/>
                      <a:pt x="14865" y="4292"/>
                      <a:pt x="15039" y="4292"/>
                    </a:cubicBezTo>
                    <a:cubicBezTo>
                      <a:pt x="15152" y="4292"/>
                      <a:pt x="15266" y="4290"/>
                      <a:pt x="15379" y="4286"/>
                    </a:cubicBezTo>
                    <a:cubicBezTo>
                      <a:pt x="15718" y="4272"/>
                      <a:pt x="16051" y="4265"/>
                      <a:pt x="16383" y="4265"/>
                    </a:cubicBezTo>
                    <a:close/>
                    <a:moveTo>
                      <a:pt x="13942" y="0"/>
                    </a:moveTo>
                    <a:cubicBezTo>
                      <a:pt x="13318" y="0"/>
                      <a:pt x="12667" y="27"/>
                      <a:pt x="12016" y="108"/>
                    </a:cubicBezTo>
                    <a:cubicBezTo>
                      <a:pt x="11229" y="190"/>
                      <a:pt x="11012" y="407"/>
                      <a:pt x="10850" y="1193"/>
                    </a:cubicBezTo>
                    <a:cubicBezTo>
                      <a:pt x="10660" y="2007"/>
                      <a:pt x="10741" y="2848"/>
                      <a:pt x="10741" y="3689"/>
                    </a:cubicBezTo>
                    <a:cubicBezTo>
                      <a:pt x="10741" y="3770"/>
                      <a:pt x="10768" y="3852"/>
                      <a:pt x="10822" y="3960"/>
                    </a:cubicBezTo>
                    <a:cubicBezTo>
                      <a:pt x="10877" y="4150"/>
                      <a:pt x="11012" y="4286"/>
                      <a:pt x="11229" y="4286"/>
                    </a:cubicBezTo>
                    <a:lnTo>
                      <a:pt x="11799" y="4286"/>
                    </a:lnTo>
                    <a:cubicBezTo>
                      <a:pt x="12016" y="4313"/>
                      <a:pt x="12206" y="4313"/>
                      <a:pt x="12477" y="4313"/>
                    </a:cubicBezTo>
                    <a:cubicBezTo>
                      <a:pt x="12450" y="4665"/>
                      <a:pt x="12450" y="4937"/>
                      <a:pt x="12423" y="5208"/>
                    </a:cubicBezTo>
                    <a:cubicBezTo>
                      <a:pt x="12341" y="5994"/>
                      <a:pt x="12233" y="6754"/>
                      <a:pt x="12124" y="7540"/>
                    </a:cubicBezTo>
                    <a:cubicBezTo>
                      <a:pt x="11745" y="10144"/>
                      <a:pt x="11392" y="12748"/>
                      <a:pt x="11012" y="15352"/>
                    </a:cubicBezTo>
                    <a:cubicBezTo>
                      <a:pt x="10985" y="15623"/>
                      <a:pt x="10877" y="15840"/>
                      <a:pt x="10687" y="16030"/>
                    </a:cubicBezTo>
                    <a:cubicBezTo>
                      <a:pt x="9954" y="16817"/>
                      <a:pt x="9222" y="17603"/>
                      <a:pt x="8517" y="18390"/>
                    </a:cubicBezTo>
                    <a:cubicBezTo>
                      <a:pt x="7785" y="19231"/>
                      <a:pt x="7052" y="20072"/>
                      <a:pt x="6347" y="20940"/>
                    </a:cubicBezTo>
                    <a:cubicBezTo>
                      <a:pt x="4394" y="23435"/>
                      <a:pt x="2848" y="26174"/>
                      <a:pt x="1844" y="29185"/>
                    </a:cubicBezTo>
                    <a:cubicBezTo>
                      <a:pt x="1085" y="31436"/>
                      <a:pt x="542" y="33742"/>
                      <a:pt x="244" y="36102"/>
                    </a:cubicBezTo>
                    <a:cubicBezTo>
                      <a:pt x="81" y="37539"/>
                      <a:pt x="0" y="38977"/>
                      <a:pt x="81" y="40442"/>
                    </a:cubicBezTo>
                    <a:cubicBezTo>
                      <a:pt x="81" y="40767"/>
                      <a:pt x="136" y="41093"/>
                      <a:pt x="190" y="41418"/>
                    </a:cubicBezTo>
                    <a:cubicBezTo>
                      <a:pt x="298" y="41961"/>
                      <a:pt x="597" y="42178"/>
                      <a:pt x="1112" y="42205"/>
                    </a:cubicBezTo>
                    <a:cubicBezTo>
                      <a:pt x="1410" y="42232"/>
                      <a:pt x="1682" y="42232"/>
                      <a:pt x="1980" y="42232"/>
                    </a:cubicBezTo>
                    <a:cubicBezTo>
                      <a:pt x="4177" y="42313"/>
                      <a:pt x="6374" y="42422"/>
                      <a:pt x="8571" y="42476"/>
                    </a:cubicBezTo>
                    <a:cubicBezTo>
                      <a:pt x="11229" y="42530"/>
                      <a:pt x="13887" y="42557"/>
                      <a:pt x="16546" y="42557"/>
                    </a:cubicBezTo>
                    <a:cubicBezTo>
                      <a:pt x="18960" y="42557"/>
                      <a:pt x="21374" y="42557"/>
                      <a:pt x="23815" y="42503"/>
                    </a:cubicBezTo>
                    <a:cubicBezTo>
                      <a:pt x="26419" y="42449"/>
                      <a:pt x="29023" y="42313"/>
                      <a:pt x="31626" y="42232"/>
                    </a:cubicBezTo>
                    <a:cubicBezTo>
                      <a:pt x="32332" y="42205"/>
                      <a:pt x="32630" y="41961"/>
                      <a:pt x="32711" y="41255"/>
                    </a:cubicBezTo>
                    <a:cubicBezTo>
                      <a:pt x="32766" y="40659"/>
                      <a:pt x="32847" y="40035"/>
                      <a:pt x="32847" y="39411"/>
                    </a:cubicBezTo>
                    <a:cubicBezTo>
                      <a:pt x="32847" y="37648"/>
                      <a:pt x="32630" y="35885"/>
                      <a:pt x="32305" y="34122"/>
                    </a:cubicBezTo>
                    <a:cubicBezTo>
                      <a:pt x="31382" y="28995"/>
                      <a:pt x="29402" y="24330"/>
                      <a:pt x="26012" y="20316"/>
                    </a:cubicBezTo>
                    <a:cubicBezTo>
                      <a:pt x="24791" y="18878"/>
                      <a:pt x="23516" y="17522"/>
                      <a:pt x="22269" y="16139"/>
                    </a:cubicBezTo>
                    <a:cubicBezTo>
                      <a:pt x="22052" y="15895"/>
                      <a:pt x="21889" y="15678"/>
                      <a:pt x="21862" y="15352"/>
                    </a:cubicBezTo>
                    <a:cubicBezTo>
                      <a:pt x="21835" y="14972"/>
                      <a:pt x="21780" y="14593"/>
                      <a:pt x="21726" y="14213"/>
                    </a:cubicBezTo>
                    <a:cubicBezTo>
                      <a:pt x="21319" y="11446"/>
                      <a:pt x="20913" y="8680"/>
                      <a:pt x="20533" y="5913"/>
                    </a:cubicBezTo>
                    <a:cubicBezTo>
                      <a:pt x="20451" y="5398"/>
                      <a:pt x="20370" y="4882"/>
                      <a:pt x="20397" y="4367"/>
                    </a:cubicBezTo>
                    <a:cubicBezTo>
                      <a:pt x="20533" y="4305"/>
                      <a:pt x="20668" y="4288"/>
                      <a:pt x="20801" y="4288"/>
                    </a:cubicBezTo>
                    <a:cubicBezTo>
                      <a:pt x="20961" y="4288"/>
                      <a:pt x="21117" y="4313"/>
                      <a:pt x="21265" y="4313"/>
                    </a:cubicBezTo>
                    <a:cubicBezTo>
                      <a:pt x="21889" y="4286"/>
                      <a:pt x="22133" y="4069"/>
                      <a:pt x="22160" y="3445"/>
                    </a:cubicBezTo>
                    <a:cubicBezTo>
                      <a:pt x="22160" y="2821"/>
                      <a:pt x="22106" y="2170"/>
                      <a:pt x="22079" y="1546"/>
                    </a:cubicBezTo>
                    <a:cubicBezTo>
                      <a:pt x="22052" y="1302"/>
                      <a:pt x="21997" y="1058"/>
                      <a:pt x="21943" y="841"/>
                    </a:cubicBezTo>
                    <a:cubicBezTo>
                      <a:pt x="21835" y="488"/>
                      <a:pt x="21618" y="271"/>
                      <a:pt x="21265" y="190"/>
                    </a:cubicBezTo>
                    <a:cubicBezTo>
                      <a:pt x="20940" y="136"/>
                      <a:pt x="20641" y="81"/>
                      <a:pt x="20343" y="81"/>
                    </a:cubicBezTo>
                    <a:cubicBezTo>
                      <a:pt x="18200" y="27"/>
                      <a:pt x="16084" y="0"/>
                      <a:pt x="139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6290063" y="4079563"/>
                <a:ext cx="777825" cy="936600"/>
              </a:xfrm>
              <a:custGeom>
                <a:avLst/>
                <a:gdLst/>
                <a:ahLst/>
                <a:cxnLst/>
                <a:rect l="l" t="t" r="r" b="b"/>
                <a:pathLst>
                  <a:path w="31113" h="37464" extrusionOk="0">
                    <a:moveTo>
                      <a:pt x="15516" y="0"/>
                    </a:moveTo>
                    <a:cubicBezTo>
                      <a:pt x="15184" y="0"/>
                      <a:pt x="14851" y="7"/>
                      <a:pt x="14512" y="21"/>
                    </a:cubicBezTo>
                    <a:cubicBezTo>
                      <a:pt x="14399" y="25"/>
                      <a:pt x="14285" y="27"/>
                      <a:pt x="14172" y="27"/>
                    </a:cubicBezTo>
                    <a:cubicBezTo>
                      <a:pt x="13998" y="27"/>
                      <a:pt x="13825" y="23"/>
                      <a:pt x="13651" y="23"/>
                    </a:cubicBezTo>
                    <a:cubicBezTo>
                      <a:pt x="13287" y="23"/>
                      <a:pt x="12923" y="38"/>
                      <a:pt x="12559" y="129"/>
                    </a:cubicBezTo>
                    <a:cubicBezTo>
                      <a:pt x="12532" y="265"/>
                      <a:pt x="12505" y="319"/>
                      <a:pt x="12505" y="400"/>
                    </a:cubicBezTo>
                    <a:cubicBezTo>
                      <a:pt x="12369" y="1539"/>
                      <a:pt x="12261" y="2706"/>
                      <a:pt x="12098" y="3845"/>
                    </a:cubicBezTo>
                    <a:cubicBezTo>
                      <a:pt x="11963" y="4957"/>
                      <a:pt x="11800" y="6042"/>
                      <a:pt x="11637" y="7154"/>
                    </a:cubicBezTo>
                    <a:cubicBezTo>
                      <a:pt x="11420" y="8592"/>
                      <a:pt x="11230" y="10029"/>
                      <a:pt x="11040" y="11440"/>
                    </a:cubicBezTo>
                    <a:cubicBezTo>
                      <a:pt x="10986" y="11765"/>
                      <a:pt x="10905" y="12036"/>
                      <a:pt x="10661" y="12281"/>
                    </a:cubicBezTo>
                    <a:cubicBezTo>
                      <a:pt x="9793" y="13203"/>
                      <a:pt x="8925" y="14152"/>
                      <a:pt x="8057" y="15074"/>
                    </a:cubicBezTo>
                    <a:cubicBezTo>
                      <a:pt x="6673" y="16566"/>
                      <a:pt x="5453" y="18166"/>
                      <a:pt x="4368" y="19875"/>
                    </a:cubicBezTo>
                    <a:cubicBezTo>
                      <a:pt x="3283" y="21584"/>
                      <a:pt x="2442" y="23401"/>
                      <a:pt x="1818" y="25327"/>
                    </a:cubicBezTo>
                    <a:cubicBezTo>
                      <a:pt x="1764" y="25490"/>
                      <a:pt x="1411" y="26575"/>
                      <a:pt x="1303" y="26927"/>
                    </a:cubicBezTo>
                    <a:cubicBezTo>
                      <a:pt x="408" y="29992"/>
                      <a:pt x="1" y="33139"/>
                      <a:pt x="109" y="36339"/>
                    </a:cubicBezTo>
                    <a:cubicBezTo>
                      <a:pt x="109" y="36502"/>
                      <a:pt x="137" y="36665"/>
                      <a:pt x="191" y="36909"/>
                    </a:cubicBezTo>
                    <a:cubicBezTo>
                      <a:pt x="435" y="36936"/>
                      <a:pt x="625" y="36990"/>
                      <a:pt x="788" y="36990"/>
                    </a:cubicBezTo>
                    <a:cubicBezTo>
                      <a:pt x="2524" y="37072"/>
                      <a:pt x="4259" y="37180"/>
                      <a:pt x="5995" y="37234"/>
                    </a:cubicBezTo>
                    <a:cubicBezTo>
                      <a:pt x="8870" y="37316"/>
                      <a:pt x="11773" y="37370"/>
                      <a:pt x="14675" y="37451"/>
                    </a:cubicBezTo>
                    <a:cubicBezTo>
                      <a:pt x="15000" y="37451"/>
                      <a:pt x="15326" y="37463"/>
                      <a:pt x="15659" y="37463"/>
                    </a:cubicBezTo>
                    <a:cubicBezTo>
                      <a:pt x="15826" y="37463"/>
                      <a:pt x="15995" y="37460"/>
                      <a:pt x="16167" y="37451"/>
                    </a:cubicBezTo>
                    <a:cubicBezTo>
                      <a:pt x="18825" y="37397"/>
                      <a:pt x="21510" y="37316"/>
                      <a:pt x="24195" y="37234"/>
                    </a:cubicBezTo>
                    <a:cubicBezTo>
                      <a:pt x="26148" y="37180"/>
                      <a:pt x="28128" y="37099"/>
                      <a:pt x="30081" y="37045"/>
                    </a:cubicBezTo>
                    <a:cubicBezTo>
                      <a:pt x="30271" y="37017"/>
                      <a:pt x="30461" y="36963"/>
                      <a:pt x="30651" y="36936"/>
                    </a:cubicBezTo>
                    <a:cubicBezTo>
                      <a:pt x="30922" y="36882"/>
                      <a:pt x="31031" y="36692"/>
                      <a:pt x="31058" y="36421"/>
                    </a:cubicBezTo>
                    <a:cubicBezTo>
                      <a:pt x="31058" y="36312"/>
                      <a:pt x="31058" y="36204"/>
                      <a:pt x="31058" y="36068"/>
                    </a:cubicBezTo>
                    <a:cubicBezTo>
                      <a:pt x="31112" y="34169"/>
                      <a:pt x="30922" y="32271"/>
                      <a:pt x="30624" y="30399"/>
                    </a:cubicBezTo>
                    <a:cubicBezTo>
                      <a:pt x="29756" y="25246"/>
                      <a:pt x="27776" y="20580"/>
                      <a:pt x="24358" y="16593"/>
                    </a:cubicBezTo>
                    <a:cubicBezTo>
                      <a:pt x="23165" y="15156"/>
                      <a:pt x="21863" y="13799"/>
                      <a:pt x="20588" y="12416"/>
                    </a:cubicBezTo>
                    <a:cubicBezTo>
                      <a:pt x="20344" y="12118"/>
                      <a:pt x="20154" y="11847"/>
                      <a:pt x="20100" y="11440"/>
                    </a:cubicBezTo>
                    <a:cubicBezTo>
                      <a:pt x="20018" y="10707"/>
                      <a:pt x="19910" y="9975"/>
                      <a:pt x="19801" y="9243"/>
                    </a:cubicBezTo>
                    <a:cubicBezTo>
                      <a:pt x="19395" y="6368"/>
                      <a:pt x="18906" y="3492"/>
                      <a:pt x="18635" y="590"/>
                    </a:cubicBezTo>
                    <a:cubicBezTo>
                      <a:pt x="18608" y="427"/>
                      <a:pt x="18554" y="292"/>
                      <a:pt x="18527" y="75"/>
                    </a:cubicBezTo>
                    <a:cubicBezTo>
                      <a:pt x="17821" y="48"/>
                      <a:pt x="17170" y="21"/>
                      <a:pt x="16519" y="21"/>
                    </a:cubicBezTo>
                    <a:cubicBezTo>
                      <a:pt x="16180" y="7"/>
                      <a:pt x="15848" y="0"/>
                      <a:pt x="15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6555888" y="3997038"/>
                <a:ext cx="245500" cy="59825"/>
              </a:xfrm>
              <a:custGeom>
                <a:avLst/>
                <a:gdLst/>
                <a:ahLst/>
                <a:cxnLst/>
                <a:rect l="l" t="t" r="r" b="b"/>
                <a:pathLst>
                  <a:path w="9820" h="2393" extrusionOk="0">
                    <a:moveTo>
                      <a:pt x="6178" y="0"/>
                    </a:moveTo>
                    <a:cubicBezTo>
                      <a:pt x="4506" y="0"/>
                      <a:pt x="2830" y="12"/>
                      <a:pt x="1167" y="12"/>
                    </a:cubicBezTo>
                    <a:cubicBezTo>
                      <a:pt x="950" y="12"/>
                      <a:pt x="733" y="40"/>
                      <a:pt x="516" y="67"/>
                    </a:cubicBezTo>
                    <a:cubicBezTo>
                      <a:pt x="326" y="94"/>
                      <a:pt x="190" y="202"/>
                      <a:pt x="163" y="419"/>
                    </a:cubicBezTo>
                    <a:cubicBezTo>
                      <a:pt x="28" y="1043"/>
                      <a:pt x="1" y="1667"/>
                      <a:pt x="82" y="2372"/>
                    </a:cubicBezTo>
                    <a:cubicBezTo>
                      <a:pt x="1682" y="2386"/>
                      <a:pt x="3283" y="2393"/>
                      <a:pt x="4883" y="2393"/>
                    </a:cubicBezTo>
                    <a:cubicBezTo>
                      <a:pt x="6483" y="2393"/>
                      <a:pt x="8083" y="2386"/>
                      <a:pt x="9684" y="2372"/>
                    </a:cubicBezTo>
                    <a:cubicBezTo>
                      <a:pt x="9738" y="2237"/>
                      <a:pt x="9792" y="2182"/>
                      <a:pt x="9792" y="2101"/>
                    </a:cubicBezTo>
                    <a:cubicBezTo>
                      <a:pt x="9792" y="1776"/>
                      <a:pt x="9819" y="1450"/>
                      <a:pt x="9792" y="1125"/>
                    </a:cubicBezTo>
                    <a:cubicBezTo>
                      <a:pt x="9765" y="94"/>
                      <a:pt x="9684" y="12"/>
                      <a:pt x="8680" y="12"/>
                    </a:cubicBezTo>
                    <a:cubicBezTo>
                      <a:pt x="7848" y="3"/>
                      <a:pt x="7014" y="0"/>
                      <a:pt x="6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4"/>
              <p:cNvSpPr/>
              <p:nvPr/>
            </p:nvSpPr>
            <p:spPr>
              <a:xfrm>
                <a:off x="6326013" y="4586738"/>
                <a:ext cx="706600" cy="390475"/>
              </a:xfrm>
              <a:custGeom>
                <a:avLst/>
                <a:gdLst/>
                <a:ahLst/>
                <a:cxnLst/>
                <a:rect l="l" t="t" r="r" b="b"/>
                <a:pathLst>
                  <a:path w="28264" h="15619" extrusionOk="0">
                    <a:moveTo>
                      <a:pt x="14337" y="899"/>
                    </a:moveTo>
                    <a:cubicBezTo>
                      <a:pt x="14915" y="899"/>
                      <a:pt x="15484" y="1014"/>
                      <a:pt x="16031" y="1243"/>
                    </a:cubicBezTo>
                    <a:cubicBezTo>
                      <a:pt x="16519" y="1433"/>
                      <a:pt x="17007" y="1595"/>
                      <a:pt x="17523" y="1785"/>
                    </a:cubicBezTo>
                    <a:cubicBezTo>
                      <a:pt x="18166" y="1994"/>
                      <a:pt x="18821" y="2091"/>
                      <a:pt x="19479" y="2091"/>
                    </a:cubicBezTo>
                    <a:cubicBezTo>
                      <a:pt x="19848" y="2091"/>
                      <a:pt x="20218" y="2061"/>
                      <a:pt x="20588" y="2002"/>
                    </a:cubicBezTo>
                    <a:cubicBezTo>
                      <a:pt x="20967" y="1948"/>
                      <a:pt x="21347" y="1894"/>
                      <a:pt x="21727" y="1812"/>
                    </a:cubicBezTo>
                    <a:cubicBezTo>
                      <a:pt x="21873" y="1789"/>
                      <a:pt x="22019" y="1779"/>
                      <a:pt x="22165" y="1779"/>
                    </a:cubicBezTo>
                    <a:cubicBezTo>
                      <a:pt x="22534" y="1779"/>
                      <a:pt x="22904" y="1843"/>
                      <a:pt x="23273" y="1921"/>
                    </a:cubicBezTo>
                    <a:cubicBezTo>
                      <a:pt x="23707" y="2002"/>
                      <a:pt x="24005" y="2301"/>
                      <a:pt x="24276" y="2653"/>
                    </a:cubicBezTo>
                    <a:cubicBezTo>
                      <a:pt x="25307" y="4172"/>
                      <a:pt x="25958" y="5827"/>
                      <a:pt x="26501" y="7563"/>
                    </a:cubicBezTo>
                    <a:cubicBezTo>
                      <a:pt x="26962" y="9027"/>
                      <a:pt x="27206" y="10546"/>
                      <a:pt x="27260" y="12092"/>
                    </a:cubicBezTo>
                    <a:cubicBezTo>
                      <a:pt x="27287" y="12743"/>
                      <a:pt x="27341" y="13367"/>
                      <a:pt x="27369" y="14018"/>
                    </a:cubicBezTo>
                    <a:cubicBezTo>
                      <a:pt x="27396" y="14479"/>
                      <a:pt x="27314" y="14588"/>
                      <a:pt x="26853" y="14696"/>
                    </a:cubicBezTo>
                    <a:cubicBezTo>
                      <a:pt x="26609" y="14750"/>
                      <a:pt x="26338" y="14778"/>
                      <a:pt x="26067" y="14778"/>
                    </a:cubicBezTo>
                    <a:cubicBezTo>
                      <a:pt x="21944" y="14778"/>
                      <a:pt x="17821" y="14778"/>
                      <a:pt x="13698" y="14750"/>
                    </a:cubicBezTo>
                    <a:cubicBezTo>
                      <a:pt x="11691" y="14750"/>
                      <a:pt x="9684" y="14696"/>
                      <a:pt x="7649" y="14642"/>
                    </a:cubicBezTo>
                    <a:cubicBezTo>
                      <a:pt x="6103" y="14588"/>
                      <a:pt x="4530" y="14506"/>
                      <a:pt x="2957" y="14425"/>
                    </a:cubicBezTo>
                    <a:cubicBezTo>
                      <a:pt x="2496" y="14398"/>
                      <a:pt x="2035" y="14398"/>
                      <a:pt x="1547" y="14371"/>
                    </a:cubicBezTo>
                    <a:cubicBezTo>
                      <a:pt x="1330" y="14371"/>
                      <a:pt x="1140" y="14344"/>
                      <a:pt x="841" y="14316"/>
                    </a:cubicBezTo>
                    <a:cubicBezTo>
                      <a:pt x="841" y="13882"/>
                      <a:pt x="814" y="13530"/>
                      <a:pt x="841" y="13177"/>
                    </a:cubicBezTo>
                    <a:cubicBezTo>
                      <a:pt x="1058" y="10845"/>
                      <a:pt x="1628" y="8566"/>
                      <a:pt x="2442" y="6342"/>
                    </a:cubicBezTo>
                    <a:cubicBezTo>
                      <a:pt x="2930" y="5013"/>
                      <a:pt x="3500" y="3711"/>
                      <a:pt x="4151" y="2463"/>
                    </a:cubicBezTo>
                    <a:cubicBezTo>
                      <a:pt x="4557" y="1704"/>
                      <a:pt x="5127" y="1378"/>
                      <a:pt x="5914" y="1351"/>
                    </a:cubicBezTo>
                    <a:cubicBezTo>
                      <a:pt x="5973" y="1348"/>
                      <a:pt x="6032" y="1346"/>
                      <a:pt x="6090" y="1346"/>
                    </a:cubicBezTo>
                    <a:cubicBezTo>
                      <a:pt x="6459" y="1346"/>
                      <a:pt x="6814" y="1413"/>
                      <a:pt x="7188" y="1460"/>
                    </a:cubicBezTo>
                    <a:cubicBezTo>
                      <a:pt x="7649" y="1541"/>
                      <a:pt x="8111" y="1677"/>
                      <a:pt x="8572" y="1731"/>
                    </a:cubicBezTo>
                    <a:cubicBezTo>
                      <a:pt x="8831" y="1763"/>
                      <a:pt x="9087" y="1779"/>
                      <a:pt x="9342" y="1779"/>
                    </a:cubicBezTo>
                    <a:cubicBezTo>
                      <a:pt x="9942" y="1779"/>
                      <a:pt x="10531" y="1693"/>
                      <a:pt x="11121" y="1541"/>
                    </a:cubicBezTo>
                    <a:cubicBezTo>
                      <a:pt x="11881" y="1351"/>
                      <a:pt x="12640" y="1161"/>
                      <a:pt x="13400" y="999"/>
                    </a:cubicBezTo>
                    <a:cubicBezTo>
                      <a:pt x="13713" y="932"/>
                      <a:pt x="14026" y="899"/>
                      <a:pt x="14337" y="899"/>
                    </a:cubicBezTo>
                    <a:close/>
                    <a:moveTo>
                      <a:pt x="14374" y="1"/>
                    </a:moveTo>
                    <a:cubicBezTo>
                      <a:pt x="14106" y="1"/>
                      <a:pt x="13836" y="25"/>
                      <a:pt x="13562" y="76"/>
                    </a:cubicBezTo>
                    <a:cubicBezTo>
                      <a:pt x="12966" y="185"/>
                      <a:pt x="12342" y="239"/>
                      <a:pt x="11772" y="456"/>
                    </a:cubicBezTo>
                    <a:cubicBezTo>
                      <a:pt x="10968" y="724"/>
                      <a:pt x="10171" y="860"/>
                      <a:pt x="9374" y="860"/>
                    </a:cubicBezTo>
                    <a:cubicBezTo>
                      <a:pt x="8638" y="860"/>
                      <a:pt x="7903" y="745"/>
                      <a:pt x="7161" y="510"/>
                    </a:cubicBezTo>
                    <a:cubicBezTo>
                      <a:pt x="6873" y="426"/>
                      <a:pt x="6584" y="390"/>
                      <a:pt x="6293" y="390"/>
                    </a:cubicBezTo>
                    <a:cubicBezTo>
                      <a:pt x="5927" y="390"/>
                      <a:pt x="5559" y="447"/>
                      <a:pt x="5181" y="538"/>
                    </a:cubicBezTo>
                    <a:cubicBezTo>
                      <a:pt x="4666" y="673"/>
                      <a:pt x="4232" y="944"/>
                      <a:pt x="3906" y="1378"/>
                    </a:cubicBezTo>
                    <a:cubicBezTo>
                      <a:pt x="3635" y="1785"/>
                      <a:pt x="3337" y="2219"/>
                      <a:pt x="3120" y="2653"/>
                    </a:cubicBezTo>
                    <a:cubicBezTo>
                      <a:pt x="1628" y="5583"/>
                      <a:pt x="516" y="8648"/>
                      <a:pt x="109" y="11930"/>
                    </a:cubicBezTo>
                    <a:cubicBezTo>
                      <a:pt x="1" y="12743"/>
                      <a:pt x="1" y="13584"/>
                      <a:pt x="1" y="14425"/>
                    </a:cubicBezTo>
                    <a:cubicBezTo>
                      <a:pt x="1" y="14886"/>
                      <a:pt x="245" y="15130"/>
                      <a:pt x="733" y="15211"/>
                    </a:cubicBezTo>
                    <a:cubicBezTo>
                      <a:pt x="814" y="15239"/>
                      <a:pt x="923" y="15239"/>
                      <a:pt x="1004" y="15239"/>
                    </a:cubicBezTo>
                    <a:cubicBezTo>
                      <a:pt x="2415" y="15293"/>
                      <a:pt x="3798" y="15374"/>
                      <a:pt x="5208" y="15401"/>
                    </a:cubicBezTo>
                    <a:cubicBezTo>
                      <a:pt x="6619" y="15428"/>
                      <a:pt x="8056" y="15428"/>
                      <a:pt x="9467" y="15456"/>
                    </a:cubicBezTo>
                    <a:lnTo>
                      <a:pt x="9982" y="15456"/>
                    </a:lnTo>
                    <a:cubicBezTo>
                      <a:pt x="11691" y="15510"/>
                      <a:pt x="13400" y="15564"/>
                      <a:pt x="15081" y="15591"/>
                    </a:cubicBezTo>
                    <a:cubicBezTo>
                      <a:pt x="15081" y="15591"/>
                      <a:pt x="15081" y="15591"/>
                      <a:pt x="15081" y="15564"/>
                    </a:cubicBezTo>
                    <a:lnTo>
                      <a:pt x="16302" y="15564"/>
                    </a:lnTo>
                    <a:cubicBezTo>
                      <a:pt x="18608" y="15591"/>
                      <a:pt x="20940" y="15618"/>
                      <a:pt x="23273" y="15618"/>
                    </a:cubicBezTo>
                    <a:cubicBezTo>
                      <a:pt x="24276" y="15618"/>
                      <a:pt x="25307" y="15591"/>
                      <a:pt x="26311" y="15564"/>
                    </a:cubicBezTo>
                    <a:cubicBezTo>
                      <a:pt x="26636" y="15564"/>
                      <a:pt x="26935" y="15510"/>
                      <a:pt x="27233" y="15428"/>
                    </a:cubicBezTo>
                    <a:cubicBezTo>
                      <a:pt x="27911" y="15239"/>
                      <a:pt x="28264" y="14832"/>
                      <a:pt x="28264" y="14154"/>
                    </a:cubicBezTo>
                    <a:cubicBezTo>
                      <a:pt x="28264" y="13421"/>
                      <a:pt x="28182" y="12689"/>
                      <a:pt x="28155" y="11957"/>
                    </a:cubicBezTo>
                    <a:cubicBezTo>
                      <a:pt x="28101" y="10438"/>
                      <a:pt x="27857" y="8919"/>
                      <a:pt x="27396" y="7481"/>
                    </a:cubicBezTo>
                    <a:cubicBezTo>
                      <a:pt x="27070" y="6451"/>
                      <a:pt x="26745" y="5393"/>
                      <a:pt x="26284" y="4416"/>
                    </a:cubicBezTo>
                    <a:cubicBezTo>
                      <a:pt x="25850" y="3494"/>
                      <a:pt x="25226" y="2653"/>
                      <a:pt x="24683" y="1812"/>
                    </a:cubicBezTo>
                    <a:cubicBezTo>
                      <a:pt x="24466" y="1487"/>
                      <a:pt x="24114" y="1243"/>
                      <a:pt x="23734" y="1107"/>
                    </a:cubicBezTo>
                    <a:cubicBezTo>
                      <a:pt x="23246" y="985"/>
                      <a:pt x="22757" y="878"/>
                      <a:pt x="22258" y="878"/>
                    </a:cubicBezTo>
                    <a:cubicBezTo>
                      <a:pt x="22091" y="878"/>
                      <a:pt x="21923" y="890"/>
                      <a:pt x="21754" y="917"/>
                    </a:cubicBezTo>
                    <a:cubicBezTo>
                      <a:pt x="21401" y="971"/>
                      <a:pt x="21049" y="1026"/>
                      <a:pt x="20696" y="1080"/>
                    </a:cubicBezTo>
                    <a:cubicBezTo>
                      <a:pt x="20275" y="1170"/>
                      <a:pt x="19858" y="1216"/>
                      <a:pt x="19445" y="1216"/>
                    </a:cubicBezTo>
                    <a:cubicBezTo>
                      <a:pt x="18739" y="1216"/>
                      <a:pt x="18044" y="1082"/>
                      <a:pt x="17360" y="809"/>
                    </a:cubicBezTo>
                    <a:cubicBezTo>
                      <a:pt x="16926" y="646"/>
                      <a:pt x="16519" y="483"/>
                      <a:pt x="16085" y="321"/>
                    </a:cubicBezTo>
                    <a:cubicBezTo>
                      <a:pt x="15528" y="116"/>
                      <a:pt x="14957" y="1"/>
                      <a:pt x="143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4"/>
              <p:cNvSpPr/>
              <p:nvPr/>
            </p:nvSpPr>
            <p:spPr>
              <a:xfrm>
                <a:off x="6346363" y="4609188"/>
                <a:ext cx="664550" cy="347000"/>
              </a:xfrm>
              <a:custGeom>
                <a:avLst/>
                <a:gdLst/>
                <a:ahLst/>
                <a:cxnLst/>
                <a:rect l="l" t="t" r="r" b="b"/>
                <a:pathLst>
                  <a:path w="26582" h="13880" extrusionOk="0">
                    <a:moveTo>
                      <a:pt x="13523" y="1"/>
                    </a:moveTo>
                    <a:cubicBezTo>
                      <a:pt x="13212" y="1"/>
                      <a:pt x="12899" y="34"/>
                      <a:pt x="12586" y="101"/>
                    </a:cubicBezTo>
                    <a:cubicBezTo>
                      <a:pt x="11826" y="263"/>
                      <a:pt x="11067" y="453"/>
                      <a:pt x="10307" y="643"/>
                    </a:cubicBezTo>
                    <a:cubicBezTo>
                      <a:pt x="9717" y="795"/>
                      <a:pt x="9128" y="881"/>
                      <a:pt x="8528" y="881"/>
                    </a:cubicBezTo>
                    <a:cubicBezTo>
                      <a:pt x="8273" y="881"/>
                      <a:pt x="8017" y="865"/>
                      <a:pt x="7758" y="833"/>
                    </a:cubicBezTo>
                    <a:cubicBezTo>
                      <a:pt x="7297" y="779"/>
                      <a:pt x="6835" y="643"/>
                      <a:pt x="6374" y="562"/>
                    </a:cubicBezTo>
                    <a:cubicBezTo>
                      <a:pt x="6000" y="515"/>
                      <a:pt x="5645" y="448"/>
                      <a:pt x="5276" y="448"/>
                    </a:cubicBezTo>
                    <a:cubicBezTo>
                      <a:pt x="5218" y="448"/>
                      <a:pt x="5159" y="450"/>
                      <a:pt x="5100" y="453"/>
                    </a:cubicBezTo>
                    <a:cubicBezTo>
                      <a:pt x="4313" y="480"/>
                      <a:pt x="3743" y="806"/>
                      <a:pt x="3337" y="1565"/>
                    </a:cubicBezTo>
                    <a:cubicBezTo>
                      <a:pt x="2686" y="2813"/>
                      <a:pt x="2116" y="4115"/>
                      <a:pt x="1628" y="5444"/>
                    </a:cubicBezTo>
                    <a:cubicBezTo>
                      <a:pt x="814" y="7668"/>
                      <a:pt x="244" y="9947"/>
                      <a:pt x="27" y="12279"/>
                    </a:cubicBezTo>
                    <a:cubicBezTo>
                      <a:pt x="0" y="12632"/>
                      <a:pt x="27" y="12984"/>
                      <a:pt x="27" y="13418"/>
                    </a:cubicBezTo>
                    <a:cubicBezTo>
                      <a:pt x="326" y="13446"/>
                      <a:pt x="516" y="13473"/>
                      <a:pt x="733" y="13473"/>
                    </a:cubicBezTo>
                    <a:cubicBezTo>
                      <a:pt x="1221" y="13500"/>
                      <a:pt x="1682" y="13500"/>
                      <a:pt x="2143" y="13527"/>
                    </a:cubicBezTo>
                    <a:cubicBezTo>
                      <a:pt x="3716" y="13608"/>
                      <a:pt x="5289" y="13690"/>
                      <a:pt x="6835" y="13744"/>
                    </a:cubicBezTo>
                    <a:cubicBezTo>
                      <a:pt x="8870" y="13798"/>
                      <a:pt x="10877" y="13852"/>
                      <a:pt x="12884" y="13852"/>
                    </a:cubicBezTo>
                    <a:cubicBezTo>
                      <a:pt x="17007" y="13880"/>
                      <a:pt x="21130" y="13880"/>
                      <a:pt x="25253" y="13880"/>
                    </a:cubicBezTo>
                    <a:cubicBezTo>
                      <a:pt x="25524" y="13880"/>
                      <a:pt x="25795" y="13852"/>
                      <a:pt x="26039" y="13798"/>
                    </a:cubicBezTo>
                    <a:cubicBezTo>
                      <a:pt x="26500" y="13690"/>
                      <a:pt x="26582" y="13581"/>
                      <a:pt x="26555" y="13120"/>
                    </a:cubicBezTo>
                    <a:cubicBezTo>
                      <a:pt x="26527" y="12469"/>
                      <a:pt x="26473" y="11845"/>
                      <a:pt x="26446" y="11194"/>
                    </a:cubicBezTo>
                    <a:cubicBezTo>
                      <a:pt x="26392" y="9648"/>
                      <a:pt x="26148" y="8129"/>
                      <a:pt x="25687" y="6665"/>
                    </a:cubicBezTo>
                    <a:cubicBezTo>
                      <a:pt x="25144" y="4929"/>
                      <a:pt x="24493" y="3274"/>
                      <a:pt x="23462" y="1755"/>
                    </a:cubicBezTo>
                    <a:cubicBezTo>
                      <a:pt x="23191" y="1403"/>
                      <a:pt x="22893" y="1104"/>
                      <a:pt x="22459" y="1023"/>
                    </a:cubicBezTo>
                    <a:cubicBezTo>
                      <a:pt x="22090" y="945"/>
                      <a:pt x="21720" y="881"/>
                      <a:pt x="21351" y="881"/>
                    </a:cubicBezTo>
                    <a:cubicBezTo>
                      <a:pt x="21205" y="881"/>
                      <a:pt x="21059" y="891"/>
                      <a:pt x="20913" y="914"/>
                    </a:cubicBezTo>
                    <a:cubicBezTo>
                      <a:pt x="20533" y="996"/>
                      <a:pt x="20153" y="1050"/>
                      <a:pt x="19774" y="1104"/>
                    </a:cubicBezTo>
                    <a:cubicBezTo>
                      <a:pt x="19404" y="1163"/>
                      <a:pt x="19034" y="1193"/>
                      <a:pt x="18665" y="1193"/>
                    </a:cubicBezTo>
                    <a:cubicBezTo>
                      <a:pt x="18007" y="1193"/>
                      <a:pt x="17352" y="1096"/>
                      <a:pt x="16709" y="887"/>
                    </a:cubicBezTo>
                    <a:cubicBezTo>
                      <a:pt x="16193" y="697"/>
                      <a:pt x="15705" y="535"/>
                      <a:pt x="15217" y="345"/>
                    </a:cubicBezTo>
                    <a:cubicBezTo>
                      <a:pt x="14670" y="116"/>
                      <a:pt x="14101" y="1"/>
                      <a:pt x="13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4"/>
              <p:cNvSpPr/>
              <p:nvPr/>
            </p:nvSpPr>
            <p:spPr>
              <a:xfrm>
                <a:off x="6649463" y="4343588"/>
                <a:ext cx="111225" cy="97975"/>
              </a:xfrm>
              <a:custGeom>
                <a:avLst/>
                <a:gdLst/>
                <a:ahLst/>
                <a:cxnLst/>
                <a:rect l="l" t="t" r="r" b="b"/>
                <a:pathLst>
                  <a:path w="4449" h="3919" extrusionOk="0">
                    <a:moveTo>
                      <a:pt x="2367" y="865"/>
                    </a:moveTo>
                    <a:cubicBezTo>
                      <a:pt x="2523" y="865"/>
                      <a:pt x="2680" y="940"/>
                      <a:pt x="2849" y="1096"/>
                    </a:cubicBezTo>
                    <a:cubicBezTo>
                      <a:pt x="3011" y="1258"/>
                      <a:pt x="3174" y="1448"/>
                      <a:pt x="3310" y="1638"/>
                    </a:cubicBezTo>
                    <a:cubicBezTo>
                      <a:pt x="3418" y="1747"/>
                      <a:pt x="3445" y="1909"/>
                      <a:pt x="3500" y="2072"/>
                    </a:cubicBezTo>
                    <a:cubicBezTo>
                      <a:pt x="3445" y="2235"/>
                      <a:pt x="3418" y="2370"/>
                      <a:pt x="3364" y="2479"/>
                    </a:cubicBezTo>
                    <a:cubicBezTo>
                      <a:pt x="3216" y="2774"/>
                      <a:pt x="2921" y="2922"/>
                      <a:pt x="2567" y="2922"/>
                    </a:cubicBezTo>
                    <a:cubicBezTo>
                      <a:pt x="2466" y="2922"/>
                      <a:pt x="2360" y="2910"/>
                      <a:pt x="2252" y="2886"/>
                    </a:cubicBezTo>
                    <a:cubicBezTo>
                      <a:pt x="1791" y="2777"/>
                      <a:pt x="1492" y="2425"/>
                      <a:pt x="1465" y="1991"/>
                    </a:cubicBezTo>
                    <a:cubicBezTo>
                      <a:pt x="1465" y="1638"/>
                      <a:pt x="1601" y="1367"/>
                      <a:pt x="1845" y="1123"/>
                    </a:cubicBezTo>
                    <a:cubicBezTo>
                      <a:pt x="2029" y="953"/>
                      <a:pt x="2198" y="865"/>
                      <a:pt x="2367" y="865"/>
                    </a:cubicBezTo>
                    <a:close/>
                    <a:moveTo>
                      <a:pt x="2317" y="0"/>
                    </a:moveTo>
                    <a:cubicBezTo>
                      <a:pt x="2179" y="0"/>
                      <a:pt x="2046" y="25"/>
                      <a:pt x="1926" y="65"/>
                    </a:cubicBezTo>
                    <a:cubicBezTo>
                      <a:pt x="950" y="336"/>
                      <a:pt x="1" y="1774"/>
                      <a:pt x="814" y="2994"/>
                    </a:cubicBezTo>
                    <a:cubicBezTo>
                      <a:pt x="1230" y="3618"/>
                      <a:pt x="1846" y="3918"/>
                      <a:pt x="2588" y="3918"/>
                    </a:cubicBezTo>
                    <a:cubicBezTo>
                      <a:pt x="2621" y="3918"/>
                      <a:pt x="2653" y="3918"/>
                      <a:pt x="2686" y="3917"/>
                    </a:cubicBezTo>
                    <a:cubicBezTo>
                      <a:pt x="3717" y="3835"/>
                      <a:pt x="4449" y="3076"/>
                      <a:pt x="4449" y="2099"/>
                    </a:cubicBezTo>
                    <a:cubicBezTo>
                      <a:pt x="4449" y="1177"/>
                      <a:pt x="3418" y="65"/>
                      <a:pt x="2469" y="11"/>
                    </a:cubicBezTo>
                    <a:cubicBezTo>
                      <a:pt x="2418" y="3"/>
                      <a:pt x="2367" y="0"/>
                      <a:pt x="231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54"/>
            <p:cNvSpPr/>
            <p:nvPr/>
          </p:nvSpPr>
          <p:spPr>
            <a:xfrm>
              <a:off x="2209750" y="3109900"/>
              <a:ext cx="137000" cy="45250"/>
            </a:xfrm>
            <a:custGeom>
              <a:avLst/>
              <a:gdLst/>
              <a:ahLst/>
              <a:cxnLst/>
              <a:rect l="l" t="t" r="r" b="b"/>
              <a:pathLst>
                <a:path w="5480" h="1810" extrusionOk="0">
                  <a:moveTo>
                    <a:pt x="5037" y="1"/>
                  </a:moveTo>
                  <a:cubicBezTo>
                    <a:pt x="4978" y="1"/>
                    <a:pt x="4917" y="16"/>
                    <a:pt x="4856" y="47"/>
                  </a:cubicBezTo>
                  <a:cubicBezTo>
                    <a:pt x="4693" y="128"/>
                    <a:pt x="4530" y="236"/>
                    <a:pt x="4367" y="318"/>
                  </a:cubicBezTo>
                  <a:cubicBezTo>
                    <a:pt x="3790" y="650"/>
                    <a:pt x="3204" y="828"/>
                    <a:pt x="2615" y="828"/>
                  </a:cubicBezTo>
                  <a:cubicBezTo>
                    <a:pt x="2098" y="828"/>
                    <a:pt x="1578" y="691"/>
                    <a:pt x="1058" y="399"/>
                  </a:cubicBezTo>
                  <a:cubicBezTo>
                    <a:pt x="895" y="318"/>
                    <a:pt x="706" y="236"/>
                    <a:pt x="543" y="182"/>
                  </a:cubicBezTo>
                  <a:cubicBezTo>
                    <a:pt x="508" y="171"/>
                    <a:pt x="473" y="165"/>
                    <a:pt x="439" y="165"/>
                  </a:cubicBezTo>
                  <a:cubicBezTo>
                    <a:pt x="313" y="165"/>
                    <a:pt x="194" y="238"/>
                    <a:pt x="109" y="345"/>
                  </a:cubicBezTo>
                  <a:cubicBezTo>
                    <a:pt x="0" y="481"/>
                    <a:pt x="0" y="670"/>
                    <a:pt x="109" y="806"/>
                  </a:cubicBezTo>
                  <a:cubicBezTo>
                    <a:pt x="190" y="942"/>
                    <a:pt x="326" y="1050"/>
                    <a:pt x="434" y="1159"/>
                  </a:cubicBezTo>
                  <a:cubicBezTo>
                    <a:pt x="1085" y="1620"/>
                    <a:pt x="1818" y="1755"/>
                    <a:pt x="2550" y="1810"/>
                  </a:cubicBezTo>
                  <a:cubicBezTo>
                    <a:pt x="3418" y="1755"/>
                    <a:pt x="4205" y="1566"/>
                    <a:pt x="4910" y="1077"/>
                  </a:cubicBezTo>
                  <a:cubicBezTo>
                    <a:pt x="5072" y="969"/>
                    <a:pt x="5235" y="806"/>
                    <a:pt x="5371" y="643"/>
                  </a:cubicBezTo>
                  <a:cubicBezTo>
                    <a:pt x="5479" y="481"/>
                    <a:pt x="5452" y="236"/>
                    <a:pt x="5317" y="128"/>
                  </a:cubicBezTo>
                  <a:cubicBezTo>
                    <a:pt x="5232" y="43"/>
                    <a:pt x="5136" y="1"/>
                    <a:pt x="503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4"/>
            <p:cNvSpPr/>
            <p:nvPr/>
          </p:nvSpPr>
          <p:spPr>
            <a:xfrm>
              <a:off x="2204325" y="3050700"/>
              <a:ext cx="23750" cy="23150"/>
            </a:xfrm>
            <a:custGeom>
              <a:avLst/>
              <a:gdLst/>
              <a:ahLst/>
              <a:cxnLst/>
              <a:rect l="l" t="t" r="r" b="b"/>
              <a:pathLst>
                <a:path w="950" h="926" extrusionOk="0">
                  <a:moveTo>
                    <a:pt x="461" y="1"/>
                  </a:moveTo>
                  <a:cubicBezTo>
                    <a:pt x="217" y="28"/>
                    <a:pt x="27" y="218"/>
                    <a:pt x="0" y="462"/>
                  </a:cubicBezTo>
                  <a:cubicBezTo>
                    <a:pt x="0" y="718"/>
                    <a:pt x="218" y="925"/>
                    <a:pt x="470" y="925"/>
                  </a:cubicBezTo>
                  <a:cubicBezTo>
                    <a:pt x="485" y="925"/>
                    <a:pt x="500" y="924"/>
                    <a:pt x="516" y="923"/>
                  </a:cubicBezTo>
                  <a:cubicBezTo>
                    <a:pt x="760" y="896"/>
                    <a:pt x="950" y="652"/>
                    <a:pt x="923" y="435"/>
                  </a:cubicBezTo>
                  <a:cubicBezTo>
                    <a:pt x="923" y="163"/>
                    <a:pt x="706" y="1"/>
                    <a:pt x="4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4"/>
            <p:cNvSpPr/>
            <p:nvPr/>
          </p:nvSpPr>
          <p:spPr>
            <a:xfrm>
              <a:off x="2341975" y="3049300"/>
              <a:ext cx="21050" cy="21775"/>
            </a:xfrm>
            <a:custGeom>
              <a:avLst/>
              <a:gdLst/>
              <a:ahLst/>
              <a:cxnLst/>
              <a:rect l="l" t="t" r="r" b="b"/>
              <a:pathLst>
                <a:path w="842" h="871" extrusionOk="0">
                  <a:moveTo>
                    <a:pt x="424" y="0"/>
                  </a:moveTo>
                  <a:cubicBezTo>
                    <a:pt x="218" y="0"/>
                    <a:pt x="0" y="206"/>
                    <a:pt x="0" y="436"/>
                  </a:cubicBezTo>
                  <a:cubicBezTo>
                    <a:pt x="0" y="653"/>
                    <a:pt x="217" y="870"/>
                    <a:pt x="462" y="870"/>
                  </a:cubicBezTo>
                  <a:cubicBezTo>
                    <a:pt x="679" y="843"/>
                    <a:pt x="841" y="653"/>
                    <a:pt x="841" y="436"/>
                  </a:cubicBezTo>
                  <a:cubicBezTo>
                    <a:pt x="841" y="219"/>
                    <a:pt x="651" y="29"/>
                    <a:pt x="462" y="2"/>
                  </a:cubicBezTo>
                  <a:cubicBezTo>
                    <a:pt x="449" y="1"/>
                    <a:pt x="437" y="0"/>
                    <a:pt x="42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4"/>
            <p:cNvSpPr/>
            <p:nvPr/>
          </p:nvSpPr>
          <p:spPr>
            <a:xfrm>
              <a:off x="2167025" y="2737400"/>
              <a:ext cx="92925" cy="90925"/>
            </a:xfrm>
            <a:custGeom>
              <a:avLst/>
              <a:gdLst/>
              <a:ahLst/>
              <a:cxnLst/>
              <a:rect l="l" t="t" r="r" b="b"/>
              <a:pathLst>
                <a:path w="3717" h="3637" extrusionOk="0">
                  <a:moveTo>
                    <a:pt x="1899" y="951"/>
                  </a:moveTo>
                  <a:cubicBezTo>
                    <a:pt x="2333" y="951"/>
                    <a:pt x="2767" y="1412"/>
                    <a:pt x="2767" y="1819"/>
                  </a:cubicBezTo>
                  <a:cubicBezTo>
                    <a:pt x="2767" y="2253"/>
                    <a:pt x="2360" y="2660"/>
                    <a:pt x="1872" y="2660"/>
                  </a:cubicBezTo>
                  <a:cubicBezTo>
                    <a:pt x="1853" y="2661"/>
                    <a:pt x="1834" y="2661"/>
                    <a:pt x="1816" y="2661"/>
                  </a:cubicBezTo>
                  <a:cubicBezTo>
                    <a:pt x="1357" y="2661"/>
                    <a:pt x="1031" y="2344"/>
                    <a:pt x="1031" y="1927"/>
                  </a:cubicBezTo>
                  <a:cubicBezTo>
                    <a:pt x="1031" y="1493"/>
                    <a:pt x="1519" y="951"/>
                    <a:pt x="1899" y="951"/>
                  </a:cubicBezTo>
                  <a:close/>
                  <a:moveTo>
                    <a:pt x="1835" y="1"/>
                  </a:moveTo>
                  <a:cubicBezTo>
                    <a:pt x="1820" y="1"/>
                    <a:pt x="1806" y="1"/>
                    <a:pt x="1791" y="1"/>
                  </a:cubicBezTo>
                  <a:cubicBezTo>
                    <a:pt x="977" y="29"/>
                    <a:pt x="1" y="1005"/>
                    <a:pt x="55" y="1927"/>
                  </a:cubicBezTo>
                  <a:cubicBezTo>
                    <a:pt x="108" y="2913"/>
                    <a:pt x="841" y="3637"/>
                    <a:pt x="1818" y="3637"/>
                  </a:cubicBezTo>
                  <a:cubicBezTo>
                    <a:pt x="1836" y="3637"/>
                    <a:pt x="1854" y="3636"/>
                    <a:pt x="1872" y="3636"/>
                  </a:cubicBezTo>
                  <a:cubicBezTo>
                    <a:pt x="2849" y="3609"/>
                    <a:pt x="3716" y="2768"/>
                    <a:pt x="3689" y="1819"/>
                  </a:cubicBezTo>
                  <a:cubicBezTo>
                    <a:pt x="3689" y="857"/>
                    <a:pt x="2795" y="1"/>
                    <a:pt x="183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4"/>
            <p:cNvSpPr/>
            <p:nvPr/>
          </p:nvSpPr>
          <p:spPr>
            <a:xfrm>
              <a:off x="2192800" y="2761150"/>
              <a:ext cx="43425" cy="42800"/>
            </a:xfrm>
            <a:custGeom>
              <a:avLst/>
              <a:gdLst/>
              <a:ahLst/>
              <a:cxnLst/>
              <a:rect l="l" t="t" r="r" b="b"/>
              <a:pathLst>
                <a:path w="1737" h="1712" extrusionOk="0">
                  <a:moveTo>
                    <a:pt x="868" y="1"/>
                  </a:moveTo>
                  <a:cubicBezTo>
                    <a:pt x="488" y="1"/>
                    <a:pt x="0" y="543"/>
                    <a:pt x="0" y="977"/>
                  </a:cubicBezTo>
                  <a:cubicBezTo>
                    <a:pt x="0" y="1394"/>
                    <a:pt x="326" y="1711"/>
                    <a:pt x="785" y="1711"/>
                  </a:cubicBezTo>
                  <a:cubicBezTo>
                    <a:pt x="803" y="1711"/>
                    <a:pt x="822" y="1711"/>
                    <a:pt x="841" y="1710"/>
                  </a:cubicBezTo>
                  <a:cubicBezTo>
                    <a:pt x="1329" y="1710"/>
                    <a:pt x="1736" y="1303"/>
                    <a:pt x="1736" y="869"/>
                  </a:cubicBezTo>
                  <a:cubicBezTo>
                    <a:pt x="1736" y="462"/>
                    <a:pt x="1302" y="1"/>
                    <a:pt x="8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4"/>
            <p:cNvSpPr/>
            <p:nvPr/>
          </p:nvSpPr>
          <p:spPr>
            <a:xfrm>
              <a:off x="2269475" y="2624575"/>
              <a:ext cx="50875" cy="51450"/>
            </a:xfrm>
            <a:custGeom>
              <a:avLst/>
              <a:gdLst/>
              <a:ahLst/>
              <a:cxnLst/>
              <a:rect l="l" t="t" r="r" b="b"/>
              <a:pathLst>
                <a:path w="2035" h="2058" extrusionOk="0">
                  <a:moveTo>
                    <a:pt x="902" y="1"/>
                  </a:moveTo>
                  <a:cubicBezTo>
                    <a:pt x="733" y="1"/>
                    <a:pt x="564" y="89"/>
                    <a:pt x="380" y="259"/>
                  </a:cubicBezTo>
                  <a:cubicBezTo>
                    <a:pt x="136" y="503"/>
                    <a:pt x="0" y="774"/>
                    <a:pt x="0" y="1127"/>
                  </a:cubicBezTo>
                  <a:cubicBezTo>
                    <a:pt x="27" y="1561"/>
                    <a:pt x="326" y="1913"/>
                    <a:pt x="787" y="2022"/>
                  </a:cubicBezTo>
                  <a:cubicBezTo>
                    <a:pt x="895" y="2046"/>
                    <a:pt x="1001" y="2058"/>
                    <a:pt x="1102" y="2058"/>
                  </a:cubicBezTo>
                  <a:cubicBezTo>
                    <a:pt x="1456" y="2058"/>
                    <a:pt x="1751" y="1910"/>
                    <a:pt x="1899" y="1615"/>
                  </a:cubicBezTo>
                  <a:cubicBezTo>
                    <a:pt x="1953" y="1506"/>
                    <a:pt x="1980" y="1371"/>
                    <a:pt x="2035" y="1208"/>
                  </a:cubicBezTo>
                  <a:cubicBezTo>
                    <a:pt x="1980" y="1045"/>
                    <a:pt x="1953" y="883"/>
                    <a:pt x="1845" y="774"/>
                  </a:cubicBezTo>
                  <a:cubicBezTo>
                    <a:pt x="1709" y="584"/>
                    <a:pt x="1546" y="394"/>
                    <a:pt x="1384" y="232"/>
                  </a:cubicBezTo>
                  <a:cubicBezTo>
                    <a:pt x="1215" y="76"/>
                    <a:pt x="1058" y="1"/>
                    <a:pt x="9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4"/>
            <p:cNvSpPr/>
            <p:nvPr/>
          </p:nvSpPr>
          <p:spPr>
            <a:xfrm>
              <a:off x="2215175" y="2519075"/>
              <a:ext cx="66475" cy="64525"/>
            </a:xfrm>
            <a:custGeom>
              <a:avLst/>
              <a:gdLst/>
              <a:ahLst/>
              <a:cxnLst/>
              <a:rect l="l" t="t" r="r" b="b"/>
              <a:pathLst>
                <a:path w="2659" h="2581" extrusionOk="0">
                  <a:moveTo>
                    <a:pt x="1418" y="946"/>
                  </a:moveTo>
                  <a:cubicBezTo>
                    <a:pt x="1433" y="946"/>
                    <a:pt x="1449" y="948"/>
                    <a:pt x="1465" y="950"/>
                  </a:cubicBezTo>
                  <a:cubicBezTo>
                    <a:pt x="1492" y="1004"/>
                    <a:pt x="1601" y="1085"/>
                    <a:pt x="1574" y="1140"/>
                  </a:cubicBezTo>
                  <a:cubicBezTo>
                    <a:pt x="1546" y="1275"/>
                    <a:pt x="1492" y="1384"/>
                    <a:pt x="1411" y="1492"/>
                  </a:cubicBezTo>
                  <a:cubicBezTo>
                    <a:pt x="1391" y="1532"/>
                    <a:pt x="1313" y="1557"/>
                    <a:pt x="1251" y="1557"/>
                  </a:cubicBezTo>
                  <a:cubicBezTo>
                    <a:pt x="1229" y="1557"/>
                    <a:pt x="1208" y="1554"/>
                    <a:pt x="1194" y="1547"/>
                  </a:cubicBezTo>
                  <a:cubicBezTo>
                    <a:pt x="1140" y="1519"/>
                    <a:pt x="1085" y="1384"/>
                    <a:pt x="1085" y="1302"/>
                  </a:cubicBezTo>
                  <a:cubicBezTo>
                    <a:pt x="1135" y="1079"/>
                    <a:pt x="1253" y="946"/>
                    <a:pt x="1418" y="946"/>
                  </a:cubicBezTo>
                  <a:close/>
                  <a:moveTo>
                    <a:pt x="1384" y="1"/>
                  </a:moveTo>
                  <a:cubicBezTo>
                    <a:pt x="1329" y="1"/>
                    <a:pt x="1248" y="1"/>
                    <a:pt x="1167" y="28"/>
                  </a:cubicBezTo>
                  <a:cubicBezTo>
                    <a:pt x="489" y="245"/>
                    <a:pt x="0" y="1113"/>
                    <a:pt x="190" y="1791"/>
                  </a:cubicBezTo>
                  <a:cubicBezTo>
                    <a:pt x="343" y="2286"/>
                    <a:pt x="763" y="2581"/>
                    <a:pt x="1215" y="2581"/>
                  </a:cubicBezTo>
                  <a:cubicBezTo>
                    <a:pt x="1407" y="2581"/>
                    <a:pt x="1605" y="2528"/>
                    <a:pt x="1790" y="2415"/>
                  </a:cubicBezTo>
                  <a:cubicBezTo>
                    <a:pt x="2224" y="2143"/>
                    <a:pt x="2496" y="1764"/>
                    <a:pt x="2550" y="1275"/>
                  </a:cubicBezTo>
                  <a:cubicBezTo>
                    <a:pt x="2658" y="624"/>
                    <a:pt x="2089" y="1"/>
                    <a:pt x="138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4"/>
            <p:cNvSpPr/>
            <p:nvPr/>
          </p:nvSpPr>
          <p:spPr>
            <a:xfrm>
              <a:off x="2242300" y="2542725"/>
              <a:ext cx="12900" cy="15300"/>
            </a:xfrm>
            <a:custGeom>
              <a:avLst/>
              <a:gdLst/>
              <a:ahLst/>
              <a:cxnLst/>
              <a:rect l="l" t="t" r="r" b="b"/>
              <a:pathLst>
                <a:path w="516" h="612" extrusionOk="0">
                  <a:moveTo>
                    <a:pt x="333" y="0"/>
                  </a:moveTo>
                  <a:cubicBezTo>
                    <a:pt x="168" y="0"/>
                    <a:pt x="50" y="133"/>
                    <a:pt x="0" y="356"/>
                  </a:cubicBezTo>
                  <a:cubicBezTo>
                    <a:pt x="0" y="438"/>
                    <a:pt x="55" y="573"/>
                    <a:pt x="109" y="601"/>
                  </a:cubicBezTo>
                  <a:cubicBezTo>
                    <a:pt x="123" y="608"/>
                    <a:pt x="144" y="611"/>
                    <a:pt x="166" y="611"/>
                  </a:cubicBezTo>
                  <a:cubicBezTo>
                    <a:pt x="228" y="611"/>
                    <a:pt x="306" y="586"/>
                    <a:pt x="326" y="546"/>
                  </a:cubicBezTo>
                  <a:cubicBezTo>
                    <a:pt x="407" y="438"/>
                    <a:pt x="461" y="329"/>
                    <a:pt x="489" y="194"/>
                  </a:cubicBezTo>
                  <a:cubicBezTo>
                    <a:pt x="516" y="139"/>
                    <a:pt x="407" y="58"/>
                    <a:pt x="380" y="4"/>
                  </a:cubicBezTo>
                  <a:cubicBezTo>
                    <a:pt x="364" y="2"/>
                    <a:pt x="348"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54"/>
          <p:cNvGrpSpPr/>
          <p:nvPr/>
        </p:nvGrpSpPr>
        <p:grpSpPr>
          <a:xfrm>
            <a:off x="6344455" y="1533077"/>
            <a:ext cx="320453" cy="409255"/>
            <a:chOff x="5905475" y="2032050"/>
            <a:chExt cx="454350" cy="580175"/>
          </a:xfrm>
        </p:grpSpPr>
        <p:sp>
          <p:nvSpPr>
            <p:cNvPr id="1023" name="Google Shape;1023;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54"/>
          <p:cNvGrpSpPr/>
          <p:nvPr/>
        </p:nvGrpSpPr>
        <p:grpSpPr>
          <a:xfrm>
            <a:off x="5443027" y="3853388"/>
            <a:ext cx="173110" cy="216867"/>
            <a:chOff x="7249250" y="2312150"/>
            <a:chExt cx="433317" cy="542846"/>
          </a:xfrm>
        </p:grpSpPr>
        <p:sp>
          <p:nvSpPr>
            <p:cNvPr id="1030" name="Google Shape;1030;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5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barn(inVertical)">
                                      <p:cBhvr>
                                        <p:cTn id="7" dur="500"/>
                                        <p:tgtEl>
                                          <p:spTgt spid="100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1"/>
                                        </p:tgtEl>
                                        <p:attrNameLst>
                                          <p:attrName>style.visibility</p:attrName>
                                        </p:attrNameLst>
                                      </p:cBhvr>
                                      <p:to>
                                        <p:strVal val="visible"/>
                                      </p:to>
                                    </p:set>
                                    <p:animEffect transition="in" filter="barn(inVertical)">
                                      <p:cBhvr>
                                        <p:cTn id="10"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p:bldP spid="100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ý thuyết Hóa học 11 Kết nối tri thức Bài 15: Alkane">
            <a:extLst>
              <a:ext uri="{FF2B5EF4-FFF2-40B4-BE49-F238E27FC236}">
                <a16:creationId xmlns:a16="http://schemas.microsoft.com/office/drawing/2014/main" id="{87139619-8433-075E-4F09-3E64BEC16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76" y="370490"/>
            <a:ext cx="7691090" cy="4463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077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AC2BF-F3CB-4172-AA62-89C2473D66CF}"/>
              </a:ext>
            </a:extLst>
          </p:cNvPr>
          <p:cNvPicPr>
            <a:picLocks noChangeAspect="1"/>
          </p:cNvPicPr>
          <p:nvPr/>
        </p:nvPicPr>
        <p:blipFill>
          <a:blip r:embed="rId2"/>
          <a:stretch>
            <a:fillRect/>
          </a:stretch>
        </p:blipFill>
        <p:spPr>
          <a:xfrm>
            <a:off x="0" y="4801"/>
            <a:ext cx="9144000" cy="3938370"/>
          </a:xfrm>
          <a:prstGeom prst="rect">
            <a:avLst/>
          </a:prstGeom>
        </p:spPr>
      </p:pic>
      <p:sp>
        <p:nvSpPr>
          <p:cNvPr id="10" name="TextBox 9">
            <a:extLst>
              <a:ext uri="{FF2B5EF4-FFF2-40B4-BE49-F238E27FC236}">
                <a16:creationId xmlns:a16="http://schemas.microsoft.com/office/drawing/2014/main" id="{7EA847B2-84EA-238A-A540-28B827E7A69D}"/>
              </a:ext>
            </a:extLst>
          </p:cNvPr>
          <p:cNvSpPr txBox="1"/>
          <p:nvPr/>
        </p:nvSpPr>
        <p:spPr>
          <a:xfrm>
            <a:off x="0" y="3943171"/>
            <a:ext cx="9144000"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err="1">
                <a:solidFill>
                  <a:srgbClr val="000000"/>
                </a:solidFill>
                <a:latin typeface="Times New Roman" panose="02020603050405020304" pitchFamily="18" charset="0"/>
                <a:cs typeface="Times New Roman" panose="02020603050405020304" pitchFamily="18" charset="0"/>
              </a:rPr>
              <a:t>Bề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vũng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đầm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lầy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bong </a:t>
            </a:r>
            <a:r>
              <a:rPr lang="en-US" sz="2400" dirty="0" err="1">
                <a:solidFill>
                  <a:srgbClr val="000000"/>
                </a:solidFill>
                <a:latin typeface="Times New Roman" panose="02020603050405020304" pitchFamily="18" charset="0"/>
                <a:cs typeface="Times New Roman" panose="02020603050405020304" pitchFamily="18" charset="0"/>
              </a:rPr>
              <a:t>bóng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khí</a:t>
            </a:r>
            <a:r>
              <a:rPr lang="en-US" sz="2400" dirty="0">
                <a:solidFill>
                  <a:srgbClr val="000000"/>
                </a:solidFill>
                <a:latin typeface="Times New Roman" panose="02020603050405020304" pitchFamily="18" charset="0"/>
                <a:cs typeface="Times New Roman" panose="02020603050405020304" pitchFamily="18" charset="0"/>
              </a:rPr>
              <a:t>.</a:t>
            </a:r>
          </a:p>
          <a:p>
            <a:pPr algn="ct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methane – alkane </a:t>
            </a:r>
            <a:r>
              <a:rPr lang="en-US" sz="2400" dirty="0" err="1">
                <a:solidFill>
                  <a:srgbClr val="000000"/>
                </a:solidFill>
                <a:latin typeface="Times New Roman" panose="02020603050405020304" pitchFamily="18" charset="0"/>
                <a:cs typeface="Times New Roman" panose="02020603050405020304" pitchFamily="18" charset="0"/>
              </a:rPr>
              <a:t>đơn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giản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Alessandro Volta  </a:t>
            </a:r>
            <a:r>
              <a:rPr lang="en-US" sz="2400" dirty="0" err="1">
                <a:solidFill>
                  <a:srgbClr val="000000"/>
                </a:solidFill>
                <a:latin typeface="Times New Roman" panose="02020603050405020304" pitchFamily="18" charset="0"/>
                <a:cs typeface="Times New Roman" panose="02020603050405020304" pitchFamily="18" charset="0"/>
              </a:rPr>
              <a:t>phát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1776.</a:t>
            </a:r>
          </a:p>
        </p:txBody>
      </p:sp>
      <p:pic>
        <p:nvPicPr>
          <p:cNvPr id="2052" name="Picture 4" descr="Alessandro Volta | Biography, Facts, Battery, &amp; Invention | Britannica">
            <a:extLst>
              <a:ext uri="{FF2B5EF4-FFF2-40B4-BE49-F238E27FC236}">
                <a16:creationId xmlns:a16="http://schemas.microsoft.com/office/drawing/2014/main" id="{CF01B6CE-CA56-82FA-5B84-D45C2D527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88" y="981211"/>
            <a:ext cx="2221414" cy="2831663"/>
          </a:xfrm>
          <a:prstGeom prst="ellipse">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6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4082" y="405245"/>
            <a:ext cx="21717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VIDEO</a:t>
            </a:r>
          </a:p>
        </p:txBody>
      </p:sp>
      <p:pic>
        <p:nvPicPr>
          <p:cNvPr id="3" name="Quảng Ninh- Nổ khí metan trong lò than, 2 công nhân tử vong - VTC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826" y="928465"/>
            <a:ext cx="6712527" cy="3775796"/>
          </a:xfrm>
          <a:prstGeom prst="rect">
            <a:avLst/>
          </a:prstGeom>
        </p:spPr>
      </p:pic>
    </p:spTree>
    <p:extLst>
      <p:ext uri="{BB962C8B-B14F-4D97-AF65-F5344CB8AC3E}">
        <p14:creationId xmlns:p14="http://schemas.microsoft.com/office/powerpoint/2010/main" val="1239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2" name="TextBox 11">
            <a:extLst>
              <a:ext uri="{FF2B5EF4-FFF2-40B4-BE49-F238E27FC236}">
                <a16:creationId xmlns:a16="http://schemas.microsoft.com/office/drawing/2014/main" id="{519FC98A-22FA-BCF9-FBF9-754C0232A16D}"/>
              </a:ext>
            </a:extLst>
          </p:cNvPr>
          <p:cNvSpPr txBox="1"/>
          <p:nvPr/>
        </p:nvSpPr>
        <p:spPr>
          <a:xfrm>
            <a:off x="1603927" y="872206"/>
            <a:ext cx="5854294" cy="2123658"/>
          </a:xfrm>
          <a:prstGeom prst="rect">
            <a:avLst/>
          </a:prstGeom>
          <a:noFill/>
          <a:ln>
            <a:noFill/>
          </a:ln>
        </p:spPr>
        <p:txBody>
          <a:bodyPr wrap="square">
            <a:spAutoFit/>
          </a:bodyPr>
          <a:lstStyle/>
          <a:p>
            <a:pPr lvl="0" algn="ctr">
              <a:buClr>
                <a:srgbClr val="000000"/>
              </a:buClr>
              <a:buSzPts val="2200"/>
            </a:pPr>
            <a:r>
              <a:rPr lang="vi-VN" sz="4400" b="1" dirty="0" err="1">
                <a:solidFill>
                  <a:srgbClr val="EE4036"/>
                </a:solidFill>
                <a:latin typeface="Times New Roman" panose="02020603050405020304" pitchFamily="18" charset="0"/>
                <a:cs typeface="Times New Roman" panose="02020603050405020304" pitchFamily="18" charset="0"/>
              </a:rPr>
              <a:t>Butane</a:t>
            </a:r>
            <a:r>
              <a:rPr lang="vi-VN" sz="4400" b="1" dirty="0">
                <a:solidFill>
                  <a:srgbClr val="EE4036"/>
                </a:solidFill>
                <a:latin typeface="Times New Roman" panose="02020603050405020304" pitchFamily="18" charset="0"/>
                <a:cs typeface="Times New Roman" panose="02020603050405020304" pitchFamily="18" charset="0"/>
              </a:rPr>
              <a:t> (C</a:t>
            </a:r>
            <a:r>
              <a:rPr lang="vi-VN" sz="4400" b="1" baseline="-25000" dirty="0">
                <a:solidFill>
                  <a:srgbClr val="EE4036"/>
                </a:solidFill>
                <a:latin typeface="Times New Roman" panose="02020603050405020304" pitchFamily="18" charset="0"/>
                <a:cs typeface="Times New Roman" panose="02020603050405020304" pitchFamily="18" charset="0"/>
              </a:rPr>
              <a:t>4</a:t>
            </a:r>
            <a:r>
              <a:rPr lang="vi-VN" sz="4400" b="1" dirty="0">
                <a:solidFill>
                  <a:srgbClr val="EE4036"/>
                </a:solidFill>
                <a:latin typeface="Times New Roman" panose="02020603050405020304" pitchFamily="18" charset="0"/>
                <a:cs typeface="Times New Roman" panose="02020603050405020304" pitchFamily="18" charset="0"/>
              </a:rPr>
              <a:t>H</a:t>
            </a:r>
            <a:r>
              <a:rPr lang="vi-VN" sz="4400" b="1" baseline="-25000" dirty="0">
                <a:solidFill>
                  <a:srgbClr val="EE4036"/>
                </a:solidFill>
                <a:latin typeface="Times New Roman" panose="02020603050405020304" pitchFamily="18" charset="0"/>
                <a:cs typeface="Times New Roman" panose="02020603050405020304" pitchFamily="18" charset="0"/>
              </a:rPr>
              <a:t>10</a:t>
            </a:r>
            <a:r>
              <a:rPr lang="vi-VN" sz="4400" b="1" dirty="0">
                <a:solidFill>
                  <a:srgbClr val="EE4036"/>
                </a:solidFill>
                <a:latin typeface="Times New Roman" panose="02020603050405020304" pitchFamily="18" charset="0"/>
                <a:cs typeface="Times New Roman" panose="02020603050405020304" pitchFamily="18" charset="0"/>
              </a:rPr>
              <a:t>) một loại khí hóa lỏng được dùng làm ____.</a:t>
            </a:r>
            <a:endParaRPr lang="en-US" sz="4400" b="1" dirty="0">
              <a:solidFill>
                <a:srgbClr val="EE4036"/>
              </a:solidFill>
              <a:latin typeface="Times New Roman" panose="02020603050405020304" pitchFamily="18" charset="0"/>
              <a:cs typeface="Times New Roman" panose="02020603050405020304" pitchFamily="18" charset="0"/>
            </a:endParaRPr>
          </a:p>
        </p:txBody>
      </p:sp>
      <p:sp>
        <p:nvSpPr>
          <p:cNvPr id="17" name="!!o1c">
            <a:extLst>
              <a:ext uri="{FF2B5EF4-FFF2-40B4-BE49-F238E27FC236}">
                <a16:creationId xmlns:a16="http://schemas.microsoft.com/office/drawing/2014/main" id="{B49280F8-DB73-955F-FF9D-802C2B72397D}"/>
              </a:ext>
            </a:extLst>
          </p:cNvPr>
          <p:cNvSpPr/>
          <p:nvPr/>
        </p:nvSpPr>
        <p:spPr>
          <a:xfrm>
            <a:off x="3481820"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8" name="!!1c">
            <a:extLst>
              <a:ext uri="{FF2B5EF4-FFF2-40B4-BE49-F238E27FC236}">
                <a16:creationId xmlns:a16="http://schemas.microsoft.com/office/drawing/2014/main" id="{AB6B9724-2F8A-C376-D880-62A63ED43525}"/>
              </a:ext>
            </a:extLst>
          </p:cNvPr>
          <p:cNvSpPr txBox="1"/>
          <p:nvPr/>
        </p:nvSpPr>
        <p:spPr>
          <a:xfrm>
            <a:off x="3650556" y="415981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ê</a:t>
            </a:r>
          </a:p>
        </p:txBody>
      </p:sp>
      <p:sp>
        <p:nvSpPr>
          <p:cNvPr id="23" name="!!o1f">
            <a:extLst>
              <a:ext uri="{FF2B5EF4-FFF2-40B4-BE49-F238E27FC236}">
                <a16:creationId xmlns:a16="http://schemas.microsoft.com/office/drawing/2014/main" id="{05B528D7-AE8C-5471-7154-DF51A45F77B1}"/>
              </a:ext>
            </a:extLst>
          </p:cNvPr>
          <p:cNvSpPr/>
          <p:nvPr/>
        </p:nvSpPr>
        <p:spPr>
          <a:xfrm>
            <a:off x="268623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a16="http://schemas.microsoft.com/office/drawing/2014/main" id="{3AA0D851-B535-A28E-2FD6-659D1E1B3732}"/>
              </a:ext>
            </a:extLst>
          </p:cNvPr>
          <p:cNvSpPr txBox="1"/>
          <p:nvPr/>
        </p:nvSpPr>
        <p:spPr>
          <a:xfrm>
            <a:off x="2849101" y="4159813"/>
            <a:ext cx="346628" cy="646331"/>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0" name="!!o1c">
            <a:extLst>
              <a:ext uri="{FF2B5EF4-FFF2-40B4-BE49-F238E27FC236}">
                <a16:creationId xmlns:a16="http://schemas.microsoft.com/office/drawing/2014/main" id="{4EE149D8-13D5-1CD1-0493-CC52D90C1E6F}"/>
              </a:ext>
            </a:extLst>
          </p:cNvPr>
          <p:cNvSpPr/>
          <p:nvPr/>
        </p:nvSpPr>
        <p:spPr>
          <a:xfrm>
            <a:off x="1906136"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a16="http://schemas.microsoft.com/office/drawing/2014/main" id="{56422682-3D88-3DE0-38CD-8546C240D577}"/>
              </a:ext>
            </a:extLst>
          </p:cNvPr>
          <p:cNvSpPr txBox="1"/>
          <p:nvPr/>
        </p:nvSpPr>
        <p:spPr>
          <a:xfrm>
            <a:off x="2074872" y="415981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21" name="!!o1c">
            <a:extLst>
              <a:ext uri="{FF2B5EF4-FFF2-40B4-BE49-F238E27FC236}">
                <a16:creationId xmlns:a16="http://schemas.microsoft.com/office/drawing/2014/main" id="{8490BB9A-7F38-F377-B01D-B8C8359A591A}"/>
              </a:ext>
            </a:extLst>
          </p:cNvPr>
          <p:cNvSpPr/>
          <p:nvPr/>
        </p:nvSpPr>
        <p:spPr>
          <a:xfrm>
            <a:off x="1152560"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2" name="!!1c">
            <a:extLst>
              <a:ext uri="{FF2B5EF4-FFF2-40B4-BE49-F238E27FC236}">
                <a16:creationId xmlns:a16="http://schemas.microsoft.com/office/drawing/2014/main" id="{3D4E48CA-FED4-60EC-DDEE-03D6BC37044A}"/>
              </a:ext>
            </a:extLst>
          </p:cNvPr>
          <p:cNvSpPr txBox="1"/>
          <p:nvPr/>
        </p:nvSpPr>
        <p:spPr>
          <a:xfrm>
            <a:off x="1321296"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3" name="!!o1c">
            <a:extLst>
              <a:ext uri="{FF2B5EF4-FFF2-40B4-BE49-F238E27FC236}">
                <a16:creationId xmlns:a16="http://schemas.microsoft.com/office/drawing/2014/main" id="{85C17F01-B60F-8574-3757-15E134545772}"/>
              </a:ext>
            </a:extLst>
          </p:cNvPr>
          <p:cNvSpPr/>
          <p:nvPr/>
        </p:nvSpPr>
        <p:spPr>
          <a:xfrm>
            <a:off x="5853093"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4" name="!!1c">
            <a:extLst>
              <a:ext uri="{FF2B5EF4-FFF2-40B4-BE49-F238E27FC236}">
                <a16:creationId xmlns:a16="http://schemas.microsoft.com/office/drawing/2014/main" id="{422FA1AF-0863-F160-823F-252668364CF1}"/>
              </a:ext>
            </a:extLst>
          </p:cNvPr>
          <p:cNvSpPr txBox="1"/>
          <p:nvPr/>
        </p:nvSpPr>
        <p:spPr>
          <a:xfrm>
            <a:off x="6021829"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15" name="!!o1f">
            <a:extLst>
              <a:ext uri="{FF2B5EF4-FFF2-40B4-BE49-F238E27FC236}">
                <a16:creationId xmlns:a16="http://schemas.microsoft.com/office/drawing/2014/main" id="{EAEF2743-4A43-E486-3421-5BCACB4BD24B}"/>
              </a:ext>
            </a:extLst>
          </p:cNvPr>
          <p:cNvSpPr/>
          <p:nvPr/>
        </p:nvSpPr>
        <p:spPr>
          <a:xfrm>
            <a:off x="5057504"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6" name="!!1f">
            <a:extLst>
              <a:ext uri="{FF2B5EF4-FFF2-40B4-BE49-F238E27FC236}">
                <a16:creationId xmlns:a16="http://schemas.microsoft.com/office/drawing/2014/main" id="{9B301F64-56D3-5C00-C097-170E3E1462AD}"/>
              </a:ext>
            </a:extLst>
          </p:cNvPr>
          <p:cNvSpPr txBox="1"/>
          <p:nvPr/>
        </p:nvSpPr>
        <p:spPr>
          <a:xfrm>
            <a:off x="5220373"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9" name="!!o1c">
            <a:extLst>
              <a:ext uri="{FF2B5EF4-FFF2-40B4-BE49-F238E27FC236}">
                <a16:creationId xmlns:a16="http://schemas.microsoft.com/office/drawing/2014/main" id="{BA47FD28-648E-9176-F05E-C055B3E612C0}"/>
              </a:ext>
            </a:extLst>
          </p:cNvPr>
          <p:cNvSpPr/>
          <p:nvPr/>
        </p:nvSpPr>
        <p:spPr>
          <a:xfrm>
            <a:off x="4277409" y="4130896"/>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0" name="!!1c">
            <a:extLst>
              <a:ext uri="{FF2B5EF4-FFF2-40B4-BE49-F238E27FC236}">
                <a16:creationId xmlns:a16="http://schemas.microsoft.com/office/drawing/2014/main" id="{7B32FEE0-9A06-CBE1-6F2E-529A77E8534C}"/>
              </a:ext>
            </a:extLst>
          </p:cNvPr>
          <p:cNvSpPr txBox="1"/>
          <p:nvPr/>
        </p:nvSpPr>
        <p:spPr>
          <a:xfrm>
            <a:off x="4446145" y="4161145"/>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26" name="!!o1c">
            <a:extLst>
              <a:ext uri="{FF2B5EF4-FFF2-40B4-BE49-F238E27FC236}">
                <a16:creationId xmlns:a16="http://schemas.microsoft.com/office/drawing/2014/main" id="{616389CC-D66F-73C9-C5EB-AF08576592A8}"/>
              </a:ext>
            </a:extLst>
          </p:cNvPr>
          <p:cNvSpPr/>
          <p:nvPr/>
        </p:nvSpPr>
        <p:spPr>
          <a:xfrm>
            <a:off x="7402258" y="41310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9" name="!!1c">
            <a:extLst>
              <a:ext uri="{FF2B5EF4-FFF2-40B4-BE49-F238E27FC236}">
                <a16:creationId xmlns:a16="http://schemas.microsoft.com/office/drawing/2014/main" id="{5CEAC1A7-0CCD-6027-7EB6-D3073DF0A449}"/>
              </a:ext>
            </a:extLst>
          </p:cNvPr>
          <p:cNvSpPr txBox="1"/>
          <p:nvPr/>
        </p:nvSpPr>
        <p:spPr>
          <a:xfrm>
            <a:off x="7570993" y="416132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30" name="!!o1f">
            <a:extLst>
              <a:ext uri="{FF2B5EF4-FFF2-40B4-BE49-F238E27FC236}">
                <a16:creationId xmlns:a16="http://schemas.microsoft.com/office/drawing/2014/main" id="{55A4A2FD-B55B-5101-2293-16A247C9E190}"/>
              </a:ext>
            </a:extLst>
          </p:cNvPr>
          <p:cNvSpPr/>
          <p:nvPr/>
        </p:nvSpPr>
        <p:spPr>
          <a:xfrm>
            <a:off x="6606669" y="41310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1" name="!!1f">
            <a:extLst>
              <a:ext uri="{FF2B5EF4-FFF2-40B4-BE49-F238E27FC236}">
                <a16:creationId xmlns:a16="http://schemas.microsoft.com/office/drawing/2014/main" id="{0311F032-47B3-A7E0-C615-F6B551C2326B}"/>
              </a:ext>
            </a:extLst>
          </p:cNvPr>
          <p:cNvSpPr txBox="1"/>
          <p:nvPr/>
        </p:nvSpPr>
        <p:spPr>
          <a:xfrm>
            <a:off x="6769538" y="416132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p>
        </p:txBody>
      </p:sp>
    </p:spTree>
    <p:extLst>
      <p:ext uri="{BB962C8B-B14F-4D97-AF65-F5344CB8AC3E}">
        <p14:creationId xmlns:p14="http://schemas.microsoft.com/office/powerpoint/2010/main" val="3121639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62" grpId="0"/>
      <p:bldP spid="22" grpId="0"/>
      <p:bldP spid="14" grpId="0"/>
      <p:bldP spid="16" grpId="0"/>
      <p:bldP spid="20" grpId="0"/>
      <p:bldP spid="29"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9E334C7-A56B-F2FB-08F0-ED4D45A69C4F}"/>
              </a:ext>
            </a:extLst>
          </p:cNvPr>
          <p:cNvSpPr/>
          <p:nvPr/>
        </p:nvSpPr>
        <p:spPr>
          <a:xfrm>
            <a:off x="498022" y="979714"/>
            <a:ext cx="6735536" cy="3535135"/>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1BE6A8-0DBA-CF57-5A87-F094A1E4486A}"/>
              </a:ext>
            </a:extLst>
          </p:cNvPr>
          <p:cNvSpPr txBox="1"/>
          <p:nvPr/>
        </p:nvSpPr>
        <p:spPr>
          <a:xfrm>
            <a:off x="780392" y="2002221"/>
            <a:ext cx="6317433" cy="1631216"/>
          </a:xfrm>
          <a:prstGeom prst="rect">
            <a:avLst/>
          </a:prstGeom>
          <a:noFill/>
        </p:spPr>
        <p:txBody>
          <a:bodyPr wrap="square">
            <a:spAutoFit/>
          </a:bodyPr>
          <a:lstStyle/>
          <a:p>
            <a:pPr marL="342900" indent="-34290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Hydrocarbon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hữu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hydrogen.</a:t>
            </a:r>
          </a:p>
          <a:p>
            <a:pPr marL="342900" indent="-342900" algn="just">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Alkane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hydrocarbon </a:t>
            </a:r>
            <a:r>
              <a:rPr lang="en-US" sz="2000" dirty="0" err="1">
                <a:latin typeface="Times New Roman" panose="02020603050405020304" pitchFamily="18" charset="0"/>
                <a:cs typeface="Times New Roman" panose="02020603050405020304" pitchFamily="18" charset="0"/>
              </a:rPr>
              <a:t>mạch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C</a:t>
            </a:r>
            <a:r>
              <a:rPr lang="en-US" sz="2000" baseline="-25000"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2n+2 </a:t>
            </a:r>
            <a:r>
              <a:rPr lang="en-US" sz="2000" dirty="0">
                <a:latin typeface="Times New Roman" panose="02020603050405020304" pitchFamily="18" charset="0"/>
                <a:cs typeface="Times New Roman" panose="02020603050405020304" pitchFamily="18" charset="0"/>
              </a:rPr>
              <a:t>(n≥1, n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dương</a:t>
            </a:r>
            <a:r>
              <a:rPr lang="en-US" sz="2000" dirty="0">
                <a:latin typeface="Times New Roman" panose="02020603050405020304" pitchFamily="18" charset="0"/>
                <a:cs typeface="Times New Roman" panose="02020603050405020304" pitchFamily="18" charset="0"/>
              </a:rPr>
              <a:t>).</a:t>
            </a:r>
          </a:p>
        </p:txBody>
      </p:sp>
      <p:sp>
        <p:nvSpPr>
          <p:cNvPr id="8" name="Rectangle: Diagonal Corners Rounded 7">
            <a:extLst>
              <a:ext uri="{FF2B5EF4-FFF2-40B4-BE49-F238E27FC236}">
                <a16:creationId xmlns:a16="http://schemas.microsoft.com/office/drawing/2014/main" id="{C5F1E3DD-A710-7C2E-3D05-D4F1C245F6B7}"/>
              </a:ext>
            </a:extLst>
          </p:cNvPr>
          <p:cNvSpPr/>
          <p:nvPr/>
        </p:nvSpPr>
        <p:spPr>
          <a:xfrm>
            <a:off x="2269671" y="612321"/>
            <a:ext cx="3151415" cy="645090"/>
          </a:xfrm>
          <a:prstGeom prst="round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EM ĐÃ HỌC</a:t>
            </a:r>
          </a:p>
        </p:txBody>
      </p:sp>
    </p:spTree>
    <p:extLst>
      <p:ext uri="{BB962C8B-B14F-4D97-AF65-F5344CB8AC3E}">
        <p14:creationId xmlns:p14="http://schemas.microsoft.com/office/powerpoint/2010/main" val="219517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7"/>
          <p:cNvSpPr/>
          <p:nvPr/>
        </p:nvSpPr>
        <p:spPr>
          <a:xfrm>
            <a:off x="1220625" y="1104849"/>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7"/>
          <p:cNvSpPr txBox="1">
            <a:spLocks noGrp="1"/>
          </p:cNvSpPr>
          <p:nvPr>
            <p:ph type="title"/>
          </p:nvPr>
        </p:nvSpPr>
        <p:spPr>
          <a:xfrm>
            <a:off x="1505030" y="1855638"/>
            <a:ext cx="5988300" cy="158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8000" b="1">
                <a:latin typeface="Times New Roman" panose="02020603050405020304" pitchFamily="18" charset="0"/>
                <a:cs typeface="Times New Roman" panose="02020603050405020304" pitchFamily="18" charset="0"/>
              </a:rPr>
              <a:t>CỦNG CỐ</a:t>
            </a:r>
            <a:endParaRPr sz="8000" b="1" dirty="0">
              <a:latin typeface="Times New Roman" panose="02020603050405020304" pitchFamily="18" charset="0"/>
              <a:cs typeface="Times New Roman" panose="02020603050405020304" pitchFamily="18" charset="0"/>
            </a:endParaRPr>
          </a:p>
        </p:txBody>
      </p:sp>
      <p:grpSp>
        <p:nvGrpSpPr>
          <p:cNvPr id="549" name="Google Shape;549;p47"/>
          <p:cNvGrpSpPr/>
          <p:nvPr/>
        </p:nvGrpSpPr>
        <p:grpSpPr>
          <a:xfrm>
            <a:off x="7492673" y="1028694"/>
            <a:ext cx="316000" cy="403512"/>
            <a:chOff x="5905475" y="2032050"/>
            <a:chExt cx="454350" cy="580175"/>
          </a:xfrm>
        </p:grpSpPr>
        <p:sp>
          <p:nvSpPr>
            <p:cNvPr id="550" name="Google Shape;550;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7"/>
          <p:cNvGrpSpPr/>
          <p:nvPr/>
        </p:nvGrpSpPr>
        <p:grpSpPr>
          <a:xfrm>
            <a:off x="1323149" y="3432949"/>
            <a:ext cx="125337" cy="183555"/>
            <a:chOff x="7509313" y="3231788"/>
            <a:chExt cx="249575" cy="365575"/>
          </a:xfrm>
        </p:grpSpPr>
        <p:sp>
          <p:nvSpPr>
            <p:cNvPr id="557" name="Google Shape;557;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47"/>
          <p:cNvGrpSpPr/>
          <p:nvPr/>
        </p:nvGrpSpPr>
        <p:grpSpPr>
          <a:xfrm>
            <a:off x="7285902" y="3268822"/>
            <a:ext cx="928708" cy="1032091"/>
            <a:chOff x="5117700" y="3973625"/>
            <a:chExt cx="956150" cy="1062588"/>
          </a:xfrm>
        </p:grpSpPr>
        <p:sp>
          <p:nvSpPr>
            <p:cNvPr id="561" name="Google Shape;561;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47"/>
          <p:cNvGrpSpPr/>
          <p:nvPr/>
        </p:nvGrpSpPr>
        <p:grpSpPr>
          <a:xfrm rot="5973186">
            <a:off x="983325" y="923078"/>
            <a:ext cx="525721" cy="428640"/>
            <a:chOff x="5426900" y="3064075"/>
            <a:chExt cx="281450" cy="229525"/>
          </a:xfrm>
        </p:grpSpPr>
        <p:sp>
          <p:nvSpPr>
            <p:cNvPr id="586" name="Google Shape;586;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60098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FF99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1</a:t>
            </a:r>
          </a:p>
        </p:txBody>
      </p:sp>
      <p:sp>
        <p:nvSpPr>
          <p:cNvPr id="3" name="Rectangle 2"/>
          <p:cNvSpPr/>
          <p:nvPr/>
        </p:nvSpPr>
        <p:spPr>
          <a:xfrm>
            <a:off x="3054926" y="913754"/>
            <a:ext cx="5288973" cy="3613480"/>
          </a:xfrm>
          <a:prstGeom prst="rect">
            <a:avLst/>
          </a:prstGeom>
          <a:solidFill>
            <a:srgbClr val="FF990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3600" b="1" dirty="0">
                <a:latin typeface="Times New Roman" pitchFamily="18" charset="0"/>
                <a:cs typeface="Times New Roman" pitchFamily="18" charset="0"/>
              </a:rPr>
              <a:t>Chất nào sau đây được sử dụng trong bật lửa gas?</a:t>
            </a:r>
          </a:p>
          <a:p>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A. </a:t>
            </a:r>
            <a:r>
              <a:rPr lang="vi-VN" sz="3600" dirty="0">
                <a:latin typeface="Times New Roman" pitchFamily="18" charset="0"/>
                <a:cs typeface="Times New Roman" pitchFamily="18" charset="0"/>
              </a:rPr>
              <a:t>Ethane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B. </a:t>
            </a:r>
            <a:r>
              <a:rPr lang="vi-VN" sz="3600" dirty="0">
                <a:latin typeface="Times New Roman" pitchFamily="18" charset="0"/>
                <a:cs typeface="Times New Roman" pitchFamily="18" charset="0"/>
              </a:rPr>
              <a:t>Methane    </a:t>
            </a:r>
            <a:endParaRPr lang="en-US" sz="3600" dirty="0">
              <a:latin typeface="Times New Roman" pitchFamily="18" charset="0"/>
              <a:cs typeface="Times New Roman" pitchFamily="18" charset="0"/>
            </a:endParaRPr>
          </a:p>
          <a:p>
            <a:r>
              <a:rPr lang="vi-VN"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C. </a:t>
            </a:r>
            <a:r>
              <a:rPr lang="vi-VN" sz="3600" dirty="0">
                <a:latin typeface="Times New Roman" pitchFamily="18" charset="0"/>
                <a:cs typeface="Times New Roman" pitchFamily="18" charset="0"/>
              </a:rPr>
              <a:t>Butane   	</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a:t>
            </a:r>
            <a:r>
              <a:rPr lang="vi-VN" sz="3600" b="1" dirty="0">
                <a:latin typeface="Times New Roman" pitchFamily="18" charset="0"/>
                <a:cs typeface="Times New Roman" pitchFamily="18" charset="0"/>
              </a:rPr>
              <a:t>D. </a:t>
            </a:r>
            <a:r>
              <a:rPr lang="vi-VN" sz="3600" dirty="0">
                <a:latin typeface="Times New Roman" pitchFamily="18" charset="0"/>
                <a:cs typeface="Times New Roman" pitchFamily="18" charset="0"/>
              </a:rPr>
              <a:t>Octane</a:t>
            </a:r>
          </a:p>
        </p:txBody>
      </p:sp>
      <p:sp>
        <p:nvSpPr>
          <p:cNvPr id="4" name="Oval 3"/>
          <p:cNvSpPr/>
          <p:nvPr/>
        </p:nvSpPr>
        <p:spPr>
          <a:xfrm>
            <a:off x="3886199" y="3096491"/>
            <a:ext cx="2244437" cy="7059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94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08" y="1062147"/>
            <a:ext cx="1953492" cy="3206241"/>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2</a:t>
            </a:r>
          </a:p>
        </p:txBody>
      </p:sp>
      <p:sp>
        <p:nvSpPr>
          <p:cNvPr id="3" name="Rectangle 2"/>
          <p:cNvSpPr/>
          <p:nvPr/>
        </p:nvSpPr>
        <p:spPr>
          <a:xfrm>
            <a:off x="2514600" y="519545"/>
            <a:ext cx="6244936" cy="4083628"/>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vi-VN" sz="2800" b="1" dirty="0">
                <a:latin typeface="Times New Roman" pitchFamily="18" charset="0"/>
                <a:cs typeface="Times New Roman" pitchFamily="18" charset="0"/>
              </a:rPr>
              <a:t>Khí thải của động cơ chứa những chất nào gây ô nhiễm môi trường?</a:t>
            </a:r>
          </a:p>
          <a:p>
            <a:r>
              <a:rPr lang="vi-VN" sz="2800" b="1" dirty="0">
                <a:latin typeface="Times New Roman" pitchFamily="18" charset="0"/>
                <a:cs typeface="Times New Roman" pitchFamily="18" charset="0"/>
              </a:rPr>
              <a:t>A. </a:t>
            </a:r>
            <a:r>
              <a:rPr lang="vi-VN" sz="2800" dirty="0">
                <a:latin typeface="Times New Roman" pitchFamily="18" charset="0"/>
                <a:cs typeface="Times New Roman" pitchFamily="18" charset="0"/>
              </a:rPr>
              <a:t>Hơi nước, carbon dioxide và alkane.   </a:t>
            </a:r>
            <a:r>
              <a:rPr lang="vi-VN" sz="2800" b="1" dirty="0">
                <a:latin typeface="Times New Roman" pitchFamily="18" charset="0"/>
                <a:cs typeface="Times New Roman" pitchFamily="18" charset="0"/>
              </a:rPr>
              <a:t>B. </a:t>
            </a:r>
            <a:r>
              <a:rPr lang="vi-VN" sz="2800" dirty="0">
                <a:latin typeface="Times New Roman" pitchFamily="18" charset="0"/>
                <a:cs typeface="Times New Roman" pitchFamily="18" charset="0"/>
              </a:rPr>
              <a:t>Carbon monoxide, alkane, các oxide của nitrogen.    	</a:t>
            </a:r>
          </a:p>
          <a:p>
            <a:r>
              <a:rPr lang="vi-VN" sz="2800" b="1" dirty="0">
                <a:latin typeface="Times New Roman" pitchFamily="18" charset="0"/>
                <a:cs typeface="Times New Roman" pitchFamily="18" charset="0"/>
              </a:rPr>
              <a:t>C. </a:t>
            </a:r>
            <a:r>
              <a:rPr lang="vi-VN" sz="2800" dirty="0">
                <a:latin typeface="Times New Roman" pitchFamily="18" charset="0"/>
                <a:cs typeface="Times New Roman" pitchFamily="18" charset="0"/>
              </a:rPr>
              <a:t>Carbon dioxide, carbon monoxide và hơi nước.</a:t>
            </a:r>
          </a:p>
          <a:p>
            <a:r>
              <a:rPr lang="vi-VN" sz="2800" dirty="0">
                <a:latin typeface="Times New Roman" pitchFamily="18" charset="0"/>
                <a:cs typeface="Times New Roman" pitchFamily="18" charset="0"/>
              </a:rPr>
              <a:t> </a:t>
            </a:r>
            <a:r>
              <a:rPr lang="vi-VN" sz="2800" b="1" dirty="0">
                <a:latin typeface="Times New Roman" pitchFamily="18" charset="0"/>
                <a:cs typeface="Times New Roman" pitchFamily="18" charset="0"/>
              </a:rPr>
              <a:t>D. </a:t>
            </a:r>
            <a:r>
              <a:rPr lang="vi-VN" sz="2800" dirty="0">
                <a:latin typeface="Times New Roman" pitchFamily="18" charset="0"/>
                <a:cs typeface="Times New Roman" pitchFamily="18" charset="0"/>
              </a:rPr>
              <a:t>Hydrogen, carbon monoxide và alkane.</a:t>
            </a:r>
          </a:p>
        </p:txBody>
      </p:sp>
      <p:sp>
        <p:nvSpPr>
          <p:cNvPr id="4" name="Oval 3"/>
          <p:cNvSpPr/>
          <p:nvPr/>
        </p:nvSpPr>
        <p:spPr>
          <a:xfrm>
            <a:off x="1974273" y="1693719"/>
            <a:ext cx="6691746" cy="1101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16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FF5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3</a:t>
            </a:r>
          </a:p>
        </p:txBody>
      </p:sp>
      <p:sp>
        <p:nvSpPr>
          <p:cNvPr id="3" name="Rectangle 2"/>
          <p:cNvSpPr/>
          <p:nvPr/>
        </p:nvSpPr>
        <p:spPr>
          <a:xfrm>
            <a:off x="3054926" y="913754"/>
            <a:ext cx="5569529" cy="3613480"/>
          </a:xfrm>
          <a:prstGeom prst="rect">
            <a:avLst/>
          </a:prstGeom>
          <a:solidFill>
            <a:srgbClr val="FF5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2800" b="1" dirty="0">
                <a:latin typeface="Times New Roman" pitchFamily="18" charset="0"/>
                <a:cs typeface="Times New Roman" pitchFamily="18" charset="0"/>
              </a:rPr>
              <a:t>Alkane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vi-VN" sz="2800" b="1" dirty="0">
                <a:latin typeface="Times New Roman" pitchFamily="18" charset="0"/>
                <a:cs typeface="Times New Roman" pitchFamily="18" charset="0"/>
              </a:rPr>
              <a:t>:</a:t>
            </a:r>
          </a:p>
          <a:p>
            <a:r>
              <a:rPr lang="vi-VN" sz="2800" b="1" dirty="0">
                <a:latin typeface="Times New Roman" pitchFamily="18" charset="0"/>
                <a:cs typeface="Times New Roman" pitchFamily="18" charset="0"/>
              </a:rPr>
              <a:t>A. </a:t>
            </a:r>
            <a:r>
              <a:rPr lang="en-US" sz="2800" dirty="0">
                <a:latin typeface="Times New Roman" pitchFamily="18" charset="0"/>
                <a:cs typeface="Times New Roman" pitchFamily="18" charset="0"/>
              </a:rPr>
              <a:t>Hydrocarbon</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B.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hydrocarbon</a:t>
            </a:r>
            <a:r>
              <a:rPr lang="vi-VN" sz="2800" dirty="0">
                <a:latin typeface="Times New Roman" pitchFamily="18" charset="0"/>
                <a:cs typeface="Times New Roman" pitchFamily="18" charset="0"/>
              </a:rPr>
              <a:t>.</a:t>
            </a:r>
          </a:p>
          <a:p>
            <a:r>
              <a:rPr lang="vi-VN" sz="2800" b="1" dirty="0">
                <a:latin typeface="Times New Roman" pitchFamily="18" charset="0"/>
                <a:cs typeface="Times New Roman" pitchFamily="18" charset="0"/>
              </a:rPr>
              <a:t>C. </a:t>
            </a:r>
            <a:r>
              <a:rPr lang="en-US" sz="2800" dirty="0">
                <a:latin typeface="Times New Roman" pitchFamily="18" charset="0"/>
                <a:cs typeface="Times New Roman" pitchFamily="18" charset="0"/>
              </a:rPr>
              <a:t>Acid</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D. </a:t>
            </a:r>
            <a:r>
              <a:rPr lang="en-US" sz="2800" dirty="0" err="1">
                <a:latin typeface="Times New Roman" pitchFamily="18" charset="0"/>
                <a:cs typeface="Times New Roman" pitchFamily="18" charset="0"/>
              </a:rPr>
              <a:t>Baze</a:t>
            </a:r>
            <a:r>
              <a:rPr lang="vi-VN" sz="2800" dirty="0">
                <a:latin typeface="Times New Roman" pitchFamily="18" charset="0"/>
                <a:cs typeface="Times New Roman" pitchFamily="18" charset="0"/>
              </a:rPr>
              <a:t>.</a:t>
            </a:r>
          </a:p>
        </p:txBody>
      </p:sp>
      <p:sp>
        <p:nvSpPr>
          <p:cNvPr id="4" name="Oval 3"/>
          <p:cNvSpPr/>
          <p:nvPr/>
        </p:nvSpPr>
        <p:spPr>
          <a:xfrm>
            <a:off x="2701279" y="1262675"/>
            <a:ext cx="4842163"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5" y="1038445"/>
            <a:ext cx="1953492" cy="3206241"/>
          </a:xfrm>
          <a:prstGeom prst="rect">
            <a:avLst/>
          </a:prstGeom>
          <a:solidFill>
            <a:srgbClr val="0000FF"/>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4</a:t>
            </a:r>
          </a:p>
        </p:txBody>
      </p:sp>
      <p:sp>
        <p:nvSpPr>
          <p:cNvPr id="3" name="Rectangle 2"/>
          <p:cNvSpPr/>
          <p:nvPr/>
        </p:nvSpPr>
        <p:spPr>
          <a:xfrm>
            <a:off x="3054926" y="913754"/>
            <a:ext cx="5288973" cy="3613480"/>
          </a:xfrm>
          <a:prstGeom prst="rect">
            <a:avLst/>
          </a:prstGeom>
          <a:solidFill>
            <a:srgbClr val="0000FF"/>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gọi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CH4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 ethane</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B. m</a:t>
            </a:r>
            <a:r>
              <a:rPr lang="en-US" sz="3200" dirty="0">
                <a:latin typeface="Times New Roman" pitchFamily="18" charset="0"/>
                <a:cs typeface="Times New Roman" pitchFamily="18" charset="0"/>
              </a:rPr>
              <a:t>ethane.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C. </a:t>
            </a:r>
            <a:r>
              <a:rPr lang="en-US" sz="3200" dirty="0">
                <a:latin typeface="Times New Roman" pitchFamily="18" charset="0"/>
                <a:cs typeface="Times New Roman" pitchFamily="18" charset="0"/>
              </a:rPr>
              <a:t>propane   	</a:t>
            </a:r>
          </a:p>
          <a:p>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D. </a:t>
            </a:r>
            <a:r>
              <a:rPr lang="en-US" sz="3200" dirty="0">
                <a:latin typeface="Times New Roman" pitchFamily="18" charset="0"/>
                <a:cs typeface="Times New Roman" pitchFamily="18" charset="0"/>
              </a:rPr>
              <a:t>butane.</a:t>
            </a:r>
          </a:p>
        </p:txBody>
      </p:sp>
      <p:sp>
        <p:nvSpPr>
          <p:cNvPr id="4" name="Oval 3"/>
          <p:cNvSpPr/>
          <p:nvPr/>
        </p:nvSpPr>
        <p:spPr>
          <a:xfrm>
            <a:off x="3511411" y="1972301"/>
            <a:ext cx="2899064" cy="5818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5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554" y="913754"/>
            <a:ext cx="1953492" cy="3206241"/>
          </a:xfrm>
          <a:prstGeom prst="rect">
            <a:avLst/>
          </a:prstGeom>
          <a:solidFill>
            <a:srgbClr val="7030A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5</a:t>
            </a:r>
          </a:p>
        </p:txBody>
      </p:sp>
      <p:sp>
        <p:nvSpPr>
          <p:cNvPr id="3" name="Rectangle 2"/>
          <p:cNvSpPr/>
          <p:nvPr/>
        </p:nvSpPr>
        <p:spPr>
          <a:xfrm>
            <a:off x="2431471" y="506515"/>
            <a:ext cx="6390411" cy="4127830"/>
          </a:xfrm>
          <a:prstGeom prst="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Propane </a:t>
            </a:r>
            <a:r>
              <a:rPr lang="en-US" sz="2800" b="1" dirty="0" err="1">
                <a:latin typeface="Times New Roman" pitchFamily="18" charset="0"/>
                <a:cs typeface="Times New Roman" pitchFamily="18" charset="0"/>
              </a:rPr>
              <a:t>là</a:t>
            </a:r>
            <a:r>
              <a:rPr lang="vi-VN" sz="2800" b="1" dirty="0">
                <a:latin typeface="Times New Roman" pitchFamily="18" charset="0"/>
                <a:cs typeface="Times New Roman" pitchFamily="18" charset="0"/>
              </a:rPr>
              <a:t>:</a:t>
            </a:r>
          </a:p>
          <a:p>
            <a:r>
              <a:rPr lang="en-US" sz="2800" dirty="0">
                <a:latin typeface="Times New Roman" pitchFamily="18" charset="0"/>
                <a:cs typeface="Times New Roman" pitchFamily="18" charset="0"/>
              </a:rPr>
              <a:t>A.</a:t>
            </a:r>
            <a:r>
              <a:rPr lang="vi-VN" sz="2800" kern="1200" dirty="0">
                <a:solidFill>
                  <a:prstClr val="black"/>
                </a:solidFill>
                <a:latin typeface="+mj-lt"/>
                <a:ea typeface="Calibri" panose="020F0502020204030204" pitchFamily="34" charset="0"/>
                <a:cs typeface="Calibri" panose="020F0502020204030204" pitchFamily="34" charset="0"/>
              </a:rPr>
              <a:t> CH</a:t>
            </a:r>
            <a:r>
              <a:rPr lang="en-US" sz="2800" kern="1200" baseline="-25000" dirty="0">
                <a:solidFill>
                  <a:prstClr val="black"/>
                </a:solidFill>
                <a:latin typeface="+mj-lt"/>
                <a:ea typeface="Calibri" panose="020F0502020204030204" pitchFamily="34" charset="0"/>
                <a:cs typeface="Calibri" panose="020F0502020204030204" pitchFamily="34" charset="0"/>
              </a:rPr>
              <a:t>4</a:t>
            </a:r>
            <a:endParaRPr lang="vi-VN" sz="2800" kern="1200" dirty="0">
              <a:solidFill>
                <a:prstClr val="black"/>
              </a:solidFill>
              <a:latin typeface="+mj-lt"/>
              <a:ea typeface="Calibri" panose="020F0502020204030204" pitchFamily="34" charset="0"/>
              <a:cs typeface="Calibri" panose="020F0502020204030204" pitchFamily="34" charset="0"/>
            </a:endParaRPr>
          </a:p>
          <a:p>
            <a:endParaRPr lang="vi-VN"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B.</a:t>
            </a:r>
            <a:r>
              <a:rPr lang="vi-VN" sz="2800" kern="1200" dirty="0">
                <a:solidFill>
                  <a:prstClr val="black"/>
                </a:solidFill>
                <a:latin typeface="+mj-lt"/>
                <a:ea typeface="Calibri" panose="020F0502020204030204" pitchFamily="34" charset="0"/>
                <a:cs typeface="Calibri" panose="020F0502020204030204" pitchFamily="34" charset="0"/>
              </a:rPr>
              <a:t> C</a:t>
            </a:r>
            <a:r>
              <a:rPr lang="en-US" sz="2800" kern="1200" baseline="-25000" dirty="0">
                <a:solidFill>
                  <a:prstClr val="black"/>
                </a:solidFill>
                <a:latin typeface="+mj-lt"/>
                <a:ea typeface="Calibri" panose="020F0502020204030204" pitchFamily="34" charset="0"/>
                <a:cs typeface="Calibri" panose="020F0502020204030204" pitchFamily="34" charset="0"/>
              </a:rPr>
              <a:t>2</a:t>
            </a:r>
            <a:r>
              <a:rPr lang="vi-VN" sz="2800" kern="1200" dirty="0">
                <a:solidFill>
                  <a:prstClr val="black"/>
                </a:solidFill>
                <a:latin typeface="+mj-lt"/>
                <a:ea typeface="Calibri" panose="020F0502020204030204" pitchFamily="34" charset="0"/>
                <a:cs typeface="Calibri" panose="020F0502020204030204" pitchFamily="34" charset="0"/>
              </a:rPr>
              <a:t>H</a:t>
            </a:r>
            <a:r>
              <a:rPr lang="en-US" sz="2800" kern="1200" baseline="-25000" dirty="0">
                <a:solidFill>
                  <a:prstClr val="black"/>
                </a:solidFill>
                <a:latin typeface="+mj-lt"/>
                <a:ea typeface="Calibri" panose="020F0502020204030204" pitchFamily="34" charset="0"/>
                <a:cs typeface="Calibri" panose="020F0502020204030204" pitchFamily="34" charset="0"/>
              </a:rPr>
              <a:t>6</a:t>
            </a:r>
            <a:endParaRPr lang="vi-VN" sz="2800" kern="1200" dirty="0">
              <a:solidFill>
                <a:prstClr val="black"/>
              </a:solidFill>
              <a:latin typeface="+mj-lt"/>
              <a:ea typeface="Calibri" panose="020F0502020204030204" pitchFamily="34" charset="0"/>
              <a:cs typeface="Calibri" panose="020F0502020204030204" pitchFamily="34" charset="0"/>
            </a:endParaRPr>
          </a:p>
          <a:p>
            <a:endParaRPr lang="en-US"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C. </a:t>
            </a:r>
            <a:endParaRPr lang="en-US" sz="2800" b="1" dirty="0">
              <a:latin typeface="Times New Roman" pitchFamily="18" charset="0"/>
              <a:cs typeface="Times New Roman" pitchFamily="18" charset="0"/>
            </a:endParaRPr>
          </a:p>
          <a:p>
            <a:endParaRPr lang="vi-VN" sz="2800" dirty="0">
              <a:latin typeface="Times New Roman" pitchFamily="18" charset="0"/>
              <a:cs typeface="Times New Roman" pitchFamily="18" charset="0"/>
            </a:endParaRPr>
          </a:p>
          <a:p>
            <a:r>
              <a:rPr lang="vi-VN" sz="2800" b="1" dirty="0">
                <a:latin typeface="Times New Roman" pitchFamily="18" charset="0"/>
                <a:cs typeface="Times New Roman" pitchFamily="18" charset="0"/>
              </a:rPr>
              <a:t>D. </a:t>
            </a:r>
            <a:endParaRPr lang="vi-VN" sz="2800" dirty="0">
              <a:latin typeface="Times New Roman" pitchFamily="18" charset="0"/>
              <a:cs typeface="Times New Roman" pitchFamily="18" charset="0"/>
            </a:endParaRPr>
          </a:p>
        </p:txBody>
      </p:sp>
      <p:sp>
        <p:nvSpPr>
          <p:cNvPr id="4" name="Oval 3"/>
          <p:cNvSpPr/>
          <p:nvPr/>
        </p:nvSpPr>
        <p:spPr>
          <a:xfrm>
            <a:off x="2423053" y="2678300"/>
            <a:ext cx="1896699" cy="520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5460A9-7735-4877-8AC7-AC02F6FCB3CE}"/>
              </a:ext>
            </a:extLst>
          </p:cNvPr>
          <p:cNvSpPr txBox="1"/>
          <p:nvPr/>
        </p:nvSpPr>
        <p:spPr>
          <a:xfrm>
            <a:off x="3160807" y="2675342"/>
            <a:ext cx="1068114" cy="523220"/>
          </a:xfrm>
          <a:prstGeom prst="rect">
            <a:avLst/>
          </a:prstGeom>
          <a:noFill/>
        </p:spPr>
        <p:txBody>
          <a:bodyPr wrap="square" rtlCol="0">
            <a:spAutoFit/>
          </a:bodyPr>
          <a:lstStyle/>
          <a:p>
            <a:pPr defTabSz="457200">
              <a:buClrTx/>
              <a:defRPr/>
            </a:pPr>
            <a:r>
              <a:rPr lang="vi-VN" sz="2800" kern="1200" dirty="0">
                <a:solidFill>
                  <a:prstClr val="black"/>
                </a:solidFill>
                <a:latin typeface="+mj-lt"/>
                <a:ea typeface="Calibri" panose="020F0502020204030204" pitchFamily="34" charset="0"/>
                <a:cs typeface="Calibri" panose="020F0502020204030204" pitchFamily="34" charset="0"/>
              </a:rPr>
              <a:t>C</a:t>
            </a:r>
            <a:r>
              <a:rPr lang="vi-VN" sz="2800" kern="1200" baseline="-25000" dirty="0">
                <a:solidFill>
                  <a:prstClr val="black"/>
                </a:solidFill>
                <a:latin typeface="+mj-lt"/>
                <a:ea typeface="Calibri" panose="020F0502020204030204" pitchFamily="34" charset="0"/>
                <a:cs typeface="Calibri" panose="020F0502020204030204" pitchFamily="34" charset="0"/>
              </a:rPr>
              <a:t>3</a:t>
            </a:r>
            <a:r>
              <a:rPr lang="vi-VN" sz="2800" kern="1200" dirty="0">
                <a:solidFill>
                  <a:prstClr val="black"/>
                </a:solidFill>
                <a:latin typeface="+mj-lt"/>
                <a:ea typeface="Calibri" panose="020F0502020204030204" pitchFamily="34" charset="0"/>
                <a:cs typeface="Calibri" panose="020F0502020204030204" pitchFamily="34" charset="0"/>
              </a:rPr>
              <a:t>H</a:t>
            </a:r>
            <a:r>
              <a:rPr lang="vi-VN" sz="2800" baseline="-25000" dirty="0">
                <a:solidFill>
                  <a:prstClr val="black"/>
                </a:solidFill>
                <a:latin typeface="+mj-lt"/>
                <a:ea typeface="Calibri" panose="020F0502020204030204" pitchFamily="34" charset="0"/>
                <a:cs typeface="Calibri" panose="020F0502020204030204" pitchFamily="34" charset="0"/>
              </a:rPr>
              <a:t>8</a:t>
            </a:r>
            <a:endParaRPr lang="vi-VN" sz="2800" kern="1200" dirty="0">
              <a:solidFill>
                <a:prstClr val="black"/>
              </a:solidFill>
              <a:latin typeface="+mj-lt"/>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AFDD36B-F1E0-4A06-BCD6-F867C78A2225}"/>
              </a:ext>
            </a:extLst>
          </p:cNvPr>
          <p:cNvSpPr txBox="1"/>
          <p:nvPr/>
        </p:nvSpPr>
        <p:spPr>
          <a:xfrm>
            <a:off x="3003241" y="3421742"/>
            <a:ext cx="1387456" cy="523220"/>
          </a:xfrm>
          <a:prstGeom prst="rect">
            <a:avLst/>
          </a:prstGeom>
          <a:noFill/>
        </p:spPr>
        <p:txBody>
          <a:bodyPr wrap="square" rtlCol="0">
            <a:spAutoFit/>
          </a:bodyPr>
          <a:lstStyle/>
          <a:p>
            <a:pPr defTabSz="457200">
              <a:buClrTx/>
              <a:defRPr/>
            </a:pPr>
            <a:r>
              <a:rPr lang="vi-VN" sz="2800" kern="1200" dirty="0">
                <a:solidFill>
                  <a:prstClr val="black"/>
                </a:solidFill>
                <a:latin typeface="+mj-lt"/>
                <a:ea typeface="Calibri" panose="020F0502020204030204" pitchFamily="34" charset="0"/>
                <a:cs typeface="Calibri" panose="020F0502020204030204" pitchFamily="34" charset="0"/>
              </a:rPr>
              <a:t>C</a:t>
            </a:r>
            <a:r>
              <a:rPr lang="en-US" sz="2800" kern="1200" baseline="-25000" dirty="0">
                <a:solidFill>
                  <a:prstClr val="black"/>
                </a:solidFill>
                <a:latin typeface="+mj-lt"/>
                <a:ea typeface="Calibri" panose="020F0502020204030204" pitchFamily="34" charset="0"/>
                <a:cs typeface="Calibri" panose="020F0502020204030204" pitchFamily="34" charset="0"/>
              </a:rPr>
              <a:t>4</a:t>
            </a:r>
            <a:r>
              <a:rPr lang="vi-VN" sz="2800" kern="1200" dirty="0">
                <a:solidFill>
                  <a:prstClr val="black"/>
                </a:solidFill>
                <a:latin typeface="+mj-lt"/>
                <a:ea typeface="Calibri" panose="020F0502020204030204" pitchFamily="34" charset="0"/>
                <a:cs typeface="Calibri" panose="020F0502020204030204" pitchFamily="34" charset="0"/>
              </a:rPr>
              <a:t>H</a:t>
            </a:r>
            <a:r>
              <a:rPr lang="en-US" sz="2800" baseline="-25000" dirty="0">
                <a:solidFill>
                  <a:prstClr val="black"/>
                </a:solidFill>
                <a:latin typeface="+mj-lt"/>
                <a:ea typeface="Calibri" panose="020F0502020204030204" pitchFamily="34" charset="0"/>
                <a:cs typeface="Calibri" panose="020F0502020204030204" pitchFamily="34" charset="0"/>
              </a:rPr>
              <a:t>10</a:t>
            </a:r>
            <a:endParaRPr lang="vi-VN" sz="2800" kern="1200" dirty="0">
              <a:solidFill>
                <a:prstClr val="black"/>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30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08" y="1062147"/>
            <a:ext cx="1953492" cy="3206241"/>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6</a:t>
            </a:r>
          </a:p>
        </p:txBody>
      </p:sp>
      <p:sp>
        <p:nvSpPr>
          <p:cNvPr id="3" name="Rectangle 2"/>
          <p:cNvSpPr/>
          <p:nvPr/>
        </p:nvSpPr>
        <p:spPr>
          <a:xfrm>
            <a:off x="2837793" y="722885"/>
            <a:ext cx="6244936" cy="4083628"/>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2800" b="1" dirty="0" err="1">
                <a:latin typeface="Times New Roman" pitchFamily="18" charset="0"/>
                <a:cs typeface="Times New Roman" pitchFamily="18" charset="0"/>
              </a:rPr>
              <a:t>Liên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tử</a:t>
            </a:r>
            <a:r>
              <a:rPr lang="en-US" sz="2800" b="1" dirty="0">
                <a:latin typeface="Times New Roman" pitchFamily="18" charset="0"/>
                <a:cs typeface="Times New Roman" pitchFamily="18" charset="0"/>
              </a:rPr>
              <a:t> alkane </a:t>
            </a:r>
            <a:r>
              <a:rPr lang="en-US" sz="2800" b="1" dirty="0" err="1">
                <a:latin typeface="Times New Roman" pitchFamily="18" charset="0"/>
                <a:cs typeface="Times New Roman" pitchFamily="18" charset="0"/>
              </a:rPr>
              <a:t>là</a:t>
            </a:r>
            <a:r>
              <a:rPr lang="vi-VN" sz="2800" b="1" dirty="0">
                <a:latin typeface="Times New Roman" pitchFamily="18" charset="0"/>
                <a:cs typeface="Times New Roman" pitchFamily="18" charset="0"/>
              </a:rPr>
              <a:t>?</a:t>
            </a:r>
          </a:p>
          <a:p>
            <a:pPr marL="514350" indent="-514350">
              <a:buAutoNum type="alphaUcPeriod"/>
            </a:pP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a:t>
            </a:r>
            <a:r>
              <a:rPr lang="en-US" sz="2800" dirty="0">
                <a:latin typeface="Times New Roman" pitchFamily="18" charset="0"/>
                <a:cs typeface="Times New Roman" pitchFamily="18" charset="0"/>
              </a:rPr>
              <a:t> acid</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514350" indent="-514350">
              <a:buAutoNum type="alphaUcPeriod"/>
            </a:pPr>
            <a:r>
              <a:rPr lang="en-US" sz="2800" b="1" dirty="0" err="1">
                <a:latin typeface="Times New Roman" pitchFamily="18" charset="0"/>
                <a:cs typeface="Times New Roman" pitchFamily="18" charset="0"/>
              </a:rPr>
              <a:t>Liên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đôi</a:t>
            </a:r>
            <a:r>
              <a:rPr lang="vi-VN" sz="2800" dirty="0">
                <a:latin typeface="Times New Roman" pitchFamily="18" charset="0"/>
                <a:cs typeface="Times New Roman" pitchFamily="18" charset="0"/>
              </a:rPr>
              <a:t>.    	</a:t>
            </a:r>
          </a:p>
          <a:p>
            <a:r>
              <a:rPr lang="vi-VN" sz="2800" b="1" dirty="0">
                <a:solidFill>
                  <a:srgbClr val="000000"/>
                </a:solidFill>
                <a:latin typeface="Times New Roman" pitchFamily="18" charset="0"/>
                <a:cs typeface="Times New Roman" pitchFamily="18" charset="0"/>
              </a:rPr>
              <a:t>C</a:t>
            </a:r>
            <a:r>
              <a:rPr lang="vi-VN"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vi-VN" sz="2800" dirty="0">
                <a:latin typeface="Times New Roman" pitchFamily="18" charset="0"/>
                <a:cs typeface="Times New Roman" pitchFamily="18" charset="0"/>
              </a:rPr>
              <a:t>.</a:t>
            </a:r>
          </a:p>
          <a:p>
            <a:r>
              <a:rPr lang="vi-VN" sz="2800" dirty="0">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D</a:t>
            </a:r>
            <a:r>
              <a:rPr lang="vi-VN" sz="2800" b="1" dirty="0">
                <a:latin typeface="Times New Roman" pitchFamily="18" charset="0"/>
                <a:cs typeface="Times New Roman" pitchFamily="18" charset="0"/>
              </a:rPr>
              <a: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đơn</a:t>
            </a:r>
            <a:r>
              <a:rPr lang="vi-VN" sz="2800" dirty="0">
                <a:latin typeface="Times New Roman" pitchFamily="18" charset="0"/>
                <a:cs typeface="Times New Roman" pitchFamily="18" charset="0"/>
              </a:rPr>
              <a:t>.</a:t>
            </a:r>
          </a:p>
        </p:txBody>
      </p:sp>
      <p:sp>
        <p:nvSpPr>
          <p:cNvPr id="4" name="Oval 3"/>
          <p:cNvSpPr/>
          <p:nvPr/>
        </p:nvSpPr>
        <p:spPr>
          <a:xfrm>
            <a:off x="2982909" y="2420007"/>
            <a:ext cx="2393131" cy="808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20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08" y="1062147"/>
            <a:ext cx="1953492" cy="3206241"/>
          </a:xfrm>
          <a:prstGeom prst="rect">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7925" dirty="0">
                <a:latin typeface="Times New Roman" pitchFamily="18" charset="0"/>
                <a:cs typeface="Times New Roman" pitchFamily="18" charset="0"/>
              </a:rPr>
              <a:t>7</a:t>
            </a:r>
          </a:p>
        </p:txBody>
      </p:sp>
      <p:sp>
        <p:nvSpPr>
          <p:cNvPr id="3" name="Rectangle 2"/>
          <p:cNvSpPr/>
          <p:nvPr/>
        </p:nvSpPr>
        <p:spPr>
          <a:xfrm>
            <a:off x="2837793" y="722885"/>
            <a:ext cx="6244936" cy="4083628"/>
          </a:xfrm>
          <a:prstGeom prst="rect">
            <a:avLst/>
          </a:prstGeom>
          <a:solidFill>
            <a:srgbClr val="00B050"/>
          </a:solidFill>
        </p:spPr>
        <p:style>
          <a:lnRef idx="2">
            <a:schemeClr val="accent5">
              <a:shade val="50000"/>
            </a:schemeClr>
          </a:lnRef>
          <a:fillRef idx="1">
            <a:schemeClr val="accent5"/>
          </a:fillRef>
          <a:effectRef idx="0">
            <a:schemeClr val="accent5"/>
          </a:effectRef>
          <a:fontRef idx="minor">
            <a:schemeClr val="lt1"/>
          </a:fontRef>
        </p:style>
        <p:txBody>
          <a:bodyPr rtlCol="0" anchor="t" anchorCtr="0"/>
          <a:lstStyle/>
          <a:p>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Alkane</a:t>
            </a:r>
            <a:r>
              <a:rPr lang="vi-VN" sz="2800" b="1" dirty="0">
                <a:latin typeface="Times New Roman" pitchFamily="18" charset="0"/>
                <a:cs typeface="Times New Roman" pitchFamily="18" charset="0"/>
              </a:rPr>
              <a:t>?</a:t>
            </a:r>
          </a:p>
          <a:p>
            <a:pPr marL="514350" indent="-514350">
              <a:buFont typeface="Arial"/>
              <a:buAutoNum type="alphaUcPeriod"/>
            </a:pPr>
            <a:r>
              <a:rPr lang="vi-VN" sz="2800" kern="1200" dirty="0">
                <a:solidFill>
                  <a:prstClr val="black"/>
                </a:solidFill>
                <a:latin typeface="+mj-lt"/>
                <a:ea typeface="Calibri" panose="020F0502020204030204" pitchFamily="34" charset="0"/>
                <a:cs typeface="Calibri" panose="020F0502020204030204" pitchFamily="34" charset="0"/>
              </a:rPr>
              <a:t>CH</a:t>
            </a:r>
            <a:r>
              <a:rPr lang="en-US" sz="2800" kern="1200" baseline="-25000" dirty="0">
                <a:solidFill>
                  <a:prstClr val="black"/>
                </a:solidFill>
                <a:latin typeface="+mj-lt"/>
                <a:ea typeface="Calibri" panose="020F0502020204030204" pitchFamily="34" charset="0"/>
                <a:cs typeface="Calibri" panose="020F0502020204030204" pitchFamily="34" charset="0"/>
              </a:rPr>
              <a:t>2 </a:t>
            </a:r>
            <a:r>
              <a:rPr lang="en-US" sz="2800" dirty="0">
                <a:latin typeface="Times New Roman" pitchFamily="18" charset="0"/>
                <a:cs typeface="Times New Roman" pitchFamily="18" charset="0"/>
              </a:rPr>
              <a:t> </a:t>
            </a:r>
            <a:r>
              <a:rPr lang="en-US" sz="2800" dirty="0">
                <a:solidFill>
                  <a:srgbClr val="000000"/>
                </a:solidFill>
                <a:latin typeface="Times New Roman" pitchFamily="18" charset="0"/>
                <a:cs typeface="Times New Roman" pitchFamily="18" charset="0"/>
              </a:rPr>
              <a:t>=</a:t>
            </a:r>
            <a:r>
              <a:rPr lang="vi-VN" sz="2800" kern="1200" dirty="0">
                <a:solidFill>
                  <a:prstClr val="black"/>
                </a:solidFill>
                <a:latin typeface="+mj-lt"/>
                <a:ea typeface="Calibri" panose="020F0502020204030204" pitchFamily="34" charset="0"/>
                <a:cs typeface="Calibri" panose="020F0502020204030204" pitchFamily="34" charset="0"/>
              </a:rPr>
              <a:t> CH</a:t>
            </a:r>
            <a:r>
              <a:rPr lang="en-US" sz="2800" kern="1200" baseline="-25000" dirty="0">
                <a:solidFill>
                  <a:prstClr val="black"/>
                </a:solidFill>
                <a:latin typeface="+mj-lt"/>
                <a:ea typeface="Calibri" panose="020F0502020204030204" pitchFamily="34" charset="0"/>
                <a:cs typeface="Calibri" panose="020F0502020204030204" pitchFamily="34" charset="0"/>
              </a:rPr>
              <a:t>2</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514350" indent="-514350">
              <a:buAutoNum type="alphaUcPeriod"/>
            </a:pPr>
            <a:r>
              <a:rPr lang="vi-VN" sz="2800" kern="1200" dirty="0">
                <a:solidFill>
                  <a:prstClr val="black"/>
                </a:solidFill>
                <a:latin typeface="+mj-lt"/>
                <a:ea typeface="Calibri" panose="020F0502020204030204" pitchFamily="34" charset="0"/>
                <a:cs typeface="Calibri" panose="020F0502020204030204" pitchFamily="34" charset="0"/>
              </a:rPr>
              <a:t>CH</a:t>
            </a:r>
            <a:r>
              <a:rPr lang="en-US" sz="2800" kern="1200" baseline="-25000" dirty="0">
                <a:solidFill>
                  <a:prstClr val="black"/>
                </a:solidFill>
                <a:latin typeface="+mj-lt"/>
                <a:ea typeface="Calibri" panose="020F0502020204030204" pitchFamily="34" charset="0"/>
                <a:cs typeface="Calibri" panose="020F0502020204030204" pitchFamily="34" charset="0"/>
              </a:rPr>
              <a:t>3 </a:t>
            </a:r>
            <a:r>
              <a:rPr lang="en-US" sz="2800" b="1" dirty="0">
                <a:solidFill>
                  <a:srgbClr val="000000"/>
                </a:solidFill>
                <a:latin typeface="Times New Roman" pitchFamily="18" charset="0"/>
                <a:cs typeface="Times New Roman" pitchFamily="18" charset="0"/>
              </a:rPr>
              <a:t>-</a:t>
            </a:r>
            <a:r>
              <a:rPr lang="en-US" sz="2800" b="1" dirty="0">
                <a:latin typeface="Times New Roman" pitchFamily="18" charset="0"/>
                <a:cs typeface="Times New Roman" pitchFamily="18" charset="0"/>
              </a:rPr>
              <a:t> </a:t>
            </a:r>
            <a:r>
              <a:rPr lang="vi-VN" sz="2800" kern="1200" dirty="0">
                <a:solidFill>
                  <a:prstClr val="black"/>
                </a:solidFill>
                <a:latin typeface="+mj-lt"/>
                <a:ea typeface="Calibri" panose="020F0502020204030204" pitchFamily="34" charset="0"/>
                <a:cs typeface="Calibri" panose="020F0502020204030204" pitchFamily="34" charset="0"/>
              </a:rPr>
              <a:t>CH</a:t>
            </a:r>
            <a:r>
              <a:rPr lang="en-US" sz="2800" kern="1200" baseline="-25000" dirty="0">
                <a:solidFill>
                  <a:prstClr val="black"/>
                </a:solidFill>
                <a:latin typeface="+mj-lt"/>
                <a:ea typeface="Calibri" panose="020F0502020204030204" pitchFamily="34" charset="0"/>
                <a:cs typeface="Calibri" panose="020F0502020204030204" pitchFamily="34" charset="0"/>
              </a:rPr>
              <a:t>2</a:t>
            </a:r>
            <a:r>
              <a:rPr lang="en-US" sz="2800" kern="1200" baseline="-25000" dirty="0">
                <a:solidFill>
                  <a:srgbClr val="000000"/>
                </a:solidFill>
                <a:latin typeface="+mj-lt"/>
                <a:ea typeface="Calibri" panose="020F0502020204030204" pitchFamily="34" charset="0"/>
                <a:cs typeface="Calibri" panose="020F0502020204030204" pitchFamily="34" charset="0"/>
              </a:rPr>
              <a:t> </a:t>
            </a:r>
            <a:r>
              <a:rPr lang="en-US" sz="2800" b="1" dirty="0">
                <a:solidFill>
                  <a:srgbClr val="000000"/>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OH</a:t>
            </a:r>
            <a:r>
              <a:rPr lang="vi-VN" sz="2800" dirty="0">
                <a:latin typeface="Times New Roman" pitchFamily="18" charset="0"/>
                <a:cs typeface="Times New Roman" pitchFamily="18" charset="0"/>
              </a:rPr>
              <a:t>.    	</a:t>
            </a:r>
          </a:p>
          <a:p>
            <a:r>
              <a:rPr lang="vi-VN" sz="2800" b="1" dirty="0">
                <a:solidFill>
                  <a:srgbClr val="000000"/>
                </a:solidFill>
                <a:latin typeface="Times New Roman" pitchFamily="18" charset="0"/>
                <a:cs typeface="Times New Roman" pitchFamily="18" charset="0"/>
              </a:rPr>
              <a:t>C. </a:t>
            </a:r>
            <a:r>
              <a:rPr lang="en-US" sz="2800" b="1" dirty="0">
                <a:solidFill>
                  <a:srgbClr val="000000"/>
                </a:solidFill>
                <a:latin typeface="Times New Roman" pitchFamily="18" charset="0"/>
                <a:cs typeface="Times New Roman" pitchFamily="18" charset="0"/>
              </a:rPr>
              <a:t> </a:t>
            </a:r>
            <a:r>
              <a:rPr lang="en-US" sz="2800" dirty="0">
                <a:solidFill>
                  <a:srgbClr val="000000"/>
                </a:solidFill>
                <a:latin typeface="Times New Roman" pitchFamily="18" charset="0"/>
                <a:cs typeface="Times New Roman" pitchFamily="18" charset="0"/>
              </a:rPr>
              <a:t>CH= CH</a:t>
            </a:r>
            <a:endParaRPr lang="vi-VN" sz="2800" dirty="0">
              <a:solidFill>
                <a:srgbClr val="000000"/>
              </a:solidFill>
              <a:latin typeface="Times New Roman" pitchFamily="18" charset="0"/>
              <a:cs typeface="Times New Roman" pitchFamily="18" charset="0"/>
            </a:endParaRPr>
          </a:p>
          <a:p>
            <a:r>
              <a:rPr lang="vi-VN" sz="2800" dirty="0">
                <a:latin typeface="Times New Roman" pitchFamily="18" charset="0"/>
                <a:cs typeface="Times New Roman" pitchFamily="18" charset="0"/>
              </a:rPr>
              <a:t> </a:t>
            </a:r>
            <a:r>
              <a:rPr lang="vi-VN" sz="2800" b="1" dirty="0">
                <a:solidFill>
                  <a:srgbClr val="000000"/>
                </a:solidFill>
                <a:latin typeface="Times New Roman" pitchFamily="18" charset="0"/>
                <a:cs typeface="Times New Roman" pitchFamily="18" charset="0"/>
              </a:rPr>
              <a:t>D</a:t>
            </a:r>
            <a:r>
              <a:rPr lang="vi-VN" sz="2800" b="1" dirty="0">
                <a:latin typeface="Times New Roman" pitchFamily="18" charset="0"/>
                <a:cs typeface="Times New Roman" pitchFamily="18" charset="0"/>
              </a:rPr>
              <a:t>. </a:t>
            </a:r>
            <a:r>
              <a:rPr lang="vi-VN" sz="2800" kern="1200" dirty="0">
                <a:solidFill>
                  <a:prstClr val="black"/>
                </a:solidFill>
                <a:latin typeface="+mj-lt"/>
                <a:ea typeface="Calibri" panose="020F0502020204030204" pitchFamily="34" charset="0"/>
                <a:cs typeface="Calibri" panose="020F0502020204030204" pitchFamily="34" charset="0"/>
              </a:rPr>
              <a:t>CH</a:t>
            </a:r>
            <a:r>
              <a:rPr lang="en-US" sz="2800" kern="1200" baseline="-25000" dirty="0">
                <a:solidFill>
                  <a:prstClr val="black"/>
                </a:solidFill>
                <a:latin typeface="+mj-lt"/>
                <a:ea typeface="Calibri" panose="020F0502020204030204" pitchFamily="34" charset="0"/>
                <a:cs typeface="Calibri" panose="020F0502020204030204" pitchFamily="34" charset="0"/>
              </a:rPr>
              <a:t>3 </a:t>
            </a:r>
            <a:r>
              <a:rPr lang="en-US" sz="2800" dirty="0">
                <a:latin typeface="Times New Roman" pitchFamily="18" charset="0"/>
                <a:cs typeface="Times New Roman" pitchFamily="18" charset="0"/>
              </a:rPr>
              <a:t>-</a:t>
            </a:r>
            <a:r>
              <a:rPr lang="vi-VN" sz="2800" kern="1200" dirty="0">
                <a:solidFill>
                  <a:prstClr val="black"/>
                </a:solidFill>
                <a:latin typeface="+mj-lt"/>
                <a:ea typeface="Calibri" panose="020F0502020204030204" pitchFamily="34" charset="0"/>
                <a:cs typeface="Calibri" panose="020F0502020204030204" pitchFamily="34" charset="0"/>
              </a:rPr>
              <a:t> CH</a:t>
            </a:r>
            <a:r>
              <a:rPr lang="en-US" sz="2800" kern="1200" baseline="-25000" dirty="0">
                <a:solidFill>
                  <a:prstClr val="black"/>
                </a:solidFill>
                <a:latin typeface="+mj-lt"/>
                <a:ea typeface="Calibri" panose="020F0502020204030204" pitchFamily="34" charset="0"/>
                <a:cs typeface="Calibri" panose="020F0502020204030204" pitchFamily="34" charset="0"/>
              </a:rPr>
              <a:t>3</a:t>
            </a:r>
            <a:r>
              <a:rPr lang="vi-VN" sz="2800" dirty="0">
                <a:latin typeface="Times New Roman" pitchFamily="18" charset="0"/>
                <a:cs typeface="Times New Roman" pitchFamily="18" charset="0"/>
              </a:rPr>
              <a:t>.</a:t>
            </a:r>
          </a:p>
        </p:txBody>
      </p:sp>
      <p:sp>
        <p:nvSpPr>
          <p:cNvPr id="4" name="Oval 3"/>
          <p:cNvSpPr/>
          <p:nvPr/>
        </p:nvSpPr>
        <p:spPr>
          <a:xfrm>
            <a:off x="2837794" y="2506717"/>
            <a:ext cx="2601310" cy="5360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2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380265">
            <a:off x="680191" y="551351"/>
            <a:ext cx="6301482" cy="8331287"/>
          </a:xfrm>
          <a:custGeom>
            <a:avLst/>
            <a:gdLst/>
            <a:ahLst/>
            <a:cxnLst/>
            <a:rect l="l" t="t" r="r" b="b"/>
            <a:pathLst>
              <a:path w="12602964" h="16662573">
                <a:moveTo>
                  <a:pt x="0" y="0"/>
                </a:moveTo>
                <a:lnTo>
                  <a:pt x="12602964" y="0"/>
                </a:lnTo>
                <a:lnTo>
                  <a:pt x="12602964" y="16662572"/>
                </a:lnTo>
                <a:lnTo>
                  <a:pt x="0" y="16662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rot="-381588">
            <a:off x="1521452" y="945908"/>
            <a:ext cx="4821618" cy="1754326"/>
          </a:xfrm>
          <a:prstGeom prst="rect">
            <a:avLst/>
          </a:prstGeom>
        </p:spPr>
        <p:txBody>
          <a:bodyPr lIns="0" tIns="0" rIns="0" bIns="0" rtlCol="0" anchor="t">
            <a:spAutoFit/>
          </a:bodyPr>
          <a:lstStyle/>
          <a:p>
            <a:pPr defTabSz="457200">
              <a:buClr>
                <a:srgbClr val="1D8091"/>
              </a:buClr>
              <a:buSzPts val="1500"/>
              <a:defRPr/>
            </a:pPr>
            <a:r>
              <a:rPr lang="vi-VN" sz="4800" b="1">
                <a:solidFill>
                  <a:prstClr val="black"/>
                </a:solidFill>
                <a:latin typeface="Arial" panose="020B0604020202020204" pitchFamily="34" charset="0"/>
              </a:rPr>
              <a:t>Vận dụng:</a:t>
            </a:r>
          </a:p>
          <a:p>
            <a:pPr defTabSz="457200">
              <a:buClr>
                <a:srgbClr val="1D8091"/>
              </a:buClr>
              <a:buSzPts val="1500"/>
              <a:defRPr/>
            </a:pPr>
            <a:r>
              <a:rPr lang="vi-VN" sz="2200" b="1" kern="1200">
                <a:solidFill>
                  <a:prstClr val="black"/>
                </a:solidFill>
                <a:latin typeface="Arial" panose="020B0604020202020204" pitchFamily="34" charset="0"/>
                <a:ea typeface="+mn-ea"/>
                <a:cs typeface="+mn-cs"/>
              </a:rPr>
              <a:t>Hãy tạo ra 1 phiếu hướng dẫn cách sử dụng bếp gas tại nhà an toàn và tiết kiệm.</a:t>
            </a:r>
            <a:endParaRPr lang="vi-VN" sz="2200" kern="1200">
              <a:solidFill>
                <a:prstClr val="black"/>
              </a:solidFill>
              <a:latin typeface="Arial" panose="020B0604020202020204" pitchFamily="34" charset="0"/>
              <a:ea typeface="+mn-ea"/>
              <a:cs typeface="+mn-cs"/>
            </a:endParaRPr>
          </a:p>
        </p:txBody>
      </p:sp>
      <p:sp>
        <p:nvSpPr>
          <p:cNvPr id="6" name="Freeform 6"/>
          <p:cNvSpPr/>
          <p:nvPr/>
        </p:nvSpPr>
        <p:spPr>
          <a:xfrm>
            <a:off x="6150765" y="2359585"/>
            <a:ext cx="3348819" cy="2570219"/>
          </a:xfrm>
          <a:custGeom>
            <a:avLst/>
            <a:gdLst/>
            <a:ahLst/>
            <a:cxnLst/>
            <a:rect l="l" t="t" r="r" b="b"/>
            <a:pathLst>
              <a:path w="6697638" h="5140437">
                <a:moveTo>
                  <a:pt x="0" y="0"/>
                </a:moveTo>
                <a:lnTo>
                  <a:pt x="6697639" y="0"/>
                </a:lnTo>
                <a:lnTo>
                  <a:pt x="6697639" y="5140437"/>
                </a:lnTo>
                <a:lnTo>
                  <a:pt x="0" y="51404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1388038">
            <a:off x="7086695" y="217233"/>
            <a:ext cx="671128" cy="96219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4173535" flipH="1" flipV="1">
            <a:off x="7407247" y="259819"/>
            <a:ext cx="2100346" cy="2225800"/>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92448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3" name="Group 2">
            <a:extLst>
              <a:ext uri="{FF2B5EF4-FFF2-40B4-BE49-F238E27FC236}">
                <a16:creationId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a16="http://schemas.microsoft.com/office/drawing/2014/main" id="{519FC98A-22FA-BCF9-FBF9-754C0232A16D}"/>
              </a:ext>
            </a:extLst>
          </p:cNvPr>
          <p:cNvSpPr txBox="1"/>
          <p:nvPr/>
        </p:nvSpPr>
        <p:spPr>
          <a:xfrm>
            <a:off x="4628025" y="969081"/>
            <a:ext cx="3676226" cy="1938992"/>
          </a:xfrm>
          <a:prstGeom prst="rect">
            <a:avLst/>
          </a:prstGeom>
          <a:noFill/>
          <a:ln>
            <a:noFill/>
          </a:ln>
        </p:spPr>
        <p:txBody>
          <a:bodyPr wrap="square">
            <a:spAutoFit/>
          </a:bodyPr>
          <a:lstStyle/>
          <a:p>
            <a:pPr lvl="0" algn="ctr">
              <a:buClr>
                <a:srgbClr val="000000"/>
              </a:buClr>
              <a:buSzPts val="2200"/>
            </a:pPr>
            <a:r>
              <a:rPr lang="vi-VN" sz="2400" b="1" dirty="0">
                <a:solidFill>
                  <a:srgbClr val="EE4036"/>
                </a:solidFill>
                <a:latin typeface="Times New Roman" panose="02020603050405020304" pitchFamily="18" charset="0"/>
                <a:cs typeface="Times New Roman" panose="02020603050405020304" pitchFamily="18" charset="0"/>
              </a:rPr>
              <a:t>Năm 1828, chất hữu cơ nào được nhà hóa học người Đức </a:t>
            </a:r>
            <a:r>
              <a:rPr lang="vi-VN" sz="2400" b="1" dirty="0" err="1">
                <a:solidFill>
                  <a:srgbClr val="EE4036"/>
                </a:solidFill>
                <a:latin typeface="Times New Roman" panose="02020603050405020304" pitchFamily="18" charset="0"/>
                <a:cs typeface="Times New Roman" panose="02020603050405020304" pitchFamily="18" charset="0"/>
              </a:rPr>
              <a:t>Friedrich</a:t>
            </a:r>
            <a:r>
              <a:rPr lang="vi-VN" sz="2400" b="1" dirty="0">
                <a:solidFill>
                  <a:srgbClr val="EE4036"/>
                </a:solidFill>
                <a:latin typeface="Times New Roman" panose="02020603050405020304" pitchFamily="18" charset="0"/>
                <a:cs typeface="Times New Roman" panose="02020603050405020304" pitchFamily="18" charset="0"/>
              </a:rPr>
              <a:t> </a:t>
            </a:r>
            <a:r>
              <a:rPr lang="vi-VN" sz="2400" b="1" dirty="0" err="1">
                <a:solidFill>
                  <a:srgbClr val="EE4036"/>
                </a:solidFill>
                <a:latin typeface="Times New Roman" panose="02020603050405020304" pitchFamily="18" charset="0"/>
                <a:cs typeface="Times New Roman" panose="02020603050405020304" pitchFamily="18" charset="0"/>
              </a:rPr>
              <a:t>Wöhler</a:t>
            </a:r>
            <a:r>
              <a:rPr lang="vi-VN" sz="2400" b="1" dirty="0">
                <a:solidFill>
                  <a:srgbClr val="EE4036"/>
                </a:solidFill>
                <a:latin typeface="Times New Roman" panose="02020603050405020304" pitchFamily="18" charset="0"/>
                <a:cs typeface="Times New Roman" panose="02020603050405020304" pitchFamily="18" charset="0"/>
              </a:rPr>
              <a:t> tổng hợp thành công từ chất vô cơ?</a:t>
            </a:r>
            <a:endParaRPr lang="en-US" sz="24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14" name="!!o1c">
            <a:extLst>
              <a:ext uri="{FF2B5EF4-FFF2-40B4-BE49-F238E27FC236}">
                <a16:creationId xmlns:a16="http://schemas.microsoft.com/office/drawing/2014/main" id="{4EE149D8-13D5-1CD1-0493-CC52D90C1E6F}"/>
              </a:ext>
            </a:extLst>
          </p:cNvPr>
          <p:cNvSpPr/>
          <p:nvPr/>
        </p:nvSpPr>
        <p:spPr>
          <a:xfrm>
            <a:off x="4786448"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5" name="!!1c">
            <a:extLst>
              <a:ext uri="{FF2B5EF4-FFF2-40B4-BE49-F238E27FC236}">
                <a16:creationId xmlns:a16="http://schemas.microsoft.com/office/drawing/2014/main" id="{56422682-3D88-3DE0-38CD-8546C240D577}"/>
              </a:ext>
            </a:extLst>
          </p:cNvPr>
          <p:cNvSpPr txBox="1"/>
          <p:nvPr/>
        </p:nvSpPr>
        <p:spPr>
          <a:xfrm>
            <a:off x="4955184"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o1c">
            <a:extLst>
              <a:ext uri="{FF2B5EF4-FFF2-40B4-BE49-F238E27FC236}">
                <a16:creationId xmlns:a16="http://schemas.microsoft.com/office/drawing/2014/main" id="{B49280F8-DB73-955F-FF9D-802C2B72397D}"/>
              </a:ext>
            </a:extLst>
          </p:cNvPr>
          <p:cNvSpPr/>
          <p:nvPr/>
        </p:nvSpPr>
        <p:spPr>
          <a:xfrm>
            <a:off x="3178781"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9" name="!!1c">
            <a:extLst>
              <a:ext uri="{FF2B5EF4-FFF2-40B4-BE49-F238E27FC236}">
                <a16:creationId xmlns:a16="http://schemas.microsoft.com/office/drawing/2014/main" id="{AB6B9724-2F8A-C376-D880-62A63ED43525}"/>
              </a:ext>
            </a:extLst>
          </p:cNvPr>
          <p:cNvSpPr txBox="1"/>
          <p:nvPr/>
        </p:nvSpPr>
        <p:spPr>
          <a:xfrm>
            <a:off x="3347517" y="4153252"/>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20" name="!!o1f">
            <a:extLst>
              <a:ext uri="{FF2B5EF4-FFF2-40B4-BE49-F238E27FC236}">
                <a16:creationId xmlns:a16="http://schemas.microsoft.com/office/drawing/2014/main" id="{66E4CAF4-8800-4DF8-F55B-E68D05BD2195}"/>
              </a:ext>
            </a:extLst>
          </p:cNvPr>
          <p:cNvSpPr/>
          <p:nvPr/>
        </p:nvSpPr>
        <p:spPr>
          <a:xfrm>
            <a:off x="3990859"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1" name="!!1f">
            <a:extLst>
              <a:ext uri="{FF2B5EF4-FFF2-40B4-BE49-F238E27FC236}">
                <a16:creationId xmlns:a16="http://schemas.microsoft.com/office/drawing/2014/main" id="{3B42F1DF-9409-0E9B-43EC-A91C8A3551BF}"/>
              </a:ext>
            </a:extLst>
          </p:cNvPr>
          <p:cNvSpPr txBox="1"/>
          <p:nvPr/>
        </p:nvSpPr>
        <p:spPr>
          <a:xfrm>
            <a:off x="4153729"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1" name="!!o1f">
            <a:extLst>
              <a:ext uri="{FF2B5EF4-FFF2-40B4-BE49-F238E27FC236}">
                <a16:creationId xmlns:a16="http://schemas.microsoft.com/office/drawing/2014/main" id="{2494D05E-5647-D7E5-BF31-44C52ADCF170}"/>
              </a:ext>
            </a:extLst>
          </p:cNvPr>
          <p:cNvSpPr/>
          <p:nvPr/>
        </p:nvSpPr>
        <p:spPr>
          <a:xfrm>
            <a:off x="5600458"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2" name="!!1f">
            <a:extLst>
              <a:ext uri="{FF2B5EF4-FFF2-40B4-BE49-F238E27FC236}">
                <a16:creationId xmlns:a16="http://schemas.microsoft.com/office/drawing/2014/main" id="{952273CA-5E00-82A4-5CD8-309A1D6E4388}"/>
              </a:ext>
            </a:extLst>
          </p:cNvPr>
          <p:cNvSpPr txBox="1"/>
          <p:nvPr/>
        </p:nvSpPr>
        <p:spPr>
          <a:xfrm>
            <a:off x="5763327" y="4153252"/>
            <a:ext cx="346628" cy="646331"/>
          </a:xfrm>
          <a:prstGeom prst="rect">
            <a:avLst/>
          </a:prstGeom>
          <a:noFill/>
        </p:spPr>
        <p:txBody>
          <a:bodyPr wrap="square" rtlCol="0">
            <a:spAutoFit/>
          </a:bodyPr>
          <a:lstStyle/>
          <a:p>
            <a:pPr algn="ctr"/>
            <a:r>
              <a:rPr lang="vi-VN"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8" name="Picture 4" descr="Take the free online Know About Friedrich Wohler! - Chemistry quiz |  HowToPronounce.com">
            <a:extLst>
              <a:ext uri="{FF2B5EF4-FFF2-40B4-BE49-F238E27FC236}">
                <a16:creationId xmlns:a16="http://schemas.microsoft.com/office/drawing/2014/main" id="{4487EBDB-81F0-5572-EA96-0733E44C16B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3139" y="937423"/>
            <a:ext cx="3338612" cy="175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197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73"/>
        <p:cNvGrpSpPr/>
        <p:nvPr/>
      </p:nvGrpSpPr>
      <p:grpSpPr>
        <a:xfrm>
          <a:off x="0" y="0"/>
          <a:ext cx="0" cy="0"/>
          <a:chOff x="0" y="0"/>
          <a:chExt cx="0" cy="0"/>
        </a:xfrm>
      </p:grpSpPr>
      <p:pic>
        <p:nvPicPr>
          <p:cNvPr id="23" name="Picture 2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555776" y="2657549"/>
            <a:ext cx="4392488" cy="1260923"/>
          </a:xfrm>
          <a:prstGeom prst="rect">
            <a:avLst/>
          </a:prstGeom>
          <a:noFill/>
        </p:spPr>
        <p:txBody>
          <a:bodyPr wrap="square" rtlCol="0">
            <a:prstTxWarp prst="textCanUp">
              <a:avLst/>
            </a:prstTxWarp>
            <a:spAutoFit/>
          </a:bodyPr>
          <a:lstStyle/>
          <a:p>
            <a:pPr algn="ctr">
              <a:lnSpc>
                <a:spcPct val="150000"/>
              </a:lnSpc>
            </a:pPr>
            <a:r>
              <a:rPr lang="en-US" altLang="zh-CN" sz="6600" b="1" i="1" dirty="0">
                <a:solidFill>
                  <a:srgbClr val="C00000"/>
                </a:solidFill>
                <a:latin typeface="Times New Roman" panose="02020603050405020304" pitchFamily="18" charset="0"/>
                <a:ea typeface="华康海报体W12(P)" pitchFamily="82" charset="-122"/>
                <a:cs typeface="Times New Roman" panose="02020603050405020304" pitchFamily="18" charset="0"/>
              </a:rPr>
              <a:t>Thanks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4"/>
                                        </p:tgtEl>
                                        <p:attrNameLst>
                                          <p:attrName>ppt_x</p:attrName>
                                          <p:attrName>ppt_y</p:attrName>
                                        </p:attrNameLst>
                                      </p:cBhvr>
                                    </p:animMotion>
                                    <p:animRot by="1500000">
                                      <p:cBhvr>
                                        <p:cTn id="12" dur="125" fill="hold">
                                          <p:stCondLst>
                                            <p:cond delay="0"/>
                                          </p:stCondLst>
                                        </p:cTn>
                                        <p:tgtEl>
                                          <p:spTgt spid="24"/>
                                        </p:tgtEl>
                                        <p:attrNameLst>
                                          <p:attrName>r</p:attrName>
                                        </p:attrNameLst>
                                      </p:cBhvr>
                                    </p:animRot>
                                    <p:animRot by="-1500000">
                                      <p:cBhvr>
                                        <p:cTn id="13" dur="125" fill="hold">
                                          <p:stCondLst>
                                            <p:cond delay="125"/>
                                          </p:stCondLst>
                                        </p:cTn>
                                        <p:tgtEl>
                                          <p:spTgt spid="24"/>
                                        </p:tgtEl>
                                        <p:attrNameLst>
                                          <p:attrName>r</p:attrName>
                                        </p:attrNameLst>
                                      </p:cBhvr>
                                    </p:animRot>
                                    <p:animRot by="-1500000">
                                      <p:cBhvr>
                                        <p:cTn id="14" dur="125" fill="hold">
                                          <p:stCondLst>
                                            <p:cond delay="250"/>
                                          </p:stCondLst>
                                        </p:cTn>
                                        <p:tgtEl>
                                          <p:spTgt spid="24"/>
                                        </p:tgtEl>
                                        <p:attrNameLst>
                                          <p:attrName>r</p:attrName>
                                        </p:attrNameLst>
                                      </p:cBhvr>
                                    </p:animRot>
                                    <p:animRot by="1500000">
                                      <p:cBhvr>
                                        <p:cTn id="15" dur="125" fill="hold">
                                          <p:stCondLst>
                                            <p:cond delay="375"/>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Rounded Corners 28"/>
          <p:cNvSpPr/>
          <p:nvPr/>
        </p:nvSpPr>
        <p:spPr>
          <a:xfrm>
            <a:off x="887582" y="875168"/>
            <a:ext cx="7714338" cy="2089108"/>
          </a:xfrm>
          <a:prstGeom prst="roundRect">
            <a:avLst>
              <a:gd name="adj" fmla="val 1351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640498"/>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1174700" y="1287118"/>
            <a:ext cx="7207407" cy="1323439"/>
          </a:xfrm>
          <a:prstGeom prst="rect">
            <a:avLst/>
          </a:prstGeom>
          <a:noFill/>
          <a:ln>
            <a:noFill/>
          </a:ln>
        </p:spPr>
        <p:txBody>
          <a:bodyPr wrap="square">
            <a:spAutoFit/>
          </a:bodyPr>
          <a:lstStyle/>
          <a:p>
            <a:pPr lvl="0" algn="ctr">
              <a:buClr>
                <a:srgbClr val="000000"/>
              </a:buClr>
              <a:buSzPts val="2200"/>
            </a:pPr>
            <a:r>
              <a:rPr lang="vi-VN" sz="4000" b="1" dirty="0">
                <a:solidFill>
                  <a:srgbClr val="EE4036"/>
                </a:solidFill>
                <a:latin typeface="Times New Roman" panose="02020603050405020304" pitchFamily="18" charset="0"/>
                <a:cs typeface="Times New Roman" panose="02020603050405020304" pitchFamily="18" charset="0"/>
              </a:rPr>
              <a:t>Một hợp chất hữu cơ nhất thiết phải cố nguyên tố nào?</a:t>
            </a:r>
            <a:endParaRPr lang="en-US" sz="40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101" name="!!o4c"/>
          <p:cNvSpPr/>
          <p:nvPr/>
        </p:nvSpPr>
        <p:spPr>
          <a:xfrm>
            <a:off x="4853947"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02" name="!!4c"/>
          <p:cNvSpPr txBox="1"/>
          <p:nvPr/>
        </p:nvSpPr>
        <p:spPr>
          <a:xfrm>
            <a:off x="4824124" y="4133062"/>
            <a:ext cx="82967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104" name="!!o4d"/>
          <p:cNvSpPr/>
          <p:nvPr/>
        </p:nvSpPr>
        <p:spPr>
          <a:xfrm>
            <a:off x="5731735" y="4072895"/>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0" name="!!4d"/>
          <p:cNvSpPr txBox="1"/>
          <p:nvPr/>
        </p:nvSpPr>
        <p:spPr>
          <a:xfrm>
            <a:off x="5869469" y="4086596"/>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5" name="!!o4b"/>
          <p:cNvSpPr/>
          <p:nvPr/>
        </p:nvSpPr>
        <p:spPr>
          <a:xfrm>
            <a:off x="3975307"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6" name="!!4b"/>
          <p:cNvSpPr txBox="1"/>
          <p:nvPr/>
        </p:nvSpPr>
        <p:spPr>
          <a:xfrm>
            <a:off x="4099891" y="4145777"/>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sp>
        <p:nvSpPr>
          <p:cNvPr id="68" name="!!o4c"/>
          <p:cNvSpPr/>
          <p:nvPr/>
        </p:nvSpPr>
        <p:spPr>
          <a:xfrm>
            <a:off x="2217796"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9" name="!!4c"/>
          <p:cNvSpPr txBox="1"/>
          <p:nvPr/>
        </p:nvSpPr>
        <p:spPr>
          <a:xfrm>
            <a:off x="2187974" y="4129869"/>
            <a:ext cx="829677"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70" name="!!o4d"/>
          <p:cNvSpPr/>
          <p:nvPr/>
        </p:nvSpPr>
        <p:spPr>
          <a:xfrm>
            <a:off x="3095585"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4d"/>
          <p:cNvSpPr txBox="1"/>
          <p:nvPr/>
        </p:nvSpPr>
        <p:spPr>
          <a:xfrm>
            <a:off x="3210086" y="4134804"/>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 name="!!o4d">
            <a:extLst>
              <a:ext uri="{FF2B5EF4-FFF2-40B4-BE49-F238E27FC236}">
                <a16:creationId xmlns:a16="http://schemas.microsoft.com/office/drawing/2014/main" id="{1EF54ED8-0FCD-53DA-BF24-A88534BD10D1}"/>
              </a:ext>
            </a:extLst>
          </p:cNvPr>
          <p:cNvSpPr/>
          <p:nvPr/>
        </p:nvSpPr>
        <p:spPr>
          <a:xfrm>
            <a:off x="6596315" y="4068384"/>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3" name="!!4d">
            <a:extLst>
              <a:ext uri="{FF2B5EF4-FFF2-40B4-BE49-F238E27FC236}">
                <a16:creationId xmlns:a16="http://schemas.microsoft.com/office/drawing/2014/main" id="{7896835C-7F7F-0823-3870-40A8ECD7A3C9}"/>
              </a:ext>
            </a:extLst>
          </p:cNvPr>
          <p:cNvSpPr txBox="1"/>
          <p:nvPr/>
        </p:nvSpPr>
        <p:spPr>
          <a:xfrm>
            <a:off x="6734049" y="4082085"/>
            <a:ext cx="519123"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488107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0" grpId="0"/>
      <p:bldP spid="116" grpId="0"/>
      <p:bldP spid="69" grpId="0"/>
      <p:bldP spid="71"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8358" y="343470"/>
              <a:ext cx="424964" cy="337856"/>
            </a:xfrm>
            <a:prstGeom prst="rect">
              <a:avLst/>
            </a:prstGeom>
          </p:spPr>
        </p:pic>
      </p:grpSp>
      <p:sp>
        <p:nvSpPr>
          <p:cNvPr id="68" name="Rectangle: Rounded Corners 28"/>
          <p:cNvSpPr/>
          <p:nvPr/>
        </p:nvSpPr>
        <p:spPr>
          <a:xfrm>
            <a:off x="955126" y="780097"/>
            <a:ext cx="7275621" cy="2204300"/>
          </a:xfrm>
          <a:prstGeom prst="roundRect">
            <a:avLst>
              <a:gd name="adj" fmla="val 114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05" name="!!o6d"/>
          <p:cNvSpPr/>
          <p:nvPr/>
        </p:nvSpPr>
        <p:spPr>
          <a:xfrm>
            <a:off x="3480793"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6" name="!!6d"/>
          <p:cNvSpPr txBox="1"/>
          <p:nvPr/>
        </p:nvSpPr>
        <p:spPr>
          <a:xfrm>
            <a:off x="356961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ấ</a:t>
            </a:r>
          </a:p>
        </p:txBody>
      </p:sp>
      <p:sp>
        <p:nvSpPr>
          <p:cNvPr id="9" name="!!o6d">
            <a:extLst>
              <a:ext uri="{FF2B5EF4-FFF2-40B4-BE49-F238E27FC236}">
                <a16:creationId xmlns:a16="http://schemas.microsoft.com/office/drawing/2014/main" id="{DA354452-6198-5F3F-1175-61A0E1097EE1}"/>
              </a:ext>
            </a:extLst>
          </p:cNvPr>
          <p:cNvSpPr/>
          <p:nvPr/>
        </p:nvSpPr>
        <p:spPr>
          <a:xfrm>
            <a:off x="2752125"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0" name="!!6d">
            <a:extLst>
              <a:ext uri="{FF2B5EF4-FFF2-40B4-BE49-F238E27FC236}">
                <a16:creationId xmlns:a16="http://schemas.microsoft.com/office/drawing/2014/main" id="{64BE8C05-4D8E-B856-FCD9-64DB585CB41A}"/>
              </a:ext>
            </a:extLst>
          </p:cNvPr>
          <p:cNvSpPr txBox="1"/>
          <p:nvPr/>
        </p:nvSpPr>
        <p:spPr>
          <a:xfrm>
            <a:off x="283620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5" name="TextBox 14">
            <a:extLst>
              <a:ext uri="{FF2B5EF4-FFF2-40B4-BE49-F238E27FC236}">
                <a16:creationId xmlns:a16="http://schemas.microsoft.com/office/drawing/2014/main" id="{0D5517AE-A949-D210-E2CF-ED8E226AB556}"/>
              </a:ext>
            </a:extLst>
          </p:cNvPr>
          <p:cNvSpPr txBox="1"/>
          <p:nvPr/>
        </p:nvSpPr>
        <p:spPr>
          <a:xfrm>
            <a:off x="3856425" y="850852"/>
            <a:ext cx="4282393" cy="1938992"/>
          </a:xfrm>
          <a:prstGeom prst="rect">
            <a:avLst/>
          </a:prstGeom>
          <a:noFill/>
          <a:ln>
            <a:noFill/>
          </a:ln>
        </p:spPr>
        <p:txBody>
          <a:bodyPr wrap="square">
            <a:spAutoFit/>
          </a:bodyPr>
          <a:lstStyle/>
          <a:p>
            <a:pPr algn="ctr">
              <a:buClr>
                <a:srgbClr val="000000"/>
              </a:buClr>
              <a:buSzPts val="2200"/>
            </a:pPr>
            <a:r>
              <a:rPr lang="vi-VN" sz="4000" b="1" dirty="0">
                <a:solidFill>
                  <a:srgbClr val="EE4036"/>
                </a:solidFill>
                <a:latin typeface="Times New Roman" panose="02020603050405020304" pitchFamily="18" charset="0"/>
                <a:cs typeface="Times New Roman" panose="02020603050405020304" pitchFamily="18" charset="0"/>
              </a:rPr>
              <a:t>Công thức này được gọi là công thức gì?</a:t>
            </a:r>
            <a:endParaRPr lang="en-US" sz="4000" b="1" dirty="0">
              <a:solidFill>
                <a:srgbClr val="EE4036"/>
              </a:solidFill>
              <a:latin typeface="Times New Roman" panose="02020603050405020304" pitchFamily="18" charset="0"/>
              <a:cs typeface="Times New Roman" panose="02020603050405020304" pitchFamily="18" charset="0"/>
            </a:endParaRPr>
          </a:p>
        </p:txBody>
      </p:sp>
      <p:sp>
        <p:nvSpPr>
          <p:cNvPr id="2" name="!!o6d">
            <a:extLst>
              <a:ext uri="{FF2B5EF4-FFF2-40B4-BE49-F238E27FC236}">
                <a16:creationId xmlns:a16="http://schemas.microsoft.com/office/drawing/2014/main" id="{4D1FE2CF-A841-0F84-40F7-F48F3D9389C3}"/>
              </a:ext>
            </a:extLst>
          </p:cNvPr>
          <p:cNvSpPr/>
          <p:nvPr/>
        </p:nvSpPr>
        <p:spPr>
          <a:xfrm>
            <a:off x="5685612"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1" name="!!6d">
            <a:extLst>
              <a:ext uri="{FF2B5EF4-FFF2-40B4-BE49-F238E27FC236}">
                <a16:creationId xmlns:a16="http://schemas.microsoft.com/office/drawing/2014/main" id="{E15200D7-4AEE-F93D-19B1-423C7A702598}"/>
              </a:ext>
            </a:extLst>
          </p:cNvPr>
          <p:cNvSpPr txBox="1"/>
          <p:nvPr/>
        </p:nvSpPr>
        <p:spPr>
          <a:xfrm>
            <a:off x="5774437"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p>
        </p:txBody>
      </p:sp>
      <p:sp>
        <p:nvSpPr>
          <p:cNvPr id="12" name="!!o6a">
            <a:extLst>
              <a:ext uri="{FF2B5EF4-FFF2-40B4-BE49-F238E27FC236}">
                <a16:creationId xmlns:a16="http://schemas.microsoft.com/office/drawing/2014/main" id="{20F292A9-F532-20DD-027D-BB8708214B03}"/>
              </a:ext>
            </a:extLst>
          </p:cNvPr>
          <p:cNvSpPr/>
          <p:nvPr/>
        </p:nvSpPr>
        <p:spPr>
          <a:xfrm>
            <a:off x="4218919"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3" name="!!6a">
            <a:extLst>
              <a:ext uri="{FF2B5EF4-FFF2-40B4-BE49-F238E27FC236}">
                <a16:creationId xmlns:a16="http://schemas.microsoft.com/office/drawing/2014/main" id="{D6C1D0FC-1C9F-9A1B-7094-73CB6165A605}"/>
              </a:ext>
            </a:extLst>
          </p:cNvPr>
          <p:cNvSpPr txBox="1"/>
          <p:nvPr/>
        </p:nvSpPr>
        <p:spPr>
          <a:xfrm>
            <a:off x="4310651" y="4271198"/>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4" name="!!o6d">
            <a:extLst>
              <a:ext uri="{FF2B5EF4-FFF2-40B4-BE49-F238E27FC236}">
                <a16:creationId xmlns:a16="http://schemas.microsoft.com/office/drawing/2014/main" id="{7ADEC9C1-69F9-FEF7-B677-3D353B0D33F9}"/>
              </a:ext>
            </a:extLst>
          </p:cNvPr>
          <p:cNvSpPr/>
          <p:nvPr/>
        </p:nvSpPr>
        <p:spPr>
          <a:xfrm>
            <a:off x="4956945"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a16="http://schemas.microsoft.com/office/drawing/2014/main" id="{A35C60C0-FEFB-EA0D-D2C5-95FCEACAF008}"/>
              </a:ext>
            </a:extLst>
          </p:cNvPr>
          <p:cNvSpPr txBox="1"/>
          <p:nvPr/>
        </p:nvSpPr>
        <p:spPr>
          <a:xfrm>
            <a:off x="5041028"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o6d">
            <a:extLst>
              <a:ext uri="{FF2B5EF4-FFF2-40B4-BE49-F238E27FC236}">
                <a16:creationId xmlns:a16="http://schemas.microsoft.com/office/drawing/2014/main" id="{AC852692-7787-1D69-33E6-B96AFD1C8069}"/>
              </a:ext>
            </a:extLst>
          </p:cNvPr>
          <p:cNvSpPr/>
          <p:nvPr/>
        </p:nvSpPr>
        <p:spPr>
          <a:xfrm>
            <a:off x="6418098" y="4229100"/>
            <a:ext cx="660616" cy="66061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a16="http://schemas.microsoft.com/office/drawing/2014/main" id="{70482346-1DFD-4F0A-59A8-140DCB0183AD}"/>
              </a:ext>
            </a:extLst>
          </p:cNvPr>
          <p:cNvSpPr txBox="1"/>
          <p:nvPr/>
        </p:nvSpPr>
        <p:spPr>
          <a:xfrm>
            <a:off x="6506923" y="4259882"/>
            <a:ext cx="446370" cy="600164"/>
          </a:xfrm>
          <a:prstGeom prst="rect">
            <a:avLst/>
          </a:prstGeom>
          <a:noFill/>
        </p:spPr>
        <p:txBody>
          <a:bodyPr wrap="square" rtlCol="0">
            <a:spAutoFit/>
          </a:bodyPr>
          <a:lstStyle/>
          <a:p>
            <a:pPr algn="ctr"/>
            <a:r>
              <a:rPr lang="en-US" sz="33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pic>
        <p:nvPicPr>
          <p:cNvPr id="20" name="Picture 19">
            <a:extLst>
              <a:ext uri="{FF2B5EF4-FFF2-40B4-BE49-F238E27FC236}">
                <a16:creationId xmlns:a16="http://schemas.microsoft.com/office/drawing/2014/main" id="{EBA8EFE3-5A0E-57C1-3EB1-D7297E52B376}"/>
              </a:ext>
            </a:extLst>
          </p:cNvPr>
          <p:cNvPicPr>
            <a:picLocks noChangeAspect="1"/>
          </p:cNvPicPr>
          <p:nvPr/>
        </p:nvPicPr>
        <p:blipFill>
          <a:blip r:embed="rId6"/>
          <a:stretch>
            <a:fillRect/>
          </a:stretch>
        </p:blipFill>
        <p:spPr>
          <a:xfrm>
            <a:off x="1324240" y="1019261"/>
            <a:ext cx="2384825" cy="1661339"/>
          </a:xfrm>
          <a:prstGeom prst="rect">
            <a:avLst/>
          </a:prstGeom>
        </p:spPr>
      </p:pic>
    </p:spTree>
    <p:extLst>
      <p:ext uri="{BB962C8B-B14F-4D97-AF65-F5344CB8AC3E}">
        <p14:creationId xmlns:p14="http://schemas.microsoft.com/office/powerpoint/2010/main" val="1186454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 grpId="0"/>
      <p:bldP spid="11" grpId="0"/>
      <p:bldP spid="13"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684729"/>
            <a:ext cx="7769628" cy="2148657"/>
          </a:xfrm>
          <a:prstGeom prst="roundRect">
            <a:avLst>
              <a:gd name="adj" fmla="val 1402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38270" y="835684"/>
            <a:ext cx="7592411" cy="1631216"/>
          </a:xfrm>
          <a:prstGeom prst="rect">
            <a:avLst/>
          </a:prstGeom>
          <a:noFill/>
          <a:ln>
            <a:noFill/>
          </a:ln>
        </p:spPr>
        <p:txBody>
          <a:bodyPr wrap="square">
            <a:spAutoFit/>
          </a:bodyPr>
          <a:lstStyle/>
          <a:p>
            <a:pPr algn="ctr">
              <a:buClr>
                <a:srgbClr val="000000"/>
              </a:buClr>
              <a:buSzPts val="2200"/>
            </a:pPr>
            <a:r>
              <a:rPr lang="vi-VN" sz="2000" b="1" dirty="0">
                <a:solidFill>
                  <a:srgbClr val="EE4036"/>
                </a:solidFill>
                <a:latin typeface="Times New Roman" panose="02020603050405020304" pitchFamily="18" charset="0"/>
                <a:cs typeface="Times New Roman" panose="02020603050405020304" pitchFamily="18" charset="0"/>
              </a:rPr>
              <a:t>Thuật ngữ "</a:t>
            </a:r>
            <a:r>
              <a:rPr lang="vi-VN" sz="2000" b="1" dirty="0" err="1">
                <a:solidFill>
                  <a:srgbClr val="EE4036"/>
                </a:solidFill>
                <a:latin typeface="Times New Roman" panose="02020603050405020304" pitchFamily="18" charset="0"/>
                <a:cs typeface="Times New Roman" panose="02020603050405020304" pitchFamily="18" charset="0"/>
              </a:rPr>
              <a:t>hoá</a:t>
            </a:r>
            <a:r>
              <a:rPr lang="vi-VN" sz="2000" b="1" dirty="0">
                <a:solidFill>
                  <a:srgbClr val="EE4036"/>
                </a:solidFill>
                <a:latin typeface="Times New Roman" panose="02020603050405020304" pitchFamily="18" charset="0"/>
                <a:cs typeface="Times New Roman" panose="02020603050405020304" pitchFamily="18" charset="0"/>
              </a:rPr>
              <a:t> học hữu cơ" được nhà </a:t>
            </a:r>
            <a:r>
              <a:rPr lang="vi-VN" sz="2000" b="1" dirty="0" err="1">
                <a:solidFill>
                  <a:srgbClr val="EE4036"/>
                </a:solidFill>
                <a:latin typeface="Times New Roman" panose="02020603050405020304" pitchFamily="18" charset="0"/>
                <a:cs typeface="Times New Roman" panose="02020603050405020304" pitchFamily="18" charset="0"/>
              </a:rPr>
              <a:t>hoá</a:t>
            </a:r>
            <a:r>
              <a:rPr lang="vi-VN" sz="2000" b="1" dirty="0">
                <a:solidFill>
                  <a:srgbClr val="EE4036"/>
                </a:solidFill>
                <a:latin typeface="Times New Roman" panose="02020603050405020304" pitchFamily="18" charset="0"/>
                <a:cs typeface="Times New Roman" panose="02020603050405020304" pitchFamily="18" charset="0"/>
              </a:rPr>
              <a:t> học người Thụy Điển </a:t>
            </a:r>
            <a:r>
              <a:rPr lang="vi-VN" sz="2000" b="1" dirty="0" err="1">
                <a:solidFill>
                  <a:srgbClr val="EE4036"/>
                </a:solidFill>
                <a:latin typeface="Times New Roman" panose="02020603050405020304" pitchFamily="18" charset="0"/>
                <a:cs typeface="Times New Roman" panose="02020603050405020304" pitchFamily="18" charset="0"/>
              </a:rPr>
              <a:t>Jacob</a:t>
            </a:r>
            <a:r>
              <a:rPr lang="vi-VN" sz="2000" b="1" dirty="0">
                <a:solidFill>
                  <a:srgbClr val="EE4036"/>
                </a:solidFill>
                <a:latin typeface="Times New Roman" panose="02020603050405020304" pitchFamily="18" charset="0"/>
                <a:cs typeface="Times New Roman" panose="02020603050405020304" pitchFamily="18" charset="0"/>
              </a:rPr>
              <a:t> </a:t>
            </a:r>
            <a:r>
              <a:rPr lang="vi-VN" sz="2000" b="1" dirty="0" err="1">
                <a:solidFill>
                  <a:srgbClr val="EE4036"/>
                </a:solidFill>
                <a:latin typeface="Times New Roman" panose="02020603050405020304" pitchFamily="18" charset="0"/>
                <a:cs typeface="Times New Roman" panose="02020603050405020304" pitchFamily="18" charset="0"/>
              </a:rPr>
              <a:t>Berzelius</a:t>
            </a:r>
            <a:r>
              <a:rPr lang="vi-VN" sz="2000" b="1" dirty="0">
                <a:solidFill>
                  <a:srgbClr val="EE4036"/>
                </a:solidFill>
                <a:latin typeface="Times New Roman" panose="02020603050405020304" pitchFamily="18" charset="0"/>
                <a:cs typeface="Times New Roman" panose="02020603050405020304" pitchFamily="18" charset="0"/>
              </a:rPr>
              <a:t> đưa ra lần đầu tiên vào năm 1806, khi ông nghiên cứu các hợp chất có nguồn gốc sinh vật. Tại thời điểm đó, các nhà khoa học vẫn cho rằng các hợp chất hữu cơ chỉ được hình thành trong cơ thể sinh vật nhờ “_____".</a:t>
            </a:r>
            <a:endParaRPr lang="en-US" sz="2000" b="1" dirty="0">
              <a:solidFill>
                <a:srgbClr val="EE4036"/>
              </a:solidFill>
              <a:latin typeface="Times New Roman" panose="02020603050405020304" pitchFamily="18" charset="0"/>
              <a:cs typeface="Times New Roman" panose="02020603050405020304" pitchFamily="18" charset="0"/>
            </a:endParaRPr>
          </a:p>
        </p:txBody>
      </p:sp>
      <p:sp>
        <p:nvSpPr>
          <p:cNvPr id="130" name="!!o6d"/>
          <p:cNvSpPr/>
          <p:nvPr/>
        </p:nvSpPr>
        <p:spPr>
          <a:xfrm>
            <a:off x="5925519"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31" name="!!6d"/>
          <p:cNvSpPr txBox="1"/>
          <p:nvPr/>
        </p:nvSpPr>
        <p:spPr>
          <a:xfrm>
            <a:off x="6048032" y="4089451"/>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68" name="!!o6d"/>
          <p:cNvSpPr/>
          <p:nvPr/>
        </p:nvSpPr>
        <p:spPr>
          <a:xfrm>
            <a:off x="5068770" y="405888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69" name="!!6d"/>
          <p:cNvSpPr txBox="1"/>
          <p:nvPr/>
        </p:nvSpPr>
        <p:spPr>
          <a:xfrm>
            <a:off x="5185239" y="409323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a:t>
            </a:r>
          </a:p>
        </p:txBody>
      </p:sp>
      <p:sp>
        <p:nvSpPr>
          <p:cNvPr id="70" name="!!o6d"/>
          <p:cNvSpPr/>
          <p:nvPr/>
        </p:nvSpPr>
        <p:spPr>
          <a:xfrm>
            <a:off x="3344773"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6d"/>
          <p:cNvSpPr txBox="1"/>
          <p:nvPr/>
        </p:nvSpPr>
        <p:spPr>
          <a:xfrm>
            <a:off x="3467285"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72" name="!!o6d"/>
          <p:cNvSpPr/>
          <p:nvPr/>
        </p:nvSpPr>
        <p:spPr>
          <a:xfrm>
            <a:off x="4201522"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4" name="!!6d"/>
          <p:cNvSpPr txBox="1"/>
          <p:nvPr/>
        </p:nvSpPr>
        <p:spPr>
          <a:xfrm>
            <a:off x="4324034" y="408848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75" name="!!o6d"/>
          <p:cNvSpPr/>
          <p:nvPr/>
        </p:nvSpPr>
        <p:spPr>
          <a:xfrm>
            <a:off x="248802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8" name="!!6d"/>
          <p:cNvSpPr txBox="1"/>
          <p:nvPr/>
        </p:nvSpPr>
        <p:spPr>
          <a:xfrm>
            <a:off x="2610536"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ự</a:t>
            </a:r>
          </a:p>
        </p:txBody>
      </p:sp>
      <p:sp>
        <p:nvSpPr>
          <p:cNvPr id="2" name="!!o6d">
            <a:extLst>
              <a:ext uri="{FF2B5EF4-FFF2-40B4-BE49-F238E27FC236}">
                <a16:creationId xmlns:a16="http://schemas.microsoft.com/office/drawing/2014/main" id="{66A7D28E-BAF0-7F67-BE67-376C8FA9FD99}"/>
              </a:ext>
            </a:extLst>
          </p:cNvPr>
          <p:cNvSpPr/>
          <p:nvPr/>
        </p:nvSpPr>
        <p:spPr>
          <a:xfrm>
            <a:off x="163127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a16="http://schemas.microsoft.com/office/drawing/2014/main" id="{E2C58FFB-623E-43BE-FBFA-3B9328DFAC07}"/>
              </a:ext>
            </a:extLst>
          </p:cNvPr>
          <p:cNvSpPr txBox="1"/>
          <p:nvPr/>
        </p:nvSpPr>
        <p:spPr>
          <a:xfrm>
            <a:off x="1753787" y="408469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4" name="!!o6d">
            <a:extLst>
              <a:ext uri="{FF2B5EF4-FFF2-40B4-BE49-F238E27FC236}">
                <a16:creationId xmlns:a16="http://schemas.microsoft.com/office/drawing/2014/main" id="{0FF229BE-9BB1-FF31-CBF4-84814D026104}"/>
              </a:ext>
            </a:extLst>
          </p:cNvPr>
          <p:cNvSpPr/>
          <p:nvPr/>
        </p:nvSpPr>
        <p:spPr>
          <a:xfrm>
            <a:off x="6782268" y="4056314"/>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a16="http://schemas.microsoft.com/office/drawing/2014/main" id="{1B4B4F46-6691-D5A0-61D1-57CEDBAFB4A4}"/>
              </a:ext>
            </a:extLst>
          </p:cNvPr>
          <p:cNvSpPr txBox="1"/>
          <p:nvPr/>
        </p:nvSpPr>
        <p:spPr>
          <a:xfrm>
            <a:off x="6904781" y="4086883"/>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p>
        </p:txBody>
      </p:sp>
    </p:spTree>
    <p:extLst>
      <p:ext uri="{BB962C8B-B14F-4D97-AF65-F5344CB8AC3E}">
        <p14:creationId xmlns:p14="http://schemas.microsoft.com/office/powerpoint/2010/main" val="2635956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animEffect transition="in" filter="fade">
                                      <p:cBhvr>
                                        <p:cTn id="19" dur="500"/>
                                        <p:tgtEl>
                                          <p:spTgt spid="1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69" grpId="0"/>
      <p:bldP spid="71" grpId="0"/>
      <p:bldP spid="74" grpId="0"/>
      <p:bldP spid="78"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defTabSz="685800">
                <a:buClrTx/>
                <a:defRPr/>
              </a:pPr>
              <a:r>
                <a:rPr lang="en-US" sz="18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Câu </a:t>
              </a:r>
              <a:r>
                <a:rPr lang="en-US" sz="1800" b="1" kern="1200" dirty="0" err="1">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số</a:t>
              </a:r>
              <a:r>
                <a:rPr lang="en-US" sz="18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5"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pic>
          <p:nvPicPr>
            <p:cNvPr id="63" name="Graphic 6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559007"/>
            </a:xfrm>
            <a:prstGeom prst="rect">
              <a:avLst/>
            </a:prstGeom>
            <a:noFill/>
          </p:spPr>
          <p:txBody>
            <a:bodyPr wrap="square">
              <a:spAutoFit/>
            </a:bodyPr>
            <a:lstStyle/>
            <a:p>
              <a:pPr algn="ctr" defTabSz="685800">
                <a:buClrTx/>
                <a:defRPr/>
              </a:pPr>
              <a:r>
                <a:rPr lang="en-US" sz="2025" kern="1200" dirty="0" err="1">
                  <a:solidFill>
                    <a:srgbClr val="EE4036"/>
                  </a:solidFill>
                  <a:latin typeface="Times New Roman" panose="02020603050405020304" pitchFamily="18" charset="0"/>
                  <a:ea typeface="+mn-ea"/>
                  <a:cs typeface="Times New Roman" panose="02020603050405020304" pitchFamily="18" charset="0"/>
                </a:rPr>
                <a:t>Đáp</a:t>
              </a:r>
              <a:r>
                <a:rPr lang="en-US" sz="2025" kern="1200" dirty="0">
                  <a:solidFill>
                    <a:srgbClr val="EE4036"/>
                  </a:solidFill>
                  <a:latin typeface="Times New Roman" panose="02020603050405020304" pitchFamily="18" charset="0"/>
                  <a:ea typeface="+mn-ea"/>
                  <a:cs typeface="Times New Roman" panose="02020603050405020304" pitchFamily="18" charset="0"/>
                </a:rPr>
                <a:t> </a:t>
              </a:r>
              <a:r>
                <a:rPr lang="en-US" sz="2025" kern="1200" dirty="0" err="1">
                  <a:solidFill>
                    <a:srgbClr val="EE4036"/>
                  </a:solidFill>
                  <a:latin typeface="Times New Roman" panose="02020603050405020304" pitchFamily="18" charset="0"/>
                  <a:ea typeface="+mn-ea"/>
                  <a:cs typeface="Times New Roman" panose="02020603050405020304" pitchFamily="18" charset="0"/>
                </a:rPr>
                <a:t>án</a:t>
              </a:r>
              <a:r>
                <a:rPr lang="en-US" sz="2025" kern="1200" dirty="0">
                  <a:solidFill>
                    <a:srgbClr val="EE4036"/>
                  </a:solidFill>
                  <a:latin typeface="Times New Roman" panose="02020603050405020304" pitchFamily="18" charset="0"/>
                  <a:ea typeface="+mn-ea"/>
                  <a:cs typeface="Times New Roman" panose="02020603050405020304" pitchFamily="18" charset="0"/>
                </a:rPr>
                <a:t> </a:t>
              </a:r>
              <a:r>
                <a:rPr lang="en-US" sz="2025" kern="1200" dirty="0" err="1">
                  <a:solidFill>
                    <a:srgbClr val="EE4036"/>
                  </a:solidFill>
                  <a:latin typeface="Times New Roman" panose="02020603050405020304" pitchFamily="18" charset="0"/>
                  <a:ea typeface="+mn-ea"/>
                  <a:cs typeface="Times New Roman" panose="02020603050405020304" pitchFamily="18" charset="0"/>
                </a:rPr>
                <a:t>là</a:t>
              </a:r>
              <a:endParaRPr lang="en-US" sz="2025" kern="1200" dirty="0">
                <a:solidFill>
                  <a:srgbClr val="EE4036"/>
                </a:solidFill>
                <a:latin typeface="Times New Roman" panose="02020603050405020304" pitchFamily="18" charset="0"/>
                <a:ea typeface="+mn-ea"/>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685800">
                    <a:buClrTx/>
                    <a:defRPr/>
                  </a:pPr>
                  <a:endParaRPr lang="en-US" sz="1350" kern="1200" dirty="0">
                    <a:solidFill>
                      <a:srgbClr val="3F3F3F"/>
                    </a:solidFill>
                    <a:latin typeface="Times New Roman" panose="02020603050405020304" pitchFamily="18" charset="0"/>
                    <a:ea typeface="+mn-ea"/>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685800">
                    <a:buClrTx/>
                    <a:defRPr/>
                  </a:pPr>
                  <a:endParaRPr lang="en-US" sz="1350" kern="1200" dirty="0">
                    <a:solidFill>
                      <a:srgbClr val="3F3F3F"/>
                    </a:solidFill>
                    <a:latin typeface="Times New Roman" panose="02020603050405020304" pitchFamily="18" charset="0"/>
                    <a:ea typeface="+mn-ea"/>
                    <a:cs typeface="Times New Roman" panose="02020603050405020304" pitchFamily="18" charset="0"/>
                  </a:endParaRPr>
                </a:p>
              </p:txBody>
            </p:sp>
          </p:grpSp>
        </p:grpSp>
      </p:grpSp>
      <p:sp>
        <p:nvSpPr>
          <p:cNvPr id="87" name="!!o1c"/>
          <p:cNvSpPr/>
          <p:nvPr/>
        </p:nvSpPr>
        <p:spPr>
          <a:xfrm>
            <a:off x="411053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88" name="!!1c"/>
          <p:cNvSpPr txBox="1"/>
          <p:nvPr/>
        </p:nvSpPr>
        <p:spPr>
          <a:xfrm>
            <a:off x="4279268"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3" name="!!o1f"/>
          <p:cNvSpPr/>
          <p:nvPr/>
        </p:nvSpPr>
        <p:spPr>
          <a:xfrm>
            <a:off x="492261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4" name="!!1f"/>
          <p:cNvSpPr txBox="1"/>
          <p:nvPr/>
        </p:nvSpPr>
        <p:spPr>
          <a:xfrm>
            <a:off x="5085480"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97" name="!!o1f"/>
          <p:cNvSpPr/>
          <p:nvPr/>
        </p:nvSpPr>
        <p:spPr>
          <a:xfrm>
            <a:off x="3314944"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8" name="!!1f"/>
          <p:cNvSpPr txBox="1"/>
          <p:nvPr/>
        </p:nvSpPr>
        <p:spPr>
          <a:xfrm>
            <a:off x="3477813"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o1c">
            <a:extLst>
              <a:ext uri="{FF2B5EF4-FFF2-40B4-BE49-F238E27FC236}">
                <a16:creationId xmlns:a16="http://schemas.microsoft.com/office/drawing/2014/main" id="{E5473EFF-01E9-7A27-3078-1928F10718E4}"/>
              </a:ext>
            </a:extLst>
          </p:cNvPr>
          <p:cNvSpPr/>
          <p:nvPr/>
        </p:nvSpPr>
        <p:spPr>
          <a:xfrm>
            <a:off x="2521980"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3" name="!!1c">
            <a:extLst>
              <a:ext uri="{FF2B5EF4-FFF2-40B4-BE49-F238E27FC236}">
                <a16:creationId xmlns:a16="http://schemas.microsoft.com/office/drawing/2014/main" id="{00D9188B-5ACC-EB90-3B04-FCD65EF34E2B}"/>
              </a:ext>
            </a:extLst>
          </p:cNvPr>
          <p:cNvSpPr txBox="1"/>
          <p:nvPr/>
        </p:nvSpPr>
        <p:spPr>
          <a:xfrm>
            <a:off x="2690716"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4" name="!!o1f">
            <a:extLst>
              <a:ext uri="{FF2B5EF4-FFF2-40B4-BE49-F238E27FC236}">
                <a16:creationId xmlns:a16="http://schemas.microsoft.com/office/drawing/2014/main" id="{8731CAE0-5675-F2B0-8954-6B5D142AA13F}"/>
              </a:ext>
            </a:extLst>
          </p:cNvPr>
          <p:cNvSpPr/>
          <p:nvPr/>
        </p:nvSpPr>
        <p:spPr>
          <a:xfrm>
            <a:off x="172639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5" name="!!1f">
            <a:extLst>
              <a:ext uri="{FF2B5EF4-FFF2-40B4-BE49-F238E27FC236}">
                <a16:creationId xmlns:a16="http://schemas.microsoft.com/office/drawing/2014/main" id="{7D772184-7490-7179-D143-773CBA02FD1E}"/>
              </a:ext>
            </a:extLst>
          </p:cNvPr>
          <p:cNvSpPr txBox="1"/>
          <p:nvPr/>
        </p:nvSpPr>
        <p:spPr>
          <a:xfrm>
            <a:off x="1889260"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8084A30A-D650-9806-65FD-1AE4C40B6BC3}"/>
              </a:ext>
            </a:extLst>
          </p:cNvPr>
          <p:cNvSpPr txBox="1"/>
          <p:nvPr/>
        </p:nvSpPr>
        <p:spPr>
          <a:xfrm>
            <a:off x="1372745" y="1103068"/>
            <a:ext cx="6826832" cy="1569660"/>
          </a:xfrm>
          <a:prstGeom prst="rect">
            <a:avLst/>
          </a:prstGeom>
          <a:noFill/>
          <a:ln>
            <a:noFill/>
          </a:ln>
        </p:spPr>
        <p:txBody>
          <a:bodyPr wrap="square">
            <a:spAutoFit/>
          </a:bodyPr>
          <a:lstStyle/>
          <a:p>
            <a:pPr algn="ctr">
              <a:buClr>
                <a:srgbClr val="000000"/>
              </a:buClr>
              <a:buSzPts val="2200"/>
            </a:pPr>
            <a:r>
              <a:rPr lang="vi-VN" sz="3200" b="1" dirty="0" err="1">
                <a:solidFill>
                  <a:srgbClr val="EE4036"/>
                </a:solidFill>
                <a:latin typeface="Times New Roman" panose="02020603050405020304" pitchFamily="18" charset="0"/>
                <a:cs typeface="Times New Roman" panose="02020603050405020304" pitchFamily="18" charset="0"/>
              </a:rPr>
              <a:t>Hydrocarbon</a:t>
            </a:r>
            <a:r>
              <a:rPr lang="vi-VN" sz="3200" b="1" dirty="0">
                <a:solidFill>
                  <a:srgbClr val="EE4036"/>
                </a:solidFill>
                <a:latin typeface="Times New Roman" panose="02020603050405020304" pitchFamily="18" charset="0"/>
                <a:cs typeface="Times New Roman" panose="02020603050405020304" pitchFamily="18" charset="0"/>
              </a:rPr>
              <a:t> là loại hợp chất hữu cơ mà thành phần chỉ chứa 2 nguyên tố là </a:t>
            </a:r>
            <a:r>
              <a:rPr lang="vi-VN" sz="3200" b="1" dirty="0" err="1">
                <a:solidFill>
                  <a:srgbClr val="EE4036"/>
                </a:solidFill>
                <a:latin typeface="Times New Roman" panose="02020603050405020304" pitchFamily="18" charset="0"/>
                <a:cs typeface="Times New Roman" panose="02020603050405020304" pitchFamily="18" charset="0"/>
              </a:rPr>
              <a:t>carbon</a:t>
            </a:r>
            <a:r>
              <a:rPr lang="vi-VN" sz="3200" b="1" dirty="0">
                <a:solidFill>
                  <a:srgbClr val="EE4036"/>
                </a:solidFill>
                <a:latin typeface="Times New Roman" panose="02020603050405020304" pitchFamily="18" charset="0"/>
                <a:cs typeface="Times New Roman" panose="02020603050405020304" pitchFamily="18" charset="0"/>
              </a:rPr>
              <a:t> và nguyên tố nào?	</a:t>
            </a:r>
            <a:endParaRPr lang="en-US" sz="3200" b="1" dirty="0">
              <a:solidFill>
                <a:srgbClr val="EE4036"/>
              </a:solidFill>
              <a:latin typeface="Times New Roman" panose="02020603050405020304" pitchFamily="18" charset="0"/>
              <a:cs typeface="Times New Roman" panose="02020603050405020304" pitchFamily="18" charset="0"/>
            </a:endParaRPr>
          </a:p>
        </p:txBody>
      </p:sp>
      <p:sp>
        <p:nvSpPr>
          <p:cNvPr id="6" name="!!o1c">
            <a:extLst>
              <a:ext uri="{FF2B5EF4-FFF2-40B4-BE49-F238E27FC236}">
                <a16:creationId xmlns:a16="http://schemas.microsoft.com/office/drawing/2014/main" id="{9C1672AF-96DB-A602-94BA-F223BC3A04AA}"/>
              </a:ext>
            </a:extLst>
          </p:cNvPr>
          <p:cNvSpPr/>
          <p:nvPr/>
        </p:nvSpPr>
        <p:spPr>
          <a:xfrm>
            <a:off x="6503480"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9" name="!!1c">
            <a:extLst>
              <a:ext uri="{FF2B5EF4-FFF2-40B4-BE49-F238E27FC236}">
                <a16:creationId xmlns:a16="http://schemas.microsoft.com/office/drawing/2014/main" id="{E25DDDA5-2E8F-2DEA-223D-061299FE9351}"/>
              </a:ext>
            </a:extLst>
          </p:cNvPr>
          <p:cNvSpPr txBox="1"/>
          <p:nvPr/>
        </p:nvSpPr>
        <p:spPr>
          <a:xfrm>
            <a:off x="6672216" y="4301462"/>
            <a:ext cx="346628" cy="646331"/>
          </a:xfrm>
          <a:prstGeom prst="rect">
            <a:avLst/>
          </a:prstGeom>
          <a:noFill/>
        </p:spPr>
        <p:txBody>
          <a:bodyPr wrap="square" rtlCol="0">
            <a:spAutoFit/>
          </a:bodyPr>
          <a:lstStyle/>
          <a:p>
            <a:pPr algn="ctr" defTabSz="685800">
              <a:buClrTx/>
              <a:defRPr/>
            </a:pPr>
            <a:r>
              <a:rPr lang="en-US" sz="36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endPar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10" name="!!o1f">
            <a:extLst>
              <a:ext uri="{FF2B5EF4-FFF2-40B4-BE49-F238E27FC236}">
                <a16:creationId xmlns:a16="http://schemas.microsoft.com/office/drawing/2014/main" id="{95C49515-9FF4-9AF4-15C3-37F9919E6C1F}"/>
              </a:ext>
            </a:extLst>
          </p:cNvPr>
          <p:cNvSpPr/>
          <p:nvPr/>
        </p:nvSpPr>
        <p:spPr>
          <a:xfrm>
            <a:off x="7315558"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1" name="!!1f">
            <a:extLst>
              <a:ext uri="{FF2B5EF4-FFF2-40B4-BE49-F238E27FC236}">
                <a16:creationId xmlns:a16="http://schemas.microsoft.com/office/drawing/2014/main" id="{0022B9A5-4560-C6C5-F97A-0095CAD98E5F}"/>
              </a:ext>
            </a:extLst>
          </p:cNvPr>
          <p:cNvSpPr txBox="1"/>
          <p:nvPr/>
        </p:nvSpPr>
        <p:spPr>
          <a:xfrm>
            <a:off x="7478428" y="4301462"/>
            <a:ext cx="346628" cy="646331"/>
          </a:xfrm>
          <a:prstGeom prst="rect">
            <a:avLst/>
          </a:prstGeom>
          <a:noFill/>
        </p:spPr>
        <p:txBody>
          <a:bodyPr wrap="square" rtlCol="0">
            <a:spAutoFit/>
          </a:bodyPr>
          <a:lstStyle/>
          <a:p>
            <a:pPr algn="ctr" defTabSz="685800">
              <a:buClrTx/>
              <a:defRPr/>
            </a:pPr>
            <a:r>
              <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n</a:t>
            </a:r>
          </a:p>
        </p:txBody>
      </p:sp>
      <p:sp>
        <p:nvSpPr>
          <p:cNvPr id="12" name="!!o1f">
            <a:extLst>
              <a:ext uri="{FF2B5EF4-FFF2-40B4-BE49-F238E27FC236}">
                <a16:creationId xmlns:a16="http://schemas.microsoft.com/office/drawing/2014/main" id="{86E148F9-3C84-5886-0BCE-B76826FA1255}"/>
              </a:ext>
            </a:extLst>
          </p:cNvPr>
          <p:cNvSpPr/>
          <p:nvPr/>
        </p:nvSpPr>
        <p:spPr>
          <a:xfrm>
            <a:off x="5707891"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100" kern="1200">
              <a:solidFill>
                <a:prstClr val="white"/>
              </a:solidFill>
              <a:latin typeface="Times New Roman" panose="02020603050405020304" pitchFamily="18" charset="0"/>
              <a:cs typeface="Times New Roman" panose="02020603050405020304" pitchFamily="18" charset="0"/>
            </a:endParaRPr>
          </a:p>
        </p:txBody>
      </p:sp>
      <p:sp>
        <p:nvSpPr>
          <p:cNvPr id="14" name="!!1f">
            <a:extLst>
              <a:ext uri="{FF2B5EF4-FFF2-40B4-BE49-F238E27FC236}">
                <a16:creationId xmlns:a16="http://schemas.microsoft.com/office/drawing/2014/main" id="{38D990DC-FDFA-F932-D593-33CB23A9E410}"/>
              </a:ext>
            </a:extLst>
          </p:cNvPr>
          <p:cNvSpPr txBox="1"/>
          <p:nvPr/>
        </p:nvSpPr>
        <p:spPr>
          <a:xfrm>
            <a:off x="5870761" y="4301462"/>
            <a:ext cx="346628" cy="646331"/>
          </a:xfrm>
          <a:prstGeom prst="rect">
            <a:avLst/>
          </a:prstGeom>
          <a:noFill/>
        </p:spPr>
        <p:txBody>
          <a:bodyPr wrap="square" rtlCol="0">
            <a:spAutoFit/>
          </a:bodyPr>
          <a:lstStyle/>
          <a:p>
            <a:pPr algn="ctr" defTabSz="685800">
              <a:buClrTx/>
              <a:defRPr/>
            </a:pPr>
            <a:r>
              <a:rPr lang="en-US" sz="3600" b="1" kern="1200" dirty="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g</a:t>
            </a:r>
          </a:p>
        </p:txBody>
      </p:sp>
    </p:spTree>
    <p:extLst>
      <p:ext uri="{BB962C8B-B14F-4D97-AF65-F5344CB8AC3E}">
        <p14:creationId xmlns:p14="http://schemas.microsoft.com/office/powerpoint/2010/main" val="916945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4" grpId="0"/>
      <p:bldP spid="98" grpId="0"/>
      <p:bldP spid="3" grpId="0"/>
      <p:bldP spid="5" grpId="0"/>
      <p:bldP spid="9"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69"/>
        <p:cNvGrpSpPr/>
        <p:nvPr/>
      </p:nvGrpSpPr>
      <p:grpSpPr>
        <a:xfrm>
          <a:off x="0" y="0"/>
          <a:ext cx="0" cy="0"/>
          <a:chOff x="0" y="0"/>
          <a:chExt cx="0" cy="0"/>
        </a:xfrm>
      </p:grpSpPr>
      <p:sp>
        <p:nvSpPr>
          <p:cNvPr id="371" name="Google Shape;371;p44"/>
          <p:cNvSpPr txBox="1">
            <a:spLocks noGrp="1"/>
          </p:cNvSpPr>
          <p:nvPr>
            <p:ph type="ctrTitle"/>
          </p:nvPr>
        </p:nvSpPr>
        <p:spPr>
          <a:xfrm>
            <a:off x="901444" y="1299690"/>
            <a:ext cx="7181134" cy="260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7200" i="1" dirty="0" err="1">
                <a:solidFill>
                  <a:srgbClr val="FF0000"/>
                </a:solidFill>
                <a:latin typeface="Times New Roman" panose="02020603050405020304" pitchFamily="18" charset="0"/>
                <a:cs typeface="Times New Roman" panose="02020603050405020304" pitchFamily="18" charset="0"/>
              </a:rPr>
              <a:t>Tiết</a:t>
            </a:r>
            <a:r>
              <a:rPr lang="en-US" sz="7200" i="1" dirty="0">
                <a:solidFill>
                  <a:srgbClr val="FF0000"/>
                </a:solidFill>
                <a:latin typeface="Times New Roman" panose="02020603050405020304" pitchFamily="18" charset="0"/>
                <a:cs typeface="Times New Roman" panose="02020603050405020304" pitchFamily="18" charset="0"/>
              </a:rPr>
              <a:t> 18. </a:t>
            </a:r>
            <a:r>
              <a:rPr lang="en-US" sz="7200" i="1" dirty="0" err="1">
                <a:solidFill>
                  <a:srgbClr val="FF0000"/>
                </a:solidFill>
                <a:latin typeface="Times New Roman" panose="02020603050405020304" pitchFamily="18" charset="0"/>
                <a:cs typeface="Times New Roman" panose="02020603050405020304" pitchFamily="18" charset="0"/>
              </a:rPr>
              <a:t>Bài</a:t>
            </a:r>
            <a:r>
              <a:rPr lang="en-US" sz="7200" i="1" dirty="0">
                <a:solidFill>
                  <a:srgbClr val="FF0000"/>
                </a:solidFill>
                <a:latin typeface="Times New Roman" panose="02020603050405020304" pitchFamily="18" charset="0"/>
                <a:cs typeface="Times New Roman" panose="02020603050405020304" pitchFamily="18" charset="0"/>
              </a:rPr>
              <a:t> 23:</a:t>
            </a:r>
            <a:br>
              <a:rPr lang="en-US" sz="7200" i="1" dirty="0">
                <a:solidFill>
                  <a:srgbClr val="FF0000"/>
                </a:solidFill>
                <a:latin typeface="Times New Roman" panose="02020603050405020304" pitchFamily="18" charset="0"/>
                <a:cs typeface="Times New Roman" panose="02020603050405020304" pitchFamily="18" charset="0"/>
              </a:rPr>
            </a:br>
            <a:r>
              <a:rPr lang="en-US" sz="11500" b="1" dirty="0">
                <a:solidFill>
                  <a:srgbClr val="FF0000"/>
                </a:solidFill>
                <a:latin typeface="Times New Roman" panose="02020603050405020304" pitchFamily="18" charset="0"/>
                <a:cs typeface="Times New Roman" panose="02020603050405020304" pitchFamily="18" charset="0"/>
              </a:rPr>
              <a:t>ALKANE</a:t>
            </a:r>
            <a:endParaRPr sz="8800" b="1" dirty="0">
              <a:solidFill>
                <a:srgbClr val="FF0000"/>
              </a:solidFill>
              <a:latin typeface="Times New Roman" panose="02020603050405020304" pitchFamily="18" charset="0"/>
              <a:cs typeface="Times New Roman" panose="02020603050405020304" pitchFamily="18" charset="0"/>
            </a:endParaRPr>
          </a:p>
        </p:txBody>
      </p:sp>
      <p:grpSp>
        <p:nvGrpSpPr>
          <p:cNvPr id="372" name="Google Shape;372;p44"/>
          <p:cNvGrpSpPr/>
          <p:nvPr/>
        </p:nvGrpSpPr>
        <p:grpSpPr>
          <a:xfrm>
            <a:off x="7070231" y="419297"/>
            <a:ext cx="1049059" cy="778108"/>
            <a:chOff x="6224675" y="2055325"/>
            <a:chExt cx="920550" cy="682850"/>
          </a:xfrm>
        </p:grpSpPr>
        <p:sp>
          <p:nvSpPr>
            <p:cNvPr id="373" name="Google Shape;373;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chemeClr val="lt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44"/>
            <p:cNvGrpSpPr/>
            <p:nvPr/>
          </p:nvGrpSpPr>
          <p:grpSpPr>
            <a:xfrm>
              <a:off x="6224675" y="2055325"/>
              <a:ext cx="920225" cy="682650"/>
              <a:chOff x="2734175" y="518275"/>
              <a:chExt cx="920225" cy="682650"/>
            </a:xfrm>
          </p:grpSpPr>
          <p:sp>
            <p:nvSpPr>
              <p:cNvPr id="375" name="Google Shape;375;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9" name="Google Shape;389;p44"/>
          <p:cNvGrpSpPr/>
          <p:nvPr/>
        </p:nvGrpSpPr>
        <p:grpSpPr>
          <a:xfrm>
            <a:off x="974063" y="3359317"/>
            <a:ext cx="1049044" cy="1003065"/>
            <a:chOff x="5047850" y="2794950"/>
            <a:chExt cx="1095150" cy="1047150"/>
          </a:xfrm>
        </p:grpSpPr>
        <p:sp>
          <p:nvSpPr>
            <p:cNvPr id="390" name="Google Shape;390;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chemeClr val="dk2"/>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44"/>
          <p:cNvGrpSpPr/>
          <p:nvPr/>
        </p:nvGrpSpPr>
        <p:grpSpPr>
          <a:xfrm>
            <a:off x="1362226" y="540000"/>
            <a:ext cx="368024" cy="469826"/>
            <a:chOff x="5905475" y="2032050"/>
            <a:chExt cx="454350" cy="580175"/>
          </a:xfrm>
        </p:grpSpPr>
        <p:sp>
          <p:nvSpPr>
            <p:cNvPr id="406" name="Google Shape;406;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44"/>
          <p:cNvGrpSpPr/>
          <p:nvPr/>
        </p:nvGrpSpPr>
        <p:grpSpPr>
          <a:xfrm>
            <a:off x="7227982" y="3388323"/>
            <a:ext cx="454347" cy="974033"/>
            <a:chOff x="7941975" y="230788"/>
            <a:chExt cx="339775" cy="728413"/>
          </a:xfrm>
        </p:grpSpPr>
        <p:sp>
          <p:nvSpPr>
            <p:cNvPr id="413" name="Google Shape;413;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chemeClr val="lt1"/>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44"/>
          <p:cNvGrpSpPr/>
          <p:nvPr/>
        </p:nvGrpSpPr>
        <p:grpSpPr>
          <a:xfrm>
            <a:off x="6763901" y="4193044"/>
            <a:ext cx="171208" cy="258133"/>
            <a:chOff x="7509313" y="3231788"/>
            <a:chExt cx="249575" cy="365575"/>
          </a:xfrm>
        </p:grpSpPr>
        <p:sp>
          <p:nvSpPr>
            <p:cNvPr id="425" name="Google Shape;425;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44"/>
          <p:cNvGrpSpPr/>
          <p:nvPr/>
        </p:nvGrpSpPr>
        <p:grpSpPr>
          <a:xfrm>
            <a:off x="8151362" y="1508842"/>
            <a:ext cx="272648" cy="332583"/>
            <a:chOff x="8203301" y="1315421"/>
            <a:chExt cx="307868" cy="375546"/>
          </a:xfrm>
        </p:grpSpPr>
        <p:sp>
          <p:nvSpPr>
            <p:cNvPr id="429" name="Google Shape;429;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4"/>
          <p:cNvGrpSpPr/>
          <p:nvPr/>
        </p:nvGrpSpPr>
        <p:grpSpPr>
          <a:xfrm rot="-876443">
            <a:off x="1020516" y="1153659"/>
            <a:ext cx="387909" cy="828645"/>
            <a:chOff x="5716500" y="4072075"/>
            <a:chExt cx="387900" cy="828625"/>
          </a:xfrm>
        </p:grpSpPr>
        <p:sp>
          <p:nvSpPr>
            <p:cNvPr id="436" name="Google Shape;436;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chemeClr val="accent3"/>
            </a:solidFill>
            <a:ln w="1143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44"/>
          <p:cNvGrpSpPr/>
          <p:nvPr/>
        </p:nvGrpSpPr>
        <p:grpSpPr>
          <a:xfrm rot="5973186">
            <a:off x="7674425" y="2528478"/>
            <a:ext cx="525721" cy="428640"/>
            <a:chOff x="5426900" y="3064075"/>
            <a:chExt cx="281450" cy="229525"/>
          </a:xfrm>
        </p:grpSpPr>
        <p:sp>
          <p:nvSpPr>
            <p:cNvPr id="451" name="Google Shape;451;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barn(inVertical)">
                                      <p:cBhvr>
                                        <p:cTn id="7" dur="5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959D2B0-3CC5-4C39-BE94-D64966FA5BE1}:281"/>
  <p:tag name="GENSWF_SLIDE_TITLE" val="Giới thiệu"/>
  <p:tag name="ISPRING_SLIDE_INDENT_LEVEL" val="0"/>
  <p:tag name="ISPRING_CUSTOM_TIMING_USED" val="1"/>
  <p:tag name="GENSWF_ADVANCE_TIME" val="24.249"/>
  <p:tag name="ISPRING_SLIDE_ID_2" val="{D607089E-E5CE-42CA-9A77-B5782032E435}"/>
</p:tagLst>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1515</Words>
  <Application>Microsoft Office PowerPoint</Application>
  <PresentationFormat>On-screen Show (16:9)</PresentationFormat>
  <Paragraphs>284</Paragraphs>
  <Slides>40</Slides>
  <Notes>16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Calibri</vt:lpstr>
      <vt:lpstr>Comfortaa SemiBold</vt:lpstr>
      <vt:lpstr>Wingdings</vt:lpstr>
      <vt:lpstr>Single Day</vt:lpstr>
      <vt:lpstr>Arial</vt:lpstr>
      <vt:lpstr>Comfortaa Light</vt:lpstr>
      <vt:lpstr>Times New Roman</vt:lpstr>
      <vt:lpstr>Raleway</vt:lpstr>
      <vt:lpstr>Mali Medium</vt:lpstr>
      <vt:lpstr>Gaegu Bold</vt:lpstr>
      <vt:lpstr>Comfortaa</vt:lpstr>
      <vt:lpstr>Comfortaa Medium</vt:lpstr>
      <vt:lpstr>Basic Chemistry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18. Bài 23: ALKANE</vt:lpstr>
      <vt:lpstr>PowerPoint Presentation</vt:lpstr>
      <vt:lpstr>III.</vt:lpstr>
      <vt:lpstr>I.</vt:lpstr>
      <vt:lpstr>PowerPoint Presentation</vt:lpstr>
      <vt:lpstr>PowerPoint Presentation</vt:lpstr>
      <vt:lpstr>PowerPoint Presentation</vt:lpstr>
      <vt:lpstr>Alkane là những hydrocarbon mạch hở, phân tử chỉ chứa các liên kết đơn.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 Thành phần phân tử của các alkane hơn kém nhau một hay nhiều nhóm CH2.  - Alkane có công thức chung là CnH2n+2 (n≥1, n là số nguyên, dương).</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lastModifiedBy>Administrator</cp:lastModifiedBy>
  <cp:revision>117</cp:revision>
  <dcterms:modified xsi:type="dcterms:W3CDTF">2025-11-10T08:07:07Z</dcterms:modified>
</cp:coreProperties>
</file>