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21"/>
  </p:notesMasterIdLst>
  <p:sldIdLst>
    <p:sldId id="289" r:id="rId3"/>
    <p:sldId id="287" r:id="rId4"/>
    <p:sldId id="286" r:id="rId5"/>
    <p:sldId id="294" r:id="rId6"/>
    <p:sldId id="297" r:id="rId7"/>
    <p:sldId id="309" r:id="rId8"/>
    <p:sldId id="310" r:id="rId9"/>
    <p:sldId id="311" r:id="rId10"/>
    <p:sldId id="312" r:id="rId11"/>
    <p:sldId id="313" r:id="rId12"/>
    <p:sldId id="314" r:id="rId13"/>
    <p:sldId id="315" r:id="rId14"/>
    <p:sldId id="316" r:id="rId15"/>
    <p:sldId id="317" r:id="rId16"/>
    <p:sldId id="318" r:id="rId17"/>
    <p:sldId id="319" r:id="rId18"/>
    <p:sldId id="288" r:id="rId19"/>
    <p:sldId id="298" r:id="rId20"/>
  </p:sldIdLst>
  <p:sldSz cx="12192000" cy="6858000"/>
  <p:notesSz cx="6858000" cy="9144000"/>
  <p:embeddedFontLs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2" autoAdjust="0"/>
    <p:restoredTop sz="94660"/>
  </p:normalViewPr>
  <p:slideViewPr>
    <p:cSldViewPr snapToGrid="0">
      <p:cViewPr varScale="1">
        <p:scale>
          <a:sx n="59" d="100"/>
          <a:sy n="59" d="100"/>
        </p:scale>
        <p:origin x="9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747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908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316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5</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552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F09CA0-8C58-46CC-8785-B6EA61CA6CB7}" type="slidenum">
              <a:rPr lang="en-US" smtClean="0"/>
              <a:t>14</a:t>
            </a:fld>
            <a:endParaRPr lang="en-US"/>
          </a:p>
        </p:txBody>
      </p:sp>
    </p:spTree>
    <p:extLst>
      <p:ext uri="{BB962C8B-B14F-4D97-AF65-F5344CB8AC3E}">
        <p14:creationId xmlns:p14="http://schemas.microsoft.com/office/powerpoint/2010/main" val="127814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113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12/8/2024</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A547EE53-662C-DAEA-88FE-B28DEB48D3D5}"/>
              </a:ext>
            </a:extLst>
          </p:cNvPr>
          <p:cNvPicPr>
            <a:picLocks noChangeAspect="1"/>
          </p:cNvPicPr>
          <p:nvPr/>
        </p:nvPicPr>
        <p:blipFill>
          <a:blip r:embed="rId6"/>
          <a:stretch>
            <a:fillRect/>
          </a:stretch>
        </p:blipFill>
        <p:spPr>
          <a:xfrm>
            <a:off x="4518842" y="3139810"/>
            <a:ext cx="6334293" cy="1688738"/>
          </a:xfrm>
          <a:prstGeom prst="rect">
            <a:avLst/>
          </a:prstGeom>
        </p:spPr>
      </p:pic>
    </p:spTree>
    <p:extLst>
      <p:ext uri="{BB962C8B-B14F-4D97-AF65-F5344CB8AC3E}">
        <p14:creationId xmlns:p14="http://schemas.microsoft.com/office/powerpoint/2010/main" val="275517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5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534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1581612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278758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976788" y="2677978"/>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450172" y="2677978"/>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4"/>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420314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262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370269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275163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4077674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796" b="28438"/>
          <a:stretch/>
        </p:blipFill>
        <p:spPr>
          <a:xfrm>
            <a:off x="384464" y="-272205"/>
            <a:ext cx="10796154" cy="6452375"/>
          </a:xfrm>
          <a:prstGeom prst="rect">
            <a:avLst/>
          </a:prstGeom>
        </p:spPr>
      </p:pic>
      <p:pic>
        <p:nvPicPr>
          <p:cNvPr id="6" name="图片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06599" y="-488807"/>
            <a:ext cx="3348038" cy="334803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430694"/>
            <a:ext cx="12192000" cy="3427306"/>
          </a:xfrm>
          <a:prstGeom prst="rect">
            <a:avLst/>
          </a:prstGeom>
        </p:spPr>
      </p:pic>
      <p:sp>
        <p:nvSpPr>
          <p:cNvPr id="4" name="TextBox 3">
            <a:extLst>
              <a:ext uri="{FF2B5EF4-FFF2-40B4-BE49-F238E27FC236}">
                <a16:creationId xmlns:a16="http://schemas.microsoft.com/office/drawing/2014/main" id="{22722B26-0E8F-D6B6-01A8-C20DD1908F20}"/>
              </a:ext>
            </a:extLst>
          </p:cNvPr>
          <p:cNvSpPr txBox="1"/>
          <p:nvPr/>
        </p:nvSpPr>
        <p:spPr>
          <a:xfrm>
            <a:off x="836007" y="462766"/>
            <a:ext cx="9810749" cy="1200329"/>
          </a:xfrm>
          <a:prstGeom prst="rect">
            <a:avLst/>
          </a:prstGeom>
          <a:noFill/>
        </p:spPr>
        <p:txBody>
          <a:bodyPr wrap="square" rtlCol="0">
            <a:spAutoFit/>
          </a:bodyPr>
          <a:lstStyle/>
          <a:p>
            <a:pPr marL="285750" indent="-285750" algn="just">
              <a:buFontTx/>
              <a:buChar char="-"/>
            </a:pPr>
            <a:r>
              <a:rPr lang="en-US" sz="3600" dirty="0" err="1">
                <a:solidFill>
                  <a:schemeClr val="bg1"/>
                </a:solidFill>
                <a:latin typeface="Cambria" panose="02040503050406030204" pitchFamily="18" charset="0"/>
              </a:rPr>
              <a:t>Nêu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bố</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cục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đoạn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văn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thể</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hiện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tình</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xúc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về</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một</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câu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chuyện</a:t>
            </a:r>
            <a:r>
              <a:rPr lang="en-US" sz="3600" dirty="0">
                <a:solidFill>
                  <a:schemeClr val="bg1"/>
                </a:solidFill>
                <a:latin typeface="Cambria" panose="02040503050406030204" pitchFamily="18" charset="0"/>
              </a:rPr>
              <a:t>.</a:t>
            </a:r>
          </a:p>
        </p:txBody>
      </p:sp>
      <p:sp>
        <p:nvSpPr>
          <p:cNvPr id="3" name="Rectangle: Rounded Corners 2">
            <a:extLst>
              <a:ext uri="{FF2B5EF4-FFF2-40B4-BE49-F238E27FC236}">
                <a16:creationId xmlns:a16="http://schemas.microsoft.com/office/drawing/2014/main" id="{A4EEC084-7729-DC34-5E5D-668B97989728}"/>
              </a:ext>
            </a:extLst>
          </p:cNvPr>
          <p:cNvSpPr/>
          <p:nvPr/>
        </p:nvSpPr>
        <p:spPr>
          <a:xfrm>
            <a:off x="2032000" y="1756686"/>
            <a:ext cx="8400472" cy="3130274"/>
          </a:xfrm>
          <a:prstGeom prst="roundRect">
            <a:avLst/>
          </a:prstGeom>
          <a:solidFill>
            <a:srgbClr val="BFE6F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mbria" panose="02040503050406030204" pitchFamily="18" charset="0"/>
                <a:ea typeface="Cambria" panose="02040503050406030204" pitchFamily="18" charset="0"/>
              </a:rPr>
              <a:t>Bố cục: Đoạn văn thể hiện tình cảm, cảm xúc về một câu chuỵện thường có 3 phần: mở đầu, triển khai, kết thúc. </a:t>
            </a:r>
          </a:p>
          <a:p>
            <a:pPr algn="just"/>
            <a:r>
              <a:rPr lang="vi-VN" sz="2000" dirty="0">
                <a:solidFill>
                  <a:srgbClr val="002060"/>
                </a:solidFill>
                <a:latin typeface="Cambria" panose="02040503050406030204" pitchFamily="18" charset="0"/>
                <a:ea typeface="Cambria" panose="02040503050406030204" pitchFamily="18" charset="0"/>
              </a:rPr>
              <a:t>+ Mở đầu: Giới thiệu tên câu chuyện, tên tác giả, ấn tượng chung về câu chuyện. </a:t>
            </a:r>
          </a:p>
          <a:p>
            <a:pPr algn="just"/>
            <a:r>
              <a:rPr lang="vi-VN" sz="2000" dirty="0">
                <a:solidFill>
                  <a:srgbClr val="002060"/>
                </a:solidFill>
                <a:latin typeface="Cambria" panose="02040503050406030204" pitchFamily="18" charset="0"/>
                <a:ea typeface="Cambria" panose="02040503050406030204" pitchFamily="18" charset="0"/>
              </a:rPr>
              <a:t>+ Triển khai: Kể tóm tắt câu chuyện, nêu những điều yêu thích ở câu chuyện (nhân vật, sự việc, ý nghĩa của câu chuyện,...) và thể hiện tình cảm, cảm xúc đối với câu chuyện. </a:t>
            </a:r>
          </a:p>
          <a:p>
            <a:pPr algn="just"/>
            <a:r>
              <a:rPr lang="vi-VN" sz="2000" dirty="0">
                <a:solidFill>
                  <a:srgbClr val="002060"/>
                </a:solidFill>
                <a:latin typeface="Cambria" panose="02040503050406030204" pitchFamily="18" charset="0"/>
                <a:ea typeface="Cambria" panose="02040503050406030204" pitchFamily="18" charset="0"/>
              </a:rPr>
              <a:t>+ Kết thúc: Khẳng định giá trị, ý nghĩa của câu chuyện hoặc nhấn mạnh tình cảm, cảm xúc đối với câu chuyện.</a:t>
            </a:r>
          </a:p>
        </p:txBody>
      </p:sp>
      <p:pic>
        <p:nvPicPr>
          <p:cNvPr id="8" name="图片 6">
            <a:extLst>
              <a:ext uri="{FF2B5EF4-FFF2-40B4-BE49-F238E27FC236}">
                <a16:creationId xmlns:a16="http://schemas.microsoft.com/office/drawing/2014/main" id="{75EEA159-FB9B-6664-BE45-F583E5E02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9" y="3557901"/>
            <a:ext cx="3956680" cy="3956680"/>
          </a:xfrm>
          <a:prstGeom prst="rect">
            <a:avLst/>
          </a:prstGeom>
        </p:spPr>
      </p:pic>
    </p:spTree>
    <p:extLst>
      <p:ext uri="{BB962C8B-B14F-4D97-AF65-F5344CB8AC3E}">
        <p14:creationId xmlns:p14="http://schemas.microsoft.com/office/powerpoint/2010/main" val="3032395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6"/>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7"/>
          <a:stretch>
            <a:fillRect/>
          </a:stretch>
        </p:blipFill>
        <p:spPr>
          <a:xfrm>
            <a:off x="1402106" y="1934924"/>
            <a:ext cx="9431329" cy="2792210"/>
          </a:xfrm>
          <a:prstGeom prst="rect">
            <a:avLst/>
          </a:prstGeom>
        </p:spPr>
      </p:pic>
    </p:spTree>
    <p:extLst>
      <p:ext uri="{BB962C8B-B14F-4D97-AF65-F5344CB8AC3E}">
        <p14:creationId xmlns:p14="http://schemas.microsoft.com/office/powerpoint/2010/main" val="400076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10620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890837" y="1275080"/>
            <a:ext cx="6410325" cy="5181600"/>
          </a:xfrm>
          <a:prstGeom prst="rect">
            <a:avLst/>
          </a:prstGeom>
        </p:spPr>
      </p:pic>
    </p:spTree>
    <p:extLst>
      <p:ext uri="{BB962C8B-B14F-4D97-AF65-F5344CB8AC3E}">
        <p14:creationId xmlns:p14="http://schemas.microsoft.com/office/powerpoint/2010/main" val="89214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94400" y="2763520"/>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39442" y="3059121"/>
            <a:ext cx="5778238" cy="3156867"/>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thơ.</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950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extLst>
      <p:ext uri="{BB962C8B-B14F-4D97-AF65-F5344CB8AC3E}">
        <p14:creationId xmlns:p14="http://schemas.microsoft.com/office/powerpoint/2010/main" val="361610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8235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extLst>
      <p:ext uri="{BB962C8B-B14F-4D97-AF65-F5344CB8AC3E}">
        <p14:creationId xmlns:p14="http://schemas.microsoft.com/office/powerpoint/2010/main" val="45524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1582</Words>
  <Application>Microsoft Office PowerPoint</Application>
  <PresentationFormat>Widescreen</PresentationFormat>
  <Paragraphs>64</Paragraphs>
  <Slides>18</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Cambria</vt:lpstr>
      <vt:lpstr>Calibri</vt:lpstr>
      <vt:lpstr>Arial</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KhanhHuyen;MangnonTeam</dc:creator>
  <cp:keywords>MNT;MANGNONTEAM</cp:keywords>
  <cp:lastModifiedBy>Thanh Hoa</cp:lastModifiedBy>
  <cp:revision>46</cp:revision>
  <dcterms:created xsi:type="dcterms:W3CDTF">2023-06-27T07:37:16Z</dcterms:created>
  <dcterms:modified xsi:type="dcterms:W3CDTF">2024-12-08T04:53:15Z</dcterms:modified>
</cp:coreProperties>
</file>