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22"/>
  </p:notesMasterIdLst>
  <p:sldIdLst>
    <p:sldId id="256" r:id="rId3"/>
    <p:sldId id="270" r:id="rId4"/>
    <p:sldId id="272" r:id="rId5"/>
    <p:sldId id="391" r:id="rId6"/>
    <p:sldId id="392" r:id="rId7"/>
    <p:sldId id="277" r:id="rId8"/>
    <p:sldId id="281" r:id="rId9"/>
    <p:sldId id="374" r:id="rId10"/>
    <p:sldId id="283" r:id="rId11"/>
    <p:sldId id="393" r:id="rId12"/>
    <p:sldId id="284" r:id="rId13"/>
    <p:sldId id="412" r:id="rId14"/>
    <p:sldId id="285" r:id="rId15"/>
    <p:sldId id="330" r:id="rId16"/>
    <p:sldId id="331" r:id="rId17"/>
    <p:sldId id="332" r:id="rId18"/>
    <p:sldId id="333" r:id="rId19"/>
    <p:sldId id="280" r:id="rId20"/>
    <p:sldId id="27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2F2E"/>
    <a:srgbClr val="52C69D"/>
    <a:srgbClr val="FF7C80"/>
    <a:srgbClr val="FFCCCC"/>
    <a:srgbClr val="9F0002"/>
    <a:srgbClr val="FCEFD5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CD5176-AC5F-4B58-9135-E5C79CCF1C81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0DEE66-D8B1-459C-B591-6493B900ECA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A B C ĐỂ RA ĐÁP ÁN ĐÚNG SAI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949BE-1264-40E4-BDA5-77919F8C2881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slide" Target="slide1.xml"/><Relationship Id="rId5" Type="http://schemas.openxmlformats.org/officeDocument/2006/relationships/audio" Target="../media/audio3.wav"/><Relationship Id="rId10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6.png"/><Relationship Id="rId5" Type="http://schemas.openxmlformats.org/officeDocument/2006/relationships/slide" Target="slide1.xml"/><Relationship Id="rId10" Type="http://schemas.openxmlformats.org/officeDocument/2006/relationships/image" Target="../media/image17.png"/><Relationship Id="rId4" Type="http://schemas.openxmlformats.org/officeDocument/2006/relationships/audio" Target="../media/audio3.wav"/><Relationship Id="rId9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8.png"/><Relationship Id="rId5" Type="http://schemas.openxmlformats.org/officeDocument/2006/relationships/slide" Target="slide1.xml"/><Relationship Id="rId10" Type="http://schemas.openxmlformats.org/officeDocument/2006/relationships/image" Target="../media/image17.png"/><Relationship Id="rId4" Type="http://schemas.openxmlformats.org/officeDocument/2006/relationships/audio" Target="../media/audio3.wav"/><Relationship Id="rId9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9.png"/><Relationship Id="rId5" Type="http://schemas.openxmlformats.org/officeDocument/2006/relationships/slide" Target="slide1.xml"/><Relationship Id="rId10" Type="http://schemas.openxmlformats.org/officeDocument/2006/relationships/image" Target="../media/image17.png"/><Relationship Id="rId4" Type="http://schemas.openxmlformats.org/officeDocument/2006/relationships/audio" Target="../media/audio3.wav"/><Relationship Id="rId9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/>
          <p:nvPr/>
        </p:nvSpPr>
        <p:spPr>
          <a:xfrm>
            <a:off x="1019503" y="1500188"/>
            <a:ext cx="10152993" cy="8733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48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03029" y="1300739"/>
            <a:ext cx="8994098" cy="1559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  <a:spcBef>
                <a:spcPts val="0"/>
              </a:spcBef>
            </a:pP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Ba ngày 5 tháng 12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algn="ctr">
              <a:lnSpc>
                <a:spcPct val="125000"/>
              </a:lnSpc>
              <a:spcBef>
                <a:spcPts val="0"/>
              </a:spcBef>
            </a:pPr>
            <a:r>
              <a:rPr lang="en-US" sz="40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 sử và Địa lí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80" y="1576705"/>
            <a:ext cx="11130280" cy="356489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03178" y="4816531"/>
            <a:ext cx="11049635" cy="1568450"/>
            <a:chOff x="838200" y="6741807"/>
            <a:chExt cx="16574452" cy="2352675"/>
          </a:xfrm>
        </p:grpSpPr>
        <p:sp>
          <p:nvSpPr>
            <p:cNvPr id="12" name="Freeform 10"/>
            <p:cNvSpPr/>
            <p:nvPr/>
          </p:nvSpPr>
          <p:spPr>
            <a:xfrm>
              <a:off x="838200" y="7353300"/>
              <a:ext cx="1426592" cy="1488744"/>
            </a:xfrm>
            <a:custGeom>
              <a:avLst/>
              <a:gdLst/>
              <a:ahLst/>
              <a:cxnLst/>
              <a:rect l="l" t="t" r="r" b="b"/>
              <a:pathLst>
                <a:path w="1426592" h="1488744">
                  <a:moveTo>
                    <a:pt x="0" y="0"/>
                  </a:moveTo>
                  <a:lnTo>
                    <a:pt x="1426592" y="0"/>
                  </a:lnTo>
                  <a:lnTo>
                    <a:pt x="1426592" y="1488744"/>
                  </a:lnTo>
                  <a:lnTo>
                    <a:pt x="0" y="1488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243" r="-2243"/>
              </a:stretch>
            </a:blipFill>
          </p:spPr>
          <p:txBody>
            <a:bodyPr/>
            <a:lstStyle/>
            <a:p>
              <a:pPr marL="0" marR="0" lvl="0" indent="0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Freeform 16"/>
            <p:cNvSpPr/>
            <p:nvPr/>
          </p:nvSpPr>
          <p:spPr>
            <a:xfrm>
              <a:off x="1310521" y="7818114"/>
              <a:ext cx="593819" cy="544829"/>
            </a:xfrm>
            <a:custGeom>
              <a:avLst/>
              <a:gdLst/>
              <a:ahLst/>
              <a:cxnLst/>
              <a:rect l="l" t="t" r="r" b="b"/>
              <a:pathLst>
                <a:path w="593819" h="544829">
                  <a:moveTo>
                    <a:pt x="0" y="0"/>
                  </a:moveTo>
                  <a:lnTo>
                    <a:pt x="593819" y="0"/>
                  </a:lnTo>
                  <a:lnTo>
                    <a:pt x="593819" y="544829"/>
                  </a:lnTo>
                  <a:lnTo>
                    <a:pt x="0" y="5448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82040" y="6741807"/>
              <a:ext cx="16330612" cy="23526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indent="0" algn="just" defTabSz="6096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1. Đọc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Chiếu</a:t>
              </a:r>
              <a:r>
                <a:rPr kumimoji="0" lang="en-US" sz="32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dời</a:t>
              </a:r>
              <a:r>
                <a:rPr kumimoji="0" lang="en-US" sz="32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đô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nêu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Thăng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Long.</a:t>
              </a:r>
            </a:p>
            <a:p>
              <a:pPr marR="0" lvl="0" indent="0" algn="just" defTabSz="6096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2.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thêm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gọi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khác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Thăng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Long – Hà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748280" y="594360"/>
            <a:ext cx="850455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00"/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09600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 dời đô của Lý Công Uẩn (năm 1010) có ghi: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3059" y="1716295"/>
            <a:ext cx="5588949" cy="5021337"/>
            <a:chOff x="165196" y="2619269"/>
            <a:chExt cx="8383423" cy="7532006"/>
          </a:xfrm>
        </p:grpSpPr>
        <p:pic>
          <p:nvPicPr>
            <p:cNvPr id="4" name="Picture 2" descr="Hoàng thành Thăng Long – Wikipedia tiếng Việ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548" y="2619269"/>
              <a:ext cx="5570718" cy="69113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165196" y="9551110"/>
              <a:ext cx="8383423" cy="600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00"/>
              <a:r>
                <a:rPr lang="en-US" sz="2000" i="1" dirty="0" err="1">
                  <a:latin typeface="UTM Avo" panose="02040603050506020204" pitchFamily="18" charset="0"/>
                  <a:cs typeface="Arial" panose="020B0604020202020204" pitchFamily="34" charset="0"/>
                </a:rPr>
                <a:t>Sơ</a:t>
              </a:r>
              <a:r>
                <a:rPr lang="en-US" sz="2000" i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i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đồ</a:t>
              </a:r>
              <a:r>
                <a:rPr lang="en-US" sz="2000" i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i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của</a:t>
              </a:r>
              <a:r>
                <a:rPr lang="en-US" sz="2000" i="1" dirty="0">
                  <a:latin typeface="UTM Avo" panose="02040603050506020204" pitchFamily="18" charset="0"/>
                  <a:cs typeface="Arial" panose="020B0604020202020204" pitchFamily="34" charset="0"/>
                </a:rPr>
                <a:t> Hoàng </a:t>
              </a:r>
              <a:r>
                <a:rPr lang="en-US" sz="2000" i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thành</a:t>
              </a:r>
              <a:r>
                <a:rPr lang="en-US" sz="2000" i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i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Thăng</a:t>
              </a:r>
              <a:r>
                <a:rPr lang="en-US" sz="2000" i="1" dirty="0">
                  <a:latin typeface="UTM Avo" panose="02040603050506020204" pitchFamily="18" charset="0"/>
                  <a:cs typeface="Arial" panose="020B0604020202020204" pitchFamily="34" charset="0"/>
                </a:rPr>
                <a:t> Long </a:t>
              </a:r>
            </a:p>
          </p:txBody>
        </p:sp>
      </p:grpSp>
      <p:sp>
        <p:nvSpPr>
          <p:cNvPr id="7" name="Speech Bubble: Rectangle with Corners Rounded 6"/>
          <p:cNvSpPr/>
          <p:nvPr/>
        </p:nvSpPr>
        <p:spPr>
          <a:xfrm>
            <a:off x="5277485" y="1707515"/>
            <a:ext cx="6913880" cy="1401445"/>
          </a:xfrm>
          <a:prstGeom prst="wedgeRoundRectCallout">
            <a:avLst>
              <a:gd name="adj1" fmla="val -59380"/>
              <a:gd name="adj2" fmla="val 35846"/>
              <a:gd name="adj3" fmla="val 16667"/>
            </a:avLst>
          </a:prstGeom>
          <a:solidFill>
            <a:sysClr val="window" lastClr="FFFFFF"/>
          </a:solidFill>
          <a:ln w="25400" cap="flat" cmpd="sng" algn="ctr">
            <a:solidFill>
              <a:srgbClr val="4F81BD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just" defTabSz="609600">
              <a:lnSpc>
                <a:spcPct val="125000"/>
              </a:lnSpc>
            </a:pPr>
            <a:r>
              <a:rPr lang="vi-VN" sz="3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“ở giữa khu vực trời đất, chính giữa nam bắc đông tây, tiện nghi núi sông sau trước”.</a:t>
            </a:r>
          </a:p>
        </p:txBody>
      </p:sp>
      <p:sp>
        <p:nvSpPr>
          <p:cNvPr id="8" name="Arrow: Pentagon 7"/>
          <p:cNvSpPr/>
          <p:nvPr/>
        </p:nvSpPr>
        <p:spPr>
          <a:xfrm>
            <a:off x="6553426" y="940752"/>
            <a:ext cx="3775108" cy="591457"/>
          </a:xfrm>
          <a:prstGeom prst="homePlat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tlCol="0" anchor="ctr"/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Đặc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điểm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tự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nhiên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Speech Bubble: Rectangle with Corners Rounded 9"/>
          <p:cNvSpPr/>
          <p:nvPr/>
        </p:nvSpPr>
        <p:spPr>
          <a:xfrm>
            <a:off x="5277485" y="3192780"/>
            <a:ext cx="6913880" cy="2201545"/>
          </a:xfrm>
          <a:prstGeom prst="wedgeRoundRectCallout">
            <a:avLst>
              <a:gd name="adj1" fmla="val -59880"/>
              <a:gd name="adj2" fmla="val 20313"/>
              <a:gd name="adj3" fmla="val 16667"/>
            </a:avLst>
          </a:prstGeom>
          <a:solidFill>
            <a:sysClr val="window" lastClr="FFFFFF"/>
          </a:solidFill>
          <a:ln w="25400" cap="flat" cmpd="sng" algn="ctr">
            <a:solidFill>
              <a:srgbClr val="4F81BD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6096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3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“mặt đất rộng mà bằng phẳng, thế đất cao mà sáng sủa, dân cư không khổ thấp trũng tối tăm, muôn vật hết sức tươi tốt phồn thịnh”.</a:t>
            </a:r>
            <a:endParaRPr lang="en-US" sz="3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peech Bubble: Rectangle with Corners Rounded 12"/>
          <p:cNvSpPr/>
          <p:nvPr/>
        </p:nvSpPr>
        <p:spPr>
          <a:xfrm>
            <a:off x="5309870" y="5495925"/>
            <a:ext cx="6812280" cy="1026795"/>
          </a:xfrm>
          <a:prstGeom prst="wedgeRoundRectCallout">
            <a:avLst>
              <a:gd name="adj1" fmla="val -58130"/>
              <a:gd name="adj2" fmla="val -39042"/>
              <a:gd name="adj3" fmla="val 16667"/>
            </a:avLst>
          </a:prstGeom>
          <a:solidFill>
            <a:sysClr val="window" lastClr="FFFFFF"/>
          </a:solidFill>
          <a:ln w="25400" cap="flat" cmpd="sng" algn="ctr">
            <a:solidFill>
              <a:srgbClr val="4F81BD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6096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3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“là nơi thắng địa, là chỗ tụ hội quan yếu của bốn phương”.</a:t>
            </a:r>
            <a:endParaRPr lang="en-US" sz="3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animBg="1"/>
      <p:bldP spid="10" grpId="0" bldLvl="0" animBg="1"/>
      <p:bldP spid="13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98500" y="1517650"/>
            <a:ext cx="11025505" cy="5495925"/>
            <a:chOff x="4303034" y="6849"/>
            <a:chExt cx="13008039" cy="7881849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8915400" y="2105025"/>
              <a:ext cx="1202033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4" name="Rectangle 10"/>
            <p:cNvSpPr/>
            <p:nvPr/>
          </p:nvSpPr>
          <p:spPr>
            <a:xfrm>
              <a:off x="4303034" y="6849"/>
              <a:ext cx="13008039" cy="7881849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0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60960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60960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60960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60960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sng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Kết luận</a:t>
              </a:r>
              <a:r>
                <a:rPr kumimoji="0" lang="en-US" sz="4400" b="1" i="0" u="sng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just" defTabSz="60960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- </a:t>
              </a:r>
              <a:r>
                <a:rPr kumimoji="0" lang="en-US" sz="400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Ở</a:t>
              </a:r>
              <a:r>
                <a:rPr lang="vi-VN" sz="4000" kern="0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giữa khu vực trời đất, chính giữa nam bắc đông tây, tiện nghi núi sông sau trước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just" defTabSz="60960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- M</a:t>
              </a:r>
              <a:r>
                <a:rPr lang="vi-VN" sz="4000" kern="0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ặt đất rộng mà bằng phẳng, thế đất cao mà sáng sủa, dân cư không khổ thấp trũng tối tăm, muôn vật hết sức tươi tốt phồn thịnh</a:t>
              </a:r>
            </a:p>
            <a:p>
              <a:pPr marL="0" marR="0" lvl="0" indent="0" algn="just" defTabSz="60960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vi-VN" sz="4000" kern="0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-L</a:t>
              </a:r>
              <a:r>
                <a:rPr lang="vi-VN" sz="4000" kern="0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à nơi thắng địa, là chỗ tụ hội quan yếu của bốn phương</a:t>
              </a:r>
            </a:p>
            <a:p>
              <a:pPr marL="0" marR="0" lvl="0" indent="0" algn="just" defTabSz="60960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vi-VN" sz="4400" kern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.</a:t>
              </a:r>
              <a:r>
                <a:rPr lang="en-US" altLang="vi-VN" sz="4400" kern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-</a:t>
              </a:r>
              <a:endPara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just" defTabSz="60960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253" y="1228421"/>
            <a:ext cx="3748627" cy="241242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253" y="3791455"/>
            <a:ext cx="3770997" cy="282824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5" name="Arrow: Pentagon 4"/>
          <p:cNvSpPr/>
          <p:nvPr/>
        </p:nvSpPr>
        <p:spPr>
          <a:xfrm>
            <a:off x="0" y="1713828"/>
            <a:ext cx="3202439" cy="609600"/>
          </a:xfrm>
          <a:prstGeom prst="homePlate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tlCol="0" anchor="ctr"/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Tên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gọi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khác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Plaque 6"/>
          <p:cNvSpPr/>
          <p:nvPr/>
        </p:nvSpPr>
        <p:spPr>
          <a:xfrm>
            <a:off x="3507339" y="2348408"/>
            <a:ext cx="3436257" cy="609600"/>
          </a:xfrm>
          <a:prstGeom prst="plaque">
            <a:avLst/>
          </a:prstGeom>
          <a:solidFill>
            <a:srgbClr val="C0504D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Tống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Bình</a:t>
            </a:r>
          </a:p>
        </p:txBody>
      </p:sp>
      <p:sp>
        <p:nvSpPr>
          <p:cNvPr id="8" name="Plaque 7"/>
          <p:cNvSpPr/>
          <p:nvPr/>
        </p:nvSpPr>
        <p:spPr>
          <a:xfrm>
            <a:off x="3507339" y="3181855"/>
            <a:ext cx="3436257" cy="609600"/>
          </a:xfrm>
          <a:prstGeom prst="plaque">
            <a:avLst/>
          </a:prstGeom>
          <a:solidFill>
            <a:srgbClr val="C0504D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Đại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La</a:t>
            </a:r>
          </a:p>
        </p:txBody>
      </p:sp>
      <p:sp>
        <p:nvSpPr>
          <p:cNvPr id="14" name="Plaque 13"/>
          <p:cNvSpPr/>
          <p:nvPr/>
        </p:nvSpPr>
        <p:spPr>
          <a:xfrm>
            <a:off x="3507338" y="4013488"/>
            <a:ext cx="3436257" cy="609600"/>
          </a:xfrm>
          <a:prstGeom prst="plaque">
            <a:avLst/>
          </a:prstGeom>
          <a:solidFill>
            <a:srgbClr val="C0504D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Thăng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Long</a:t>
            </a:r>
          </a:p>
        </p:txBody>
      </p:sp>
      <p:sp>
        <p:nvSpPr>
          <p:cNvPr id="15" name="Plaque 14"/>
          <p:cNvSpPr/>
          <p:nvPr/>
        </p:nvSpPr>
        <p:spPr>
          <a:xfrm>
            <a:off x="3507337" y="4823418"/>
            <a:ext cx="3436257" cy="609600"/>
          </a:xfrm>
          <a:prstGeom prst="plaque">
            <a:avLst/>
          </a:prstGeom>
          <a:solidFill>
            <a:srgbClr val="C0504D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Đông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Đô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Plaque 15"/>
          <p:cNvSpPr/>
          <p:nvPr/>
        </p:nvSpPr>
        <p:spPr>
          <a:xfrm>
            <a:off x="3507336" y="5655051"/>
            <a:ext cx="3436257" cy="609600"/>
          </a:xfrm>
          <a:prstGeom prst="plaque">
            <a:avLst/>
          </a:prstGeom>
          <a:solidFill>
            <a:srgbClr val="C0504D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Đông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Quan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14" grpId="0" animBg="1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67275" y="3035070"/>
            <a:ext cx="8851392" cy="7072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2800" dirty="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A. </a:t>
            </a:r>
            <a:r>
              <a:rPr lang="en-US" sz="2800" dirty="0" err="1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Vùng</a:t>
            </a:r>
            <a:r>
              <a:rPr lang="en-US" sz="2800" dirty="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Trung du </a:t>
            </a:r>
            <a:r>
              <a:rPr lang="en-US" sz="2800" dirty="0" err="1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2800" dirty="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miền</a:t>
            </a:r>
            <a:r>
              <a:rPr lang="en-US" sz="2800" dirty="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núi</a:t>
            </a:r>
            <a:r>
              <a:rPr lang="en-US" sz="2800" dirty="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Bắc</a:t>
            </a:r>
            <a:r>
              <a:rPr lang="en-US" sz="2800" dirty="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Bộ</a:t>
            </a:r>
            <a:r>
              <a:rPr lang="en-US" sz="2800" dirty="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pic>
        <p:nvPicPr>
          <p:cNvPr id="3" name="Picture 6" descr="Cartoon Flowers Stock Illustrations – 158,486 Cartoon Flowers Stock  Illustrations, Vectors &amp;amp; Clipart - Dreamstime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125" b="32875" l="3875" r="34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48" t="3750" r="64052" b="65922"/>
          <a:stretch>
            <a:fillRect/>
          </a:stretch>
        </p:blipFill>
        <p:spPr bwMode="auto">
          <a:xfrm>
            <a:off x="10820400" y="127423"/>
            <a:ext cx="1143000" cy="115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56945" y="4901434"/>
            <a:ext cx="8851392" cy="689584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defRPr/>
            </a:pPr>
            <a:r>
              <a:rPr lang="en-US" sz="2800" dirty="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C. </a:t>
            </a:r>
            <a:r>
              <a:rPr lang="en-US" sz="2800" dirty="0" err="1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Vùng</a:t>
            </a:r>
            <a:r>
              <a:rPr lang="en-US" sz="2800" dirty="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đồng</a:t>
            </a:r>
            <a:r>
              <a:rPr lang="en-US" sz="2800" dirty="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bằng</a:t>
            </a:r>
            <a:r>
              <a:rPr lang="en-US" sz="2800" dirty="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Bắc</a:t>
            </a:r>
            <a:r>
              <a:rPr lang="en-US" sz="2800" dirty="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bộ</a:t>
            </a:r>
            <a:r>
              <a:rPr lang="en-US" sz="2800" dirty="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1" y="4863044"/>
            <a:ext cx="798097" cy="7827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326" y="2988795"/>
            <a:ext cx="807556" cy="77835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67275" y="3991379"/>
            <a:ext cx="8851392" cy="68739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2800" dirty="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B. </a:t>
            </a:r>
            <a:r>
              <a:rPr lang="en-US" sz="2800" dirty="0" err="1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Vùng</a:t>
            </a:r>
            <a:r>
              <a:rPr lang="en-US" sz="2800" dirty="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Bắc</a:t>
            </a:r>
            <a:r>
              <a:rPr lang="en-US" sz="2800" dirty="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Trung </a:t>
            </a:r>
            <a:r>
              <a:rPr lang="en-US" sz="2800" dirty="0" err="1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Bộ</a:t>
            </a:r>
            <a:r>
              <a:rPr lang="en-US" sz="2800" dirty="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575" y="3991379"/>
            <a:ext cx="807556" cy="77835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333500" y="1567015"/>
            <a:ext cx="9525000" cy="61535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1: Hà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Nội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nằm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vùng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trung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tâm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56945" y="5861358"/>
            <a:ext cx="8851392" cy="68739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2800" dirty="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D. </a:t>
            </a:r>
            <a:r>
              <a:rPr lang="en-US" sz="2800" dirty="0" err="1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Vùng</a:t>
            </a:r>
            <a:r>
              <a:rPr lang="en-US" sz="2800" dirty="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Đông</a:t>
            </a:r>
            <a:r>
              <a:rPr lang="en-US" sz="2800" dirty="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Nam </a:t>
            </a:r>
            <a:r>
              <a:rPr lang="en-US" sz="2800" dirty="0" err="1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Bộ</a:t>
            </a:r>
            <a:r>
              <a:rPr lang="en-US" sz="2800" dirty="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575" y="5815878"/>
            <a:ext cx="807556" cy="778352"/>
          </a:xfrm>
          <a:prstGeom prst="rect">
            <a:avLst/>
          </a:prstGeom>
        </p:spPr>
      </p:pic>
      <p:sp>
        <p:nvSpPr>
          <p:cNvPr id="13" name="AutoShape 2" descr="Ảnh nền hoạt hình khu vười xanh đáng yêu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8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toon Flowers Stock Illustrations – 158,486 Cartoon Flowers Stock  Illustrations, Vectors &amp;amp; Clipart - Dreamstime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375" b="96625" l="64375" r="93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46" t="64582" r="5354" b="5090"/>
          <a:stretch>
            <a:fillRect/>
          </a:stretch>
        </p:blipFill>
        <p:spPr bwMode="auto">
          <a:xfrm>
            <a:off x="10892979" y="146591"/>
            <a:ext cx="1141723" cy="1154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67275" y="3035070"/>
            <a:ext cx="8851392" cy="7072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A. 1100</a:t>
            </a:r>
            <a:endParaRPr lang="en-US" sz="2800" dirty="0"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56945" y="4901434"/>
            <a:ext cx="8851392" cy="689584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defRPr/>
            </a:pPr>
            <a:r>
              <a:rPr lang="en-US" sz="2800" dirty="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C. 1010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1" y="4863044"/>
            <a:ext cx="798097" cy="7827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326" y="2988795"/>
            <a:ext cx="807556" cy="77835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567275" y="3991379"/>
            <a:ext cx="8851392" cy="68739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B. 1101</a:t>
            </a:r>
            <a:endParaRPr lang="en-US" sz="2800" dirty="0"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575" y="3991379"/>
            <a:ext cx="807556" cy="77835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333500" y="1347701"/>
            <a:ext cx="9525000" cy="110553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vi-VN" sz="3200" b="1">
                <a:solidFill>
                  <a:prstClr val="white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Câu 2: </a:t>
            </a:r>
            <a:r>
              <a:rPr lang="en-US" altLang="vi-VN" sz="3200" b="1">
                <a:solidFill>
                  <a:prstClr val="white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Lý Công Uẩn ban chiếu dời đô từ Hoa Lư ra Đại La vào năm nào</a:t>
            </a:r>
            <a:r>
              <a:rPr lang="vi-VN" sz="3200" b="1">
                <a:solidFill>
                  <a:prstClr val="white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?</a:t>
            </a:r>
            <a:endParaRPr lang="vi-VN" sz="3200" b="1" dirty="0" err="1">
              <a:solidFill>
                <a:prstClr val="white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556945" y="5861358"/>
            <a:ext cx="8851392" cy="68739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D. 1001</a:t>
            </a:r>
            <a:endParaRPr lang="en-US" sz="2800" dirty="0"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575" y="5815878"/>
            <a:ext cx="807556" cy="778352"/>
          </a:xfrm>
          <a:prstGeom prst="rect">
            <a:avLst/>
          </a:prstGeom>
        </p:spPr>
      </p:pic>
      <p:sp>
        <p:nvSpPr>
          <p:cNvPr id="19" name="AutoShape 2" descr="Ảnh nền hoạt hình khu vười xanh đáng yêu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 sz="280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6775" cy="821560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4" grpId="0" animBg="1"/>
      <p:bldP spid="16" grpId="0" bldLvl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toon Flowers Stock Illustrations – 158,486 Cartoon Flowers Stock  Illustrations, Vectors &amp;amp; Clipart - Dreamstime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500" b="63750" l="6125" r="36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46" t="36750" r="63354" b="32922"/>
          <a:stretch>
            <a:fillRect/>
          </a:stretch>
        </p:blipFill>
        <p:spPr bwMode="auto">
          <a:xfrm>
            <a:off x="11071609" y="152401"/>
            <a:ext cx="1105310" cy="111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567275" y="3065550"/>
            <a:ext cx="8851392" cy="7072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2800" dirty="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A. </a:t>
            </a:r>
            <a:r>
              <a:rPr lang="en-US" sz="2800" dirty="0" err="1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Hồ</a:t>
            </a:r>
            <a:r>
              <a:rPr lang="en-US" sz="2800" dirty="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Ba </a:t>
            </a:r>
            <a:r>
              <a:rPr lang="en-US" sz="2800" dirty="0" err="1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Mẫu</a:t>
            </a:r>
            <a:endParaRPr lang="en-US" sz="2800" dirty="0"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74728" y="4002307"/>
            <a:ext cx="8851392" cy="689584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defRPr/>
            </a:pPr>
            <a:r>
              <a:rPr lang="vi-VN" sz="2800" dirty="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B. Hồ Gươm</a:t>
            </a:r>
            <a:endParaRPr lang="en-US" sz="2800" dirty="0"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3034" y="3963917"/>
            <a:ext cx="798097" cy="7827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326" y="2988795"/>
            <a:ext cx="807556" cy="77835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574728" y="4960227"/>
            <a:ext cx="8851392" cy="68739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C. Hồ Tây</a:t>
            </a:r>
            <a:endParaRPr lang="en-US" sz="2800" dirty="0"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028" y="4960227"/>
            <a:ext cx="807556" cy="77835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945274" y="1363101"/>
            <a:ext cx="10606252" cy="61535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vi-VN" sz="3200" b="1" dirty="0">
                <a:solidFill>
                  <a:prstClr val="white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Câu 3: Di tích nằm Ở trung tâm thủ đô Hà Nội là?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556945" y="5861358"/>
            <a:ext cx="8851392" cy="68739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D. Hồ Bảy Mẫu</a:t>
            </a:r>
            <a:endParaRPr lang="en-US" sz="2800" dirty="0"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575" y="5815878"/>
            <a:ext cx="807556" cy="778352"/>
          </a:xfrm>
          <a:prstGeom prst="rect">
            <a:avLst/>
          </a:prstGeom>
        </p:spPr>
      </p:pic>
      <p:sp>
        <p:nvSpPr>
          <p:cNvPr id="20" name="AutoShape 2" descr="Ảnh nền hoạt hình khu vười xanh đáng yêu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 sz="280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6775" cy="821560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animBg="1"/>
      <p:bldP spid="15" grpId="0" animBg="1"/>
      <p:bldP spid="17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toon Flowers Stock Illustrations – 158,486 Cartoon Flowers Stock  Illustrations, Vectors &amp;amp; Clipart - Dreamstime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00" b="33500" l="34625" r="63125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98" t="3836" r="35302" b="65836"/>
          <a:stretch>
            <a:fillRect/>
          </a:stretch>
        </p:blipFill>
        <p:spPr bwMode="auto">
          <a:xfrm>
            <a:off x="10963843" y="1"/>
            <a:ext cx="1143000" cy="115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57020" y="4014470"/>
            <a:ext cx="9378315" cy="707390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altLang="vi-VN" sz="2800" dirty="0">
                <a:latin typeface="UTM Avo" panose="02040603050506020204" pitchFamily="18" charset="0"/>
                <a:ea typeface="Arial-Rounded" pitchFamily="34" charset="0"/>
                <a:cs typeface="Arial-Rounded" pitchFamily="34" charset="0"/>
                <a:sym typeface="+mn-ea"/>
              </a:rPr>
              <a:t>B. Đại La, Thăng Long, Đông Đô, Đông Quan </a:t>
            </a:r>
            <a:endParaRPr lang="en-US" sz="2800" dirty="0"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84960" y="2825750"/>
            <a:ext cx="9378950" cy="949960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defRPr/>
            </a:pPr>
            <a:r>
              <a:rPr lang="vi-VN" sz="2800" dirty="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A. </a:t>
            </a:r>
            <a:r>
              <a:rPr lang="en-US" altLang="vi-VN" sz="2800" dirty="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Tống Bình, Đại La, Thăng Long, Đông Đô, Đông Quan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679" y="2916995"/>
            <a:ext cx="798097" cy="7827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389" y="3968136"/>
            <a:ext cx="807556" cy="77835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74800" y="4959985"/>
            <a:ext cx="9388475" cy="687705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vi-VN" sz="2800" dirty="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C.</a:t>
            </a:r>
            <a:r>
              <a:rPr lang="en-US" altLang="vi-VN" sz="2800" dirty="0">
                <a:latin typeface="UTM Avo" panose="02040603050506020204" pitchFamily="18" charset="0"/>
                <a:ea typeface="Arial-Rounded" pitchFamily="34" charset="0"/>
                <a:cs typeface="Arial-Rounded" pitchFamily="34" charset="0"/>
                <a:sym typeface="+mn-ea"/>
              </a:rPr>
              <a:t>Tống Bình, Thăng Long, Đông Đô, Đông Quan </a:t>
            </a:r>
            <a:endParaRPr lang="en-US" sz="2800" dirty="0"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628" y="4914507"/>
            <a:ext cx="807556" cy="77835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963057" y="1180777"/>
            <a:ext cx="10606252" cy="61277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vi-VN" sz="3200" b="1">
                <a:solidFill>
                  <a:prstClr val="white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Câu 4: </a:t>
            </a:r>
            <a:r>
              <a:rPr lang="en-US" altLang="vi-VN" sz="3200" b="1">
                <a:solidFill>
                  <a:prstClr val="white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Hà Nội có các tên gọi khác là</a:t>
            </a:r>
            <a:r>
              <a:rPr lang="vi-VN" sz="3200" b="1">
                <a:solidFill>
                  <a:prstClr val="white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?</a:t>
            </a:r>
            <a:endParaRPr lang="vi-VN" sz="3200" b="1" dirty="0">
              <a:solidFill>
                <a:prstClr val="white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557020" y="5861050"/>
            <a:ext cx="9405620" cy="687705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vi-VN" sz="2800" dirty="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D. </a:t>
            </a:r>
            <a:r>
              <a:rPr lang="en-US" altLang="vi-VN" sz="2800" dirty="0">
                <a:latin typeface="UTM Avo" panose="02040603050506020204" pitchFamily="18" charset="0"/>
                <a:ea typeface="Arial-Rounded" pitchFamily="34" charset="0"/>
                <a:cs typeface="Arial-Rounded" pitchFamily="34" charset="0"/>
                <a:sym typeface="+mn-ea"/>
              </a:rPr>
              <a:t>Tống Bình, Đại La, Thăng Long, Đông Đô </a:t>
            </a:r>
            <a:endParaRPr lang="en-US" sz="2800" dirty="0"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8895" y="5815878"/>
            <a:ext cx="807556" cy="778352"/>
          </a:xfrm>
          <a:prstGeom prst="rect">
            <a:avLst/>
          </a:prstGeom>
        </p:spPr>
      </p:pic>
      <p:sp>
        <p:nvSpPr>
          <p:cNvPr id="19" name="AutoShape 2" descr="Ảnh nền hoạt hình khu vười xanh đáng yêu"/>
          <p:cNvSpPr>
            <a:spLocks noChangeAspect="1" noChangeArrowheads="1"/>
          </p:cNvSpPr>
          <p:nvPr/>
        </p:nvSpPr>
        <p:spPr bwMode="auto">
          <a:xfrm>
            <a:off x="5961383" y="425594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 sz="280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6775" cy="821560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" grpId="0" bldLvl="0" animBg="1"/>
      <p:bldP spid="4" grpId="0" bldLvl="0" animBg="1"/>
      <p:bldP spid="7" grpId="0" bldLvl="0" animBg="1"/>
      <p:bldP spid="16" grpId="0" bldLvl="0" animBg="1"/>
      <p:bldP spid="17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4199" y="1542913"/>
            <a:ext cx="11023601" cy="1557675"/>
          </a:xfrm>
          <a:prstGeom prst="roundRect">
            <a:avLst/>
          </a:prstGeom>
          <a:solidFill>
            <a:sysClr val="window" lastClr="FFFFFF"/>
          </a:solidFill>
          <a:ln w="38100">
            <a:solidFill>
              <a:srgbClr val="C0504D">
                <a:lumMod val="75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6096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danh lam thắng cảnh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Long – Hà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3" name="Picture 2" descr="TOP 15 di tích lịch sử ở Hà Nội cực nổi tiếng nên ghé thăm 1 lầ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4" b="8839"/>
          <a:stretch>
            <a:fillRect/>
          </a:stretch>
        </p:blipFill>
        <p:spPr bwMode="auto">
          <a:xfrm>
            <a:off x="1386191" y="3256342"/>
            <a:ext cx="4165599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Kinh nghiệm khám phá Di tích Văn Miếu Quốc Tử Giá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83" y="3256342"/>
            <a:ext cx="4165599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71899" y="874345"/>
            <a:ext cx="4648202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00"/>
            <a:r>
              <a:rPr lang="en-US" sz="2800" b="1" u="sng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HƯỚNG DẪN VỀ NHÀ</a:t>
            </a:r>
          </a:p>
        </p:txBody>
      </p:sp>
      <p:pic>
        <p:nvPicPr>
          <p:cNvPr id="12" name="Picture 2" descr="https://o.remove.bg/downloads/6ac21482-645e-4987-b68f-f7493e904673/image-removebg-preview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922" y="3017276"/>
            <a:ext cx="1116314" cy="106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94610" y="1325242"/>
            <a:ext cx="8540115" cy="3599186"/>
          </a:xfrm>
          <a:prstGeom prst="roundRect">
            <a:avLst>
              <a:gd name="adj" fmla="val 37660"/>
            </a:avLst>
          </a:prstGeom>
          <a:solidFill>
            <a:schemeClr val="accent2">
              <a:lumMod val="75000"/>
            </a:schemeClr>
          </a:solidFill>
          <a:ln w="38100">
            <a:solidFill>
              <a:srgbClr val="FCEFD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lvl="0" algn="just" defTabSz="609600">
              <a:lnSpc>
                <a:spcPct val="125000"/>
              </a:lnSpc>
              <a:defRPr/>
            </a:pPr>
            <a:r>
              <a:rPr lang="en-US" altLang="vi-VN" sz="3600" kern="0" dirty="0">
                <a:solidFill>
                  <a:srgbClr val="FCEF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- </a:t>
            </a:r>
            <a:r>
              <a:rPr lang="vi-VN" sz="3600" kern="0" dirty="0">
                <a:solidFill>
                  <a:srgbClr val="FCEF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 tập lại nội dung chính của bài học ngày hôm nay</a:t>
            </a:r>
            <a:r>
              <a:rPr lang="en-US" altLang="vi-VN" sz="3600" kern="0" dirty="0">
                <a:solidFill>
                  <a:srgbClr val="FCEF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just" defTabSz="609600">
              <a:lnSpc>
                <a:spcPct val="125000"/>
              </a:lnSpc>
              <a:defRPr/>
            </a:pPr>
            <a:r>
              <a:rPr lang="en-US" altLang="vi-VN" sz="3600" kern="0" dirty="0">
                <a:solidFill>
                  <a:srgbClr val="FCEF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Tìm hiểu về nhân vật và sự kiện lịch sử gắng với thủ đô Hà Nội.</a:t>
            </a:r>
            <a:endParaRPr lang="en-US" altLang="vi-VN" sz="3600" b="1" kern="0" dirty="0">
              <a:solidFill>
                <a:srgbClr val="FCEFD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97480" y="4773481"/>
            <a:ext cx="8277225" cy="1841763"/>
          </a:xfrm>
          <a:prstGeom prst="roundRect">
            <a:avLst>
              <a:gd name="adj" fmla="val 37660"/>
            </a:avLst>
          </a:prstGeom>
          <a:solidFill>
            <a:schemeClr val="accent2">
              <a:lumMod val="75000"/>
            </a:schemeClr>
          </a:solidFill>
          <a:ln w="38100">
            <a:solidFill>
              <a:srgbClr val="FCEFD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lvl="0" algn="ctr" defTabSz="609600">
              <a:lnSpc>
                <a:spcPct val="125000"/>
              </a:lnSpc>
              <a:defRPr/>
            </a:pPr>
            <a:r>
              <a:rPr lang="en-US" altLang="vi-VN" sz="3600" kern="0" dirty="0">
                <a:solidFill>
                  <a:srgbClr val="FCEF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Đọc</a:t>
            </a:r>
            <a:r>
              <a:rPr lang="vi-VN" sz="3600" kern="0" dirty="0">
                <a:solidFill>
                  <a:srgbClr val="FCEF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trước, tìm hiểu nội dung </a:t>
            </a:r>
            <a:r>
              <a:rPr lang="vi-VN" sz="3600" b="1" kern="0" dirty="0">
                <a:solidFill>
                  <a:srgbClr val="FCEF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 II </a:t>
            </a:r>
            <a:r>
              <a:rPr lang="vi-VN" sz="3600" kern="0" dirty="0">
                <a:solidFill>
                  <a:srgbClr val="FCEF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 bài học</a:t>
            </a:r>
          </a:p>
        </p:txBody>
      </p:sp>
      <p:pic>
        <p:nvPicPr>
          <p:cNvPr id="18" name="Picture 2" descr="https://o.remove.bg/downloads/6ac21482-645e-4987-b68f-f7493e904673/image-removebg-preview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222" y="5310554"/>
            <a:ext cx="1116314" cy="106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bldLvl="0" animBg="1"/>
      <p:bldP spid="15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778905" y="5105400"/>
            <a:ext cx="3727295" cy="3164812"/>
          </a:xfrm>
          <a:custGeom>
            <a:avLst/>
            <a:gdLst/>
            <a:ahLst/>
            <a:cxnLst/>
            <a:rect l="l" t="t" r="r" b="b"/>
            <a:pathLst>
              <a:path w="5590942" h="4747218">
                <a:moveTo>
                  <a:pt x="0" y="0"/>
                </a:moveTo>
                <a:lnTo>
                  <a:pt x="5590942" y="0"/>
                </a:lnTo>
                <a:lnTo>
                  <a:pt x="5590942" y="4747218"/>
                </a:lnTo>
                <a:lnTo>
                  <a:pt x="0" y="47472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" name="Freeform 4"/>
          <p:cNvSpPr/>
          <p:nvPr/>
        </p:nvSpPr>
        <p:spPr>
          <a:xfrm flipH="1">
            <a:off x="0" y="2329815"/>
            <a:ext cx="2934970" cy="3319145"/>
          </a:xfrm>
          <a:custGeom>
            <a:avLst/>
            <a:gdLst/>
            <a:ahLst/>
            <a:cxnLst/>
            <a:rect l="l" t="t" r="r" b="b"/>
            <a:pathLst>
              <a:path w="6593967" h="8229600">
                <a:moveTo>
                  <a:pt x="0" y="0"/>
                </a:moveTo>
                <a:lnTo>
                  <a:pt x="6593967" y="0"/>
                </a:lnTo>
                <a:lnTo>
                  <a:pt x="659396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00095" y="705485"/>
            <a:ext cx="8790305" cy="5652135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tlCol="0" anchor="ctr"/>
          <a:lstStyle/>
          <a:p>
            <a:pPr marL="0" marR="0" lvl="0" indent="0" algn="just" defTabSz="6096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“Hà Nội là thủ đô của nước Cộng hòa xã hội chủ nghĩa Việt Nam. Nơi có nhiều di tích lịc sử, danh lam thắng cảnh nổi tiếng. Em </a:t>
            </a:r>
            <a:r>
              <a:rPr kumimoji="0" lang="en-US" sz="4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4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kumimoji="0" lang="en-US" sz="4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sz="4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4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kumimoji="0" lang="en-US" sz="4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kumimoji="0" lang="en-US" sz="4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di </a:t>
            </a:r>
            <a:r>
              <a:rPr kumimoji="0" lang="en-US" sz="4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kumimoji="0" lang="en-US" sz="4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kumimoji="0" lang="en-US" sz="4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kumimoji="0" lang="en-US" sz="4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4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Hà </a:t>
            </a:r>
            <a:r>
              <a:rPr kumimoji="0" lang="en-US" sz="4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4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kumimoji="0" lang="en-US" sz="4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4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4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m-hieu-thu-do-qua-10-di-tich-lich-su-ha-noi-noi-tie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48540" y="1504508"/>
            <a:ext cx="7754620" cy="436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2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/>
          <p:nvPr/>
        </p:nvSpPr>
        <p:spPr>
          <a:xfrm>
            <a:off x="1019503" y="1500188"/>
            <a:ext cx="10152993" cy="8733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48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Subtitle 2"/>
          <p:cNvSpPr txBox="1"/>
          <p:nvPr/>
        </p:nvSpPr>
        <p:spPr>
          <a:xfrm>
            <a:off x="329565" y="2563495"/>
            <a:ext cx="11862435" cy="20472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5000"/>
              </a:lnSpc>
              <a:spcBef>
                <a:spcPts val="0"/>
              </a:spcBef>
            </a:pP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9: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Thăng Long - Hà Nội 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5000"/>
              </a:lnSpc>
              <a:spcBef>
                <a:spcPts val="0"/>
              </a:spcBef>
            </a:pP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87229" y="1091189"/>
            <a:ext cx="8994098" cy="1559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spcBef>
                <a:spcPts val="0"/>
              </a:spcBef>
            </a:pP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Ba ngày 5 tháng 12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algn="ctr">
              <a:lnSpc>
                <a:spcPct val="125000"/>
              </a:lnSpc>
              <a:spcBef>
                <a:spcPts val="0"/>
              </a:spcBef>
            </a:pPr>
            <a:r>
              <a:rPr lang="en-US" sz="40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 sử và Địa lí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/>
          <p:nvPr/>
        </p:nvSpPr>
        <p:spPr>
          <a:xfrm>
            <a:off x="1019503" y="1500188"/>
            <a:ext cx="10152993" cy="8733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48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2" name="Title 1"/>
          <p:cNvSpPr txBox="1"/>
          <p:nvPr/>
        </p:nvSpPr>
        <p:spPr>
          <a:xfrm>
            <a:off x="8079699" y="17686"/>
            <a:ext cx="4005683" cy="7168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Lịch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sử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và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Địa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lí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19810" y="853440"/>
            <a:ext cx="10611485" cy="54775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spcBef>
                <a:spcPts val="0"/>
              </a:spcBef>
            </a:pP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xong tiết này các em sẽ biết:</a:t>
            </a:r>
            <a:r>
              <a:rPr lang="en-US" sz="4000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25000"/>
              </a:lnSpc>
              <a:spcBef>
                <a:spcPts val="0"/>
              </a:spcBef>
            </a:pP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Xác định vị trí của Thăng Long-Hà Nội </a:t>
            </a:r>
          </a:p>
          <a:p>
            <a:pPr>
              <a:lnSpc>
                <a:spcPct val="125000"/>
              </a:lnSpc>
              <a:spcBef>
                <a:spcPts val="0"/>
              </a:spcBef>
            </a:pP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 bản đồ hoặc lược đồ,</a:t>
            </a:r>
          </a:p>
          <a:p>
            <a:pPr>
              <a:lnSpc>
                <a:spcPct val="125000"/>
              </a:lnSpc>
              <a:spcBef>
                <a:spcPts val="0"/>
              </a:spcBef>
            </a:pP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Nêu được đặc điểm tự nhiên của Thăng Long thể hiện ở “Chiếu dời đô” của Lý Công Uẩn </a:t>
            </a:r>
          </a:p>
          <a:p>
            <a:pPr>
              <a:lnSpc>
                <a:spcPct val="125000"/>
              </a:lnSpc>
              <a:spcBef>
                <a:spcPts val="0"/>
              </a:spcBef>
            </a:pP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Nêu được một số tên gọi khác của Thăng Long-Hà Nội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 flipH="1">
            <a:off x="5086350" y="2084705"/>
            <a:ext cx="6306185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 1: Thảo luận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1921510"/>
            <a:ext cx="4339590" cy="484441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45339" y="2679348"/>
            <a:ext cx="65589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00"/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17" name="Speech Bubble: Rectangle with Corners Rounded 16"/>
          <p:cNvSpPr/>
          <p:nvPr/>
        </p:nvSpPr>
        <p:spPr>
          <a:xfrm>
            <a:off x="5610225" y="3505835"/>
            <a:ext cx="6560185" cy="2439670"/>
          </a:xfrm>
          <a:prstGeom prst="wedgeRoundRectCallout">
            <a:avLst>
              <a:gd name="adj1" fmla="val -67656"/>
              <a:gd name="adj2" fmla="val -7751"/>
              <a:gd name="adj3" fmla="val 16667"/>
            </a:avLst>
          </a:prstGeom>
          <a:solidFill>
            <a:sysClr val="window" lastClr="FFFFFF"/>
          </a:solidFill>
          <a:ln w="2540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tlCol="0" anchor="ctr"/>
          <a:lstStyle/>
          <a:p>
            <a:pPr lvl="0" algn="just" defTabSz="609600">
              <a:lnSpc>
                <a:spcPct val="125000"/>
              </a:lnSpc>
            </a:pPr>
            <a:r>
              <a:rPr lang="en-US" altLang="vi-VN" sz="32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vi-VN" sz="32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vị trí địa lí của Thăng Long – Hà Nội trên lược đồ</a:t>
            </a:r>
            <a:r>
              <a:rPr lang="en-US" altLang="vi-VN" sz="32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defTabSz="609600">
              <a:lnSpc>
                <a:spcPct val="125000"/>
              </a:lnSpc>
            </a:pPr>
            <a:r>
              <a:rPr lang="en-US" altLang="vi-VN" sz="32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2.X</a:t>
            </a:r>
            <a:r>
              <a:rPr lang="vi-VN" sz="32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 định những tỉnh tiếp giáp với Hà Nội.</a:t>
            </a:r>
          </a:p>
        </p:txBody>
      </p:sp>
      <p:sp>
        <p:nvSpPr>
          <p:cNvPr id="21" name="TextBox 11"/>
          <p:cNvSpPr txBox="1"/>
          <p:nvPr/>
        </p:nvSpPr>
        <p:spPr>
          <a:xfrm>
            <a:off x="2603075" y="1021039"/>
            <a:ext cx="9708729" cy="6457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4350" indent="-514350" algn="ctr" defTabSz="609600">
              <a:lnSpc>
                <a:spcPct val="150000"/>
              </a:lnSpc>
              <a:spcBef>
                <a:spcPct val="0"/>
              </a:spcBef>
              <a:buAutoNum type="romanUcPeriod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VỊ TRÍ ĐỊA LÍ CỦA THĂNG LONG – HÀ NỘI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7" grpId="0" bldLvl="0" animBg="1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608022" y="2260600"/>
            <a:ext cx="7161068" cy="1168400"/>
            <a:chOff x="8915400" y="1183188"/>
            <a:chExt cx="8448724" cy="1752600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8915400" y="2105025"/>
              <a:ext cx="1202033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11" name="Rectangle 10"/>
            <p:cNvSpPr/>
            <p:nvPr/>
          </p:nvSpPr>
          <p:spPr>
            <a:xfrm>
              <a:off x="10117433" y="1183188"/>
              <a:ext cx="7246691" cy="1752600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60960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Vị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trí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nằm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ở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tâm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của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vùng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Đồng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bằng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Bắc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Bộ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  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608022" y="4105149"/>
            <a:ext cx="7161068" cy="1934305"/>
            <a:chOff x="8723933" y="4302370"/>
            <a:chExt cx="8906855" cy="2901458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8723933" y="5753100"/>
              <a:ext cx="1202033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21" name="Rectangle 20"/>
            <p:cNvSpPr/>
            <p:nvPr/>
          </p:nvSpPr>
          <p:spPr>
            <a:xfrm>
              <a:off x="9934588" y="4302370"/>
              <a:ext cx="7696200" cy="2901458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60960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Tiếp giáp: </a:t>
              </a:r>
              <a:r>
                <a: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Phú Thọ, Vĩnh Phúc, Thái Nguyên; Bắc Giang; Bắc Ninh; Hưng Yên; Hà Nam; Hòa Bình.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" y="1447800"/>
            <a:ext cx="4596130" cy="54222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98500" y="1575435"/>
            <a:ext cx="11025505" cy="5234305"/>
            <a:chOff x="4303034" y="89720"/>
            <a:chExt cx="13008039" cy="7506653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8915400" y="2105025"/>
              <a:ext cx="1202033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4" name="Rectangle 10"/>
            <p:cNvSpPr/>
            <p:nvPr/>
          </p:nvSpPr>
          <p:spPr>
            <a:xfrm>
              <a:off x="4303034" y="89720"/>
              <a:ext cx="13008039" cy="7506653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0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60960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60960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60960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60960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sng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Kết luận</a:t>
              </a:r>
              <a:r>
                <a:rPr kumimoji="0" lang="en-US" sz="4400" b="1" i="0" u="sng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just" defTabSz="60960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- </a:t>
              </a:r>
              <a:r>
                <a:rPr kumimoji="0" lang="en-US" sz="440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Hà Nội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nằm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ở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trung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tâm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của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vùng Đồng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bằng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Bắc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Bộ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  </a:t>
              </a:r>
            </a:p>
            <a:p>
              <a:pPr marL="0" marR="0" lvl="0" indent="0" algn="just" defTabSz="60960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- </a:t>
              </a:r>
              <a:r>
                <a:rPr lang="vi-VN" sz="4400" kern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Tiếp giáp</a:t>
              </a:r>
              <a:r>
                <a:rPr lang="en-US" altLang="vi-VN" sz="4400" kern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với các tỉnh</a:t>
              </a:r>
              <a:r>
                <a:rPr lang="vi-VN" sz="4400" kern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:</a:t>
              </a:r>
              <a:r>
                <a:rPr lang="vi-VN" sz="4400" b="1" kern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vi-VN" sz="4400" kern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Phú Thọ, Vĩnh Phúc, Thái Nguyên; Bắc Giang; Bắc Ninh; Hưng Yên; Hà Nam; Hòa Bình.</a:t>
              </a:r>
              <a:endPara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just" defTabSz="60960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024380" y="3429000"/>
            <a:ext cx="850455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00"/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Đọc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thảo luận nhóm 4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21" name="TextBox 11"/>
          <p:cNvSpPr txBox="1"/>
          <p:nvPr/>
        </p:nvSpPr>
        <p:spPr>
          <a:xfrm>
            <a:off x="1074630" y="1630639"/>
            <a:ext cx="9708729" cy="12922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0" algn="ctr" defTabSz="60960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 ĐẶC ĐIỂM TỰ NHIÊN </a:t>
            </a:r>
          </a:p>
          <a:p>
            <a:pPr algn="ctr" defTabSz="609600">
              <a:lnSpc>
                <a:spcPct val="150000"/>
              </a:lnSpc>
              <a:spcBef>
                <a:spcPct val="0"/>
              </a:spcBef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VÀ TÊN GỌI KHÁC CỦA THĂNG LONG – HÀ NỘI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Bài 8. Sông Hồng và văn minh sông Hồng</Template>
  <TotalTime>15</TotalTime>
  <Words>823</Words>
  <Application>Microsoft Office PowerPoint</Application>
  <PresentationFormat>Widescreen</PresentationFormat>
  <Paragraphs>81</Paragraphs>
  <Slides>19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UTM Avo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Monkey</dc:creator>
  <cp:lastModifiedBy>dell</cp:lastModifiedBy>
  <cp:revision>41</cp:revision>
  <dcterms:created xsi:type="dcterms:W3CDTF">2023-11-13T09:30:00Z</dcterms:created>
  <dcterms:modified xsi:type="dcterms:W3CDTF">2024-12-30T13:45:43Z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058C04A21A154C0698DC76AAAD5CCF61_12</vt:lpwstr>
  </property>
  <property fmtid="{D5CDD505-2E9C-101B-9397-08002B2CF9AE}" pid="3" name="KSOProductBuildVer">
    <vt:lpwstr>1033-12.2.0.13359</vt:lpwstr>
  </property>
</Properties>
</file>