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95" r:id="rId3"/>
    <p:sldId id="281" r:id="rId4"/>
    <p:sldId id="289" r:id="rId5"/>
    <p:sldId id="296" r:id="rId6"/>
    <p:sldId id="283" r:id="rId7"/>
    <p:sldId id="290" r:id="rId8"/>
    <p:sldId id="291" r:id="rId9"/>
    <p:sldId id="294" r:id="rId10"/>
    <p:sldId id="277" r:id="rId11"/>
    <p:sldId id="292" r:id="rId12"/>
    <p:sldId id="293" r:id="rId13"/>
    <p:sldId id="278" r:id="rId14"/>
    <p:sldId id="371" r:id="rId15"/>
    <p:sldId id="282" r:id="rId16"/>
    <p:sldId id="268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99"/>
    <a:srgbClr val="88DFE8"/>
    <a:srgbClr val="FFCC29"/>
    <a:srgbClr val="FFDB69"/>
    <a:srgbClr val="FEF4EC"/>
    <a:srgbClr val="F688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780" y="66"/>
      </p:cViewPr>
      <p:guideLst>
        <p:guide orient="horz" pos="2880"/>
        <p:guide pos="512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2931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755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694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89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77825" y="685800"/>
            <a:ext cx="610235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046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240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96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761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053923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0870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10485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18"/>
          <p:cNvSpPr txBox="1">
            <a:spLocks noGrp="1"/>
          </p:cNvSpPr>
          <p:nvPr>
            <p:ph type="dt" idx="10"/>
          </p:nvPr>
        </p:nvSpPr>
        <p:spPr>
          <a:xfrm>
            <a:off x="1119019" y="8475134"/>
            <a:ext cx="3662244" cy="48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1" name="Google Shape;41;p18"/>
          <p:cNvSpPr txBox="1">
            <a:spLocks noGrp="1"/>
          </p:cNvSpPr>
          <p:nvPr>
            <p:ph type="ftr" idx="11"/>
          </p:nvPr>
        </p:nvSpPr>
        <p:spPr>
          <a:xfrm>
            <a:off x="5391637" y="8475134"/>
            <a:ext cx="5493365" cy="48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sldNum" idx="12"/>
          </p:nvPr>
        </p:nvSpPr>
        <p:spPr>
          <a:xfrm>
            <a:off x="11495375" y="8475134"/>
            <a:ext cx="3662244" cy="4868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2489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55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12/30/2024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7" Type="http://schemas.openxmlformats.org/officeDocument/2006/relationships/image" Target="../media/image7.w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hoc10.vn/doc-sach/toan-3-tap-1/1/132/102/" TargetMode="External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719" y="6544828"/>
            <a:ext cx="29210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TRƯNG VƯƠNG</a:t>
            </a: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1496219" y="4343401"/>
            <a:ext cx="13957300" cy="2165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Toán lớp 3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49: </a:t>
            </a:r>
            <a:r>
              <a:rPr lang="vi-VN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HÌNH TAM GIÁC. HÌNH TỨ GIÁC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12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6424479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20469" y="6753274"/>
            <a:ext cx="1162751" cy="1516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314080" y="6875620"/>
            <a:ext cx="1069334" cy="777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92416" y="-109904"/>
            <a:ext cx="1382714" cy="1653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C273E-31FF-4F1D-B9A5-2B3D1CBD4BB7}"/>
              </a:ext>
            </a:extLst>
          </p:cNvPr>
          <p:cNvGrpSpPr/>
          <p:nvPr/>
        </p:nvGrpSpPr>
        <p:grpSpPr>
          <a:xfrm>
            <a:off x="1585118" y="1655540"/>
            <a:ext cx="13625471" cy="653023"/>
            <a:chOff x="1585119" y="1655539"/>
            <a:chExt cx="13335000" cy="101587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3D7064A-0DA8-4954-83EF-D9C0CE051195}"/>
                </a:ext>
              </a:extLst>
            </p:cNvPr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  <a:endParaRPr lang="vi-VN" sz="3600" b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67BDA6-D7F7-4440-8B4C-E69FEFF38D9C}"/>
                </a:ext>
              </a:extLst>
            </p:cNvPr>
            <p:cNvSpPr/>
            <p:nvPr/>
          </p:nvSpPr>
          <p:spPr>
            <a:xfrm>
              <a:off x="2390443" y="1665836"/>
              <a:ext cx="12529676" cy="83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b="1"/>
                <a:t>Quan sát hình vẽ, thực hiện các hoạt động sau:</a:t>
              </a:r>
            </a:p>
          </p:txBody>
        </p:sp>
      </p:grpSp>
      <p:pic>
        <p:nvPicPr>
          <p:cNvPr id="14338" name="Picture 2" descr="https://img.loigiaihay.com/picture/2022/0323/bai-2_2.PNG">
            <a:extLst>
              <a:ext uri="{FF2B5EF4-FFF2-40B4-BE49-F238E27FC236}">
                <a16:creationId xmlns:a16="http://schemas.microsoft.com/office/drawing/2014/main" id="{EF6BA02C-D6F5-46C1-B19D-BC7CEFED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556" b="-146"/>
          <a:stretch/>
        </p:blipFill>
        <p:spPr bwMode="auto">
          <a:xfrm>
            <a:off x="1966119" y="3636472"/>
            <a:ext cx="3627168" cy="435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FB8483E-B085-46FA-8F93-CDFCA99459A2}"/>
              </a:ext>
            </a:extLst>
          </p:cNvPr>
          <p:cNvSpPr/>
          <p:nvPr/>
        </p:nvSpPr>
        <p:spPr>
          <a:xfrm>
            <a:off x="6309519" y="4015218"/>
            <a:ext cx="8137525" cy="295574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>
                <a:solidFill>
                  <a:srgbClr val="0000FF"/>
                </a:solidFill>
              </a:rPr>
              <a:t>Hình tam giác ABC:</a:t>
            </a:r>
          </a:p>
          <a:p>
            <a:pPr>
              <a:lnSpc>
                <a:spcPct val="150000"/>
              </a:lnSpc>
            </a:pPr>
            <a:r>
              <a:rPr lang="vi-VN" sz="3200"/>
              <a:t>- Góc vuông đỉnh A, cạnh AB và AC</a:t>
            </a:r>
          </a:p>
          <a:p>
            <a:pPr>
              <a:lnSpc>
                <a:spcPct val="150000"/>
              </a:lnSpc>
            </a:pPr>
            <a:r>
              <a:rPr lang="vi-VN" sz="3200"/>
              <a:t>- Góc không vuông đỉnh B, cạnh BA và BC</a:t>
            </a:r>
          </a:p>
          <a:p>
            <a:pPr>
              <a:lnSpc>
                <a:spcPct val="150000"/>
              </a:lnSpc>
            </a:pPr>
            <a:r>
              <a:rPr lang="vi-VN" sz="3200"/>
              <a:t>- Góc không vuông đỉnh C, cạnh CA và CB.</a:t>
            </a:r>
            <a:endParaRPr lang="vi-VN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904C273-719F-4920-90E9-F8BD1F07FB5B}"/>
              </a:ext>
            </a:extLst>
          </p:cNvPr>
          <p:cNvSpPr/>
          <p:nvPr/>
        </p:nvSpPr>
        <p:spPr>
          <a:xfrm>
            <a:off x="2407984" y="2380011"/>
            <a:ext cx="12802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b) Dùng ê ke để kiểm tra và nêu tên góc vuông, góc không vuông trong mỗi hình trên.</a:t>
            </a:r>
          </a:p>
        </p:txBody>
      </p:sp>
    </p:spTree>
    <p:extLst>
      <p:ext uri="{BB962C8B-B14F-4D97-AF65-F5344CB8AC3E}">
        <p14:creationId xmlns:p14="http://schemas.microsoft.com/office/powerpoint/2010/main" val="56511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C273E-31FF-4F1D-B9A5-2B3D1CBD4BB7}"/>
              </a:ext>
            </a:extLst>
          </p:cNvPr>
          <p:cNvGrpSpPr/>
          <p:nvPr/>
        </p:nvGrpSpPr>
        <p:grpSpPr>
          <a:xfrm>
            <a:off x="1585118" y="1655540"/>
            <a:ext cx="13625471" cy="653023"/>
            <a:chOff x="1585119" y="1655539"/>
            <a:chExt cx="13335000" cy="101587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3D7064A-0DA8-4954-83EF-D9C0CE051195}"/>
                </a:ext>
              </a:extLst>
            </p:cNvPr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  <a:endParaRPr lang="vi-VN" sz="3600" b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67BDA6-D7F7-4440-8B4C-E69FEFF38D9C}"/>
                </a:ext>
              </a:extLst>
            </p:cNvPr>
            <p:cNvSpPr/>
            <p:nvPr/>
          </p:nvSpPr>
          <p:spPr>
            <a:xfrm>
              <a:off x="2390443" y="1665836"/>
              <a:ext cx="12529676" cy="83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b="1"/>
                <a:t>Quan sát hình vẽ, thực hiện các hoạt động sau:</a:t>
              </a:r>
            </a:p>
          </p:txBody>
        </p:sp>
      </p:grpSp>
      <p:pic>
        <p:nvPicPr>
          <p:cNvPr id="14338" name="Picture 2" descr="https://img.loigiaihay.com/picture/2022/0323/bai-2_2.PNG">
            <a:extLst>
              <a:ext uri="{FF2B5EF4-FFF2-40B4-BE49-F238E27FC236}">
                <a16:creationId xmlns:a16="http://schemas.microsoft.com/office/drawing/2014/main" id="{EF6BA02C-D6F5-46C1-B19D-BC7CEFED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r="34157" b="8756"/>
          <a:stretch/>
        </p:blipFill>
        <p:spPr bwMode="auto">
          <a:xfrm>
            <a:off x="2407984" y="3733800"/>
            <a:ext cx="5257800" cy="4118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0285D3DB-752D-4FF8-85FD-4A9E0FF67627}"/>
              </a:ext>
            </a:extLst>
          </p:cNvPr>
          <p:cNvSpPr/>
          <p:nvPr/>
        </p:nvSpPr>
        <p:spPr>
          <a:xfrm>
            <a:off x="2407984" y="2380011"/>
            <a:ext cx="12802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dirty="0">
                <a:solidFill>
                  <a:srgbClr val="FF0000"/>
                </a:solidFill>
              </a:rPr>
              <a:t>b) Dùng ê ke để kiểm tra và nêu tên góc vuông, góc không vuông trong mỗi hình trên.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06FEA99-BF01-4396-B91A-E768045B1AAF}"/>
              </a:ext>
            </a:extLst>
          </p:cNvPr>
          <p:cNvSpPr/>
          <p:nvPr/>
        </p:nvSpPr>
        <p:spPr>
          <a:xfrm>
            <a:off x="8015240" y="4008428"/>
            <a:ext cx="7438280" cy="343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b="1">
                <a:solidFill>
                  <a:srgbClr val="0000FF"/>
                </a:solidFill>
              </a:rPr>
              <a:t>Hình tứ giác GHIE:</a:t>
            </a:r>
          </a:p>
          <a:p>
            <a:pPr>
              <a:lnSpc>
                <a:spcPct val="150000"/>
              </a:lnSpc>
            </a:pPr>
            <a:r>
              <a:rPr lang="vi-VN"/>
              <a:t>- Góc không vuông đỉnh G, cạnh GH và GE</a:t>
            </a:r>
          </a:p>
          <a:p>
            <a:pPr>
              <a:lnSpc>
                <a:spcPct val="150000"/>
              </a:lnSpc>
            </a:pPr>
            <a:r>
              <a:rPr lang="vi-VN"/>
              <a:t>- Góc không vuông đỉnh I, cạnh IH và IE</a:t>
            </a:r>
          </a:p>
          <a:p>
            <a:pPr>
              <a:lnSpc>
                <a:spcPct val="150000"/>
              </a:lnSpc>
            </a:pPr>
            <a:r>
              <a:rPr lang="vi-VN"/>
              <a:t>- Góc vuông đỉnh E, cạnh EG và EI</a:t>
            </a:r>
          </a:p>
          <a:p>
            <a:pPr>
              <a:lnSpc>
                <a:spcPct val="150000"/>
              </a:lnSpc>
            </a:pPr>
            <a:r>
              <a:rPr lang="vi-VN"/>
              <a:t>- Góc vuông đỉnh H, cạnh HG, HI</a:t>
            </a:r>
          </a:p>
        </p:txBody>
      </p:sp>
    </p:spTree>
    <p:extLst>
      <p:ext uri="{BB962C8B-B14F-4D97-AF65-F5344CB8AC3E}">
        <p14:creationId xmlns:p14="http://schemas.microsoft.com/office/powerpoint/2010/main" val="2042603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C273E-31FF-4F1D-B9A5-2B3D1CBD4BB7}"/>
              </a:ext>
            </a:extLst>
          </p:cNvPr>
          <p:cNvGrpSpPr/>
          <p:nvPr/>
        </p:nvGrpSpPr>
        <p:grpSpPr>
          <a:xfrm>
            <a:off x="1585118" y="1655540"/>
            <a:ext cx="13625471" cy="653023"/>
            <a:chOff x="1585119" y="1655539"/>
            <a:chExt cx="13335000" cy="101587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3D7064A-0DA8-4954-83EF-D9C0CE051195}"/>
                </a:ext>
              </a:extLst>
            </p:cNvPr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  <a:endParaRPr lang="vi-VN" sz="3600" b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67BDA6-D7F7-4440-8B4C-E69FEFF38D9C}"/>
                </a:ext>
              </a:extLst>
            </p:cNvPr>
            <p:cNvSpPr/>
            <p:nvPr/>
          </p:nvSpPr>
          <p:spPr>
            <a:xfrm>
              <a:off x="2390443" y="1665836"/>
              <a:ext cx="12529676" cy="83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b="1"/>
                <a:t>Quan sát hình vẽ, thực hiện các hoạt động sau:</a:t>
              </a:r>
            </a:p>
          </p:txBody>
        </p:sp>
      </p:grpSp>
      <p:pic>
        <p:nvPicPr>
          <p:cNvPr id="14338" name="Picture 2" descr="https://img.loigiaihay.com/picture/2022/0323/bai-2_2.PNG">
            <a:extLst>
              <a:ext uri="{FF2B5EF4-FFF2-40B4-BE49-F238E27FC236}">
                <a16:creationId xmlns:a16="http://schemas.microsoft.com/office/drawing/2014/main" id="{EF6BA02C-D6F5-46C1-B19D-BC7CEFED5B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43" t="11394" b="13231"/>
          <a:stretch/>
        </p:blipFill>
        <p:spPr bwMode="auto">
          <a:xfrm>
            <a:off x="1174628" y="3657600"/>
            <a:ext cx="5621582" cy="3935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B12752-172C-4326-8FFE-00C51A508D96}"/>
              </a:ext>
            </a:extLst>
          </p:cNvPr>
          <p:cNvSpPr/>
          <p:nvPr/>
        </p:nvSpPr>
        <p:spPr>
          <a:xfrm>
            <a:off x="2405260" y="2440000"/>
            <a:ext cx="1280260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rgbClr val="FF0000"/>
                </a:solidFill>
              </a:rPr>
              <a:t>b) Dùng ê ke để kiểm tra và nêu tên góc vuông, góc không vuông trong mỗi hình trên.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465055-4BD1-498B-940D-DC74A1D61151}"/>
              </a:ext>
            </a:extLst>
          </p:cNvPr>
          <p:cNvSpPr/>
          <p:nvPr/>
        </p:nvSpPr>
        <p:spPr>
          <a:xfrm>
            <a:off x="7376319" y="3899138"/>
            <a:ext cx="8109664" cy="36944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b="1">
                <a:solidFill>
                  <a:srgbClr val="0000FF"/>
                </a:solidFill>
              </a:rPr>
              <a:t>Hình tứ giác LMNK:</a:t>
            </a:r>
          </a:p>
          <a:p>
            <a:pPr>
              <a:lnSpc>
                <a:spcPct val="150000"/>
              </a:lnSpc>
            </a:pPr>
            <a:r>
              <a:rPr lang="vi-VN" sz="3200"/>
              <a:t>- Góc vuông đỉnh K, canh KL và KN</a:t>
            </a:r>
          </a:p>
          <a:p>
            <a:pPr>
              <a:lnSpc>
                <a:spcPct val="150000"/>
              </a:lnSpc>
            </a:pPr>
            <a:r>
              <a:rPr lang="vi-VN" sz="3200"/>
              <a:t>- Góc không vuông đỉnh L, cạnh LM và LK</a:t>
            </a:r>
          </a:p>
          <a:p>
            <a:pPr>
              <a:lnSpc>
                <a:spcPct val="150000"/>
              </a:lnSpc>
            </a:pPr>
            <a:r>
              <a:rPr lang="vi-VN" sz="3200"/>
              <a:t>- Góc không vuông đỉnh M, cạnh MN và ML</a:t>
            </a:r>
          </a:p>
          <a:p>
            <a:pPr>
              <a:lnSpc>
                <a:spcPct val="150000"/>
              </a:lnSpc>
            </a:pPr>
            <a:r>
              <a:rPr lang="vi-VN" sz="3200"/>
              <a:t>- Góc không vuông đỉnh N, cạnh NM và NK</a:t>
            </a:r>
          </a:p>
        </p:txBody>
      </p:sp>
    </p:spTree>
    <p:extLst>
      <p:ext uri="{BB962C8B-B14F-4D97-AF65-F5344CB8AC3E}">
        <p14:creationId xmlns:p14="http://schemas.microsoft.com/office/powerpoint/2010/main" val="2316118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38C804-8923-4C65-BE86-9118CF0FA797}"/>
              </a:ext>
            </a:extLst>
          </p:cNvPr>
          <p:cNvGrpSpPr/>
          <p:nvPr/>
        </p:nvGrpSpPr>
        <p:grpSpPr>
          <a:xfrm>
            <a:off x="1613271" y="1813165"/>
            <a:ext cx="13216953" cy="1109749"/>
            <a:chOff x="1393881" y="2145999"/>
            <a:chExt cx="9160705" cy="1109749"/>
          </a:xfrm>
        </p:grpSpPr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625048FB-0D4E-48DA-8631-2606969D4DA2}"/>
                </a:ext>
              </a:extLst>
            </p:cNvPr>
            <p:cNvSpPr/>
            <p:nvPr/>
          </p:nvSpPr>
          <p:spPr>
            <a:xfrm>
              <a:off x="1393881" y="2145999"/>
              <a:ext cx="698501" cy="598627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3</a:t>
              </a:r>
              <a:endParaRPr lang="vi-VN" sz="3600" b="1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5FF3ECB-46AA-4002-8AD8-57639970340A}"/>
                </a:ext>
              </a:extLst>
            </p:cNvPr>
            <p:cNvSpPr txBox="1"/>
            <p:nvPr/>
          </p:nvSpPr>
          <p:spPr>
            <a:xfrm>
              <a:off x="2117615" y="2178530"/>
              <a:ext cx="843697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</a:pPr>
              <a:r>
                <a:rPr lang="vi-VN" sz="3200" b="1"/>
                <a:t>Đo độ dài mỗi cạnh của hình tam giác, hình tứ giác sau rồi viết số đo (theo mẫu):</a:t>
              </a:r>
            </a:p>
          </p:txBody>
        </p:sp>
      </p:grpSp>
      <p:pic>
        <p:nvPicPr>
          <p:cNvPr id="19458" name="Picture 2" descr="https://img.loigiaihay.com/picture/2022/0323/bai-3_2.PNG">
            <a:extLst>
              <a:ext uri="{FF2B5EF4-FFF2-40B4-BE49-F238E27FC236}">
                <a16:creationId xmlns:a16="http://schemas.microsoft.com/office/drawing/2014/main" id="{F58BFC19-AAC2-4FC3-B996-B1ACFFA17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519" y="3133091"/>
            <a:ext cx="12618022" cy="498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967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hlinkClick r:id="rId3"/>
            <a:extLst>
              <a:ext uri="{FF2B5EF4-FFF2-40B4-BE49-F238E27FC236}">
                <a16:creationId xmlns:a16="http://schemas.microsoft.com/office/drawing/2014/main" id="{7A991324-B107-92B1-B257-3E025CE375D9}"/>
              </a:ext>
            </a:extLst>
          </p:cNvPr>
          <p:cNvSpPr/>
          <p:nvPr/>
        </p:nvSpPr>
        <p:spPr>
          <a:xfrm>
            <a:off x="860782" y="1311580"/>
            <a:ext cx="1125925" cy="718000"/>
          </a:xfrm>
          <a:prstGeom prst="roundRect">
            <a:avLst>
              <a:gd name="adj" fmla="val 22233"/>
            </a:avLst>
          </a:prstGeom>
          <a:solidFill>
            <a:schemeClr val="accent2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267" b="1" dirty="0"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FCE1C61-F57F-E289-7B88-AE25ABD36E6D}"/>
              </a:ext>
            </a:extLst>
          </p:cNvPr>
          <p:cNvSpPr/>
          <p:nvPr/>
        </p:nvSpPr>
        <p:spPr>
          <a:xfrm>
            <a:off x="2203163" y="1176789"/>
            <a:ext cx="12120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400"/>
              </a:spcBef>
              <a:spcAft>
                <a:spcPts val="400"/>
              </a:spcAft>
            </a:pPr>
            <a:r>
              <a:rPr lang="vi-VN" sz="3200" b="1" dirty="0">
                <a:solidFill>
                  <a:schemeClr val="bg2">
                    <a:lumMod val="50000"/>
                  </a:schemeClr>
                </a:solidFill>
                <a:latin typeface="UTM Avo" panose="0204060305050602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 độ dài mỗi cạnh của hình tam giác, hình tứ giác sau rồi viết số đo (theo mẫu):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01695CD-F733-83CF-327C-709FA2050C8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3118"/>
          <a:stretch/>
        </p:blipFill>
        <p:spPr>
          <a:xfrm>
            <a:off x="1263387" y="2284786"/>
            <a:ext cx="13309600" cy="462401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1BECAB7-AE29-F0A3-C386-438E880A838B}"/>
              </a:ext>
            </a:extLst>
          </p:cNvPr>
          <p:cNvSpPr/>
          <p:nvPr/>
        </p:nvSpPr>
        <p:spPr>
          <a:xfrm>
            <a:off x="1906852" y="4030134"/>
            <a:ext cx="431800" cy="448733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accent2"/>
                </a:solidFill>
                <a:latin typeface="UTM Avo" panose="02040603050506020204" pitchFamily="18" charset="0"/>
              </a:rPr>
              <a:t>4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4B29ED3-739A-62B5-3C69-F7682B8D071B}"/>
              </a:ext>
            </a:extLst>
          </p:cNvPr>
          <p:cNvSpPr/>
          <p:nvPr/>
        </p:nvSpPr>
        <p:spPr>
          <a:xfrm>
            <a:off x="3888052" y="6129867"/>
            <a:ext cx="431800" cy="448733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accent2"/>
                </a:solidFill>
                <a:latin typeface="UTM Avo" panose="02040603050506020204" pitchFamily="18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BE4DBCB-4030-B1E2-37F5-DC49792B2DCE}"/>
              </a:ext>
            </a:extLst>
          </p:cNvPr>
          <p:cNvSpPr/>
          <p:nvPr/>
        </p:nvSpPr>
        <p:spPr>
          <a:xfrm>
            <a:off x="4734719" y="3886200"/>
            <a:ext cx="431800" cy="448733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733" b="1" dirty="0">
                <a:solidFill>
                  <a:schemeClr val="accent2"/>
                </a:solidFill>
                <a:latin typeface="UTM Avo" panose="02040603050506020204" pitchFamily="18" charset="0"/>
              </a:rPr>
              <a:t>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DCA4262-4AE4-8163-427F-2366FF167BD8}"/>
                  </a:ext>
                </a:extLst>
              </p:cNvPr>
              <p:cNvSpPr/>
              <p:nvPr/>
            </p:nvSpPr>
            <p:spPr>
              <a:xfrm>
                <a:off x="10847651" y="3041912"/>
                <a:ext cx="305859" cy="448733"/>
              </a:xfrm>
              <a:prstGeom prst="rect">
                <a:avLst/>
              </a:prstGeom>
              <a:solidFill>
                <a:srgbClr val="FFFA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accent2"/>
                          </a:solidFill>
                          <a:latin typeface="UTM Avo" panose="02040603050506020204" pitchFamily="18" charset="0"/>
                        </a:rPr>
                        <m:t>25</m:t>
                      </m:r>
                    </m:oMath>
                  </m:oMathPara>
                </a14:m>
                <a:endParaRPr lang="en-US" sz="3200" b="1" dirty="0">
                  <a:solidFill>
                    <a:schemeClr val="accent2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5DCA4262-4AE4-8163-427F-2366FF167B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47651" y="3041912"/>
                <a:ext cx="305859" cy="448733"/>
              </a:xfrm>
              <a:prstGeom prst="rect">
                <a:avLst/>
              </a:prstGeom>
              <a:blipFill>
                <a:blip r:embed="rId5"/>
                <a:stretch>
                  <a:fillRect l="-2549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E0BD22B-9457-4451-E735-9EF60EFD28D0}"/>
                  </a:ext>
                </a:extLst>
              </p:cNvPr>
              <p:cNvSpPr/>
              <p:nvPr/>
            </p:nvSpPr>
            <p:spPr>
              <a:xfrm>
                <a:off x="12498651" y="4434182"/>
                <a:ext cx="305859" cy="448733"/>
              </a:xfrm>
              <a:prstGeom prst="rect">
                <a:avLst/>
              </a:prstGeom>
              <a:solidFill>
                <a:srgbClr val="FFFA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accent2"/>
                          </a:solidFill>
                          <a:latin typeface="UTM Avo" panose="02040603050506020204" pitchFamily="18" charset="0"/>
                        </a:rPr>
                        <m:t>20</m:t>
                      </m:r>
                    </m:oMath>
                  </m:oMathPara>
                </a14:m>
                <a:endParaRPr lang="en-US" sz="3200" b="1" dirty="0">
                  <a:solidFill>
                    <a:schemeClr val="accent2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EE0BD22B-9457-4451-E735-9EF60EFD28D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98651" y="4434182"/>
                <a:ext cx="305859" cy="448733"/>
              </a:xfrm>
              <a:prstGeom prst="rect">
                <a:avLst/>
              </a:prstGeom>
              <a:blipFill>
                <a:blip r:embed="rId6"/>
                <a:stretch>
                  <a:fillRect l="-28000" r="-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EAB35ED-90A6-2FD2-03CC-70F56030F765}"/>
                  </a:ext>
                </a:extLst>
              </p:cNvPr>
              <p:cNvSpPr/>
              <p:nvPr/>
            </p:nvSpPr>
            <p:spPr>
              <a:xfrm>
                <a:off x="8603984" y="4328586"/>
                <a:ext cx="305859" cy="448733"/>
              </a:xfrm>
              <a:prstGeom prst="rect">
                <a:avLst/>
              </a:prstGeom>
              <a:solidFill>
                <a:srgbClr val="FFFA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accent2"/>
                          </a:solidFill>
                          <a:latin typeface="UTM Avo" panose="02040603050506020204" pitchFamily="18" charset="0"/>
                        </a:rPr>
                        <m:t>30</m:t>
                      </m:r>
                    </m:oMath>
                  </m:oMathPara>
                </a14:m>
                <a:endParaRPr lang="en-US" sz="3200" b="1" dirty="0">
                  <a:solidFill>
                    <a:schemeClr val="accent2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EAB35ED-90A6-2FD2-03CC-70F56030F76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03984" y="4328586"/>
                <a:ext cx="305859" cy="448733"/>
              </a:xfrm>
              <a:prstGeom prst="rect">
                <a:avLst/>
              </a:prstGeom>
              <a:blipFill>
                <a:blip r:embed="rId7"/>
                <a:stretch>
                  <a:fillRect l="-274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4302B46-F638-227D-59E0-FFAC39528516}"/>
                  </a:ext>
                </a:extLst>
              </p:cNvPr>
              <p:cNvSpPr/>
              <p:nvPr/>
            </p:nvSpPr>
            <p:spPr>
              <a:xfrm>
                <a:off x="10384100" y="5823212"/>
                <a:ext cx="305859" cy="448733"/>
              </a:xfrm>
              <a:prstGeom prst="rect">
                <a:avLst/>
              </a:prstGeom>
              <a:solidFill>
                <a:srgbClr val="FFFAF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 b="1" dirty="0">
                          <a:solidFill>
                            <a:schemeClr val="accent2"/>
                          </a:solidFill>
                          <a:latin typeface="UTM Avo" panose="02040603050506020204" pitchFamily="18" charset="0"/>
                        </a:rPr>
                        <m:t>35</m:t>
                      </m:r>
                    </m:oMath>
                  </m:oMathPara>
                </a14:m>
                <a:endParaRPr lang="en-US" sz="3200" b="1" dirty="0">
                  <a:solidFill>
                    <a:schemeClr val="accent2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64302B46-F638-227D-59E0-FFAC3952851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84100" y="5823212"/>
                <a:ext cx="305859" cy="448733"/>
              </a:xfrm>
              <a:prstGeom prst="rect">
                <a:avLst/>
              </a:prstGeom>
              <a:blipFill>
                <a:blip r:embed="rId8"/>
                <a:stretch>
                  <a:fillRect l="-2745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4948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2A4652-8B02-4CC0-8570-DA0DA0243E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3" t="23333" r="25156" b="68964"/>
          <a:stretch/>
        </p:blipFill>
        <p:spPr>
          <a:xfrm>
            <a:off x="1895686" y="1645568"/>
            <a:ext cx="12669541" cy="10894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570F3E7-FEBD-4A84-A802-4C24B22EE4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3" t="30903" r="25156" b="34167"/>
          <a:stretch/>
        </p:blipFill>
        <p:spPr>
          <a:xfrm>
            <a:off x="1168925" y="2828257"/>
            <a:ext cx="12809465" cy="4368546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6ABB96F-1BFC-4F02-8FA8-2E90F339797F}"/>
              </a:ext>
            </a:extLst>
          </p:cNvPr>
          <p:cNvSpPr/>
          <p:nvPr/>
        </p:nvSpPr>
        <p:spPr>
          <a:xfrm>
            <a:off x="1508919" y="7244715"/>
            <a:ext cx="207774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>
                <a:solidFill>
                  <a:srgbClr val="0000FF"/>
                </a:solidFill>
              </a:rPr>
              <a:t>Hình 1</a:t>
            </a:r>
          </a:p>
          <a:p>
            <a:pPr algn="ctr"/>
            <a:r>
              <a:rPr lang="vi-VN">
                <a:solidFill>
                  <a:srgbClr val="0000FF"/>
                </a:solidFill>
              </a:rPr>
              <a:t>3 que tính.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A15FD9-27F3-465E-B57E-DED139024E12}"/>
              </a:ext>
            </a:extLst>
          </p:cNvPr>
          <p:cNvSpPr/>
          <p:nvPr/>
        </p:nvSpPr>
        <p:spPr>
          <a:xfrm>
            <a:off x="3794919" y="7243246"/>
            <a:ext cx="192165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>
                <a:solidFill>
                  <a:srgbClr val="0000FF"/>
                </a:solidFill>
              </a:rPr>
              <a:t>Hình 2. </a:t>
            </a:r>
          </a:p>
          <a:p>
            <a:pPr algn="ctr"/>
            <a:r>
              <a:rPr lang="vi-VN">
                <a:solidFill>
                  <a:srgbClr val="0000FF"/>
                </a:solidFill>
              </a:rPr>
              <a:t>5 que tính.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2CDC7E-7ED9-4FB8-95B2-2D8E92A1FF45}"/>
              </a:ext>
            </a:extLst>
          </p:cNvPr>
          <p:cNvSpPr/>
          <p:nvPr/>
        </p:nvSpPr>
        <p:spPr>
          <a:xfrm>
            <a:off x="6233319" y="7243246"/>
            <a:ext cx="2077741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>
                <a:solidFill>
                  <a:srgbClr val="0000FF"/>
                </a:solidFill>
              </a:rPr>
              <a:t>Hình </a:t>
            </a:r>
            <a:r>
              <a:rPr lang="vi-VN">
                <a:solidFill>
                  <a:srgbClr val="0000FF"/>
                </a:solidFill>
              </a:rPr>
              <a:t>3.</a:t>
            </a:r>
          </a:p>
          <a:p>
            <a:pPr algn="ctr"/>
            <a:r>
              <a:rPr lang="pt-BR">
                <a:solidFill>
                  <a:srgbClr val="0000FF"/>
                </a:solidFill>
              </a:rPr>
              <a:t>7 que tính.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90CBFD7-5957-4A1A-8492-E64D7C9A9C19}"/>
              </a:ext>
            </a:extLst>
          </p:cNvPr>
          <p:cNvSpPr/>
          <p:nvPr/>
        </p:nvSpPr>
        <p:spPr>
          <a:xfrm>
            <a:off x="9738519" y="7244715"/>
            <a:ext cx="1811714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>
                <a:solidFill>
                  <a:srgbClr val="0000FF"/>
                </a:solidFill>
              </a:rPr>
              <a:t>Hình </a:t>
            </a:r>
            <a:r>
              <a:rPr lang="vi-VN">
                <a:solidFill>
                  <a:srgbClr val="0000FF"/>
                </a:solidFill>
              </a:rPr>
              <a:t>4.</a:t>
            </a:r>
          </a:p>
          <a:p>
            <a:pPr algn="ctr"/>
            <a:r>
              <a:rPr lang="pt-BR">
                <a:solidFill>
                  <a:srgbClr val="0000FF"/>
                </a:solidFill>
              </a:rPr>
              <a:t>9 que tính.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ACD30DE-CD85-4DE0-86B4-32AA3FB6FC2C}"/>
              </a:ext>
            </a:extLst>
          </p:cNvPr>
          <p:cNvSpPr/>
          <p:nvPr/>
        </p:nvSpPr>
        <p:spPr>
          <a:xfrm>
            <a:off x="12749127" y="7244715"/>
            <a:ext cx="2362200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>
                <a:solidFill>
                  <a:srgbClr val="FF0000"/>
                </a:solidFill>
              </a:rPr>
              <a:t> Hình 5 có11 que tính.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92B6E4C-E355-42B7-A97E-F2B8B372F156}"/>
              </a:ext>
            </a:extLst>
          </p:cNvPr>
          <p:cNvSpPr/>
          <p:nvPr/>
        </p:nvSpPr>
        <p:spPr>
          <a:xfrm>
            <a:off x="11886901" y="7462391"/>
            <a:ext cx="747218" cy="5386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>
                <a:solidFill>
                  <a:srgbClr val="FF0000"/>
                </a:solidFill>
              </a:rPr>
              <a:t> =&gt;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4D08A47-EC7B-44D9-8E16-1A7F124BF6B8}"/>
              </a:ext>
            </a:extLst>
          </p:cNvPr>
          <p:cNvGrpSpPr/>
          <p:nvPr/>
        </p:nvGrpSpPr>
        <p:grpSpPr>
          <a:xfrm>
            <a:off x="12304366" y="6114382"/>
            <a:ext cx="3834953" cy="984885"/>
            <a:chOff x="12304366" y="6114382"/>
            <a:chExt cx="3834953" cy="984885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E6E0362D-288F-4924-80FF-02C7A747F7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6011" t="57368" r="31192" b="34980"/>
            <a:stretch/>
          </p:blipFill>
          <p:spPr>
            <a:xfrm>
              <a:off x="12304366" y="6114382"/>
              <a:ext cx="3348048" cy="984885"/>
            </a:xfrm>
            <a:prstGeom prst="rect">
              <a:avLst/>
            </a:prstGeom>
          </p:spPr>
        </p:pic>
        <p:sp>
          <p:nvSpPr>
            <p:cNvPr id="8" name="Isosceles Triangle 7">
              <a:extLst>
                <a:ext uri="{FF2B5EF4-FFF2-40B4-BE49-F238E27FC236}">
                  <a16:creationId xmlns:a16="http://schemas.microsoft.com/office/drawing/2014/main" id="{71F574CD-223E-4722-BD1A-CAF3F564B2F0}"/>
                </a:ext>
              </a:extLst>
            </p:cNvPr>
            <p:cNvSpPr/>
            <p:nvPr/>
          </p:nvSpPr>
          <p:spPr>
            <a:xfrm>
              <a:off x="14996319" y="6263924"/>
              <a:ext cx="1143000" cy="685800"/>
            </a:xfrm>
            <a:prstGeom prst="triangle">
              <a:avLst/>
            </a:prstGeom>
            <a:solidFill>
              <a:schemeClr val="bg1"/>
            </a:solidFill>
            <a:ln w="76200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C2FF8C3-6FFA-4A27-B334-1CFEA5C7BC2C}"/>
              </a:ext>
            </a:extLst>
          </p:cNvPr>
          <p:cNvGrpSpPr/>
          <p:nvPr/>
        </p:nvGrpSpPr>
        <p:grpSpPr>
          <a:xfrm>
            <a:off x="14996319" y="6263924"/>
            <a:ext cx="1143000" cy="685800"/>
            <a:chOff x="14996319" y="6263924"/>
            <a:chExt cx="1143000" cy="6858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3A1A94C-92F7-4635-9B84-DB4DF2663540}"/>
                </a:ext>
              </a:extLst>
            </p:cNvPr>
            <p:cNvCxnSpPr>
              <a:stCxn id="8" idx="0"/>
              <a:endCxn id="8" idx="4"/>
            </p:cNvCxnSpPr>
            <p:nvPr/>
          </p:nvCxnSpPr>
          <p:spPr>
            <a:xfrm>
              <a:off x="15567819" y="6263924"/>
              <a:ext cx="571500" cy="68580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F9175A9D-0936-418A-9D91-F8E207FED115}"/>
                </a:ext>
              </a:extLst>
            </p:cNvPr>
            <p:cNvCxnSpPr>
              <a:stCxn id="8" idx="2"/>
              <a:endCxn id="8" idx="4"/>
            </p:cNvCxnSpPr>
            <p:nvPr/>
          </p:nvCxnSpPr>
          <p:spPr>
            <a:xfrm>
              <a:off x="14996319" y="6949724"/>
              <a:ext cx="1143000" cy="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19870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3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20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719" y="218988"/>
            <a:ext cx="14417345" cy="8459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WordArt 3"/>
          <p:cNvSpPr>
            <a:spLocks noChangeArrowheads="1" noChangeShapeType="1" noTextEdit="1"/>
          </p:cNvSpPr>
          <p:nvPr/>
        </p:nvSpPr>
        <p:spPr bwMode="auto">
          <a:xfrm>
            <a:off x="1966119" y="3657600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788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 shape is it (ghép)">
            <a:hlinkClick r:id="" action="ppaction://media"/>
            <a:extLst>
              <a:ext uri="{FF2B5EF4-FFF2-40B4-BE49-F238E27FC236}">
                <a16:creationId xmlns:a16="http://schemas.microsoft.com/office/drawing/2014/main" id="{D7AE7BBD-E6BB-26EC-24B2-606E090174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319" y="0"/>
            <a:ext cx="16256000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1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61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62245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39C40A-81F5-46AF-A3E2-03677AC43C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453" t="20833" r="24453" b="40000"/>
          <a:stretch/>
        </p:blipFill>
        <p:spPr>
          <a:xfrm>
            <a:off x="1156591" y="1679867"/>
            <a:ext cx="14482929" cy="6244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098041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img.loigiaihay.com/picture/2022/0718/image-12.png">
            <a:extLst>
              <a:ext uri="{FF2B5EF4-FFF2-40B4-BE49-F238E27FC236}">
                <a16:creationId xmlns:a16="http://schemas.microsoft.com/office/drawing/2014/main" id="{F337BB08-4F63-470C-A350-FA000039EA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47623" r="68148" b="44559"/>
          <a:stretch/>
        </p:blipFill>
        <p:spPr bwMode="auto">
          <a:xfrm>
            <a:off x="2042319" y="4988011"/>
            <a:ext cx="3352800" cy="5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img.loigiaihay.com/picture/2022/0718/image-12.png">
            <a:extLst>
              <a:ext uri="{FF2B5EF4-FFF2-40B4-BE49-F238E27FC236}">
                <a16:creationId xmlns:a16="http://schemas.microsoft.com/office/drawing/2014/main" id="{F991D2D7-ADCF-4417-99B5-AAB256F108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6715" r="66288" b="51222"/>
          <a:stretch/>
        </p:blipFill>
        <p:spPr bwMode="auto">
          <a:xfrm>
            <a:off x="1900980" y="2328578"/>
            <a:ext cx="4168877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img.loigiaihay.com/picture/2022/0718/image-12.png">
            <a:extLst>
              <a:ext uri="{FF2B5EF4-FFF2-40B4-BE49-F238E27FC236}">
                <a16:creationId xmlns:a16="http://schemas.microsoft.com/office/drawing/2014/main" id="{28FE8DD8-5197-4FD5-9762-79F39D47C1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10291" r="10498" b="83285"/>
          <a:stretch/>
        </p:blipFill>
        <p:spPr bwMode="auto">
          <a:xfrm>
            <a:off x="6385719" y="1855238"/>
            <a:ext cx="8915400" cy="473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mg.loigiaihay.com/picture/2022/0718/image-12.png">
            <a:extLst>
              <a:ext uri="{FF2B5EF4-FFF2-40B4-BE49-F238E27FC236}">
                <a16:creationId xmlns:a16="http://schemas.microsoft.com/office/drawing/2014/main" id="{4A4CCF3E-4FC5-4129-B0D4-787E820B44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15681" r="10498" b="76046"/>
          <a:stretch/>
        </p:blipFill>
        <p:spPr bwMode="auto">
          <a:xfrm>
            <a:off x="6538119" y="2252378"/>
            <a:ext cx="8915400" cy="60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img.loigiaihay.com/picture/2022/0718/image-12.png">
            <a:extLst>
              <a:ext uri="{FF2B5EF4-FFF2-40B4-BE49-F238E27FC236}">
                <a16:creationId xmlns:a16="http://schemas.microsoft.com/office/drawing/2014/main" id="{3C149BA1-1B16-4609-8D36-8CE3A7B37B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21886" r="10498" b="70875"/>
          <a:stretch/>
        </p:blipFill>
        <p:spPr bwMode="auto">
          <a:xfrm>
            <a:off x="6538119" y="2709578"/>
            <a:ext cx="8915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img.loigiaihay.com/picture/2022/0718/image-12.png">
            <a:extLst>
              <a:ext uri="{FF2B5EF4-FFF2-40B4-BE49-F238E27FC236}">
                <a16:creationId xmlns:a16="http://schemas.microsoft.com/office/drawing/2014/main" id="{99B77818-EBC2-4E58-A4CC-BEC4198562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28092" r="10498" b="64670"/>
          <a:stretch/>
        </p:blipFill>
        <p:spPr bwMode="auto">
          <a:xfrm>
            <a:off x="6538119" y="3166778"/>
            <a:ext cx="89154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https://img.loigiaihay.com/picture/2022/0718/image-12.png">
            <a:extLst>
              <a:ext uri="{FF2B5EF4-FFF2-40B4-BE49-F238E27FC236}">
                <a16:creationId xmlns:a16="http://schemas.microsoft.com/office/drawing/2014/main" id="{C3501316-BA68-42B7-B870-B43C00F39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35329" r="10498" b="58467"/>
          <a:stretch/>
        </p:blipFill>
        <p:spPr bwMode="auto">
          <a:xfrm>
            <a:off x="6538119" y="3776378"/>
            <a:ext cx="8915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s://img.loigiaihay.com/picture/2022/0718/image-12.png">
            <a:extLst>
              <a:ext uri="{FF2B5EF4-FFF2-40B4-BE49-F238E27FC236}">
                <a16:creationId xmlns:a16="http://schemas.microsoft.com/office/drawing/2014/main" id="{FD078820-B47D-4AFD-B19E-E4A6D56135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61" t="41198" r="11243" b="52598"/>
          <a:stretch/>
        </p:blipFill>
        <p:spPr bwMode="auto">
          <a:xfrm>
            <a:off x="6461919" y="4233578"/>
            <a:ext cx="8915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s://img.loigiaihay.com/picture/2022/0718/image-12.png">
            <a:extLst>
              <a:ext uri="{FF2B5EF4-FFF2-40B4-BE49-F238E27FC236}">
                <a16:creationId xmlns:a16="http://schemas.microsoft.com/office/drawing/2014/main" id="{DE23F9FB-B597-4257-A8D3-6F6DE1FB7A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5" t="8898" r="68148" b="83284"/>
          <a:stretch/>
        </p:blipFill>
        <p:spPr bwMode="auto">
          <a:xfrm>
            <a:off x="2118519" y="1686045"/>
            <a:ext cx="3352800" cy="575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s://img.loigiaihay.com/picture/2022/0718/image-12.png">
            <a:extLst>
              <a:ext uri="{FF2B5EF4-FFF2-40B4-BE49-F238E27FC236}">
                <a16:creationId xmlns:a16="http://schemas.microsoft.com/office/drawing/2014/main" id="{04D69FFD-339D-4727-9F08-17D85B8008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57053" r="66288" b="7325"/>
          <a:stretch/>
        </p:blipFill>
        <p:spPr bwMode="auto">
          <a:xfrm>
            <a:off x="1421113" y="5514562"/>
            <a:ext cx="4742164" cy="3081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s://img.loigiaihay.com/picture/2022/0718/image-12.png">
            <a:extLst>
              <a:ext uri="{FF2B5EF4-FFF2-40B4-BE49-F238E27FC236}">
                <a16:creationId xmlns:a16="http://schemas.microsoft.com/office/drawing/2014/main" id="{1AB72364-3B33-4836-A09D-9FF7AB2FE8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49815" r="13287" b="43979"/>
          <a:stretch/>
        </p:blipFill>
        <p:spPr bwMode="auto">
          <a:xfrm>
            <a:off x="6461919" y="5334000"/>
            <a:ext cx="8458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s://img.loigiaihay.com/picture/2022/0718/image-12.png">
            <a:extLst>
              <a:ext uri="{FF2B5EF4-FFF2-40B4-BE49-F238E27FC236}">
                <a16:creationId xmlns:a16="http://schemas.microsoft.com/office/drawing/2014/main" id="{5B76D4D2-B308-4918-BA5A-072A1B95E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57055" r="13287" b="36739"/>
          <a:stretch/>
        </p:blipFill>
        <p:spPr bwMode="auto">
          <a:xfrm>
            <a:off x="6690519" y="5824822"/>
            <a:ext cx="8458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s://img.loigiaihay.com/picture/2022/0718/image-12.png">
            <a:extLst>
              <a:ext uri="{FF2B5EF4-FFF2-40B4-BE49-F238E27FC236}">
                <a16:creationId xmlns:a16="http://schemas.microsoft.com/office/drawing/2014/main" id="{09F8A9D0-3C52-4AF5-A0A0-3D7D678053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62684" r="13287" b="31110"/>
          <a:stretch/>
        </p:blipFill>
        <p:spPr bwMode="auto">
          <a:xfrm>
            <a:off x="6690519" y="6205822"/>
            <a:ext cx="8458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s://img.loigiaihay.com/picture/2022/0718/image-12.png">
            <a:extLst>
              <a:ext uri="{FF2B5EF4-FFF2-40B4-BE49-F238E27FC236}">
                <a16:creationId xmlns:a16="http://schemas.microsoft.com/office/drawing/2014/main" id="{40373B98-B694-4E66-BEED-A8FB998E3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74638" r="13287" b="19733"/>
          <a:stretch/>
        </p:blipFill>
        <p:spPr bwMode="auto">
          <a:xfrm>
            <a:off x="6690519" y="7120222"/>
            <a:ext cx="8458200" cy="414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s://img.loigiaihay.com/picture/2022/0718/image-12.png">
            <a:extLst>
              <a:ext uri="{FF2B5EF4-FFF2-40B4-BE49-F238E27FC236}">
                <a16:creationId xmlns:a16="http://schemas.microsoft.com/office/drawing/2014/main" id="{596B6FE6-7544-4DF1-B0BF-6632DE5C95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69343" r="13287" b="24450"/>
          <a:stretch/>
        </p:blipFill>
        <p:spPr bwMode="auto">
          <a:xfrm>
            <a:off x="6690519" y="6663022"/>
            <a:ext cx="8458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https://img.loigiaihay.com/picture/2022/0718/image-12.png">
            <a:extLst>
              <a:ext uri="{FF2B5EF4-FFF2-40B4-BE49-F238E27FC236}">
                <a16:creationId xmlns:a16="http://schemas.microsoft.com/office/drawing/2014/main" id="{C00352AA-1FA5-46AB-9B9D-0C27485A61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79932" r="13287" b="13861"/>
          <a:stretch/>
        </p:blipFill>
        <p:spPr bwMode="auto">
          <a:xfrm>
            <a:off x="6690519" y="7577422"/>
            <a:ext cx="84582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s://img.loigiaihay.com/picture/2022/0718/image-12.png">
            <a:extLst>
              <a:ext uri="{FF2B5EF4-FFF2-40B4-BE49-F238E27FC236}">
                <a16:creationId xmlns:a16="http://schemas.microsoft.com/office/drawing/2014/main" id="{787796C2-492B-48E5-B5A0-4D1017E130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6" t="85894" r="13287" b="8355"/>
          <a:stretch/>
        </p:blipFill>
        <p:spPr bwMode="auto">
          <a:xfrm>
            <a:off x="6690519" y="8110822"/>
            <a:ext cx="8458200" cy="423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2977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ỜI GIẢI] Chọn đáp án đúng Đây là hình gì Hình tròn Hình vuông - Tự Học 365">
            <a:extLst>
              <a:ext uri="{FF2B5EF4-FFF2-40B4-BE49-F238E27FC236}">
                <a16:creationId xmlns:a16="http://schemas.microsoft.com/office/drawing/2014/main" id="{FA22F2F9-3466-1C8D-1B6A-B21779E2F2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78" t="10709" r="23519" b="2492"/>
          <a:stretch/>
        </p:blipFill>
        <p:spPr bwMode="auto">
          <a:xfrm>
            <a:off x="9322450" y="1249771"/>
            <a:ext cx="5504612" cy="537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ình nền : Nền đơn giản, màu tím, đơn giản, mẫu, dốc, vòng tròn, Dấu chấm,  Gradient mềm, Hồng, Hình chữ nhật, Màu đỏ tươi, Hình dạng, hàng, Cánh hoa  3840x2160 -">
            <a:extLst>
              <a:ext uri="{FF2B5EF4-FFF2-40B4-BE49-F238E27FC236}">
                <a16:creationId xmlns:a16="http://schemas.microsoft.com/office/drawing/2014/main" id="{C361DE86-A98F-A037-D37A-D16B265D4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608" y="2224220"/>
            <a:ext cx="6784750" cy="3799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A0ED239-21D7-0FC0-6D49-BE8E9EBB68E4}"/>
              </a:ext>
            </a:extLst>
          </p:cNvPr>
          <p:cNvSpPr/>
          <p:nvPr/>
        </p:nvSpPr>
        <p:spPr>
          <a:xfrm>
            <a:off x="10314561" y="6364199"/>
            <a:ext cx="3520391" cy="768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156" b="1" dirty="0" err="1">
                <a:solidFill>
                  <a:srgbClr val="002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156" b="1" dirty="0">
                <a:solidFill>
                  <a:srgbClr val="002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56" b="1" dirty="0" err="1">
                <a:solidFill>
                  <a:srgbClr val="002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5156" b="1" dirty="0">
              <a:solidFill>
                <a:srgbClr val="0020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0A1076-B152-A018-7B6E-B0DC4E47EB5A}"/>
              </a:ext>
            </a:extLst>
          </p:cNvPr>
          <p:cNvSpPr/>
          <p:nvPr/>
        </p:nvSpPr>
        <p:spPr>
          <a:xfrm>
            <a:off x="2633708" y="6364199"/>
            <a:ext cx="5504611" cy="76808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156" b="1" dirty="0" err="1">
                <a:solidFill>
                  <a:srgbClr val="002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156" b="1" dirty="0">
                <a:solidFill>
                  <a:srgbClr val="002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56" b="1" dirty="0" err="1">
                <a:solidFill>
                  <a:srgbClr val="002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156" b="1" dirty="0">
                <a:solidFill>
                  <a:srgbClr val="002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156" b="1" dirty="0" err="1">
                <a:solidFill>
                  <a:srgbClr val="00204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5156" b="1" dirty="0">
              <a:solidFill>
                <a:srgbClr val="00204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49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7F8CE7-249E-4780-9911-0DC9B7F1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6" t="23293" r="23281" b="70000"/>
          <a:stretch/>
        </p:blipFill>
        <p:spPr>
          <a:xfrm>
            <a:off x="1508919" y="1535870"/>
            <a:ext cx="12821258" cy="93809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8557F6-74E8-47E2-BF55-83267F6CC58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6" t="30000" r="23281" b="42500"/>
          <a:stretch/>
        </p:blipFill>
        <p:spPr>
          <a:xfrm>
            <a:off x="1051719" y="2590800"/>
            <a:ext cx="14478771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66129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7F8CE7-249E-4780-9911-0DC9B7F1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6" t="23293" r="23281" b="70000"/>
          <a:stretch/>
        </p:blipFill>
        <p:spPr>
          <a:xfrm>
            <a:off x="1727690" y="1511941"/>
            <a:ext cx="12821258" cy="938093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446486F-C0AE-44F8-A491-B12819C51B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7967832"/>
              </p:ext>
            </p:extLst>
          </p:nvPr>
        </p:nvGraphicFramePr>
        <p:xfrm>
          <a:off x="2106398" y="2461543"/>
          <a:ext cx="4868231" cy="3001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4" imgW="4248000" imgH="2619360" progId="PBrush">
                  <p:embed/>
                </p:oleObj>
              </mc:Choice>
              <mc:Fallback>
                <p:oleObj name="Bitmap Image" r:id="rId4" imgW="4248000" imgH="261936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06398" y="2461543"/>
                        <a:ext cx="4868231" cy="30017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D88A201A-CBEB-47D4-BE00-114E327C9511}"/>
              </a:ext>
            </a:extLst>
          </p:cNvPr>
          <p:cNvSpPr/>
          <p:nvPr/>
        </p:nvSpPr>
        <p:spPr>
          <a:xfrm>
            <a:off x="8118581" y="2482723"/>
            <a:ext cx="687773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dirty="0">
                <a:solidFill>
                  <a:srgbClr val="FF0000"/>
                </a:solidFill>
                <a:latin typeface="OpenSans"/>
              </a:rPr>
              <a:t>- Hình tam giác KIL:</a:t>
            </a:r>
          </a:p>
          <a:p>
            <a:pPr lvl="0"/>
            <a:r>
              <a:rPr lang="vi-VN" dirty="0">
                <a:solidFill>
                  <a:srgbClr val="FF0000"/>
                </a:solidFill>
                <a:latin typeface="OpenSans"/>
              </a:rPr>
              <a:t>+ 3 đỉnh là: K, I, L</a:t>
            </a:r>
          </a:p>
          <a:p>
            <a:pPr lvl="0"/>
            <a:r>
              <a:rPr lang="vi-VN" dirty="0">
                <a:solidFill>
                  <a:srgbClr val="FF0000"/>
                </a:solidFill>
                <a:latin typeface="OpenSans"/>
              </a:rPr>
              <a:t>+ 3 cạnh là: KI, IL, LK</a:t>
            </a:r>
          </a:p>
          <a:p>
            <a:pPr lvl="0"/>
            <a:r>
              <a:rPr lang="vi-VN" dirty="0">
                <a:solidFill>
                  <a:srgbClr val="FF0000"/>
                </a:solidFill>
                <a:latin typeface="OpenSans"/>
              </a:rPr>
              <a:t>+ 3 góc là: Góc đỉnh K, cạnh KI và KL</a:t>
            </a:r>
          </a:p>
          <a:p>
            <a:pPr lvl="0"/>
            <a:r>
              <a:rPr lang="vi-VN" dirty="0">
                <a:solidFill>
                  <a:srgbClr val="FF0000"/>
                </a:solidFill>
                <a:latin typeface="OpenSans"/>
              </a:rPr>
              <a:t>                   Góc đỉnh I, cạnh IK và IL</a:t>
            </a:r>
          </a:p>
          <a:p>
            <a:pPr lvl="0"/>
            <a:r>
              <a:rPr lang="vi-VN" dirty="0">
                <a:solidFill>
                  <a:srgbClr val="FF0000"/>
                </a:solidFill>
                <a:latin typeface="OpenSans"/>
              </a:rPr>
              <a:t>                   Góc đỉnh L, cạnh LI và LK</a:t>
            </a:r>
            <a:endParaRPr lang="vi-VN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4CF15375-5B76-4778-9C9B-6A8FF614B1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6647422"/>
              </p:ext>
            </p:extLst>
          </p:nvPr>
        </p:nvGraphicFramePr>
        <p:xfrm>
          <a:off x="1889919" y="6020936"/>
          <a:ext cx="4954063" cy="20308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Bitmap Image" r:id="rId6" imgW="4600440" imgH="1886040" progId="PBrush">
                  <p:embed/>
                </p:oleObj>
              </mc:Choice>
              <mc:Fallback>
                <p:oleObj name="Bitmap Image" r:id="rId6" imgW="4600440" imgH="1886040" progId="PBrus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889919" y="6020936"/>
                        <a:ext cx="4954063" cy="203085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84CBE971-C0C9-4B20-87E7-74E20F6B1F03}"/>
              </a:ext>
            </a:extLst>
          </p:cNvPr>
          <p:cNvSpPr/>
          <p:nvPr/>
        </p:nvSpPr>
        <p:spPr>
          <a:xfrm>
            <a:off x="8118582" y="5790616"/>
            <a:ext cx="7563537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dirty="0">
                <a:solidFill>
                  <a:srgbClr val="0000FF"/>
                </a:solidFill>
                <a:latin typeface="OpenSans"/>
              </a:rPr>
              <a:t>- Hình tam giác GEH:</a:t>
            </a:r>
          </a:p>
          <a:p>
            <a:pPr lvl="0"/>
            <a:r>
              <a:rPr lang="vi-VN" dirty="0">
                <a:solidFill>
                  <a:srgbClr val="0000FF"/>
                </a:solidFill>
                <a:latin typeface="OpenSans"/>
              </a:rPr>
              <a:t>+ 3 đỉnh là: G, E, H</a:t>
            </a:r>
          </a:p>
          <a:p>
            <a:pPr lvl="0"/>
            <a:r>
              <a:rPr lang="vi-VN" dirty="0">
                <a:solidFill>
                  <a:srgbClr val="0000FF"/>
                </a:solidFill>
                <a:latin typeface="OpenSans"/>
              </a:rPr>
              <a:t>+ 3 cạnh là: GE, EH, HG</a:t>
            </a:r>
          </a:p>
          <a:p>
            <a:pPr lvl="0"/>
            <a:r>
              <a:rPr lang="vi-VN" dirty="0">
                <a:solidFill>
                  <a:srgbClr val="0000FF"/>
                </a:solidFill>
                <a:latin typeface="OpenSans"/>
              </a:rPr>
              <a:t>+ 3 góc là: Góc đỉnh G, cạnh GE, GH</a:t>
            </a:r>
          </a:p>
          <a:p>
            <a:pPr lvl="0"/>
            <a:r>
              <a:rPr lang="vi-VN" dirty="0">
                <a:solidFill>
                  <a:srgbClr val="0000FF"/>
                </a:solidFill>
                <a:latin typeface="OpenSans"/>
              </a:rPr>
              <a:t>                   Góc đỉnh E, cạnh EG, EH</a:t>
            </a:r>
          </a:p>
          <a:p>
            <a:pPr lvl="0"/>
            <a:r>
              <a:rPr lang="vi-VN" dirty="0">
                <a:solidFill>
                  <a:srgbClr val="0000FF"/>
                </a:solidFill>
                <a:latin typeface="OpenSans"/>
              </a:rPr>
              <a:t>                   Góc đỉnh H, cạnh HE, HG</a:t>
            </a:r>
          </a:p>
        </p:txBody>
      </p:sp>
    </p:spTree>
    <p:extLst>
      <p:ext uri="{BB962C8B-B14F-4D97-AF65-F5344CB8AC3E}">
        <p14:creationId xmlns:p14="http://schemas.microsoft.com/office/powerpoint/2010/main" val="40011507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07F8CE7-249E-4780-9911-0DC9B7F123A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6" t="23293" r="23281" b="70000"/>
          <a:stretch/>
        </p:blipFill>
        <p:spPr>
          <a:xfrm>
            <a:off x="1727690" y="1486583"/>
            <a:ext cx="12278029" cy="898347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C5BEAAE0-5725-40AB-92B3-083077162237}"/>
              </a:ext>
            </a:extLst>
          </p:cNvPr>
          <p:cNvSpPr/>
          <p:nvPr/>
        </p:nvSpPr>
        <p:spPr>
          <a:xfrm>
            <a:off x="1727690" y="5560524"/>
            <a:ext cx="7172629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>
                <a:solidFill>
                  <a:srgbClr val="0000FF"/>
                </a:solidFill>
                <a:latin typeface="OpenSans"/>
              </a:rPr>
              <a:t>- Hình tứ giác QMNP:</a:t>
            </a:r>
          </a:p>
          <a:p>
            <a:r>
              <a:rPr lang="vi-VN" dirty="0">
                <a:solidFill>
                  <a:srgbClr val="0000FF"/>
                </a:solidFill>
                <a:latin typeface="OpenSans"/>
              </a:rPr>
              <a:t>+ 4 đỉnh là: Q, M, N, P</a:t>
            </a:r>
          </a:p>
          <a:p>
            <a:r>
              <a:rPr lang="vi-VN" dirty="0">
                <a:solidFill>
                  <a:srgbClr val="0000FF"/>
                </a:solidFill>
                <a:latin typeface="OpenSans"/>
              </a:rPr>
              <a:t>+ 4 cạnh là: QM, MN, NP, PQ</a:t>
            </a:r>
          </a:p>
          <a:p>
            <a:r>
              <a:rPr lang="vi-VN" dirty="0">
                <a:solidFill>
                  <a:srgbClr val="0000FF"/>
                </a:solidFill>
                <a:latin typeface="OpenSans"/>
              </a:rPr>
              <a:t>+ 4 góc là: Góc đỉnh Q, cạnh QM và QP</a:t>
            </a:r>
          </a:p>
          <a:p>
            <a:r>
              <a:rPr lang="vi-VN" dirty="0">
                <a:solidFill>
                  <a:srgbClr val="0000FF"/>
                </a:solidFill>
                <a:latin typeface="OpenSans"/>
              </a:rPr>
              <a:t>                   Góc đỉnh M, cạnh MN và MQ</a:t>
            </a:r>
          </a:p>
          <a:p>
            <a:r>
              <a:rPr lang="vi-VN" dirty="0">
                <a:solidFill>
                  <a:srgbClr val="0000FF"/>
                </a:solidFill>
                <a:latin typeface="OpenSans"/>
              </a:rPr>
              <a:t>                   Góc đỉnh N, cạnh NM và NP</a:t>
            </a:r>
          </a:p>
          <a:p>
            <a:r>
              <a:rPr lang="vi-VN" dirty="0">
                <a:solidFill>
                  <a:srgbClr val="0000FF"/>
                </a:solidFill>
                <a:latin typeface="OpenSans"/>
              </a:rPr>
              <a:t>                   Góc đỉnh P, cạnh PN và PQ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5DF19D8-203F-44E2-B8CB-BDCF311585C7}"/>
              </a:ext>
            </a:extLst>
          </p:cNvPr>
          <p:cNvSpPr/>
          <p:nvPr/>
        </p:nvSpPr>
        <p:spPr>
          <a:xfrm>
            <a:off x="8222456" y="2401906"/>
            <a:ext cx="7535863" cy="32162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Hình tứ giác ADCB:</a:t>
            </a:r>
          </a:p>
          <a:p>
            <a:pPr lvl="0"/>
            <a:r>
              <a:rPr lang="vi-VN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 đỉnh là A, D, C, B</a:t>
            </a:r>
          </a:p>
          <a:p>
            <a:pPr lvl="0"/>
            <a:r>
              <a:rPr lang="vi-VN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 cạnh là AD, DC, CB, BA</a:t>
            </a:r>
          </a:p>
          <a:p>
            <a:pPr lvl="0"/>
            <a:r>
              <a:rPr lang="vi-VN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+ 4 góc là: Góc đỉnh A, cạnh AD và AB</a:t>
            </a:r>
          </a:p>
          <a:p>
            <a:pPr lvl="0"/>
            <a:r>
              <a:rPr lang="vi-VN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 Góc đỉnh D, cạnh DA và DC</a:t>
            </a:r>
          </a:p>
          <a:p>
            <a:pPr lvl="0"/>
            <a:r>
              <a:rPr lang="vi-VN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  Góc đỉnh C, cạnh CD và CB</a:t>
            </a:r>
          </a:p>
          <a:p>
            <a:pPr lvl="0"/>
            <a:r>
              <a:rPr lang="vi-VN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 Góc đỉnh B, cạnh BC và  BA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6D6EC70-9ED6-4669-A0DD-93E7E21C43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56" t="31592" r="58290" b="45688"/>
          <a:stretch/>
        </p:blipFill>
        <p:spPr>
          <a:xfrm>
            <a:off x="2575719" y="2233492"/>
            <a:ext cx="3810000" cy="318785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0C946A5-EDA9-40B2-AD62-892BF08C24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172" t="34569" r="24159" b="46485"/>
          <a:stretch/>
        </p:blipFill>
        <p:spPr>
          <a:xfrm>
            <a:off x="9890919" y="5762594"/>
            <a:ext cx="3291473" cy="301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0223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https://img.loigiaihay.com/picture/2022/0321/bai-1.jpg">
            <a:extLst>
              <a:ext uri="{FF2B5EF4-FFF2-40B4-BE49-F238E27FC236}">
                <a16:creationId xmlns:a16="http://schemas.microsoft.com/office/drawing/2014/main" id="{070A50D1-F9E5-486B-8B44-FB96DF8119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2863" y="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9" name="Rectangle 3">
            <a:extLst>
              <a:ext uri="{FF2B5EF4-FFF2-40B4-BE49-F238E27FC236}">
                <a16:creationId xmlns:a16="http://schemas.microsoft.com/office/drawing/2014/main" id="{0CF844C2-CCE0-4AE7-A0B2-8DFEF1EAD0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242500"/>
            <a:ext cx="255198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vi-VN" altLang="vi-VN" sz="12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OpenSans"/>
              </a:rPr>
              <a:t>  </a:t>
            </a:r>
            <a:endParaRPr kumimoji="0" lang="vi-VN" altLang="vi-VN" sz="19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OpenSans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FDC273E-31FF-4F1D-B9A5-2B3D1CBD4BB7}"/>
              </a:ext>
            </a:extLst>
          </p:cNvPr>
          <p:cNvGrpSpPr/>
          <p:nvPr/>
        </p:nvGrpSpPr>
        <p:grpSpPr>
          <a:xfrm>
            <a:off x="1585118" y="1655540"/>
            <a:ext cx="13625471" cy="653023"/>
            <a:chOff x="1585119" y="1655539"/>
            <a:chExt cx="13335000" cy="1015873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3D7064A-0DA8-4954-83EF-D9C0CE051195}"/>
                </a:ext>
              </a:extLst>
            </p:cNvPr>
            <p:cNvSpPr/>
            <p:nvPr/>
          </p:nvSpPr>
          <p:spPr>
            <a:xfrm>
              <a:off x="1585119" y="1655539"/>
              <a:ext cx="805324" cy="1015873"/>
            </a:xfrm>
            <a:prstGeom prst="ellipse">
              <a:avLst/>
            </a:prstGeom>
            <a:ln>
              <a:solidFill>
                <a:srgbClr val="0000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/>
                <a:t>2</a:t>
              </a:r>
              <a:endParaRPr lang="vi-VN" sz="3600" b="1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167BDA6-D7F7-4440-8B4C-E69FEFF38D9C}"/>
                </a:ext>
              </a:extLst>
            </p:cNvPr>
            <p:cNvSpPr/>
            <p:nvPr/>
          </p:nvSpPr>
          <p:spPr>
            <a:xfrm>
              <a:off x="2390443" y="1665836"/>
              <a:ext cx="12529676" cy="83788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vi-VN" b="1"/>
                <a:t>Quan sát hình vẽ, thực hiện các hoạt động sau:</a:t>
              </a:r>
            </a:p>
          </p:txBody>
        </p:sp>
      </p:grpSp>
      <p:pic>
        <p:nvPicPr>
          <p:cNvPr id="14338" name="Picture 2" descr="https://img.loigiaihay.com/picture/2022/0323/bai-2_2.PNG">
            <a:extLst>
              <a:ext uri="{FF2B5EF4-FFF2-40B4-BE49-F238E27FC236}">
                <a16:creationId xmlns:a16="http://schemas.microsoft.com/office/drawing/2014/main" id="{EF6BA02C-D6F5-46C1-B19D-BC7CEFED5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968" y="2967702"/>
            <a:ext cx="14227897" cy="4514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4B12752-172C-4326-8FFE-00C51A508D96}"/>
              </a:ext>
            </a:extLst>
          </p:cNvPr>
          <p:cNvSpPr/>
          <p:nvPr/>
        </p:nvSpPr>
        <p:spPr>
          <a:xfrm>
            <a:off x="2381941" y="2207387"/>
            <a:ext cx="128026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a</a:t>
            </a:r>
            <a:r>
              <a:rPr lang="vi-VN" sz="3600" dirty="0">
                <a:solidFill>
                  <a:srgbClr val="FF0000"/>
                </a:solidFill>
              </a:rPr>
              <a:t>)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Đọc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các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hình</a:t>
            </a:r>
            <a:r>
              <a:rPr lang="en-US" sz="3600" dirty="0">
                <a:solidFill>
                  <a:srgbClr val="FF0000"/>
                </a:solidFill>
              </a:rPr>
              <a:t> tam </a:t>
            </a:r>
            <a:r>
              <a:rPr lang="en-US" sz="3600" dirty="0" err="1">
                <a:solidFill>
                  <a:srgbClr val="FF0000"/>
                </a:solidFill>
              </a:rPr>
              <a:t>giác</a:t>
            </a:r>
            <a:r>
              <a:rPr lang="en-US" sz="3600" dirty="0">
                <a:solidFill>
                  <a:srgbClr val="FF0000"/>
                </a:solidFill>
              </a:rPr>
              <a:t>, </a:t>
            </a:r>
            <a:r>
              <a:rPr lang="en-US" sz="3600" dirty="0" err="1">
                <a:solidFill>
                  <a:srgbClr val="FF0000"/>
                </a:solidFill>
              </a:rPr>
              <a:t>hình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tứ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giác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EE9B1A-0817-4B6F-9B4D-705FDB106727}"/>
              </a:ext>
            </a:extLst>
          </p:cNvPr>
          <p:cNvSpPr/>
          <p:nvPr/>
        </p:nvSpPr>
        <p:spPr>
          <a:xfrm>
            <a:off x="1086643" y="7448890"/>
            <a:ext cx="376237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FF"/>
                </a:solidFill>
              </a:rPr>
              <a:t>Hình tam giác ABC.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305B9B-1B93-4135-A82E-408A8A585C3F}"/>
              </a:ext>
            </a:extLst>
          </p:cNvPr>
          <p:cNvSpPr/>
          <p:nvPr/>
        </p:nvSpPr>
        <p:spPr>
          <a:xfrm>
            <a:off x="5791876" y="7416225"/>
            <a:ext cx="364875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FF"/>
                </a:solidFill>
              </a:rPr>
              <a:t> Hình tứ giác GHIE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5661D86-0B44-43EA-94E8-6E1ECF3FC334}"/>
              </a:ext>
            </a:extLst>
          </p:cNvPr>
          <p:cNvSpPr/>
          <p:nvPr/>
        </p:nvSpPr>
        <p:spPr>
          <a:xfrm>
            <a:off x="11033919" y="7340025"/>
            <a:ext cx="37850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>
                <a:solidFill>
                  <a:srgbClr val="0000FF"/>
                </a:solidFill>
              </a:rPr>
              <a:t>Hình tứ giác LMNK.</a:t>
            </a:r>
          </a:p>
        </p:txBody>
      </p:sp>
    </p:spTree>
    <p:extLst>
      <p:ext uri="{BB962C8B-B14F-4D97-AF65-F5344CB8AC3E}">
        <p14:creationId xmlns:p14="http://schemas.microsoft.com/office/powerpoint/2010/main" val="1140880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1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2517</TotalTime>
  <Words>678</Words>
  <Application>Microsoft Office PowerPoint</Application>
  <PresentationFormat>Custom</PresentationFormat>
  <Paragraphs>98</Paragraphs>
  <Slides>16</Slides>
  <Notes>10</Notes>
  <HiddenSlides>0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OpenSans</vt:lpstr>
      <vt:lpstr>Times New Roman</vt:lpstr>
      <vt:lpstr>UTM Avo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dell</cp:lastModifiedBy>
  <cp:revision>791</cp:revision>
  <dcterms:created xsi:type="dcterms:W3CDTF">2022-07-10T01:37:20Z</dcterms:created>
  <dcterms:modified xsi:type="dcterms:W3CDTF">2024-12-30T13:32:50Z</dcterms:modified>
</cp:coreProperties>
</file>