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 id="2147483702" r:id="rId4"/>
  </p:sldMasterIdLst>
  <p:notesMasterIdLst>
    <p:notesMasterId r:id="rId44"/>
  </p:notesMasterIdLst>
  <p:sldIdLst>
    <p:sldId id="4152" r:id="rId5"/>
    <p:sldId id="4266" r:id="rId6"/>
    <p:sldId id="4324" r:id="rId7"/>
    <p:sldId id="4158" r:id="rId8"/>
    <p:sldId id="4298" r:id="rId9"/>
    <p:sldId id="4299" r:id="rId10"/>
    <p:sldId id="4245" r:id="rId11"/>
    <p:sldId id="4300" r:id="rId12"/>
    <p:sldId id="4301" r:id="rId13"/>
    <p:sldId id="4302" r:id="rId14"/>
    <p:sldId id="4303" r:id="rId15"/>
    <p:sldId id="4222" r:id="rId16"/>
    <p:sldId id="4246" r:id="rId17"/>
    <p:sldId id="4304" r:id="rId18"/>
    <p:sldId id="4305" r:id="rId19"/>
    <p:sldId id="4306" r:id="rId20"/>
    <p:sldId id="4276" r:id="rId21"/>
    <p:sldId id="4278" r:id="rId22"/>
    <p:sldId id="4169" r:id="rId23"/>
    <p:sldId id="4203" r:id="rId24"/>
    <p:sldId id="4279" r:id="rId25"/>
    <p:sldId id="4280" r:id="rId26"/>
    <p:sldId id="4323" r:id="rId27"/>
    <p:sldId id="4281" r:id="rId28"/>
    <p:sldId id="4282" r:id="rId29"/>
    <p:sldId id="4283" r:id="rId30"/>
    <p:sldId id="4308" r:id="rId31"/>
    <p:sldId id="4309" r:id="rId32"/>
    <p:sldId id="4310" r:id="rId33"/>
    <p:sldId id="4311" r:id="rId34"/>
    <p:sldId id="4312" r:id="rId35"/>
    <p:sldId id="4313" r:id="rId36"/>
    <p:sldId id="4321" r:id="rId37"/>
    <p:sldId id="4322" r:id="rId38"/>
    <p:sldId id="4314" r:id="rId39"/>
    <p:sldId id="4315" r:id="rId40"/>
    <p:sldId id="4317" r:id="rId41"/>
    <p:sldId id="4319" r:id="rId42"/>
    <p:sldId id="4320" r:id="rId43"/>
  </p:sldIdLst>
  <p:sldSz cx="12192000" cy="6858000"/>
  <p:notesSz cx="6858000" cy="9144000"/>
  <p:embeddedFontLst>
    <p:embeddedFont>
      <p:font typeface="Roboto" panose="02000000000000000000" pitchFamily="2" charset="0"/>
      <p:regular r:id="rId45"/>
      <p:bold r:id="rId46"/>
      <p:italic r:id="rId47"/>
      <p:boldItalic r:id="rId48"/>
    </p:embeddedFont>
    <p:embeddedFont>
      <p:font typeface="Roboto Black" panose="02000000000000000000" pitchFamily="2" charset="0"/>
      <p:regular r:id="rId49"/>
      <p:bold r:id="rId50"/>
      <p:boldItalic r:id="rId51"/>
    </p:embeddedFont>
    <p:embeddedFont>
      <p:font typeface="Pangolin" panose="00000500000000000000" pitchFamily="2" charset="0"/>
      <p:regular r:id="rId52"/>
    </p:embeddedFont>
    <p:embeddedFont>
      <p:font typeface="Calibri Light" panose="020F0302020204030204" pitchFamily="34" charset="0"/>
      <p:regular r:id="rId53"/>
      <p:italic r:id="rId54"/>
    </p:embeddedFont>
    <p:embeddedFont>
      <p:font typeface="Calibri" panose="020F0502020204030204" pitchFamily="34" charset="0"/>
      <p:regular r:id="rId55"/>
      <p:bold r:id="rId56"/>
      <p:italic r:id="rId57"/>
      <p:boldItalic r:id="rId5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8CBF"/>
    <a:srgbClr val="AAE1FA"/>
    <a:srgbClr val="F3F1F5"/>
    <a:srgbClr val="FEF26C"/>
    <a:srgbClr val="F19054"/>
    <a:srgbClr val="EE1D25"/>
    <a:srgbClr val="81A7D4"/>
    <a:srgbClr val="95624C"/>
    <a:srgbClr val="31B778"/>
    <a:srgbClr val="EF66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52" autoAdjust="0"/>
  </p:normalViewPr>
  <p:slideViewPr>
    <p:cSldViewPr snapToGrid="0">
      <p:cViewPr varScale="1">
        <p:scale>
          <a:sx n="101" d="100"/>
          <a:sy n="101" d="100"/>
        </p:scale>
        <p:origin x="28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23/08/2023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a:t>
            </a:fld>
            <a:endParaRPr lang="vi-VN"/>
          </a:p>
        </p:txBody>
      </p:sp>
    </p:spTree>
    <p:extLst>
      <p:ext uri="{BB962C8B-B14F-4D97-AF65-F5344CB8AC3E}">
        <p14:creationId xmlns:p14="http://schemas.microsoft.com/office/powerpoint/2010/main" val="1168891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a:t>
            </a:r>
          </a:p>
          <a:p>
            <a:r>
              <a:rPr lang="en-US" baseline="0"/>
              <a:t>GV: </a:t>
            </a:r>
            <a:r>
              <a:rPr lang="vi-VN" baseline="0"/>
              <a:t>Vịnh </a:t>
            </a:r>
            <a:r>
              <a:rPr lang="en-US" baseline="0"/>
              <a:t>Hạ Long </a:t>
            </a:r>
            <a:r>
              <a:rPr lang="vi-VN" baseline="0"/>
              <a:t>có tổng diện tích 1553 km2 gồm 1969 hòn đảo lớn nhỏ, tập trung ở hai vùng chính là vùng phía đông nam vịnh Bái Tử Long và vùng phía tây nam vịnh Hạ Long. Hàng trăm đảo đá, mỗi đảo mang một hình dáng khác nhau hết sức sinh động: hòn Đầu Người, hòn Rồng, hòn Lã Vọng, hòn Cánh Buồm, hòn Trống Mái, hòn Lư Hương...</a:t>
            </a:r>
          </a:p>
          <a:p>
            <a:r>
              <a:rPr lang="vi-VN" baseline="0"/>
              <a:t>Năm 1994, UNESCO đã chính thức công nhận vịnh Hạ Long là Di sản thiên nhiên thế giới bởi giá trị ngoại hạng về mặt cảnh quan.</a:t>
            </a:r>
            <a:r>
              <a:rPr lang="en-US" baseline="0"/>
              <a:t> </a:t>
            </a:r>
            <a:r>
              <a:rPr lang="vi-VN" baseline="0"/>
              <a:t>Năm 2000, vịnh Hạ Long tiếp tục được UNESCO công nhận lần thứ hai là Di sản địa chất thế giới vì những giá trị về địa chất, địa mạo</a:t>
            </a:r>
            <a:endParaRPr lang="en-US" baseline="0"/>
          </a:p>
          <a:p>
            <a:r>
              <a:rPr lang="vi-VN" baseline="0"/>
              <a:t>Hang Sơn Đoòng được coi là hang động tự nhiên lớn nhất thế giới đã biết. Hang này nằm trong quần thể hang động Phong Nha-Kẻ Bàng. Hang Sơn Đoòng là một phần của hệ thống ngầm nối với hơn 150 động khác ở Việt Nam gần biên giới với Lào</a:t>
            </a:r>
            <a:r>
              <a:rPr lang="en-US" baseline="0"/>
              <a:t>.</a:t>
            </a:r>
          </a:p>
          <a:p>
            <a:r>
              <a:rPr lang="vi-VN" baseline="0"/>
              <a:t>Cao nguyên đá Đồng Văn (hay sơn nguyên Đồng Văn) là một cao nguyên đá trải rộng trên bốn huyện Quản Bạ, Yên Minh, Đồng Văn, Mèo Vạc của tỉnh Hà Giang, Việt Nam. Ngày 3 tháng 10 năm 2010, hồ sơ "Công viên Địa chất Cao nguyên đá Đồng Văn" đã được Hội đồng tư vấn Mạng lưới Công viên Địa chất Toàn cầu (GGN) của UNESCO chính thức công nhận là Công viên địa chất toàn cầu. Đây hiện là danh hiệu duy nhất ở Việt Nam và thứ hai ở Đông Nam Á.</a:t>
            </a:r>
            <a:endParaRPr lang="en-US" baseline="0"/>
          </a:p>
          <a:p>
            <a:endParaRPr lang="vi-VN"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7393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Hoặc giao như một bài tập về nhà cho HS sẽ mang đến trình bày trong buổi học sau. HS có thể cắt tranh, ảnh hoặc tự vẽ</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6735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5466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a:t>
            </a:r>
            <a:r>
              <a:rPr lang="en-US"/>
              <a:t>,</a:t>
            </a:r>
            <a:r>
              <a:rPr lang="vi-VN"/>
              <a:t> </a:t>
            </a:r>
            <a:r>
              <a:rPr lang="en-US"/>
              <a:t>đặt</a:t>
            </a:r>
            <a:r>
              <a:rPr lang="en-US" baseline="0"/>
              <a:t> câu hỏi cho HS trả lời. Trong video trên cảnh báo chúng ta điều gì? Kể tên các hành động được cảnh báo không nên làm.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3961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a:t>
            </a:r>
            <a:r>
              <a:rPr lang="en-US"/>
              <a:t>,</a:t>
            </a:r>
            <a:r>
              <a:rPr lang="vi-VN"/>
              <a:t> </a:t>
            </a:r>
            <a:r>
              <a:rPr lang="en-US"/>
              <a:t>đặt</a:t>
            </a:r>
            <a:r>
              <a:rPr lang="en-US" baseline="0"/>
              <a:t> câu hỏi cho HS trả lời. Hỏi HS sẽ khuyên bạn điều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3746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a:t>
            </a:r>
            <a:r>
              <a:rPr lang="en-US"/>
              <a:t>,</a:t>
            </a:r>
            <a:r>
              <a:rPr lang="vi-VN"/>
              <a:t> </a:t>
            </a:r>
            <a:r>
              <a:rPr lang="en-US"/>
              <a:t>đặt</a:t>
            </a:r>
            <a:r>
              <a:rPr lang="en-US" baseline="0"/>
              <a:t> câu hỏi cho HS trả lời. HS nêu hành động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7581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a:t>
            </a:r>
            <a:r>
              <a:rPr lang="en-US"/>
              <a:t>,</a:t>
            </a:r>
            <a:r>
              <a:rPr lang="vi-VN"/>
              <a:t> </a:t>
            </a:r>
            <a:r>
              <a:rPr lang="en-US"/>
              <a:t>đặt</a:t>
            </a:r>
            <a:r>
              <a:rPr lang="en-US" baseline="0"/>
              <a:t> câu hỏi cho HS trả lời. HS nêu hành động đúng. Chia sẽ xem em đã từng làm gì ở những nơi đã đến tham quan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8997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tổ</a:t>
            </a:r>
            <a:r>
              <a:rPr lang="en-US" baseline="0"/>
              <a:t> chức thành 2 đội chơi trò chơi, 1 đội kể tên những việc nên làm, 1 đội kể tên những việc không nên làm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8707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968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438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vi-VN" baseline="0"/>
              <a:t> cho HS xem và trả lời các câu hỏi. Video trên nói về </a:t>
            </a:r>
            <a:r>
              <a:rPr lang="en-US" baseline="0"/>
              <a:t>cái</a:t>
            </a:r>
            <a:r>
              <a:rPr lang="vi-VN" baseline="0"/>
              <a:t> gì? (video trên nói về </a:t>
            </a:r>
            <a:r>
              <a:rPr lang="en-US" baseline="0"/>
              <a:t>các hình ảnh đẹp của quê hương Việt Nam và tình yêu quê hương đất nước</a:t>
            </a:r>
            <a:r>
              <a:rPr lang="vi-VN" baseline="0"/>
              <a:t>)</a:t>
            </a:r>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3094738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7338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1043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err="1">
                <a:latin typeface="Times New Roman" panose="02020603050405020304" pitchFamily="18" charset="0"/>
                <a:cs typeface="Times New Roman" panose="02020603050405020304" pitchFamily="18" charset="0"/>
              </a:rPr>
              <a:t>thảo</a:t>
            </a:r>
            <a:r>
              <a:rPr lang="en-US" baseline="0">
                <a:latin typeface="Times New Roman" panose="02020603050405020304" pitchFamily="18" charset="0"/>
                <a:cs typeface="Times New Roman" panose="02020603050405020304" pitchFamily="18" charset="0"/>
              </a:rPr>
              <a:t> xem cách làm máy chiếu phim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6443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432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3423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trả lời các câu hỏi để đưa ra cách làm tốt nhất</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1005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3510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8450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hành làm sản phẩm theo ý tưởng nhóm đã thống nhất hoặc làm theo gợi ý trong sách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5844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lưu</a:t>
            </a:r>
            <a:r>
              <a:rPr lang="en-US" baseline="0">
                <a:latin typeface="Times New Roman" panose="02020603050405020304" pitchFamily="18" charset="0"/>
                <a:cs typeface="Times New Roman" panose="02020603050405020304" pitchFamily="18" charset="0"/>
              </a:rPr>
              <a:t> ý cách đo, gấp để chia phần đều nhau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477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baseline="0"/>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424043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ý cách làm</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642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8345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57496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8609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1299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84841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Các nhóm khác đặt câu hỏi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542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trình</a:t>
            </a:r>
            <a:r>
              <a:rPr lang="en-US" baseline="0"/>
              <a:t> bày tranh vẽ theo gợi ý</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3550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2805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7704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kể</a:t>
            </a:r>
            <a:r>
              <a:rPr lang="en-US" baseline="0"/>
              <a:t> về chuyến đi chơi, du lịch, trải nghiệm của mình với gia đình, người thân, lớp học… Vì sao em nhớ đến nơi đó? Ở đó có những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một số cảnh quan của xã (phường), huyện (thị xã, thành phố, quận) tỉnh (thành phố) nơi HS đang sinh sống, học tập hoặc ở quê</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4413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một số cảnh quan của xã (phường), huyện (thị xã, thành phố, quận) tỉnh (thành phố) nơi HS đang sinh sống, học tập hoặc ở quê để HS nói những hiểu biết về nơi đó</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8846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GV: </a:t>
            </a:r>
            <a:r>
              <a:rPr lang="vi-VN" baseline="0"/>
              <a:t>Các giá trị nổi bật toàn cầu được UNESCO ghi nhận ở chiều dài lịch sử, tính liên tục của di sản với tư cách là một trung tâm quyền lực, và các tầng di tích, di vật đa dạng, phong phú đã đưa Hoàng thành Thăng Long trở thành niềm tự hào của mọi người dân đất Việt. Kể từ khi được công nhận là Di sản văn hóa thế giới đến nay, công tác tôn tạo, bảo tồn, phát huy giá trị Hoàng thành Thăng Long đã luôn được chú trọng với phương châm ưu tiên mục tiêu bảo tồn và phát huy giá trị di sản bền vững.</a:t>
            </a:r>
            <a:r>
              <a:rPr lang="en-US" baseline="0"/>
              <a:t> </a:t>
            </a:r>
            <a:r>
              <a:rPr lang="en-US" sz="1200">
                <a:latin typeface="Roboto" panose="02000000000000000000" pitchFamily="2" charset="0"/>
                <a:ea typeface="Roboto" panose="02000000000000000000" pitchFamily="2" charset="0"/>
              </a:rPr>
              <a:t>N</a:t>
            </a:r>
            <a:r>
              <a:rPr lang="vi-VN" sz="1200">
                <a:latin typeface="Roboto" panose="02000000000000000000" pitchFamily="2" charset="0"/>
                <a:ea typeface="Roboto" panose="02000000000000000000" pitchFamily="2" charset="0"/>
              </a:rPr>
              <a:t>gày 31/7/2010 được công nhận là Di sản văn hóa thế giới, trở thành di sản thế giới thứ 10 của Việt Nam và thứ 900 của thế giới</a:t>
            </a:r>
            <a:endParaRPr kumimoji="0" lang="en-US" altLang="zh-CN" sz="12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7300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a:t>
            </a:r>
          </a:p>
          <a:p>
            <a:r>
              <a:rPr lang="en-US" baseline="0"/>
              <a:t>GV: </a:t>
            </a:r>
            <a:r>
              <a:rPr lang="vi-VN" baseline="0"/>
              <a:t>Được hình thành và phát triển từ thế kỷ 16, Hội An - đô thị cổ nằm bên bờ sông Hoài thơ mộng, thuộc vùng đồng bằng ven biển tỉnh Quảng Nam, từng là một trong những thương cảng quốc tế sầm uất bậc nhất khu vực. Giai đoạn từ thế kỷ 16, đây là nơi tập trung hàng hóa của các thương nhân đến từ Trung Quốc, Nhật Bản, Hà Lan, Ấn Độ, Tây Ban Nha… Chính vì vậy, Hội An được coi là điểm hội tụ và giao thoa của những nền văn hóa Đông - Tây</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2578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a:t>
            </a:r>
          </a:p>
          <a:p>
            <a:r>
              <a:rPr lang="en-US" baseline="0"/>
              <a:t>GV: </a:t>
            </a:r>
            <a:r>
              <a:rPr lang="vi-VN" baseline="0"/>
              <a:t>Các giá trị nổi bật toàn cầu được UNESCO ghi nhận ở chiều dài lịch sử, tính liên tục của di sản với tư cách là một trung tâm quyền lực, và các tầng di tích, di vật đa dạng, phong phú đã đưa Hoàng thành Thăng Long trở thành niềm tự hào của mọi người dân đất Việt. Kể từ khi được công nhận là Di sản văn hóa thế giới đến nay, công tác tôn tạo, bảo tồn, phát huy giá trị Hoàng thành Thăng Long đã luôn được chú trọng với phương châm ưu tiên mục tiêu bảo tồn và phát huy giá trị di sản bền vững.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489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029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02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372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42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74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16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36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21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08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1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496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448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092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44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801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263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762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788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270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388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61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6846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236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454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822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129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6577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166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602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040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054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639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604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8826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5036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96744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37.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38.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38.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3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image" Target="../media/image11.png"/><Relationship Id="rId5" Type="http://schemas.openxmlformats.org/officeDocument/2006/relationships/image" Target="../media/image37.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4.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34.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34.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34.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34.xml"/><Relationship Id="rId5" Type="http://schemas.openxmlformats.org/officeDocument/2006/relationships/image" Target="../media/image11.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34.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3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3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3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821" y="3545926"/>
            <a:ext cx="4980562" cy="3312074"/>
          </a:xfrm>
          <a:prstGeom prst="rect">
            <a:avLst/>
          </a:prstGeom>
          <a:effectLst>
            <a:softEdge rad="317500"/>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096623" y="-278581"/>
            <a:ext cx="5317342" cy="3323338"/>
          </a:xfrm>
          <a:prstGeom prst="rect">
            <a:avLst/>
          </a:prstGeom>
          <a:effectLst>
            <a:softEdge rad="317500"/>
          </a:effectLst>
        </p:spPr>
      </p:pic>
      <p:sp>
        <p:nvSpPr>
          <p:cNvPr id="40" name="TextBox 39">
            <a:extLst>
              <a:ext uri="{FF2B5EF4-FFF2-40B4-BE49-F238E27FC236}">
                <a16:creationId xmlns:a16="http://schemas.microsoft.com/office/drawing/2014/main" id="{DA14CBFD-2C6F-E4A0-F468-3C5C731B2275}"/>
              </a:ext>
            </a:extLst>
          </p:cNvPr>
          <p:cNvSpPr txBox="1"/>
          <p:nvPr/>
        </p:nvSpPr>
        <p:spPr>
          <a:xfrm>
            <a:off x="1825842" y="274386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5</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9693019" y="6396335"/>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rPr>
              <a:t>Tiết 1</a:t>
            </a:r>
          </a:p>
        </p:txBody>
      </p:sp>
      <p:sp>
        <p:nvSpPr>
          <p:cNvPr id="7" name="TextBox 6"/>
          <p:cNvSpPr txBox="1"/>
          <p:nvPr/>
        </p:nvSpPr>
        <p:spPr>
          <a:xfrm>
            <a:off x="741666" y="329686"/>
            <a:ext cx="6108888"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DI TÍCH LỊCH SỬ - VĂN HOÁ</a:t>
            </a: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5728" y="2315765"/>
            <a:ext cx="2304570" cy="1724679"/>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4902566" y="4176225"/>
            <a:ext cx="6715299"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VÀ CẢNH QUAN THIÊN NHIÊN</a:t>
            </a:r>
          </a:p>
        </p:txBody>
      </p:sp>
    </p:spTree>
    <p:extLst>
      <p:ext uri="{BB962C8B-B14F-4D97-AF65-F5344CB8AC3E}">
        <p14:creationId xmlns:p14="http://schemas.microsoft.com/office/powerpoint/2010/main" val="286912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3971349" y="2612288"/>
            <a:ext cx="3667125" cy="3583966"/>
          </a:xfrm>
          <a:prstGeom prst="roundRect">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7908312" y="3124819"/>
            <a:ext cx="3667125" cy="3583966"/>
          </a:xfrm>
          <a:prstGeom prst="roundRect">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76200" y="2457450"/>
            <a:ext cx="3667125" cy="3583966"/>
          </a:xfrm>
          <a:prstGeom prst="roundRect">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524387" y="204249"/>
            <a:ext cx="7562587" cy="1077218"/>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DI TÍCH LỊCH SỬ – VĂN HOÁ VÀ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358" y="2648615"/>
            <a:ext cx="3410808" cy="2268187"/>
          </a:xfrm>
          <a:prstGeom prst="roundRect">
            <a:avLst>
              <a:gd name="adj" fmla="val 15273"/>
            </a:avLst>
          </a:prstGeom>
          <a:ln>
            <a:noFill/>
          </a:ln>
          <a:effectLst>
            <a:outerShdw blurRad="107950" dist="12700" dir="5400000" algn="ctr">
              <a:srgbClr val="000000"/>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086236" y="1310965"/>
            <a:ext cx="8438888"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Chia sẻ thêm thông tin về một số di tích lịch sử – văn hoá hoặc cảnh quan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thiên nhiên ở nước ta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18588" y="5107967"/>
            <a:ext cx="2539199" cy="830997"/>
          </a:xfrm>
          <a:prstGeom prst="rect">
            <a:avLst/>
          </a:prstGeom>
          <a:noFill/>
        </p:spPr>
        <p:txBody>
          <a:bodyPr wrap="square" rtlCol="0">
            <a:spAutoFit/>
          </a:bodyPr>
          <a:lstStyle/>
          <a:p>
            <a:pPr lvl="0" algn="ctr">
              <a:defRPr/>
            </a:pPr>
            <a:r>
              <a:rPr lang="en-US" sz="2400">
                <a:latin typeface="Roboto" panose="02000000000000000000" pitchFamily="2" charset="0"/>
                <a:ea typeface="Roboto" panose="02000000000000000000" pitchFamily="2" charset="0"/>
              </a:rPr>
              <a:t>Vịnh Hạ Long</a:t>
            </a:r>
          </a:p>
          <a:p>
            <a:pPr lvl="0" algn="ctr">
              <a:defRPr/>
            </a:pPr>
            <a:r>
              <a:rPr lang="vi-VN" sz="2400">
                <a:latin typeface="Roboto" panose="02000000000000000000" pitchFamily="2" charset="0"/>
                <a:ea typeface="Roboto" panose="02000000000000000000" pitchFamily="2" charset="0"/>
              </a:rPr>
              <a:t>(</a:t>
            </a:r>
            <a:r>
              <a:rPr lang="en-US" sz="2400">
                <a:latin typeface="Roboto" panose="02000000000000000000" pitchFamily="2" charset="0"/>
                <a:ea typeface="Roboto" panose="02000000000000000000" pitchFamily="2" charset="0"/>
              </a:rPr>
              <a:t>Quảng Ninh</a:t>
            </a:r>
            <a:r>
              <a:rPr lang="vi-VN" sz="2400">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5896" y="2839780"/>
            <a:ext cx="3398032" cy="2268187"/>
          </a:xfrm>
          <a:prstGeom prst="roundRect">
            <a:avLst>
              <a:gd name="adj" fmla="val 15273"/>
            </a:avLst>
          </a:prstGeom>
          <a:ln>
            <a:noFill/>
          </a:ln>
          <a:effectLst>
            <a:outerShdw blurRad="107950" dist="12700" dir="5400000" algn="ctr">
              <a:srgbClr val="000000"/>
            </a:outerShdw>
          </a:effectLst>
        </p:spPr>
      </p:pic>
      <p:sp>
        <p:nvSpPr>
          <p:cNvPr id="14" name="TextBox 13"/>
          <p:cNvSpPr txBox="1"/>
          <p:nvPr/>
        </p:nvSpPr>
        <p:spPr>
          <a:xfrm>
            <a:off x="4535311" y="5236612"/>
            <a:ext cx="2539199" cy="830997"/>
          </a:xfrm>
          <a:prstGeom prst="rect">
            <a:avLst/>
          </a:prstGeom>
          <a:noFill/>
        </p:spPr>
        <p:txBody>
          <a:bodyPr wrap="square" rtlCol="0">
            <a:spAutoFit/>
          </a:bodyPr>
          <a:lstStyle/>
          <a:p>
            <a:pPr lvl="0" algn="ctr">
              <a:defRPr/>
            </a:pPr>
            <a:r>
              <a:rPr lang="en-US" sz="2400">
                <a:latin typeface="Roboto" panose="02000000000000000000" pitchFamily="2" charset="0"/>
                <a:ea typeface="Roboto" panose="02000000000000000000" pitchFamily="2" charset="0"/>
              </a:rPr>
              <a:t>Hang Sơn Đoòng</a:t>
            </a:r>
          </a:p>
          <a:p>
            <a:pPr lvl="0" algn="ctr">
              <a:defRPr/>
            </a:pPr>
            <a:r>
              <a:rPr lang="vi-VN" sz="2400">
                <a:latin typeface="Roboto" panose="02000000000000000000" pitchFamily="2" charset="0"/>
                <a:ea typeface="Roboto" panose="02000000000000000000" pitchFamily="2" charset="0"/>
              </a:rPr>
              <a:t>(</a:t>
            </a:r>
            <a:r>
              <a:rPr lang="en-US" sz="2400">
                <a:latin typeface="Roboto" panose="02000000000000000000" pitchFamily="2" charset="0"/>
                <a:ea typeface="Roboto" panose="02000000000000000000" pitchFamily="2" charset="0"/>
              </a:rPr>
              <a:t>Quảng Bình</a:t>
            </a:r>
            <a:r>
              <a:rPr lang="vi-VN" sz="2400">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7946412" y="5699727"/>
            <a:ext cx="3629025" cy="830997"/>
          </a:xfrm>
          <a:prstGeom prst="rect">
            <a:avLst/>
          </a:prstGeom>
          <a:noFill/>
        </p:spPr>
        <p:txBody>
          <a:bodyPr wrap="square" rtlCol="0">
            <a:spAutoFit/>
          </a:bodyPr>
          <a:lstStyle/>
          <a:p>
            <a:pPr lvl="0" algn="ctr">
              <a:defRPr/>
            </a:pPr>
            <a:r>
              <a:rPr lang="en-US" sz="2400">
                <a:latin typeface="Roboto" panose="02000000000000000000" pitchFamily="2" charset="0"/>
                <a:ea typeface="Roboto" panose="02000000000000000000" pitchFamily="2" charset="0"/>
              </a:rPr>
              <a:t>Cao nguyên đá Đồng Văn</a:t>
            </a:r>
          </a:p>
          <a:p>
            <a:pPr lvl="0" algn="ctr">
              <a:defRPr/>
            </a:pPr>
            <a:r>
              <a:rPr kumimoji="0" lang="en-US" altLang="zh-CN" sz="2400" b="0" i="0" u="none" strike="noStrike" kern="1200" cap="none" spc="0" normalizeH="0" baseline="0" noProof="0">
                <a:ln>
                  <a:noFill/>
                </a:ln>
                <a:effectLst/>
                <a:uLnTx/>
                <a:uFillTx/>
                <a:latin typeface="Roboto" panose="02000000000000000000" pitchFamily="2" charset="0"/>
                <a:ea typeface="Roboto" panose="02000000000000000000" pitchFamily="2" charset="0"/>
              </a:rPr>
              <a:t>(Hà</a:t>
            </a:r>
            <a:r>
              <a:rPr kumimoji="0" lang="en-US" altLang="zh-CN" sz="2400" b="0" i="0" u="none" strike="noStrike" kern="1200" cap="none" spc="0" normalizeH="0" noProof="0">
                <a:ln>
                  <a:noFill/>
                </a:ln>
                <a:effectLst/>
                <a:uLnTx/>
                <a:uFillTx/>
                <a:latin typeface="Roboto" panose="02000000000000000000" pitchFamily="2" charset="0"/>
                <a:ea typeface="Roboto" panose="02000000000000000000" pitchFamily="2" charset="0"/>
              </a:rPr>
              <a:t> Giang)</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3333" y="3257076"/>
            <a:ext cx="3410808" cy="2264591"/>
          </a:xfrm>
          <a:prstGeom prst="roundRect">
            <a:avLst>
              <a:gd name="adj" fmla="val 15273"/>
            </a:avLst>
          </a:prstGeom>
          <a:ln>
            <a:noFill/>
          </a:ln>
          <a:effectLst>
            <a:outerShdw blurRad="107950" dist="12700" dir="5400000" algn="ctr">
              <a:srgbClr val="000000"/>
            </a:outerShdw>
          </a:effectLst>
        </p:spPr>
      </p:pic>
    </p:spTree>
    <p:extLst>
      <p:ext uri="{BB962C8B-B14F-4D97-AF65-F5344CB8AC3E}">
        <p14:creationId xmlns:p14="http://schemas.microsoft.com/office/powerpoint/2010/main" val="5492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14" presetClass="entr" presetSubtype="1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animBg="1"/>
      <p:bldP spid="117" grpId="0"/>
      <p:bldP spid="13" grpId="0"/>
      <p:bldP spid="9" grpId="0"/>
      <p:bldP spid="14" grpId="0"/>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1871087" y="517030"/>
            <a:ext cx="8079713" cy="2554545"/>
          </a:xfrm>
          <a:prstGeom prst="rect">
            <a:avLst/>
          </a:prstGeom>
          <a:noFill/>
        </p:spPr>
        <p:txBody>
          <a:bodyPr wrap="square" rtlCol="0">
            <a:spAutoFit/>
          </a:bodyPr>
          <a:lstStyle/>
          <a:p>
            <a:pPr lvl="0" algn="ctr">
              <a:defRPr/>
            </a:pPr>
            <a:r>
              <a:rPr lang="vi-VN" sz="4000">
                <a:solidFill>
                  <a:srgbClr val="002060"/>
                </a:solidFill>
                <a:latin typeface="Roboto Black" panose="02000000000000000000" pitchFamily="2" charset="0"/>
                <a:ea typeface="Roboto Black" panose="02000000000000000000" pitchFamily="2" charset="0"/>
              </a:rPr>
              <a:t>SƯU TẦM TỪ 3 ĐẾN 5 TRANH </a:t>
            </a:r>
            <a:endParaRPr lang="en-US" sz="4000">
              <a:solidFill>
                <a:srgbClr val="002060"/>
              </a:solidFill>
              <a:latin typeface="Roboto Black" panose="02000000000000000000" pitchFamily="2" charset="0"/>
              <a:ea typeface="Roboto Black" panose="02000000000000000000" pitchFamily="2" charset="0"/>
            </a:endParaRPr>
          </a:p>
          <a:p>
            <a:pPr lvl="0" algn="ctr">
              <a:defRPr/>
            </a:pPr>
            <a:r>
              <a:rPr lang="vi-VN" sz="4000">
                <a:solidFill>
                  <a:srgbClr val="002060"/>
                </a:solidFill>
                <a:latin typeface="Roboto Black" panose="02000000000000000000" pitchFamily="2" charset="0"/>
                <a:ea typeface="Roboto Black" panose="02000000000000000000" pitchFamily="2" charset="0"/>
              </a:rPr>
              <a:t>VỀ DI TÍCH LỊCH SỬ – VĂN HOÁ </a:t>
            </a:r>
            <a:endParaRPr lang="en-US" sz="4000">
              <a:solidFill>
                <a:srgbClr val="002060"/>
              </a:solidFill>
              <a:latin typeface="Roboto Black" panose="02000000000000000000" pitchFamily="2" charset="0"/>
              <a:ea typeface="Roboto Black" panose="02000000000000000000" pitchFamily="2" charset="0"/>
            </a:endParaRPr>
          </a:p>
          <a:p>
            <a:pPr lvl="0" algn="ctr">
              <a:defRPr/>
            </a:pPr>
            <a:r>
              <a:rPr lang="vi-VN" sz="4000">
                <a:solidFill>
                  <a:srgbClr val="002060"/>
                </a:solidFill>
                <a:latin typeface="Roboto Black" panose="02000000000000000000" pitchFamily="2" charset="0"/>
                <a:ea typeface="Roboto Black" panose="02000000000000000000" pitchFamily="2" charset="0"/>
              </a:rPr>
              <a:t>HOẶC CẢNH QUAN THIÊN NHIÊN Ở ĐỊA PHƯƠNG ĐỂ GIỚI THIỆU</a:t>
            </a:r>
            <a:endParaRPr kumimoji="0" lang="en-US" altLang="zh-CN" sz="40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a:off x="974348" y="3441241"/>
            <a:ext cx="9873189" cy="461665"/>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 Các địa danh nổi tiếng trong nước và trên thế giới của địa phương</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974348" y="4109799"/>
            <a:ext cx="7769602" cy="461665"/>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 Các khu du lịch nổi tiếng của địa phương</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974348" y="4778357"/>
            <a:ext cx="9388852" cy="830997"/>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 Các di sản văn hoá phi vật thể: như nhã nhạc, cồng chiêng, ca trù, đơn ca, ví dặm, quan họ, lễ, hội…  </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6357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928137" y="1438186"/>
            <a:ext cx="10044663" cy="4912457"/>
          </a:xfrm>
          <a:prstGeom prst="round2Diag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3779642" y="541442"/>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3" name="Rectangle 2"/>
          <p:cNvSpPr/>
          <p:nvPr/>
        </p:nvSpPr>
        <p:spPr>
          <a:xfrm>
            <a:off x="6199291" y="2515573"/>
            <a:ext cx="4552950" cy="3005951"/>
          </a:xfrm>
          <a:prstGeom prst="rect">
            <a:avLst/>
          </a:prstGeom>
        </p:spPr>
        <p:txBody>
          <a:bodyPr wrap="square">
            <a:spAutoFit/>
          </a:bodyPr>
          <a:lstStyle/>
          <a:p>
            <a:r>
              <a:rPr lang="en-US" sz="2400">
                <a:latin typeface="Roboto" panose="02000000000000000000" pitchFamily="2" charset="0"/>
                <a:ea typeface="Calibri" panose="020F0502020204030204" pitchFamily="34" charset="0"/>
                <a:cs typeface="Times New Roman" panose="02020603050405020304" pitchFamily="18" charset="0"/>
              </a:rPr>
              <a:t>Em hãy chia sẻ những đặc điểm nổi bật của địa danh đó</a:t>
            </a:r>
          </a:p>
          <a:p>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pPr>
              <a:spcBef>
                <a:spcPts val="800"/>
              </a:spcBef>
              <a:spcAft>
                <a:spcPts val="800"/>
              </a:spcAft>
            </a:pP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pPr>
              <a:spcBef>
                <a:spcPts val="800"/>
              </a:spcBef>
              <a:spcAft>
                <a:spcPts val="800"/>
              </a:spcAft>
            </a:pP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p>
          <a:p>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pPr>
              <a:spcBef>
                <a:spcPts val="800"/>
              </a:spcBef>
              <a:spcAft>
                <a:spcPts val="800"/>
              </a:spcAft>
            </a:pP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476630" y="1772826"/>
            <a:ext cx="9381870" cy="461665"/>
          </a:xfrm>
          <a:prstGeom prst="rect">
            <a:avLst/>
          </a:prstGeom>
        </p:spPr>
        <p:txBody>
          <a:bodyPr wrap="square">
            <a:spAutoFit/>
          </a:bodyPr>
          <a:lstStyle/>
          <a:p>
            <a:r>
              <a:rPr lang="en-US" sz="2400" b="1">
                <a:latin typeface="Roboto" panose="02000000000000000000" pitchFamily="2" charset="0"/>
                <a:ea typeface="Calibri" panose="020F0502020204030204" pitchFamily="34" charset="0"/>
                <a:cs typeface="Times New Roman" panose="02020603050405020304" pitchFamily="18" charset="0"/>
              </a:rPr>
              <a:t>Vẽ Di tích lịch sử - văn hoá hoặc cảnh quan thiên nhiên mà em biết</a:t>
            </a:r>
            <a:r>
              <a:rPr lang="vi-VN" sz="2400" b="1">
                <a:latin typeface="Roboto" panose="02000000000000000000" pitchFamily="2" charset="0"/>
                <a:ea typeface="Calibri" panose="020F0502020204030204" pitchFamily="34" charset="0"/>
                <a:cs typeface="Times New Roman" panose="02020603050405020304" pitchFamily="18" charset="0"/>
              </a:rPr>
              <a:t>:</a:t>
            </a:r>
            <a:endParaRPr lang="en-US" sz="2400" b="1">
              <a:latin typeface="Roboto"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7565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57537" y="328396"/>
            <a:ext cx="10505813" cy="1569660"/>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NHỮNG VIỆC CẦN LÀM </a:t>
            </a:r>
          </a:p>
          <a:p>
            <a:pPr lvl="0" algn="ctr">
              <a:defRPr/>
            </a:pPr>
            <a:r>
              <a:rPr lang="en-US" altLang="zh-CN" sz="3200" b="1">
                <a:solidFill>
                  <a:srgbClr val="002060"/>
                </a:solidFill>
                <a:latin typeface="Roboto Black" panose="02000000000000000000" pitchFamily="2" charset="0"/>
                <a:ea typeface="Roboto Black" panose="02000000000000000000" pitchFamily="2" charset="0"/>
              </a:rPr>
              <a:t>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 y="-62793"/>
            <a:ext cx="1585764" cy="1186744"/>
          </a:xfrm>
          <a:prstGeom prst="rect">
            <a:avLst/>
          </a:prstGeom>
          <a:effectLst>
            <a:outerShdw blurRad="63500" sx="102000" sy="102000" algn="ctr" rotWithShape="0">
              <a:prstClr val="black">
                <a:alpha val="40000"/>
              </a:prstClr>
            </a:outerShdw>
          </a:effectLst>
        </p:spPr>
      </p:pic>
      <p:grpSp>
        <p:nvGrpSpPr>
          <p:cNvPr id="4" name="Group 3"/>
          <p:cNvGrpSpPr/>
          <p:nvPr/>
        </p:nvGrpSpPr>
        <p:grpSpPr>
          <a:xfrm>
            <a:off x="635196" y="2133460"/>
            <a:ext cx="6098979" cy="4153177"/>
            <a:chOff x="644721" y="1981060"/>
            <a:chExt cx="6098979" cy="4153177"/>
          </a:xfrm>
        </p:grpSpPr>
        <p:sp>
          <p:nvSpPr>
            <p:cNvPr id="3" name="Rounded Rectangle 2"/>
            <p:cNvSpPr/>
            <p:nvPr/>
          </p:nvSpPr>
          <p:spPr>
            <a:xfrm>
              <a:off x="644721" y="1981060"/>
              <a:ext cx="6098979" cy="415317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101" y="2076172"/>
              <a:ext cx="5868219" cy="3962953"/>
            </a:xfrm>
            <a:prstGeom prst="roundRect">
              <a:avLst>
                <a:gd name="adj" fmla="val 14985"/>
              </a:avLst>
            </a:prstGeom>
          </p:spPr>
        </p:pic>
      </p:grpSp>
      <p:sp>
        <p:nvSpPr>
          <p:cNvPr id="8" name="TextBox 7"/>
          <p:cNvSpPr txBox="1"/>
          <p:nvPr/>
        </p:nvSpPr>
        <p:spPr>
          <a:xfrm>
            <a:off x="7135790" y="2228572"/>
            <a:ext cx="3330789" cy="461665"/>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Bạn nhỏ đang làm gì?</a:t>
            </a:r>
          </a:p>
        </p:txBody>
      </p:sp>
      <p:sp>
        <p:nvSpPr>
          <p:cNvPr id="9" name="TextBox 8"/>
          <p:cNvSpPr txBox="1"/>
          <p:nvPr/>
        </p:nvSpPr>
        <p:spPr>
          <a:xfrm>
            <a:off x="7135790" y="2827406"/>
            <a:ext cx="3551501" cy="830997"/>
          </a:xfrm>
          <a:prstGeom prst="rect">
            <a:avLst/>
          </a:prstGeom>
          <a:noFill/>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Bạn nhỏ đang vẽ bậy lên cột cổng đi tích</a:t>
            </a:r>
          </a:p>
        </p:txBody>
      </p:sp>
      <p:sp>
        <p:nvSpPr>
          <p:cNvPr id="10" name="TextBox 9"/>
          <p:cNvSpPr txBox="1"/>
          <p:nvPr/>
        </p:nvSpPr>
        <p:spPr>
          <a:xfrm>
            <a:off x="7135790" y="3828179"/>
            <a:ext cx="3551501"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Hành động của bạn là đúng hay sai? Tại sao?</a:t>
            </a:r>
            <a:endParaRPr lang="en-US" sz="240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7135790" y="4782817"/>
            <a:ext cx="4027511" cy="1200329"/>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Hành động của bạn là sai.</a:t>
            </a:r>
          </a:p>
          <a:p>
            <a:pPr lvl="0" algn="ctr">
              <a:defRPr/>
            </a:pPr>
            <a:r>
              <a:rPr lang="en-US" sz="2400">
                <a:solidFill>
                  <a:srgbClr val="FF0000"/>
                </a:solidFill>
                <a:latin typeface="Roboto" panose="02000000000000000000" pitchFamily="2" charset="0"/>
                <a:ea typeface="Roboto" panose="02000000000000000000" pitchFamily="2" charset="0"/>
              </a:rPr>
              <a:t>Vì bạn phá hoại cảnh quan, phá hoại di tích</a:t>
            </a:r>
          </a:p>
        </p:txBody>
      </p:sp>
    </p:spTree>
    <p:extLst>
      <p:ext uri="{BB962C8B-B14F-4D97-AF65-F5344CB8AC3E}">
        <p14:creationId xmlns:p14="http://schemas.microsoft.com/office/powerpoint/2010/main" val="64027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57537" y="328396"/>
            <a:ext cx="10505813" cy="1569660"/>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NHỮNG VIỆC CẦN LÀM </a:t>
            </a:r>
          </a:p>
          <a:p>
            <a:pPr lvl="0" algn="ctr">
              <a:defRPr/>
            </a:pPr>
            <a:r>
              <a:rPr lang="en-US" altLang="zh-CN" sz="3200" b="1">
                <a:solidFill>
                  <a:srgbClr val="002060"/>
                </a:solidFill>
                <a:latin typeface="Roboto Black" panose="02000000000000000000" pitchFamily="2" charset="0"/>
                <a:ea typeface="Roboto Black" panose="02000000000000000000" pitchFamily="2" charset="0"/>
              </a:rPr>
              <a:t>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 y="-62793"/>
            <a:ext cx="1585764" cy="1186744"/>
          </a:xfrm>
          <a:prstGeom prst="rect">
            <a:avLst/>
          </a:prstGeom>
          <a:effectLst>
            <a:outerShdw blurRad="63500" sx="102000" sy="102000" algn="ctr" rotWithShape="0">
              <a:prstClr val="black">
                <a:alpha val="40000"/>
              </a:prstClr>
            </a:outerShdw>
          </a:effectLst>
        </p:spPr>
      </p:pic>
      <p:grpSp>
        <p:nvGrpSpPr>
          <p:cNvPr id="4" name="Group 3"/>
          <p:cNvGrpSpPr/>
          <p:nvPr/>
        </p:nvGrpSpPr>
        <p:grpSpPr>
          <a:xfrm>
            <a:off x="5340546" y="2167088"/>
            <a:ext cx="6098979" cy="4153177"/>
            <a:chOff x="644721" y="1981060"/>
            <a:chExt cx="6098979" cy="4153177"/>
          </a:xfrm>
        </p:grpSpPr>
        <p:sp>
          <p:nvSpPr>
            <p:cNvPr id="3" name="Rounded Rectangle 2"/>
            <p:cNvSpPr/>
            <p:nvPr/>
          </p:nvSpPr>
          <p:spPr>
            <a:xfrm>
              <a:off x="644721" y="1981060"/>
              <a:ext cx="6098979" cy="415317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137" y="2076172"/>
              <a:ext cx="5854147" cy="3962953"/>
            </a:xfrm>
            <a:prstGeom prst="roundRect">
              <a:avLst>
                <a:gd name="adj" fmla="val 14985"/>
              </a:avLst>
            </a:prstGeom>
          </p:spPr>
        </p:pic>
      </p:grpSp>
      <p:sp>
        <p:nvSpPr>
          <p:cNvPr id="8" name="TextBox 7"/>
          <p:cNvSpPr txBox="1"/>
          <p:nvPr/>
        </p:nvSpPr>
        <p:spPr>
          <a:xfrm>
            <a:off x="974829" y="2289245"/>
            <a:ext cx="3330789" cy="461665"/>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Bạn nhỏ đang làm gì?</a:t>
            </a:r>
          </a:p>
        </p:txBody>
      </p:sp>
      <p:sp>
        <p:nvSpPr>
          <p:cNvPr id="9" name="TextBox 8"/>
          <p:cNvSpPr txBox="1"/>
          <p:nvPr/>
        </p:nvSpPr>
        <p:spPr>
          <a:xfrm>
            <a:off x="350243" y="2975325"/>
            <a:ext cx="4579960" cy="461665"/>
          </a:xfrm>
          <a:prstGeom prst="rect">
            <a:avLst/>
          </a:prstGeom>
          <a:noFill/>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Bạn nhỏ đang trèo lên hiện vật</a:t>
            </a:r>
          </a:p>
        </p:txBody>
      </p:sp>
      <p:sp>
        <p:nvSpPr>
          <p:cNvPr id="10" name="TextBox 9"/>
          <p:cNvSpPr txBox="1"/>
          <p:nvPr/>
        </p:nvSpPr>
        <p:spPr>
          <a:xfrm>
            <a:off x="754117" y="3828179"/>
            <a:ext cx="3551501"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Hành động của bạn là đúng hay sai? Tại sao?</a:t>
            </a:r>
            <a:endParaRPr lang="en-US" sz="240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754118" y="4782817"/>
            <a:ext cx="3770258" cy="1200329"/>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Hành động của bạn là sai.</a:t>
            </a:r>
          </a:p>
          <a:p>
            <a:pPr lvl="0">
              <a:defRPr/>
            </a:pPr>
            <a:r>
              <a:rPr lang="en-US" sz="2400">
                <a:solidFill>
                  <a:srgbClr val="FF0000"/>
                </a:solidFill>
                <a:latin typeface="Roboto" panose="02000000000000000000" pitchFamily="2" charset="0"/>
                <a:ea typeface="Roboto" panose="02000000000000000000" pitchFamily="2" charset="0"/>
              </a:rPr>
              <a:t>Vì bạn vi phạm quy định cấm trèo lên hiện vật</a:t>
            </a:r>
          </a:p>
        </p:txBody>
      </p:sp>
    </p:spTree>
    <p:extLst>
      <p:ext uri="{BB962C8B-B14F-4D97-AF65-F5344CB8AC3E}">
        <p14:creationId xmlns:p14="http://schemas.microsoft.com/office/powerpoint/2010/main" val="37132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57537" y="328396"/>
            <a:ext cx="10505813" cy="1569660"/>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NHỮNG VIỆC CẦN LÀM </a:t>
            </a:r>
          </a:p>
          <a:p>
            <a:pPr lvl="0" algn="ctr">
              <a:defRPr/>
            </a:pPr>
            <a:r>
              <a:rPr lang="en-US" altLang="zh-CN" sz="3200" b="1">
                <a:solidFill>
                  <a:srgbClr val="002060"/>
                </a:solidFill>
                <a:latin typeface="Roboto Black" panose="02000000000000000000" pitchFamily="2" charset="0"/>
                <a:ea typeface="Roboto Black" panose="02000000000000000000" pitchFamily="2" charset="0"/>
              </a:rPr>
              <a:t>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 y="-62793"/>
            <a:ext cx="1585764" cy="1186744"/>
          </a:xfrm>
          <a:prstGeom prst="rect">
            <a:avLst/>
          </a:prstGeom>
          <a:effectLst>
            <a:outerShdw blurRad="63500" sx="102000" sy="102000" algn="ctr" rotWithShape="0">
              <a:prstClr val="black">
                <a:alpha val="40000"/>
              </a:prstClr>
            </a:outerShdw>
          </a:effectLst>
        </p:spPr>
      </p:pic>
      <p:grpSp>
        <p:nvGrpSpPr>
          <p:cNvPr id="4" name="Group 3"/>
          <p:cNvGrpSpPr/>
          <p:nvPr/>
        </p:nvGrpSpPr>
        <p:grpSpPr>
          <a:xfrm>
            <a:off x="5340546" y="2167088"/>
            <a:ext cx="6098979" cy="4153177"/>
            <a:chOff x="644721" y="1981060"/>
            <a:chExt cx="6098979" cy="4153177"/>
          </a:xfrm>
        </p:grpSpPr>
        <p:sp>
          <p:nvSpPr>
            <p:cNvPr id="3" name="Rounded Rectangle 2"/>
            <p:cNvSpPr/>
            <p:nvPr/>
          </p:nvSpPr>
          <p:spPr>
            <a:xfrm>
              <a:off x="644721" y="1981060"/>
              <a:ext cx="6098979" cy="415317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144" y="2076172"/>
              <a:ext cx="5816133" cy="3962953"/>
            </a:xfrm>
            <a:prstGeom prst="roundRect">
              <a:avLst>
                <a:gd name="adj" fmla="val 14985"/>
              </a:avLst>
            </a:prstGeom>
            <a:blipFill dpi="0" rotWithShape="1">
              <a:blip r:embed="rId4">
                <a:extLst>
                  <a:ext uri="{28A0092B-C50C-407E-A947-70E740481C1C}">
                    <a14:useLocalDpi xmlns:a14="http://schemas.microsoft.com/office/drawing/2010/main" val="0"/>
                  </a:ext>
                </a:extLst>
              </a:blip>
              <a:srcRect/>
              <a:stretch>
                <a:fillRect/>
              </a:stretch>
            </a:blipFill>
          </p:spPr>
        </p:pic>
      </p:grpSp>
      <p:sp>
        <p:nvSpPr>
          <p:cNvPr id="8" name="TextBox 7"/>
          <p:cNvSpPr txBox="1"/>
          <p:nvPr/>
        </p:nvSpPr>
        <p:spPr>
          <a:xfrm>
            <a:off x="635990" y="2589880"/>
            <a:ext cx="3885430" cy="1200329"/>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Em có nên học theo hành động của bạn nhỏ này không? Vì sao? </a:t>
            </a:r>
          </a:p>
        </p:txBody>
      </p:sp>
      <p:sp>
        <p:nvSpPr>
          <p:cNvPr id="11" name="TextBox 10"/>
          <p:cNvSpPr txBox="1"/>
          <p:nvPr/>
        </p:nvSpPr>
        <p:spPr>
          <a:xfrm>
            <a:off x="635990" y="3964150"/>
            <a:ext cx="4027511" cy="1569660"/>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Hành động vất rác bừa bãi của bạn là sai. Em không nên học theo vì phải giữ gìn vệ sinh môi trường</a:t>
            </a:r>
          </a:p>
        </p:txBody>
      </p:sp>
    </p:spTree>
    <p:extLst>
      <p:ext uri="{BB962C8B-B14F-4D97-AF65-F5344CB8AC3E}">
        <p14:creationId xmlns:p14="http://schemas.microsoft.com/office/powerpoint/2010/main" val="287124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57537" y="328396"/>
            <a:ext cx="10505813" cy="1569660"/>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NHỮNG VIỆC CẦN LÀM </a:t>
            </a:r>
          </a:p>
          <a:p>
            <a:pPr lvl="0" algn="ctr">
              <a:defRPr/>
            </a:pPr>
            <a:r>
              <a:rPr lang="en-US" altLang="zh-CN" sz="3200" b="1">
                <a:solidFill>
                  <a:srgbClr val="002060"/>
                </a:solidFill>
                <a:latin typeface="Roboto Black" panose="02000000000000000000" pitchFamily="2" charset="0"/>
                <a:ea typeface="Roboto Black" panose="02000000000000000000" pitchFamily="2" charset="0"/>
              </a:rPr>
              <a:t>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 y="-62793"/>
            <a:ext cx="1585764" cy="1186744"/>
          </a:xfrm>
          <a:prstGeom prst="rect">
            <a:avLst/>
          </a:prstGeom>
          <a:effectLst>
            <a:outerShdw blurRad="63500" sx="102000" sy="102000" algn="ctr" rotWithShape="0">
              <a:prstClr val="black">
                <a:alpha val="40000"/>
              </a:prstClr>
            </a:outerShdw>
          </a:effectLst>
        </p:spPr>
      </p:pic>
      <p:grpSp>
        <p:nvGrpSpPr>
          <p:cNvPr id="4" name="Group 3"/>
          <p:cNvGrpSpPr/>
          <p:nvPr/>
        </p:nvGrpSpPr>
        <p:grpSpPr>
          <a:xfrm>
            <a:off x="606621" y="2289245"/>
            <a:ext cx="6098979" cy="4153177"/>
            <a:chOff x="644721" y="1981060"/>
            <a:chExt cx="6098979" cy="4153177"/>
          </a:xfrm>
        </p:grpSpPr>
        <p:sp>
          <p:nvSpPr>
            <p:cNvPr id="3" name="Rounded Rectangle 2"/>
            <p:cNvSpPr/>
            <p:nvPr/>
          </p:nvSpPr>
          <p:spPr>
            <a:xfrm>
              <a:off x="644721" y="1981060"/>
              <a:ext cx="6098979" cy="415317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896" y="2076172"/>
              <a:ext cx="5806629" cy="3962953"/>
            </a:xfrm>
            <a:prstGeom prst="roundRect">
              <a:avLst>
                <a:gd name="adj" fmla="val 14985"/>
              </a:avLst>
            </a:prstGeom>
            <a:blipFill dpi="0" rotWithShape="1">
              <a:blip r:embed="rId5">
                <a:extLst>
                  <a:ext uri="{28A0092B-C50C-407E-A947-70E740481C1C}">
                    <a14:useLocalDpi xmlns:a14="http://schemas.microsoft.com/office/drawing/2010/main" val="0"/>
                  </a:ext>
                </a:extLst>
              </a:blip>
              <a:srcRect/>
              <a:stretch>
                <a:fillRect/>
              </a:stretch>
            </a:blipFill>
          </p:spPr>
        </p:pic>
      </p:grpSp>
      <p:sp>
        <p:nvSpPr>
          <p:cNvPr id="8" name="TextBox 7"/>
          <p:cNvSpPr txBox="1"/>
          <p:nvPr/>
        </p:nvSpPr>
        <p:spPr>
          <a:xfrm>
            <a:off x="7414061" y="2720173"/>
            <a:ext cx="3885430" cy="1200329"/>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Em có nên học theo hành động của bạn nhỏ này không? Vì sao? </a:t>
            </a:r>
          </a:p>
        </p:txBody>
      </p:sp>
      <p:sp>
        <p:nvSpPr>
          <p:cNvPr id="11" name="TextBox 10"/>
          <p:cNvSpPr txBox="1"/>
          <p:nvPr/>
        </p:nvSpPr>
        <p:spPr>
          <a:xfrm>
            <a:off x="7414061" y="4230850"/>
            <a:ext cx="4027511" cy="1569660"/>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Hành động sờ vào hiện vật của bạn là sai. Em không nên học theo vì vi phạm quy định không sờ vào hiện vật</a:t>
            </a:r>
          </a:p>
        </p:txBody>
      </p:sp>
    </p:spTree>
    <p:extLst>
      <p:ext uri="{BB962C8B-B14F-4D97-AF65-F5344CB8AC3E}">
        <p14:creationId xmlns:p14="http://schemas.microsoft.com/office/powerpoint/2010/main" val="375543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12" y="2208705"/>
            <a:ext cx="12206812" cy="4649295"/>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1444302" y="146602"/>
            <a:ext cx="9600938" cy="2062103"/>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NHỮNG VIỆC CẦN LÀM THỂ HIỆN SỰ TÔN TRỌNG VÀ CÓ Ý THỨC GIỮ VỆ SINH 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390169" y="3367293"/>
            <a:ext cx="5041147" cy="461665"/>
          </a:xfrm>
          <a:prstGeom prst="rect">
            <a:avLst/>
          </a:prstGeom>
          <a:noFill/>
        </p:spPr>
        <p:txBody>
          <a:bodyPr wrap="square" rtlCol="0">
            <a:spAutoFit/>
          </a:bodyPr>
          <a:lstStyle/>
          <a:p>
            <a:pPr lvl="0" algn="just">
              <a:defRPr/>
            </a:pPr>
            <a:r>
              <a:rPr lang="en-US"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Ăn mặc chỉnh tề, lịch sự, kín đáo</a:t>
            </a:r>
          </a:p>
        </p:txBody>
      </p:sp>
      <p:sp>
        <p:nvSpPr>
          <p:cNvPr id="13" name="TextBox 12"/>
          <p:cNvSpPr txBox="1"/>
          <p:nvPr/>
        </p:nvSpPr>
        <p:spPr>
          <a:xfrm>
            <a:off x="390169" y="3931976"/>
            <a:ext cx="4886911" cy="830997"/>
          </a:xfrm>
          <a:prstGeom prst="rect">
            <a:avLst/>
          </a:prstGeom>
          <a:noFill/>
        </p:spPr>
        <p:txBody>
          <a:bodyPr wrap="square" rtlCol="0">
            <a:spAutoFit/>
          </a:bodyPr>
          <a:lstStyle/>
          <a:p>
            <a:pPr lvl="0" algn="just">
              <a:defRPr/>
            </a:pPr>
            <a:r>
              <a:rPr lang="en-US"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Tự giác thực hiện nội quy chung của khu di tích</a:t>
            </a:r>
            <a:endParaRPr lang="en-US" sz="2400">
              <a:solidFill>
                <a:srgbClr val="002060"/>
              </a:solidFill>
              <a:latin typeface="Roboto" panose="02000000000000000000" pitchFamily="2" charset="0"/>
              <a:ea typeface="Roboto" panose="02000000000000000000" pitchFamily="2" charset="0"/>
            </a:endParaRPr>
          </a:p>
        </p:txBody>
      </p:sp>
      <p:sp>
        <p:nvSpPr>
          <p:cNvPr id="14" name="TextBox 13"/>
          <p:cNvSpPr txBox="1"/>
          <p:nvPr/>
        </p:nvSpPr>
        <p:spPr>
          <a:xfrm>
            <a:off x="6845125" y="4865991"/>
            <a:ext cx="4504430" cy="461665"/>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Hái hoa, bẻ cành, giẫm lên cỏ</a:t>
            </a:r>
            <a:endParaRPr lang="en-US" sz="2400">
              <a:solidFill>
                <a:srgbClr val="002060"/>
              </a:solidFill>
              <a:latin typeface="Roboto" panose="02000000000000000000" pitchFamily="2" charset="0"/>
              <a:ea typeface="Roboto" panose="02000000000000000000" pitchFamily="2" charset="0"/>
            </a:endParaRPr>
          </a:p>
        </p:txBody>
      </p:sp>
      <p:sp>
        <p:nvSpPr>
          <p:cNvPr id="16" name="TextBox 15"/>
          <p:cNvSpPr txBox="1"/>
          <p:nvPr/>
        </p:nvSpPr>
        <p:spPr>
          <a:xfrm>
            <a:off x="6845125" y="3367293"/>
            <a:ext cx="4887839" cy="461665"/>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Viết, vẽ khắc tên mình lên tường</a:t>
            </a:r>
          </a:p>
        </p:txBody>
      </p:sp>
      <p:sp>
        <p:nvSpPr>
          <p:cNvPr id="15" name="TextBox 14"/>
          <p:cNvSpPr txBox="1"/>
          <p:nvPr/>
        </p:nvSpPr>
        <p:spPr>
          <a:xfrm>
            <a:off x="6845125" y="3931976"/>
            <a:ext cx="4887839" cy="830997"/>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Đùa nghịch, nói chuyện to tiếng trong khuôn viên khu di tích</a:t>
            </a:r>
          </a:p>
        </p:txBody>
      </p:sp>
      <p:sp>
        <p:nvSpPr>
          <p:cNvPr id="18" name="TextBox 17"/>
          <p:cNvSpPr txBox="1"/>
          <p:nvPr/>
        </p:nvSpPr>
        <p:spPr>
          <a:xfrm>
            <a:off x="1533402" y="2156669"/>
            <a:ext cx="1357863" cy="707886"/>
          </a:xfrm>
          <a:prstGeom prst="rect">
            <a:avLst/>
          </a:prstGeom>
          <a:noFill/>
        </p:spPr>
        <p:txBody>
          <a:bodyPr wrap="square" rtlCol="0">
            <a:spAutoFit/>
          </a:bodyPr>
          <a:lstStyle/>
          <a:p>
            <a:pPr lvl="0" algn="just">
              <a:defRPr/>
            </a:pPr>
            <a:r>
              <a:rPr lang="en-US" sz="4000" b="1">
                <a:solidFill>
                  <a:srgbClr val="00B050"/>
                </a:solidFill>
                <a:latin typeface="Roboto Black" panose="02000000000000000000" pitchFamily="2" charset="0"/>
                <a:ea typeface="Roboto Black" panose="02000000000000000000" pitchFamily="2" charset="0"/>
              </a:rPr>
              <a:t>Nên</a:t>
            </a:r>
          </a:p>
        </p:txBody>
      </p:sp>
      <p:sp>
        <p:nvSpPr>
          <p:cNvPr id="19" name="TextBox 18"/>
          <p:cNvSpPr txBox="1"/>
          <p:nvPr/>
        </p:nvSpPr>
        <p:spPr>
          <a:xfrm>
            <a:off x="7517912" y="2209037"/>
            <a:ext cx="2849200" cy="707886"/>
          </a:xfrm>
          <a:prstGeom prst="rect">
            <a:avLst/>
          </a:prstGeom>
          <a:noFill/>
        </p:spPr>
        <p:txBody>
          <a:bodyPr wrap="square" rtlCol="0">
            <a:spAutoFit/>
          </a:bodyPr>
          <a:lstStyle/>
          <a:p>
            <a:pPr lvl="0" algn="just">
              <a:defRPr/>
            </a:pPr>
            <a:r>
              <a:rPr lang="en-US" sz="4000" b="1">
                <a:solidFill>
                  <a:srgbClr val="FF0000"/>
                </a:solidFill>
                <a:latin typeface="Roboto Black" panose="02000000000000000000" pitchFamily="2" charset="0"/>
                <a:ea typeface="Roboto Black" panose="02000000000000000000" pitchFamily="2" charset="0"/>
              </a:rPr>
              <a:t>Không nên</a:t>
            </a:r>
          </a:p>
        </p:txBody>
      </p:sp>
      <p:sp>
        <p:nvSpPr>
          <p:cNvPr id="17" name="TextBox 16"/>
          <p:cNvSpPr txBox="1"/>
          <p:nvPr/>
        </p:nvSpPr>
        <p:spPr>
          <a:xfrm>
            <a:off x="390170" y="4865991"/>
            <a:ext cx="4886910" cy="830997"/>
          </a:xfrm>
          <a:prstGeom prst="rect">
            <a:avLst/>
          </a:prstGeom>
          <a:noFill/>
        </p:spPr>
        <p:txBody>
          <a:bodyPr wrap="square" rtlCol="0">
            <a:spAutoFit/>
          </a:bodyPr>
          <a:lstStyle/>
          <a:p>
            <a:pPr lvl="0" algn="just">
              <a:defRPr/>
            </a:pPr>
            <a:r>
              <a:rPr lang="en-US"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Đi nhẹ, nói khẽ, không tự ý sờ vào hiện vật</a:t>
            </a:r>
            <a:endParaRPr lang="en-US" sz="2400">
              <a:solidFill>
                <a:srgbClr val="002060"/>
              </a:solidFill>
              <a:latin typeface="Roboto" panose="02000000000000000000" pitchFamily="2" charset="0"/>
              <a:ea typeface="Roboto" panose="02000000000000000000" pitchFamily="2" charset="0"/>
            </a:endParaRPr>
          </a:p>
        </p:txBody>
      </p:sp>
      <p:sp>
        <p:nvSpPr>
          <p:cNvPr id="21" name="TextBox 20"/>
          <p:cNvSpPr txBox="1"/>
          <p:nvPr/>
        </p:nvSpPr>
        <p:spPr>
          <a:xfrm>
            <a:off x="390169" y="5800006"/>
            <a:ext cx="4886911" cy="830997"/>
          </a:xfrm>
          <a:prstGeom prst="rect">
            <a:avLst/>
          </a:prstGeom>
          <a:noFill/>
        </p:spPr>
        <p:txBody>
          <a:bodyPr wrap="square" rtlCol="0">
            <a:spAutoFit/>
          </a:bodyPr>
          <a:lstStyle/>
          <a:p>
            <a:pPr lvl="0" algn="just">
              <a:defRPr/>
            </a:pPr>
            <a:r>
              <a:rPr lang="en-US"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Tìm hiểu lịch sử, giá trị của các cảnh quan</a:t>
            </a:r>
            <a:endParaRPr lang="en-US" sz="2400">
              <a:solidFill>
                <a:srgbClr val="002060"/>
              </a:solidFill>
              <a:latin typeface="Roboto" panose="02000000000000000000" pitchFamily="2" charset="0"/>
              <a:ea typeface="Roboto" panose="02000000000000000000" pitchFamily="2" charset="0"/>
            </a:endParaRPr>
          </a:p>
        </p:txBody>
      </p:sp>
      <p:sp>
        <p:nvSpPr>
          <p:cNvPr id="23" name="TextBox 22"/>
          <p:cNvSpPr txBox="1"/>
          <p:nvPr/>
        </p:nvSpPr>
        <p:spPr>
          <a:xfrm>
            <a:off x="6845124" y="5587633"/>
            <a:ext cx="4887839" cy="1200329"/>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Tự ý sờ tay vào hiện vật khi không có sự cho phép của người quản lí</a:t>
            </a:r>
            <a:endParaRPr lang="en-US"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1914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anim calcmode="lin" valueType="num">
                                      <p:cBhvr>
                                        <p:cTn id="76" dur="1000" fill="hold"/>
                                        <p:tgtEl>
                                          <p:spTgt spid="23"/>
                                        </p:tgtEl>
                                        <p:attrNameLst>
                                          <p:attrName>ppt_x</p:attrName>
                                        </p:attrNameLst>
                                      </p:cBhvr>
                                      <p:tavLst>
                                        <p:tav tm="0">
                                          <p:val>
                                            <p:strVal val="#ppt_x"/>
                                          </p:val>
                                        </p:tav>
                                        <p:tav tm="100000">
                                          <p:val>
                                            <p:strVal val="#ppt_x"/>
                                          </p:val>
                                        </p:tav>
                                      </p:tavLst>
                                    </p:anim>
                                    <p:anim calcmode="lin" valueType="num">
                                      <p:cBhvr>
                                        <p:cTn id="7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13" grpId="0"/>
      <p:bldP spid="14" grpId="0"/>
      <p:bldP spid="16" grpId="0"/>
      <p:bldP spid="15" grpId="0"/>
      <p:bldP spid="18" grpId="0"/>
      <p:bldP spid="19" grpId="0"/>
      <p:bldP spid="17" grpId="0"/>
      <p:bldP spid="21"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3954185" y="530779"/>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11" name="Rectangle 5"/>
          <p:cNvSpPr>
            <a:spLocks noChangeArrowheads="1"/>
          </p:cNvSpPr>
          <p:nvPr/>
        </p:nvSpPr>
        <p:spPr bwMode="auto">
          <a:xfrm>
            <a:off x="1475301" y="1356276"/>
            <a:ext cx="849405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lang="en-US" altLang="en-US" sz="2000" b="1">
                <a:latin typeface="Roboto" panose="02000000000000000000" pitchFamily="2" charset="0"/>
                <a:ea typeface="Roboto" panose="02000000000000000000" pitchFamily="2" charset="0"/>
                <a:cs typeface="Times New Roman" panose="02020603050405020304" pitchFamily="18" charset="0"/>
              </a:rPr>
              <a:t>Hãy nêu những việc nên và không nên làm khi đi tham quan các di tích lịch sử – văn hoá hoặc cảnh quan thiên nhiên:</a:t>
            </a:r>
            <a:endParaRPr kumimoji="0" lang="en-US" altLang="en-US" sz="2000" b="0"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2428671610"/>
              </p:ext>
            </p:extLst>
          </p:nvPr>
        </p:nvGraphicFramePr>
        <p:xfrm>
          <a:off x="1224064" y="2612662"/>
          <a:ext cx="8481482" cy="3967607"/>
        </p:xfrm>
        <a:graphic>
          <a:graphicData uri="http://schemas.openxmlformats.org/drawingml/2006/table">
            <a:tbl>
              <a:tblPr firstRow="1" firstCol="1" bandRow="1">
                <a:tableStyleId>{5C22544A-7EE6-4342-B048-85BDC9FD1C3A}</a:tableStyleId>
              </a:tblPr>
              <a:tblGrid>
                <a:gridCol w="4240741">
                  <a:extLst>
                    <a:ext uri="{9D8B030D-6E8A-4147-A177-3AD203B41FA5}">
                      <a16:colId xmlns:a16="http://schemas.microsoft.com/office/drawing/2014/main" val="1760337158"/>
                    </a:ext>
                  </a:extLst>
                </a:gridCol>
                <a:gridCol w="4240741">
                  <a:extLst>
                    <a:ext uri="{9D8B030D-6E8A-4147-A177-3AD203B41FA5}">
                      <a16:colId xmlns:a16="http://schemas.microsoft.com/office/drawing/2014/main" val="2027500441"/>
                    </a:ext>
                  </a:extLst>
                </a:gridCol>
              </a:tblGrid>
              <a:tr h="3501247">
                <a:tc>
                  <a:txBody>
                    <a:bodyPr/>
                    <a:lstStyle/>
                    <a:p>
                      <a:pPr algn="ctr">
                        <a:spcAft>
                          <a:spcPts val="0"/>
                        </a:spcAft>
                      </a:pPr>
                      <a:r>
                        <a:rPr lang="en-US" sz="2400" b="1" kern="1200">
                          <a:solidFill>
                            <a:schemeClr val="tx1"/>
                          </a:solidFill>
                          <a:latin typeface="Roboto" panose="02000000000000000000" pitchFamily="2" charset="0"/>
                          <a:ea typeface="Roboto" panose="02000000000000000000" pitchFamily="2" charset="0"/>
                          <a:cs typeface="Times New Roman" panose="02020603050405020304" pitchFamily="18" charset="0"/>
                        </a:rPr>
                        <a:t>Nên</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 </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endParaRPr lang="en-US" sz="1200">
                        <a:solidFill>
                          <a:schemeClr val="tx1"/>
                        </a:solidFill>
                        <a:effectLst/>
                      </a:endParaRP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 </a:t>
                      </a:r>
                      <a:endParaRPr lang="en-US"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200000"/>
                        </a:lnSpc>
                        <a:spcBef>
                          <a:spcPts val="0"/>
                        </a:spcBef>
                        <a:spcAft>
                          <a:spcPts val="0"/>
                        </a:spcAft>
                      </a:pPr>
                      <a:endParaRPr lang="en-US"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spcAft>
                          <a:spcPts val="0"/>
                        </a:spcAft>
                      </a:pPr>
                      <a:r>
                        <a:rPr lang="en-US" sz="2400" b="1" kern="1200">
                          <a:solidFill>
                            <a:schemeClr val="tx1"/>
                          </a:solidFill>
                          <a:latin typeface="Roboto" panose="02000000000000000000" pitchFamily="2" charset="0"/>
                          <a:ea typeface="Roboto" panose="02000000000000000000" pitchFamily="2" charset="0"/>
                          <a:cs typeface="Times New Roman" panose="02020603050405020304" pitchFamily="18" charset="0"/>
                        </a:rPr>
                        <a:t>Không nên</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 </a:t>
                      </a:r>
                      <a:endParaRPr lang="en-US"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200000"/>
                        </a:lnSpc>
                        <a:spcBef>
                          <a:spcPts val="0"/>
                        </a:spcBef>
                        <a:spcAft>
                          <a:spcPts val="0"/>
                        </a:spcAft>
                      </a:pPr>
                      <a:endParaRPr lang="en-US"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684743632"/>
                  </a:ext>
                </a:extLst>
              </a:tr>
            </a:tbl>
          </a:graphicData>
        </a:graphic>
      </p:graphicFrame>
      <p:sp>
        <p:nvSpPr>
          <p:cNvPr id="23" name="TextBox 22"/>
          <p:cNvSpPr txBox="1"/>
          <p:nvPr/>
        </p:nvSpPr>
        <p:spPr>
          <a:xfrm>
            <a:off x="1199794" y="3291143"/>
            <a:ext cx="5041147"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en-US" sz="2000">
                <a:solidFill>
                  <a:srgbClr val="FF0000"/>
                </a:solidFill>
                <a:latin typeface="Roboto" panose="02000000000000000000" pitchFamily="2" charset="0"/>
                <a:ea typeface="Roboto" panose="02000000000000000000" pitchFamily="2" charset="0"/>
              </a:rPr>
              <a:t>Ăn mặc chỉnh tề, lịch sự, kín đáo</a:t>
            </a:r>
          </a:p>
        </p:txBody>
      </p:sp>
      <p:sp>
        <p:nvSpPr>
          <p:cNvPr id="29" name="TextBox 28"/>
          <p:cNvSpPr txBox="1"/>
          <p:nvPr/>
        </p:nvSpPr>
        <p:spPr>
          <a:xfrm>
            <a:off x="1199794" y="3636038"/>
            <a:ext cx="4886911" cy="707886"/>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Tự giác thực hiện nội quy chung</a:t>
            </a:r>
            <a:endParaRPr lang="en-US" sz="2000">
              <a:solidFill>
                <a:srgbClr val="FF0000"/>
              </a:solidFill>
              <a:latin typeface="Roboto" panose="02000000000000000000" pitchFamily="2" charset="0"/>
              <a:ea typeface="Roboto" panose="02000000000000000000" pitchFamily="2" charset="0"/>
            </a:endParaRPr>
          </a:p>
          <a:p>
            <a:pPr lvl="0" algn="just">
              <a:defRPr/>
            </a:pPr>
            <a:r>
              <a:rPr lang="vi-VN" sz="2000">
                <a:solidFill>
                  <a:srgbClr val="FF0000"/>
                </a:solidFill>
                <a:latin typeface="Roboto" panose="02000000000000000000" pitchFamily="2" charset="0"/>
                <a:ea typeface="Roboto" panose="02000000000000000000" pitchFamily="2" charset="0"/>
              </a:rPr>
              <a:t> của khu di tích</a:t>
            </a:r>
            <a:endParaRPr lang="en-US" sz="2000">
              <a:solidFill>
                <a:srgbClr val="FF0000"/>
              </a:solidFill>
              <a:latin typeface="Roboto" panose="02000000000000000000" pitchFamily="2" charset="0"/>
              <a:ea typeface="Roboto" panose="02000000000000000000" pitchFamily="2" charset="0"/>
            </a:endParaRPr>
          </a:p>
        </p:txBody>
      </p:sp>
      <p:sp>
        <p:nvSpPr>
          <p:cNvPr id="30" name="TextBox 29"/>
          <p:cNvSpPr txBox="1"/>
          <p:nvPr/>
        </p:nvSpPr>
        <p:spPr>
          <a:xfrm>
            <a:off x="5464805" y="4370407"/>
            <a:ext cx="4504430" cy="400110"/>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Hái hoa, bẻ cành, giẫm lên cỏ</a:t>
            </a:r>
            <a:endParaRPr lang="en-US" sz="2000">
              <a:solidFill>
                <a:srgbClr val="FF0000"/>
              </a:solidFill>
              <a:latin typeface="Roboto" panose="02000000000000000000" pitchFamily="2" charset="0"/>
              <a:ea typeface="Roboto" panose="02000000000000000000" pitchFamily="2" charset="0"/>
            </a:endParaRPr>
          </a:p>
        </p:txBody>
      </p:sp>
      <p:sp>
        <p:nvSpPr>
          <p:cNvPr id="31" name="TextBox 30"/>
          <p:cNvSpPr txBox="1"/>
          <p:nvPr/>
        </p:nvSpPr>
        <p:spPr>
          <a:xfrm>
            <a:off x="5457248" y="3258036"/>
            <a:ext cx="4887839" cy="400110"/>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Viết, vẽ khắc tên mình lên tường</a:t>
            </a:r>
          </a:p>
        </p:txBody>
      </p:sp>
      <p:sp>
        <p:nvSpPr>
          <p:cNvPr id="32" name="TextBox 31"/>
          <p:cNvSpPr txBox="1"/>
          <p:nvPr/>
        </p:nvSpPr>
        <p:spPr>
          <a:xfrm>
            <a:off x="5464805" y="3643780"/>
            <a:ext cx="4116690" cy="707886"/>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Đùa nghịch, nói chuyện to tiếng trong khuôn viên khu di tích</a:t>
            </a:r>
          </a:p>
        </p:txBody>
      </p:sp>
      <p:sp>
        <p:nvSpPr>
          <p:cNvPr id="33" name="TextBox 32"/>
          <p:cNvSpPr txBox="1"/>
          <p:nvPr/>
        </p:nvSpPr>
        <p:spPr>
          <a:xfrm>
            <a:off x="1199794" y="4427811"/>
            <a:ext cx="3980758" cy="707886"/>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Đi nhẹ, nói khẽ, không tự ý sờ </a:t>
            </a:r>
            <a:endParaRPr lang="en-US" sz="2000">
              <a:solidFill>
                <a:srgbClr val="FF0000"/>
              </a:solidFill>
              <a:latin typeface="Roboto" panose="02000000000000000000" pitchFamily="2" charset="0"/>
              <a:ea typeface="Roboto" panose="02000000000000000000" pitchFamily="2" charset="0"/>
            </a:endParaRPr>
          </a:p>
          <a:p>
            <a:pPr lvl="0" algn="just">
              <a:defRPr/>
            </a:pPr>
            <a:r>
              <a:rPr lang="vi-VN" sz="2000">
                <a:solidFill>
                  <a:srgbClr val="FF0000"/>
                </a:solidFill>
                <a:latin typeface="Roboto" panose="02000000000000000000" pitchFamily="2" charset="0"/>
                <a:ea typeface="Roboto" panose="02000000000000000000" pitchFamily="2" charset="0"/>
              </a:rPr>
              <a:t>vào hiện vật</a:t>
            </a:r>
            <a:endParaRPr lang="en-US" sz="2000">
              <a:solidFill>
                <a:srgbClr val="FF0000"/>
              </a:solidFill>
              <a:latin typeface="Roboto" panose="02000000000000000000" pitchFamily="2" charset="0"/>
              <a:ea typeface="Roboto" panose="02000000000000000000" pitchFamily="2" charset="0"/>
            </a:endParaRPr>
          </a:p>
        </p:txBody>
      </p:sp>
      <p:sp>
        <p:nvSpPr>
          <p:cNvPr id="34" name="TextBox 33"/>
          <p:cNvSpPr txBox="1"/>
          <p:nvPr/>
        </p:nvSpPr>
        <p:spPr>
          <a:xfrm>
            <a:off x="1199794" y="5111063"/>
            <a:ext cx="4105073" cy="707886"/>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Tìm hiểu lịch sử, giá trị của các cảnh quan</a:t>
            </a:r>
            <a:endParaRPr lang="en-US" sz="2000">
              <a:solidFill>
                <a:srgbClr val="FF0000"/>
              </a:solidFill>
              <a:latin typeface="Roboto" panose="02000000000000000000" pitchFamily="2" charset="0"/>
              <a:ea typeface="Roboto" panose="02000000000000000000" pitchFamily="2" charset="0"/>
            </a:endParaRPr>
          </a:p>
        </p:txBody>
      </p:sp>
      <p:sp>
        <p:nvSpPr>
          <p:cNvPr id="35" name="TextBox 34"/>
          <p:cNvSpPr txBox="1"/>
          <p:nvPr/>
        </p:nvSpPr>
        <p:spPr>
          <a:xfrm>
            <a:off x="5464805" y="5108309"/>
            <a:ext cx="3889813" cy="1015663"/>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Tự ý sờ tay vào hiện vật khi không có sự cho phép của người quản lí</a:t>
            </a:r>
            <a:endParaRPr lang="en-US" sz="20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7451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anim calcmode="lin" valueType="num">
                                      <p:cBhvr>
                                        <p:cTn id="40" dur="1000" fill="hold"/>
                                        <p:tgtEl>
                                          <p:spTgt spid="30"/>
                                        </p:tgtEl>
                                        <p:attrNameLst>
                                          <p:attrName>ppt_x</p:attrName>
                                        </p:attrNameLst>
                                      </p:cBhvr>
                                      <p:tavLst>
                                        <p:tav tm="0">
                                          <p:val>
                                            <p:strVal val="#ppt_x"/>
                                          </p:val>
                                        </p:tav>
                                        <p:tav tm="100000">
                                          <p:val>
                                            <p:strVal val="#ppt_x"/>
                                          </p:val>
                                        </p:tav>
                                      </p:tavLst>
                                    </p:anim>
                                    <p:anim calcmode="lin" valueType="num">
                                      <p:cBhvr>
                                        <p:cTn id="41" dur="1000" fill="hold"/>
                                        <p:tgtEl>
                                          <p:spTgt spid="3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1000"/>
                                        <p:tgtEl>
                                          <p:spTgt spid="35"/>
                                        </p:tgtEl>
                                      </p:cBhvr>
                                    </p:animEffect>
                                    <p:anim calcmode="lin" valueType="num">
                                      <p:cBhvr>
                                        <p:cTn id="45" dur="1000" fill="hold"/>
                                        <p:tgtEl>
                                          <p:spTgt spid="35"/>
                                        </p:tgtEl>
                                        <p:attrNameLst>
                                          <p:attrName>ppt_x</p:attrName>
                                        </p:attrNameLst>
                                      </p:cBhvr>
                                      <p:tavLst>
                                        <p:tav tm="0">
                                          <p:val>
                                            <p:strVal val="#ppt_x"/>
                                          </p:val>
                                        </p:tav>
                                        <p:tav tm="100000">
                                          <p:val>
                                            <p:strVal val="#ppt_x"/>
                                          </p:val>
                                        </p:tav>
                                      </p:tavLst>
                                    </p:anim>
                                    <p:anim calcmode="lin" valueType="num">
                                      <p:cBhvr>
                                        <p:cTn id="4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p:bldP spid="30" grpId="0"/>
      <p:bldP spid="31" grpId="0"/>
      <p:bldP spid="32" grpId="0"/>
      <p:bldP spid="33" grpId="0"/>
      <p:bldP spid="34"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357135" y="195440"/>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2667000" y="1470519"/>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7" name="TextBox 16">
            <a:extLst>
              <a:ext uri="{FF2B5EF4-FFF2-40B4-BE49-F238E27FC236}">
                <a16:creationId xmlns:a16="http://schemas.microsoft.com/office/drawing/2014/main" id="{C50EEADF-F242-4F8F-96FE-76601BA8159E}"/>
              </a:ext>
            </a:extLst>
          </p:cNvPr>
          <p:cNvSpPr txBox="1"/>
          <p:nvPr/>
        </p:nvSpPr>
        <p:spPr>
          <a:xfrm>
            <a:off x="2637249" y="2067563"/>
            <a:ext cx="6917503" cy="738664"/>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Giấy A4, giấy màu, kéo, keo dán, bút màu, bút chì, thùng và bìa các ton, lõi giấy vệ sinh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7700837" y="3279873"/>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7314205" y="4232061"/>
            <a:ext cx="1827964" cy="30152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901E8F2F-82B1-8289-A128-7A4A6AA36D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4974" y="3032576"/>
            <a:ext cx="1534400" cy="1534400"/>
          </a:xfrm>
          <a:prstGeom prst="rect">
            <a:avLst/>
          </a:prstGeom>
        </p:spPr>
      </p:pic>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2" name="Rectangle 1"/>
          <p:cNvSpPr/>
          <p:nvPr/>
        </p:nvSpPr>
        <p:spPr>
          <a:xfrm>
            <a:off x="1824814" y="3169381"/>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565122">
            <a:off x="2078300" y="3326047"/>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9055455" y="2666789"/>
            <a:ext cx="1091108" cy="1412294"/>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8"/>
          <a:stretch>
            <a:fillRect/>
          </a:stretch>
        </p:blipFill>
        <p:spPr>
          <a:xfrm>
            <a:off x="5467150" y="3033686"/>
            <a:ext cx="1643786" cy="1394827"/>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6994" y="4558255"/>
            <a:ext cx="2020433" cy="148241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0145" y="4692677"/>
            <a:ext cx="2195310" cy="1636071"/>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18137" y="4609321"/>
            <a:ext cx="1898025" cy="2034625"/>
          </a:xfrm>
          <a:prstGeom prst="rect">
            <a:avLst/>
          </a:prstGeom>
        </p:spPr>
      </p:pic>
    </p:spTree>
    <p:extLst>
      <p:ext uri="{BB962C8B-B14F-4D97-AF65-F5344CB8AC3E}">
        <p14:creationId xmlns:p14="http://schemas.microsoft.com/office/powerpoint/2010/main" val="131358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5594" y="1591476"/>
            <a:ext cx="7281390"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CHÚNG MÌNH CÙNG XEM VIDEO NHÉ</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2" name="Du lịch Việt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86049" y="2714862"/>
            <a:ext cx="6780481" cy="3572853"/>
          </a:xfrm>
          <a:prstGeom prst="rect">
            <a:avLst/>
          </a:prstGeom>
        </p:spPr>
      </p:pic>
      <p:sp>
        <p:nvSpPr>
          <p:cNvPr id="4" name="TextBox 3"/>
          <p:cNvSpPr txBox="1"/>
          <p:nvPr/>
        </p:nvSpPr>
        <p:spPr>
          <a:xfrm>
            <a:off x="3630224" y="481814"/>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KHỞI ĐỘNG TIẾT HỌC</a:t>
            </a:r>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2953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fullScrn="1">
              <p:cMediaNode vol="80000">
                <p:cTn id="16" fill="hold" display="0">
                  <p:stCondLst>
                    <p:cond delay="indefinite"/>
                  </p:stCondLst>
                </p:cTn>
                <p:tgtEl>
                  <p:spTgt spid="2"/>
                </p:tgtEl>
              </p:cMediaNode>
            </p:video>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65" y="132203"/>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484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6258667" y="2838952"/>
            <a:ext cx="5933333" cy="4019048"/>
          </a:xfrm>
          <a:prstGeom prst="rect">
            <a:avLst/>
          </a:prstGeom>
          <a:effectLst>
            <a:glow rad="101600">
              <a:schemeClr val="accent3">
                <a:satMod val="175000"/>
                <a:alpha val="40000"/>
              </a:schemeClr>
            </a:glow>
            <a:softEdge rad="317500"/>
          </a:effectLst>
        </p:spPr>
      </p:pic>
      <p:pic>
        <p:nvPicPr>
          <p:cNvPr id="4" name="Picture 3"/>
          <p:cNvPicPr>
            <a:picLocks noChangeAspect="1"/>
          </p:cNvPicPr>
          <p:nvPr/>
        </p:nvPicPr>
        <p:blipFill>
          <a:blip r:embed="rId5"/>
          <a:stretch>
            <a:fillRect/>
          </a:stretch>
        </p:blipFill>
        <p:spPr>
          <a:xfrm>
            <a:off x="0" y="0"/>
            <a:ext cx="4781533" cy="4445987"/>
          </a:xfrm>
          <a:prstGeom prst="rect">
            <a:avLst/>
          </a:prstGeom>
          <a:effectLst>
            <a:glow rad="101600">
              <a:schemeClr val="accent3">
                <a:satMod val="175000"/>
                <a:alpha val="40000"/>
              </a:schemeClr>
            </a:glow>
            <a:softEdge rad="317500"/>
          </a:effectLst>
        </p:spPr>
      </p:pic>
      <p:grpSp>
        <p:nvGrpSpPr>
          <p:cNvPr id="2" name="Group 1"/>
          <p:cNvGrpSpPr/>
          <p:nvPr/>
        </p:nvGrpSpPr>
        <p:grpSpPr>
          <a:xfrm>
            <a:off x="5639872" y="5657957"/>
            <a:ext cx="1058090" cy="981137"/>
            <a:chOff x="3620572" y="5591807"/>
            <a:chExt cx="1058090"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3643268" y="5591807"/>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620572" y="5834281"/>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6922" y="2792217"/>
            <a:ext cx="1885899" cy="1411357"/>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DA14CBFD-2C6F-E4A0-F468-3C5C731B2275}"/>
              </a:ext>
            </a:extLst>
          </p:cNvPr>
          <p:cNvSpPr txBox="1"/>
          <p:nvPr/>
        </p:nvSpPr>
        <p:spPr>
          <a:xfrm>
            <a:off x="4862149" y="147782"/>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5</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18" name="TextBox 17"/>
          <p:cNvSpPr txBox="1"/>
          <p:nvPr/>
        </p:nvSpPr>
        <p:spPr>
          <a:xfrm>
            <a:off x="4781533" y="778723"/>
            <a:ext cx="6108888"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DI TÍCH LỊCH SỬ - VĂN HOÁ</a:t>
            </a:r>
          </a:p>
        </p:txBody>
      </p:sp>
      <p:sp>
        <p:nvSpPr>
          <p:cNvPr id="19" name="TextBox 18"/>
          <p:cNvSpPr txBox="1"/>
          <p:nvPr/>
        </p:nvSpPr>
        <p:spPr>
          <a:xfrm>
            <a:off x="-274865" y="4688461"/>
            <a:ext cx="6715299"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VÀ CẢNH QUAN THIÊN NHIÊN</a:t>
            </a:r>
          </a:p>
        </p:txBody>
      </p:sp>
    </p:spTree>
    <p:extLst>
      <p:ext uri="{BB962C8B-B14F-4D97-AF65-F5344CB8AC3E}">
        <p14:creationId xmlns:p14="http://schemas.microsoft.com/office/powerpoint/2010/main" val="167594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131389" y="1742536"/>
            <a:ext cx="5917720" cy="33901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1465244" y="329563"/>
            <a:ext cx="9957966"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MỜI</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CÁC EM XEM VIDEO NHÉ</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611" y="0"/>
            <a:ext cx="1885899" cy="1411357"/>
          </a:xfrm>
          <a:prstGeom prst="rect">
            <a:avLst/>
          </a:prstGeom>
          <a:effectLst>
            <a:outerShdw blurRad="63500" sx="102000" sy="102000" algn="ctr" rotWithShape="0">
              <a:prstClr val="black">
                <a:alpha val="40000"/>
              </a:prstClr>
            </a:outerShdw>
          </a:effectLst>
        </p:spPr>
      </p:pic>
      <p:pic>
        <p:nvPicPr>
          <p:cNvPr id="4" name="làm máy chiếu ph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rot="5400000">
            <a:off x="4476750" y="571500"/>
            <a:ext cx="3238500" cy="5715000"/>
          </a:xfrm>
          <a:prstGeom prst="rect">
            <a:avLst/>
          </a:prstGeom>
        </p:spPr>
      </p:pic>
    </p:spTree>
    <p:extLst>
      <p:ext uri="{BB962C8B-B14F-4D97-AF65-F5344CB8AC3E}">
        <p14:creationId xmlns:p14="http://schemas.microsoft.com/office/powerpoint/2010/main" val="266364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1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6" name="TextBox 115"/>
          <p:cNvSpPr txBox="1"/>
          <p:nvPr/>
        </p:nvSpPr>
        <p:spPr>
          <a:xfrm>
            <a:off x="2427021" y="1411357"/>
            <a:ext cx="7739203" cy="461665"/>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cách làm </a:t>
            </a:r>
            <a:r>
              <a:rPr lang="vi-VN" sz="2400">
                <a:solidFill>
                  <a:srgbClr val="002060"/>
                </a:solidFill>
                <a:latin typeface="Roboto" panose="02000000000000000000" pitchFamily="2" charset="0"/>
                <a:ea typeface="Roboto" panose="02000000000000000000" pitchFamily="2" charset="0"/>
              </a:rPr>
              <a:t>máy chiếu phim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1465244" y="329563"/>
            <a:ext cx="9957966"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611" y="0"/>
            <a:ext cx="1885899" cy="1411357"/>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6423" r="19208"/>
          <a:stretch/>
        </p:blipFill>
        <p:spPr>
          <a:xfrm>
            <a:off x="1850832" y="2370041"/>
            <a:ext cx="2511847" cy="2932363"/>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6"/>
          <a:stretch>
            <a:fillRect/>
          </a:stretch>
        </p:blipFill>
        <p:spPr>
          <a:xfrm>
            <a:off x="8145678" y="2370041"/>
            <a:ext cx="3000000" cy="3295238"/>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7"/>
          <a:stretch>
            <a:fillRect/>
          </a:stretch>
        </p:blipFill>
        <p:spPr>
          <a:xfrm>
            <a:off x="4906559" y="2607650"/>
            <a:ext cx="2695238" cy="245714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262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3023190" y="826582"/>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3" name="Rounded Rectangle 2"/>
          <p:cNvSpPr/>
          <p:nvPr/>
        </p:nvSpPr>
        <p:spPr>
          <a:xfrm>
            <a:off x="1241202" y="1895135"/>
            <a:ext cx="9530052" cy="456275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704493" y="2426241"/>
            <a:ext cx="5903241" cy="830997"/>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Có các hình ảnh về một di tích lịch sử – văn</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hoá hoặc cảnh quan thiên nhiên</a:t>
            </a:r>
          </a:p>
        </p:txBody>
      </p:sp>
      <p:sp>
        <p:nvSpPr>
          <p:cNvPr id="10" name="TextBox 9"/>
          <p:cNvSpPr txBox="1"/>
          <p:nvPr/>
        </p:nvSpPr>
        <p:spPr>
          <a:xfrm>
            <a:off x="1680764" y="3576347"/>
            <a:ext cx="5828988" cy="1200329"/>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Hình ảnh giới thiệu được vẻ đẹp và các thành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phần/khu vực của một di tích lịch sử – văn hoá</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hoặc cảnh quan thiên nhiên</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1680765" y="5143986"/>
            <a:ext cx="4411564"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Vật liệu dễ kiếm, dễ sử dụng</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6915" y="2953838"/>
            <a:ext cx="2855680" cy="2484259"/>
          </a:xfrm>
          <a:prstGeom prst="rect">
            <a:avLst/>
          </a:prstGeom>
          <a:effectLst>
            <a:innerShdw blurRad="114300">
              <a:prstClr val="black"/>
            </a:innerShdw>
          </a:effectLst>
        </p:spPr>
      </p:pic>
    </p:spTree>
    <p:extLst>
      <p:ext uri="{BB962C8B-B14F-4D97-AF65-F5344CB8AC3E}">
        <p14:creationId xmlns:p14="http://schemas.microsoft.com/office/powerpoint/2010/main" val="335871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7" grpId="0"/>
      <p:bldP spid="10"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6" name="TextBox 115"/>
          <p:cNvSpPr txBox="1"/>
          <p:nvPr/>
        </p:nvSpPr>
        <p:spPr>
          <a:xfrm>
            <a:off x="1822477" y="1328744"/>
            <a:ext cx="8445243" cy="461665"/>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ý tưởng và đề xuất cách làm </a:t>
            </a:r>
            <a:r>
              <a:rPr lang="en-US" sz="2400">
                <a:solidFill>
                  <a:srgbClr val="002060"/>
                </a:solidFill>
                <a:latin typeface="Roboto" panose="02000000000000000000" pitchFamily="2" charset="0"/>
                <a:ea typeface="Roboto" panose="02000000000000000000" pitchFamily="2" charset="0"/>
              </a:rPr>
              <a:t>máy chiếu phim</a:t>
            </a:r>
            <a:endParaRPr lang="vi-VN" sz="2400">
              <a:solidFill>
                <a:srgbClr val="002060"/>
              </a:solidFill>
              <a:latin typeface="Roboto" panose="02000000000000000000" pitchFamily="2" charset="0"/>
              <a:ea typeface="Roboto" panose="02000000000000000000" pitchFamily="2" charset="0"/>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52530" cy="1236710"/>
          </a:xfrm>
          <a:prstGeom prst="rect">
            <a:avLst/>
          </a:prstGeom>
          <a:effectLst>
            <a:outerShdw blurRad="63500" sx="102000" sy="102000" algn="ctr" rotWithShape="0">
              <a:prstClr val="black">
                <a:alpha val="40000"/>
              </a:prstClr>
            </a:outerShdw>
          </a:effectLst>
        </p:spPr>
      </p:pic>
      <p:sp>
        <p:nvSpPr>
          <p:cNvPr id="22" name="TextBox 21"/>
          <p:cNvSpPr txBox="1"/>
          <p:nvPr/>
        </p:nvSpPr>
        <p:spPr>
          <a:xfrm>
            <a:off x="4824944" y="2399675"/>
            <a:ext cx="5064087"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Xác định các bộ phận: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thân máy, màn hình, cuộn phim,</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bộ phận cuộn</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053" y="2399675"/>
            <a:ext cx="3194891" cy="3461132"/>
          </a:xfrm>
          <a:prstGeom prst="rect">
            <a:avLst/>
          </a:prstGeom>
          <a:effectLst>
            <a:outerShdw blurRad="63500" sx="102000" sy="102000" algn="ctr" rotWithShape="0">
              <a:prstClr val="black">
                <a:alpha val="40000"/>
              </a:prstClr>
            </a:outerShdw>
          </a:effectLst>
        </p:spPr>
      </p:pic>
      <p:sp>
        <p:nvSpPr>
          <p:cNvPr id="20" name="TextBox 19"/>
          <p:cNvSpPr txBox="1"/>
          <p:nvPr/>
        </p:nvSpPr>
        <p:spPr>
          <a:xfrm>
            <a:off x="4847420" y="3443155"/>
            <a:ext cx="5019137"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Lựa chọn chất liệu, hình dáng của từng bộ phận</a:t>
            </a:r>
          </a:p>
        </p:txBody>
      </p:sp>
      <p:sp>
        <p:nvSpPr>
          <p:cNvPr id="23" name="TextBox 22"/>
          <p:cNvSpPr txBox="1"/>
          <p:nvPr/>
        </p:nvSpPr>
        <p:spPr>
          <a:xfrm>
            <a:off x="4847420" y="4483164"/>
            <a:ext cx="5019137"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Dự đoán cách hoạt động của máy chiếu phim</a:t>
            </a:r>
          </a:p>
        </p:txBody>
      </p:sp>
      <p:sp>
        <p:nvSpPr>
          <p:cNvPr id="24" name="TextBox 23"/>
          <p:cNvSpPr txBox="1"/>
          <p:nvPr/>
        </p:nvSpPr>
        <p:spPr>
          <a:xfrm>
            <a:off x="4847420" y="5487955"/>
            <a:ext cx="4666532" cy="461665"/>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Mô tả cách làm máy chiếu phim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1465244" y="531486"/>
            <a:ext cx="9957966"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27606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22" grpId="0"/>
      <p:bldP spid="20" grpId="0"/>
      <p:bldP spid="23" grpId="0"/>
      <p:bldP spid="24"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261482" y="1927762"/>
            <a:ext cx="6038844" cy="3933384"/>
          </a:xfrm>
          <a:prstGeom prst="rect">
            <a:avLst/>
          </a:prstGeom>
          <a:noFill/>
        </p:spPr>
        <p:txBody>
          <a:bodyPr wrap="square" rtlCol="0">
            <a:spAutoFit/>
          </a:bodyPr>
          <a:lstStyle/>
          <a:p>
            <a:pPr lvl="0">
              <a:lnSpc>
                <a:spcPct val="130000"/>
              </a:lnSpc>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 </a:t>
            </a:r>
            <a:r>
              <a:rPr lang="vi-VN" altLang="zh-CN" sz="2400">
                <a:solidFill>
                  <a:srgbClr val="002060"/>
                </a:solidFill>
                <a:latin typeface="Roboto" panose="02000000000000000000" pitchFamily="2" charset="0"/>
                <a:ea typeface="Roboto" panose="02000000000000000000" pitchFamily="2" charset="0"/>
              </a:rPr>
              <a:t>Xác định các bộ phận</a:t>
            </a:r>
            <a:r>
              <a:rPr lang="en-US" altLang="zh-CN" sz="2400">
                <a:solidFill>
                  <a:srgbClr val="002060"/>
                </a:solidFill>
                <a:latin typeface="Roboto" panose="02000000000000000000" pitchFamily="2" charset="0"/>
                <a:ea typeface="Roboto" panose="02000000000000000000" pitchFamily="2" charset="0"/>
              </a:rPr>
              <a:t> của máy</a:t>
            </a:r>
            <a:r>
              <a:rPr lang="vi-VN" altLang="zh-CN" sz="2400">
                <a:solidFill>
                  <a:srgbClr val="002060"/>
                </a:solidFill>
                <a:latin typeface="Roboto" panose="02000000000000000000" pitchFamily="2" charset="0"/>
                <a:ea typeface="Roboto" panose="02000000000000000000" pitchFamily="2" charset="0"/>
              </a:rPr>
              <a: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lvl="0">
              <a:lnSpc>
                <a:spcPct val="130000"/>
              </a:lnSpc>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a:t>
            </a:r>
            <a:r>
              <a:rPr lang="en-US" altLang="zh-CN" sz="2400">
                <a:solidFill>
                  <a:srgbClr val="002060"/>
                </a:solidFill>
                <a:latin typeface="Roboto" panose="02000000000000000000" pitchFamily="2" charset="0"/>
                <a:ea typeface="Roboto" panose="02000000000000000000" pitchFamily="2" charset="0"/>
              </a:rPr>
              <a:t>Vật liệu sử dụng?</a:t>
            </a:r>
            <a:endParaRPr lang="vi-VN" altLang="zh-CN" sz="2400">
              <a:solidFill>
                <a:srgbClr val="002060"/>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lnSpc>
                <a:spcPct val="130000"/>
              </a:lnSpc>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a:t>
            </a:r>
            <a:r>
              <a:rPr lang="en-US" altLang="zh-CN" sz="2400">
                <a:solidFill>
                  <a:srgbClr val="002060"/>
                </a:solidFill>
                <a:latin typeface="Roboto" panose="02000000000000000000" pitchFamily="2" charset="0"/>
                <a:ea typeface="Roboto" panose="02000000000000000000" pitchFamily="2" charset="0"/>
              </a:rPr>
              <a:t>Cách hoạt động của máy?</a:t>
            </a:r>
            <a:endParaRPr lang="vi-VN" altLang="zh-CN" sz="2400">
              <a:solidFill>
                <a:srgbClr val="002060"/>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lvl="0">
              <a:lnSpc>
                <a:spcPct val="130000"/>
              </a:lnSpc>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4. </a:t>
            </a:r>
            <a:r>
              <a:rPr lang="vi-VN" altLang="zh-CN" sz="2400">
                <a:solidFill>
                  <a:srgbClr val="002060"/>
                </a:solidFill>
                <a:latin typeface="Roboto" panose="02000000000000000000" pitchFamily="2" charset="0"/>
                <a:ea typeface="Roboto" panose="02000000000000000000" pitchFamily="2" charset="0"/>
              </a:rPr>
              <a:t>Mô tả cách làm máy chiếu phim</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1065" y="2887848"/>
            <a:ext cx="2305110" cy="249720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8578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3861963" y="1335077"/>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7" name="Rectangle 16"/>
          <p:cNvSpPr/>
          <p:nvPr/>
        </p:nvSpPr>
        <p:spPr>
          <a:xfrm>
            <a:off x="3729845" y="474230"/>
            <a:ext cx="4453463" cy="584775"/>
          </a:xfrm>
          <a:prstGeom prst="rect">
            <a:avLst/>
          </a:prstGeom>
        </p:spPr>
        <p:txBody>
          <a:bodyPr wrap="none">
            <a:spAutoFit/>
          </a:bodyPr>
          <a:lstStyle/>
          <a:p>
            <a:pPr lvl="0"/>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p>
        </p:txBody>
      </p:sp>
      <p:sp>
        <p:nvSpPr>
          <p:cNvPr id="19" name="TextBox 18">
            <a:extLst>
              <a:ext uri="{FF2B5EF4-FFF2-40B4-BE49-F238E27FC236}">
                <a16:creationId xmlns:a16="http://schemas.microsoft.com/office/drawing/2014/main" id="{C50EEADF-F242-4F8F-96FE-76601BA8159E}"/>
              </a:ext>
            </a:extLst>
          </p:cNvPr>
          <p:cNvSpPr txBox="1"/>
          <p:nvPr/>
        </p:nvSpPr>
        <p:spPr>
          <a:xfrm>
            <a:off x="2635305" y="1989066"/>
            <a:ext cx="6917503" cy="738664"/>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Giấy A4, giấy màu, kéo, keo dán, bút màu, bút chì, thùng và bìa các ton, lõi giấy vệ sinh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0" name="Picture 19">
            <a:extLst>
              <a:ext uri="{FF2B5EF4-FFF2-40B4-BE49-F238E27FC236}">
                <a16:creationId xmlns:a16="http://schemas.microsoft.com/office/drawing/2014/main" id="{2F0B38A0-9C2A-CC9E-621D-1963F69D092A}"/>
              </a:ext>
            </a:extLst>
          </p:cNvPr>
          <p:cNvPicPr>
            <a:picLocks noChangeAspect="1"/>
          </p:cNvPicPr>
          <p:nvPr/>
        </p:nvPicPr>
        <p:blipFill>
          <a:blip r:embed="rId4"/>
          <a:stretch>
            <a:fillRect/>
          </a:stretch>
        </p:blipFill>
        <p:spPr>
          <a:xfrm>
            <a:off x="7700837" y="3279873"/>
            <a:ext cx="1054699" cy="646232"/>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D13FA7AD-DE74-FA1D-AB8E-2F9C196B8DDD}"/>
              </a:ext>
            </a:extLst>
          </p:cNvPr>
          <p:cNvPicPr>
            <a:picLocks noChangeAspect="1"/>
          </p:cNvPicPr>
          <p:nvPr/>
        </p:nvPicPr>
        <p:blipFill>
          <a:blip r:embed="rId5"/>
          <a:stretch>
            <a:fillRect/>
          </a:stretch>
        </p:blipFill>
        <p:spPr>
          <a:xfrm rot="10800000">
            <a:off x="7314205" y="4232061"/>
            <a:ext cx="1827964" cy="30152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901E8F2F-82B1-8289-A128-7A4A6AA36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4974" y="3032576"/>
            <a:ext cx="1534400" cy="1534400"/>
          </a:xfrm>
          <a:prstGeom prst="rect">
            <a:avLst/>
          </a:prstGeom>
        </p:spPr>
      </p:pic>
      <p:sp>
        <p:nvSpPr>
          <p:cNvPr id="23" name="Rectangle 22"/>
          <p:cNvSpPr/>
          <p:nvPr/>
        </p:nvSpPr>
        <p:spPr>
          <a:xfrm>
            <a:off x="1824814" y="3169381"/>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1565122">
            <a:off x="2078300" y="3326047"/>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9055455" y="2666789"/>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8"/>
          <a:stretch>
            <a:fillRect/>
          </a:stretch>
        </p:blipFill>
        <p:spPr>
          <a:xfrm>
            <a:off x="5467150" y="3033686"/>
            <a:ext cx="1643786" cy="1394827"/>
          </a:xfrm>
          <a:prstGeom prst="rect">
            <a:avLst/>
          </a:prstGeom>
          <a:effectLst>
            <a:outerShdw blurRad="63500" sx="102000" sy="102000" algn="ctr" rotWithShape="0">
              <a:prstClr val="black">
                <a:alpha val="40000"/>
              </a:prstClr>
            </a:outerShdw>
          </a:effectLst>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6994" y="4558255"/>
            <a:ext cx="2020433" cy="1482414"/>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0145" y="4692677"/>
            <a:ext cx="2195310" cy="1636071"/>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18137" y="4609321"/>
            <a:ext cx="1898025" cy="2034625"/>
          </a:xfrm>
          <a:prstGeom prst="rect">
            <a:avLst/>
          </a:prstGeom>
        </p:spPr>
      </p:pic>
    </p:spTree>
    <p:extLst>
      <p:ext uri="{BB962C8B-B14F-4D97-AF65-F5344CB8AC3E}">
        <p14:creationId xmlns:p14="http://schemas.microsoft.com/office/powerpoint/2010/main" val="268624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216277" y="2944465"/>
            <a:ext cx="3172127" cy="3436471"/>
          </a:xfrm>
          <a:prstGeom prst="rect">
            <a:avLst/>
          </a:prstGeom>
        </p:spPr>
      </p:pic>
      <p:sp>
        <p:nvSpPr>
          <p:cNvPr id="116" name="TextBox 115"/>
          <p:cNvSpPr txBox="1"/>
          <p:nvPr/>
        </p:nvSpPr>
        <p:spPr>
          <a:xfrm>
            <a:off x="1972686" y="1141685"/>
            <a:ext cx="79677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máy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chiếu</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phim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4" name="Rectangle 3"/>
          <p:cNvSpPr/>
          <p:nvPr/>
        </p:nvSpPr>
        <p:spPr>
          <a:xfrm>
            <a:off x="3729846" y="301456"/>
            <a:ext cx="4453463" cy="584775"/>
          </a:xfrm>
          <a:prstGeom prst="rect">
            <a:avLst/>
          </a:prstGeom>
        </p:spPr>
        <p:txBody>
          <a:bodyPr wrap="none">
            <a:spAutoFit/>
          </a:bodyPr>
          <a:lstStyle/>
          <a:p>
            <a:pPr lvl="0"/>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p>
        </p:txBody>
      </p:sp>
      <p:pic>
        <p:nvPicPr>
          <p:cNvPr id="11" name="Picture 10"/>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39210" y="2739982"/>
            <a:ext cx="2890636" cy="2514668"/>
          </a:xfrm>
          <a:prstGeom prst="rect">
            <a:avLst/>
          </a:prstGeom>
        </p:spPr>
      </p:pic>
      <p:pic>
        <p:nvPicPr>
          <p:cNvPr id="19" name="Picture 18"/>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039670" y="1992994"/>
            <a:ext cx="4835870" cy="2812926"/>
          </a:xfrm>
          <a:prstGeom prst="rect">
            <a:avLst/>
          </a:prstGeom>
        </p:spPr>
      </p:pic>
    </p:spTree>
    <p:extLst>
      <p:ext uri="{BB962C8B-B14F-4D97-AF65-F5344CB8AC3E}">
        <p14:creationId xmlns:p14="http://schemas.microsoft.com/office/powerpoint/2010/main" val="36403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999169" y="3943546"/>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965652" y="1673580"/>
            <a:ext cx="4552275" cy="1477328"/>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Tạo cuộn phim bằng cách cắt tờ giấy</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A4 theo chiều dọc thành hai phần bằng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nhau rồi chia thành bốn hình chữ nhật</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 y="0"/>
            <a:ext cx="1885899" cy="1411357"/>
          </a:xfrm>
          <a:prstGeom prst="rect">
            <a:avLst/>
          </a:prstGeom>
          <a:effectLst>
            <a:outerShdw blurRad="63500" sx="102000" sy="102000" algn="ctr" rotWithShape="0">
              <a:prstClr val="black">
                <a:alpha val="40000"/>
              </a:prstClr>
            </a:outerShdw>
          </a:effectLst>
        </p:spPr>
      </p:pic>
      <p:sp>
        <p:nvSpPr>
          <p:cNvPr id="16" name="Oval 20"/>
          <p:cNvSpPr/>
          <p:nvPr/>
        </p:nvSpPr>
        <p:spPr>
          <a:xfrm>
            <a:off x="2432937" y="1908285"/>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1</a:t>
            </a:r>
          </a:p>
        </p:txBody>
      </p:sp>
      <p:sp>
        <p:nvSpPr>
          <p:cNvPr id="2" name="Rounded Rectangle 1"/>
          <p:cNvSpPr/>
          <p:nvPr/>
        </p:nvSpPr>
        <p:spPr>
          <a:xfrm rot="5400000" flipV="1">
            <a:off x="4836340" y="1963153"/>
            <a:ext cx="2631685" cy="5492229"/>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p:nvCxnSpPr>
        <p:spPr>
          <a:xfrm>
            <a:off x="7458075" y="2566699"/>
            <a:ext cx="38100" cy="2576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648700" y="2566698"/>
            <a:ext cx="38100" cy="2576801"/>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729846" y="301456"/>
            <a:ext cx="4453463" cy="584775"/>
          </a:xfrm>
          <a:prstGeom prst="rect">
            <a:avLst/>
          </a:prstGeom>
        </p:spPr>
        <p:txBody>
          <a:bodyPr wrap="none">
            <a:spAutoFit/>
          </a:bodyPr>
          <a:lstStyle/>
          <a:p>
            <a:pPr lvl="0"/>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p>
        </p:txBody>
      </p:sp>
    </p:spTree>
    <p:extLst>
      <p:ext uri="{BB962C8B-B14F-4D97-AF65-F5344CB8AC3E}">
        <p14:creationId xmlns:p14="http://schemas.microsoft.com/office/powerpoint/2010/main" val="233928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747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9268" y="1327762"/>
            <a:ext cx="2737622" cy="5086010"/>
          </a:xfrm>
          <a:prstGeom prst="round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F47EDC76-93E4-69B2-B3EB-FFBB9F9285CB}"/>
              </a:ext>
            </a:extLst>
          </p:cNvPr>
          <p:cNvSpPr txBox="1"/>
          <p:nvPr/>
        </p:nvSpPr>
        <p:spPr>
          <a:xfrm>
            <a:off x="1825456" y="2954462"/>
            <a:ext cx="4338630" cy="1477328"/>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Tạo nội dung phim bằng cách vẽ hoặc dán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3 – 5 hình em đã sưu tầm được lên b</a:t>
            </a:r>
            <a:r>
              <a:rPr lang="en-US" sz="2400">
                <a:solidFill>
                  <a:srgbClr val="002060"/>
                </a:solidFill>
                <a:latin typeface="Roboto" panose="02000000000000000000" pitchFamily="2" charset="0"/>
                <a:ea typeface="Roboto" panose="02000000000000000000" pitchFamily="2" charset="0"/>
              </a:rPr>
              <a:t>ă</a:t>
            </a:r>
            <a:r>
              <a:rPr lang="vi-VN" sz="2400">
                <a:solidFill>
                  <a:srgbClr val="002060"/>
                </a:solidFill>
                <a:latin typeface="Roboto" panose="02000000000000000000" pitchFamily="2" charset="0"/>
                <a:ea typeface="Roboto" panose="02000000000000000000" pitchFamily="2" charset="0"/>
              </a:rPr>
              <a:t>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giấy. Mỗi hình có kích thước 8 × 5 cm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95"/>
            <a:ext cx="1885899" cy="1411357"/>
          </a:xfrm>
          <a:prstGeom prst="rect">
            <a:avLst/>
          </a:prstGeom>
          <a:effectLst>
            <a:outerShdw blurRad="63500" sx="102000" sy="102000" algn="ctr" rotWithShape="0">
              <a:prstClr val="black">
                <a:alpha val="40000"/>
              </a:prstClr>
            </a:outerShdw>
          </a:effectLst>
        </p:spPr>
      </p:pic>
      <p:sp>
        <p:nvSpPr>
          <p:cNvPr id="15" name="Oval 20"/>
          <p:cNvSpPr/>
          <p:nvPr/>
        </p:nvSpPr>
        <p:spPr>
          <a:xfrm>
            <a:off x="3395493" y="1625646"/>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p>
        </p:txBody>
      </p:sp>
      <p:sp>
        <p:nvSpPr>
          <p:cNvPr id="7" name="Rectangle 6"/>
          <p:cNvSpPr/>
          <p:nvPr/>
        </p:nvSpPr>
        <p:spPr>
          <a:xfrm>
            <a:off x="3729846" y="301456"/>
            <a:ext cx="4453463" cy="584775"/>
          </a:xfrm>
          <a:prstGeom prst="rect">
            <a:avLst/>
          </a:prstGeom>
        </p:spPr>
        <p:txBody>
          <a:bodyPr wrap="none">
            <a:spAutoFit/>
          </a:bodyPr>
          <a:lstStyle/>
          <a:p>
            <a:pPr lvl="0"/>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p>
        </p:txBody>
      </p:sp>
    </p:spTree>
    <p:extLst>
      <p:ext uri="{BB962C8B-B14F-4D97-AF65-F5344CB8AC3E}">
        <p14:creationId xmlns:p14="http://schemas.microsoft.com/office/powerpoint/2010/main" val="25367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086476" y="3287596"/>
            <a:ext cx="3944890" cy="1477328"/>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Tạo bốn lỗ tròn ở hai bên thân hộp</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và một lỗ hình chữ nhật có kích thước</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8 × 5 cm làm màn hình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758" y="2122110"/>
            <a:ext cx="5361841" cy="3034747"/>
          </a:xfrm>
          <a:prstGeom prst="roundRect">
            <a:avLst/>
          </a:prstGeom>
          <a:effectLst>
            <a:outerShdw blurRad="63500" sx="102000" sy="102000" algn="ctr" rotWithShape="0">
              <a:prstClr val="black">
                <a:alpha val="40000"/>
              </a:prstClr>
            </a:outerShdw>
          </a:effectLst>
        </p:spPr>
      </p:pic>
      <p:sp>
        <p:nvSpPr>
          <p:cNvPr id="9" name="Oval 20"/>
          <p:cNvSpPr/>
          <p:nvPr/>
        </p:nvSpPr>
        <p:spPr>
          <a:xfrm>
            <a:off x="8455145" y="174731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3</a:t>
            </a:r>
          </a:p>
        </p:txBody>
      </p:sp>
      <p:sp>
        <p:nvSpPr>
          <p:cNvPr id="7" name="Rectangle 6"/>
          <p:cNvSpPr/>
          <p:nvPr/>
        </p:nvSpPr>
        <p:spPr>
          <a:xfrm>
            <a:off x="4001682" y="334507"/>
            <a:ext cx="4453463" cy="584775"/>
          </a:xfrm>
          <a:prstGeom prst="rect">
            <a:avLst/>
          </a:prstGeom>
        </p:spPr>
        <p:txBody>
          <a:bodyPr wrap="none">
            <a:spAutoFit/>
          </a:bodyPr>
          <a:lstStyle/>
          <a:p>
            <a:pPr lvl="0"/>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p>
        </p:txBody>
      </p:sp>
    </p:spTree>
    <p:extLst>
      <p:ext uri="{BB962C8B-B14F-4D97-AF65-F5344CB8AC3E}">
        <p14:creationId xmlns:p14="http://schemas.microsoft.com/office/powerpoint/2010/main" val="296161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6611717" y="3725286"/>
            <a:ext cx="4041593"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Luồn ống giấy qua hai lỗ tròn để tạo thành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thân máy</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9" name="Oval 20"/>
          <p:cNvSpPr/>
          <p:nvPr/>
        </p:nvSpPr>
        <p:spPr>
          <a:xfrm>
            <a:off x="8073020" y="2301830"/>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4</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098" y="2301830"/>
            <a:ext cx="3533495" cy="3261688"/>
          </a:xfrm>
          <a:prstGeom prst="roundRect">
            <a:avLst>
              <a:gd name="adj" fmla="val 14303"/>
            </a:avLst>
          </a:prstGeom>
          <a:effectLst>
            <a:outerShdw blurRad="63500" sx="102000" sy="102000" algn="ctr" rotWithShape="0">
              <a:prstClr val="black">
                <a:alpha val="40000"/>
              </a:prstClr>
            </a:outerShdw>
          </a:effectLst>
        </p:spPr>
      </p:pic>
      <p:sp>
        <p:nvSpPr>
          <p:cNvPr id="10" name="Rectangle 9"/>
          <p:cNvSpPr/>
          <p:nvPr/>
        </p:nvSpPr>
        <p:spPr>
          <a:xfrm>
            <a:off x="3729846" y="301456"/>
            <a:ext cx="4453463" cy="584775"/>
          </a:xfrm>
          <a:prstGeom prst="rect">
            <a:avLst/>
          </a:prstGeom>
        </p:spPr>
        <p:txBody>
          <a:bodyPr wrap="none">
            <a:spAutoFit/>
          </a:bodyPr>
          <a:lstStyle/>
          <a:p>
            <a:pPr lvl="0"/>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p>
        </p:txBody>
      </p:sp>
    </p:spTree>
    <p:extLst>
      <p:ext uri="{BB962C8B-B14F-4D97-AF65-F5344CB8AC3E}">
        <p14:creationId xmlns:p14="http://schemas.microsoft.com/office/powerpoint/2010/main" val="35406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3729846" y="2362886"/>
            <a:ext cx="5396272"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Dán cuộn phim vừa tạo lên hai ống giấy</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9" name="Oval 20"/>
          <p:cNvSpPr/>
          <p:nvPr/>
        </p:nvSpPr>
        <p:spPr>
          <a:xfrm>
            <a:off x="5522729" y="111935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5</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0989" y="2962841"/>
            <a:ext cx="4024556" cy="3261688"/>
          </a:xfrm>
          <a:prstGeom prst="roundRect">
            <a:avLst>
              <a:gd name="adj" fmla="val 14303"/>
            </a:avLst>
          </a:prstGeom>
          <a:effectLst>
            <a:outerShdw blurRad="63500" sx="102000" sy="102000" algn="ctr" rotWithShape="0">
              <a:prstClr val="black">
                <a:alpha val="40000"/>
              </a:prstClr>
            </a:outerShdw>
          </a:effectLst>
        </p:spPr>
      </p:pic>
      <p:sp>
        <p:nvSpPr>
          <p:cNvPr id="10" name="Rectangle 9"/>
          <p:cNvSpPr/>
          <p:nvPr/>
        </p:nvSpPr>
        <p:spPr>
          <a:xfrm>
            <a:off x="3729846" y="301456"/>
            <a:ext cx="4453463" cy="584775"/>
          </a:xfrm>
          <a:prstGeom prst="rect">
            <a:avLst/>
          </a:prstGeom>
        </p:spPr>
        <p:txBody>
          <a:bodyPr wrap="none">
            <a:spAutoFit/>
          </a:bodyPr>
          <a:lstStyle/>
          <a:p>
            <a:pPr lvl="0"/>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p>
        </p:txBody>
      </p:sp>
    </p:spTree>
    <p:extLst>
      <p:ext uri="{BB962C8B-B14F-4D97-AF65-F5344CB8AC3E}">
        <p14:creationId xmlns:p14="http://schemas.microsoft.com/office/powerpoint/2010/main" val="114481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3983234" y="2371900"/>
            <a:ext cx="4742125"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T</a:t>
            </a:r>
            <a:r>
              <a:rPr lang="vi-VN" sz="2400">
                <a:solidFill>
                  <a:srgbClr val="002060"/>
                </a:solidFill>
                <a:latin typeface="Roboto" panose="02000000000000000000" pitchFamily="2" charset="0"/>
                <a:ea typeface="Roboto" panose="02000000000000000000" pitchFamily="2" charset="0"/>
              </a:rPr>
              <a:t>rang trí và hoàn thiện sản phẩm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9" name="Oval 20"/>
          <p:cNvSpPr/>
          <p:nvPr/>
        </p:nvSpPr>
        <p:spPr>
          <a:xfrm>
            <a:off x="5522729" y="111935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6</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5890" r="17865"/>
          <a:stretch/>
        </p:blipFill>
        <p:spPr>
          <a:xfrm>
            <a:off x="4040966" y="2841655"/>
            <a:ext cx="4142343" cy="3637258"/>
          </a:xfrm>
          <a:prstGeom prst="roundRect">
            <a:avLst>
              <a:gd name="adj" fmla="val 14303"/>
            </a:avLst>
          </a:prstGeom>
          <a:effectLst>
            <a:outerShdw blurRad="63500" sx="102000" sy="102000" algn="ctr" rotWithShape="0">
              <a:prstClr val="black">
                <a:alpha val="40000"/>
              </a:prstClr>
            </a:outerShdw>
          </a:effectLst>
        </p:spPr>
      </p:pic>
      <p:sp>
        <p:nvSpPr>
          <p:cNvPr id="10" name="Rectangle 9"/>
          <p:cNvSpPr/>
          <p:nvPr/>
        </p:nvSpPr>
        <p:spPr>
          <a:xfrm>
            <a:off x="3729846" y="301456"/>
            <a:ext cx="4453463" cy="584775"/>
          </a:xfrm>
          <a:prstGeom prst="rect">
            <a:avLst/>
          </a:prstGeom>
        </p:spPr>
        <p:txBody>
          <a:bodyPr wrap="none">
            <a:spAutoFit/>
          </a:bodyPr>
          <a:lstStyle/>
          <a:p>
            <a:pPr lvl="0"/>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MÁY CHIẾU PHIM</a:t>
            </a:r>
          </a:p>
        </p:txBody>
      </p:sp>
    </p:spTree>
    <p:extLst>
      <p:ext uri="{BB962C8B-B14F-4D97-AF65-F5344CB8AC3E}">
        <p14:creationId xmlns:p14="http://schemas.microsoft.com/office/powerpoint/2010/main" val="103968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249455" y="317939"/>
            <a:ext cx="77318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KIỂM TRA VÀ ĐIỀU CHỈNH SẢN PHẨM</a:t>
            </a: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94" y="1452273"/>
            <a:ext cx="3088210" cy="2686545"/>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0757" y="4089415"/>
            <a:ext cx="3741498" cy="217635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5261246" y="1880356"/>
            <a:ext cx="5903241" cy="954107"/>
          </a:xfrm>
          <a:prstGeom prst="rect">
            <a:avLst/>
          </a:prstGeom>
          <a:noFill/>
        </p:spPr>
        <p:txBody>
          <a:bodyPr wrap="square" rtlCol="0">
            <a:spAutoFit/>
          </a:bodyPr>
          <a:lstStyle/>
          <a:p>
            <a:pPr lvl="0" algn="just">
              <a:defRPr/>
            </a:pPr>
            <a:r>
              <a:rPr lang="vi-VN" altLang="zh-CN" sz="32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Có các hình ảnh về một di tích lịch sử – văn</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hoá hoặc cảnh quan thiên nhiên</a:t>
            </a:r>
          </a:p>
        </p:txBody>
      </p:sp>
      <p:sp>
        <p:nvSpPr>
          <p:cNvPr id="13" name="TextBox 12"/>
          <p:cNvSpPr txBox="1"/>
          <p:nvPr/>
        </p:nvSpPr>
        <p:spPr>
          <a:xfrm>
            <a:off x="5261246" y="2959401"/>
            <a:ext cx="5828988" cy="1323439"/>
          </a:xfrm>
          <a:prstGeom prst="rect">
            <a:avLst/>
          </a:prstGeom>
          <a:noFill/>
        </p:spPr>
        <p:txBody>
          <a:bodyPr wrap="square" rtlCol="0">
            <a:spAutoFit/>
          </a:bodyPr>
          <a:lstStyle/>
          <a:p>
            <a:pPr lvl="0" algn="just">
              <a:defRPr/>
            </a:pPr>
            <a:r>
              <a:rPr lang="vi-VN" altLang="zh-CN" sz="32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Hình ảnh giới thiệu được vẻ đẹp và các thành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phần/khu vực của một di tích lịch sử – văn hoá</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hoặc cảnh quan thiên nhiên</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5261246" y="4407778"/>
            <a:ext cx="4411564" cy="584775"/>
          </a:xfrm>
          <a:prstGeom prst="rect">
            <a:avLst/>
          </a:prstGeom>
          <a:noFill/>
        </p:spPr>
        <p:txBody>
          <a:bodyPr wrap="square" rtlCol="0">
            <a:spAutoFit/>
          </a:bodyPr>
          <a:lstStyle/>
          <a:p>
            <a:pPr lvl="0" algn="just">
              <a:defRPr/>
            </a:pPr>
            <a:r>
              <a:rPr lang="vi-VN" altLang="zh-CN" sz="32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Vật liệu dễ kiếm, dễ sử dụng</a:t>
            </a:r>
          </a:p>
        </p:txBody>
      </p:sp>
    </p:spTree>
    <p:extLst>
      <p:ext uri="{BB962C8B-B14F-4D97-AF65-F5344CB8AC3E}">
        <p14:creationId xmlns:p14="http://schemas.microsoft.com/office/powerpoint/2010/main" val="394008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654737" y="369274"/>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stretch>
            <a:fillRect/>
          </a:stretch>
        </p:blipFill>
        <p:spPr>
          <a:xfrm>
            <a:off x="1148572" y="1765296"/>
            <a:ext cx="2474409" cy="345525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5"/>
          <a:stretch>
            <a:fillRect/>
          </a:stretch>
        </p:blipFill>
        <p:spPr>
          <a:xfrm>
            <a:off x="4505206" y="1383969"/>
            <a:ext cx="3171429" cy="2495238"/>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4808" r="17107"/>
          <a:stretch/>
        </p:blipFill>
        <p:spPr>
          <a:xfrm>
            <a:off x="8197936" y="2751041"/>
            <a:ext cx="3128790" cy="301139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8510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18" y="-19989"/>
            <a:ext cx="1663430" cy="1244867"/>
          </a:xfrm>
          <a:prstGeom prst="rect">
            <a:avLst/>
          </a:prstGeom>
          <a:effectLst>
            <a:outerShdw blurRad="63500" sx="102000" sy="102000" algn="ctr" rotWithShape="0">
              <a:prstClr val="black">
                <a:alpha val="40000"/>
              </a:prstClr>
            </a:outerShdw>
          </a:effectLst>
        </p:spPr>
      </p:pic>
      <p:sp>
        <p:nvSpPr>
          <p:cNvPr id="117" name="TextBox 116"/>
          <p:cNvSpPr txBox="1"/>
          <p:nvPr/>
        </p:nvSpPr>
        <p:spPr>
          <a:xfrm>
            <a:off x="1062385" y="602444"/>
            <a:ext cx="10349028" cy="1569660"/>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GIỚI THIỆU VỀ DI TÍCH LỊCH SỬ – VĂN HOÁ HOẶC CẢNH QUAN THIÊN NHIÊN CỦA ĐỊA</a:t>
            </a:r>
            <a:r>
              <a:rPr lang="en-US" altLang="zh-CN" sz="3200" b="1">
                <a:solidFill>
                  <a:srgbClr val="002060"/>
                </a:solidFill>
                <a:latin typeface="Roboto" panose="02000000000000000000" pitchFamily="2" charset="0"/>
                <a:ea typeface="Roboto" panose="02000000000000000000" pitchFamily="2" charset="0"/>
              </a:rPr>
              <a:t> </a:t>
            </a:r>
            <a:r>
              <a:rPr lang="vi-VN" altLang="zh-CN" sz="3200" b="1">
                <a:solidFill>
                  <a:srgbClr val="002060"/>
                </a:solidFill>
                <a:latin typeface="Roboto" panose="02000000000000000000" pitchFamily="2" charset="0"/>
                <a:ea typeface="Roboto" panose="02000000000000000000" pitchFamily="2" charset="0"/>
              </a:rPr>
              <a:t>PHƯƠNG ĐÃ</a:t>
            </a:r>
            <a:endParaRPr lang="en-US" altLang="zh-CN" sz="3200" b="1">
              <a:solidFill>
                <a:srgbClr val="002060"/>
              </a:solidFill>
              <a:latin typeface="Roboto" panose="02000000000000000000" pitchFamily="2" charset="0"/>
              <a:ea typeface="Roboto" panose="02000000000000000000" pitchFamily="2" charset="0"/>
            </a:endParaRPr>
          </a:p>
          <a:p>
            <a:pPr lvl="0" algn="ctr">
              <a:defRPr/>
            </a:pPr>
            <a:r>
              <a:rPr lang="vi-VN" altLang="zh-CN" sz="3200" b="1">
                <a:solidFill>
                  <a:srgbClr val="002060"/>
                </a:solidFill>
                <a:latin typeface="Roboto" panose="02000000000000000000" pitchFamily="2" charset="0"/>
                <a:ea typeface="Roboto" panose="02000000000000000000" pitchFamily="2" charset="0"/>
              </a:rPr>
              <a:t>ĐƯỢC LÀM TRONG MÁY CHIẾU PHIM </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255703" y="2771342"/>
            <a:ext cx="5731030" cy="830997"/>
          </a:xfrm>
          <a:prstGeom prst="rect">
            <a:avLst/>
          </a:prstGeom>
          <a:noFill/>
        </p:spPr>
        <p:txBody>
          <a:bodyPr wrap="square" rtlCol="0">
            <a:spAutoFit/>
          </a:bodyPr>
          <a:lstStyle/>
          <a:p>
            <a:pPr lvl="0">
              <a:defRPr/>
            </a:pPr>
            <a:r>
              <a:rPr lang="vi-VN" altLang="zh-CN" sz="2400">
                <a:solidFill>
                  <a:srgbClr val="7030A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Tên của di tích lịch sử – văn hoá hoặc cảnh quan thiên nhiên</a:t>
            </a:r>
          </a:p>
        </p:txBody>
      </p:sp>
      <p:sp>
        <p:nvSpPr>
          <p:cNvPr id="26" name="TextBox 25"/>
          <p:cNvSpPr txBox="1"/>
          <p:nvPr/>
        </p:nvSpPr>
        <p:spPr>
          <a:xfrm>
            <a:off x="260339" y="3842857"/>
            <a:ext cx="5731030" cy="830997"/>
          </a:xfrm>
          <a:prstGeom prst="rect">
            <a:avLst/>
          </a:prstGeom>
          <a:noFill/>
        </p:spPr>
        <p:txBody>
          <a:bodyPr wrap="square" rtlCol="0">
            <a:spAutoFit/>
          </a:bodyPr>
          <a:lstStyle/>
          <a:p>
            <a:pPr lvl="0">
              <a:defRPr/>
            </a:pPr>
            <a:r>
              <a:rPr lang="vi-VN" altLang="zh-CN" sz="2400">
                <a:solidFill>
                  <a:srgbClr val="7030A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Cảnh vật xung quanh, các công trình, con người ở nơi đó</a:t>
            </a:r>
            <a:endParaRPr lang="en-US" altLang="zh-CN" sz="2400">
              <a:solidFill>
                <a:srgbClr val="002060"/>
              </a:solidFill>
              <a:latin typeface="Roboto" panose="02000000000000000000" pitchFamily="2" charset="0"/>
              <a:ea typeface="Roboto" panose="02000000000000000000" pitchFamily="2" charset="0"/>
            </a:endParaRPr>
          </a:p>
        </p:txBody>
      </p:sp>
      <p:sp>
        <p:nvSpPr>
          <p:cNvPr id="27" name="TextBox 26"/>
          <p:cNvSpPr txBox="1"/>
          <p:nvPr/>
        </p:nvSpPr>
        <p:spPr>
          <a:xfrm>
            <a:off x="255703" y="4914372"/>
            <a:ext cx="5731030" cy="830997"/>
          </a:xfrm>
          <a:prstGeom prst="rect">
            <a:avLst/>
          </a:prstGeom>
          <a:noFill/>
        </p:spPr>
        <p:txBody>
          <a:bodyPr wrap="square" rtlCol="0">
            <a:spAutoFit/>
          </a:bodyPr>
          <a:lstStyle/>
          <a:p>
            <a:pPr lvl="0">
              <a:defRPr/>
            </a:pPr>
            <a:r>
              <a:rPr lang="vi-VN" altLang="zh-CN" sz="2400">
                <a:solidFill>
                  <a:srgbClr val="7030A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Cảm xúc của em về di tích lịch sử – văn hoá hoặc cảnh quan thiên nhiên đó</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4"/>
          <a:stretch>
            <a:fillRect/>
          </a:stretch>
        </p:blipFill>
        <p:spPr>
          <a:xfrm>
            <a:off x="9023230" y="4518684"/>
            <a:ext cx="2853634" cy="212217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5"/>
          <a:stretch>
            <a:fillRect/>
          </a:stretch>
        </p:blipFill>
        <p:spPr>
          <a:xfrm>
            <a:off x="8704052" y="2238848"/>
            <a:ext cx="2853634" cy="187641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p:cNvPicPr>
            <a:picLocks noChangeAspect="1"/>
          </p:cNvPicPr>
          <p:nvPr/>
        </p:nvPicPr>
        <p:blipFill>
          <a:blip r:embed="rId6"/>
          <a:stretch>
            <a:fillRect/>
          </a:stretch>
        </p:blipFill>
        <p:spPr>
          <a:xfrm>
            <a:off x="6236899" y="3308163"/>
            <a:ext cx="3014618" cy="255885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54839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3" grpId="0"/>
      <p:bldP spid="26"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2006009" y="1412906"/>
            <a:ext cx="8469234" cy="5269785"/>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6860759" y="1555927"/>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564559" y="3552022"/>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817021" y="4492586"/>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9120108" y="5534605"/>
            <a:ext cx="878797" cy="878797"/>
          </a:xfrm>
          <a:prstGeom prst="ellipse">
            <a:avLst/>
          </a:prstGeom>
        </p:spPr>
      </p:pic>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12" name="TextBox 11"/>
          <p:cNvSpPr txBox="1"/>
          <p:nvPr/>
        </p:nvSpPr>
        <p:spPr>
          <a:xfrm>
            <a:off x="2721638" y="3569256"/>
            <a:ext cx="3726787" cy="923330"/>
          </a:xfrm>
          <a:prstGeom prst="rect">
            <a:avLst/>
          </a:prstGeom>
          <a:noFill/>
        </p:spPr>
        <p:txBody>
          <a:bodyPr wrap="square" rtlCol="0">
            <a:spAutoFit/>
          </a:bodyPr>
          <a:lstStyle/>
          <a:p>
            <a:pPr lvl="0" algn="just">
              <a:defRPr/>
            </a:pPr>
            <a:r>
              <a:rPr lang="vi-VN" altLang="zh-CN">
                <a:solidFill>
                  <a:srgbClr val="002060"/>
                </a:solidFill>
                <a:latin typeface="Roboto" panose="02000000000000000000" pitchFamily="2" charset="0"/>
                <a:ea typeface="Roboto" panose="02000000000000000000" pitchFamily="2" charset="0"/>
              </a:rPr>
              <a:t>Có các hình ảnh về một di tích lịch sử – văn</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hoá hoặc cảnh quan thiên nhiên</a:t>
            </a:r>
          </a:p>
        </p:txBody>
      </p:sp>
      <p:sp>
        <p:nvSpPr>
          <p:cNvPr id="13" name="TextBox 12"/>
          <p:cNvSpPr txBox="1"/>
          <p:nvPr/>
        </p:nvSpPr>
        <p:spPr>
          <a:xfrm>
            <a:off x="2721637" y="4368761"/>
            <a:ext cx="3679911" cy="1200329"/>
          </a:xfrm>
          <a:prstGeom prst="rect">
            <a:avLst/>
          </a:prstGeom>
          <a:noFill/>
        </p:spPr>
        <p:txBody>
          <a:bodyPr wrap="square" rtlCol="0">
            <a:spAutoFit/>
          </a:bodyPr>
          <a:lstStyle/>
          <a:p>
            <a:pPr lvl="0" algn="just">
              <a:defRPr/>
            </a:pPr>
            <a:r>
              <a:rPr lang="vi-VN" altLang="zh-CN">
                <a:solidFill>
                  <a:srgbClr val="002060"/>
                </a:solidFill>
                <a:latin typeface="Roboto" panose="02000000000000000000" pitchFamily="2" charset="0"/>
                <a:ea typeface="Roboto" panose="02000000000000000000" pitchFamily="2" charset="0"/>
              </a:rPr>
              <a:t>Hình ảnh giới thiệu được vẻ đẹp và các thành</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phần/khu vực của một di tích lịch sử – văn hoá</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hoặc cảnh quan thiên nhiên</a:t>
            </a: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2721637" y="5756558"/>
            <a:ext cx="3136237" cy="369332"/>
          </a:xfrm>
          <a:prstGeom prst="rect">
            <a:avLst/>
          </a:prstGeom>
          <a:noFill/>
        </p:spPr>
        <p:txBody>
          <a:bodyPr wrap="square" rtlCol="0">
            <a:spAutoFit/>
          </a:bodyPr>
          <a:lstStyle/>
          <a:p>
            <a:pPr lvl="0" algn="just">
              <a:defRPr/>
            </a:pPr>
            <a:r>
              <a:rPr lang="vi-VN" altLang="zh-CN">
                <a:solidFill>
                  <a:srgbClr val="002060"/>
                </a:solidFill>
                <a:latin typeface="Roboto" panose="02000000000000000000" pitchFamily="2" charset="0"/>
                <a:ea typeface="Roboto" panose="02000000000000000000" pitchFamily="2" charset="0"/>
              </a:rPr>
              <a:t>Vật liệu dễ kiếm, dễ sử dụng</a:t>
            </a:r>
          </a:p>
        </p:txBody>
      </p:sp>
    </p:spTree>
    <p:extLst>
      <p:ext uri="{BB962C8B-B14F-4D97-AF65-F5344CB8AC3E}">
        <p14:creationId xmlns:p14="http://schemas.microsoft.com/office/powerpoint/2010/main" val="102789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2" grpId="0"/>
      <p:bldP spid="13"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142287" y="246831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1766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2.29167E-6 -3.7037E-7 L 2.29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46133" y="345971"/>
            <a:ext cx="9069457"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CHIA SẺ VỀ NƠI EM ĐÃ ĐƯỢC ĐẾN THAM QUA</a:t>
            </a:r>
            <a:r>
              <a:rPr lang="en-US" altLang="zh-CN" sz="3200" b="1">
                <a:solidFill>
                  <a:srgbClr val="002060"/>
                </a:solidFill>
                <a:latin typeface="Roboto Black" panose="02000000000000000000" pitchFamily="2" charset="0"/>
                <a:ea typeface="Roboto Black" panose="02000000000000000000" pitchFamily="2" charset="0"/>
              </a:rPr>
              <a:t>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684" y="2099414"/>
            <a:ext cx="6639803" cy="4590217"/>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3220996" y="1034416"/>
            <a:ext cx="6119730"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Kể về một nơi em đã được đến tham</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quan và những điều em ấn tượng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về nơi đó</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10" name="Group 9"/>
          <p:cNvGrpSpPr/>
          <p:nvPr/>
        </p:nvGrpSpPr>
        <p:grpSpPr>
          <a:xfrm flipH="1">
            <a:off x="262578" y="1802457"/>
            <a:ext cx="4229476" cy="2371280"/>
            <a:chOff x="107980" y="3227354"/>
            <a:chExt cx="3784151" cy="2168323"/>
          </a:xfrm>
          <a:solidFill>
            <a:srgbClr val="BB8CBF"/>
          </a:solidFill>
        </p:grpSpPr>
        <p:sp>
          <p:nvSpPr>
            <p:cNvPr id="14" name="Rectangle 5"/>
            <p:cNvSpPr/>
            <p:nvPr/>
          </p:nvSpPr>
          <p:spPr>
            <a:xfrm>
              <a:off x="576551" y="3227354"/>
              <a:ext cx="3315580" cy="2168323"/>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580" h="2168323">
                  <a:moveTo>
                    <a:pt x="257792" y="379255"/>
                  </a:moveTo>
                  <a:cubicBezTo>
                    <a:pt x="690226" y="81077"/>
                    <a:pt x="2143482" y="-299295"/>
                    <a:pt x="2985963" y="379255"/>
                  </a:cubicBezTo>
                  <a:cubicBezTo>
                    <a:pt x="3828444" y="1057805"/>
                    <a:pt x="2801028" y="1571967"/>
                    <a:pt x="2708561" y="2168323"/>
                  </a:cubicBezTo>
                  <a:lnTo>
                    <a:pt x="391356" y="2168323"/>
                  </a:lnTo>
                  <a:cubicBezTo>
                    <a:pt x="-17105" y="1870145"/>
                    <a:pt x="-174642" y="677433"/>
                    <a:pt x="257792" y="3792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21362423" flipH="1">
              <a:off x="107980" y="4549017"/>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TextBox 7"/>
          <p:cNvSpPr txBox="1"/>
          <p:nvPr/>
        </p:nvSpPr>
        <p:spPr>
          <a:xfrm>
            <a:off x="397975" y="1944328"/>
            <a:ext cx="3538091" cy="2308324"/>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Mình đã được bố mẹ đưa đi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tham quan Thừa Thiên Huế.</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Mình rất ấn tượng về kinh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thành cổ kính và các đồ vật</a:t>
            </a:r>
          </a:p>
          <a:p>
            <a:pPr lvl="0" algn="ctr">
              <a:defRPr/>
            </a:pPr>
            <a:r>
              <a:rPr lang="vi-VN" sz="2400">
                <a:solidFill>
                  <a:srgbClr val="002060"/>
                </a:solidFill>
                <a:latin typeface="Roboto" panose="02000000000000000000" pitchFamily="2" charset="0"/>
                <a:ea typeface="Roboto" panose="02000000000000000000" pitchFamily="2" charset="0"/>
              </a:rPr>
              <a:t>được trưng bày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062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46133" y="345971"/>
            <a:ext cx="906945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CHIA SẺ VỀ NƠI EM ĐÃ ĐƯỢC ĐẾN THAM QUA</a:t>
            </a:r>
            <a:r>
              <a:rPr lang="en-US" altLang="zh-CN" sz="3200" b="1">
                <a:solidFill>
                  <a:srgbClr val="002060"/>
                </a:solidFill>
                <a:latin typeface="Roboto" panose="02000000000000000000" pitchFamily="2" charset="0"/>
                <a:ea typeface="Roboto" panose="02000000000000000000" pitchFamily="2" charset="0"/>
              </a:rPr>
              <a:t>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85" y="1853602"/>
            <a:ext cx="4000500" cy="2823579"/>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006484" y="899085"/>
            <a:ext cx="7787003"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Kể tên một số di tích lịch sử – văn hoá</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hoặc cảnh quan thiên nhiên của địa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phương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7143" y="4027703"/>
            <a:ext cx="4212378" cy="2687422"/>
          </a:xfrm>
          <a:prstGeom prst="roundRect">
            <a:avLst>
              <a:gd name="adj" fmla="val 15273"/>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579" y="2045643"/>
            <a:ext cx="4241916" cy="2651197"/>
          </a:xfrm>
          <a:prstGeom prst="roundRect">
            <a:avLst>
              <a:gd name="adj" fmla="val 15273"/>
            </a:avLst>
          </a:prstGeom>
          <a:effectLst>
            <a:outerShdw blurRad="63500" sx="102000" sy="102000" algn="ctr" rotWithShape="0">
              <a:prstClr val="black">
                <a:alpha val="40000"/>
              </a:prstClr>
            </a:outerShdw>
          </a:effectLst>
        </p:spPr>
      </p:pic>
      <p:sp>
        <p:nvSpPr>
          <p:cNvPr id="18" name="TextBox 17"/>
          <p:cNvSpPr txBox="1"/>
          <p:nvPr/>
        </p:nvSpPr>
        <p:spPr>
          <a:xfrm>
            <a:off x="928137" y="4951387"/>
            <a:ext cx="171640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Cố đô Huế</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4432181" y="3542323"/>
            <a:ext cx="31782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Thánh địa Mỹ Sơn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9222120" y="4951387"/>
            <a:ext cx="171640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Hồ Gươm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9137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800600" y="2222975"/>
            <a:ext cx="5350573" cy="2968149"/>
            <a:chOff x="5254248" y="2653042"/>
            <a:chExt cx="4544500" cy="2140926"/>
          </a:xfrm>
          <a:solidFill>
            <a:srgbClr val="AAE1FA"/>
          </a:solidFill>
        </p:grpSpPr>
        <p:sp>
          <p:nvSpPr>
            <p:cNvPr id="2" name="Isosceles Triangle 1"/>
            <p:cNvSpPr/>
            <p:nvPr/>
          </p:nvSpPr>
          <p:spPr>
            <a:xfrm rot="6225647">
              <a:off x="8694568" y="2968309"/>
              <a:ext cx="844046" cy="1364315"/>
            </a:xfrm>
            <a:custGeom>
              <a:avLst/>
              <a:gdLst>
                <a:gd name="connsiteX0" fmla="*/ 0 w 1028700"/>
                <a:gd name="connsiteY0" fmla="*/ 1295400 h 1295400"/>
                <a:gd name="connsiteX1" fmla="*/ 514350 w 1028700"/>
                <a:gd name="connsiteY1" fmla="*/ 0 h 1295400"/>
                <a:gd name="connsiteX2" fmla="*/ 1028700 w 1028700"/>
                <a:gd name="connsiteY2" fmla="*/ 1295400 h 1295400"/>
                <a:gd name="connsiteX3" fmla="*/ 0 w 1028700"/>
                <a:gd name="connsiteY3" fmla="*/ 1295400 h 1295400"/>
                <a:gd name="connsiteX0" fmla="*/ 0 w 1028700"/>
                <a:gd name="connsiteY0" fmla="*/ 1295400 h 1295400"/>
                <a:gd name="connsiteX1" fmla="*/ 514350 w 1028700"/>
                <a:gd name="connsiteY1" fmla="*/ 0 h 1295400"/>
                <a:gd name="connsiteX2" fmla="*/ 1028700 w 1028700"/>
                <a:gd name="connsiteY2" fmla="*/ 1295400 h 1295400"/>
                <a:gd name="connsiteX3" fmla="*/ 0 w 1028700"/>
                <a:gd name="connsiteY3" fmla="*/ 1295400 h 1295400"/>
                <a:gd name="connsiteX0" fmla="*/ 0 w 1028700"/>
                <a:gd name="connsiteY0" fmla="*/ 1364315 h 1364315"/>
                <a:gd name="connsiteX1" fmla="*/ 595538 w 1028700"/>
                <a:gd name="connsiteY1" fmla="*/ 0 h 1364315"/>
                <a:gd name="connsiteX2" fmla="*/ 1028700 w 1028700"/>
                <a:gd name="connsiteY2" fmla="*/ 1364315 h 1364315"/>
                <a:gd name="connsiteX3" fmla="*/ 0 w 1028700"/>
                <a:gd name="connsiteY3" fmla="*/ 1364315 h 1364315"/>
                <a:gd name="connsiteX0" fmla="*/ 0 w 1028700"/>
                <a:gd name="connsiteY0" fmla="*/ 1364315 h 1364315"/>
                <a:gd name="connsiteX1" fmla="*/ 595538 w 1028700"/>
                <a:gd name="connsiteY1" fmla="*/ 0 h 1364315"/>
                <a:gd name="connsiteX2" fmla="*/ 1028700 w 1028700"/>
                <a:gd name="connsiteY2" fmla="*/ 1364315 h 1364315"/>
                <a:gd name="connsiteX3" fmla="*/ 0 w 1028700"/>
                <a:gd name="connsiteY3" fmla="*/ 1364315 h 1364315"/>
                <a:gd name="connsiteX0" fmla="*/ 0 w 998680"/>
                <a:gd name="connsiteY0" fmla="*/ 1364315 h 1364315"/>
                <a:gd name="connsiteX1" fmla="*/ 595538 w 998680"/>
                <a:gd name="connsiteY1" fmla="*/ 0 h 1364315"/>
                <a:gd name="connsiteX2" fmla="*/ 998680 w 998680"/>
                <a:gd name="connsiteY2" fmla="*/ 1361861 h 1364315"/>
                <a:gd name="connsiteX3" fmla="*/ 0 w 998680"/>
                <a:gd name="connsiteY3" fmla="*/ 1364315 h 1364315"/>
                <a:gd name="connsiteX0" fmla="*/ 0 w 795711"/>
                <a:gd name="connsiteY0" fmla="*/ 1364315 h 1364315"/>
                <a:gd name="connsiteX1" fmla="*/ 595538 w 795711"/>
                <a:gd name="connsiteY1" fmla="*/ 0 h 1364315"/>
                <a:gd name="connsiteX2" fmla="*/ 795711 w 795711"/>
                <a:gd name="connsiteY2" fmla="*/ 1293890 h 1364315"/>
                <a:gd name="connsiteX3" fmla="*/ 0 w 795711"/>
                <a:gd name="connsiteY3" fmla="*/ 1364315 h 1364315"/>
                <a:gd name="connsiteX0" fmla="*/ 0 w 844046"/>
                <a:gd name="connsiteY0" fmla="*/ 1364315 h 1364315"/>
                <a:gd name="connsiteX1" fmla="*/ 595538 w 844046"/>
                <a:gd name="connsiteY1" fmla="*/ 0 h 1364315"/>
                <a:gd name="connsiteX2" fmla="*/ 844046 w 844046"/>
                <a:gd name="connsiteY2" fmla="*/ 1331086 h 1364315"/>
                <a:gd name="connsiteX3" fmla="*/ 0 w 844046"/>
                <a:gd name="connsiteY3" fmla="*/ 1364315 h 1364315"/>
              </a:gdLst>
              <a:ahLst/>
              <a:cxnLst>
                <a:cxn ang="0">
                  <a:pos x="connsiteX0" y="connsiteY0"/>
                </a:cxn>
                <a:cxn ang="0">
                  <a:pos x="connsiteX1" y="connsiteY1"/>
                </a:cxn>
                <a:cxn ang="0">
                  <a:pos x="connsiteX2" y="connsiteY2"/>
                </a:cxn>
                <a:cxn ang="0">
                  <a:pos x="connsiteX3" y="connsiteY3"/>
                </a:cxn>
              </a:cxnLst>
              <a:rect l="l" t="t" r="r" b="b"/>
              <a:pathLst>
                <a:path w="844046" h="1364315">
                  <a:moveTo>
                    <a:pt x="0" y="1364315"/>
                  </a:moveTo>
                  <a:cubicBezTo>
                    <a:pt x="80256" y="199750"/>
                    <a:pt x="424088" y="431800"/>
                    <a:pt x="595538" y="0"/>
                  </a:cubicBezTo>
                  <a:cubicBezTo>
                    <a:pt x="739925" y="454772"/>
                    <a:pt x="-111650" y="967131"/>
                    <a:pt x="844046" y="1331086"/>
                  </a:cubicBezTo>
                  <a:lnTo>
                    <a:pt x="0" y="13643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1"/>
            <p:cNvSpPr/>
            <p:nvPr/>
          </p:nvSpPr>
          <p:spPr>
            <a:xfrm rot="21293094" flipV="1">
              <a:off x="5254248" y="2653042"/>
              <a:ext cx="3754202" cy="2140926"/>
            </a:xfrm>
            <a:custGeom>
              <a:avLst/>
              <a:gdLst>
                <a:gd name="connsiteX0" fmla="*/ 0 w 2941607"/>
                <a:gd name="connsiteY0" fmla="*/ 1794294 h 1794294"/>
                <a:gd name="connsiteX1" fmla="*/ 448574 w 2941607"/>
                <a:gd name="connsiteY1" fmla="*/ 0 h 1794294"/>
                <a:gd name="connsiteX2" fmla="*/ 2493034 w 2941607"/>
                <a:gd name="connsiteY2" fmla="*/ 0 h 1794294"/>
                <a:gd name="connsiteX3" fmla="*/ 2941607 w 2941607"/>
                <a:gd name="connsiteY3" fmla="*/ 1794294 h 1794294"/>
                <a:gd name="connsiteX4" fmla="*/ 0 w 2941607"/>
                <a:gd name="connsiteY4" fmla="*/ 1794294 h 1794294"/>
                <a:gd name="connsiteX0" fmla="*/ 165491 w 3107098"/>
                <a:gd name="connsiteY0" fmla="*/ 2018580 h 2018580"/>
                <a:gd name="connsiteX1" fmla="*/ 614065 w 3107098"/>
                <a:gd name="connsiteY1" fmla="*/ 224286 h 2018580"/>
                <a:gd name="connsiteX2" fmla="*/ 2658525 w 3107098"/>
                <a:gd name="connsiteY2" fmla="*/ 224286 h 2018580"/>
                <a:gd name="connsiteX3" fmla="*/ 3107098 w 3107098"/>
                <a:gd name="connsiteY3" fmla="*/ 2018580 h 2018580"/>
                <a:gd name="connsiteX4" fmla="*/ 165491 w 3107098"/>
                <a:gd name="connsiteY4" fmla="*/ 2018580 h 2018580"/>
                <a:gd name="connsiteX0" fmla="*/ 165491 w 3107098"/>
                <a:gd name="connsiteY0" fmla="*/ 2139606 h 2139606"/>
                <a:gd name="connsiteX1" fmla="*/ 614065 w 3107098"/>
                <a:gd name="connsiteY1" fmla="*/ 345312 h 2139606"/>
                <a:gd name="connsiteX2" fmla="*/ 2658525 w 3107098"/>
                <a:gd name="connsiteY2" fmla="*/ 345312 h 2139606"/>
                <a:gd name="connsiteX3" fmla="*/ 3107098 w 3107098"/>
                <a:gd name="connsiteY3" fmla="*/ 2139606 h 2139606"/>
                <a:gd name="connsiteX4" fmla="*/ 165491 w 3107098"/>
                <a:gd name="connsiteY4" fmla="*/ 2139606 h 2139606"/>
                <a:gd name="connsiteX0" fmla="*/ 165491 w 3113131"/>
                <a:gd name="connsiteY0" fmla="*/ 2139606 h 2484918"/>
                <a:gd name="connsiteX1" fmla="*/ 614065 w 3113131"/>
                <a:gd name="connsiteY1" fmla="*/ 345312 h 2484918"/>
                <a:gd name="connsiteX2" fmla="*/ 2658525 w 3113131"/>
                <a:gd name="connsiteY2" fmla="*/ 345312 h 2484918"/>
                <a:gd name="connsiteX3" fmla="*/ 3107098 w 3113131"/>
                <a:gd name="connsiteY3" fmla="*/ 2139606 h 2484918"/>
                <a:gd name="connsiteX4" fmla="*/ 165491 w 3113131"/>
                <a:gd name="connsiteY4" fmla="*/ 2139606 h 2484918"/>
                <a:gd name="connsiteX0" fmla="*/ 165491 w 3107098"/>
                <a:gd name="connsiteY0" fmla="*/ 2139606 h 2363892"/>
                <a:gd name="connsiteX1" fmla="*/ 614065 w 3107098"/>
                <a:gd name="connsiteY1" fmla="*/ 345312 h 2363892"/>
                <a:gd name="connsiteX2" fmla="*/ 2658525 w 3107098"/>
                <a:gd name="connsiteY2" fmla="*/ 345312 h 2363892"/>
                <a:gd name="connsiteX3" fmla="*/ 3107098 w 3107098"/>
                <a:gd name="connsiteY3" fmla="*/ 2139606 h 2363892"/>
                <a:gd name="connsiteX4" fmla="*/ 165491 w 3107098"/>
                <a:gd name="connsiteY4" fmla="*/ 2139606 h 2363892"/>
                <a:gd name="connsiteX0" fmla="*/ 165491 w 3108924"/>
                <a:gd name="connsiteY0" fmla="*/ 2139606 h 2637211"/>
                <a:gd name="connsiteX1" fmla="*/ 614065 w 3108924"/>
                <a:gd name="connsiteY1" fmla="*/ 345312 h 2637211"/>
                <a:gd name="connsiteX2" fmla="*/ 2658525 w 3108924"/>
                <a:gd name="connsiteY2" fmla="*/ 345312 h 2637211"/>
                <a:gd name="connsiteX3" fmla="*/ 3107098 w 3108924"/>
                <a:gd name="connsiteY3" fmla="*/ 2139606 h 2637211"/>
                <a:gd name="connsiteX4" fmla="*/ 165491 w 3108924"/>
                <a:gd name="connsiteY4" fmla="*/ 2139606 h 2637211"/>
                <a:gd name="connsiteX0" fmla="*/ 152326 w 3314185"/>
                <a:gd name="connsiteY0" fmla="*/ 2421085 h 2561060"/>
                <a:gd name="connsiteX1" fmla="*/ 687165 w 3314185"/>
                <a:gd name="connsiteY1" fmla="*/ 359372 h 2561060"/>
                <a:gd name="connsiteX2" fmla="*/ 2731625 w 3314185"/>
                <a:gd name="connsiteY2" fmla="*/ 359372 h 2561060"/>
                <a:gd name="connsiteX3" fmla="*/ 3180198 w 3314185"/>
                <a:gd name="connsiteY3" fmla="*/ 2153666 h 2561060"/>
                <a:gd name="connsiteX4" fmla="*/ 152326 w 3314185"/>
                <a:gd name="connsiteY4" fmla="*/ 2421085 h 2561060"/>
                <a:gd name="connsiteX0" fmla="*/ 152326 w 3314185"/>
                <a:gd name="connsiteY0" fmla="*/ 2421085 h 2561060"/>
                <a:gd name="connsiteX1" fmla="*/ 687165 w 3314185"/>
                <a:gd name="connsiteY1" fmla="*/ 359372 h 2561060"/>
                <a:gd name="connsiteX2" fmla="*/ 2731625 w 3314185"/>
                <a:gd name="connsiteY2" fmla="*/ 359372 h 2561060"/>
                <a:gd name="connsiteX3" fmla="*/ 3180198 w 3314185"/>
                <a:gd name="connsiteY3" fmla="*/ 2153666 h 2561060"/>
                <a:gd name="connsiteX4" fmla="*/ 152326 w 3314185"/>
                <a:gd name="connsiteY4" fmla="*/ 2421085 h 2561060"/>
                <a:gd name="connsiteX0" fmla="*/ 149377 w 3289811"/>
                <a:gd name="connsiteY0" fmla="*/ 2473123 h 2615937"/>
                <a:gd name="connsiteX1" fmla="*/ 684216 w 3289811"/>
                <a:gd name="connsiteY1" fmla="*/ 411410 h 2615937"/>
                <a:gd name="connsiteX2" fmla="*/ 2607906 w 3289811"/>
                <a:gd name="connsiteY2" fmla="*/ 333772 h 2615937"/>
                <a:gd name="connsiteX3" fmla="*/ 3177249 w 3289811"/>
                <a:gd name="connsiteY3" fmla="*/ 2205704 h 2615937"/>
                <a:gd name="connsiteX4" fmla="*/ 149377 w 3289811"/>
                <a:gd name="connsiteY4" fmla="*/ 2473123 h 2615937"/>
                <a:gd name="connsiteX0" fmla="*/ 149377 w 3316371"/>
                <a:gd name="connsiteY0" fmla="*/ 2454606 h 2597420"/>
                <a:gd name="connsiteX1" fmla="*/ 684216 w 3316371"/>
                <a:gd name="connsiteY1" fmla="*/ 392893 h 2597420"/>
                <a:gd name="connsiteX2" fmla="*/ 2607906 w 3316371"/>
                <a:gd name="connsiteY2" fmla="*/ 315255 h 2597420"/>
                <a:gd name="connsiteX3" fmla="*/ 3177249 w 3316371"/>
                <a:gd name="connsiteY3" fmla="*/ 2187187 h 2597420"/>
                <a:gd name="connsiteX4" fmla="*/ 149377 w 3316371"/>
                <a:gd name="connsiteY4" fmla="*/ 2454606 h 2597420"/>
                <a:gd name="connsiteX0" fmla="*/ 149377 w 3340751"/>
                <a:gd name="connsiteY0" fmla="*/ 2436185 h 2578999"/>
                <a:gd name="connsiteX1" fmla="*/ 684216 w 3340751"/>
                <a:gd name="connsiteY1" fmla="*/ 374472 h 2578999"/>
                <a:gd name="connsiteX2" fmla="*/ 2607906 w 3340751"/>
                <a:gd name="connsiteY2" fmla="*/ 296834 h 2578999"/>
                <a:gd name="connsiteX3" fmla="*/ 3177249 w 3340751"/>
                <a:gd name="connsiteY3" fmla="*/ 2168766 h 2578999"/>
                <a:gd name="connsiteX4" fmla="*/ 149377 w 3340751"/>
                <a:gd name="connsiteY4" fmla="*/ 2436185 h 2578999"/>
                <a:gd name="connsiteX0" fmla="*/ 149377 w 3364609"/>
                <a:gd name="connsiteY0" fmla="*/ 2425189 h 2568003"/>
                <a:gd name="connsiteX1" fmla="*/ 684216 w 3364609"/>
                <a:gd name="connsiteY1" fmla="*/ 363476 h 2568003"/>
                <a:gd name="connsiteX2" fmla="*/ 2607906 w 3364609"/>
                <a:gd name="connsiteY2" fmla="*/ 285838 h 2568003"/>
                <a:gd name="connsiteX3" fmla="*/ 3177249 w 3364609"/>
                <a:gd name="connsiteY3" fmla="*/ 2157770 h 2568003"/>
                <a:gd name="connsiteX4" fmla="*/ 149377 w 3364609"/>
                <a:gd name="connsiteY4" fmla="*/ 2425189 h 2568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609" h="2568003">
                  <a:moveTo>
                    <a:pt x="149377" y="2425189"/>
                  </a:moveTo>
                  <a:cubicBezTo>
                    <a:pt x="-266128" y="2126140"/>
                    <a:pt x="274461" y="720034"/>
                    <a:pt x="684216" y="363476"/>
                  </a:cubicBezTo>
                  <a:cubicBezTo>
                    <a:pt x="1093971" y="6918"/>
                    <a:pt x="1923545" y="-200117"/>
                    <a:pt x="2607906" y="285838"/>
                  </a:cubicBezTo>
                  <a:cubicBezTo>
                    <a:pt x="3292267" y="771793"/>
                    <a:pt x="3587004" y="1801212"/>
                    <a:pt x="3177249" y="2157770"/>
                  </a:cubicBezTo>
                  <a:cubicBezTo>
                    <a:pt x="2767494" y="2514328"/>
                    <a:pt x="564882" y="2724238"/>
                    <a:pt x="149377" y="24251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751" y="3146090"/>
            <a:ext cx="1905675" cy="2479988"/>
          </a:xfrm>
          <a:prstGeom prst="rect">
            <a:avLst/>
          </a:prstGeom>
        </p:spPr>
      </p:pic>
      <p:sp>
        <p:nvSpPr>
          <p:cNvPr id="117" name="TextBox 116"/>
          <p:cNvSpPr txBox="1"/>
          <p:nvPr/>
        </p:nvSpPr>
        <p:spPr>
          <a:xfrm>
            <a:off x="1746133" y="345971"/>
            <a:ext cx="9069457"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CHIA SẺ VỀ NƠI EM ĐÃ ĐƯỢC ĐẾN THAM QUA</a:t>
            </a:r>
            <a:r>
              <a:rPr lang="en-US" altLang="zh-CN" sz="3200" b="1">
                <a:solidFill>
                  <a:srgbClr val="002060"/>
                </a:solidFill>
                <a:latin typeface="Roboto Black" panose="02000000000000000000" pitchFamily="2" charset="0"/>
                <a:ea typeface="Roboto Black" panose="02000000000000000000" pitchFamily="2" charset="0"/>
              </a:rPr>
              <a:t>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006484" y="899085"/>
            <a:ext cx="7787003"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Kể tên một số di tích lịch sử – văn hoá</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hoặc cảnh quan thiên nhiên của địa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phương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5463469" y="2368857"/>
            <a:ext cx="3519858" cy="2308324"/>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Chúng mình cùng làm máy chiếu</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phim để giới thiệu di tích lịch sử</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 văn hoá hoặc cảnh quan thiên</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nhiên của địa phương mình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25" y="2368857"/>
            <a:ext cx="4986728" cy="2900677"/>
          </a:xfrm>
          <a:prstGeom prst="rect">
            <a:avLst/>
          </a:prstGeom>
          <a:effectLst/>
        </p:spPr>
      </p:pic>
    </p:spTree>
    <p:extLst>
      <p:ext uri="{BB962C8B-B14F-4D97-AF65-F5344CB8AC3E}">
        <p14:creationId xmlns:p14="http://schemas.microsoft.com/office/powerpoint/2010/main" val="121936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7" y="204249"/>
            <a:ext cx="7562587" cy="1077218"/>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DI TÍCH LỊCH SỬ – VĂN HOÁ VÀ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33" y="2024255"/>
            <a:ext cx="5630874" cy="3928030"/>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524387" y="1348563"/>
            <a:ext cx="744702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nêu những điều em biết về địa danh này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72558" y="6166312"/>
            <a:ext cx="5059374" cy="461665"/>
          </a:xfrm>
          <a:prstGeom prst="rect">
            <a:avLst/>
          </a:prstGeom>
          <a:noFill/>
        </p:spPr>
        <p:txBody>
          <a:bodyPr wrap="square" rtlCol="0">
            <a:spAutoFit/>
          </a:bodyPr>
          <a:lstStyle/>
          <a:p>
            <a:pPr lvl="0" algn="ctr">
              <a:defRPr/>
            </a:pPr>
            <a:r>
              <a:rPr lang="vi-VN" sz="2400">
                <a:latin typeface="Roboto" panose="02000000000000000000" pitchFamily="2" charset="0"/>
                <a:ea typeface="Roboto" panose="02000000000000000000" pitchFamily="2" charset="0"/>
              </a:rPr>
              <a:t>Hoàng thành Thăng Long</a:t>
            </a:r>
            <a:r>
              <a:rPr lang="en-US" sz="2400">
                <a:latin typeface="Roboto" panose="02000000000000000000" pitchFamily="2" charset="0"/>
                <a:ea typeface="Roboto" panose="02000000000000000000" pitchFamily="2" charset="0"/>
              </a:rPr>
              <a:t> </a:t>
            </a:r>
            <a:r>
              <a:rPr lang="vi-VN" sz="2400">
                <a:latin typeface="Roboto" panose="02000000000000000000" pitchFamily="2" charset="0"/>
                <a:ea typeface="Roboto" panose="02000000000000000000" pitchFamily="2" charset="0"/>
              </a:rPr>
              <a:t>(Hà Nội)</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6200775" y="2051750"/>
            <a:ext cx="5521420" cy="830997"/>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L</a:t>
            </a:r>
            <a:r>
              <a:rPr lang="vi-VN" sz="2400">
                <a:latin typeface="Roboto" panose="02000000000000000000" pitchFamily="2" charset="0"/>
                <a:ea typeface="Roboto" panose="02000000000000000000" pitchFamily="2" charset="0"/>
              </a:rPr>
              <a:t>à quần thể di tích quan trọng bậc nhất trong hệ thống các di tích Việt Nam</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6200775" y="3094782"/>
            <a:ext cx="5521420" cy="1569660"/>
          </a:xfrm>
          <a:prstGeom prst="rect">
            <a:avLst/>
          </a:prstGeom>
          <a:noFill/>
        </p:spPr>
        <p:txBody>
          <a:bodyPr wrap="square" rtlCol="0">
            <a:spAutoFit/>
          </a:bodyPr>
          <a:lstStyle/>
          <a:p>
            <a:pPr lvl="0" algn="just">
              <a:defRPr/>
            </a:pPr>
            <a:r>
              <a:rPr lang="vi-VN" sz="2400">
                <a:latin typeface="Roboto" panose="02000000000000000000" pitchFamily="2" charset="0"/>
                <a:ea typeface="Roboto" panose="02000000000000000000" pitchFamily="2" charset="0"/>
              </a:rPr>
              <a:t>Đây là công trình kiến trúc đồ sộ được các triều vua xây dựng trong nhiều giai đoạn gắn liền lịch sử kinh thành Thăng Long, Hà Nội</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6233342" y="4876478"/>
            <a:ext cx="5456285" cy="830997"/>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N</a:t>
            </a:r>
            <a:r>
              <a:rPr lang="vi-VN" sz="2400">
                <a:latin typeface="Roboto" panose="02000000000000000000" pitchFamily="2" charset="0"/>
                <a:ea typeface="Roboto" panose="02000000000000000000" pitchFamily="2" charset="0"/>
              </a:rPr>
              <a:t>gày 31/7/2010 được công nhận là Di sản văn </a:t>
            </a:r>
            <a:r>
              <a:rPr lang="en-US" sz="2400">
                <a:latin typeface="Roboto" panose="02000000000000000000" pitchFamily="2" charset="0"/>
                <a:ea typeface="Roboto" panose="02000000000000000000" pitchFamily="2" charset="0"/>
              </a:rPr>
              <a:t>hoá</a:t>
            </a:r>
            <a:r>
              <a:rPr lang="vi-VN" sz="2400">
                <a:latin typeface="Roboto" panose="02000000000000000000" pitchFamily="2" charset="0"/>
                <a:ea typeface="Roboto" panose="02000000000000000000" pitchFamily="2" charset="0"/>
              </a:rPr>
              <a:t> thế giới</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400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9"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7" y="204249"/>
            <a:ext cx="7562587" cy="1077218"/>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DI TÍCH LỊCH SỬ – VĂN HOÁ VÀ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7207" y="2020618"/>
            <a:ext cx="5556976" cy="3928030"/>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524387" y="1348563"/>
            <a:ext cx="744702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nêu những điều em biết về địa danh này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6875424" y="6226134"/>
            <a:ext cx="4100542" cy="461665"/>
          </a:xfrm>
          <a:prstGeom prst="rect">
            <a:avLst/>
          </a:prstGeom>
          <a:noFill/>
        </p:spPr>
        <p:txBody>
          <a:bodyPr wrap="square" rtlCol="0">
            <a:spAutoFit/>
          </a:bodyPr>
          <a:lstStyle/>
          <a:p>
            <a:pPr lvl="0" algn="ctr">
              <a:defRPr/>
            </a:pPr>
            <a:r>
              <a:rPr lang="vi-VN" sz="2400">
                <a:latin typeface="Roboto" panose="02000000000000000000" pitchFamily="2" charset="0"/>
                <a:ea typeface="Roboto" panose="02000000000000000000" pitchFamily="2" charset="0"/>
              </a:rPr>
              <a:t>Phố cổ Hội An</a:t>
            </a:r>
            <a:r>
              <a:rPr lang="en-US" sz="2400">
                <a:latin typeface="Roboto" panose="02000000000000000000" pitchFamily="2" charset="0"/>
                <a:ea typeface="Roboto" panose="02000000000000000000" pitchFamily="2" charset="0"/>
              </a:rPr>
              <a:t> </a:t>
            </a:r>
            <a:r>
              <a:rPr lang="vi-VN" sz="2400">
                <a:latin typeface="Roboto" panose="02000000000000000000" pitchFamily="2" charset="0"/>
                <a:ea typeface="Roboto" panose="02000000000000000000" pitchFamily="2" charset="0"/>
              </a:rPr>
              <a:t>(Quảng Nam)</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295405" y="2328727"/>
            <a:ext cx="5521420" cy="1200329"/>
          </a:xfrm>
          <a:prstGeom prst="rect">
            <a:avLst/>
          </a:prstGeom>
          <a:noFill/>
        </p:spPr>
        <p:txBody>
          <a:bodyPr wrap="square" rtlCol="0">
            <a:spAutoFit/>
          </a:bodyPr>
          <a:lstStyle/>
          <a:p>
            <a:pPr lvl="0" algn="r">
              <a:defRPr/>
            </a:pPr>
            <a:r>
              <a:rPr lang="en-US" sz="2400">
                <a:latin typeface="Roboto" panose="02000000000000000000" pitchFamily="2" charset="0"/>
                <a:ea typeface="Roboto" panose="02000000000000000000" pitchFamily="2" charset="0"/>
              </a:rPr>
              <a:t>V</a:t>
            </a:r>
            <a:r>
              <a:rPr lang="vi-VN" sz="2400">
                <a:latin typeface="Roboto" panose="02000000000000000000" pitchFamily="2" charset="0"/>
                <a:ea typeface="Roboto" panose="02000000000000000000" pitchFamily="2" charset="0"/>
              </a:rPr>
              <a:t>ốn là một thương cảng, đã có một thời </a:t>
            </a:r>
            <a:r>
              <a:rPr lang="en-US" sz="2400">
                <a:latin typeface="Roboto" panose="02000000000000000000" pitchFamily="2" charset="0"/>
                <a:ea typeface="Roboto" panose="02000000000000000000" pitchFamily="2" charset="0"/>
              </a:rPr>
              <a:t>kì</a:t>
            </a:r>
            <a:r>
              <a:rPr lang="vi-VN" sz="2400">
                <a:latin typeface="Roboto" panose="02000000000000000000" pitchFamily="2" charset="0"/>
                <a:ea typeface="Roboto" panose="02000000000000000000" pitchFamily="2" charset="0"/>
              </a:rPr>
              <a:t> phát triển phát đạt nhất khu vực Đông Nam Á</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237623" y="3809678"/>
            <a:ext cx="5456285" cy="830997"/>
          </a:xfrm>
          <a:prstGeom prst="rect">
            <a:avLst/>
          </a:prstGeom>
          <a:noFill/>
        </p:spPr>
        <p:txBody>
          <a:bodyPr wrap="square" rtlCol="0">
            <a:spAutoFit/>
          </a:bodyPr>
          <a:lstStyle/>
          <a:p>
            <a:pPr lvl="0" algn="r">
              <a:defRPr/>
            </a:pPr>
            <a:r>
              <a:rPr lang="en-US" sz="2400">
                <a:latin typeface="Roboto" panose="02000000000000000000" pitchFamily="2" charset="0"/>
                <a:ea typeface="Roboto" panose="02000000000000000000" pitchFamily="2" charset="0"/>
              </a:rPr>
              <a:t>Năm 1985, được công nhận là Di tích văn hoá cấp quốc gia</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237623" y="4956165"/>
            <a:ext cx="5456285" cy="1569660"/>
          </a:xfrm>
          <a:prstGeom prst="rect">
            <a:avLst/>
          </a:prstGeom>
          <a:noFill/>
        </p:spPr>
        <p:txBody>
          <a:bodyPr wrap="square" rtlCol="0">
            <a:spAutoFit/>
          </a:bodyPr>
          <a:lstStyle/>
          <a:p>
            <a:pPr lvl="0" algn="r">
              <a:defRPr/>
            </a:pPr>
            <a:r>
              <a:rPr lang="vi-VN" sz="2400">
                <a:latin typeface="Roboto" panose="02000000000000000000" pitchFamily="2" charset="0"/>
                <a:ea typeface="Roboto" panose="02000000000000000000" pitchFamily="2" charset="0"/>
              </a:rPr>
              <a:t>Sức hấp dẫn của đô thị hơn 400 năm tuổi xuất phát từ những kiến trúc cổ, những nhà mái ngói rêu phong, những con phố đèn lồng đầy màu sắc...</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352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9" grpId="0"/>
      <p:bldP spid="16" grpId="0"/>
      <p:bldP spid="1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7" y="204249"/>
            <a:ext cx="7562587" cy="1077218"/>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DI TÍCH LỊCH SỬ – VĂN HOÁ VÀ CẢNH QUAN THIÊN NHIÊN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893" y="2141962"/>
            <a:ext cx="5407418" cy="3928030"/>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524387" y="1348563"/>
            <a:ext cx="744702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nêu những điều em biết về địa danh này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4373542" y="6260492"/>
            <a:ext cx="3748712" cy="461665"/>
          </a:xfrm>
          <a:prstGeom prst="rect">
            <a:avLst/>
          </a:prstGeom>
          <a:noFill/>
        </p:spPr>
        <p:txBody>
          <a:bodyPr wrap="square" rtlCol="0">
            <a:spAutoFit/>
          </a:bodyPr>
          <a:lstStyle/>
          <a:p>
            <a:pPr lvl="0" algn="ctr">
              <a:defRPr/>
            </a:pPr>
            <a:r>
              <a:rPr lang="vi-VN" sz="2400">
                <a:latin typeface="Roboto" panose="02000000000000000000" pitchFamily="2" charset="0"/>
                <a:ea typeface="Roboto" panose="02000000000000000000" pitchFamily="2" charset="0"/>
              </a:rPr>
              <a:t>Biển Mỹ Khê</a:t>
            </a:r>
            <a:r>
              <a:rPr lang="en-US" sz="2400">
                <a:latin typeface="Roboto" panose="02000000000000000000" pitchFamily="2" charset="0"/>
                <a:ea typeface="Roboto" panose="02000000000000000000" pitchFamily="2" charset="0"/>
              </a:rPr>
              <a:t> </a:t>
            </a:r>
            <a:r>
              <a:rPr lang="vi-VN" sz="2400">
                <a:latin typeface="Roboto" panose="02000000000000000000" pitchFamily="2" charset="0"/>
                <a:ea typeface="Roboto" panose="02000000000000000000" pitchFamily="2" charset="0"/>
              </a:rPr>
              <a:t>(Đà Nẵng)</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26696" y="2420778"/>
            <a:ext cx="3183118" cy="1938992"/>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Có chiều dài 900m, thuộc vào loại nhộn nhịp nhất trong số các bãi tắm của Đà Nẵng, Việt Nam</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113292" y="4847933"/>
            <a:ext cx="3209925" cy="1200329"/>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Là bãi biển lọt top 50 bãi biển đẹp nhất hành tinh</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8982583" y="2523803"/>
            <a:ext cx="3020686" cy="2308324"/>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Bãi biển có </a:t>
            </a:r>
            <a:r>
              <a:rPr lang="vi-VN" sz="2400">
                <a:latin typeface="Roboto" panose="02000000000000000000" pitchFamily="2" charset="0"/>
                <a:ea typeface="Roboto" panose="02000000000000000000" pitchFamily="2" charset="0"/>
              </a:rPr>
              <a:t>một màu xanh trải dài tới tận chân trời, với bãi cát trắng mịn cùng hàng dừa thơ mộng bao quanh</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0389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9" grpId="0"/>
      <p:bldP spid="16" grpId="0"/>
      <p:bldP spid="17" grpId="0"/>
      <p:bldP spid="1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4525</TotalTime>
  <Words>3466</Words>
  <Application>Microsoft Office PowerPoint</Application>
  <PresentationFormat>Widescreen</PresentationFormat>
  <Paragraphs>268</Paragraphs>
  <Slides>39</Slides>
  <Notes>39</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39</vt:i4>
      </vt:variant>
    </vt:vector>
  </HeadingPairs>
  <TitlesOfParts>
    <vt:vector size="51" baseType="lpstr">
      <vt:lpstr>Roboto</vt:lpstr>
      <vt:lpstr>Roboto Black</vt:lpstr>
      <vt:lpstr>Arial</vt:lpstr>
      <vt:lpstr>Times New Roman</vt:lpstr>
      <vt:lpstr>Pangolin</vt:lpstr>
      <vt:lpstr>Calibri Light</vt:lpstr>
      <vt:lpstr>Calibri</vt:lpstr>
      <vt:lpstr>Wingdings</vt:lpstr>
      <vt:lpstr>1_Office Theme</vt:lpstr>
      <vt:lpstr>2_Office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266</cp:revision>
  <dcterms:created xsi:type="dcterms:W3CDTF">2023-04-01T23:44:56Z</dcterms:created>
  <dcterms:modified xsi:type="dcterms:W3CDTF">2023-08-23T15:20:44Z</dcterms:modified>
</cp:coreProperties>
</file>