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  <p:sldMasterId id="2147483684" r:id="rId2"/>
  </p:sldMasterIdLst>
  <p:notesMasterIdLst>
    <p:notesMasterId r:id="rId28"/>
  </p:notesMasterIdLst>
  <p:sldIdLst>
    <p:sldId id="256" r:id="rId3"/>
    <p:sldId id="270" r:id="rId4"/>
    <p:sldId id="258" r:id="rId5"/>
    <p:sldId id="271" r:id="rId6"/>
    <p:sldId id="328" r:id="rId7"/>
    <p:sldId id="329" r:id="rId8"/>
    <p:sldId id="330" r:id="rId9"/>
    <p:sldId id="331" r:id="rId10"/>
    <p:sldId id="332" r:id="rId11"/>
    <p:sldId id="290" r:id="rId12"/>
    <p:sldId id="266" r:id="rId13"/>
    <p:sldId id="333" r:id="rId14"/>
    <p:sldId id="334" r:id="rId15"/>
    <p:sldId id="335" r:id="rId16"/>
    <p:sldId id="336" r:id="rId17"/>
    <p:sldId id="338" r:id="rId18"/>
    <p:sldId id="299" r:id="rId19"/>
    <p:sldId id="300" r:id="rId20"/>
    <p:sldId id="301" r:id="rId21"/>
    <p:sldId id="302" r:id="rId22"/>
    <p:sldId id="339" r:id="rId23"/>
    <p:sldId id="297" r:id="rId24"/>
    <p:sldId id="303" r:id="rId25"/>
    <p:sldId id="304" r:id="rId26"/>
    <p:sldId id="305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48" autoAdjust="0"/>
  </p:normalViewPr>
  <p:slideViewPr>
    <p:cSldViewPr snapToGrid="0">
      <p:cViewPr varScale="1">
        <p:scale>
          <a:sx n="68" d="100"/>
          <a:sy n="68" d="100"/>
        </p:scale>
        <p:origin x="9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33D04-5173-415E-A591-1DAAB0736C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95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33D04-5173-415E-A591-1DAAB0736C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8EE98-1523-2E0C-A69B-F4D1C5B84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6D6FC-EBFF-7BD3-7155-88D448C00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6AFA9-5B07-9C53-26D5-5108078F8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F8692-843B-5D54-ACD6-AA6571EC5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65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7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2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0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2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184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8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4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8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7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1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1.png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UsbBsh0A7Q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UsbBsh0A7Q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5.png"/><Relationship Id="rId21" Type="http://schemas.openxmlformats.org/officeDocument/2006/relationships/slide" Target="slide9.xml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slide" Target="slide7.xml"/><Relationship Id="rId25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slide" Target="slide12.xml"/><Relationship Id="rId23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slide" Target="slide8.xml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358283" y="2002967"/>
            <a:ext cx="9475433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Tìm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kiếm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sự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hỗ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trợ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358284" y="3522769"/>
            <a:ext cx="9475432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7: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Tiếp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xúc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với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người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lạ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2690C1-FE9F-4528-A8D9-3FD855D02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153" y="1446992"/>
            <a:ext cx="3597847" cy="2824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1AE1C8-C74C-4DC8-A8BB-D77854BC4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089" y="1493804"/>
            <a:ext cx="4423793" cy="28221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DC2B3EE-5A17-4830-8B2C-D96D9B89CBB8}"/>
              </a:ext>
            </a:extLst>
          </p:cNvPr>
          <p:cNvGrpSpPr/>
          <p:nvPr/>
        </p:nvGrpSpPr>
        <p:grpSpPr>
          <a:xfrm>
            <a:off x="2751006" y="606278"/>
            <a:ext cx="8614548" cy="852400"/>
            <a:chOff x="1398088" y="2213997"/>
            <a:chExt cx="7808458" cy="8524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1B9F3E9-2B2A-464C-B055-26F278BBEA00}"/>
                </a:ext>
              </a:extLst>
            </p:cNvPr>
            <p:cNvSpPr/>
            <p:nvPr/>
          </p:nvSpPr>
          <p:spPr>
            <a:xfrm>
              <a:off x="2702773" y="2299441"/>
              <a:ext cx="6503773" cy="73182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lạ</a:t>
              </a:r>
              <a:endPara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1227;p47">
              <a:extLst>
                <a:ext uri="{FF2B5EF4-FFF2-40B4-BE49-F238E27FC236}">
                  <a16:creationId xmlns:a16="http://schemas.microsoft.com/office/drawing/2014/main" id="{3F52C928-1655-48D6-B4CD-D59396D6A41D}"/>
                </a:ext>
              </a:extLst>
            </p:cNvPr>
            <p:cNvSpPr txBox="1"/>
            <p:nvPr/>
          </p:nvSpPr>
          <p:spPr>
            <a:xfrm>
              <a:off x="1398088" y="2213997"/>
              <a:ext cx="1535200" cy="8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000" b="1" dirty="0">
                  <a:solidFill>
                    <a:srgbClr val="C00000"/>
                  </a:solidFill>
                  <a:latin typeface="+mn-lt"/>
                  <a:ea typeface="Gorditas"/>
                  <a:cs typeface="Gorditas"/>
                  <a:sym typeface="Gorditas"/>
                </a:rPr>
                <a:t>02</a:t>
              </a:r>
              <a:endParaRPr sz="4000" b="1" dirty="0">
                <a:solidFill>
                  <a:srgbClr val="C00000"/>
                </a:solidFill>
                <a:latin typeface="+mn-lt"/>
                <a:ea typeface="Gorditas"/>
                <a:cs typeface="Gorditas"/>
                <a:sym typeface="Gordita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62CCC7B-DFBC-47F2-8AC1-6A164645BE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1" r="2750"/>
          <a:stretch/>
        </p:blipFill>
        <p:spPr>
          <a:xfrm>
            <a:off x="4190378" y="1512090"/>
            <a:ext cx="4589132" cy="27733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6F909B8-D76B-18AE-317F-B5C3FA88D495}"/>
              </a:ext>
            </a:extLst>
          </p:cNvPr>
          <p:cNvGrpSpPr/>
          <p:nvPr/>
        </p:nvGrpSpPr>
        <p:grpSpPr>
          <a:xfrm>
            <a:off x="1604333" y="4295395"/>
            <a:ext cx="9761222" cy="2396749"/>
            <a:chOff x="2176601" y="4178710"/>
            <a:chExt cx="9761222" cy="23967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0E56E64-2BBF-490D-8117-C61916705589}"/>
                </a:ext>
              </a:extLst>
            </p:cNvPr>
            <p:cNvSpPr/>
            <p:nvPr/>
          </p:nvSpPr>
          <p:spPr>
            <a:xfrm>
              <a:off x="2176601" y="4178710"/>
              <a:ext cx="9631941" cy="2396749"/>
            </a:xfrm>
            <a:prstGeom prst="roundRect">
              <a:avLst>
                <a:gd name="adj" fmla="val 871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D95DBB-E250-4C02-88FE-29411DD3E13D}"/>
                </a:ext>
              </a:extLst>
            </p:cNvPr>
            <p:cNvSpPr txBox="1"/>
            <p:nvPr/>
          </p:nvSpPr>
          <p:spPr>
            <a:xfrm>
              <a:off x="2479190" y="4387742"/>
              <a:ext cx="9458633" cy="1978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b="1" i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Quan </a:t>
              </a:r>
              <a:r>
                <a:rPr lang="en-US" sz="2200" b="1" i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sát</a:t>
              </a:r>
              <a:r>
                <a:rPr lang="en-US" sz="2200" b="1" i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200" b="1" i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bức</a:t>
              </a:r>
              <a:r>
                <a:rPr lang="en-US" sz="2200" b="1" i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200" b="1" i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trên</a:t>
              </a:r>
              <a:r>
                <a:rPr lang="en-US" sz="2200" b="1" i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b="1" i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2200" b="1" i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200" b="1" i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200" b="1" i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200" b="1" i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200" b="1" i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i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r>
                <a:rPr lang="en-US" sz="2200" b="1" i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marL="342900" indent="-34290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cần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kiếm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hỗ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trợ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lạ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  <a:p>
              <a:pPr marL="342900" indent="-34290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Vì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sao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cần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kiếm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hỗ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trợ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trên</a:t>
              </a:r>
              <a:r>
                <a:rPr lang="en-US" sz="22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7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284D591-8E1B-4CC8-9653-F00683C69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433" y="1691322"/>
            <a:ext cx="4359900" cy="34225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2549A5-05CC-48FA-A614-348E7275ED79}"/>
              </a:ext>
            </a:extLst>
          </p:cNvPr>
          <p:cNvGrpSpPr/>
          <p:nvPr/>
        </p:nvGrpSpPr>
        <p:grpSpPr>
          <a:xfrm>
            <a:off x="2558719" y="679699"/>
            <a:ext cx="7875153" cy="852400"/>
            <a:chOff x="1213825" y="2239156"/>
            <a:chExt cx="7138251" cy="852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97BEC0-EB7A-4441-A567-ED7CC9C9243D}"/>
                </a:ext>
              </a:extLst>
            </p:cNvPr>
            <p:cNvSpPr/>
            <p:nvPr/>
          </p:nvSpPr>
          <p:spPr>
            <a:xfrm>
              <a:off x="2491856" y="2313156"/>
              <a:ext cx="5860220" cy="73182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lạ</a:t>
              </a:r>
              <a:endPara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1227;p47">
              <a:extLst>
                <a:ext uri="{FF2B5EF4-FFF2-40B4-BE49-F238E27FC236}">
                  <a16:creationId xmlns:a16="http://schemas.microsoft.com/office/drawing/2014/main" id="{B87C31B1-643E-4687-B70A-AA44838D703C}"/>
                </a:ext>
              </a:extLst>
            </p:cNvPr>
            <p:cNvSpPr txBox="1"/>
            <p:nvPr/>
          </p:nvSpPr>
          <p:spPr>
            <a:xfrm>
              <a:off x="1213825" y="2239156"/>
              <a:ext cx="1535200" cy="8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000" b="1" dirty="0">
                  <a:solidFill>
                    <a:srgbClr val="C00000"/>
                  </a:solidFill>
                  <a:latin typeface="+mn-lt"/>
                  <a:ea typeface="Gorditas"/>
                  <a:cs typeface="Gorditas"/>
                  <a:sym typeface="Gorditas"/>
                </a:rPr>
                <a:t>02</a:t>
              </a:r>
              <a:endParaRPr sz="4000" b="1" dirty="0">
                <a:solidFill>
                  <a:srgbClr val="C00000"/>
                </a:solidFill>
                <a:latin typeface="+mn-lt"/>
                <a:ea typeface="Gorditas"/>
                <a:cs typeface="Gorditas"/>
                <a:sym typeface="Gordita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2099B40-E519-4DBC-9407-4792F96490FC}"/>
              </a:ext>
            </a:extLst>
          </p:cNvPr>
          <p:cNvSpPr txBox="1"/>
          <p:nvPr/>
        </p:nvSpPr>
        <p:spPr>
          <a:xfrm>
            <a:off x="244830" y="1560593"/>
            <a:ext cx="6722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ình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kiếm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hỗ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trợ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000" b="1" dirty="0">
              <a:latin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D91992-1991-445C-B529-805777DF0E29}"/>
              </a:ext>
            </a:extLst>
          </p:cNvPr>
          <p:cNvSpPr/>
          <p:nvPr/>
        </p:nvSpPr>
        <p:spPr>
          <a:xfrm>
            <a:off x="1178895" y="2223753"/>
            <a:ext cx="5227090" cy="6679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gười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lạ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A9AC97-33D3-4FCA-BB3B-A23EE1D2DAE8}"/>
              </a:ext>
            </a:extLst>
          </p:cNvPr>
          <p:cNvSpPr/>
          <p:nvPr/>
        </p:nvSpPr>
        <p:spPr>
          <a:xfrm>
            <a:off x="1178894" y="3263768"/>
            <a:ext cx="5227091" cy="6679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lạ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E0E747-5D7C-4D94-BDCE-999D8E181F53}"/>
              </a:ext>
            </a:extLst>
          </p:cNvPr>
          <p:cNvSpPr/>
          <p:nvPr/>
        </p:nvSpPr>
        <p:spPr>
          <a:xfrm>
            <a:off x="1178895" y="4303783"/>
            <a:ext cx="5227090" cy="6679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gười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lạ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CB26889-46B9-4337-BD3B-14891C5F87D1}"/>
              </a:ext>
            </a:extLst>
          </p:cNvPr>
          <p:cNvSpPr/>
          <p:nvPr/>
        </p:nvSpPr>
        <p:spPr>
          <a:xfrm>
            <a:off x="1788225" y="5163228"/>
            <a:ext cx="9430381" cy="1589201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trợ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giúp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vì</a:t>
            </a:r>
            <a:r>
              <a:rPr lang="vi-VN" sz="2000" dirty="0">
                <a:solidFill>
                  <a:schemeClr val="tx1"/>
                </a:solidFill>
                <a:cs typeface="Arial" panose="020B0604020202020204" pitchFamily="34" charset="0"/>
              </a:rPr>
              <a:t> em phải đề phòng những trường hợp bị bắt cóc khi gặp những người có hành động kì lạ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gặp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nguy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hiểm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C7EE990-8F97-4E77-A913-9D5D26F63968}"/>
              </a:ext>
            </a:extLst>
          </p:cNvPr>
          <p:cNvSpPr/>
          <p:nvPr/>
        </p:nvSpPr>
        <p:spPr>
          <a:xfrm>
            <a:off x="210148" y="5514093"/>
            <a:ext cx="1376516" cy="7987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026DDC-B9FA-401F-9849-1B022546D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" r="2750"/>
          <a:stretch/>
        </p:blipFill>
        <p:spPr>
          <a:xfrm>
            <a:off x="7060369" y="1911150"/>
            <a:ext cx="4954548" cy="29941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BE319E-794F-4582-9B6B-9453DDE54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967" y="1876114"/>
            <a:ext cx="4997961" cy="31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Ong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non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học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4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797B971D-38DA-3671-AFF5-28C15AE34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80157" y="8918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5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4196183"/>
            <a:ext cx="2650039" cy="26618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4BBFA5-A531-CDFA-C006-225F65E53AEB}"/>
              </a:ext>
            </a:extLst>
          </p:cNvPr>
          <p:cNvSpPr/>
          <p:nvPr/>
        </p:nvSpPr>
        <p:spPr>
          <a:xfrm>
            <a:off x="319460" y="1365813"/>
            <a:ext cx="9211291" cy="2963119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  <a:endParaRPr lang="en-US" sz="2800" kern="100" dirty="0">
              <a:solidFill>
                <a:schemeClr val="tx1"/>
              </a:solidFill>
              <a:effectLst/>
              <a:latin typeface="UTM Avo" panose="020406030505060202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Click vào ô đáp án để chọn đáp án đúng. </a:t>
            </a:r>
            <a:endParaRPr lang="en-US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click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sang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theo.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0" y="109226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1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13">
            <a:extLst>
              <a:ext uri="{FF2B5EF4-FFF2-40B4-BE49-F238E27FC236}">
                <a16:creationId xmlns:a16="http://schemas.microsoft.com/office/drawing/2014/main" id="{C17510A1-0504-1709-1785-77117110CF84}"/>
              </a:ext>
            </a:extLst>
          </p:cNvPr>
          <p:cNvSpPr/>
          <p:nvPr/>
        </p:nvSpPr>
        <p:spPr>
          <a:xfrm>
            <a:off x="841150" y="4804254"/>
            <a:ext cx="4142232" cy="1981918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2" name="Picture 18">
            <a:extLst>
              <a:ext uri="{FF2B5EF4-FFF2-40B4-BE49-F238E27FC236}">
                <a16:creationId xmlns:a16="http://schemas.microsoft.com/office/drawing/2014/main" id="{0D4BCE1E-808F-87F6-5B50-45F09F85C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88" y="559900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13">
            <a:extLst>
              <a:ext uri="{FF2B5EF4-FFF2-40B4-BE49-F238E27FC236}">
                <a16:creationId xmlns:a16="http://schemas.microsoft.com/office/drawing/2014/main" id="{2F543557-B5C0-D051-34A4-08C9430250DB}"/>
              </a:ext>
            </a:extLst>
          </p:cNvPr>
          <p:cNvSpPr/>
          <p:nvPr/>
        </p:nvSpPr>
        <p:spPr>
          <a:xfrm>
            <a:off x="6354081" y="2599807"/>
            <a:ext cx="4142232" cy="1981918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C88F3B73-048A-07A9-6472-7A23BCE4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719" y="3394559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977D5EBB-FE26-E366-0B4B-2369A5B223AA}"/>
              </a:ext>
            </a:extLst>
          </p:cNvPr>
          <p:cNvSpPr/>
          <p:nvPr/>
        </p:nvSpPr>
        <p:spPr>
          <a:xfrm>
            <a:off x="841150" y="2634248"/>
            <a:ext cx="4142232" cy="1981918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A1F87E2E-8B30-1BC1-0005-7AE72CDB9A48}"/>
              </a:ext>
            </a:extLst>
          </p:cNvPr>
          <p:cNvSpPr/>
          <p:nvPr/>
        </p:nvSpPr>
        <p:spPr>
          <a:xfrm>
            <a:off x="6407225" y="4777794"/>
            <a:ext cx="4142232" cy="1981918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A48BDCCE-CF62-9555-47CC-AAB456E8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88" y="342900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416FFE5C-8287-9E44-3AA2-7E3BC690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26" y="5455536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E84F76-64C6-FA5B-8D68-64B6ECA30BF4}"/>
              </a:ext>
            </a:extLst>
          </p:cNvPr>
          <p:cNvSpPr/>
          <p:nvPr/>
        </p:nvSpPr>
        <p:spPr>
          <a:xfrm>
            <a:off x="841150" y="20246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vi-VN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 hỏi: Ai là người em có thể nhờ giúp đỡ khi tiếp xúc với người lạ?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568" y="552942"/>
            <a:ext cx="2071868" cy="2071868"/>
          </a:xfrm>
          <a:prstGeom prst="rect">
            <a:avLst/>
          </a:prstGeom>
        </p:spPr>
      </p:pic>
      <p:pic>
        <p:nvPicPr>
          <p:cNvPr id="21" name="Picture 20" descr="A group of people in different poses&#10;&#10;Description automatically generated">
            <a:extLst>
              <a:ext uri="{FF2B5EF4-FFF2-40B4-BE49-F238E27FC236}">
                <a16:creationId xmlns:a16="http://schemas.microsoft.com/office/drawing/2014/main" id="{55913A07-792A-0C26-8B23-287074BB03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124" t="54131" r="50526" b="7818"/>
          <a:stretch/>
        </p:blipFill>
        <p:spPr>
          <a:xfrm>
            <a:off x="7678900" y="2608487"/>
            <a:ext cx="1680268" cy="1973238"/>
          </a:xfrm>
          <a:prstGeom prst="rect">
            <a:avLst/>
          </a:prstGeom>
        </p:spPr>
      </p:pic>
      <p:pic>
        <p:nvPicPr>
          <p:cNvPr id="22" name="Picture 21" descr="A group of people in different poses&#10;&#10;Description automatically generated">
            <a:extLst>
              <a:ext uri="{FF2B5EF4-FFF2-40B4-BE49-F238E27FC236}">
                <a16:creationId xmlns:a16="http://schemas.microsoft.com/office/drawing/2014/main" id="{36080152-5C81-80A8-6B5D-32B51A9DD3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895" t="14417" r="50310" b="47698"/>
          <a:stretch/>
        </p:blipFill>
        <p:spPr>
          <a:xfrm>
            <a:off x="7678900" y="4799996"/>
            <a:ext cx="1718974" cy="1959716"/>
          </a:xfrm>
          <a:prstGeom prst="rect">
            <a:avLst/>
          </a:prstGeom>
        </p:spPr>
      </p:pic>
      <p:pic>
        <p:nvPicPr>
          <p:cNvPr id="23" name="Picture 22" descr="A group of people in different poses&#10;&#10;Description automatically generated">
            <a:extLst>
              <a:ext uri="{FF2B5EF4-FFF2-40B4-BE49-F238E27FC236}">
                <a16:creationId xmlns:a16="http://schemas.microsoft.com/office/drawing/2014/main" id="{C8330390-44D3-2E9B-3C1C-A134A91A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714" t="54130" r="70911" b="8367"/>
          <a:stretch/>
        </p:blipFill>
        <p:spPr>
          <a:xfrm>
            <a:off x="2208596" y="2605495"/>
            <a:ext cx="1682487" cy="1961871"/>
          </a:xfrm>
          <a:prstGeom prst="rect">
            <a:avLst/>
          </a:prstGeom>
        </p:spPr>
      </p:pic>
      <p:pic>
        <p:nvPicPr>
          <p:cNvPr id="26" name="Picture 25" descr="A group of people in different poses&#10;&#10;Description automatically generated">
            <a:extLst>
              <a:ext uri="{FF2B5EF4-FFF2-40B4-BE49-F238E27FC236}">
                <a16:creationId xmlns:a16="http://schemas.microsoft.com/office/drawing/2014/main" id="{67A15A39-EAFA-9A54-586B-801F523E9B8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662" t="54297" r="30018" b="7818"/>
          <a:stretch/>
        </p:blipFill>
        <p:spPr>
          <a:xfrm>
            <a:off x="2213393" y="4835100"/>
            <a:ext cx="1677690" cy="1951072"/>
          </a:xfrm>
          <a:prstGeom prst="rect">
            <a:avLst/>
          </a:prstGeom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F0388B-E54E-4A6C-BA26-0937C44653CA}"/>
              </a:ext>
            </a:extLst>
          </p:cNvPr>
          <p:cNvSpPr/>
          <p:nvPr/>
        </p:nvSpPr>
        <p:spPr>
          <a:xfrm>
            <a:off x="11085922" y="6014301"/>
            <a:ext cx="887378" cy="7718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3" grpId="0" animBg="1"/>
      <p:bldP spid="9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5AFB-4A99-DCB2-2DC0-851F94045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BA68CEC-C824-8310-98BF-8580EBB8A352}"/>
              </a:ext>
            </a:extLst>
          </p:cNvPr>
          <p:cNvSpPr/>
          <p:nvPr/>
        </p:nvSpPr>
        <p:spPr>
          <a:xfrm>
            <a:off x="841150" y="20246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vi-VN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 hỏi: Ai là người em có thể nhờ giúp đỡ khi tiếp xúc với người lạ?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D91260-3F63-2063-EF14-E9211D212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938EF-5820-E9FE-865A-2DEBE4388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568" y="552942"/>
            <a:ext cx="2071868" cy="2071868"/>
          </a:xfrm>
          <a:prstGeom prst="rect">
            <a:avLst/>
          </a:prstGeom>
        </p:spPr>
      </p:pic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724713D1-0C73-BC66-11EB-AA422653EC67}"/>
              </a:ext>
            </a:extLst>
          </p:cNvPr>
          <p:cNvSpPr/>
          <p:nvPr/>
        </p:nvSpPr>
        <p:spPr>
          <a:xfrm>
            <a:off x="6354081" y="2599807"/>
            <a:ext cx="4142232" cy="1981918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034EED1D-52F7-A2EE-7BAB-9935EB0FC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719" y="3394559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6BDB6358-6434-14A2-C2C2-1980B50FFBD3}"/>
              </a:ext>
            </a:extLst>
          </p:cNvPr>
          <p:cNvSpPr/>
          <p:nvPr/>
        </p:nvSpPr>
        <p:spPr>
          <a:xfrm>
            <a:off x="841150" y="2634248"/>
            <a:ext cx="4142232" cy="1981918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63A7C8-4738-18A2-7286-6D3D1C373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88" y="342900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group of people in different poses&#10;&#10;Description automatically generated">
            <a:extLst>
              <a:ext uri="{FF2B5EF4-FFF2-40B4-BE49-F238E27FC236}">
                <a16:creationId xmlns:a16="http://schemas.microsoft.com/office/drawing/2014/main" id="{FFBBA1C3-146E-39CB-CDC6-DB67CDE4FB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367" t="14417" r="30290" b="47432"/>
          <a:stretch/>
        </p:blipFill>
        <p:spPr>
          <a:xfrm>
            <a:off x="2054240" y="2579724"/>
            <a:ext cx="1701698" cy="2022084"/>
          </a:xfrm>
          <a:prstGeom prst="rect">
            <a:avLst/>
          </a:prstGeom>
        </p:spPr>
      </p:pic>
      <p:pic>
        <p:nvPicPr>
          <p:cNvPr id="23" name="Picture 22" descr="A group of people in different poses&#10;&#10;Description automatically generated">
            <a:extLst>
              <a:ext uri="{FF2B5EF4-FFF2-40B4-BE49-F238E27FC236}">
                <a16:creationId xmlns:a16="http://schemas.microsoft.com/office/drawing/2014/main" id="{6420C686-6B66-E6D0-1524-5717D5F931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758" t="14417" r="70883" b="47869"/>
          <a:stretch/>
        </p:blipFill>
        <p:spPr>
          <a:xfrm>
            <a:off x="7667940" y="2596733"/>
            <a:ext cx="1703038" cy="1981918"/>
          </a:xfrm>
          <a:prstGeom prst="rect">
            <a:avLst/>
          </a:prstGeom>
        </p:spPr>
      </p:pic>
      <p:sp>
        <p:nvSpPr>
          <p:cNvPr id="27" name="Rectangle: Rounded Corners 16">
            <a:extLst>
              <a:ext uri="{FF2B5EF4-FFF2-40B4-BE49-F238E27FC236}">
                <a16:creationId xmlns:a16="http://schemas.microsoft.com/office/drawing/2014/main" id="{D3AA82EE-DFEF-9B47-8CBF-0C5B19E8E0CD}"/>
              </a:ext>
            </a:extLst>
          </p:cNvPr>
          <p:cNvSpPr/>
          <p:nvPr/>
        </p:nvSpPr>
        <p:spPr>
          <a:xfrm>
            <a:off x="3579366" y="4794802"/>
            <a:ext cx="4142232" cy="1981918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Picture 20">
            <a:extLst>
              <a:ext uri="{FF2B5EF4-FFF2-40B4-BE49-F238E27FC236}">
                <a16:creationId xmlns:a16="http://schemas.microsoft.com/office/drawing/2014/main" id="{4469B4EF-D659-8FD5-8347-82B86AD8F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567" y="5472544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group of people in different poses&#10;&#10;Description automatically generated">
            <a:extLst>
              <a:ext uri="{FF2B5EF4-FFF2-40B4-BE49-F238E27FC236}">
                <a16:creationId xmlns:a16="http://schemas.microsoft.com/office/drawing/2014/main" id="{75C03C65-6D44-43B3-E834-2184B354AD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0706" t="14417" r="9581" b="48189"/>
          <a:stretch/>
        </p:blipFill>
        <p:spPr>
          <a:xfrm>
            <a:off x="4792456" y="4794802"/>
            <a:ext cx="1734355" cy="1981918"/>
          </a:xfrm>
          <a:prstGeom prst="rect">
            <a:avLst/>
          </a:prstGeom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00B537-3F94-E5A5-9FB5-5079D6ADB796}"/>
              </a:ext>
            </a:extLst>
          </p:cNvPr>
          <p:cNvSpPr/>
          <p:nvPr/>
        </p:nvSpPr>
        <p:spPr>
          <a:xfrm>
            <a:off x="11085922" y="6014301"/>
            <a:ext cx="887378" cy="7718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8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CHÚC</a:t>
            </a:r>
            <a:endParaRPr kumimoji="0" lang="en-US" sz="4000" b="0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MỪNG</a:t>
            </a:r>
            <a:endParaRPr kumimoji="0" lang="en-US" sz="4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CÁC</a:t>
            </a:r>
            <a:endParaRPr kumimoji="0" lang="en-US" sz="4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B4F899-431B-405E-9053-C0F6CFF653BF}"/>
              </a:ext>
            </a:extLst>
          </p:cNvPr>
          <p:cNvSpPr/>
          <p:nvPr/>
        </p:nvSpPr>
        <p:spPr>
          <a:xfrm>
            <a:off x="544446" y="2336492"/>
            <a:ext cx="4897428" cy="2972379"/>
          </a:xfrm>
          <a:prstGeom prst="roundRect">
            <a:avLst>
              <a:gd name="adj" fmla="val 6959"/>
            </a:avLst>
          </a:prstGeom>
          <a:solidFill>
            <a:schemeClr val="bg1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FC4799-5FA4-4A23-B0AD-9C47ACE67377}"/>
              </a:ext>
            </a:extLst>
          </p:cNvPr>
          <p:cNvGrpSpPr/>
          <p:nvPr/>
        </p:nvGrpSpPr>
        <p:grpSpPr>
          <a:xfrm>
            <a:off x="2947754" y="588208"/>
            <a:ext cx="8747836" cy="852400"/>
            <a:chOff x="1029743" y="2239155"/>
            <a:chExt cx="9076940" cy="8524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C120884-6916-4DA2-B0BA-4E22693B9A40}"/>
                </a:ext>
              </a:extLst>
            </p:cNvPr>
            <p:cNvSpPr/>
            <p:nvPr/>
          </p:nvSpPr>
          <p:spPr>
            <a:xfrm>
              <a:off x="2274374" y="2299441"/>
              <a:ext cx="7832309" cy="73182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en-US" sz="22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ách</a:t>
              </a:r>
              <a:r>
                <a:rPr lang="en-US" sz="22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22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kiếm</a:t>
              </a:r>
              <a:r>
                <a:rPr lang="en-US" sz="22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en-US" sz="22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hỗ</a:t>
              </a:r>
              <a:r>
                <a:rPr lang="en-US" sz="22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trợ</a:t>
              </a:r>
              <a:r>
                <a:rPr lang="en-US" sz="22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2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2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22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2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2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lạ</a:t>
              </a:r>
              <a:endPara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1227;p47">
              <a:extLst>
                <a:ext uri="{FF2B5EF4-FFF2-40B4-BE49-F238E27FC236}">
                  <a16:creationId xmlns:a16="http://schemas.microsoft.com/office/drawing/2014/main" id="{DABF8BA9-C0CE-400C-9780-C35D663484FF}"/>
                </a:ext>
              </a:extLst>
            </p:cNvPr>
            <p:cNvSpPr txBox="1"/>
            <p:nvPr/>
          </p:nvSpPr>
          <p:spPr>
            <a:xfrm>
              <a:off x="1029743" y="2239155"/>
              <a:ext cx="1535200" cy="8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400" b="1" dirty="0">
                  <a:solidFill>
                    <a:srgbClr val="C00000"/>
                  </a:solidFill>
                  <a:latin typeface="+mn-lt"/>
                  <a:ea typeface="Gorditas"/>
                  <a:cs typeface="Gorditas"/>
                  <a:sym typeface="Gorditas"/>
                </a:rPr>
                <a:t>03</a:t>
              </a:r>
              <a:endParaRPr sz="4400" b="1" dirty="0">
                <a:solidFill>
                  <a:srgbClr val="C00000"/>
                </a:solidFill>
                <a:latin typeface="+mn-lt"/>
                <a:ea typeface="Gorditas"/>
                <a:cs typeface="Gorditas"/>
                <a:sym typeface="Gordita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6D01662-2F61-416B-90CB-34B67F5F3063}"/>
              </a:ext>
            </a:extLst>
          </p:cNvPr>
          <p:cNvSpPr/>
          <p:nvPr/>
        </p:nvSpPr>
        <p:spPr>
          <a:xfrm>
            <a:off x="1688538" y="3206073"/>
            <a:ext cx="2458720" cy="436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cs typeface="Arial" panose="020B0604020202020204" pitchFamily="34" charset="0"/>
              </a:rPr>
              <a:t>Thời</a:t>
            </a:r>
            <a:r>
              <a:rPr lang="en-US" sz="1500" b="1" dirty="0">
                <a:cs typeface="Arial" panose="020B0604020202020204" pitchFamily="34" charset="0"/>
              </a:rPr>
              <a:t> </a:t>
            </a:r>
            <a:r>
              <a:rPr lang="en-US" sz="1500" b="1" dirty="0" err="1">
                <a:cs typeface="Arial" panose="020B0604020202020204" pitchFamily="34" charset="0"/>
              </a:rPr>
              <a:t>gian</a:t>
            </a:r>
            <a:r>
              <a:rPr lang="en-US" sz="1500" b="1" dirty="0">
                <a:cs typeface="Arial" panose="020B0604020202020204" pitchFamily="34" charset="0"/>
              </a:rPr>
              <a:t>: 10 </a:t>
            </a:r>
            <a:r>
              <a:rPr lang="en-US" sz="1500" b="1" dirty="0" err="1">
                <a:cs typeface="Arial" panose="020B0604020202020204" pitchFamily="34" charset="0"/>
              </a:rPr>
              <a:t>phút</a:t>
            </a:r>
            <a:endParaRPr lang="en-US" sz="1500" b="1" dirty="0"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AA5FB-4593-4225-AE1D-C5087DB768E8}"/>
              </a:ext>
            </a:extLst>
          </p:cNvPr>
          <p:cNvSpPr txBox="1"/>
          <p:nvPr/>
        </p:nvSpPr>
        <p:spPr>
          <a:xfrm>
            <a:off x="673048" y="3703937"/>
            <a:ext cx="4667853" cy="1543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2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2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2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2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69D619-15C1-422C-A7B8-1A6E53F1F74B}"/>
              </a:ext>
            </a:extLst>
          </p:cNvPr>
          <p:cNvSpPr txBox="1"/>
          <p:nvPr/>
        </p:nvSpPr>
        <p:spPr>
          <a:xfrm>
            <a:off x="780820" y="2671987"/>
            <a:ext cx="4424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+mn-lt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C197161-77FC-4AFB-B199-E4FFE2807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66" y="1387768"/>
            <a:ext cx="1284219" cy="12842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D8862F-3915-423E-A20A-58BB6F41716D}"/>
              </a:ext>
            </a:extLst>
          </p:cNvPr>
          <p:cNvSpPr/>
          <p:nvPr/>
        </p:nvSpPr>
        <p:spPr>
          <a:xfrm>
            <a:off x="7410376" y="1592191"/>
            <a:ext cx="4213518" cy="10304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2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lạ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CC27E5-F333-4BFB-96BD-D748B5996768}"/>
              </a:ext>
            </a:extLst>
          </p:cNvPr>
          <p:cNvSpPr/>
          <p:nvPr/>
        </p:nvSpPr>
        <p:spPr>
          <a:xfrm>
            <a:off x="7410376" y="2944461"/>
            <a:ext cx="4213518" cy="10915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2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lạ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rủ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theo.</a:t>
            </a:r>
            <a:endParaRPr lang="en-US" sz="22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75C73B-277E-4D19-A2C1-E79ADC59529A}"/>
              </a:ext>
            </a:extLst>
          </p:cNvPr>
          <p:cNvSpPr/>
          <p:nvPr/>
        </p:nvSpPr>
        <p:spPr>
          <a:xfrm>
            <a:off x="7410376" y="4359448"/>
            <a:ext cx="4213518" cy="10427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2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lạ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B247F3-FC8F-4FC1-8C01-4868780D4FCD}"/>
              </a:ext>
            </a:extLst>
          </p:cNvPr>
          <p:cNvCxnSpPr>
            <a:cxnSpLocks/>
            <a:stCxn id="19" idx="3"/>
            <a:endCxn id="13" idx="1"/>
          </p:cNvCxnSpPr>
          <p:nvPr/>
        </p:nvCxnSpPr>
        <p:spPr>
          <a:xfrm flipV="1">
            <a:off x="5441874" y="2107400"/>
            <a:ext cx="1968502" cy="17152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F743D7-2C6A-46EF-92A8-8CC355E6FEC2}"/>
              </a:ext>
            </a:extLst>
          </p:cNvPr>
          <p:cNvCxnSpPr>
            <a:cxnSpLocks/>
            <a:stCxn id="19" idx="3"/>
            <a:endCxn id="14" idx="1"/>
          </p:cNvCxnSpPr>
          <p:nvPr/>
        </p:nvCxnSpPr>
        <p:spPr>
          <a:xfrm flipV="1">
            <a:off x="5441874" y="3490212"/>
            <a:ext cx="1968502" cy="3324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3D188E-648E-4548-BD0B-5061F20FB0EB}"/>
              </a:ext>
            </a:extLst>
          </p:cNvPr>
          <p:cNvCxnSpPr>
            <a:cxnSpLocks/>
            <a:stCxn id="19" idx="3"/>
            <a:endCxn id="15" idx="1"/>
          </p:cNvCxnSpPr>
          <p:nvPr/>
        </p:nvCxnSpPr>
        <p:spPr>
          <a:xfrm>
            <a:off x="5441874" y="3822682"/>
            <a:ext cx="1968502" cy="10581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C82ADD5-52C5-4A92-AA00-6AA6744F01E6}"/>
              </a:ext>
            </a:extLst>
          </p:cNvPr>
          <p:cNvSpPr/>
          <p:nvPr/>
        </p:nvSpPr>
        <p:spPr>
          <a:xfrm>
            <a:off x="7410376" y="5725656"/>
            <a:ext cx="4213518" cy="1042722"/>
          </a:xfrm>
          <a:prstGeom prst="rect">
            <a:avLst/>
          </a:prstGeom>
          <a:solidFill>
            <a:srgbClr val="D2FEDC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2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lạ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887533-79C0-4827-90A1-8CA5847A6B9D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5441874" y="3822682"/>
            <a:ext cx="1968502" cy="24243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4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  <p:bldP spid="10" grpId="0"/>
      <p:bldP spid="11" grpId="0"/>
      <p:bldP spid="13" grpId="0" animBg="1"/>
      <p:bldP spid="14" grpId="0" animBg="1"/>
      <p:bldP spid="15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FC4799-5FA4-4A23-B0AD-9C47ACE67377}"/>
              </a:ext>
            </a:extLst>
          </p:cNvPr>
          <p:cNvGrpSpPr/>
          <p:nvPr/>
        </p:nvGrpSpPr>
        <p:grpSpPr>
          <a:xfrm>
            <a:off x="644462" y="1843144"/>
            <a:ext cx="10272805" cy="852400"/>
            <a:chOff x="795135" y="2243608"/>
            <a:chExt cx="9311547" cy="8524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C120884-6916-4DA2-B0BA-4E22693B9A40}"/>
                </a:ext>
              </a:extLst>
            </p:cNvPr>
            <p:cNvSpPr/>
            <p:nvPr/>
          </p:nvSpPr>
          <p:spPr>
            <a:xfrm>
              <a:off x="2026623" y="2299441"/>
              <a:ext cx="8080059" cy="73182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ách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kiếm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hỗ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trợ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lạ</a:t>
              </a:r>
              <a:endPara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1227;p47">
              <a:extLst>
                <a:ext uri="{FF2B5EF4-FFF2-40B4-BE49-F238E27FC236}">
                  <a16:creationId xmlns:a16="http://schemas.microsoft.com/office/drawing/2014/main" id="{DABF8BA9-C0CE-400C-9780-C35D663484FF}"/>
                </a:ext>
              </a:extLst>
            </p:cNvPr>
            <p:cNvSpPr txBox="1"/>
            <p:nvPr/>
          </p:nvSpPr>
          <p:spPr>
            <a:xfrm>
              <a:off x="795135" y="2243608"/>
              <a:ext cx="1535200" cy="8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400" b="1" dirty="0">
                  <a:solidFill>
                    <a:srgbClr val="C00000"/>
                  </a:solidFill>
                  <a:latin typeface="+mn-lt"/>
                  <a:ea typeface="Gorditas"/>
                  <a:cs typeface="Gorditas"/>
                  <a:sym typeface="Gorditas"/>
                </a:rPr>
                <a:t>03</a:t>
              </a:r>
              <a:endParaRPr sz="4400" b="1" dirty="0">
                <a:solidFill>
                  <a:srgbClr val="C00000"/>
                </a:solidFill>
                <a:latin typeface="+mn-lt"/>
                <a:ea typeface="Gorditas"/>
                <a:cs typeface="Gorditas"/>
                <a:sym typeface="Gorditas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329592-AF07-4CCB-83C7-5741FB89165D}"/>
              </a:ext>
            </a:extLst>
          </p:cNvPr>
          <p:cNvSpPr/>
          <p:nvPr/>
        </p:nvSpPr>
        <p:spPr>
          <a:xfrm>
            <a:off x="949049" y="3030279"/>
            <a:ext cx="10293901" cy="2870791"/>
          </a:xfrm>
          <a:prstGeom prst="roundRect">
            <a:avLst>
              <a:gd name="adj" fmla="val 9340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ADE03-0EAE-42E1-90CC-944AE41E5D9E}"/>
              </a:ext>
            </a:extLst>
          </p:cNvPr>
          <p:cNvSpPr txBox="1"/>
          <p:nvPr/>
        </p:nvSpPr>
        <p:spPr>
          <a:xfrm>
            <a:off x="1106375" y="3399779"/>
            <a:ext cx="9979248" cy="1968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Khi gặp người lạ khả nghi, chúng ta tuyệt đối không nên nói chuyện. Họ có cho quà, rủ đi chơi cũng không đi. 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Khi cần sự giúp đỡ, chúng ta hãy nhờ đến công an, bảo vệ, thầy cô, bố mẹ... hoặc những người thật đáng tin.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EC0A58-3081-43D1-A089-63842E45429D}"/>
              </a:ext>
            </a:extLst>
          </p:cNvPr>
          <p:cNvSpPr/>
          <p:nvPr/>
        </p:nvSpPr>
        <p:spPr>
          <a:xfrm>
            <a:off x="798198" y="3090980"/>
            <a:ext cx="5276251" cy="2831690"/>
          </a:xfrm>
          <a:prstGeom prst="roundRect">
            <a:avLst>
              <a:gd name="adj" fmla="val 6959"/>
            </a:avLst>
          </a:prstGeom>
          <a:solidFill>
            <a:schemeClr val="bg1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99EEF-E852-44B4-872B-887E7A2E9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22"/>
          <a:stretch/>
        </p:blipFill>
        <p:spPr>
          <a:xfrm>
            <a:off x="6998739" y="4342971"/>
            <a:ext cx="3506820" cy="24532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CEEF863-E1EC-44E1-A26A-67166960C154}"/>
              </a:ext>
            </a:extLst>
          </p:cNvPr>
          <p:cNvGrpSpPr/>
          <p:nvPr/>
        </p:nvGrpSpPr>
        <p:grpSpPr>
          <a:xfrm>
            <a:off x="2730409" y="663007"/>
            <a:ext cx="8630353" cy="852400"/>
            <a:chOff x="722150" y="2249502"/>
            <a:chExt cx="9384532" cy="852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9D6D80E-75FB-4118-B170-DCF003AC5C10}"/>
                </a:ext>
              </a:extLst>
            </p:cNvPr>
            <p:cNvSpPr/>
            <p:nvPr/>
          </p:nvSpPr>
          <p:spPr>
            <a:xfrm>
              <a:off x="2026623" y="2299441"/>
              <a:ext cx="8080059" cy="73182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ách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kiếm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hỗ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trợ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0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lạ</a:t>
              </a:r>
              <a:endPara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1227;p47">
              <a:extLst>
                <a:ext uri="{FF2B5EF4-FFF2-40B4-BE49-F238E27FC236}">
                  <a16:creationId xmlns:a16="http://schemas.microsoft.com/office/drawing/2014/main" id="{F909D358-9A5F-468C-90AA-155EEFB2B9B3}"/>
                </a:ext>
              </a:extLst>
            </p:cNvPr>
            <p:cNvSpPr txBox="1"/>
            <p:nvPr/>
          </p:nvSpPr>
          <p:spPr>
            <a:xfrm>
              <a:off x="722150" y="2249502"/>
              <a:ext cx="1535200" cy="8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400" b="1" dirty="0">
                  <a:solidFill>
                    <a:srgbClr val="C00000"/>
                  </a:solidFill>
                  <a:latin typeface="+mn-lt"/>
                  <a:ea typeface="Gorditas"/>
                  <a:cs typeface="Gorditas"/>
                  <a:sym typeface="Gorditas"/>
                </a:rPr>
                <a:t>03</a:t>
              </a:r>
              <a:endParaRPr sz="4400" b="1" dirty="0">
                <a:solidFill>
                  <a:srgbClr val="C00000"/>
                </a:solidFill>
                <a:latin typeface="+mn-lt"/>
                <a:ea typeface="Gorditas"/>
                <a:cs typeface="Gorditas"/>
                <a:sym typeface="Gordita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86CACCA-26DD-49B5-B65C-71DB6EEC41A1}"/>
              </a:ext>
            </a:extLst>
          </p:cNvPr>
          <p:cNvSpPr txBox="1"/>
          <p:nvPr/>
        </p:nvSpPr>
        <p:spPr>
          <a:xfrm>
            <a:off x="1118432" y="4355769"/>
            <a:ext cx="4635785" cy="858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2200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22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22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22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2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2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2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2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 i="1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2EA676-C0A4-4B53-9170-FEA83AADB767}"/>
              </a:ext>
            </a:extLst>
          </p:cNvPr>
          <p:cNvSpPr txBox="1"/>
          <p:nvPr/>
        </p:nvSpPr>
        <p:spPr>
          <a:xfrm>
            <a:off x="657523" y="3743522"/>
            <a:ext cx="5557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HOẠT ĐỘNG THEO CẶP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8C2E3D-B0BE-43A0-A344-FD14BF753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71"/>
          <a:stretch/>
        </p:blipFill>
        <p:spPr>
          <a:xfrm>
            <a:off x="6863503" y="1613954"/>
            <a:ext cx="3777292" cy="2529577"/>
          </a:xfrm>
          <a:prstGeom prst="rect">
            <a:avLst/>
          </a:prstGeom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1F789502-C86B-48F9-97BF-C32E1453F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16" y="1643854"/>
            <a:ext cx="1939744" cy="19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C1C61E-860E-4481-86C1-3C38D03FB64E}"/>
              </a:ext>
            </a:extLst>
          </p:cNvPr>
          <p:cNvSpPr txBox="1"/>
          <p:nvPr/>
        </p:nvSpPr>
        <p:spPr>
          <a:xfrm>
            <a:off x="1471355" y="1360346"/>
            <a:ext cx="10720645" cy="89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 CHƠI “NGƯỜI LẠ, NGƯỜI QUEN”</a:t>
            </a:r>
            <a:endParaRPr lang="en-US" sz="3200" b="1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F0C7D-E29E-4526-BE00-70747BFEB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8"/>
          <a:stretch/>
        </p:blipFill>
        <p:spPr>
          <a:xfrm>
            <a:off x="1197645" y="2256104"/>
            <a:ext cx="9796709" cy="45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C33D19-1313-448C-B932-00F25360E2FB}"/>
              </a:ext>
            </a:extLst>
          </p:cNvPr>
          <p:cNvSpPr/>
          <p:nvPr/>
        </p:nvSpPr>
        <p:spPr>
          <a:xfrm>
            <a:off x="1238322" y="3854195"/>
            <a:ext cx="5736920" cy="24637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>
                <a:lumMod val="90000"/>
                <a:lumOff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ED4E9-374A-4DDB-C560-6E09720B0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27" y="2540871"/>
            <a:ext cx="2091109" cy="20911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4BDE42-C34E-4D42-BB9B-A29E9E3C2D0E}"/>
              </a:ext>
            </a:extLst>
          </p:cNvPr>
          <p:cNvSpPr txBox="1"/>
          <p:nvPr/>
        </p:nvSpPr>
        <p:spPr>
          <a:xfrm>
            <a:off x="1145370" y="4763134"/>
            <a:ext cx="5736920" cy="10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b="1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2FC9EC-1BED-406F-A668-7B7DC53FE93C}"/>
              </a:ext>
            </a:extLst>
          </p:cNvPr>
          <p:cNvSpPr txBox="1"/>
          <p:nvPr/>
        </p:nvSpPr>
        <p:spPr>
          <a:xfrm>
            <a:off x="843091" y="1561749"/>
            <a:ext cx="4296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BÀI TẬP 1</a:t>
            </a:r>
            <a:endParaRPr lang="en-US" sz="16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 descr="A collage of a person holding a child&#10;&#10;Description automatically generated">
            <a:extLst>
              <a:ext uri="{FF2B5EF4-FFF2-40B4-BE49-F238E27FC236}">
                <a16:creationId xmlns:a16="http://schemas.microsoft.com/office/drawing/2014/main" id="{AADDCD5C-7B55-139A-BB6D-510466F4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4" t="13571" r="8466" b="1919"/>
          <a:stretch/>
        </p:blipFill>
        <p:spPr>
          <a:xfrm>
            <a:off x="7096692" y="640671"/>
            <a:ext cx="4979558" cy="62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7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75AEB-508D-087C-5872-EDC4A50C0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A760481-2EC9-0345-2D73-FA1C5AD1CC8D}"/>
              </a:ext>
            </a:extLst>
          </p:cNvPr>
          <p:cNvSpPr txBox="1"/>
          <p:nvPr/>
        </p:nvSpPr>
        <p:spPr>
          <a:xfrm>
            <a:off x="843091" y="1561749"/>
            <a:ext cx="4296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BÀI TẬP 1</a:t>
            </a:r>
            <a:endParaRPr lang="en-US" sz="16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8D21228-4464-AB83-2D42-CD398B4F97A4}"/>
              </a:ext>
            </a:extLst>
          </p:cNvPr>
          <p:cNvSpPr/>
          <p:nvPr/>
        </p:nvSpPr>
        <p:spPr>
          <a:xfrm>
            <a:off x="470518" y="3234330"/>
            <a:ext cx="6351061" cy="979726"/>
          </a:xfrm>
          <a:prstGeom prst="roundRect">
            <a:avLst>
              <a:gd name="adj" fmla="val 9340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+mj-lt"/>
              </a:rPr>
              <a:t>Tình huống được xử lí rất thông m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nh. 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52E447D-2DE7-5392-0BC7-B416C53D6060}"/>
              </a:ext>
            </a:extLst>
          </p:cNvPr>
          <p:cNvSpPr/>
          <p:nvPr/>
        </p:nvSpPr>
        <p:spPr>
          <a:xfrm>
            <a:off x="590653" y="5435560"/>
            <a:ext cx="1037837" cy="7987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9D45784-BD76-91D0-2666-1CE5883B30EC}"/>
              </a:ext>
            </a:extLst>
          </p:cNvPr>
          <p:cNvSpPr/>
          <p:nvPr/>
        </p:nvSpPr>
        <p:spPr>
          <a:xfrm>
            <a:off x="1853379" y="4930539"/>
            <a:ext cx="5121864" cy="1655136"/>
          </a:xfrm>
          <a:prstGeom prst="roundRect">
            <a:avLst>
              <a:gd name="adj" fmla="val 9340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Bạn nhỏ đã biết cách cầu cứu những người xung quanh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lạ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bắt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cóc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vi-VN" sz="24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 descr="A collage of a person holding a child&#10;&#10;Description automatically generated">
            <a:extLst>
              <a:ext uri="{FF2B5EF4-FFF2-40B4-BE49-F238E27FC236}">
                <a16:creationId xmlns:a16="http://schemas.microsoft.com/office/drawing/2014/main" id="{A86EC815-C0DC-E66E-8C28-0BB50B2B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4" t="13571" r="8466" b="1919"/>
          <a:stretch/>
        </p:blipFill>
        <p:spPr>
          <a:xfrm>
            <a:off x="7096692" y="640671"/>
            <a:ext cx="4979558" cy="62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0C7C860-C6B9-4725-A570-D9967AC9B4E6}"/>
              </a:ext>
            </a:extLst>
          </p:cNvPr>
          <p:cNvSpPr txBox="1"/>
          <p:nvPr/>
        </p:nvSpPr>
        <p:spPr>
          <a:xfrm>
            <a:off x="3084137" y="839134"/>
            <a:ext cx="4296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BÀI TẬP 2</a:t>
            </a:r>
            <a:endParaRPr lang="en-US" sz="16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848A1E-5F18-4F1B-89AB-405AFDFB58B7}"/>
              </a:ext>
            </a:extLst>
          </p:cNvPr>
          <p:cNvSpPr/>
          <p:nvPr/>
        </p:nvSpPr>
        <p:spPr>
          <a:xfrm>
            <a:off x="1176599" y="1730682"/>
            <a:ext cx="9583620" cy="14074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>
                <a:lumMod val="90000"/>
                <a:lumOff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CE499-FDC3-42CB-9E5C-84705CA6FEF9}"/>
              </a:ext>
            </a:extLst>
          </p:cNvPr>
          <p:cNvSpPr txBox="1"/>
          <p:nvPr/>
        </p:nvSpPr>
        <p:spPr>
          <a:xfrm>
            <a:off x="1967789" y="1953027"/>
            <a:ext cx="7526511" cy="96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6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6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600" b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600" b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26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6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6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6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6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600" b="1" dirty="0">
              <a:latin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3A6C51-468F-449A-9B13-E3E3F7D69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15" t="4443"/>
          <a:stretch/>
        </p:blipFill>
        <p:spPr>
          <a:xfrm>
            <a:off x="1" y="4046317"/>
            <a:ext cx="3876527" cy="2811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FCD097-6E9C-4F91-B89B-4DBB326C3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1" t="2691"/>
          <a:stretch/>
        </p:blipFill>
        <p:spPr>
          <a:xfrm>
            <a:off x="3876528" y="3882959"/>
            <a:ext cx="3876526" cy="29750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8326B1-92A6-4A71-9EC0-0F76245D1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7" t="3990"/>
          <a:stretch/>
        </p:blipFill>
        <p:spPr>
          <a:xfrm>
            <a:off x="7753053" y="3886736"/>
            <a:ext cx="4438947" cy="295315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0D795CC-0881-4CA4-9776-2B10EC98B8F2}"/>
              </a:ext>
            </a:extLst>
          </p:cNvPr>
          <p:cNvSpPr/>
          <p:nvPr/>
        </p:nvSpPr>
        <p:spPr>
          <a:xfrm>
            <a:off x="1344279" y="3199920"/>
            <a:ext cx="1187970" cy="6860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BFD5A4-0595-45E4-9D04-B6134F786866}"/>
              </a:ext>
            </a:extLst>
          </p:cNvPr>
          <p:cNvSpPr/>
          <p:nvPr/>
        </p:nvSpPr>
        <p:spPr>
          <a:xfrm>
            <a:off x="5387848" y="3196908"/>
            <a:ext cx="1187970" cy="6860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0099F3F-9E25-49F3-A8CC-50506C223ABF}"/>
              </a:ext>
            </a:extLst>
          </p:cNvPr>
          <p:cNvSpPr/>
          <p:nvPr/>
        </p:nvSpPr>
        <p:spPr>
          <a:xfrm>
            <a:off x="9431417" y="3165358"/>
            <a:ext cx="1187970" cy="6860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N3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C8E862C-67AD-4FCC-AAD8-8130F94F8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74" y="1111084"/>
            <a:ext cx="1994226" cy="19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2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7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E7E924C-9463-4D2D-AC9A-1D1B16F2D3E7}"/>
              </a:ext>
            </a:extLst>
          </p:cNvPr>
          <p:cNvSpPr txBox="1"/>
          <p:nvPr/>
        </p:nvSpPr>
        <p:spPr>
          <a:xfrm>
            <a:off x="3210241" y="755352"/>
            <a:ext cx="4296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BÀI TẬP 3</a:t>
            </a:r>
            <a:endParaRPr lang="en-US" sz="16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82890A-EEAD-4232-93A4-CF0974BC5768}"/>
              </a:ext>
            </a:extLst>
          </p:cNvPr>
          <p:cNvSpPr/>
          <p:nvPr/>
        </p:nvSpPr>
        <p:spPr>
          <a:xfrm>
            <a:off x="720852" y="1493682"/>
            <a:ext cx="9764959" cy="1441934"/>
          </a:xfrm>
          <a:prstGeom prst="roundRect">
            <a:avLst>
              <a:gd name="adj" fmla="val 1341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245C5-92EC-4D35-9BCF-465DF98B7DE0}"/>
              </a:ext>
            </a:extLst>
          </p:cNvPr>
          <p:cNvSpPr txBox="1"/>
          <p:nvPr/>
        </p:nvSpPr>
        <p:spPr>
          <a:xfrm>
            <a:off x="927890" y="1712299"/>
            <a:ext cx="9350881" cy="10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6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26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hia sẻ về một lần em gặp nguy hiểm khi tiếp xúc với người lạ và cho biết em đã làm gì khi ấy.</a:t>
            </a:r>
            <a:endParaRPr lang="en-US" sz="26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28" name="Picture 4" descr="Câu chuyện bé gáinhanh trí thoát khỏi tay kẻ bắt cóc gây sốt - Tin Mới Giáo  dục">
            <a:extLst>
              <a:ext uri="{FF2B5EF4-FFF2-40B4-BE49-F238E27FC236}">
                <a16:creationId xmlns:a16="http://schemas.microsoft.com/office/drawing/2014/main" id="{F2962575-C311-4BEA-AC56-46A21BB44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75" y="3061750"/>
            <a:ext cx="3692851" cy="37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DẤU HIỆU GIÚP CON NHẬN DIỆN NHỮNG KẺ BẮT CÓC TRẺ EM">
            <a:extLst>
              <a:ext uri="{FF2B5EF4-FFF2-40B4-BE49-F238E27FC236}">
                <a16:creationId xmlns:a16="http://schemas.microsoft.com/office/drawing/2014/main" id="{BD3840B0-7094-410C-A4E0-40EDEE483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74" y="3061749"/>
            <a:ext cx="3952567" cy="37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99EB8ED3-EB1B-48FE-A9DE-3078EB6CD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141" y="875469"/>
            <a:ext cx="2293069" cy="22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4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ADA163-023B-4CB5-9D94-9C0F4FA74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54" y="2521346"/>
            <a:ext cx="9285091" cy="41637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72A1BE-EECC-4F25-A139-C1BD8F8FB281}"/>
              </a:ext>
            </a:extLst>
          </p:cNvPr>
          <p:cNvSpPr/>
          <p:nvPr/>
        </p:nvSpPr>
        <p:spPr>
          <a:xfrm>
            <a:off x="2411546" y="1500389"/>
            <a:ext cx="7322390" cy="781758"/>
          </a:xfrm>
          <a:prstGeom prst="roundRect">
            <a:avLst>
              <a:gd name="adj" fmla="val 6959"/>
            </a:avLst>
          </a:prstGeom>
          <a:solidFill>
            <a:schemeClr val="bg1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3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Ghi lại số điện thoại trợ giúp.</a:t>
            </a:r>
            <a:endParaRPr lang="en-US" sz="3200" dirty="0"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9B4BBB2-5894-4AB5-97E2-40B6742D6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523">
            <a:off x="9028491" y="927367"/>
            <a:ext cx="1564895" cy="15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9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9D6BC-8B6F-4F0D-A14E-48B4ADD09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133" y="963837"/>
            <a:ext cx="6811733" cy="493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47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5C652-C147-409D-B9A9-12FE9406A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5" b="1"/>
          <a:stretch/>
        </p:blipFill>
        <p:spPr>
          <a:xfrm>
            <a:off x="1679124" y="2581568"/>
            <a:ext cx="9211703" cy="42487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BAB7F3-64C9-4685-98D7-7AAF41B77F25}"/>
              </a:ext>
            </a:extLst>
          </p:cNvPr>
          <p:cNvSpPr/>
          <p:nvPr/>
        </p:nvSpPr>
        <p:spPr>
          <a:xfrm>
            <a:off x="4136173" y="1901290"/>
            <a:ext cx="3242821" cy="619992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MÈO CON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9CF4DF-AF6E-4E5B-A3F6-5AF03748043D}"/>
              </a:ext>
            </a:extLst>
          </p:cNvPr>
          <p:cNvGrpSpPr/>
          <p:nvPr/>
        </p:nvGrpSpPr>
        <p:grpSpPr>
          <a:xfrm>
            <a:off x="2624748" y="794565"/>
            <a:ext cx="8699711" cy="852400"/>
            <a:chOff x="1213825" y="2239156"/>
            <a:chExt cx="7885653" cy="8524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FA0019-0DFB-4420-92AF-F0B29610C132}"/>
                </a:ext>
              </a:extLst>
            </p:cNvPr>
            <p:cNvSpPr/>
            <p:nvPr/>
          </p:nvSpPr>
          <p:spPr>
            <a:xfrm>
              <a:off x="2419679" y="2299441"/>
              <a:ext cx="6679799" cy="731829"/>
            </a:xfrm>
            <a:prstGeom prst="roundRect">
              <a:avLst/>
            </a:prstGeom>
            <a:solidFill>
              <a:srgbClr val="D2FE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endPara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1227;p47">
              <a:extLst>
                <a:ext uri="{FF2B5EF4-FFF2-40B4-BE49-F238E27FC236}">
                  <a16:creationId xmlns:a16="http://schemas.microsoft.com/office/drawing/2014/main" id="{E9F2C4D9-7143-4C79-9717-B4D1784F4D8B}"/>
                </a:ext>
              </a:extLst>
            </p:cNvPr>
            <p:cNvSpPr txBox="1"/>
            <p:nvPr/>
          </p:nvSpPr>
          <p:spPr>
            <a:xfrm>
              <a:off x="1213825" y="2239156"/>
              <a:ext cx="1535200" cy="8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400" b="1" dirty="0">
                  <a:solidFill>
                    <a:srgbClr val="C00000"/>
                  </a:solidFill>
                  <a:latin typeface="+mn-lt"/>
                  <a:ea typeface="Gorditas"/>
                  <a:cs typeface="Gorditas"/>
                  <a:sym typeface="Gorditas"/>
                </a:rPr>
                <a:t>01</a:t>
              </a:r>
              <a:endParaRPr sz="4400" b="1" dirty="0">
                <a:solidFill>
                  <a:srgbClr val="C00000"/>
                </a:solidFill>
                <a:latin typeface="+mn-lt"/>
                <a:ea typeface="Gorditas"/>
                <a:cs typeface="Gorditas"/>
                <a:sym typeface="Gordita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D004B1-A65D-E0EA-33B5-EE36FF5056E8}"/>
              </a:ext>
            </a:extLst>
          </p:cNvPr>
          <p:cNvGrpSpPr/>
          <p:nvPr/>
        </p:nvGrpSpPr>
        <p:grpSpPr>
          <a:xfrm>
            <a:off x="124110" y="1363267"/>
            <a:ext cx="2052286" cy="2065733"/>
            <a:chOff x="6734456" y="1026165"/>
            <a:chExt cx="2052286" cy="1905000"/>
          </a:xfrm>
        </p:grpSpPr>
        <p:pic>
          <p:nvPicPr>
            <p:cNvPr id="5" name="Picture 4" descr="Youtube PNG Free Images with Transparent Background - (410 Free Downloads)">
              <a:hlinkClick r:id="rId3"/>
              <a:extLst>
                <a:ext uri="{FF2B5EF4-FFF2-40B4-BE49-F238E27FC236}">
                  <a16:creationId xmlns:a16="http://schemas.microsoft.com/office/drawing/2014/main" id="{E1F35EE2-31C4-1A67-7E46-8A9AC317B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6D2992-8185-7069-3D08-79D2817EB363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3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25E1C-3291-4A8B-A30F-E8B3E7D3A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758" y="2402855"/>
            <a:ext cx="8093513" cy="44551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6FDCB1-BAD1-4BA3-BC78-537E366BE885}"/>
              </a:ext>
            </a:extLst>
          </p:cNvPr>
          <p:cNvGrpSpPr/>
          <p:nvPr/>
        </p:nvGrpSpPr>
        <p:grpSpPr>
          <a:xfrm>
            <a:off x="2571695" y="760991"/>
            <a:ext cx="8901955" cy="852400"/>
            <a:chOff x="1213825" y="2239156"/>
            <a:chExt cx="8068972" cy="8524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6E5328A-35B0-495F-959B-060B3D7D4715}"/>
                </a:ext>
              </a:extLst>
            </p:cNvPr>
            <p:cNvSpPr/>
            <p:nvPr/>
          </p:nvSpPr>
          <p:spPr>
            <a:xfrm>
              <a:off x="2602998" y="2299441"/>
              <a:ext cx="6679799" cy="731829"/>
            </a:xfrm>
            <a:prstGeom prst="roundRect">
              <a:avLst/>
            </a:prstGeom>
            <a:solidFill>
              <a:srgbClr val="D2FE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endPara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1227;p47">
              <a:extLst>
                <a:ext uri="{FF2B5EF4-FFF2-40B4-BE49-F238E27FC236}">
                  <a16:creationId xmlns:a16="http://schemas.microsoft.com/office/drawing/2014/main" id="{7BC1CC03-FFD3-47BE-A94F-AF34E01AC108}"/>
                </a:ext>
              </a:extLst>
            </p:cNvPr>
            <p:cNvSpPr txBox="1"/>
            <p:nvPr/>
          </p:nvSpPr>
          <p:spPr>
            <a:xfrm>
              <a:off x="1213825" y="2239156"/>
              <a:ext cx="1535200" cy="8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400" b="1" dirty="0">
                  <a:solidFill>
                    <a:srgbClr val="C00000"/>
                  </a:solidFill>
                  <a:latin typeface="+mn-lt"/>
                  <a:ea typeface="Gorditas"/>
                  <a:cs typeface="Gorditas"/>
                  <a:sym typeface="Gorditas"/>
                </a:rPr>
                <a:t>01</a:t>
              </a:r>
              <a:endParaRPr sz="4400" b="1" dirty="0">
                <a:solidFill>
                  <a:srgbClr val="C00000"/>
                </a:solidFill>
                <a:latin typeface="+mn-lt"/>
                <a:ea typeface="Gorditas"/>
                <a:cs typeface="Gorditas"/>
                <a:sym typeface="Gorditas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BA5DBC-E434-44BC-BB48-3C7D8C3E61ED}"/>
              </a:ext>
            </a:extLst>
          </p:cNvPr>
          <p:cNvSpPr/>
          <p:nvPr/>
        </p:nvSpPr>
        <p:spPr>
          <a:xfrm>
            <a:off x="4104276" y="1698127"/>
            <a:ext cx="3242821" cy="619992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MÈO CON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67A111-D920-86A7-B60A-E42956A6954F}"/>
              </a:ext>
            </a:extLst>
          </p:cNvPr>
          <p:cNvGrpSpPr/>
          <p:nvPr/>
        </p:nvGrpSpPr>
        <p:grpSpPr>
          <a:xfrm>
            <a:off x="124110" y="1363267"/>
            <a:ext cx="2052286" cy="2065733"/>
            <a:chOff x="6734456" y="1026165"/>
            <a:chExt cx="2052286" cy="1905000"/>
          </a:xfrm>
        </p:grpSpPr>
        <p:pic>
          <p:nvPicPr>
            <p:cNvPr id="4" name="Picture 3" descr="Youtube PNG Free Images with Transparent Background - (410 Free Downloads)">
              <a:hlinkClick r:id="rId3"/>
              <a:extLst>
                <a:ext uri="{FF2B5EF4-FFF2-40B4-BE49-F238E27FC236}">
                  <a16:creationId xmlns:a16="http://schemas.microsoft.com/office/drawing/2014/main" id="{00D96431-0C06-D1C6-1F96-209B3707F5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705567-448F-C5ED-0B13-FA453F74AED1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76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5488" y="654878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512" y="2880024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354" y="10400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48" y="2901605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3617" y="2875773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3581" y="4980493"/>
            <a:ext cx="2098888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0557" y="4940736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7660" y="900043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6a47e323f607fd7081d27d819f0cd3d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057060" y="4874770"/>
            <a:ext cx="1809585" cy="17757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A54AD61-C00E-B9CF-BF8D-6B06680D1796}"/>
              </a:ext>
            </a:extLst>
          </p:cNvPr>
          <p:cNvGrpSpPr/>
          <p:nvPr/>
        </p:nvGrpSpPr>
        <p:grpSpPr>
          <a:xfrm>
            <a:off x="1499036" y="455552"/>
            <a:ext cx="2894525" cy="2036417"/>
            <a:chOff x="1499036" y="455552"/>
            <a:chExt cx="2894525" cy="2036417"/>
          </a:xfrm>
        </p:grpSpPr>
        <p:pic>
          <p:nvPicPr>
            <p:cNvPr id="3" name="Picture 7" descr="C:\Users\ADMIN\Desktop\Tai nguyen thiet ke tro choi\Bảng gỗ\canstock6432558.jpg">
              <a:extLst>
                <a:ext uri="{FF2B5EF4-FFF2-40B4-BE49-F238E27FC236}">
                  <a16:creationId xmlns:a16="http://schemas.microsoft.com/office/drawing/2014/main" id="{4F8DE760-2E6E-A90B-793B-6FE6F3F3F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42000" y1="88732" x2="45333" y2="93662"/>
                          <a14:foregroundMark x1="36000" y1="91549" x2="38000" y2="93662"/>
                          <a14:foregroundMark x1="32667" y1="83803" x2="36000" y2="87324"/>
                          <a14:backgroundMark x1="35333" y1="88732" x2="40000" y2="92254"/>
                          <a14:backgroundMark x1="33333" y1="80986" x2="36667" y2="86620"/>
                          <a14:backgroundMark x1="42000" y1="97887" x2="44000" y2="99296"/>
                          <a14:backgroundMark x1="30667" y1="80986" x2="32667" y2="8309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190" y="455552"/>
              <a:ext cx="2148311" cy="2036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6D6A1C-4DC6-C7F5-1B87-2BC10BBA7177}"/>
                </a:ext>
              </a:extLst>
            </p:cNvPr>
            <p:cNvSpPr txBox="1"/>
            <p:nvPr/>
          </p:nvSpPr>
          <p:spPr>
            <a:xfrm>
              <a:off x="1499036" y="900043"/>
              <a:ext cx="28945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haroni" panose="02010803020104030203" pitchFamily="2" charset="-79"/>
                </a:rPr>
                <a:t>CHÓ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haroni" panose="02010803020104030203" pitchFamily="2" charset="-79"/>
                </a:rPr>
                <a:t>CHĂN CỪU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4B4A5C-8F21-02BC-75F9-B44CD1E1E95F}"/>
              </a:ext>
            </a:extLst>
          </p:cNvPr>
          <p:cNvGrpSpPr/>
          <p:nvPr/>
        </p:nvGrpSpPr>
        <p:grpSpPr>
          <a:xfrm>
            <a:off x="939497" y="2028221"/>
            <a:ext cx="9039389" cy="4728925"/>
            <a:chOff x="939498" y="2028221"/>
            <a:chExt cx="8277856" cy="4728925"/>
          </a:xfrm>
        </p:grpSpPr>
        <p:sp>
          <p:nvSpPr>
            <p:cNvPr id="10" name="Scroll: Horizontal 9">
              <a:extLst>
                <a:ext uri="{FF2B5EF4-FFF2-40B4-BE49-F238E27FC236}">
                  <a16:creationId xmlns:a16="http://schemas.microsoft.com/office/drawing/2014/main" id="{07EF4D81-A550-3E29-CE33-828E940B1568}"/>
                </a:ext>
              </a:extLst>
            </p:cNvPr>
            <p:cNvSpPr/>
            <p:nvPr/>
          </p:nvSpPr>
          <p:spPr>
            <a:xfrm>
              <a:off x="939498" y="2028221"/>
              <a:ext cx="8277856" cy="4728925"/>
            </a:xfrm>
            <a:prstGeom prst="horizontalScroll">
              <a:avLst>
                <a:gd name="adj" fmla="val 1020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0273B8E-114E-79CA-B1D2-0A0DF91FE5FE}"/>
                </a:ext>
              </a:extLst>
            </p:cNvPr>
            <p:cNvSpPr txBox="1">
              <a:spLocks/>
            </p:cNvSpPr>
            <p:nvPr/>
          </p:nvSpPr>
          <p:spPr>
            <a:xfrm>
              <a:off x="3941261" y="2500287"/>
              <a:ext cx="2960248" cy="501340"/>
            </a:xfrm>
            <a:prstGeom prst="rect">
              <a:avLst/>
            </a:prstGeom>
          </p:spPr>
          <p:txBody>
            <a:bodyPr vert="horz" lIns="74295" tIns="37148" rIns="74295" bIns="37148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endParaRPr lang="en-US" sz="2400" b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1A859F-93F1-7950-9F53-422BE63F0BC9}"/>
                </a:ext>
              </a:extLst>
            </p:cNvPr>
            <p:cNvSpPr txBox="1"/>
            <p:nvPr/>
          </p:nvSpPr>
          <p:spPr>
            <a:xfrm>
              <a:off x="1451898" y="2901605"/>
              <a:ext cx="7498463" cy="325864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- Mỗi c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on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cừu tương ứng với 1 câu hỏi. </a:t>
              </a: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- GV click vào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từng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con 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cừu để hiển thị câu hỏi tương ứng. </a:t>
              </a: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- Click vào ô đáp án để chọn đáp án đúng. </a:t>
              </a: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Sau khi chọn đáp án đúng, GV </a:t>
              </a:r>
              <a:r>
                <a:rPr lang="vi-VN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click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vào mũi tên "Trở về" để về màn hình chọn cừu. </a:t>
              </a:r>
              <a:endParaRPr lang="en-US" sz="2000" dirty="0">
                <a:solidFill>
                  <a:srgbClr val="000000"/>
                </a:solidFill>
                <a:latin typeface="UTM Avo"/>
                <a:ea typeface="Times New Roman" panose="02020603050405020304" pitchFamily="18" charset="0"/>
                <a:cs typeface="Arial"/>
              </a:endParaRPr>
            </a:p>
            <a:p>
              <a:pPr algn="just" defTabSz="536387"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- Click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sói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chú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chó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chăn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cừu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xuất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đuổi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sói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endParaRPr lang="vi-VN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- Click vào chú cừu tiếp theo để tiếp tục trò chơi.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AE6B384-84FA-60B5-88CC-5BB02C5DD2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31" name="Bed_(No_Drums)-2024-05-21_-_A_Slight_Mix-up_-_www.FesliyanStudios.com">
            <a:hlinkClick r:id="" action="ppaction://media"/>
            <a:extLst>
              <a:ext uri="{FF2B5EF4-FFF2-40B4-BE49-F238E27FC236}">
                <a16:creationId xmlns:a16="http://schemas.microsoft.com/office/drawing/2014/main" id="{3504CA3A-3952-C924-3E58-25CD21EF8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098645" y="-64014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5488" y="654878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512" y="2880024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354" y="10400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48" y="2901605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3617" y="2875773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6891" y="4953989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3581" y="4980493"/>
            <a:ext cx="2098888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0557" y="4940736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7660" y="900043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ADMIN\Desktop\Tai nguyen thiet ke tro choi\Bảng gỗ\canstock6432558.jpg">
            <a:extLst>
              <a:ext uri="{FF2B5EF4-FFF2-40B4-BE49-F238E27FC236}">
                <a16:creationId xmlns:a16="http://schemas.microsoft.com/office/drawing/2014/main" id="{4F8DE760-2E6E-A90B-793B-6FE6F3F3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90" y="455552"/>
            <a:ext cx="2148311" cy="20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6D6A1C-4DC6-C7F5-1B87-2BC10BBA7177}"/>
              </a:ext>
            </a:extLst>
          </p:cNvPr>
          <p:cNvSpPr txBox="1"/>
          <p:nvPr/>
        </p:nvSpPr>
        <p:spPr>
          <a:xfrm>
            <a:off x="1499036" y="900043"/>
            <a:ext cx="2894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Aharoni" panose="02010803020104030203" pitchFamily="2" charset="-79"/>
              </a:rPr>
              <a:t>CHÓ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Aharoni" panose="02010803020104030203" pitchFamily="2" charset="-79"/>
              </a:rPr>
              <a:t>CHĂN CỪU</a:t>
            </a:r>
          </a:p>
        </p:txBody>
      </p:sp>
      <p:pic>
        <p:nvPicPr>
          <p:cNvPr id="2" name="Picture 1">
            <a:hlinkClick r:id="rId15" action="ppaction://hlinksldjump"/>
            <a:extLst>
              <a:ext uri="{FF2B5EF4-FFF2-40B4-BE49-F238E27FC236}">
                <a16:creationId xmlns:a16="http://schemas.microsoft.com/office/drawing/2014/main" id="{E480AB04-64A7-3953-2A9D-6AF161EA7D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90119" y="5378055"/>
            <a:ext cx="1634631" cy="1253218"/>
          </a:xfrm>
          <a:prstGeom prst="rect">
            <a:avLst/>
          </a:prstGeom>
        </p:spPr>
      </p:pic>
      <p:pic>
        <p:nvPicPr>
          <p:cNvPr id="14" name="1">
            <a:hlinkClick r:id="rId17" action="ppaction://hlinksldjump"/>
            <a:extLst>
              <a:ext uri="{FF2B5EF4-FFF2-40B4-BE49-F238E27FC236}">
                <a16:creationId xmlns:a16="http://schemas.microsoft.com/office/drawing/2014/main" id="{C733AC3D-DF40-9B39-CAF0-827A6AE73F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44634" y="4401092"/>
            <a:ext cx="1140051" cy="774259"/>
          </a:xfrm>
          <a:prstGeom prst="rect">
            <a:avLst/>
          </a:prstGeom>
        </p:spPr>
      </p:pic>
      <p:pic>
        <p:nvPicPr>
          <p:cNvPr id="17" name="2">
            <a:hlinkClick r:id="rId19" action="ppaction://hlinksldjump"/>
            <a:extLst>
              <a:ext uri="{FF2B5EF4-FFF2-40B4-BE49-F238E27FC236}">
                <a16:creationId xmlns:a16="http://schemas.microsoft.com/office/drawing/2014/main" id="{1C1DA2D4-B427-E4A5-27FA-B6B81188515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54434" y="3363685"/>
            <a:ext cx="1140051" cy="774259"/>
          </a:xfrm>
          <a:prstGeom prst="rect">
            <a:avLst/>
          </a:prstGeom>
        </p:spPr>
      </p:pic>
      <p:pic>
        <p:nvPicPr>
          <p:cNvPr id="18" name="3">
            <a:hlinkClick r:id="rId21" action="ppaction://hlinksldjump"/>
            <a:extLst>
              <a:ext uri="{FF2B5EF4-FFF2-40B4-BE49-F238E27FC236}">
                <a16:creationId xmlns:a16="http://schemas.microsoft.com/office/drawing/2014/main" id="{A34B08A5-47CD-EF3B-0A28-EE34D5A784C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16885" y="5895929"/>
            <a:ext cx="1140051" cy="774259"/>
          </a:xfrm>
          <a:prstGeom prst="rect">
            <a:avLst/>
          </a:prstGeom>
        </p:spPr>
      </p:pic>
      <p:pic>
        <p:nvPicPr>
          <p:cNvPr id="38" name="s1" descr="153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flipH="1">
            <a:off x="1051353" y="3967254"/>
            <a:ext cx="2023098" cy="1247247"/>
          </a:xfrm>
          <a:prstGeom prst="rect">
            <a:avLst/>
          </a:prstGeom>
        </p:spPr>
      </p:pic>
      <p:pic>
        <p:nvPicPr>
          <p:cNvPr id="10" name="s3" descr="153.png">
            <a:extLst>
              <a:ext uri="{FF2B5EF4-FFF2-40B4-BE49-F238E27FC236}">
                <a16:creationId xmlns:a16="http://schemas.microsoft.com/office/drawing/2014/main" id="{EE15C152-1F62-9F07-6230-5801F37B4776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flipH="1">
            <a:off x="3989861" y="5319013"/>
            <a:ext cx="2023098" cy="1247247"/>
          </a:xfrm>
          <a:prstGeom prst="rect">
            <a:avLst/>
          </a:prstGeom>
        </p:spPr>
      </p:pic>
      <p:pic>
        <p:nvPicPr>
          <p:cNvPr id="12" name="s2" descr="153.png">
            <a:extLst>
              <a:ext uri="{FF2B5EF4-FFF2-40B4-BE49-F238E27FC236}">
                <a16:creationId xmlns:a16="http://schemas.microsoft.com/office/drawing/2014/main" id="{D61344F9-B939-DA1E-58AA-EA897B3FA82B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flipH="1">
            <a:off x="4028688" y="2941345"/>
            <a:ext cx="2023098" cy="12472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AC4983-FA6D-CF89-5892-CABD6F5BD40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0" name="Picture 19" descr="6a47e323f607fd7081d27d819f0cd3d1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666222" y="3636053"/>
            <a:ext cx="1809585" cy="1775791"/>
          </a:xfrm>
          <a:prstGeom prst="rect">
            <a:avLst/>
          </a:prstGeom>
        </p:spPr>
      </p:pic>
      <p:pic>
        <p:nvPicPr>
          <p:cNvPr id="32" name="Picture 31" descr="6a47e323f607fd7081d27d819f0cd3d1.png">
            <a:extLst>
              <a:ext uri="{FF2B5EF4-FFF2-40B4-BE49-F238E27FC236}">
                <a16:creationId xmlns:a16="http://schemas.microsoft.com/office/drawing/2014/main" id="{32C069AF-DDC4-7588-69D8-FFE0C6BB0A43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6691635" y="2402847"/>
            <a:ext cx="1809585" cy="1775791"/>
          </a:xfrm>
          <a:prstGeom prst="rect">
            <a:avLst/>
          </a:prstGeom>
        </p:spPr>
      </p:pic>
      <p:pic>
        <p:nvPicPr>
          <p:cNvPr id="39" name="Picture 38" descr="6a47e323f607fd7081d27d819f0cd3d1.png">
            <a:extLst>
              <a:ext uri="{FF2B5EF4-FFF2-40B4-BE49-F238E27FC236}">
                <a16:creationId xmlns:a16="http://schemas.microsoft.com/office/drawing/2014/main" id="{2C146059-DD33-07B0-F1FC-A6B428CD653E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6773089" y="4889614"/>
            <a:ext cx="1809585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720" y="6105892"/>
            <a:ext cx="1769508" cy="75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B3769DE6-625E-A53E-7AB2-3E9F61C150FB}"/>
              </a:ext>
            </a:extLst>
          </p:cNvPr>
          <p:cNvSpPr/>
          <p:nvPr/>
        </p:nvSpPr>
        <p:spPr>
          <a:xfrm>
            <a:off x="1860301" y="2966534"/>
            <a:ext cx="9162154" cy="142646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Khi bước trên sân, mèo con gặp cô mèo lạ, nhờ mèo con dìu tới ô tô.</a:t>
            </a: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88DFC108-59C2-FE6B-A80A-2A6CE26AC63C}"/>
              </a:ext>
            </a:extLst>
          </p:cNvPr>
          <p:cNvSpPr/>
          <p:nvPr/>
        </p:nvSpPr>
        <p:spPr>
          <a:xfrm>
            <a:off x="1831440" y="4679428"/>
            <a:ext cx="9162154" cy="142646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Khi bước trên sân, mèo con gặp một bạn mèo đang bị đau chân.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BE4F5138-794C-2873-7AA5-E4BA9DF5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720" y="3620558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4D44D0F9-D31D-25E4-0950-A2EF6B543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960" y="5478424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6CC4913D-05CD-A96B-3C82-BE9188D6927A}"/>
              </a:ext>
            </a:extLst>
          </p:cNvPr>
          <p:cNvSpPr/>
          <p:nvPr/>
        </p:nvSpPr>
        <p:spPr>
          <a:xfrm>
            <a:off x="1532854" y="416625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Mèo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26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2A2F76-CCEE-8EE6-7CD2-4ACB751C92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4676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395F4-DAF7-8392-1F72-D7E948910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2" action="ppaction://hlinksldjump"/>
            <a:extLst>
              <a:ext uri="{FF2B5EF4-FFF2-40B4-BE49-F238E27FC236}">
                <a16:creationId xmlns:a16="http://schemas.microsoft.com/office/drawing/2014/main" id="{7F51D099-C95F-CAE5-8DB5-770AEBE8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720" y="6105892"/>
            <a:ext cx="1769508" cy="75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7BB6C275-9995-5D86-9CB9-FA226DCA2EA8}"/>
              </a:ext>
            </a:extLst>
          </p:cNvPr>
          <p:cNvSpPr/>
          <p:nvPr/>
        </p:nvSpPr>
        <p:spPr>
          <a:xfrm>
            <a:off x="1885806" y="2929563"/>
            <a:ext cx="9133293" cy="142646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B787C258-BE4D-42DC-2A2A-1A6D95F4926A}"/>
              </a:ext>
            </a:extLst>
          </p:cNvPr>
          <p:cNvSpPr/>
          <p:nvPr/>
        </p:nvSpPr>
        <p:spPr>
          <a:xfrm>
            <a:off x="1856945" y="4704660"/>
            <a:ext cx="9133293" cy="142646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Khi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6BB541B-ABA8-A73E-645A-3F4714F22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710" y="5076144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C765C75B-5225-3D37-95C3-F26852606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711" y="3308925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67791B18-9911-B854-48F4-F23687072874}"/>
              </a:ext>
            </a:extLst>
          </p:cNvPr>
          <p:cNvSpPr/>
          <p:nvPr/>
        </p:nvSpPr>
        <p:spPr>
          <a:xfrm>
            <a:off x="1532854" y="416625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6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 2: Mèo con đã làm gì khi ấy?</a:t>
            </a:r>
            <a:endParaRPr lang="en-US" sz="2600" b="1" dirty="0" err="1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A46F8D-FFB2-8D07-2B97-B5516BADAC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46930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90746-50FB-40BA-640B-BC0F20FA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2" action="ppaction://hlinksldjump"/>
            <a:extLst>
              <a:ext uri="{FF2B5EF4-FFF2-40B4-BE49-F238E27FC236}">
                <a16:creationId xmlns:a16="http://schemas.microsoft.com/office/drawing/2014/main" id="{7EBB79A9-56E5-841F-CDB6-0DC1865BE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720" y="6105892"/>
            <a:ext cx="1769508" cy="75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14">
            <a:extLst>
              <a:ext uri="{FF2B5EF4-FFF2-40B4-BE49-F238E27FC236}">
                <a16:creationId xmlns:a16="http://schemas.microsoft.com/office/drawing/2014/main" id="{41D44451-1CAB-73F7-8509-8AB95F0E166B}"/>
              </a:ext>
            </a:extLst>
          </p:cNvPr>
          <p:cNvSpPr/>
          <p:nvPr/>
        </p:nvSpPr>
        <p:spPr>
          <a:xfrm>
            <a:off x="1684320" y="3036040"/>
            <a:ext cx="9422660" cy="1999753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9533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ai,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con.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3D5A69CD-4AE6-A41F-4D10-3D583C399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119" y="424010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46B722B0-3440-B035-088C-099031230715}"/>
              </a:ext>
            </a:extLst>
          </p:cNvPr>
          <p:cNvSpPr/>
          <p:nvPr/>
        </p:nvSpPr>
        <p:spPr>
          <a:xfrm>
            <a:off x="1532854" y="416625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3: Em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Mèo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1B757A-3364-43F6-D4D2-158C083563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4003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848</Words>
  <Application>Microsoft Office PowerPoint</Application>
  <PresentationFormat>Widescreen</PresentationFormat>
  <Paragraphs>100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Calibri</vt:lpstr>
      <vt:lpstr>Arial</vt:lpstr>
      <vt:lpstr>Aptos</vt:lpstr>
      <vt:lpstr>UTM Avo</vt:lpstr>
      <vt:lpstr>Wingdings</vt:lpstr>
      <vt:lpstr>Calibri Light</vt:lpstr>
      <vt:lpstr>1_Office Theme</vt:lpstr>
      <vt:lpstr>Office Theme</vt:lpstr>
      <vt:lpstr>Chủ đề: Tìm kiếm sự hỗ trợ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dell</cp:lastModifiedBy>
  <cp:revision>22</cp:revision>
  <dcterms:modified xsi:type="dcterms:W3CDTF">2024-12-30T13:23:50Z</dcterms:modified>
</cp:coreProperties>
</file>