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 id="2147483678" r:id="rId2"/>
  </p:sldMasterIdLst>
  <p:notesMasterIdLst>
    <p:notesMasterId r:id="rId39"/>
  </p:notesMasterIdLst>
  <p:sldIdLst>
    <p:sldId id="4152" r:id="rId3"/>
    <p:sldId id="4191" r:id="rId4"/>
    <p:sldId id="4192" r:id="rId5"/>
    <p:sldId id="4219" r:id="rId6"/>
    <p:sldId id="4189" r:id="rId7"/>
    <p:sldId id="4193" r:id="rId8"/>
    <p:sldId id="4194" r:id="rId9"/>
    <p:sldId id="4195" r:id="rId10"/>
    <p:sldId id="4190" r:id="rId11"/>
    <p:sldId id="4196" r:id="rId12"/>
    <p:sldId id="4198" r:id="rId13"/>
    <p:sldId id="4220" r:id="rId14"/>
    <p:sldId id="4197" r:id="rId15"/>
    <p:sldId id="4199" r:id="rId16"/>
    <p:sldId id="4201" r:id="rId17"/>
    <p:sldId id="4200" r:id="rId18"/>
    <p:sldId id="4202" r:id="rId19"/>
    <p:sldId id="4170" r:id="rId20"/>
    <p:sldId id="4205" r:id="rId21"/>
    <p:sldId id="4188" r:id="rId22"/>
    <p:sldId id="4207" r:id="rId23"/>
    <p:sldId id="4167" r:id="rId24"/>
    <p:sldId id="4206" r:id="rId25"/>
    <p:sldId id="4173" r:id="rId26"/>
    <p:sldId id="4174" r:id="rId27"/>
    <p:sldId id="4175" r:id="rId28"/>
    <p:sldId id="4208" r:id="rId29"/>
    <p:sldId id="4209" r:id="rId30"/>
    <p:sldId id="4211" r:id="rId31"/>
    <p:sldId id="4212" r:id="rId32"/>
    <p:sldId id="4213" r:id="rId33"/>
    <p:sldId id="4214" r:id="rId34"/>
    <p:sldId id="4215" r:id="rId35"/>
    <p:sldId id="4216" r:id="rId36"/>
    <p:sldId id="4217" r:id="rId37"/>
    <p:sldId id="4204" r:id="rId38"/>
  </p:sldIdLst>
  <p:sldSz cx="12192000" cy="6858000"/>
  <p:notesSz cx="6858000" cy="9144000"/>
  <p:embeddedFontLst>
    <p:embeddedFont>
      <p:font typeface="Calibri" panose="020F0502020204030204" pitchFamily="34" charset="0"/>
      <p:regular r:id="rId40"/>
      <p:bold r:id="rId41"/>
      <p:italic r:id="rId42"/>
      <p:boldItalic r:id="rId43"/>
    </p:embeddedFont>
    <p:embeddedFont>
      <p:font typeface="Calibri Light" panose="020F0302020204030204" pitchFamily="34" charset="0"/>
      <p:regular r:id="rId44"/>
      <p:italic r:id="rId45"/>
    </p:embeddedFont>
    <p:embeddedFont>
      <p:font typeface="Roboto" panose="02000000000000000000" pitchFamily="2" charset="0"/>
      <p:regular r:id="rId46"/>
      <p:bold r:id="rId47"/>
      <p:italic r:id="rId48"/>
      <p:boldItalic r:id="rId49"/>
    </p:embeddedFont>
    <p:embeddedFont>
      <p:font typeface="Roboto Black" panose="02000000000000000000" pitchFamily="2" charset="0"/>
      <p:bold r:id="rId50"/>
      <p:boldItalic r:id="rId51"/>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CEB"/>
    <a:srgbClr val="F1B46E"/>
    <a:srgbClr val="5AAEDF"/>
    <a:srgbClr val="E17070"/>
    <a:srgbClr val="D1232A"/>
    <a:srgbClr val="FFFFFF"/>
    <a:srgbClr val="55CBF1"/>
    <a:srgbClr val="FCAF19"/>
    <a:srgbClr val="31BEB9"/>
    <a:srgbClr val="DD8D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039" autoAdjust="0"/>
  </p:normalViewPr>
  <p:slideViewPr>
    <p:cSldViewPr snapToGrid="0">
      <p:cViewPr varScale="1">
        <p:scale>
          <a:sx n="96" d="100"/>
          <a:sy n="96" d="100"/>
        </p:scale>
        <p:origin x="115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5.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6.xml"/><Relationship Id="rId51" Type="http://schemas.openxmlformats.org/officeDocument/2006/relationships/font" Target="fonts/font1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font" Target="fonts/font2.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07/09/2023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và</a:t>
            </a:r>
            <a:r>
              <a:rPr lang="en-US" baseline="0"/>
              <a:t> HS cùng hát</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2</a:t>
            </a:fld>
            <a:endParaRPr lang="vi-VN"/>
          </a:p>
        </p:txBody>
      </p:sp>
    </p:spTree>
    <p:extLst>
      <p:ext uri="{BB962C8B-B14F-4D97-AF65-F5344CB8AC3E}">
        <p14:creationId xmlns:p14="http://schemas.microsoft.com/office/powerpoint/2010/main" val="1561576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chốt: Khay 10 là 1 khung hình chữ nhật được chia thành 10 ô có khoảng cách bằng nhau. Khay 10 có 2 hàng, mỗi hàng có 5 ô.</a:t>
            </a:r>
          </a:p>
          <a:p>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11</a:t>
            </a:fld>
            <a:endParaRPr lang="vi-VN"/>
          </a:p>
        </p:txBody>
      </p:sp>
    </p:spTree>
    <p:extLst>
      <p:ext uri="{BB962C8B-B14F-4D97-AF65-F5344CB8AC3E}">
        <p14:creationId xmlns:p14="http://schemas.microsoft.com/office/powerpoint/2010/main" val="2172204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hoàn thiện phiếu học tập số 2. Cho HS thảo luận nhóm, sau đó đại diện HS lên trình bày phiếu học tập của nhóm. Các nhóm khác đặt câu hỏi nếu có thắc mắc học muốn góp ý</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12</a:t>
            </a:fld>
            <a:endParaRPr lang="vi-VN"/>
          </a:p>
        </p:txBody>
      </p:sp>
    </p:spTree>
    <p:extLst>
      <p:ext uri="{BB962C8B-B14F-4D97-AF65-F5344CB8AC3E}">
        <p14:creationId xmlns:p14="http://schemas.microsoft.com/office/powerpoint/2010/main" val="950571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có thể nêu câu hỏi: VD: Con đã xếp thêm mấy hình tròn để được 5 hình tròn? (có 2 hình tròn, con xếp thêm 3 hình tròn để được 5 hình tròn)</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13</a:t>
            </a:fld>
            <a:endParaRPr lang="vi-VN"/>
          </a:p>
        </p:txBody>
      </p:sp>
    </p:spTree>
    <p:extLst>
      <p:ext uri="{BB962C8B-B14F-4D97-AF65-F5344CB8AC3E}">
        <p14:creationId xmlns:p14="http://schemas.microsoft.com/office/powerpoint/2010/main" val="576368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nếu</a:t>
            </a:r>
            <a:r>
              <a:rPr lang="en-US" baseline="0"/>
              <a:t> ví dụ: theo khay 10, số 5 gồm 2 hình tròn đỏ và 3 hình tròn xanh, vậy 5 gồm có 2 và 3; Nói cách khác, 5 gồm 3 hình tròn xanh và 2 hình tròn đỏ, vậy 5 gồm 3 và 2</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14</a:t>
            </a:fld>
            <a:endParaRPr lang="vi-VN"/>
          </a:p>
        </p:txBody>
      </p:sp>
    </p:spTree>
    <p:extLst>
      <p:ext uri="{BB962C8B-B14F-4D97-AF65-F5344CB8AC3E}">
        <p14:creationId xmlns:p14="http://schemas.microsoft.com/office/powerpoint/2010/main" val="1648137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gọi</a:t>
            </a:r>
            <a:r>
              <a:rPr lang="en-US" baseline="0"/>
              <a:t> 1 HS lên trả lời câu hỏi, hỏi các HS khác nhận xét câu trả lời của bạn.</a:t>
            </a:r>
          </a:p>
          <a:p>
            <a:r>
              <a:rPr lang="vi-VN"/>
              <a:t>Khay 10 giúp chúng ta đếm đúng, đếm nhanh số lượng, dựa vào khay 10 ta còn biết cấu tạo của một số thật là dễ dàng. Chúng ta cùng nhau làm khay 10 nhé.</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15</a:t>
            </a:fld>
            <a:endParaRPr lang="vi-VN"/>
          </a:p>
        </p:txBody>
      </p:sp>
    </p:spTree>
    <p:extLst>
      <p:ext uri="{BB962C8B-B14F-4D97-AF65-F5344CB8AC3E}">
        <p14:creationId xmlns:p14="http://schemas.microsoft.com/office/powerpoint/2010/main" val="2408690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gọi</a:t>
            </a:r>
            <a:r>
              <a:rPr lang="en-US" baseline="0"/>
              <a:t> 1 HS lên trả lời câu hỏi, hỏi các HS khác nhận xét câu trả lời của bạn</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16</a:t>
            </a:fld>
            <a:endParaRPr lang="vi-VN"/>
          </a:p>
        </p:txBody>
      </p:sp>
    </p:spTree>
    <p:extLst>
      <p:ext uri="{BB962C8B-B14F-4D97-AF65-F5344CB8AC3E}">
        <p14:creationId xmlns:p14="http://schemas.microsoft.com/office/powerpoint/2010/main" val="379700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yêu</a:t>
            </a:r>
            <a:r>
              <a:rPr lang="en-US" baseline="0"/>
              <a:t> cầu HS chuẩn bị nguyên, vật liệu cho buổi học sau</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17</a:t>
            </a:fld>
            <a:endParaRPr lang="vi-VN"/>
          </a:p>
        </p:txBody>
      </p:sp>
    </p:spTree>
    <p:extLst>
      <p:ext uri="{BB962C8B-B14F-4D97-AF65-F5344CB8AC3E}">
        <p14:creationId xmlns:p14="http://schemas.microsoft.com/office/powerpoint/2010/main" val="1861194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56748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phổ</a:t>
            </a:r>
            <a:r>
              <a:rPr lang="en-US" baseline="0"/>
              <a:t> biến luật chơi, cho HS vận động tạo không khí vui tươi</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20</a:t>
            </a:fld>
            <a:endParaRPr lang="vi-VN"/>
          </a:p>
        </p:txBody>
      </p:sp>
    </p:spTree>
    <p:extLst>
      <p:ext uri="{BB962C8B-B14F-4D97-AF65-F5344CB8AC3E}">
        <p14:creationId xmlns:p14="http://schemas.microsoft.com/office/powerpoint/2010/main" val="3608735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nhắc lại nội dung bài học trước, cho HS chia sẻ ý tưởng làm khay 10, gợi ý những cách làm sáng tạo</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70368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Yêu cầu hs lấy 4 hình tròn trong bộ đồ dùng xếp ra bàn, chỉ vào hình tròn và đếm cho nhau nghe theo nhóm bàn</a:t>
            </a:r>
          </a:p>
        </p:txBody>
      </p:sp>
      <p:sp>
        <p:nvSpPr>
          <p:cNvPr id="4" name="Slide Number Placeholder 3"/>
          <p:cNvSpPr>
            <a:spLocks noGrp="1"/>
          </p:cNvSpPr>
          <p:nvPr>
            <p:ph type="sldNum" sz="quarter" idx="10"/>
          </p:nvPr>
        </p:nvSpPr>
        <p:spPr/>
        <p:txBody>
          <a:bodyPr/>
          <a:lstStyle/>
          <a:p>
            <a:fld id="{EBEB516E-07DC-497B-9789-361D47A843FC}" type="slidenum">
              <a:rPr lang="vi-VN" smtClean="0"/>
              <a:t>3</a:t>
            </a:fld>
            <a:endParaRPr lang="vi-VN"/>
          </a:p>
        </p:txBody>
      </p:sp>
    </p:spTree>
    <p:extLst>
      <p:ext uri="{BB962C8B-B14F-4D97-AF65-F5344CB8AC3E}">
        <p14:creationId xmlns:p14="http://schemas.microsoft.com/office/powerpoint/2010/main" val="1266848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nêu</a:t>
            </a:r>
            <a:r>
              <a:rPr lang="en-US" baseline="0">
                <a:latin typeface="Times New Roman" panose="02020603050405020304" pitchFamily="18" charset="0"/>
                <a:cs typeface="Times New Roman" panose="02020603050405020304" pitchFamily="18" charset="0"/>
              </a:rPr>
              <a:t> ra tiêu chí sản phẩm,</a:t>
            </a:r>
            <a:r>
              <a:rPr lang="vi-VN">
                <a:latin typeface="Times New Roman" panose="02020603050405020304" pitchFamily="18" charset="0"/>
                <a:cs typeface="Times New Roman" panose="02020603050405020304" pitchFamily="18" charset="0"/>
              </a:rPr>
              <a:t> cho HS xem một vài ý tưởng, gợi ý HS chia sẻ ý tưởng để làm khay 10</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141892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gợi ý để HS tưởng tượng ra sản phẩm của nhóm, các ý tưởng để làm khay 10 theo các tiêu chí đề ra nhưng lại thể hiện được phong cách, sự thông minh và cá tính riêng của nhóm, gợi ý để HS nghĩ đến trang trí để có sự khác biệt, sáng tạo riêng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627795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yêu</a:t>
            </a:r>
            <a:r>
              <a:rPr lang="en-US" dirty="0"/>
              <a:t> </a:t>
            </a:r>
            <a:r>
              <a:rPr lang="en-US" dirty="0" err="1"/>
              <a:t>cầu</a:t>
            </a:r>
            <a:r>
              <a:rPr lang="en-US" dirty="0"/>
              <a:t> </a:t>
            </a:r>
            <a:r>
              <a:rPr lang="en-US" dirty="0" err="1"/>
              <a:t>nhóm</a:t>
            </a:r>
            <a:r>
              <a:rPr lang="en-US" dirty="0"/>
              <a:t> HS </a:t>
            </a:r>
            <a:r>
              <a:rPr lang="en-US" dirty="0" err="1"/>
              <a:t>kiểm</a:t>
            </a:r>
            <a:r>
              <a:rPr lang="en-US" dirty="0"/>
              <a:t> </a:t>
            </a:r>
            <a:r>
              <a:rPr lang="en-US" dirty="0" err="1"/>
              <a:t>tra</a:t>
            </a:r>
            <a:r>
              <a:rPr lang="en-US" dirty="0"/>
              <a:t> </a:t>
            </a:r>
            <a:r>
              <a:rPr lang="en-US" dirty="0" err="1"/>
              <a:t>lại</a:t>
            </a:r>
            <a:r>
              <a:rPr lang="en-US" dirty="0"/>
              <a:t> </a:t>
            </a:r>
            <a:r>
              <a:rPr lang="en-US" dirty="0" err="1"/>
              <a:t>các</a:t>
            </a:r>
            <a:r>
              <a:rPr lang="en-US" dirty="0"/>
              <a:t> </a:t>
            </a:r>
            <a:r>
              <a:rPr lang="en-US" dirty="0" err="1"/>
              <a:t>nguyên</a:t>
            </a:r>
            <a:r>
              <a:rPr lang="en-US" dirty="0"/>
              <a:t>, </a:t>
            </a:r>
            <a:r>
              <a:rPr lang="en-US" dirty="0" err="1"/>
              <a:t>vật</a:t>
            </a:r>
            <a:r>
              <a:rPr lang="en-US" dirty="0"/>
              <a:t> </a:t>
            </a:r>
            <a:r>
              <a:rPr lang="en-US" dirty="0" err="1"/>
              <a:t>liệu</a:t>
            </a:r>
            <a:r>
              <a:rPr lang="en-US" dirty="0"/>
              <a:t> </a:t>
            </a:r>
            <a:r>
              <a:rPr lang="en-US" dirty="0" err="1"/>
              <a:t>của</a:t>
            </a:r>
            <a:r>
              <a:rPr lang="en-US" dirty="0"/>
              <a:t> </a:t>
            </a:r>
            <a:r>
              <a:rPr lang="en-US" dirty="0" err="1"/>
              <a:t>nhóm</a:t>
            </a:r>
            <a:r>
              <a:rPr lang="en-US" dirty="0"/>
              <a:t> </a:t>
            </a:r>
            <a:r>
              <a:rPr lang="en-US" dirty="0" err="1"/>
              <a:t>theo</a:t>
            </a:r>
            <a:r>
              <a:rPr lang="en-US" dirty="0"/>
              <a:t> </a:t>
            </a:r>
            <a:r>
              <a:rPr lang="en-US" dirty="0" err="1"/>
              <a:t>phiếu</a:t>
            </a:r>
            <a:r>
              <a:rPr lang="en-US" dirty="0"/>
              <a:t> </a:t>
            </a:r>
            <a:r>
              <a:rPr lang="en-US" dirty="0" err="1"/>
              <a:t>học</a:t>
            </a:r>
            <a:r>
              <a:rPr lang="en-US" dirty="0"/>
              <a:t> </a:t>
            </a:r>
            <a:r>
              <a:rPr lang="en-US" dirty="0" err="1"/>
              <a:t>tập</a:t>
            </a:r>
            <a:r>
              <a:rPr lang="en-US" dirty="0"/>
              <a:t>, </a:t>
            </a:r>
            <a:r>
              <a:rPr lang="en-US" dirty="0" err="1"/>
              <a:t>nếu</a:t>
            </a:r>
            <a:r>
              <a:rPr lang="en-US" dirty="0"/>
              <a:t> </a:t>
            </a:r>
            <a:r>
              <a:rPr lang="en-US" dirty="0" err="1"/>
              <a:t>có</a:t>
            </a:r>
            <a:r>
              <a:rPr lang="en-US" dirty="0"/>
              <a:t> </a:t>
            </a:r>
            <a:r>
              <a:rPr lang="en-US" dirty="0" err="1"/>
              <a:t>khác</a:t>
            </a:r>
            <a:r>
              <a:rPr lang="en-US" dirty="0"/>
              <a:t> </a:t>
            </a:r>
            <a:r>
              <a:rPr lang="en-US" dirty="0" err="1"/>
              <a:t>thì</a:t>
            </a:r>
            <a:r>
              <a:rPr lang="en-US" dirty="0"/>
              <a:t> </a:t>
            </a:r>
            <a:r>
              <a:rPr lang="en-US" dirty="0" err="1"/>
              <a:t>bổ</a:t>
            </a:r>
            <a:r>
              <a:rPr lang="en-US" dirty="0"/>
              <a:t> sung </a:t>
            </a:r>
            <a:r>
              <a:rPr lang="en-US" dirty="0" err="1"/>
              <a:t>vào</a:t>
            </a:r>
            <a:r>
              <a:rPr lang="en-US" dirty="0"/>
              <a:t> </a:t>
            </a:r>
            <a:r>
              <a:rPr lang="en-US" dirty="0" err="1"/>
              <a:t>phiếu</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516140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quan</a:t>
            </a:r>
            <a:r>
              <a:rPr lang="en-US" dirty="0"/>
              <a:t> </a:t>
            </a:r>
            <a:r>
              <a:rPr lang="en-US" dirty="0" err="1"/>
              <a:t>sát</a:t>
            </a:r>
            <a:r>
              <a:rPr lang="en-US" dirty="0"/>
              <a:t> </a:t>
            </a:r>
            <a:r>
              <a:rPr lang="en-US" dirty="0" err="1"/>
              <a:t>một</a:t>
            </a:r>
            <a:r>
              <a:rPr lang="en-US" dirty="0"/>
              <a:t> </a:t>
            </a:r>
            <a:r>
              <a:rPr lang="en-US" dirty="0" err="1"/>
              <a:t>số</a:t>
            </a:r>
            <a:r>
              <a:rPr lang="en-US" dirty="0"/>
              <a:t> </a:t>
            </a:r>
            <a:r>
              <a:rPr lang="en-US" dirty="0" err="1"/>
              <a:t>mẫu</a:t>
            </a:r>
            <a:r>
              <a:rPr lang="en-US" dirty="0"/>
              <a:t> </a:t>
            </a:r>
            <a:r>
              <a:rPr lang="en-US" dirty="0" err="1"/>
              <a:t>trên</a:t>
            </a:r>
            <a:r>
              <a:rPr lang="en-US" dirty="0"/>
              <a:t>, </a:t>
            </a:r>
            <a:r>
              <a:rPr lang="en-US" dirty="0" err="1"/>
              <a:t>cho</a:t>
            </a:r>
            <a:r>
              <a:rPr lang="en-US" dirty="0"/>
              <a:t> HS </a:t>
            </a:r>
            <a:r>
              <a:rPr lang="en-US" dirty="0" err="1"/>
              <a:t>trình</a:t>
            </a:r>
            <a:r>
              <a:rPr lang="en-US" dirty="0"/>
              <a:t> </a:t>
            </a:r>
            <a:r>
              <a:rPr lang="en-US" dirty="0" err="1"/>
              <a:t>bày</a:t>
            </a:r>
            <a:r>
              <a:rPr lang="en-US" dirty="0"/>
              <a:t> </a:t>
            </a:r>
            <a:r>
              <a:rPr lang="en-US" dirty="0" err="1"/>
              <a:t>mẫu</a:t>
            </a:r>
            <a:r>
              <a:rPr lang="en-US" dirty="0"/>
              <a:t> </a:t>
            </a:r>
            <a:r>
              <a:rPr lang="en-US" dirty="0" err="1"/>
              <a:t>của</a:t>
            </a:r>
            <a:r>
              <a:rPr lang="en-US" dirty="0"/>
              <a:t> </a:t>
            </a:r>
            <a:r>
              <a:rPr lang="en-US" dirty="0" err="1"/>
              <a:t>nhóm</a:t>
            </a:r>
            <a:r>
              <a:rPr lang="en-US" dirty="0"/>
              <a:t> </a:t>
            </a:r>
            <a:r>
              <a:rPr lang="en-US" dirty="0" err="1"/>
              <a:t>mình</a:t>
            </a:r>
            <a:r>
              <a:rPr lang="en-US" dirty="0"/>
              <a:t>. </a:t>
            </a:r>
            <a:r>
              <a:rPr lang="en-US" dirty="0" err="1"/>
              <a:t>Các</a:t>
            </a:r>
            <a:r>
              <a:rPr lang="en-US" dirty="0"/>
              <a:t> </a:t>
            </a:r>
            <a:r>
              <a:rPr lang="en-US" dirty="0" err="1"/>
              <a:t>nhóm</a:t>
            </a:r>
            <a:r>
              <a:rPr lang="en-US" dirty="0"/>
              <a:t> </a:t>
            </a:r>
            <a:r>
              <a:rPr lang="en-US" dirty="0" err="1"/>
              <a:t>khác</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nếu</a:t>
            </a:r>
            <a:r>
              <a:rPr lang="en-US" dirty="0"/>
              <a:t> </a:t>
            </a:r>
            <a:r>
              <a:rPr lang="en-US" dirty="0" err="1"/>
              <a:t>có</a:t>
            </a:r>
            <a:r>
              <a:rPr lang="en-US" dirty="0"/>
              <a:t> </a:t>
            </a:r>
            <a:r>
              <a:rPr lang="en-US" dirty="0" err="1"/>
              <a:t>thắc</a:t>
            </a:r>
            <a:r>
              <a:rPr lang="en-US" dirty="0"/>
              <a:t> </a:t>
            </a:r>
            <a:r>
              <a:rPr lang="en-US" dirty="0" err="1"/>
              <a:t>mắc</a:t>
            </a:r>
            <a:r>
              <a:rPr lang="en-US" dirty="0"/>
              <a:t> </a:t>
            </a:r>
            <a:r>
              <a:rPr lang="en-US" dirty="0" err="1"/>
              <a:t>hoặc</a:t>
            </a:r>
            <a:r>
              <a:rPr lang="en-US" dirty="0"/>
              <a:t> </a:t>
            </a:r>
            <a:r>
              <a:rPr lang="en-US" dirty="0" err="1"/>
              <a:t>góp</a:t>
            </a:r>
            <a:r>
              <a:rPr lang="en-US" dirty="0"/>
              <a:t> ý</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424481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 gấp giấy, miết giấy để tạo ra nếp gấp</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864303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 gấp giấy, miết giấy để tạo ra nếp gấp</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30718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thực</a:t>
            </a:r>
            <a:r>
              <a:rPr lang="en-US" baseline="0">
                <a:latin typeface="Times New Roman" panose="02020603050405020304" pitchFamily="18" charset="0"/>
                <a:cs typeface="Times New Roman" panose="02020603050405020304" pitchFamily="18" charset="0"/>
              </a:rPr>
              <a:t> hiện mẫu cho HS quan sát</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025990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cho HS kiểm</a:t>
            </a:r>
            <a:r>
              <a:rPr lang="en-US" baseline="0">
                <a:latin typeface="Times New Roman" panose="02020603050405020304" pitchFamily="18" charset="0"/>
                <a:cs typeface="Times New Roman" panose="02020603050405020304" pitchFamily="18" charset="0"/>
              </a:rPr>
              <a:t> tra sản phẩm so với tiêu chí để điều chỉnh, hoàn thiện sản phẩm. Hướng dẫn HS vẽ ý tưởng và thực hiện</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500191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tổ chức cho các nhóm trình bày, giới thiệu “Khay 10 học toán” của nhóm mình.</a:t>
            </a:r>
          </a:p>
          <a:p>
            <a:r>
              <a:rPr lang="vi-VN">
                <a:latin typeface="Times New Roman" panose="02020603050405020304" pitchFamily="18" charset="0"/>
                <a:cs typeface="Times New Roman" panose="02020603050405020304" pitchFamily="18" charset="0"/>
              </a:rPr>
              <a:t>Khuyến khích HS trình bày rõ: sản phẩm gồm những bộ phận nào, cách làm, lưu ý khi thực hiện, những khó khăn khi làm sản phẩm và cách khắc phục của nhóm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98022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nêu</a:t>
            </a:r>
            <a:r>
              <a:rPr lang="en-US" baseline="0">
                <a:latin typeface="Times New Roman" panose="02020603050405020304" pitchFamily="18" charset="0"/>
                <a:cs typeface="Times New Roman" panose="02020603050405020304" pitchFamily="18" charset="0"/>
              </a:rPr>
              <a:t> luật chơi, chơi thử để HS trong nhóm tự chơi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89801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4</a:t>
            </a:fld>
            <a:endParaRPr lang="vi-VN"/>
          </a:p>
        </p:txBody>
      </p:sp>
    </p:spTree>
    <p:extLst>
      <p:ext uri="{BB962C8B-B14F-4D97-AF65-F5344CB8AC3E}">
        <p14:creationId xmlns:p14="http://schemas.microsoft.com/office/powerpoint/2010/main" val="29490108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nêu</a:t>
            </a:r>
            <a:r>
              <a:rPr lang="en-US" baseline="0">
                <a:latin typeface="Times New Roman" panose="02020603050405020304" pitchFamily="18" charset="0"/>
                <a:cs typeface="Times New Roman" panose="02020603050405020304" pitchFamily="18" charset="0"/>
              </a:rPr>
              <a:t> luật chơi, cho HS các đội lên chơi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500519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nêu</a:t>
            </a:r>
            <a:r>
              <a:rPr lang="en-US" baseline="0">
                <a:latin typeface="Times New Roman" panose="02020603050405020304" pitchFamily="18" charset="0"/>
                <a:cs typeface="Times New Roman" panose="02020603050405020304" pitchFamily="18" charset="0"/>
              </a:rPr>
              <a:t> luật chơi, cho HS các đội lên chơi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786780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nêu</a:t>
            </a:r>
            <a:r>
              <a:rPr lang="en-US" baseline="0">
                <a:latin typeface="Times New Roman" panose="02020603050405020304" pitchFamily="18" charset="0"/>
                <a:cs typeface="Times New Roman" panose="02020603050405020304" pitchFamily="18" charset="0"/>
              </a:rPr>
              <a:t> luật chơi, cho HS các đội lên chơi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807364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77057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7315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nêu</a:t>
            </a:r>
            <a:r>
              <a:rPr lang="en-US" baseline="0"/>
              <a:t> cách chơi cho HS nắm được. Cho HS chơi khoảng 3-5 lần</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5</a:t>
            </a:fld>
            <a:endParaRPr lang="vi-VN"/>
          </a:p>
        </p:txBody>
      </p:sp>
    </p:spTree>
    <p:extLst>
      <p:ext uri="{BB962C8B-B14F-4D97-AF65-F5344CB8AC3E}">
        <p14:creationId xmlns:p14="http://schemas.microsoft.com/office/powerpoint/2010/main" val="2109590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đặt</a:t>
            </a:r>
            <a:r>
              <a:rPr lang="en-US" baseline="0"/>
              <a:t> câu hỏi, gợi ý cho HS trả lời</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6</a:t>
            </a:fld>
            <a:endParaRPr lang="vi-VN"/>
          </a:p>
        </p:txBody>
      </p:sp>
    </p:spTree>
    <p:extLst>
      <p:ext uri="{BB962C8B-B14F-4D97-AF65-F5344CB8AC3E}">
        <p14:creationId xmlns:p14="http://schemas.microsoft.com/office/powerpoint/2010/main" val="4041121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giới thiệu: Khay 10 giúp chúng ta điều gì trong học toán? cùng thực hành bài tập 2 chúng ta sẽ giải đáp câu hỏi đó. </a:t>
            </a:r>
          </a:p>
        </p:txBody>
      </p:sp>
      <p:sp>
        <p:nvSpPr>
          <p:cNvPr id="4" name="Slide Number Placeholder 3"/>
          <p:cNvSpPr>
            <a:spLocks noGrp="1"/>
          </p:cNvSpPr>
          <p:nvPr>
            <p:ph type="sldNum" sz="quarter" idx="10"/>
          </p:nvPr>
        </p:nvSpPr>
        <p:spPr/>
        <p:txBody>
          <a:bodyPr/>
          <a:lstStyle/>
          <a:p>
            <a:fld id="{EBEB516E-07DC-497B-9789-361D47A843FC}" type="slidenum">
              <a:rPr lang="vi-VN" smtClean="0"/>
              <a:t>7</a:t>
            </a:fld>
            <a:endParaRPr lang="vi-VN"/>
          </a:p>
        </p:txBody>
      </p:sp>
    </p:spTree>
    <p:extLst>
      <p:ext uri="{BB962C8B-B14F-4D97-AF65-F5344CB8AC3E}">
        <p14:creationId xmlns:p14="http://schemas.microsoft.com/office/powerpoint/2010/main" val="2363013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hoàn thiện phiếu học tập số 1. Cho HS thảo luận nhóm, sau đó đại diện HS lên trình bày phiếu học tập của nhóm. Các nhóm khác đặt câu hỏi nếu có thắc mắc học muốn góp ý</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8</a:t>
            </a:fld>
            <a:endParaRPr lang="vi-VN"/>
          </a:p>
        </p:txBody>
      </p:sp>
    </p:spTree>
    <p:extLst>
      <p:ext uri="{BB962C8B-B14F-4D97-AF65-F5344CB8AC3E}">
        <p14:creationId xmlns:p14="http://schemas.microsoft.com/office/powerpoint/2010/main" val="2327433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có thể nêu câu hỏi: Vì sao con điền số </a:t>
            </a:r>
            <a:r>
              <a:rPr lang="en-US">
                <a:latin typeface="Times New Roman" panose="02020603050405020304" pitchFamily="18" charset="0"/>
                <a:cs typeface="Times New Roman" panose="02020603050405020304" pitchFamily="18" charset="0"/>
              </a:rPr>
              <a:t>7</a:t>
            </a:r>
            <a:r>
              <a:rPr lang="vi-VN">
                <a:latin typeface="Times New Roman" panose="02020603050405020304" pitchFamily="18" charset="0"/>
                <a:cs typeface="Times New Roman" panose="02020603050405020304" pitchFamily="18" charset="0"/>
              </a:rPr>
              <a:t>? (vì khay đó có </a:t>
            </a:r>
            <a:r>
              <a:rPr lang="en-US">
                <a:latin typeface="Times New Roman" panose="02020603050405020304" pitchFamily="18" charset="0"/>
                <a:cs typeface="Times New Roman" panose="02020603050405020304" pitchFamily="18" charset="0"/>
              </a:rPr>
              <a:t>7</a:t>
            </a:r>
            <a:r>
              <a:rPr lang="vi-VN">
                <a:latin typeface="Times New Roman" panose="02020603050405020304" pitchFamily="18" charset="0"/>
                <a:cs typeface="Times New Roman" panose="02020603050405020304" pitchFamily="18" charset="0"/>
              </a:rPr>
              <a:t> hình tròn); Làm thế nào để biết khay đó có </a:t>
            </a:r>
            <a:r>
              <a:rPr lang="en-US">
                <a:latin typeface="Times New Roman" panose="02020603050405020304" pitchFamily="18" charset="0"/>
                <a:cs typeface="Times New Roman" panose="02020603050405020304" pitchFamily="18" charset="0"/>
              </a:rPr>
              <a:t>7</a:t>
            </a:r>
            <a:r>
              <a:rPr lang="vi-VN">
                <a:latin typeface="Times New Roman" panose="02020603050405020304" pitchFamily="18" charset="0"/>
                <a:cs typeface="Times New Roman" panose="02020603050405020304" pitchFamily="18" charset="0"/>
              </a:rPr>
              <a:t> hình tròn? (Con đếm từ 1 đến hết thấy có </a:t>
            </a:r>
            <a:r>
              <a:rPr lang="en-US">
                <a:latin typeface="Times New Roman" panose="02020603050405020304" pitchFamily="18" charset="0"/>
                <a:cs typeface="Times New Roman" panose="02020603050405020304" pitchFamily="18" charset="0"/>
              </a:rPr>
              <a:t>7</a:t>
            </a:r>
            <a:r>
              <a:rPr lang="vi-VN">
                <a:latin typeface="Times New Roman" panose="02020603050405020304" pitchFamily="18" charset="0"/>
                <a:cs typeface="Times New Roman" panose="02020603050405020304" pitchFamily="18" charset="0"/>
              </a:rPr>
              <a:t> hình tròn/ Con thấy hàng ngang trên đã có 5 hình tròn, con đếm tiếp 6, 7. Tất cả có </a:t>
            </a:r>
            <a:r>
              <a:rPr lang="en-US">
                <a:latin typeface="Times New Roman" panose="02020603050405020304" pitchFamily="18" charset="0"/>
                <a:cs typeface="Times New Roman" panose="02020603050405020304" pitchFamily="18" charset="0"/>
              </a:rPr>
              <a:t>7</a:t>
            </a:r>
            <a:r>
              <a:rPr lang="vi-VN">
                <a:latin typeface="Times New Roman" panose="02020603050405020304" pitchFamily="18" charset="0"/>
                <a:cs typeface="Times New Roman" panose="02020603050405020304" pitchFamily="18" charset="0"/>
              </a:rPr>
              <a:t> hình tròn/ Con thấy hàng ngang trên có 5 hình tròn, hàng ngang dưới có </a:t>
            </a:r>
            <a:r>
              <a:rPr lang="en-US">
                <a:latin typeface="Times New Roman" panose="02020603050405020304" pitchFamily="18" charset="0"/>
                <a:cs typeface="Times New Roman" panose="02020603050405020304" pitchFamily="18" charset="0"/>
              </a:rPr>
              <a:t>3</a:t>
            </a:r>
            <a:r>
              <a:rPr lang="vi-VN">
                <a:latin typeface="Times New Roman" panose="02020603050405020304" pitchFamily="18" charset="0"/>
                <a:cs typeface="Times New Roman" panose="02020603050405020304" pitchFamily="18" charset="0"/>
              </a:rPr>
              <a:t> hình tròn. 5 hình tròn và </a:t>
            </a:r>
            <a:r>
              <a:rPr lang="en-US">
                <a:latin typeface="Times New Roman" panose="02020603050405020304" pitchFamily="18" charset="0"/>
                <a:cs typeface="Times New Roman" panose="02020603050405020304" pitchFamily="18" charset="0"/>
              </a:rPr>
              <a:t>2</a:t>
            </a:r>
            <a:r>
              <a:rPr lang="vi-VN">
                <a:latin typeface="Times New Roman" panose="02020603050405020304" pitchFamily="18" charset="0"/>
                <a:cs typeface="Times New Roman" panose="02020603050405020304" pitchFamily="18" charset="0"/>
              </a:rPr>
              <a:t> hình tròn tất cả là </a:t>
            </a:r>
            <a:r>
              <a:rPr lang="en-US">
                <a:latin typeface="Times New Roman" panose="02020603050405020304" pitchFamily="18" charset="0"/>
                <a:cs typeface="Times New Roman" panose="02020603050405020304" pitchFamily="18" charset="0"/>
              </a:rPr>
              <a:t>7</a:t>
            </a:r>
            <a:r>
              <a:rPr lang="vi-VN">
                <a:latin typeface="Times New Roman" panose="02020603050405020304" pitchFamily="18" charset="0"/>
                <a:cs typeface="Times New Roman" panose="02020603050405020304" pitchFamily="18" charset="0"/>
              </a:rPr>
              <a:t> hình tròn)</a:t>
            </a:r>
            <a:endParaRPr lang="en-US">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BEB516E-07DC-497B-9789-361D47A843FC}" type="slidenum">
              <a:rPr lang="vi-VN" smtClean="0"/>
              <a:t>9</a:t>
            </a:fld>
            <a:endParaRPr lang="vi-VN"/>
          </a:p>
        </p:txBody>
      </p:sp>
    </p:spTree>
    <p:extLst>
      <p:ext uri="{BB962C8B-B14F-4D97-AF65-F5344CB8AC3E}">
        <p14:creationId xmlns:p14="http://schemas.microsoft.com/office/powerpoint/2010/main" val="1491954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10</a:t>
            </a:fld>
            <a:endParaRPr lang="vi-VN"/>
          </a:p>
        </p:txBody>
      </p:sp>
    </p:spTree>
    <p:extLst>
      <p:ext uri="{BB962C8B-B14F-4D97-AF65-F5344CB8AC3E}">
        <p14:creationId xmlns:p14="http://schemas.microsoft.com/office/powerpoint/2010/main" val="1914072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12805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201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93531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915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876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5683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43303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9267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624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668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9705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85303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9.png"/><Relationship Id="rId7"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DA14CBFD-2C6F-E4A0-F468-3C5C731B2275}"/>
              </a:ext>
            </a:extLst>
          </p:cNvPr>
          <p:cNvSpPr txBox="1"/>
          <p:nvPr/>
        </p:nvSpPr>
        <p:spPr>
          <a:xfrm>
            <a:off x="5636594" y="1260053"/>
            <a:ext cx="128132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1</a:t>
            </a:r>
          </a:p>
        </p:txBody>
      </p:sp>
      <p:sp>
        <p:nvSpPr>
          <p:cNvPr id="7" name="TextBox 6"/>
          <p:cNvSpPr txBox="1"/>
          <p:nvPr/>
        </p:nvSpPr>
        <p:spPr>
          <a:xfrm>
            <a:off x="4931596" y="2487687"/>
            <a:ext cx="6574148" cy="1938992"/>
          </a:xfrm>
          <a:prstGeom prst="rect">
            <a:avLst/>
          </a:prstGeom>
          <a:noFill/>
        </p:spPr>
        <p:txBody>
          <a:bodyPr wrap="square" rtlCol="0">
            <a:spAutoFit/>
          </a:bodyPr>
          <a:lstStyle/>
          <a:p>
            <a:pPr lvl="0" algn="ctr">
              <a:defRPr/>
            </a:pPr>
            <a:r>
              <a:rPr lang="en-US" altLang="zh-CN" sz="6000" b="1">
                <a:solidFill>
                  <a:srgbClr val="002060"/>
                </a:solidFill>
                <a:latin typeface="Roboto" panose="02000000000000000000" pitchFamily="2" charset="0"/>
                <a:ea typeface="Roboto" panose="02000000000000000000" pitchFamily="2" charset="0"/>
              </a:rPr>
              <a:t>Trải nghiệm cùng</a:t>
            </a:r>
          </a:p>
          <a:p>
            <a:pPr lvl="0" algn="ctr">
              <a:defRPr/>
            </a:pPr>
            <a:r>
              <a:rPr lang="en-US" altLang="zh-CN" sz="6000" b="1">
                <a:solidFill>
                  <a:srgbClr val="002060"/>
                </a:solidFill>
                <a:latin typeface="Roboto" panose="02000000000000000000" pitchFamily="2" charset="0"/>
                <a:ea typeface="Roboto" panose="02000000000000000000" pitchFamily="2" charset="0"/>
              </a:rPr>
              <a:t>khay 10 học Toán</a:t>
            </a:r>
            <a:endParaRPr kumimoji="0" lang="en-US" altLang="zh-CN" sz="6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nvGrpSpPr>
          <p:cNvPr id="22" name="Group 21"/>
          <p:cNvGrpSpPr/>
          <p:nvPr/>
        </p:nvGrpSpPr>
        <p:grpSpPr>
          <a:xfrm>
            <a:off x="10140593" y="5087067"/>
            <a:ext cx="1131133" cy="1011423"/>
            <a:chOff x="6678202" y="4890499"/>
            <a:chExt cx="1131133" cy="1011423"/>
          </a:xfrm>
        </p:grpSpPr>
        <p:sp>
          <p:nvSpPr>
            <p:cNvPr id="21" name="Oval 20"/>
            <p:cNvSpPr/>
            <p:nvPr/>
          </p:nvSpPr>
          <p:spPr>
            <a:xfrm>
              <a:off x="6678202" y="4890499"/>
              <a:ext cx="1011423" cy="101142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5B1500B4-2A13-B105-884B-9C3A22343CC6}"/>
                </a:ext>
              </a:extLst>
            </p:cNvPr>
            <p:cNvSpPr txBox="1"/>
            <p:nvPr/>
          </p:nvSpPr>
          <p:spPr>
            <a:xfrm>
              <a:off x="6751245" y="5165377"/>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Tiết 1</a:t>
              </a:r>
            </a:p>
          </p:txBody>
        </p:sp>
      </p:grpSp>
      <p:pic>
        <p:nvPicPr>
          <p:cNvPr id="8" name="Picture 7"/>
          <p:cNvPicPr>
            <a:picLocks noChangeAspect="1"/>
          </p:cNvPicPr>
          <p:nvPr/>
        </p:nvPicPr>
        <p:blipFill>
          <a:blip r:embed="rId3"/>
          <a:stretch>
            <a:fillRect/>
          </a:stretch>
        </p:blipFill>
        <p:spPr>
          <a:xfrm>
            <a:off x="734739" y="2026443"/>
            <a:ext cx="4313816" cy="3463909"/>
          </a:xfrm>
          <a:prstGeom prst="roundRect">
            <a:avLst>
              <a:gd name="adj" fmla="val 10456"/>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1523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4" presetClass="entr" presetSubtype="1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306109" y="4219920"/>
            <a:ext cx="410966" cy="584775"/>
          </a:xfrm>
          <a:prstGeom prst="rect">
            <a:avLst/>
          </a:prstGeom>
          <a:noFill/>
        </p:spPr>
        <p:txBody>
          <a:bodyPr wrap="square" rtlCol="0">
            <a:spAutoFit/>
          </a:bodyPr>
          <a:lstStyle/>
          <a:p>
            <a:pPr lvl="0" algn="just">
              <a:defRPr/>
            </a:pPr>
            <a:r>
              <a:rPr lang="en-US" altLang="zh-CN" sz="3200" b="1" dirty="0">
                <a:solidFill>
                  <a:srgbClr val="00B050"/>
                </a:solidFill>
                <a:latin typeface="Roboto" panose="02000000000000000000" pitchFamily="2" charset="0"/>
                <a:ea typeface="Roboto" panose="02000000000000000000" pitchFamily="2" charset="0"/>
              </a:rPr>
              <a:t>4</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2702435" y="326633"/>
            <a:ext cx="6996956" cy="954107"/>
          </a:xfrm>
          <a:prstGeom prst="rect">
            <a:avLst/>
          </a:prstGeom>
          <a:noFill/>
        </p:spPr>
        <p:txBody>
          <a:bodyPr wrap="square" rtlCol="0">
            <a:spAutoFit/>
          </a:bodyPr>
          <a:lstStyle/>
          <a:p>
            <a:pPr lvl="0" algn="ctr">
              <a:defRPr/>
            </a:pPr>
            <a:r>
              <a:rPr lang="en-US" altLang="zh-CN" sz="2800" b="1">
                <a:solidFill>
                  <a:srgbClr val="002060"/>
                </a:solidFill>
                <a:latin typeface="Roboto" panose="02000000000000000000" pitchFamily="2" charset="0"/>
                <a:ea typeface="Roboto" panose="02000000000000000000" pitchFamily="2" charset="0"/>
              </a:rPr>
              <a:t>THỰC HÀNH NHẬN BIẾT SỐ </a:t>
            </a:r>
          </a:p>
          <a:p>
            <a:pPr lvl="0" algn="ctr">
              <a:defRPr/>
            </a:pPr>
            <a:r>
              <a:rPr lang="en-US" altLang="zh-CN" sz="2800" b="1">
                <a:solidFill>
                  <a:srgbClr val="002060"/>
                </a:solidFill>
                <a:latin typeface="Roboto" panose="02000000000000000000" pitchFamily="2" charset="0"/>
                <a:ea typeface="Roboto" panose="02000000000000000000" pitchFamily="2" charset="0"/>
              </a:rPr>
              <a:t>TRONG PHẠM VI 10</a:t>
            </a:r>
            <a:endParaRPr kumimoji="0" lang="en-US" altLang="zh-CN" sz="2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2406496" y="1385728"/>
            <a:ext cx="7853015"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2400" noProof="0">
                <a:solidFill>
                  <a:srgbClr val="002060"/>
                </a:solidFill>
                <a:latin typeface="Roboto" panose="02000000000000000000" pitchFamily="2" charset="0"/>
                <a:ea typeface="Roboto" panose="02000000000000000000" pitchFamily="2" charset="0"/>
              </a:rPr>
              <a:t>Con hãy đếm xem có bao nhiêu hình trong các khay sau:</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nvGrpSpPr>
          <p:cNvPr id="23" name="Group 22"/>
          <p:cNvGrpSpPr/>
          <p:nvPr/>
        </p:nvGrpSpPr>
        <p:grpSpPr>
          <a:xfrm>
            <a:off x="2216388" y="3973830"/>
            <a:ext cx="595901" cy="827094"/>
            <a:chOff x="2575981" y="2435040"/>
            <a:chExt cx="595901" cy="827094"/>
          </a:xfrm>
        </p:grpSpPr>
        <p:sp>
          <p:nvSpPr>
            <p:cNvPr id="18" name="Rounded Rectangle 17"/>
            <p:cNvSpPr/>
            <p:nvPr/>
          </p:nvSpPr>
          <p:spPr>
            <a:xfrm>
              <a:off x="2575981" y="2694986"/>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a:stCxn id="4" idx="2"/>
              <a:endCxn id="18" idx="0"/>
            </p:cNvCxnSpPr>
            <p:nvPr/>
          </p:nvCxnSpPr>
          <p:spPr>
            <a:xfrm>
              <a:off x="2873932" y="2435040"/>
              <a:ext cx="0" cy="25994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9448947" y="4000853"/>
            <a:ext cx="595901" cy="827094"/>
            <a:chOff x="2575981" y="2435040"/>
            <a:chExt cx="595901" cy="827094"/>
          </a:xfrm>
        </p:grpSpPr>
        <p:sp>
          <p:nvSpPr>
            <p:cNvPr id="30" name="Rounded Rectangle 29"/>
            <p:cNvSpPr/>
            <p:nvPr/>
          </p:nvSpPr>
          <p:spPr>
            <a:xfrm>
              <a:off x="2575981" y="2694986"/>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a:endCxn id="30" idx="0"/>
            </p:cNvCxnSpPr>
            <p:nvPr/>
          </p:nvCxnSpPr>
          <p:spPr>
            <a:xfrm>
              <a:off x="2873932" y="2435040"/>
              <a:ext cx="0" cy="25994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flipV="1">
            <a:off x="5902964" y="4008478"/>
            <a:ext cx="595901" cy="827094"/>
            <a:chOff x="2575981" y="2435040"/>
            <a:chExt cx="595901" cy="827094"/>
          </a:xfrm>
        </p:grpSpPr>
        <p:sp>
          <p:nvSpPr>
            <p:cNvPr id="39" name="Rounded Rectangle 38"/>
            <p:cNvSpPr/>
            <p:nvPr/>
          </p:nvSpPr>
          <p:spPr>
            <a:xfrm>
              <a:off x="2575981" y="2694986"/>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a:endCxn id="39" idx="0"/>
            </p:cNvCxnSpPr>
            <p:nvPr/>
          </p:nvCxnSpPr>
          <p:spPr>
            <a:xfrm>
              <a:off x="2873932" y="2435040"/>
              <a:ext cx="0" cy="25994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5857187" y="4012684"/>
            <a:ext cx="765425" cy="584775"/>
          </a:xfrm>
          <a:prstGeom prst="rect">
            <a:avLst/>
          </a:prstGeom>
          <a:noFill/>
        </p:spPr>
        <p:txBody>
          <a:bodyPr wrap="square" rtlCol="0">
            <a:spAutoFit/>
          </a:bodyPr>
          <a:lstStyle/>
          <a:p>
            <a:pPr lvl="0" algn="just">
              <a:defRPr/>
            </a:pPr>
            <a:r>
              <a:rPr lang="en-US" altLang="zh-CN" sz="3200" b="1">
                <a:solidFill>
                  <a:srgbClr val="00B050"/>
                </a:solidFill>
                <a:latin typeface="Roboto" panose="02000000000000000000" pitchFamily="2" charset="0"/>
                <a:ea typeface="Roboto" panose="02000000000000000000" pitchFamily="2" charset="0"/>
              </a:rPr>
              <a:t>10</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sp>
        <p:nvSpPr>
          <p:cNvPr id="42" name="TextBox 41"/>
          <p:cNvSpPr txBox="1"/>
          <p:nvPr/>
        </p:nvSpPr>
        <p:spPr>
          <a:xfrm>
            <a:off x="9541413" y="4279509"/>
            <a:ext cx="410966" cy="584775"/>
          </a:xfrm>
          <a:prstGeom prst="rect">
            <a:avLst/>
          </a:prstGeom>
          <a:noFill/>
        </p:spPr>
        <p:txBody>
          <a:bodyPr wrap="square" rtlCol="0">
            <a:spAutoFit/>
          </a:bodyPr>
          <a:lstStyle/>
          <a:p>
            <a:pPr lvl="0" algn="just">
              <a:defRPr/>
            </a:pPr>
            <a:r>
              <a:rPr lang="en-US" altLang="zh-CN" sz="3200" b="1">
                <a:solidFill>
                  <a:srgbClr val="00B050"/>
                </a:solidFill>
                <a:latin typeface="Roboto" panose="02000000000000000000" pitchFamily="2" charset="0"/>
                <a:ea typeface="Roboto" panose="02000000000000000000" pitchFamily="2" charset="0"/>
              </a:rPr>
              <a:t>8</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pic>
        <p:nvPicPr>
          <p:cNvPr id="19" name="Picture 18"/>
          <p:cNvPicPr>
            <a:picLocks noChangeAspect="1"/>
          </p:cNvPicPr>
          <p:nvPr/>
        </p:nvPicPr>
        <p:blipFill>
          <a:blip r:embed="rId4"/>
          <a:stretch>
            <a:fillRect/>
          </a:stretch>
        </p:blipFill>
        <p:spPr>
          <a:xfrm>
            <a:off x="520341" y="2423290"/>
            <a:ext cx="3772309" cy="1543612"/>
          </a:xfrm>
          <a:prstGeom prst="rect">
            <a:avLst/>
          </a:prstGeom>
        </p:spPr>
      </p:pic>
      <p:pic>
        <p:nvPicPr>
          <p:cNvPr id="20" name="Picture 19"/>
          <p:cNvPicPr>
            <a:picLocks noChangeAspect="1"/>
          </p:cNvPicPr>
          <p:nvPr/>
        </p:nvPicPr>
        <p:blipFill>
          <a:blip r:embed="rId5"/>
          <a:stretch>
            <a:fillRect/>
          </a:stretch>
        </p:blipFill>
        <p:spPr>
          <a:xfrm>
            <a:off x="7750494" y="2434532"/>
            <a:ext cx="3747600" cy="1529984"/>
          </a:xfrm>
          <a:prstGeom prst="rect">
            <a:avLst/>
          </a:prstGeom>
        </p:spPr>
      </p:pic>
      <p:pic>
        <p:nvPicPr>
          <p:cNvPr id="21" name="Picture 20"/>
          <p:cNvPicPr>
            <a:picLocks noChangeAspect="1"/>
          </p:cNvPicPr>
          <p:nvPr/>
        </p:nvPicPr>
        <p:blipFill>
          <a:blip r:embed="rId6"/>
          <a:stretch>
            <a:fillRect/>
          </a:stretch>
        </p:blipFill>
        <p:spPr>
          <a:xfrm>
            <a:off x="3776495" y="4807434"/>
            <a:ext cx="4848837" cy="1968450"/>
          </a:xfrm>
          <a:prstGeom prst="rect">
            <a:avLst/>
          </a:prstGeom>
        </p:spPr>
      </p:pic>
    </p:spTree>
    <p:extLst>
      <p:ext uri="{BB962C8B-B14F-4D97-AF65-F5344CB8AC3E}">
        <p14:creationId xmlns:p14="http://schemas.microsoft.com/office/powerpoint/2010/main" val="71199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randombar(horizontal)">
                                      <p:cBhvr>
                                        <p:cTn id="23" dur="500"/>
                                        <p:tgtEl>
                                          <p:spTgt spid="20"/>
                                        </p:tgtEl>
                                      </p:cBhvr>
                                    </p:animEffect>
                                  </p:childTnLst>
                                </p:cTn>
                              </p:par>
                              <p:par>
                                <p:cTn id="24" presetID="14" presetClass="entr" presetSubtype="10"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randombar(horizontal)">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down)">
                                      <p:cBhvr>
                                        <p:cTn id="31" dur="5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randombar(horizontal)">
                                      <p:cBhvr>
                                        <p:cTn id="36" dur="500"/>
                                        <p:tgtEl>
                                          <p:spTgt spid="21"/>
                                        </p:tgtEl>
                                      </p:cBhvr>
                                    </p:animEffect>
                                  </p:childTnLst>
                                </p:cTn>
                              </p:par>
                              <p:par>
                                <p:cTn id="37" presetID="14" presetClass="entr" presetSubtype="1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randombar(horizontal)">
                                      <p:cBhvr>
                                        <p:cTn id="39" dur="5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wipe(down)">
                                      <p:cBhvr>
                                        <p:cTn id="4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41" grpId="0"/>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extBox 13"/>
          <p:cNvSpPr txBox="1"/>
          <p:nvPr/>
        </p:nvSpPr>
        <p:spPr>
          <a:xfrm>
            <a:off x="3118784" y="306246"/>
            <a:ext cx="5658700" cy="954107"/>
          </a:xfrm>
          <a:prstGeom prst="rect">
            <a:avLst/>
          </a:prstGeom>
          <a:noFill/>
        </p:spPr>
        <p:txBody>
          <a:bodyPr wrap="square" rtlCol="0">
            <a:spAutoFit/>
          </a:bodyPr>
          <a:lstStyle/>
          <a:p>
            <a:pPr lvl="0" algn="ctr">
              <a:defRPr/>
            </a:pPr>
            <a:r>
              <a:rPr lang="en-US" altLang="zh-CN" sz="2800" b="1">
                <a:solidFill>
                  <a:srgbClr val="002060"/>
                </a:solidFill>
                <a:latin typeface="Roboto" panose="02000000000000000000" pitchFamily="2" charset="0"/>
                <a:ea typeface="Roboto" panose="02000000000000000000" pitchFamily="2" charset="0"/>
              </a:rPr>
              <a:t>THỰC HÀNH NHẬN BIẾT SỐ </a:t>
            </a:r>
          </a:p>
          <a:p>
            <a:pPr lvl="0" algn="ctr">
              <a:defRPr/>
            </a:pPr>
            <a:r>
              <a:rPr lang="en-US" altLang="zh-CN" sz="2800" b="1">
                <a:solidFill>
                  <a:srgbClr val="002060"/>
                </a:solidFill>
                <a:latin typeface="Roboto" panose="02000000000000000000" pitchFamily="2" charset="0"/>
                <a:ea typeface="Roboto" panose="02000000000000000000" pitchFamily="2" charset="0"/>
              </a:rPr>
              <a:t>TRONG PHẠM VI 10</a:t>
            </a:r>
            <a:endParaRPr kumimoji="0" lang="en-US" altLang="zh-CN" sz="2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808099" y="2587915"/>
            <a:ext cx="2911145" cy="461665"/>
          </a:xfrm>
          <a:prstGeom prst="rect">
            <a:avLst/>
          </a:prstGeom>
          <a:noFill/>
        </p:spPr>
        <p:txBody>
          <a:bodyPr wrap="square" rtlCol="0">
            <a:spAutoFit/>
          </a:bodyPr>
          <a:lstStyle/>
          <a:p>
            <a:pPr lvl="0" algn="just">
              <a:defRPr/>
            </a:pPr>
            <a:r>
              <a:rPr lang="es-ES" altLang="zh-CN" sz="2400">
                <a:solidFill>
                  <a:srgbClr val="002060"/>
                </a:solidFill>
                <a:latin typeface="Roboto" panose="02000000000000000000" pitchFamily="2" charset="0"/>
                <a:ea typeface="Roboto" panose="02000000000000000000" pitchFamily="2" charset="0"/>
              </a:rPr>
              <a:t>Khay 10 có hình gì? </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4"/>
          <a:stretch>
            <a:fillRect/>
          </a:stretch>
        </p:blipFill>
        <p:spPr>
          <a:xfrm>
            <a:off x="4139086" y="2224278"/>
            <a:ext cx="5662873" cy="2358451"/>
          </a:xfrm>
          <a:prstGeom prst="rect">
            <a:avLst/>
          </a:prstGeom>
        </p:spPr>
      </p:pic>
      <p:sp>
        <p:nvSpPr>
          <p:cNvPr id="24" name="TextBox 23"/>
          <p:cNvSpPr txBox="1"/>
          <p:nvPr/>
        </p:nvSpPr>
        <p:spPr>
          <a:xfrm>
            <a:off x="10181690" y="2673228"/>
            <a:ext cx="1329630" cy="461665"/>
          </a:xfrm>
          <a:prstGeom prst="rect">
            <a:avLst/>
          </a:prstGeom>
          <a:noFill/>
        </p:spPr>
        <p:txBody>
          <a:bodyPr wrap="square" rtlCol="0">
            <a:spAutoFit/>
          </a:bodyPr>
          <a:lstStyle/>
          <a:p>
            <a:pPr lvl="0" algn="ctr">
              <a:defRPr/>
            </a:pPr>
            <a:r>
              <a:rPr lang="en-US" altLang="zh-CN" sz="2400" b="1">
                <a:solidFill>
                  <a:srgbClr val="FF0000"/>
                </a:solidFill>
                <a:latin typeface="Roboto" panose="02000000000000000000" pitchFamily="2" charset="0"/>
                <a:ea typeface="Roboto" panose="02000000000000000000" pitchFamily="2" charset="0"/>
              </a:rPr>
              <a:t>Khay 10!</a:t>
            </a:r>
            <a:endParaRPr lang="vi-VN" altLang="zh-CN" sz="2400" b="1">
              <a:solidFill>
                <a:srgbClr val="FF0000"/>
              </a:solidFill>
              <a:latin typeface="Roboto" panose="02000000000000000000" pitchFamily="2" charset="0"/>
              <a:ea typeface="Roboto" panose="02000000000000000000" pitchFamily="2" charset="0"/>
            </a:endParaRPr>
          </a:p>
        </p:txBody>
      </p:sp>
      <p:sp>
        <p:nvSpPr>
          <p:cNvPr id="25" name="TextBox 24"/>
          <p:cNvSpPr txBox="1"/>
          <p:nvPr/>
        </p:nvSpPr>
        <p:spPr>
          <a:xfrm>
            <a:off x="651434" y="4277333"/>
            <a:ext cx="3391457" cy="461665"/>
          </a:xfrm>
          <a:prstGeom prst="rect">
            <a:avLst/>
          </a:prstGeom>
          <a:noFill/>
        </p:spPr>
        <p:txBody>
          <a:bodyPr wrap="square" rtlCol="0">
            <a:spAutoFit/>
          </a:bodyPr>
          <a:lstStyle/>
          <a:p>
            <a:pPr lvl="0" algn="just">
              <a:defRPr/>
            </a:pPr>
            <a:r>
              <a:rPr lang="es-ES" altLang="zh-CN" sz="2400">
                <a:solidFill>
                  <a:srgbClr val="002060"/>
                </a:solidFill>
                <a:latin typeface="Roboto" panose="02000000000000000000" pitchFamily="2" charset="0"/>
                <a:ea typeface="Roboto" panose="02000000000000000000" pitchFamily="2" charset="0"/>
              </a:rPr>
              <a:t>Khay 10 có mấy hàng? </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6" name="TextBox 25"/>
          <p:cNvSpPr txBox="1"/>
          <p:nvPr/>
        </p:nvSpPr>
        <p:spPr>
          <a:xfrm>
            <a:off x="4139086" y="4822270"/>
            <a:ext cx="3391457" cy="461665"/>
          </a:xfrm>
          <a:prstGeom prst="rect">
            <a:avLst/>
          </a:prstGeom>
          <a:noFill/>
        </p:spPr>
        <p:txBody>
          <a:bodyPr wrap="square" rtlCol="0">
            <a:spAutoFit/>
          </a:bodyPr>
          <a:lstStyle/>
          <a:p>
            <a:pPr lvl="0" algn="just">
              <a:defRPr/>
            </a:pPr>
            <a:r>
              <a:rPr lang="es-ES" altLang="zh-CN" sz="2400">
                <a:solidFill>
                  <a:srgbClr val="002060"/>
                </a:solidFill>
                <a:latin typeface="Roboto" panose="02000000000000000000" pitchFamily="2" charset="0"/>
                <a:ea typeface="Roboto" panose="02000000000000000000" pitchFamily="2" charset="0"/>
              </a:rPr>
              <a:t>Mỗi hàng có mấy ô? </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7" name="TextBox 26"/>
          <p:cNvSpPr txBox="1"/>
          <p:nvPr/>
        </p:nvSpPr>
        <p:spPr>
          <a:xfrm>
            <a:off x="873906" y="3247958"/>
            <a:ext cx="2109762" cy="830997"/>
          </a:xfrm>
          <a:prstGeom prst="rect">
            <a:avLst/>
          </a:prstGeom>
          <a:noFill/>
        </p:spPr>
        <p:txBody>
          <a:bodyPr wrap="square" rtlCol="0">
            <a:spAutoFit/>
          </a:bodyPr>
          <a:lstStyle/>
          <a:p>
            <a:pPr lvl="0" algn="just">
              <a:defRPr/>
            </a:pPr>
            <a:r>
              <a:rPr lang="es-ES" altLang="zh-CN" sz="2400">
                <a:solidFill>
                  <a:srgbClr val="FF0000"/>
                </a:solidFill>
                <a:latin typeface="Roboto" panose="02000000000000000000" pitchFamily="2" charset="0"/>
                <a:ea typeface="Roboto" panose="02000000000000000000" pitchFamily="2" charset="0"/>
              </a:rPr>
              <a:t>Khay 10 có hình chữ nhật</a:t>
            </a:r>
            <a:endParaRPr kumimoji="0" lang="en-US"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28" name="TextBox 27"/>
          <p:cNvSpPr txBox="1"/>
          <p:nvPr/>
        </p:nvSpPr>
        <p:spPr>
          <a:xfrm>
            <a:off x="808099" y="4786349"/>
            <a:ext cx="2990982" cy="461665"/>
          </a:xfrm>
          <a:prstGeom prst="rect">
            <a:avLst/>
          </a:prstGeom>
          <a:noFill/>
        </p:spPr>
        <p:txBody>
          <a:bodyPr wrap="square" rtlCol="0">
            <a:spAutoFit/>
          </a:bodyPr>
          <a:lstStyle/>
          <a:p>
            <a:pPr lvl="0" algn="just">
              <a:defRPr/>
            </a:pPr>
            <a:r>
              <a:rPr lang="es-ES" altLang="zh-CN" sz="2400">
                <a:solidFill>
                  <a:srgbClr val="FF0000"/>
                </a:solidFill>
                <a:latin typeface="Roboto" panose="02000000000000000000" pitchFamily="2" charset="0"/>
                <a:ea typeface="Roboto" panose="02000000000000000000" pitchFamily="2" charset="0"/>
              </a:rPr>
              <a:t>Khay 10 có 2 hàng</a:t>
            </a:r>
            <a:endParaRPr kumimoji="0" lang="en-US"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32" name="TextBox 31"/>
          <p:cNvSpPr txBox="1"/>
          <p:nvPr/>
        </p:nvSpPr>
        <p:spPr>
          <a:xfrm>
            <a:off x="4211202" y="5379307"/>
            <a:ext cx="2442147" cy="461665"/>
          </a:xfrm>
          <a:prstGeom prst="rect">
            <a:avLst/>
          </a:prstGeom>
          <a:noFill/>
        </p:spPr>
        <p:txBody>
          <a:bodyPr wrap="square" rtlCol="0">
            <a:spAutoFit/>
          </a:bodyPr>
          <a:lstStyle/>
          <a:p>
            <a:pPr lvl="0" algn="just">
              <a:defRPr/>
            </a:pPr>
            <a:r>
              <a:rPr lang="es-ES" altLang="zh-CN" sz="2400">
                <a:solidFill>
                  <a:srgbClr val="FF0000"/>
                </a:solidFill>
                <a:latin typeface="Roboto" panose="02000000000000000000" pitchFamily="2" charset="0"/>
                <a:ea typeface="Roboto" panose="02000000000000000000" pitchFamily="2" charset="0"/>
              </a:rPr>
              <a:t>Mỗi hàng có 5 ô</a:t>
            </a:r>
            <a:endParaRPr kumimoji="0" lang="en-US"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33" name="TextBox 32"/>
          <p:cNvSpPr txBox="1"/>
          <p:nvPr/>
        </p:nvSpPr>
        <p:spPr>
          <a:xfrm>
            <a:off x="7611751" y="4822270"/>
            <a:ext cx="3899569"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Các ô như thế nào với nhau</a:t>
            </a:r>
            <a:r>
              <a:rPr lang="es-ES" altLang="zh-CN" sz="2400">
                <a:solidFill>
                  <a:srgbClr val="002060"/>
                </a:solidFill>
                <a:latin typeface="Roboto" panose="02000000000000000000" pitchFamily="2" charset="0"/>
                <a:ea typeface="Roboto" panose="02000000000000000000" pitchFamily="2" charset="0"/>
              </a:rPr>
              <a:t>? </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34" name="TextBox 33"/>
          <p:cNvSpPr txBox="1"/>
          <p:nvPr/>
        </p:nvSpPr>
        <p:spPr>
          <a:xfrm>
            <a:off x="7909898" y="5344133"/>
            <a:ext cx="2775225" cy="461665"/>
          </a:xfrm>
          <a:prstGeom prst="rect">
            <a:avLst/>
          </a:prstGeom>
          <a:noFill/>
        </p:spPr>
        <p:txBody>
          <a:bodyPr wrap="square" rtlCol="0">
            <a:spAutoFit/>
          </a:bodyPr>
          <a:lstStyle/>
          <a:p>
            <a:pPr lvl="0" algn="just">
              <a:defRPr/>
            </a:pPr>
            <a:r>
              <a:rPr lang="es-ES" altLang="zh-CN" sz="2400">
                <a:solidFill>
                  <a:srgbClr val="FF0000"/>
                </a:solidFill>
                <a:latin typeface="Roboto" panose="02000000000000000000" pitchFamily="2" charset="0"/>
                <a:ea typeface="Roboto" panose="02000000000000000000" pitchFamily="2" charset="0"/>
              </a:rPr>
              <a:t>Các ô bằng nhau</a:t>
            </a:r>
            <a:endParaRPr kumimoji="0" lang="en-US"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3" name="Rectangle 2"/>
          <p:cNvSpPr/>
          <p:nvPr/>
        </p:nvSpPr>
        <p:spPr>
          <a:xfrm>
            <a:off x="3988453" y="2114651"/>
            <a:ext cx="5964138" cy="26122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4042891" y="2818747"/>
            <a:ext cx="59704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85278" y="3950443"/>
            <a:ext cx="5970488" cy="6829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4565888" y="2802061"/>
            <a:ext cx="478723" cy="584775"/>
          </a:xfrm>
          <a:prstGeom prst="rect">
            <a:avLst/>
          </a:prstGeom>
          <a:noFill/>
        </p:spPr>
        <p:txBody>
          <a:bodyPr wrap="square" rtlCol="0">
            <a:spAutoFit/>
          </a:bodyPr>
          <a:lstStyle/>
          <a:p>
            <a:pPr lvl="0" algn="just">
              <a:defRPr/>
            </a:pPr>
            <a:r>
              <a:rPr lang="es-ES" altLang="zh-CN" sz="3200">
                <a:solidFill>
                  <a:srgbClr val="FF0000"/>
                </a:solidFill>
                <a:latin typeface="Roboto" panose="02000000000000000000" pitchFamily="2" charset="0"/>
                <a:ea typeface="Roboto" panose="02000000000000000000" pitchFamily="2" charset="0"/>
              </a:rPr>
              <a:t>1</a:t>
            </a:r>
            <a:endParaRPr kumimoji="0" lang="en-US" altLang="zh-CN" sz="32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43" name="TextBox 42"/>
          <p:cNvSpPr txBox="1"/>
          <p:nvPr/>
        </p:nvSpPr>
        <p:spPr>
          <a:xfrm>
            <a:off x="5595452" y="2808804"/>
            <a:ext cx="478723" cy="584775"/>
          </a:xfrm>
          <a:prstGeom prst="rect">
            <a:avLst/>
          </a:prstGeom>
          <a:noFill/>
        </p:spPr>
        <p:txBody>
          <a:bodyPr wrap="square" rtlCol="0">
            <a:spAutoFit/>
          </a:bodyPr>
          <a:lstStyle/>
          <a:p>
            <a:pPr lvl="0" algn="just">
              <a:defRPr/>
            </a:pPr>
            <a:r>
              <a:rPr lang="es-ES" altLang="zh-CN" sz="3200">
                <a:solidFill>
                  <a:srgbClr val="FF0000"/>
                </a:solidFill>
                <a:latin typeface="Roboto" panose="02000000000000000000" pitchFamily="2" charset="0"/>
                <a:ea typeface="Roboto" panose="02000000000000000000" pitchFamily="2" charset="0"/>
              </a:rPr>
              <a:t>2</a:t>
            </a:r>
            <a:endParaRPr kumimoji="0" lang="en-US" altLang="zh-CN" sz="32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44" name="TextBox 43"/>
          <p:cNvSpPr txBox="1"/>
          <p:nvPr/>
        </p:nvSpPr>
        <p:spPr>
          <a:xfrm>
            <a:off x="6839598" y="2799820"/>
            <a:ext cx="478723" cy="584775"/>
          </a:xfrm>
          <a:prstGeom prst="rect">
            <a:avLst/>
          </a:prstGeom>
          <a:noFill/>
        </p:spPr>
        <p:txBody>
          <a:bodyPr wrap="square" rtlCol="0">
            <a:spAutoFit/>
          </a:bodyPr>
          <a:lstStyle/>
          <a:p>
            <a:pPr lvl="0" algn="just">
              <a:defRPr/>
            </a:pPr>
            <a:r>
              <a:rPr lang="es-ES" altLang="zh-CN" sz="3200">
                <a:solidFill>
                  <a:srgbClr val="FF0000"/>
                </a:solidFill>
                <a:latin typeface="Roboto" panose="02000000000000000000" pitchFamily="2" charset="0"/>
                <a:ea typeface="Roboto" panose="02000000000000000000" pitchFamily="2" charset="0"/>
              </a:rPr>
              <a:t>3</a:t>
            </a:r>
            <a:endParaRPr kumimoji="0" lang="en-US" altLang="zh-CN" sz="32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45" name="TextBox 44"/>
          <p:cNvSpPr txBox="1"/>
          <p:nvPr/>
        </p:nvSpPr>
        <p:spPr>
          <a:xfrm>
            <a:off x="7815876" y="2799820"/>
            <a:ext cx="478723" cy="584775"/>
          </a:xfrm>
          <a:prstGeom prst="rect">
            <a:avLst/>
          </a:prstGeom>
          <a:noFill/>
        </p:spPr>
        <p:txBody>
          <a:bodyPr wrap="square" rtlCol="0">
            <a:spAutoFit/>
          </a:bodyPr>
          <a:lstStyle/>
          <a:p>
            <a:pPr lvl="0" algn="just">
              <a:defRPr/>
            </a:pPr>
            <a:r>
              <a:rPr lang="es-ES" altLang="zh-CN" sz="3200">
                <a:solidFill>
                  <a:srgbClr val="FF0000"/>
                </a:solidFill>
                <a:latin typeface="Roboto" panose="02000000000000000000" pitchFamily="2" charset="0"/>
                <a:ea typeface="Roboto" panose="02000000000000000000" pitchFamily="2" charset="0"/>
              </a:rPr>
              <a:t>4</a:t>
            </a:r>
            <a:endParaRPr kumimoji="0" lang="en-US" altLang="zh-CN" sz="32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46" name="TextBox 45"/>
          <p:cNvSpPr txBox="1"/>
          <p:nvPr/>
        </p:nvSpPr>
        <p:spPr>
          <a:xfrm>
            <a:off x="9058148" y="2790357"/>
            <a:ext cx="478723" cy="584775"/>
          </a:xfrm>
          <a:prstGeom prst="rect">
            <a:avLst/>
          </a:prstGeom>
          <a:noFill/>
        </p:spPr>
        <p:txBody>
          <a:bodyPr wrap="square" rtlCol="0">
            <a:spAutoFit/>
          </a:bodyPr>
          <a:lstStyle/>
          <a:p>
            <a:pPr lvl="0" algn="just">
              <a:defRPr/>
            </a:pPr>
            <a:r>
              <a:rPr lang="es-ES" altLang="zh-CN" sz="3200">
                <a:solidFill>
                  <a:srgbClr val="FF0000"/>
                </a:solidFill>
                <a:latin typeface="Roboto" panose="02000000000000000000" pitchFamily="2" charset="0"/>
                <a:ea typeface="Roboto" panose="02000000000000000000" pitchFamily="2" charset="0"/>
              </a:rPr>
              <a:t>5</a:t>
            </a:r>
            <a:endParaRPr kumimoji="0" lang="en-US" altLang="zh-CN" sz="32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47" name="TextBox 46"/>
          <p:cNvSpPr txBox="1"/>
          <p:nvPr/>
        </p:nvSpPr>
        <p:spPr>
          <a:xfrm>
            <a:off x="4565888" y="3605597"/>
            <a:ext cx="478723" cy="584775"/>
          </a:xfrm>
          <a:prstGeom prst="rect">
            <a:avLst/>
          </a:prstGeom>
          <a:noFill/>
        </p:spPr>
        <p:txBody>
          <a:bodyPr wrap="square" rtlCol="0">
            <a:spAutoFit/>
          </a:bodyPr>
          <a:lstStyle/>
          <a:p>
            <a:pPr lvl="0" algn="just">
              <a:defRPr/>
            </a:pPr>
            <a:r>
              <a:rPr lang="es-ES" altLang="zh-CN" sz="3200">
                <a:solidFill>
                  <a:srgbClr val="FF0000"/>
                </a:solidFill>
                <a:latin typeface="Roboto" panose="02000000000000000000" pitchFamily="2" charset="0"/>
                <a:ea typeface="Roboto" panose="02000000000000000000" pitchFamily="2" charset="0"/>
              </a:rPr>
              <a:t>1</a:t>
            </a:r>
            <a:endParaRPr kumimoji="0" lang="en-US" altLang="zh-CN" sz="32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48" name="TextBox 47"/>
          <p:cNvSpPr txBox="1"/>
          <p:nvPr/>
        </p:nvSpPr>
        <p:spPr>
          <a:xfrm>
            <a:off x="5595452" y="3612340"/>
            <a:ext cx="478723" cy="584775"/>
          </a:xfrm>
          <a:prstGeom prst="rect">
            <a:avLst/>
          </a:prstGeom>
          <a:noFill/>
        </p:spPr>
        <p:txBody>
          <a:bodyPr wrap="square" rtlCol="0">
            <a:spAutoFit/>
          </a:bodyPr>
          <a:lstStyle/>
          <a:p>
            <a:pPr lvl="0" algn="just">
              <a:defRPr/>
            </a:pPr>
            <a:r>
              <a:rPr lang="es-ES" altLang="zh-CN" sz="3200">
                <a:solidFill>
                  <a:srgbClr val="FF0000"/>
                </a:solidFill>
                <a:latin typeface="Roboto" panose="02000000000000000000" pitchFamily="2" charset="0"/>
                <a:ea typeface="Roboto" panose="02000000000000000000" pitchFamily="2" charset="0"/>
              </a:rPr>
              <a:t>2</a:t>
            </a:r>
            <a:endParaRPr kumimoji="0" lang="en-US" altLang="zh-CN" sz="32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49" name="TextBox 48"/>
          <p:cNvSpPr txBox="1"/>
          <p:nvPr/>
        </p:nvSpPr>
        <p:spPr>
          <a:xfrm>
            <a:off x="6839598" y="3603356"/>
            <a:ext cx="478723" cy="584775"/>
          </a:xfrm>
          <a:prstGeom prst="rect">
            <a:avLst/>
          </a:prstGeom>
          <a:noFill/>
        </p:spPr>
        <p:txBody>
          <a:bodyPr wrap="square" rtlCol="0">
            <a:spAutoFit/>
          </a:bodyPr>
          <a:lstStyle/>
          <a:p>
            <a:pPr lvl="0" algn="just">
              <a:defRPr/>
            </a:pPr>
            <a:r>
              <a:rPr lang="es-ES" altLang="zh-CN" sz="3200">
                <a:solidFill>
                  <a:srgbClr val="FF0000"/>
                </a:solidFill>
                <a:latin typeface="Roboto" panose="02000000000000000000" pitchFamily="2" charset="0"/>
                <a:ea typeface="Roboto" panose="02000000000000000000" pitchFamily="2" charset="0"/>
              </a:rPr>
              <a:t>3</a:t>
            </a:r>
            <a:endParaRPr kumimoji="0" lang="en-US" altLang="zh-CN" sz="32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50" name="TextBox 49"/>
          <p:cNvSpPr txBox="1"/>
          <p:nvPr/>
        </p:nvSpPr>
        <p:spPr>
          <a:xfrm>
            <a:off x="7815876" y="3603356"/>
            <a:ext cx="478723" cy="584775"/>
          </a:xfrm>
          <a:prstGeom prst="rect">
            <a:avLst/>
          </a:prstGeom>
          <a:noFill/>
        </p:spPr>
        <p:txBody>
          <a:bodyPr wrap="square" rtlCol="0">
            <a:spAutoFit/>
          </a:bodyPr>
          <a:lstStyle/>
          <a:p>
            <a:pPr lvl="0" algn="just">
              <a:defRPr/>
            </a:pPr>
            <a:r>
              <a:rPr lang="es-ES" altLang="zh-CN" sz="3200">
                <a:solidFill>
                  <a:srgbClr val="FF0000"/>
                </a:solidFill>
                <a:latin typeface="Roboto" panose="02000000000000000000" pitchFamily="2" charset="0"/>
                <a:ea typeface="Roboto" panose="02000000000000000000" pitchFamily="2" charset="0"/>
              </a:rPr>
              <a:t>4</a:t>
            </a:r>
            <a:endParaRPr kumimoji="0" lang="en-US" altLang="zh-CN" sz="32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51" name="TextBox 50"/>
          <p:cNvSpPr txBox="1"/>
          <p:nvPr/>
        </p:nvSpPr>
        <p:spPr>
          <a:xfrm>
            <a:off x="9058148" y="3593893"/>
            <a:ext cx="478723" cy="584775"/>
          </a:xfrm>
          <a:prstGeom prst="rect">
            <a:avLst/>
          </a:prstGeom>
          <a:noFill/>
        </p:spPr>
        <p:txBody>
          <a:bodyPr wrap="square" rtlCol="0">
            <a:spAutoFit/>
          </a:bodyPr>
          <a:lstStyle/>
          <a:p>
            <a:pPr lvl="0" algn="just">
              <a:defRPr/>
            </a:pPr>
            <a:r>
              <a:rPr lang="es-ES" altLang="zh-CN" sz="3200">
                <a:solidFill>
                  <a:srgbClr val="FF0000"/>
                </a:solidFill>
                <a:latin typeface="Roboto" panose="02000000000000000000" pitchFamily="2" charset="0"/>
                <a:ea typeface="Roboto" panose="02000000000000000000" pitchFamily="2" charset="0"/>
              </a:rPr>
              <a:t>5</a:t>
            </a:r>
            <a:endParaRPr kumimoji="0" lang="en-US" altLang="zh-CN" sz="32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0275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26" presetClass="emph" presetSubtype="0" repeatCount="3000" fill="hold" grpId="1" nodeType="withEffect">
                                  <p:stCondLst>
                                    <p:cond delay="0"/>
                                  </p:stCondLst>
                                  <p:childTnLst>
                                    <p:animEffect transition="out" filter="fade">
                                      <p:cBhvr>
                                        <p:cTn id="23" dur="1000" tmFilter="0, 0; .2, .5; .8, .5; 1, 0"/>
                                        <p:tgtEl>
                                          <p:spTgt spid="3"/>
                                        </p:tgtEl>
                                      </p:cBhvr>
                                    </p:animEffect>
                                    <p:animScale>
                                      <p:cBhvr>
                                        <p:cTn id="24" dur="500" autoRev="1" fill="hold"/>
                                        <p:tgtEl>
                                          <p:spTgt spid="3"/>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 presetClass="exit" presetSubtype="0" fill="hold" grpId="2" nodeType="withEffect">
                                  <p:stCondLst>
                                    <p:cond delay="0"/>
                                  </p:stCondLst>
                                  <p:childTnLst>
                                    <p:set>
                                      <p:cBhvr>
                                        <p:cTn id="31" dur="1" fill="hold">
                                          <p:stCondLst>
                                            <p:cond delay="0"/>
                                          </p:stCondLst>
                                        </p:cTn>
                                        <p:tgtEl>
                                          <p:spTgt spid="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par>
                                <p:cTn id="44" presetID="26" presetClass="emph" presetSubtype="0" repeatCount="3000" fill="hold" nodeType="withEffect">
                                  <p:stCondLst>
                                    <p:cond delay="0"/>
                                  </p:stCondLst>
                                  <p:childTnLst>
                                    <p:animEffect transition="out" filter="fade">
                                      <p:cBhvr>
                                        <p:cTn id="45" dur="1000" tmFilter="0, 0; .2, .5; .8, .5; 1, 0"/>
                                        <p:tgtEl>
                                          <p:spTgt spid="35"/>
                                        </p:tgtEl>
                                      </p:cBhvr>
                                    </p:animEffect>
                                    <p:animScale>
                                      <p:cBhvr>
                                        <p:cTn id="46" dur="500" autoRev="1" fill="hold"/>
                                        <p:tgtEl>
                                          <p:spTgt spid="35"/>
                                        </p:tgtEl>
                                      </p:cBhvr>
                                      <p:by x="105000" y="105000"/>
                                    </p:animScale>
                                  </p:childTnLst>
                                </p:cTn>
                              </p:par>
                              <p:par>
                                <p:cTn id="47" presetID="26" presetClass="emph" presetSubtype="0" repeatCount="3000" fill="hold" nodeType="withEffect">
                                  <p:stCondLst>
                                    <p:cond delay="0"/>
                                  </p:st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 presetClass="exit" presetSubtype="0" fill="hold" nodeType="withEffect">
                                  <p:stCondLst>
                                    <p:cond delay="0"/>
                                  </p:stCondLst>
                                  <p:childTnLst>
                                    <p:set>
                                      <p:cBhvr>
                                        <p:cTn id="56" dur="1" fill="hold">
                                          <p:stCondLst>
                                            <p:cond delay="0"/>
                                          </p:stCondLst>
                                        </p:cTn>
                                        <p:tgtEl>
                                          <p:spTgt spid="35"/>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500"/>
                                        <p:tgtEl>
                                          <p:spTgt spid="3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500"/>
                                        <p:tgtEl>
                                          <p:spTgt spid="37"/>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500"/>
                                        <p:tgtEl>
                                          <p:spTgt spid="45"/>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500"/>
                                        <p:tgtEl>
                                          <p:spTgt spid="46"/>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500"/>
                                        <p:tgtEl>
                                          <p:spTgt spid="47"/>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fade">
                                      <p:cBhvr>
                                        <p:cTn id="84" dur="500"/>
                                        <p:tgtEl>
                                          <p:spTgt spid="48"/>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50"/>
                                        </p:tgtEl>
                                        <p:attrNameLst>
                                          <p:attrName>style.visibility</p:attrName>
                                        </p:attrNameLst>
                                      </p:cBhvr>
                                      <p:to>
                                        <p:strVal val="visible"/>
                                      </p:to>
                                    </p:set>
                                    <p:animEffect transition="in" filter="fade">
                                      <p:cBhvr>
                                        <p:cTn id="90" dur="500"/>
                                        <p:tgtEl>
                                          <p:spTgt spid="50"/>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51"/>
                                        </p:tgtEl>
                                        <p:attrNameLst>
                                          <p:attrName>style.visibility</p:attrName>
                                        </p:attrNameLst>
                                      </p:cBhvr>
                                      <p:to>
                                        <p:strVal val="visible"/>
                                      </p:to>
                                    </p:set>
                                    <p:animEffect transition="in" filter="fade">
                                      <p:cBhvr>
                                        <p:cTn id="93" dur="500"/>
                                        <p:tgtEl>
                                          <p:spTgt spid="51"/>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33"/>
                                        </p:tgtEl>
                                        <p:attrNameLst>
                                          <p:attrName>style.visibility</p:attrName>
                                        </p:attrNameLst>
                                      </p:cBhvr>
                                      <p:to>
                                        <p:strVal val="visible"/>
                                      </p:to>
                                    </p:set>
                                    <p:animEffect transition="in" filter="fade">
                                      <p:cBhvr>
                                        <p:cTn id="98" dur="500"/>
                                        <p:tgtEl>
                                          <p:spTgt spid="33"/>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34"/>
                                        </p:tgtEl>
                                        <p:attrNameLst>
                                          <p:attrName>style.visibility</p:attrName>
                                        </p:attrNameLst>
                                      </p:cBhvr>
                                      <p:to>
                                        <p:strVal val="visible"/>
                                      </p:to>
                                    </p:set>
                                    <p:animEffect transition="in" filter="fade">
                                      <p:cBhvr>
                                        <p:cTn id="10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25" grpId="0"/>
      <p:bldP spid="26" grpId="0"/>
      <p:bldP spid="27" grpId="0"/>
      <p:bldP spid="28" grpId="0"/>
      <p:bldP spid="32" grpId="0"/>
      <p:bldP spid="33" grpId="0"/>
      <p:bldP spid="34" grpId="0"/>
      <p:bldP spid="3" grpId="0" animBg="1"/>
      <p:bldP spid="3" grpId="1" animBg="1"/>
      <p:bldP spid="3" grpId="2" animBg="1"/>
      <p:bldP spid="37" grpId="0"/>
      <p:bldP spid="43" grpId="0"/>
      <p:bldP spid="44" grpId="0"/>
      <p:bldP spid="45" grpId="0"/>
      <p:bldP spid="46" grpId="0"/>
      <p:bldP spid="47" grpId="0"/>
      <p:bldP spid="48" grpId="0"/>
      <p:bldP spid="49" grpId="0"/>
      <p:bldP spid="50" grpId="0"/>
      <p:bldP spid="5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extBox 13"/>
          <p:cNvSpPr txBox="1"/>
          <p:nvPr/>
        </p:nvSpPr>
        <p:spPr>
          <a:xfrm>
            <a:off x="2117554" y="2741233"/>
            <a:ext cx="7782097" cy="707886"/>
          </a:xfrm>
          <a:prstGeom prst="rect">
            <a:avLst/>
          </a:prstGeom>
          <a:noFill/>
        </p:spPr>
        <p:txBody>
          <a:bodyPr wrap="square" rtlCol="0">
            <a:spAutoFit/>
          </a:bodyPr>
          <a:lstStyle/>
          <a:p>
            <a:pPr lvl="0" algn="ctr">
              <a:defRPr/>
            </a:pPr>
            <a:r>
              <a:rPr lang="en-US" altLang="zh-CN" sz="4000" b="1">
                <a:solidFill>
                  <a:srgbClr val="002060"/>
                </a:solidFill>
                <a:latin typeface="Roboto" panose="02000000000000000000" pitchFamily="2" charset="0"/>
                <a:ea typeface="Roboto" panose="02000000000000000000" pitchFamily="2" charset="0"/>
              </a:rPr>
              <a:t>PHIẾU HỌC TẬP SỐ 2</a:t>
            </a:r>
            <a:endParaRPr kumimoji="0" lang="en-US" altLang="zh-CN" sz="4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54051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254741" y="4209646"/>
            <a:ext cx="410966" cy="584775"/>
          </a:xfrm>
          <a:prstGeom prst="rect">
            <a:avLst/>
          </a:prstGeom>
          <a:noFill/>
        </p:spPr>
        <p:txBody>
          <a:bodyPr wrap="square" rtlCol="0">
            <a:spAutoFit/>
          </a:bodyPr>
          <a:lstStyle/>
          <a:p>
            <a:pPr lvl="0" algn="just">
              <a:defRPr/>
            </a:pPr>
            <a:r>
              <a:rPr lang="en-US" altLang="zh-CN" sz="3200" b="1">
                <a:solidFill>
                  <a:srgbClr val="00B050"/>
                </a:solidFill>
                <a:latin typeface="Roboto" panose="02000000000000000000" pitchFamily="2" charset="0"/>
                <a:ea typeface="Roboto" panose="02000000000000000000" pitchFamily="2" charset="0"/>
              </a:rPr>
              <a:t>5</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2620127" y="321097"/>
            <a:ext cx="6996956" cy="954107"/>
          </a:xfrm>
          <a:prstGeom prst="rect">
            <a:avLst/>
          </a:prstGeom>
          <a:noFill/>
        </p:spPr>
        <p:txBody>
          <a:bodyPr wrap="square" rtlCol="0">
            <a:spAutoFit/>
          </a:bodyPr>
          <a:lstStyle/>
          <a:p>
            <a:pPr lvl="0" algn="ctr">
              <a:defRPr/>
            </a:pPr>
            <a:r>
              <a:rPr lang="en-US" altLang="zh-CN" sz="2800" b="1">
                <a:solidFill>
                  <a:srgbClr val="002060"/>
                </a:solidFill>
                <a:latin typeface="Roboto" panose="02000000000000000000" pitchFamily="2" charset="0"/>
                <a:ea typeface="Roboto" panose="02000000000000000000" pitchFamily="2" charset="0"/>
              </a:rPr>
              <a:t>THỰC HÀNH NHẬN BIẾT SỐ </a:t>
            </a:r>
          </a:p>
          <a:p>
            <a:pPr lvl="0" algn="ctr">
              <a:defRPr/>
            </a:pPr>
            <a:r>
              <a:rPr lang="en-US" altLang="zh-CN" sz="2800" b="1">
                <a:solidFill>
                  <a:srgbClr val="002060"/>
                </a:solidFill>
                <a:latin typeface="Roboto" panose="02000000000000000000" pitchFamily="2" charset="0"/>
                <a:ea typeface="Roboto" panose="02000000000000000000" pitchFamily="2" charset="0"/>
              </a:rPr>
              <a:t>TRONG PHẠM VI 10</a:t>
            </a:r>
            <a:endParaRPr kumimoji="0" lang="en-US" altLang="zh-CN" sz="2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2723015" y="1430145"/>
            <a:ext cx="592460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Con hãy xếp thêm cho đủ số hình tròn nhé</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nvGrpSpPr>
          <p:cNvPr id="29" name="Group 28"/>
          <p:cNvGrpSpPr/>
          <p:nvPr/>
        </p:nvGrpSpPr>
        <p:grpSpPr>
          <a:xfrm>
            <a:off x="9448947" y="4000853"/>
            <a:ext cx="595901" cy="827094"/>
            <a:chOff x="2575981" y="2435040"/>
            <a:chExt cx="595901" cy="827094"/>
          </a:xfrm>
        </p:grpSpPr>
        <p:sp>
          <p:nvSpPr>
            <p:cNvPr id="30" name="Rounded Rectangle 29"/>
            <p:cNvSpPr/>
            <p:nvPr/>
          </p:nvSpPr>
          <p:spPr>
            <a:xfrm>
              <a:off x="2575981" y="2694986"/>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a:endCxn id="30" idx="0"/>
            </p:cNvCxnSpPr>
            <p:nvPr/>
          </p:nvCxnSpPr>
          <p:spPr>
            <a:xfrm>
              <a:off x="2873932" y="2435040"/>
              <a:ext cx="0" cy="25994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flipV="1">
            <a:off x="5851594" y="4008478"/>
            <a:ext cx="595901" cy="827094"/>
            <a:chOff x="2575981" y="2435040"/>
            <a:chExt cx="595901" cy="827094"/>
          </a:xfrm>
        </p:grpSpPr>
        <p:sp>
          <p:nvSpPr>
            <p:cNvPr id="39" name="Rounded Rectangle 38"/>
            <p:cNvSpPr/>
            <p:nvPr/>
          </p:nvSpPr>
          <p:spPr>
            <a:xfrm>
              <a:off x="2575981" y="2694986"/>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a:endCxn id="39" idx="0"/>
            </p:cNvCxnSpPr>
            <p:nvPr/>
          </p:nvCxnSpPr>
          <p:spPr>
            <a:xfrm>
              <a:off x="2873932" y="2435040"/>
              <a:ext cx="0" cy="25994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5805817" y="4012684"/>
            <a:ext cx="765425" cy="584775"/>
          </a:xfrm>
          <a:prstGeom prst="rect">
            <a:avLst/>
          </a:prstGeom>
          <a:noFill/>
        </p:spPr>
        <p:txBody>
          <a:bodyPr wrap="square" rtlCol="0">
            <a:spAutoFit/>
          </a:bodyPr>
          <a:lstStyle/>
          <a:p>
            <a:pPr lvl="0" algn="just">
              <a:defRPr/>
            </a:pPr>
            <a:r>
              <a:rPr lang="en-US" altLang="zh-CN" sz="3200" b="1">
                <a:solidFill>
                  <a:srgbClr val="00B050"/>
                </a:solidFill>
                <a:latin typeface="Roboto" panose="02000000000000000000" pitchFamily="2" charset="0"/>
                <a:ea typeface="Roboto" panose="02000000000000000000" pitchFamily="2" charset="0"/>
              </a:rPr>
              <a:t>10</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sp>
        <p:nvSpPr>
          <p:cNvPr id="42" name="TextBox 41"/>
          <p:cNvSpPr txBox="1"/>
          <p:nvPr/>
        </p:nvSpPr>
        <p:spPr>
          <a:xfrm>
            <a:off x="9541413" y="4279509"/>
            <a:ext cx="410966" cy="584775"/>
          </a:xfrm>
          <a:prstGeom prst="rect">
            <a:avLst/>
          </a:prstGeom>
          <a:noFill/>
        </p:spPr>
        <p:txBody>
          <a:bodyPr wrap="square" rtlCol="0">
            <a:spAutoFit/>
          </a:bodyPr>
          <a:lstStyle/>
          <a:p>
            <a:pPr lvl="0" algn="just">
              <a:defRPr/>
            </a:pPr>
            <a:r>
              <a:rPr lang="en-US" altLang="zh-CN" sz="3200" b="1">
                <a:solidFill>
                  <a:srgbClr val="00B050"/>
                </a:solidFill>
                <a:latin typeface="Roboto" panose="02000000000000000000" pitchFamily="2" charset="0"/>
                <a:ea typeface="Roboto" panose="02000000000000000000" pitchFamily="2" charset="0"/>
              </a:rPr>
              <a:t>7</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pic>
        <p:nvPicPr>
          <p:cNvPr id="2" name="Picture 1"/>
          <p:cNvPicPr>
            <a:picLocks noChangeAspect="1"/>
          </p:cNvPicPr>
          <p:nvPr/>
        </p:nvPicPr>
        <p:blipFill>
          <a:blip r:embed="rId4"/>
          <a:stretch>
            <a:fillRect/>
          </a:stretch>
        </p:blipFill>
        <p:spPr>
          <a:xfrm>
            <a:off x="98031" y="2093483"/>
            <a:ext cx="4732026" cy="1936323"/>
          </a:xfrm>
          <a:prstGeom prst="rect">
            <a:avLst/>
          </a:prstGeom>
        </p:spPr>
      </p:pic>
      <p:pic>
        <p:nvPicPr>
          <p:cNvPr id="3" name="Picture 2"/>
          <p:cNvPicPr>
            <a:picLocks noChangeAspect="1"/>
          </p:cNvPicPr>
          <p:nvPr/>
        </p:nvPicPr>
        <p:blipFill>
          <a:blip r:embed="rId5"/>
          <a:stretch>
            <a:fillRect/>
          </a:stretch>
        </p:blipFill>
        <p:spPr>
          <a:xfrm>
            <a:off x="3401480" y="4780510"/>
            <a:ext cx="4758177" cy="1936086"/>
          </a:xfrm>
          <a:prstGeom prst="rect">
            <a:avLst/>
          </a:prstGeom>
        </p:spPr>
      </p:pic>
      <p:pic>
        <p:nvPicPr>
          <p:cNvPr id="4" name="Picture 3"/>
          <p:cNvPicPr>
            <a:picLocks noChangeAspect="1"/>
          </p:cNvPicPr>
          <p:nvPr/>
        </p:nvPicPr>
        <p:blipFill>
          <a:blip r:embed="rId6"/>
          <a:stretch>
            <a:fillRect/>
          </a:stretch>
        </p:blipFill>
        <p:spPr>
          <a:xfrm>
            <a:off x="6932181" y="2064320"/>
            <a:ext cx="4736285" cy="1927178"/>
          </a:xfrm>
          <a:prstGeom prst="rect">
            <a:avLst/>
          </a:prstGeom>
        </p:spPr>
      </p:pic>
      <p:sp>
        <p:nvSpPr>
          <p:cNvPr id="5" name="Oval 4"/>
          <p:cNvSpPr/>
          <p:nvPr/>
        </p:nvSpPr>
        <p:spPr>
          <a:xfrm>
            <a:off x="2154746" y="2275090"/>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075058" y="2275090"/>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977147" y="2275090"/>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993695" y="2236194"/>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10848048" y="2236192"/>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620944" y="5844581"/>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4523033" y="5844581"/>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5505849" y="5860745"/>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6407938" y="5860745"/>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7340850" y="5860745"/>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6B73CA9-3076-EC6B-8600-5FAA7E5DFE73}"/>
              </a:ext>
            </a:extLst>
          </p:cNvPr>
          <p:cNvSpPr/>
          <p:nvPr/>
        </p:nvSpPr>
        <p:spPr>
          <a:xfrm>
            <a:off x="7024763" y="3161928"/>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2939279-8993-6EE3-0B34-F1B7FCB957C3}"/>
              </a:ext>
            </a:extLst>
          </p:cNvPr>
          <p:cNvSpPr/>
          <p:nvPr/>
        </p:nvSpPr>
        <p:spPr>
          <a:xfrm>
            <a:off x="9877505" y="2238883"/>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C725AD9-A573-E123-8A85-0B62782A9B4F}"/>
              </a:ext>
            </a:extLst>
          </p:cNvPr>
          <p:cNvSpPr/>
          <p:nvPr/>
        </p:nvSpPr>
        <p:spPr>
          <a:xfrm>
            <a:off x="8964238" y="2236194"/>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4836B10-E539-359C-A315-72293AC70332}"/>
              </a:ext>
            </a:extLst>
          </p:cNvPr>
          <p:cNvSpPr/>
          <p:nvPr/>
        </p:nvSpPr>
        <p:spPr>
          <a:xfrm>
            <a:off x="8039662" y="3153825"/>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DF4D36F2-75C9-284A-DD85-2DAE0067DB39}"/>
              </a:ext>
            </a:extLst>
          </p:cNvPr>
          <p:cNvGrpSpPr/>
          <p:nvPr/>
        </p:nvGrpSpPr>
        <p:grpSpPr>
          <a:xfrm>
            <a:off x="2178553" y="4008478"/>
            <a:ext cx="595901" cy="827094"/>
            <a:chOff x="2575981" y="2435040"/>
            <a:chExt cx="595901" cy="827094"/>
          </a:xfrm>
        </p:grpSpPr>
        <p:sp>
          <p:nvSpPr>
            <p:cNvPr id="49" name="Rounded Rectangle 29">
              <a:extLst>
                <a:ext uri="{FF2B5EF4-FFF2-40B4-BE49-F238E27FC236}">
                  <a16:creationId xmlns:a16="http://schemas.microsoft.com/office/drawing/2014/main" id="{8904D983-B13A-9001-0D1C-3BAB4919FB70}"/>
                </a:ext>
              </a:extLst>
            </p:cNvPr>
            <p:cNvSpPr/>
            <p:nvPr/>
          </p:nvSpPr>
          <p:spPr>
            <a:xfrm>
              <a:off x="2575981" y="2694986"/>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33DC331D-4BEE-03DD-8B6F-C7DBDABEAFD5}"/>
                </a:ext>
              </a:extLst>
            </p:cNvPr>
            <p:cNvCxnSpPr>
              <a:endCxn id="49" idx="0"/>
            </p:cNvCxnSpPr>
            <p:nvPr/>
          </p:nvCxnSpPr>
          <p:spPr>
            <a:xfrm>
              <a:off x="2873932" y="2435040"/>
              <a:ext cx="0" cy="25994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9017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down)">
                                      <p:cBhvr>
                                        <p:cTn id="15" dur="500"/>
                                        <p:tgtEl>
                                          <p:spTgt spid="48"/>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randombar(horizontal)">
                                      <p:cBhvr>
                                        <p:cTn id="26" dur="500"/>
                                        <p:tgtEl>
                                          <p:spTgt spid="2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randombar(horizontal)">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barn(inVertical)">
                                      <p:cBhvr>
                                        <p:cTn id="34" dur="500"/>
                                        <p:tgtEl>
                                          <p:spTgt spid="38"/>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barn(inVertical)">
                                      <p:cBhvr>
                                        <p:cTn id="37" dur="500"/>
                                        <p:tgtEl>
                                          <p:spTgt spid="41"/>
                                        </p:tgtEl>
                                      </p:cBhvr>
                                    </p:animEffect>
                                  </p:childTnLst>
                                </p:cTn>
                              </p:par>
                              <p:par>
                                <p:cTn id="38" presetID="16" presetClass="entr" presetSubtype="21"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barn(inVertical)">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barn(inVertical)">
                                      <p:cBhvr>
                                        <p:cTn id="45" dur="500"/>
                                        <p:tgtEl>
                                          <p:spTgt spid="46"/>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barn(inVertical)">
                                      <p:cBhvr>
                                        <p:cTn id="48" dur="500"/>
                                        <p:tgtEl>
                                          <p:spTgt spid="45"/>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barn(inVertical)">
                                      <p:cBhvr>
                                        <p:cTn id="51" dur="500"/>
                                        <p:tgtEl>
                                          <p:spTgt spid="44"/>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barn(inVertical)">
                                      <p:cBhvr>
                                        <p:cTn id="54" dur="500"/>
                                        <p:tgtEl>
                                          <p:spTgt spid="43"/>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barn(inVertical)">
                                      <p:cBhvr>
                                        <p:cTn id="57" dur="500"/>
                                        <p:tgtEl>
                                          <p:spTgt spid="3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wipe(down)">
                                      <p:cBhvr>
                                        <p:cTn id="62" dur="500"/>
                                        <p:tgtEl>
                                          <p:spTgt spid="4"/>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wipe(down)">
                                      <p:cBhvr>
                                        <p:cTn id="65" dur="500"/>
                                        <p:tgtEl>
                                          <p:spTgt spid="42"/>
                                        </p:tgtEl>
                                      </p:cBhvr>
                                    </p:animEffect>
                                  </p:childTnLst>
                                </p:cTn>
                              </p:par>
                              <p:par>
                                <p:cTn id="66" presetID="22" presetClass="entr" presetSubtype="4" fill="hold" nodeType="with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wipe(down)">
                                      <p:cBhvr>
                                        <p:cTn id="68" dur="500"/>
                                        <p:tgtEl>
                                          <p:spTgt spid="2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wipe(down)">
                                      <p:cBhvr>
                                        <p:cTn id="73" dur="500"/>
                                        <p:tgtEl>
                                          <p:spTgt spid="10"/>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wipe(down)">
                                      <p:cBhvr>
                                        <p:cTn id="76" dur="500"/>
                                        <p:tgtEl>
                                          <p:spTgt spid="19"/>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wipe(down)">
                                      <p:cBhvr>
                                        <p:cTn id="79" dur="500"/>
                                        <p:tgtEl>
                                          <p:spTgt spid="28"/>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wipe(down)">
                                      <p:cBhvr>
                                        <p:cTn id="82" dur="500"/>
                                        <p:tgtEl>
                                          <p:spTgt spid="13"/>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wipe(down)">
                                      <p:cBhvr>
                                        <p:cTn id="85" dur="500"/>
                                        <p:tgtEl>
                                          <p:spTgt spid="12"/>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wipe(down)">
                                      <p:cBhvr>
                                        <p:cTn id="8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41" grpId="0"/>
      <p:bldP spid="42" grpId="0"/>
      <p:bldP spid="5" grpId="0" animBg="1"/>
      <p:bldP spid="26" grpId="0" animBg="1"/>
      <p:bldP spid="27" grpId="0" animBg="1"/>
      <p:bldP spid="28" grpId="0" animBg="1"/>
      <p:bldP spid="32" grpId="0" animBg="1"/>
      <p:bldP spid="37" grpId="0" animBg="1"/>
      <p:bldP spid="43" grpId="0" animBg="1"/>
      <p:bldP spid="44" grpId="0" animBg="1"/>
      <p:bldP spid="45" grpId="0" animBg="1"/>
      <p:bldP spid="46" grpId="0" animBg="1"/>
      <p:bldP spid="10" grpId="0" animBg="1"/>
      <p:bldP spid="12" grpId="0" animBg="1"/>
      <p:bldP spid="13"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0" name="Picture 49"/>
          <p:cNvPicPr>
            <a:picLocks noChangeAspect="1"/>
          </p:cNvPicPr>
          <p:nvPr/>
        </p:nvPicPr>
        <p:blipFill>
          <a:blip r:embed="rId4"/>
          <a:stretch>
            <a:fillRect/>
          </a:stretch>
        </p:blipFill>
        <p:spPr>
          <a:xfrm>
            <a:off x="5534788" y="2144855"/>
            <a:ext cx="5662873" cy="2358451"/>
          </a:xfrm>
          <a:prstGeom prst="rect">
            <a:avLst/>
          </a:prstGeom>
        </p:spPr>
      </p:pic>
      <p:sp>
        <p:nvSpPr>
          <p:cNvPr id="14" name="TextBox 13"/>
          <p:cNvSpPr txBox="1"/>
          <p:nvPr/>
        </p:nvSpPr>
        <p:spPr>
          <a:xfrm>
            <a:off x="2591849" y="303884"/>
            <a:ext cx="6996956" cy="954107"/>
          </a:xfrm>
          <a:prstGeom prst="rect">
            <a:avLst/>
          </a:prstGeom>
          <a:noFill/>
        </p:spPr>
        <p:txBody>
          <a:bodyPr wrap="square" rtlCol="0">
            <a:spAutoFit/>
          </a:bodyPr>
          <a:lstStyle/>
          <a:p>
            <a:pPr lvl="0" algn="ctr">
              <a:defRPr/>
            </a:pPr>
            <a:r>
              <a:rPr lang="en-US" altLang="zh-CN" sz="2800" b="1">
                <a:solidFill>
                  <a:srgbClr val="002060"/>
                </a:solidFill>
                <a:latin typeface="Roboto" panose="02000000000000000000" pitchFamily="2" charset="0"/>
                <a:ea typeface="Roboto" panose="02000000000000000000" pitchFamily="2" charset="0"/>
              </a:rPr>
              <a:t>THỰC HÀNH NHẬN BIẾT SỐ </a:t>
            </a:r>
          </a:p>
          <a:p>
            <a:pPr lvl="0" algn="ctr">
              <a:defRPr/>
            </a:pPr>
            <a:r>
              <a:rPr lang="en-US" altLang="zh-CN" sz="2800" b="1">
                <a:solidFill>
                  <a:srgbClr val="002060"/>
                </a:solidFill>
                <a:latin typeface="Roboto" panose="02000000000000000000" pitchFamily="2" charset="0"/>
                <a:ea typeface="Roboto" panose="02000000000000000000" pitchFamily="2" charset="0"/>
              </a:rPr>
              <a:t>TRONG PHẠM VI 10</a:t>
            </a:r>
            <a:endParaRPr kumimoji="0" lang="en-US" altLang="zh-CN" sz="2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6289707" y="4574998"/>
            <a:ext cx="2824591" cy="584775"/>
          </a:xfrm>
          <a:prstGeom prst="rect">
            <a:avLst/>
          </a:prstGeom>
          <a:noFill/>
        </p:spPr>
        <p:txBody>
          <a:bodyPr wrap="square" rtlCol="0">
            <a:spAutoFit/>
          </a:bodyPr>
          <a:lstStyle/>
          <a:p>
            <a:pPr lvl="0" algn="just">
              <a:defRPr/>
            </a:pPr>
            <a:r>
              <a:rPr lang="en-US" altLang="zh-CN" sz="3200" b="1">
                <a:solidFill>
                  <a:srgbClr val="FF0000"/>
                </a:solidFill>
                <a:latin typeface="Roboto" panose="02000000000000000000" pitchFamily="2" charset="0"/>
                <a:ea typeface="Roboto" panose="02000000000000000000" pitchFamily="2" charset="0"/>
              </a:rPr>
              <a:t>5</a:t>
            </a:r>
            <a:r>
              <a:rPr lang="en-US" altLang="zh-CN" sz="2400">
                <a:solidFill>
                  <a:srgbClr val="002060"/>
                </a:solidFill>
                <a:latin typeface="Roboto" panose="02000000000000000000" pitchFamily="2" charset="0"/>
                <a:ea typeface="Roboto" panose="02000000000000000000" pitchFamily="2" charset="0"/>
              </a:rPr>
              <a:t> gồm có </a:t>
            </a:r>
            <a:r>
              <a:rPr lang="en-US" altLang="zh-CN" sz="3200" b="1">
                <a:solidFill>
                  <a:srgbClr val="FF0000"/>
                </a:solidFill>
                <a:latin typeface="Roboto" panose="02000000000000000000" pitchFamily="2" charset="0"/>
                <a:ea typeface="Roboto" panose="02000000000000000000" pitchFamily="2" charset="0"/>
              </a:rPr>
              <a:t>2</a:t>
            </a:r>
            <a:r>
              <a:rPr lang="en-US" altLang="zh-CN" sz="2400">
                <a:solidFill>
                  <a:srgbClr val="002060"/>
                </a:solidFill>
                <a:latin typeface="Roboto" panose="02000000000000000000" pitchFamily="2" charset="0"/>
                <a:ea typeface="Roboto" panose="02000000000000000000" pitchFamily="2" charset="0"/>
              </a:rPr>
              <a:t> và </a:t>
            </a:r>
            <a:r>
              <a:rPr lang="en-US" altLang="zh-CN" sz="3200" b="1">
                <a:solidFill>
                  <a:srgbClr val="FF0000"/>
                </a:solidFill>
                <a:latin typeface="Roboto" panose="02000000000000000000" pitchFamily="2" charset="0"/>
                <a:ea typeface="Roboto" panose="02000000000000000000" pitchFamily="2" charset="0"/>
              </a:rPr>
              <a:t>3</a:t>
            </a:r>
            <a:endParaRPr kumimoji="0" lang="en-US" altLang="zh-CN" sz="32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5" name="Oval 4"/>
          <p:cNvSpPr/>
          <p:nvPr/>
        </p:nvSpPr>
        <p:spPr>
          <a:xfrm>
            <a:off x="7996895" y="2534985"/>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9196490" y="2537526"/>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0250228" y="2537527"/>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27411" y="3324081"/>
            <a:ext cx="2008488" cy="2852149"/>
          </a:xfrm>
          <a:prstGeom prst="rect">
            <a:avLst/>
          </a:prstGeom>
        </p:spPr>
      </p:pic>
      <p:sp>
        <p:nvSpPr>
          <p:cNvPr id="48" name="Rounded Rectangular Callout 47"/>
          <p:cNvSpPr/>
          <p:nvPr/>
        </p:nvSpPr>
        <p:spPr>
          <a:xfrm>
            <a:off x="1951972" y="1875116"/>
            <a:ext cx="3340905" cy="1521498"/>
          </a:xfrm>
          <a:prstGeom prst="wedgeRoundRectCallout">
            <a:avLst>
              <a:gd name="adj1" fmla="val -52201"/>
              <a:gd name="adj2" fmla="val 94913"/>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Box 48"/>
          <p:cNvSpPr txBox="1"/>
          <p:nvPr/>
        </p:nvSpPr>
        <p:spPr>
          <a:xfrm>
            <a:off x="1863988" y="2086704"/>
            <a:ext cx="3304267" cy="1200329"/>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Dựa vào khay 10 ta có thể dễ dàng biết cấu tạo của một số</a:t>
            </a:r>
            <a:endParaRPr lang="vi-VN" altLang="zh-CN" sz="2400">
              <a:solidFill>
                <a:srgbClr val="002060"/>
              </a:solidFill>
              <a:latin typeface="Roboto" panose="02000000000000000000" pitchFamily="2" charset="0"/>
              <a:ea typeface="Roboto" panose="02000000000000000000" pitchFamily="2" charset="0"/>
            </a:endParaRPr>
          </a:p>
        </p:txBody>
      </p:sp>
      <p:sp>
        <p:nvSpPr>
          <p:cNvPr id="51" name="Oval 50"/>
          <p:cNvSpPr/>
          <p:nvPr/>
        </p:nvSpPr>
        <p:spPr>
          <a:xfrm>
            <a:off x="5763905" y="2486544"/>
            <a:ext cx="652845" cy="6528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6963500" y="2489085"/>
            <a:ext cx="652845" cy="6528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6289707" y="5159773"/>
            <a:ext cx="2629382" cy="584775"/>
          </a:xfrm>
          <a:prstGeom prst="rect">
            <a:avLst/>
          </a:prstGeom>
          <a:noFill/>
        </p:spPr>
        <p:txBody>
          <a:bodyPr wrap="square" rtlCol="0">
            <a:spAutoFit/>
          </a:bodyPr>
          <a:lstStyle/>
          <a:p>
            <a:pPr lvl="0" algn="just">
              <a:defRPr/>
            </a:pPr>
            <a:r>
              <a:rPr lang="en-US" altLang="zh-CN" sz="3200" b="1">
                <a:solidFill>
                  <a:srgbClr val="FF0000"/>
                </a:solidFill>
                <a:latin typeface="Roboto" panose="02000000000000000000" pitchFamily="2" charset="0"/>
                <a:ea typeface="Roboto" panose="02000000000000000000" pitchFamily="2" charset="0"/>
              </a:rPr>
              <a:t>5</a:t>
            </a:r>
            <a:r>
              <a:rPr lang="en-US" altLang="zh-CN" sz="2400">
                <a:solidFill>
                  <a:srgbClr val="002060"/>
                </a:solidFill>
                <a:latin typeface="Roboto" panose="02000000000000000000" pitchFamily="2" charset="0"/>
                <a:ea typeface="Roboto" panose="02000000000000000000" pitchFamily="2" charset="0"/>
              </a:rPr>
              <a:t> gồm có </a:t>
            </a:r>
            <a:r>
              <a:rPr lang="en-US" altLang="zh-CN" sz="3200" b="1">
                <a:solidFill>
                  <a:srgbClr val="FF0000"/>
                </a:solidFill>
                <a:latin typeface="Roboto" panose="02000000000000000000" pitchFamily="2" charset="0"/>
                <a:ea typeface="Roboto" panose="02000000000000000000" pitchFamily="2" charset="0"/>
              </a:rPr>
              <a:t>3</a:t>
            </a:r>
            <a:r>
              <a:rPr lang="en-US" altLang="zh-CN" sz="2400">
                <a:solidFill>
                  <a:srgbClr val="002060"/>
                </a:solidFill>
                <a:latin typeface="Roboto" panose="02000000000000000000" pitchFamily="2" charset="0"/>
                <a:ea typeface="Roboto" panose="02000000000000000000" pitchFamily="2" charset="0"/>
              </a:rPr>
              <a:t> và </a:t>
            </a:r>
            <a:r>
              <a:rPr lang="en-US" altLang="zh-CN" sz="3200" b="1">
                <a:solidFill>
                  <a:srgbClr val="FF0000"/>
                </a:solidFill>
                <a:latin typeface="Roboto" panose="02000000000000000000" pitchFamily="2" charset="0"/>
                <a:ea typeface="Roboto" panose="02000000000000000000" pitchFamily="2" charset="0"/>
              </a:rPr>
              <a:t>2</a:t>
            </a:r>
            <a:endParaRPr kumimoji="0" lang="en-US" altLang="zh-CN" sz="32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54" name="TextBox 53"/>
          <p:cNvSpPr txBox="1"/>
          <p:nvPr/>
        </p:nvSpPr>
        <p:spPr>
          <a:xfrm>
            <a:off x="4152020" y="4750155"/>
            <a:ext cx="1016235"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Ví dụ</a:t>
            </a:r>
            <a:endParaRPr kumimoji="0" lang="en-US" altLang="zh-CN" sz="32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79861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par>
                                <p:cTn id="17" presetID="10" presetClass="entr" presetSubtype="0"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500"/>
                                        <p:tgtEl>
                                          <p:spTgt spid="5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wipe(down)">
                                      <p:cBhvr>
                                        <p:cTn id="24" dur="500"/>
                                        <p:tgtEl>
                                          <p:spTgt spid="54"/>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randombar(horizontal)">
                                      <p:cBhvr>
                                        <p:cTn id="30" dur="500"/>
                                        <p:tgtEl>
                                          <p:spTgt spid="26"/>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randombar(horizontal)">
                                      <p:cBhvr>
                                        <p:cTn id="33" dur="500"/>
                                        <p:tgtEl>
                                          <p:spTgt spid="27"/>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randombar(horizontal)">
                                      <p:cBhvr>
                                        <p:cTn id="36" dur="500"/>
                                        <p:tgtEl>
                                          <p:spTgt spid="51"/>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randombar(horizontal)">
                                      <p:cBhvr>
                                        <p:cTn id="39" dur="500"/>
                                        <p:tgtEl>
                                          <p:spTgt spid="52"/>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randombar(horizontal)">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randombar(horizontal)">
                                      <p:cBhvr>
                                        <p:cTn id="4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5" grpId="0" animBg="1"/>
      <p:bldP spid="26" grpId="0" animBg="1"/>
      <p:bldP spid="27" grpId="0" animBg="1"/>
      <p:bldP spid="48" grpId="0" animBg="1"/>
      <p:bldP spid="49" grpId="0"/>
      <p:bldP spid="51" grpId="0" animBg="1"/>
      <p:bldP spid="52" grpId="0" animBg="1"/>
      <p:bldP spid="53" grpId="0"/>
      <p:bldP spid="5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extBox 13"/>
          <p:cNvSpPr txBox="1"/>
          <p:nvPr/>
        </p:nvSpPr>
        <p:spPr>
          <a:xfrm>
            <a:off x="2635899" y="314141"/>
            <a:ext cx="6996956" cy="954107"/>
          </a:xfrm>
          <a:prstGeom prst="rect">
            <a:avLst/>
          </a:prstGeom>
          <a:noFill/>
        </p:spPr>
        <p:txBody>
          <a:bodyPr wrap="square" rtlCol="0">
            <a:spAutoFit/>
          </a:bodyPr>
          <a:lstStyle/>
          <a:p>
            <a:pPr lvl="0" algn="ctr">
              <a:defRPr/>
            </a:pPr>
            <a:r>
              <a:rPr lang="en-US" altLang="zh-CN" sz="2800" b="1">
                <a:solidFill>
                  <a:srgbClr val="002060"/>
                </a:solidFill>
                <a:latin typeface="Roboto" panose="02000000000000000000" pitchFamily="2" charset="0"/>
                <a:ea typeface="Roboto" panose="02000000000000000000" pitchFamily="2" charset="0"/>
              </a:rPr>
              <a:t>THỰC HÀNH NHẬN BIẾT SỐ </a:t>
            </a:r>
          </a:p>
          <a:p>
            <a:pPr lvl="0" algn="ctr">
              <a:defRPr/>
            </a:pPr>
            <a:r>
              <a:rPr lang="en-US" altLang="zh-CN" sz="2800" b="1">
                <a:solidFill>
                  <a:srgbClr val="002060"/>
                </a:solidFill>
                <a:latin typeface="Roboto" panose="02000000000000000000" pitchFamily="2" charset="0"/>
                <a:ea typeface="Roboto" panose="02000000000000000000" pitchFamily="2" charset="0"/>
              </a:rPr>
              <a:t>TRONG PHẠM VI 10</a:t>
            </a:r>
            <a:endParaRPr kumimoji="0" lang="en-US" altLang="zh-CN" sz="2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6289707" y="4574998"/>
            <a:ext cx="2824591" cy="584775"/>
          </a:xfrm>
          <a:prstGeom prst="rect">
            <a:avLst/>
          </a:prstGeom>
          <a:noFill/>
        </p:spPr>
        <p:txBody>
          <a:bodyPr wrap="square" rtlCol="0">
            <a:spAutoFit/>
          </a:bodyPr>
          <a:lstStyle/>
          <a:p>
            <a:pPr lvl="0" algn="just">
              <a:defRPr/>
            </a:pPr>
            <a:r>
              <a:rPr lang="en-US" altLang="zh-CN" sz="3200" b="1">
                <a:solidFill>
                  <a:srgbClr val="FF0000"/>
                </a:solidFill>
                <a:latin typeface="Roboto" panose="02000000000000000000" pitchFamily="2" charset="0"/>
                <a:ea typeface="Roboto" panose="02000000000000000000" pitchFamily="2" charset="0"/>
              </a:rPr>
              <a:t>7</a:t>
            </a:r>
            <a:r>
              <a:rPr lang="en-US" altLang="zh-CN" sz="2400">
                <a:solidFill>
                  <a:srgbClr val="002060"/>
                </a:solidFill>
                <a:latin typeface="Roboto" panose="02000000000000000000" pitchFamily="2" charset="0"/>
                <a:ea typeface="Roboto" panose="02000000000000000000" pitchFamily="2" charset="0"/>
              </a:rPr>
              <a:t> gồm có </a:t>
            </a:r>
            <a:r>
              <a:rPr lang="en-US" altLang="zh-CN" sz="3200" b="1">
                <a:solidFill>
                  <a:srgbClr val="FF0000"/>
                </a:solidFill>
                <a:latin typeface="Roboto" panose="02000000000000000000" pitchFamily="2" charset="0"/>
                <a:ea typeface="Roboto" panose="02000000000000000000" pitchFamily="2" charset="0"/>
              </a:rPr>
              <a:t>1</a:t>
            </a:r>
            <a:r>
              <a:rPr lang="en-US" altLang="zh-CN" sz="2400">
                <a:solidFill>
                  <a:srgbClr val="002060"/>
                </a:solidFill>
                <a:latin typeface="Roboto" panose="02000000000000000000" pitchFamily="2" charset="0"/>
                <a:ea typeface="Roboto" panose="02000000000000000000" pitchFamily="2" charset="0"/>
              </a:rPr>
              <a:t> và </a:t>
            </a:r>
            <a:r>
              <a:rPr lang="en-US" altLang="zh-CN" sz="3200" b="1">
                <a:solidFill>
                  <a:srgbClr val="FF0000"/>
                </a:solidFill>
                <a:latin typeface="Roboto" panose="02000000000000000000" pitchFamily="2" charset="0"/>
                <a:ea typeface="Roboto" panose="02000000000000000000" pitchFamily="2" charset="0"/>
              </a:rPr>
              <a:t>6</a:t>
            </a:r>
            <a:endParaRPr kumimoji="0" lang="en-US" altLang="zh-CN" sz="32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pic>
        <p:nvPicPr>
          <p:cNvPr id="47" name="Picture 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27411" y="3324081"/>
            <a:ext cx="2008488" cy="2852149"/>
          </a:xfrm>
          <a:prstGeom prst="rect">
            <a:avLst/>
          </a:prstGeom>
        </p:spPr>
      </p:pic>
      <p:sp>
        <p:nvSpPr>
          <p:cNvPr id="48" name="Rounded Rectangular Callout 47"/>
          <p:cNvSpPr/>
          <p:nvPr/>
        </p:nvSpPr>
        <p:spPr>
          <a:xfrm>
            <a:off x="1951972" y="1875116"/>
            <a:ext cx="3340905" cy="1521498"/>
          </a:xfrm>
          <a:prstGeom prst="wedgeRoundRectCallout">
            <a:avLst>
              <a:gd name="adj1" fmla="val -52201"/>
              <a:gd name="adj2" fmla="val 94913"/>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Box 48"/>
          <p:cNvSpPr txBox="1"/>
          <p:nvPr/>
        </p:nvSpPr>
        <p:spPr>
          <a:xfrm>
            <a:off x="1957146" y="2220366"/>
            <a:ext cx="3304267" cy="1200329"/>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Nhìn khay 10, con hãy cho biết cấu tạo của số 7</a:t>
            </a:r>
            <a:endParaRPr lang="vi-VN" altLang="zh-CN" sz="2400">
              <a:solidFill>
                <a:srgbClr val="002060"/>
              </a:solidFill>
              <a:latin typeface="Roboto" panose="02000000000000000000" pitchFamily="2" charset="0"/>
              <a:ea typeface="Roboto" panose="02000000000000000000" pitchFamily="2" charset="0"/>
            </a:endParaRPr>
          </a:p>
        </p:txBody>
      </p:sp>
      <p:sp>
        <p:nvSpPr>
          <p:cNvPr id="22" name="TextBox 21"/>
          <p:cNvSpPr txBox="1"/>
          <p:nvPr/>
        </p:nvSpPr>
        <p:spPr>
          <a:xfrm>
            <a:off x="6289707" y="5241967"/>
            <a:ext cx="2629382" cy="584775"/>
          </a:xfrm>
          <a:prstGeom prst="rect">
            <a:avLst/>
          </a:prstGeom>
          <a:noFill/>
        </p:spPr>
        <p:txBody>
          <a:bodyPr wrap="square" rtlCol="0">
            <a:spAutoFit/>
          </a:bodyPr>
          <a:lstStyle/>
          <a:p>
            <a:pPr lvl="0" algn="just">
              <a:defRPr/>
            </a:pPr>
            <a:r>
              <a:rPr lang="en-US" altLang="zh-CN" sz="3200" b="1">
                <a:solidFill>
                  <a:srgbClr val="FF0000"/>
                </a:solidFill>
                <a:latin typeface="Roboto" panose="02000000000000000000" pitchFamily="2" charset="0"/>
                <a:ea typeface="Roboto" panose="02000000000000000000" pitchFamily="2" charset="0"/>
              </a:rPr>
              <a:t>7</a:t>
            </a:r>
            <a:r>
              <a:rPr lang="en-US" altLang="zh-CN" sz="2400">
                <a:solidFill>
                  <a:srgbClr val="002060"/>
                </a:solidFill>
                <a:latin typeface="Roboto" panose="02000000000000000000" pitchFamily="2" charset="0"/>
                <a:ea typeface="Roboto" panose="02000000000000000000" pitchFamily="2" charset="0"/>
              </a:rPr>
              <a:t> gồm có </a:t>
            </a:r>
            <a:r>
              <a:rPr lang="en-US" altLang="zh-CN" sz="3200" b="1">
                <a:solidFill>
                  <a:srgbClr val="FF0000"/>
                </a:solidFill>
                <a:latin typeface="Roboto" panose="02000000000000000000" pitchFamily="2" charset="0"/>
                <a:ea typeface="Roboto" panose="02000000000000000000" pitchFamily="2" charset="0"/>
              </a:rPr>
              <a:t>6</a:t>
            </a:r>
            <a:r>
              <a:rPr lang="en-US" altLang="zh-CN" sz="2400">
                <a:solidFill>
                  <a:srgbClr val="002060"/>
                </a:solidFill>
                <a:latin typeface="Roboto" panose="02000000000000000000" pitchFamily="2" charset="0"/>
                <a:ea typeface="Roboto" panose="02000000000000000000" pitchFamily="2" charset="0"/>
              </a:rPr>
              <a:t> và </a:t>
            </a:r>
            <a:r>
              <a:rPr lang="en-US" altLang="zh-CN" sz="3200" b="1">
                <a:solidFill>
                  <a:srgbClr val="FF0000"/>
                </a:solidFill>
                <a:latin typeface="Roboto" panose="02000000000000000000" pitchFamily="2" charset="0"/>
                <a:ea typeface="Roboto" panose="02000000000000000000" pitchFamily="2" charset="0"/>
              </a:rPr>
              <a:t>1</a:t>
            </a:r>
            <a:endParaRPr kumimoji="0" lang="en-US" altLang="zh-CN" sz="32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pic>
        <p:nvPicPr>
          <p:cNvPr id="3" name="Picture 2">
            <a:extLst>
              <a:ext uri="{FF2B5EF4-FFF2-40B4-BE49-F238E27FC236}">
                <a16:creationId xmlns:a16="http://schemas.microsoft.com/office/drawing/2014/main" id="{47038678-9DD5-7386-D7B5-DE295DB7B52A}"/>
              </a:ext>
            </a:extLst>
          </p:cNvPr>
          <p:cNvPicPr>
            <a:picLocks noChangeAspect="1"/>
          </p:cNvPicPr>
          <p:nvPr/>
        </p:nvPicPr>
        <p:blipFill>
          <a:blip r:embed="rId5"/>
          <a:stretch>
            <a:fillRect/>
          </a:stretch>
        </p:blipFill>
        <p:spPr>
          <a:xfrm>
            <a:off x="6388711" y="1915001"/>
            <a:ext cx="4772932" cy="1975891"/>
          </a:xfrm>
          <a:prstGeom prst="rect">
            <a:avLst/>
          </a:prstGeom>
        </p:spPr>
      </p:pic>
    </p:spTree>
    <p:extLst>
      <p:ext uri="{BB962C8B-B14F-4D97-AF65-F5344CB8AC3E}">
        <p14:creationId xmlns:p14="http://schemas.microsoft.com/office/powerpoint/2010/main" val="105930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48" grpId="0" animBg="1"/>
      <p:bldP spid="49"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extBox 13"/>
          <p:cNvSpPr txBox="1"/>
          <p:nvPr/>
        </p:nvSpPr>
        <p:spPr>
          <a:xfrm>
            <a:off x="2635899" y="314141"/>
            <a:ext cx="6996956" cy="954107"/>
          </a:xfrm>
          <a:prstGeom prst="rect">
            <a:avLst/>
          </a:prstGeom>
          <a:noFill/>
        </p:spPr>
        <p:txBody>
          <a:bodyPr wrap="square" rtlCol="0">
            <a:spAutoFit/>
          </a:bodyPr>
          <a:lstStyle/>
          <a:p>
            <a:pPr lvl="0" algn="ctr">
              <a:defRPr/>
            </a:pPr>
            <a:r>
              <a:rPr lang="en-US" altLang="zh-CN" sz="2800" b="1">
                <a:solidFill>
                  <a:srgbClr val="002060"/>
                </a:solidFill>
                <a:latin typeface="Roboto" panose="02000000000000000000" pitchFamily="2" charset="0"/>
                <a:ea typeface="Roboto" panose="02000000000000000000" pitchFamily="2" charset="0"/>
              </a:rPr>
              <a:t>THỰC HÀNH NHẬN BIẾT SỐ </a:t>
            </a:r>
          </a:p>
          <a:p>
            <a:pPr lvl="0" algn="ctr">
              <a:defRPr/>
            </a:pPr>
            <a:r>
              <a:rPr lang="en-US" altLang="zh-CN" sz="2800" b="1">
                <a:solidFill>
                  <a:srgbClr val="002060"/>
                </a:solidFill>
                <a:latin typeface="Roboto" panose="02000000000000000000" pitchFamily="2" charset="0"/>
                <a:ea typeface="Roboto" panose="02000000000000000000" pitchFamily="2" charset="0"/>
              </a:rPr>
              <a:t>TRONG PHẠM VI 10</a:t>
            </a:r>
            <a:endParaRPr kumimoji="0" lang="en-US" altLang="zh-CN" sz="2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6289707" y="4574998"/>
            <a:ext cx="2824591" cy="584775"/>
          </a:xfrm>
          <a:prstGeom prst="rect">
            <a:avLst/>
          </a:prstGeom>
          <a:noFill/>
        </p:spPr>
        <p:txBody>
          <a:bodyPr wrap="square" rtlCol="0">
            <a:spAutoFit/>
          </a:bodyPr>
          <a:lstStyle/>
          <a:p>
            <a:pPr lvl="0" algn="just">
              <a:defRPr/>
            </a:pPr>
            <a:r>
              <a:rPr lang="en-US" altLang="zh-CN" sz="3200" b="1">
                <a:solidFill>
                  <a:srgbClr val="FF0000"/>
                </a:solidFill>
                <a:latin typeface="Roboto" panose="02000000000000000000" pitchFamily="2" charset="0"/>
                <a:ea typeface="Roboto" panose="02000000000000000000" pitchFamily="2" charset="0"/>
              </a:rPr>
              <a:t>10</a:t>
            </a:r>
            <a:r>
              <a:rPr lang="en-US" altLang="zh-CN" sz="2400">
                <a:solidFill>
                  <a:srgbClr val="002060"/>
                </a:solidFill>
                <a:latin typeface="Roboto" panose="02000000000000000000" pitchFamily="2" charset="0"/>
                <a:ea typeface="Roboto" panose="02000000000000000000" pitchFamily="2" charset="0"/>
              </a:rPr>
              <a:t> gồm có </a:t>
            </a:r>
            <a:r>
              <a:rPr lang="en-US" altLang="zh-CN" sz="3200" b="1">
                <a:solidFill>
                  <a:srgbClr val="FF0000"/>
                </a:solidFill>
                <a:latin typeface="Roboto" panose="02000000000000000000" pitchFamily="2" charset="0"/>
                <a:ea typeface="Roboto" panose="02000000000000000000" pitchFamily="2" charset="0"/>
              </a:rPr>
              <a:t>5</a:t>
            </a:r>
            <a:r>
              <a:rPr lang="en-US" altLang="zh-CN" sz="2400">
                <a:solidFill>
                  <a:srgbClr val="002060"/>
                </a:solidFill>
                <a:latin typeface="Roboto" panose="02000000000000000000" pitchFamily="2" charset="0"/>
                <a:ea typeface="Roboto" panose="02000000000000000000" pitchFamily="2" charset="0"/>
              </a:rPr>
              <a:t> và </a:t>
            </a:r>
            <a:r>
              <a:rPr lang="en-US" altLang="zh-CN" sz="3200" b="1">
                <a:solidFill>
                  <a:srgbClr val="FF0000"/>
                </a:solidFill>
                <a:latin typeface="Roboto" panose="02000000000000000000" pitchFamily="2" charset="0"/>
                <a:ea typeface="Roboto" panose="02000000000000000000" pitchFamily="2" charset="0"/>
              </a:rPr>
              <a:t>5</a:t>
            </a:r>
            <a:endParaRPr kumimoji="0" lang="en-US" altLang="zh-CN" sz="32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pic>
        <p:nvPicPr>
          <p:cNvPr id="47" name="Picture 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27411" y="3324081"/>
            <a:ext cx="2008488" cy="2852149"/>
          </a:xfrm>
          <a:prstGeom prst="rect">
            <a:avLst/>
          </a:prstGeom>
        </p:spPr>
      </p:pic>
      <p:sp>
        <p:nvSpPr>
          <p:cNvPr id="48" name="Rounded Rectangular Callout 47"/>
          <p:cNvSpPr/>
          <p:nvPr/>
        </p:nvSpPr>
        <p:spPr>
          <a:xfrm>
            <a:off x="1951972" y="1875116"/>
            <a:ext cx="3340905" cy="1521498"/>
          </a:xfrm>
          <a:prstGeom prst="wedgeRoundRectCallout">
            <a:avLst>
              <a:gd name="adj1" fmla="val -52201"/>
              <a:gd name="adj2" fmla="val 94913"/>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Box 48"/>
          <p:cNvSpPr txBox="1"/>
          <p:nvPr/>
        </p:nvSpPr>
        <p:spPr>
          <a:xfrm>
            <a:off x="1957146" y="2220366"/>
            <a:ext cx="3304267" cy="1200329"/>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Nhìn khay 10, con hãy cho biết cấu tạo của số 10</a:t>
            </a:r>
            <a:endParaRPr lang="vi-VN" altLang="zh-CN" sz="2400">
              <a:solidFill>
                <a:srgbClr val="002060"/>
              </a:solidFill>
              <a:latin typeface="Roboto" panose="02000000000000000000" pitchFamily="2" charset="0"/>
              <a:ea typeface="Roboto" panose="02000000000000000000" pitchFamily="2" charset="0"/>
            </a:endParaRPr>
          </a:p>
        </p:txBody>
      </p:sp>
      <p:pic>
        <p:nvPicPr>
          <p:cNvPr id="15" name="Picture 14"/>
          <p:cNvPicPr>
            <a:picLocks noChangeAspect="1"/>
          </p:cNvPicPr>
          <p:nvPr/>
        </p:nvPicPr>
        <p:blipFill>
          <a:blip r:embed="rId5"/>
          <a:stretch>
            <a:fillRect/>
          </a:stretch>
        </p:blipFill>
        <p:spPr>
          <a:xfrm>
            <a:off x="5991070" y="1844718"/>
            <a:ext cx="4758177" cy="1936086"/>
          </a:xfrm>
          <a:prstGeom prst="rect">
            <a:avLst/>
          </a:prstGeom>
        </p:spPr>
      </p:pic>
      <p:sp>
        <p:nvSpPr>
          <p:cNvPr id="16" name="Oval 15"/>
          <p:cNvSpPr/>
          <p:nvPr/>
        </p:nvSpPr>
        <p:spPr>
          <a:xfrm>
            <a:off x="6172322" y="2997658"/>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074411" y="2997658"/>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995203" y="2997658"/>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8897292" y="2997658"/>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9894602" y="2997658"/>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969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horizontal)">
                                      <p:cBhvr>
                                        <p:cTn id="28" dur="500"/>
                                        <p:tgtEl>
                                          <p:spTgt spid="19"/>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randombar(horizontal)">
                                      <p:cBhvr>
                                        <p:cTn id="31" dur="500"/>
                                        <p:tgtEl>
                                          <p:spTgt spid="2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randombar(horizontal)">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randombar(horizontal)">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48" grpId="0" animBg="1"/>
      <p:bldP spid="49" grpId="0"/>
      <p:bldP spid="16" grpId="0" animBg="1"/>
      <p:bldP spid="18" grpId="0" animBg="1"/>
      <p:bldP spid="19" grpId="0" animBg="1"/>
      <p:bldP spid="20"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25248E-A0D6-AD5A-5800-9A78FC7887FD}"/>
              </a:ext>
            </a:extLst>
          </p:cNvPr>
          <p:cNvSpPr txBox="1"/>
          <p:nvPr/>
        </p:nvSpPr>
        <p:spPr>
          <a:xfrm>
            <a:off x="3710407" y="445693"/>
            <a:ext cx="4882489"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defRPr/>
            </a:pPr>
            <a:r>
              <a:rPr lang="vi-VN" sz="3200">
                <a:solidFill>
                  <a:srgbClr val="002060"/>
                </a:solidFill>
                <a:latin typeface="Roboto Black" panose="02000000000000000000" pitchFamily="2" charset="0"/>
                <a:ea typeface="Roboto Black" panose="02000000000000000000" pitchFamily="2" charset="0"/>
              </a:rPr>
              <a:t>Chuẩn bị cho giờ học sau</a:t>
            </a:r>
            <a:endParaRPr kumimoji="0" lang="en-US"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5" name="Rectangle: Rounded Corners 2">
            <a:extLst>
              <a:ext uri="{FF2B5EF4-FFF2-40B4-BE49-F238E27FC236}">
                <a16:creationId xmlns:a16="http://schemas.microsoft.com/office/drawing/2014/main" id="{8D375CCE-294A-4A06-B090-A5CB539AC2CB}"/>
              </a:ext>
            </a:extLst>
          </p:cNvPr>
          <p:cNvSpPr/>
          <p:nvPr/>
        </p:nvSpPr>
        <p:spPr>
          <a:xfrm>
            <a:off x="1474342" y="1685306"/>
            <a:ext cx="8991600" cy="4080757"/>
          </a:xfrm>
          <a:prstGeom prst="roundRect">
            <a:avLst>
              <a:gd name="adj" fmla="val 941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6" name="TextBox 5">
            <a:extLst>
              <a:ext uri="{FF2B5EF4-FFF2-40B4-BE49-F238E27FC236}">
                <a16:creationId xmlns:a16="http://schemas.microsoft.com/office/drawing/2014/main" id="{F47EDC76-93E4-69B2-B3EB-FFBB9F9285CB}"/>
              </a:ext>
            </a:extLst>
          </p:cNvPr>
          <p:cNvSpPr txBox="1"/>
          <p:nvPr/>
        </p:nvSpPr>
        <p:spPr>
          <a:xfrm>
            <a:off x="2722652" y="1936386"/>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Chuẩn bị các nguyên, vật liệu cho buổi học sau:</a:t>
            </a:r>
          </a:p>
        </p:txBody>
      </p:sp>
      <p:sp>
        <p:nvSpPr>
          <p:cNvPr id="7" name="TextBox 6">
            <a:extLst>
              <a:ext uri="{FF2B5EF4-FFF2-40B4-BE49-F238E27FC236}">
                <a16:creationId xmlns:a16="http://schemas.microsoft.com/office/drawing/2014/main" id="{C50EEADF-F242-4F8F-96FE-76601BA8159E}"/>
              </a:ext>
            </a:extLst>
          </p:cNvPr>
          <p:cNvSpPr txBox="1"/>
          <p:nvPr/>
        </p:nvSpPr>
        <p:spPr>
          <a:xfrm>
            <a:off x="2208583" y="2491488"/>
            <a:ext cx="7372069"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trắng hoặc giấy màu, bút chì, tẩy, thước kẻ, kéo, hình</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tròn</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Rectangle 7">
            <a:extLst>
              <a:ext uri="{FF2B5EF4-FFF2-40B4-BE49-F238E27FC236}">
                <a16:creationId xmlns:a16="http://schemas.microsoft.com/office/drawing/2014/main" id="{35EBBBBE-4F8E-9E78-565A-A45F4445CFC4}"/>
              </a:ext>
            </a:extLst>
          </p:cNvPr>
          <p:cNvSpPr/>
          <p:nvPr/>
        </p:nvSpPr>
        <p:spPr>
          <a:xfrm>
            <a:off x="2147874" y="3654984"/>
            <a:ext cx="1804328" cy="100087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9" name="Picture 8">
            <a:extLst>
              <a:ext uri="{FF2B5EF4-FFF2-40B4-BE49-F238E27FC236}">
                <a16:creationId xmlns:a16="http://schemas.microsoft.com/office/drawing/2014/main" id="{2F0B38A0-9C2A-CC9E-621D-1963F69D092A}"/>
              </a:ext>
            </a:extLst>
          </p:cNvPr>
          <p:cNvPicPr>
            <a:picLocks noChangeAspect="1"/>
          </p:cNvPicPr>
          <p:nvPr/>
        </p:nvPicPr>
        <p:blipFill>
          <a:blip r:embed="rId4"/>
          <a:stretch>
            <a:fillRect/>
          </a:stretch>
        </p:blipFill>
        <p:spPr>
          <a:xfrm>
            <a:off x="8131245" y="3824247"/>
            <a:ext cx="1357251" cy="831611"/>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D13FA7AD-DE74-FA1D-AB8E-2F9C196B8DDD}"/>
              </a:ext>
            </a:extLst>
          </p:cNvPr>
          <p:cNvPicPr>
            <a:picLocks noChangeAspect="1"/>
          </p:cNvPicPr>
          <p:nvPr/>
        </p:nvPicPr>
        <p:blipFill>
          <a:blip r:embed="rId5"/>
          <a:stretch>
            <a:fillRect/>
          </a:stretch>
        </p:blipFill>
        <p:spPr>
          <a:xfrm rot="10800000">
            <a:off x="5920071" y="4177377"/>
            <a:ext cx="1827964" cy="301520"/>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7AAC4A3A-4601-67D9-6062-241328F08330}"/>
              </a:ext>
            </a:extLst>
          </p:cNvPr>
          <p:cNvPicPr>
            <a:picLocks noChangeAspect="1"/>
          </p:cNvPicPr>
          <p:nvPr/>
        </p:nvPicPr>
        <p:blipFill>
          <a:blip r:embed="rId6"/>
          <a:stretch>
            <a:fillRect/>
          </a:stretch>
        </p:blipFill>
        <p:spPr>
          <a:xfrm>
            <a:off x="4346074" y="3553828"/>
            <a:ext cx="1193099" cy="122947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701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4602" y="3430402"/>
            <a:ext cx="1315971" cy="2156169"/>
          </a:xfrm>
          <a:prstGeom prst="rect">
            <a:avLst/>
          </a:prstGeom>
        </p:spPr>
      </p:pic>
      <p:sp>
        <p:nvSpPr>
          <p:cNvPr id="5" name="TextBox 4">
            <a:extLst>
              <a:ext uri="{FF2B5EF4-FFF2-40B4-BE49-F238E27FC236}">
                <a16:creationId xmlns:a16="http://schemas.microsoft.com/office/drawing/2014/main" id="{B725248E-A0D6-AD5A-5800-9A78FC7887FD}"/>
              </a:ext>
            </a:extLst>
          </p:cNvPr>
          <p:cNvSpPr txBox="1"/>
          <p:nvPr/>
        </p:nvSpPr>
        <p:spPr>
          <a:xfrm>
            <a:off x="2811000" y="2451457"/>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B05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606" y="3765176"/>
            <a:ext cx="2636687" cy="1821395"/>
          </a:xfrm>
          <a:prstGeom prst="rect">
            <a:avLst/>
          </a:prstGeom>
        </p:spPr>
      </p:pic>
    </p:spTree>
    <p:extLst>
      <p:ext uri="{BB962C8B-B14F-4D97-AF65-F5344CB8AC3E}">
        <p14:creationId xmlns:p14="http://schemas.microsoft.com/office/powerpoint/2010/main" val="423478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4" presetClass="emph" presetSubtype="0" fill="hold" grpId="1" nodeType="clickEffect">
                                  <p:stCondLst>
                                    <p:cond delay="0"/>
                                  </p:stCondLst>
                                  <p:iterate type="lt">
                                    <p:tmPct val="10000"/>
                                  </p:iterate>
                                  <p:childTnLst>
                                    <p:animMotion origin="layout" path="M -3.125E-6 4.44444E-6 L -3.125E-6 -0.07223 " pathEditMode="relative" rAng="0" ptsTypes="AA">
                                      <p:cBhvr>
                                        <p:cTn id="21" dur="250" accel="50000" decel="50000" autoRev="1" fill="hold">
                                          <p:stCondLst>
                                            <p:cond delay="0"/>
                                          </p:stCondLst>
                                        </p:cTn>
                                        <p:tgtEl>
                                          <p:spTgt spid="5"/>
                                        </p:tgtEl>
                                        <p:attrNameLst>
                                          <p:attrName>ppt_x</p:attrName>
                                          <p:attrName>ppt_y</p:attrName>
                                        </p:attrNameLst>
                                      </p:cBhvr>
                                      <p:rCtr x="0" y="-3611"/>
                                    </p:animMotion>
                                    <p:animRot by="1500000">
                                      <p:cBhvr>
                                        <p:cTn id="22" dur="125" fill="hold">
                                          <p:stCondLst>
                                            <p:cond delay="0"/>
                                          </p:stCondLst>
                                        </p:cTn>
                                        <p:tgtEl>
                                          <p:spTgt spid="5"/>
                                        </p:tgtEl>
                                        <p:attrNameLst>
                                          <p:attrName>r</p:attrName>
                                        </p:attrNameLst>
                                      </p:cBhvr>
                                    </p:animRot>
                                    <p:animRot by="-1500000">
                                      <p:cBhvr>
                                        <p:cTn id="23" dur="125" fill="hold">
                                          <p:stCondLst>
                                            <p:cond delay="125"/>
                                          </p:stCondLst>
                                        </p:cTn>
                                        <p:tgtEl>
                                          <p:spTgt spid="5"/>
                                        </p:tgtEl>
                                        <p:attrNameLst>
                                          <p:attrName>r</p:attrName>
                                        </p:attrNameLst>
                                      </p:cBhvr>
                                    </p:animRot>
                                    <p:animRot by="-1500000">
                                      <p:cBhvr>
                                        <p:cTn id="24" dur="125" fill="hold">
                                          <p:stCondLst>
                                            <p:cond delay="250"/>
                                          </p:stCondLst>
                                        </p:cTn>
                                        <p:tgtEl>
                                          <p:spTgt spid="5"/>
                                        </p:tgtEl>
                                        <p:attrNameLst>
                                          <p:attrName>r</p:attrName>
                                        </p:attrNameLst>
                                      </p:cBhvr>
                                    </p:animRot>
                                    <p:animRot by="1500000">
                                      <p:cBhvr>
                                        <p:cTn id="25"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DA14CBFD-2C6F-E4A0-F468-3C5C731B2275}"/>
              </a:ext>
            </a:extLst>
          </p:cNvPr>
          <p:cNvSpPr txBox="1"/>
          <p:nvPr/>
        </p:nvSpPr>
        <p:spPr>
          <a:xfrm>
            <a:off x="1129140" y="1584410"/>
            <a:ext cx="128132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1</a:t>
            </a:r>
          </a:p>
        </p:txBody>
      </p:sp>
      <p:sp>
        <p:nvSpPr>
          <p:cNvPr id="7" name="TextBox 6"/>
          <p:cNvSpPr txBox="1"/>
          <p:nvPr/>
        </p:nvSpPr>
        <p:spPr>
          <a:xfrm>
            <a:off x="613408" y="2402804"/>
            <a:ext cx="5008125" cy="2862322"/>
          </a:xfrm>
          <a:prstGeom prst="rect">
            <a:avLst/>
          </a:prstGeom>
          <a:noFill/>
        </p:spPr>
        <p:txBody>
          <a:bodyPr wrap="square" rtlCol="0">
            <a:spAutoFit/>
          </a:bodyPr>
          <a:lstStyle/>
          <a:p>
            <a:pPr lvl="0" algn="ctr">
              <a:defRPr/>
            </a:pPr>
            <a:r>
              <a:rPr lang="en-US" altLang="zh-CN" sz="6000" b="1">
                <a:solidFill>
                  <a:srgbClr val="002060"/>
                </a:solidFill>
                <a:latin typeface="Roboto" panose="02000000000000000000" pitchFamily="2" charset="0"/>
                <a:ea typeface="Roboto" panose="02000000000000000000" pitchFamily="2" charset="0"/>
              </a:rPr>
              <a:t>Trải nghiệm cùng khay 10 </a:t>
            </a:r>
          </a:p>
          <a:p>
            <a:pPr lvl="0" algn="ctr">
              <a:defRPr/>
            </a:pPr>
            <a:r>
              <a:rPr lang="en-US" altLang="zh-CN" sz="6000" b="1">
                <a:solidFill>
                  <a:srgbClr val="002060"/>
                </a:solidFill>
                <a:latin typeface="Roboto" panose="02000000000000000000" pitchFamily="2" charset="0"/>
                <a:ea typeface="Roboto" panose="02000000000000000000" pitchFamily="2" charset="0"/>
              </a:rPr>
              <a:t>học Toán</a:t>
            </a:r>
            <a:endParaRPr kumimoji="0" lang="en-US" altLang="zh-CN" sz="6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2055" y="1437075"/>
            <a:ext cx="4808306" cy="4793779"/>
          </a:xfrm>
          <a:prstGeom prst="snip2SameRect">
            <a:avLst/>
          </a:prstGeom>
          <a:effectLst>
            <a:outerShdw blurRad="63500" sx="102000" sy="102000" algn="ctr" rotWithShape="0">
              <a:prstClr val="black">
                <a:alpha val="40000"/>
              </a:prstClr>
            </a:outerShdw>
          </a:effectLst>
        </p:spPr>
      </p:pic>
      <p:grpSp>
        <p:nvGrpSpPr>
          <p:cNvPr id="22" name="Group 21"/>
          <p:cNvGrpSpPr/>
          <p:nvPr/>
        </p:nvGrpSpPr>
        <p:grpSpPr>
          <a:xfrm>
            <a:off x="5019445" y="4990248"/>
            <a:ext cx="1131133" cy="1011423"/>
            <a:chOff x="6678202" y="4890499"/>
            <a:chExt cx="1131133" cy="1011423"/>
          </a:xfrm>
        </p:grpSpPr>
        <p:sp>
          <p:nvSpPr>
            <p:cNvPr id="21" name="Oval 20"/>
            <p:cNvSpPr/>
            <p:nvPr/>
          </p:nvSpPr>
          <p:spPr>
            <a:xfrm>
              <a:off x="6678202" y="4890499"/>
              <a:ext cx="1011423" cy="101142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5B1500B4-2A13-B105-884B-9C3A22343CC6}"/>
                </a:ext>
              </a:extLst>
            </p:cNvPr>
            <p:cNvSpPr txBox="1"/>
            <p:nvPr/>
          </p:nvSpPr>
          <p:spPr>
            <a:xfrm>
              <a:off x="6751245" y="5165377"/>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grpSp>
    </p:spTree>
    <p:extLst>
      <p:ext uri="{BB962C8B-B14F-4D97-AF65-F5344CB8AC3E}">
        <p14:creationId xmlns:p14="http://schemas.microsoft.com/office/powerpoint/2010/main" val="274036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3" name="Bài hát thiếu nhi cho bé - Bé tập đế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842591" y="2535038"/>
            <a:ext cx="6016487" cy="3246782"/>
          </a:xfrm>
          <a:prstGeom prst="rect">
            <a:avLst/>
          </a:prstGeom>
        </p:spPr>
      </p:pic>
      <p:sp>
        <p:nvSpPr>
          <p:cNvPr id="14" name="TextBox 13"/>
          <p:cNvSpPr txBox="1"/>
          <p:nvPr/>
        </p:nvSpPr>
        <p:spPr>
          <a:xfrm>
            <a:off x="2842591" y="1508426"/>
            <a:ext cx="61092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CÙNG HÁT</a:t>
            </a:r>
            <a:r>
              <a:rPr kumimoji="0" lang="en-US" altLang="zh-CN" sz="3200" b="1"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cs typeface="+mn-cs"/>
              </a:rPr>
              <a:t> VÀ </a:t>
            </a:r>
            <a:r>
              <a:rPr lang="en-US" altLang="zh-CN" sz="3200" b="1" noProof="0" dirty="0">
                <a:solidFill>
                  <a:srgbClr val="002060"/>
                </a:solidFill>
                <a:latin typeface="Roboto" panose="02000000000000000000" pitchFamily="2" charset="0"/>
                <a:ea typeface="Roboto" panose="02000000000000000000" pitchFamily="2" charset="0"/>
              </a:rPr>
              <a:t>VẬN ĐỘNG NÀO</a:t>
            </a:r>
            <a:r>
              <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 name="TextBox 3">
            <a:extLst>
              <a:ext uri="{FF2B5EF4-FFF2-40B4-BE49-F238E27FC236}">
                <a16:creationId xmlns:a16="http://schemas.microsoft.com/office/drawing/2014/main" id="{DA8AC725-B5E6-245F-0EC4-CD4E379E3197}"/>
              </a:ext>
            </a:extLst>
          </p:cNvPr>
          <p:cNvSpPr txBox="1"/>
          <p:nvPr/>
        </p:nvSpPr>
        <p:spPr>
          <a:xfrm>
            <a:off x="3630224" y="481814"/>
            <a:ext cx="4931552" cy="584775"/>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KHỞI ĐỘNG TIẾT HỌC</a:t>
            </a:r>
          </a:p>
        </p:txBody>
      </p:sp>
    </p:spTree>
    <p:extLst>
      <p:ext uri="{BB962C8B-B14F-4D97-AF65-F5344CB8AC3E}">
        <p14:creationId xmlns:p14="http://schemas.microsoft.com/office/powerpoint/2010/main" val="19548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3"/>
                                        </p:tgtEl>
                                      </p:cBhvr>
                                    </p:cmd>
                                  </p:childTnLst>
                                </p:cTn>
                              </p:par>
                            </p:childTnLst>
                          </p:cTn>
                        </p:par>
                      </p:childTnLst>
                    </p:cTn>
                  </p:par>
                </p:childTnLst>
              </p:cTn>
              <p:nextCondLst>
                <p:cond evt="onClick" delay="0">
                  <p:tgtEl>
                    <p:spTgt spid="13"/>
                  </p:tgtEl>
                </p:cond>
              </p:nextCondLst>
            </p:seq>
            <p:video>
              <p:cMediaNode vol="80000">
                <p:cTn id="16" fill="hold" display="0">
                  <p:stCondLst>
                    <p:cond delay="indefinite"/>
                  </p:stCondLst>
                </p:cTn>
                <p:tgtEl>
                  <p:spTgt spid="13"/>
                </p:tgtEl>
              </p:cMediaNode>
            </p:video>
          </p:childTnLst>
        </p:cTn>
      </p:par>
    </p:tnLst>
    <p:bldLst>
      <p:bldP spid="14"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7841092" y="2897959"/>
            <a:ext cx="3587803" cy="2365819"/>
          </a:xfrm>
          <a:prstGeom prst="rect">
            <a:avLst/>
          </a:prstGeom>
          <a:effectLst>
            <a:outerShdw blurRad="63500" sx="102000" sy="102000" algn="ctr" rotWithShape="0">
              <a:prstClr val="black">
                <a:alpha val="40000"/>
              </a:prstClr>
            </a:outerShdw>
          </a:effectLst>
        </p:spPr>
      </p:pic>
      <p:sp>
        <p:nvSpPr>
          <p:cNvPr id="8" name="TextBox 7"/>
          <p:cNvSpPr txBox="1"/>
          <p:nvPr/>
        </p:nvSpPr>
        <p:spPr>
          <a:xfrm>
            <a:off x="762058" y="2091375"/>
            <a:ext cx="312348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rPr>
              <a:t>Quy</a:t>
            </a:r>
            <a:r>
              <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rPr>
              <a:t> </a:t>
            </a:r>
            <a:r>
              <a:rPr kumimoji="0" lang="en-US" altLang="zh-CN" sz="24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rPr>
              <a:t>định</a:t>
            </a:r>
            <a:r>
              <a:rPr kumimoji="0" lang="en-US" altLang="zh-CN" sz="2400" b="1" i="0" u="none" strike="noStrike" kern="1200" cap="none" spc="0" normalizeH="0" noProof="0" dirty="0">
                <a:ln>
                  <a:noFill/>
                </a:ln>
                <a:solidFill>
                  <a:srgbClr val="FF0000"/>
                </a:solidFill>
                <a:effectLst/>
                <a:uLnTx/>
                <a:uFillTx/>
                <a:latin typeface="Roboto" panose="02000000000000000000" pitchFamily="2" charset="0"/>
                <a:ea typeface="Roboto" panose="02000000000000000000" pitchFamily="2" charset="0"/>
              </a:rPr>
              <a:t> </a:t>
            </a:r>
            <a:r>
              <a:rPr kumimoji="0" lang="en-US" altLang="zh-CN" sz="2400" b="1" i="0" u="none" strike="noStrike" kern="1200" cap="none" spc="0" normalizeH="0" noProof="0" dirty="0" err="1">
                <a:ln>
                  <a:noFill/>
                </a:ln>
                <a:solidFill>
                  <a:srgbClr val="FF0000"/>
                </a:solidFill>
                <a:effectLst/>
                <a:uLnTx/>
                <a:uFillTx/>
                <a:latin typeface="Roboto" panose="02000000000000000000" pitchFamily="2" charset="0"/>
                <a:ea typeface="Roboto" panose="02000000000000000000" pitchFamily="2" charset="0"/>
              </a:rPr>
              <a:t>về</a:t>
            </a:r>
            <a:r>
              <a:rPr kumimoji="0" lang="en-US" altLang="zh-CN" sz="2400" b="1" i="0" u="none" strike="noStrike" kern="1200" cap="none" spc="0" normalizeH="0" noProof="0" dirty="0">
                <a:ln>
                  <a:noFill/>
                </a:ln>
                <a:solidFill>
                  <a:srgbClr val="FF0000"/>
                </a:solidFill>
                <a:effectLst/>
                <a:uLnTx/>
                <a:uFillTx/>
                <a:latin typeface="Roboto" panose="02000000000000000000" pitchFamily="2" charset="0"/>
                <a:ea typeface="Roboto" panose="02000000000000000000" pitchFamily="2" charset="0"/>
              </a:rPr>
              <a:t> </a:t>
            </a:r>
            <a:r>
              <a:rPr kumimoji="0" lang="en-US" altLang="zh-CN" sz="2400" b="1" i="0" u="none" strike="noStrike" kern="1200" cap="none" spc="0" normalizeH="0" noProof="0" dirty="0" err="1">
                <a:ln>
                  <a:noFill/>
                </a:ln>
                <a:solidFill>
                  <a:srgbClr val="FF0000"/>
                </a:solidFill>
                <a:effectLst/>
                <a:uLnTx/>
                <a:uFillTx/>
                <a:latin typeface="Roboto" panose="02000000000000000000" pitchFamily="2" charset="0"/>
                <a:ea typeface="Roboto" panose="02000000000000000000" pitchFamily="2" charset="0"/>
              </a:rPr>
              <a:t>động</a:t>
            </a:r>
            <a:r>
              <a:rPr kumimoji="0" lang="en-US" altLang="zh-CN" sz="2400" b="1" i="0" u="none" strike="noStrike" kern="1200" cap="none" spc="0" normalizeH="0" noProof="0" dirty="0">
                <a:ln>
                  <a:noFill/>
                </a:ln>
                <a:solidFill>
                  <a:srgbClr val="FF0000"/>
                </a:solidFill>
                <a:effectLst/>
                <a:uLnTx/>
                <a:uFillTx/>
                <a:latin typeface="Roboto" panose="02000000000000000000" pitchFamily="2" charset="0"/>
                <a:ea typeface="Roboto" panose="02000000000000000000" pitchFamily="2" charset="0"/>
              </a:rPr>
              <a:t> </a:t>
            </a:r>
            <a:r>
              <a:rPr kumimoji="0" lang="en-US" altLang="zh-CN" sz="2400" b="1" i="0" u="none" strike="noStrike" kern="1200" cap="none" spc="0" normalizeH="0" noProof="0" err="1">
                <a:ln>
                  <a:noFill/>
                </a:ln>
                <a:solidFill>
                  <a:srgbClr val="FF0000"/>
                </a:solidFill>
                <a:effectLst/>
                <a:uLnTx/>
                <a:uFillTx/>
                <a:latin typeface="Roboto" panose="02000000000000000000" pitchFamily="2" charset="0"/>
                <a:ea typeface="Roboto" panose="02000000000000000000" pitchFamily="2" charset="0"/>
              </a:rPr>
              <a:t>tác</a:t>
            </a:r>
            <a:r>
              <a:rPr kumimoji="0" lang="en-US" altLang="zh-CN" sz="2400" b="1"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rPr>
              <a:t>:</a:t>
            </a:r>
            <a:endPar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3262146" y="435237"/>
            <a:ext cx="56833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TRÒ CHƠI “</a:t>
            </a:r>
            <a:r>
              <a:rPr lang="en-US" altLang="zh-CN" sz="3200" b="1">
                <a:solidFill>
                  <a:srgbClr val="002060"/>
                </a:solidFill>
                <a:latin typeface="Roboto" panose="02000000000000000000" pitchFamily="2" charset="0"/>
                <a:ea typeface="Roboto" panose="02000000000000000000" pitchFamily="2" charset="0"/>
              </a:rPr>
              <a:t>THỤT - THÒ”</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790971" y="3038536"/>
            <a:ext cx="734616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rPr>
              <a:t>Lưu</a:t>
            </a:r>
            <a:r>
              <a:rPr kumimoji="0" lang="en-US" altLang="zh-CN" sz="2400" b="1" i="0" u="none" strike="noStrike" kern="1200" cap="none" spc="0" normalizeH="0" noProof="0" dirty="0">
                <a:ln>
                  <a:noFill/>
                </a:ln>
                <a:solidFill>
                  <a:srgbClr val="FF0000"/>
                </a:solidFill>
                <a:effectLst/>
                <a:uLnTx/>
                <a:uFillTx/>
                <a:latin typeface="Roboto" panose="02000000000000000000" pitchFamily="2" charset="0"/>
                <a:ea typeface="Roboto" panose="02000000000000000000" pitchFamily="2" charset="0"/>
              </a:rPr>
              <a:t> ý</a:t>
            </a:r>
            <a:r>
              <a:rPr kumimoji="0" lang="en-US" altLang="zh-CN" sz="2400" b="1"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rPr>
              <a:t>:</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rPr>
              <a:t> Người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rPr>
              <a:t>chơi</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rPr>
              <a:t>thực</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rPr>
              <a:t>hiện</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rPr>
              <a:t>theo</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rPr>
              <a:t>lời</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rPr>
              <a:t>nói</a:t>
            </a:r>
            <a:r>
              <a:rPr lang="en-US" altLang="zh-CN" sz="2400">
                <a:solidFill>
                  <a:srgbClr val="002060"/>
                </a:solidFill>
                <a:latin typeface="Roboto" panose="02000000000000000000" pitchFamily="2" charset="0"/>
                <a:ea typeface="Roboto" panose="02000000000000000000" pitchFamily="2"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2400">
                <a:solidFill>
                  <a:srgbClr val="002060"/>
                </a:solidFill>
                <a:latin typeface="Roboto" panose="02000000000000000000" pitchFamily="2" charset="0"/>
                <a:ea typeface="Roboto" panose="02000000000000000000" pitchFamily="2" charset="0"/>
              </a:rPr>
              <a:t>không </a:t>
            </a:r>
            <a:r>
              <a:rPr lang="en-US" altLang="zh-CN" sz="2400" dirty="0" err="1">
                <a:solidFill>
                  <a:srgbClr val="002060"/>
                </a:solidFill>
                <a:latin typeface="Roboto" panose="02000000000000000000" pitchFamily="2" charset="0"/>
                <a:ea typeface="Roboto" panose="02000000000000000000" pitchFamily="2" charset="0"/>
              </a:rPr>
              <a:t>thực</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hiện</a:t>
            </a:r>
            <a:r>
              <a:rPr lang="en-US" altLang="zh-CN" sz="2400" dirty="0">
                <a:solidFill>
                  <a:srgbClr val="002060"/>
                </a:solidFill>
                <a:latin typeface="Roboto" panose="02000000000000000000" pitchFamily="2" charset="0"/>
                <a:ea typeface="Roboto" panose="02000000000000000000" pitchFamily="2" charset="0"/>
              </a:rPr>
              <a:t> </a:t>
            </a:r>
            <a:r>
              <a:rPr lang="en-US" altLang="zh-CN" sz="2400" err="1">
                <a:solidFill>
                  <a:srgbClr val="002060"/>
                </a:solidFill>
                <a:latin typeface="Roboto" panose="02000000000000000000" pitchFamily="2" charset="0"/>
                <a:ea typeface="Roboto" panose="02000000000000000000" pitchFamily="2" charset="0"/>
              </a:rPr>
              <a:t>theo</a:t>
            </a:r>
            <a:r>
              <a:rPr lang="en-US" altLang="zh-CN" sz="2400">
                <a:solidFill>
                  <a:srgbClr val="002060"/>
                </a:solidFill>
                <a:latin typeface="Roboto" panose="02000000000000000000" pitchFamily="2" charset="0"/>
                <a:ea typeface="Roboto" panose="02000000000000000000" pitchFamily="2" charset="0"/>
              </a:rPr>
              <a:t> hành động của </a:t>
            </a:r>
            <a:r>
              <a:rPr lang="en-US" altLang="zh-CN" sz="2400" dirty="0" err="1">
                <a:solidFill>
                  <a:srgbClr val="002060"/>
                </a:solidFill>
                <a:latin typeface="Roboto" panose="02000000000000000000" pitchFamily="2" charset="0"/>
                <a:ea typeface="Roboto" panose="02000000000000000000" pitchFamily="2" charset="0"/>
              </a:rPr>
              <a:t>quản</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trò</a:t>
            </a:r>
            <a:endParaRPr lang="en-US" altLang="zh-CN" sz="2400" dirty="0">
              <a:solidFill>
                <a:srgbClr val="002060"/>
              </a:solidFill>
              <a:latin typeface="Roboto" panose="02000000000000000000" pitchFamily="2" charset="0"/>
              <a:ea typeface="Roboto" panose="02000000000000000000"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rPr>
              <a:t>Ví</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rPr>
              <a:t>dụ</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rPr>
              <a:t>Quản</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rPr>
              <a:t>trò</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rPr>
              <a:t>hô</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rPr>
              <a:t>thụt</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rPr>
              <a:t>nhưng</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err="1">
                <a:ln>
                  <a:noFill/>
                </a:ln>
                <a:solidFill>
                  <a:srgbClr val="002060"/>
                </a:solidFill>
                <a:effectLst/>
                <a:uLnTx/>
                <a:uFillTx/>
                <a:latin typeface="Roboto" panose="02000000000000000000" pitchFamily="2" charset="0"/>
                <a:ea typeface="Roboto" panose="02000000000000000000" pitchFamily="2" charset="0"/>
              </a:rPr>
              <a:t>lại</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rPr>
              <a:t> làm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rPr>
              <a:t>động</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rPr>
              <a:t>tác</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rPr>
              <a:t>thò</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1" name="TextBox 10"/>
          <p:cNvSpPr txBox="1"/>
          <p:nvPr/>
        </p:nvSpPr>
        <p:spPr>
          <a:xfrm>
            <a:off x="762058" y="4432781"/>
            <a:ext cx="4621386"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rPr>
              <a:t>Luật</a:t>
            </a:r>
            <a:r>
              <a:rPr kumimoji="0" lang="en-US" altLang="zh-CN" sz="2400" b="1" i="0" u="none" strike="noStrike" kern="1200" cap="none" spc="0" normalizeH="0" noProof="0" dirty="0">
                <a:ln>
                  <a:noFill/>
                </a:ln>
                <a:solidFill>
                  <a:srgbClr val="FF0000"/>
                </a:solidFill>
                <a:effectLst/>
                <a:uLnTx/>
                <a:uFillTx/>
                <a:latin typeface="Roboto" panose="02000000000000000000" pitchFamily="2" charset="0"/>
                <a:ea typeface="Roboto" panose="02000000000000000000" pitchFamily="2" charset="0"/>
              </a:rPr>
              <a:t> </a:t>
            </a:r>
            <a:r>
              <a:rPr kumimoji="0" lang="en-US" altLang="zh-CN" sz="2400" b="1" i="0" u="none" strike="noStrike" kern="1200" cap="none" spc="0" normalizeH="0" noProof="0" dirty="0" err="1">
                <a:ln>
                  <a:noFill/>
                </a:ln>
                <a:solidFill>
                  <a:srgbClr val="FF0000"/>
                </a:solidFill>
                <a:effectLst/>
                <a:uLnTx/>
                <a:uFillTx/>
                <a:latin typeface="Roboto" panose="02000000000000000000" pitchFamily="2" charset="0"/>
                <a:ea typeface="Roboto" panose="02000000000000000000" pitchFamily="2" charset="0"/>
              </a:rPr>
              <a:t>chơi</a:t>
            </a:r>
            <a:r>
              <a:rPr lang="en-US" altLang="zh-CN" sz="2400" b="1" dirty="0">
                <a:solidFill>
                  <a:srgbClr val="FF0000"/>
                </a:solidFill>
                <a:latin typeface="Roboto" panose="02000000000000000000" pitchFamily="2" charset="0"/>
                <a:ea typeface="Roboto" panose="02000000000000000000" pitchFamily="2" charset="0"/>
              </a:rPr>
              <a:t>: </a:t>
            </a:r>
            <a:r>
              <a:rPr lang="en-US" altLang="zh-CN" sz="2400" dirty="0">
                <a:solidFill>
                  <a:srgbClr val="002060"/>
                </a:solidFill>
                <a:latin typeface="Roboto" panose="02000000000000000000" pitchFamily="2" charset="0"/>
                <a:ea typeface="Roboto" panose="02000000000000000000" pitchFamily="2" charset="0"/>
              </a:rPr>
              <a:t>Ai </a:t>
            </a:r>
            <a:r>
              <a:rPr lang="en-US" altLang="zh-CN" sz="2400" dirty="0" err="1">
                <a:solidFill>
                  <a:srgbClr val="002060"/>
                </a:solidFill>
                <a:latin typeface="Roboto" panose="02000000000000000000" pitchFamily="2" charset="0"/>
                <a:ea typeface="Roboto" panose="02000000000000000000" pitchFamily="2" charset="0"/>
              </a:rPr>
              <a:t>thực</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hiện</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không</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đúng</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theo</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quy</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định</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là</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phạm</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quy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2" name="TextBox 11"/>
          <p:cNvSpPr txBox="1"/>
          <p:nvPr/>
        </p:nvSpPr>
        <p:spPr>
          <a:xfrm>
            <a:off x="4057051" y="1873046"/>
            <a:ext cx="3784041"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rPr>
              <a:t>Thò</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đưa</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tay</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lên</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cao</a:t>
            </a:r>
            <a:r>
              <a:rPr lang="en-US" altLang="zh-CN" sz="2400" noProof="0">
                <a:solidFill>
                  <a:srgbClr val="002060"/>
                </a:solidFill>
                <a:latin typeface="Roboto" panose="02000000000000000000" pitchFamily="2" charset="0"/>
                <a:ea typeface="Roboto" panose="02000000000000000000" pitchFamily="2"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2400" noProof="0">
                <a:solidFill>
                  <a:srgbClr val="002060"/>
                </a:solidFill>
                <a:latin typeface="Roboto" panose="02000000000000000000" pitchFamily="2" charset="0"/>
                <a:ea typeface="Roboto" panose="02000000000000000000" pitchFamily="2" charset="0"/>
              </a:rPr>
              <a:t>Thụt</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kéo</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tay</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xuống</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thấp</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86022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6" name="TextBox 115"/>
          <p:cNvSpPr txBox="1"/>
          <p:nvPr/>
        </p:nvSpPr>
        <p:spPr>
          <a:xfrm>
            <a:off x="859555" y="3466999"/>
            <a:ext cx="11206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Gợi</a:t>
            </a:r>
            <a:r>
              <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ý</a:t>
            </a:r>
          </a:p>
        </p:txBody>
      </p:sp>
      <p:sp>
        <p:nvSpPr>
          <p:cNvPr id="117" name="TextBox 116"/>
          <p:cNvSpPr txBox="1"/>
          <p:nvPr/>
        </p:nvSpPr>
        <p:spPr>
          <a:xfrm>
            <a:off x="2345074" y="363999"/>
            <a:ext cx="6748302" cy="1077218"/>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ĐỀ XUẤT Ý TƯỞNG VÀ CÁCH LÀM KHAY 10 HỌC TOÁN</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 name="TextBox 6"/>
          <p:cNvSpPr txBox="1"/>
          <p:nvPr/>
        </p:nvSpPr>
        <p:spPr>
          <a:xfrm>
            <a:off x="685582" y="4143579"/>
            <a:ext cx="51127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Em sử dụng vật liệu gì để là khay 10?</a:t>
            </a:r>
          </a:p>
        </p:txBody>
      </p:sp>
      <p:sp>
        <p:nvSpPr>
          <p:cNvPr id="9" name="TextBox 8"/>
          <p:cNvSpPr txBox="1"/>
          <p:nvPr/>
        </p:nvSpPr>
        <p:spPr>
          <a:xfrm>
            <a:off x="6570014" y="4143580"/>
            <a:ext cx="3017046"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Khay 10 có</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mấy ô</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685582" y="4873741"/>
            <a:ext cx="32302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Khay 10 có</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mấy hàng</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p:txBody>
      </p:sp>
      <p:sp>
        <p:nvSpPr>
          <p:cNvPr id="5" name="TextBox 4">
            <a:extLst>
              <a:ext uri="{FF2B5EF4-FFF2-40B4-BE49-F238E27FC236}">
                <a16:creationId xmlns:a16="http://schemas.microsoft.com/office/drawing/2014/main" id="{378BF85F-3692-5ABE-F35D-D295466A169B}"/>
              </a:ext>
            </a:extLst>
          </p:cNvPr>
          <p:cNvSpPr txBox="1"/>
          <p:nvPr/>
        </p:nvSpPr>
        <p:spPr>
          <a:xfrm>
            <a:off x="6570014" y="4856204"/>
            <a:ext cx="4817205"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Các</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ô có kích thước như thế nào?</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2" name="TextBox 11"/>
          <p:cNvSpPr txBox="1"/>
          <p:nvPr/>
        </p:nvSpPr>
        <p:spPr>
          <a:xfrm>
            <a:off x="859555" y="2148919"/>
            <a:ext cx="9877633" cy="1077218"/>
          </a:xfrm>
          <a:prstGeom prst="rect">
            <a:avLst/>
          </a:prstGeom>
          <a:noFill/>
        </p:spPr>
        <p:txBody>
          <a:bodyPr wrap="square" rtlCol="0">
            <a:spAutoFit/>
          </a:bodyPr>
          <a:lstStyle/>
          <a:p>
            <a:pPr lvl="0" algn="ctr">
              <a:defRPr/>
            </a:pPr>
            <a:r>
              <a:rPr lang="vi-VN" altLang="zh-CN" sz="3200" b="1">
                <a:solidFill>
                  <a:srgbClr val="FF0000"/>
                </a:solidFill>
                <a:latin typeface="Roboto" panose="02000000000000000000" pitchFamily="2" charset="0"/>
                <a:ea typeface="Roboto" panose="02000000000000000000" pitchFamily="2" charset="0"/>
              </a:rPr>
              <a:t>THẢO LUẬN VÀ CHIA SẺ Ý TƯỞNG </a:t>
            </a:r>
            <a:endParaRPr lang="en-US" altLang="zh-CN" sz="3200" b="1">
              <a:solidFill>
                <a:srgbClr val="FF0000"/>
              </a:solidFill>
              <a:latin typeface="Roboto" panose="02000000000000000000" pitchFamily="2" charset="0"/>
              <a:ea typeface="Roboto" panose="02000000000000000000" pitchFamily="2" charset="0"/>
            </a:endParaRPr>
          </a:p>
          <a:p>
            <a:pPr lvl="0" algn="ctr">
              <a:defRPr/>
            </a:pPr>
            <a:r>
              <a:rPr lang="vi-VN" altLang="zh-CN" sz="3200" b="1">
                <a:solidFill>
                  <a:srgbClr val="FF0000"/>
                </a:solidFill>
                <a:latin typeface="Roboto" panose="02000000000000000000" pitchFamily="2" charset="0"/>
                <a:ea typeface="Roboto" panose="02000000000000000000" pitchFamily="2" charset="0"/>
              </a:rPr>
              <a:t>VỀ KHAY 10 HỌC TOÁN CỦA NHÓM MÌNH</a:t>
            </a:r>
            <a:endParaRPr kumimoji="0" lang="en-US" altLang="zh-CN" sz="32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80575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6"/>
                                        </p:tgtEl>
                                        <p:attrNameLst>
                                          <p:attrName>style.visibility</p:attrName>
                                        </p:attrNameLst>
                                      </p:cBhvr>
                                      <p:to>
                                        <p:strVal val="visible"/>
                                      </p:to>
                                    </p:set>
                                    <p:animEffect transition="in" filter="wipe(down)">
                                      <p:cBhvr>
                                        <p:cTn id="17" dur="500"/>
                                        <p:tgtEl>
                                          <p:spTgt spid="1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down)">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7" grpId="0"/>
      <p:bldP spid="9" grpId="0"/>
      <p:bldP spid="10" grpId="0"/>
      <p:bldP spid="5"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Rounded Rectangle 12"/>
          <p:cNvSpPr/>
          <p:nvPr/>
        </p:nvSpPr>
        <p:spPr>
          <a:xfrm>
            <a:off x="7315199" y="1574434"/>
            <a:ext cx="4104471" cy="4674741"/>
          </a:xfrm>
          <a:prstGeom prst="roundRect">
            <a:avLst/>
          </a:prstGeom>
          <a:solidFill>
            <a:srgbClr val="5AAED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2345074" y="363999"/>
            <a:ext cx="6748302" cy="1077218"/>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ĐỀ XUẤT Ý TƯỞNG VÀ CÁCH LÀM KHAY 10 HỌC TOÁN</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 name="TextBox 6"/>
          <p:cNvSpPr txBox="1"/>
          <p:nvPr/>
        </p:nvSpPr>
        <p:spPr>
          <a:xfrm>
            <a:off x="7749733" y="3031743"/>
            <a:ext cx="3352379" cy="461665"/>
          </a:xfrm>
          <a:prstGeom prst="rect">
            <a:avLst/>
          </a:prstGeom>
          <a:noFill/>
        </p:spPr>
        <p:txBody>
          <a:bodyPr wrap="square" rtlCol="0">
            <a:spAutoFit/>
          </a:bodyPr>
          <a:lstStyle/>
          <a:p>
            <a:pPr lvl="0">
              <a:defRPr/>
            </a:pPr>
            <a:r>
              <a:rPr lang="vi-VN" altLang="zh-CN" sz="2400">
                <a:solidFill>
                  <a:srgbClr val="002060"/>
                </a:solidFill>
                <a:latin typeface="Roboto" panose="02000000000000000000" pitchFamily="2" charset="0"/>
                <a:ea typeface="Roboto" panose="02000000000000000000" pitchFamily="2" charset="0"/>
              </a:rPr>
              <a:t>Sản phẩm có 10 ô</a:t>
            </a:r>
          </a:p>
        </p:txBody>
      </p:sp>
      <p:sp>
        <p:nvSpPr>
          <p:cNvPr id="10" name="TextBox 9"/>
          <p:cNvSpPr txBox="1"/>
          <p:nvPr/>
        </p:nvSpPr>
        <p:spPr>
          <a:xfrm>
            <a:off x="7749733" y="3560017"/>
            <a:ext cx="3077816" cy="1200329"/>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Sản phẩm chắc chắn, đẹp mắt, sử dụng được nhiều lần</a:t>
            </a:r>
          </a:p>
        </p:txBody>
      </p:sp>
      <p:sp>
        <p:nvSpPr>
          <p:cNvPr id="4" name="TextBox 3">
            <a:extLst>
              <a:ext uri="{FF2B5EF4-FFF2-40B4-BE49-F238E27FC236}">
                <a16:creationId xmlns:a16="http://schemas.microsoft.com/office/drawing/2014/main" id="{3050298F-436E-3C34-55F8-7C8982CABA69}"/>
              </a:ext>
            </a:extLst>
          </p:cNvPr>
          <p:cNvSpPr txBox="1"/>
          <p:nvPr/>
        </p:nvSpPr>
        <p:spPr>
          <a:xfrm>
            <a:off x="7660830" y="1770669"/>
            <a:ext cx="36352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TIÊU</a:t>
            </a:r>
            <a:r>
              <a:rPr kumimoji="0" lang="en-US" altLang="zh-CN" sz="2400" b="1" i="0" u="none" strike="noStrike" kern="1200" cap="none" spc="0" normalizeH="0" noProof="0">
                <a:ln>
                  <a:noFill/>
                </a:ln>
                <a:solidFill>
                  <a:schemeClr val="bg1"/>
                </a:solidFill>
                <a:effectLst/>
                <a:uLnTx/>
                <a:uFillTx/>
                <a:latin typeface="Roboto" panose="02000000000000000000" pitchFamily="2" charset="0"/>
                <a:ea typeface="Roboto" panose="02000000000000000000" pitchFamily="2" charset="0"/>
                <a:cs typeface="+mn-cs"/>
              </a:rPr>
              <a:t> CHÍ SẢN PHẨM</a:t>
            </a:r>
            <a:endParaRPr kumimoji="0" lang="en-US" altLang="zh-CN" sz="24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830" t="11322" r="5594" b="2954"/>
          <a:stretch/>
        </p:blipFill>
        <p:spPr>
          <a:xfrm rot="1119326">
            <a:off x="584296" y="1729665"/>
            <a:ext cx="2968835" cy="2107343"/>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5091" t="6560" r="4299" b="9695"/>
          <a:stretch/>
        </p:blipFill>
        <p:spPr>
          <a:xfrm rot="20734652">
            <a:off x="3941011" y="2389554"/>
            <a:ext cx="2990353" cy="2072826"/>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8201" t="14350" r="12365" b="7743"/>
          <a:stretch/>
        </p:blipFill>
        <p:spPr>
          <a:xfrm rot="16200000">
            <a:off x="1547528" y="3786865"/>
            <a:ext cx="2112477" cy="2762466"/>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Tree>
    <p:extLst>
      <p:ext uri="{BB962C8B-B14F-4D97-AF65-F5344CB8AC3E}">
        <p14:creationId xmlns:p14="http://schemas.microsoft.com/office/powerpoint/2010/main" val="88050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par>
                                <p:cTn id="18" presetID="14" presetClass="entr" presetSubtype="1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par>
                                <p:cTn id="21" presetID="14" presetClass="entr" presetSubtype="1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10"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7" name="TextBox 116"/>
          <p:cNvSpPr txBox="1"/>
          <p:nvPr/>
        </p:nvSpPr>
        <p:spPr>
          <a:xfrm>
            <a:off x="2345074" y="363999"/>
            <a:ext cx="6748302" cy="1077218"/>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ĐỀ XUẤT Ý TƯỞNG VÀ CÁCH LÀM KHAY 10 HỌC TOÁN</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p:cNvPicPr>
            <a:picLocks noChangeAspect="1"/>
          </p:cNvPicPr>
          <p:nvPr/>
        </p:nvPicPr>
        <p:blipFill>
          <a:blip r:embed="rId4"/>
          <a:stretch>
            <a:fillRect/>
          </a:stretch>
        </p:blipFill>
        <p:spPr>
          <a:xfrm>
            <a:off x="2172219" y="1382476"/>
            <a:ext cx="7457143" cy="1361905"/>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6C2AF838-EAF6-FD1F-28DE-B6B673FC6252}"/>
              </a:ext>
            </a:extLst>
          </p:cNvPr>
          <p:cNvPicPr>
            <a:picLocks noChangeAspect="1"/>
          </p:cNvPicPr>
          <p:nvPr/>
        </p:nvPicPr>
        <p:blipFill>
          <a:blip r:embed="rId5"/>
          <a:stretch>
            <a:fillRect/>
          </a:stretch>
        </p:blipFill>
        <p:spPr>
          <a:xfrm>
            <a:off x="256674" y="2820080"/>
            <a:ext cx="6336632" cy="2587079"/>
          </a:xfrm>
          <a:prstGeom prst="rect">
            <a:avLst/>
          </a:prstGeom>
        </p:spPr>
      </p:pic>
      <p:pic>
        <p:nvPicPr>
          <p:cNvPr id="10" name="Picture 9">
            <a:extLst>
              <a:ext uri="{FF2B5EF4-FFF2-40B4-BE49-F238E27FC236}">
                <a16:creationId xmlns:a16="http://schemas.microsoft.com/office/drawing/2014/main" id="{C56E6793-AB94-1CFF-A9A8-CB063B1921ED}"/>
              </a:ext>
            </a:extLst>
          </p:cNvPr>
          <p:cNvPicPr>
            <a:picLocks noChangeAspect="1"/>
          </p:cNvPicPr>
          <p:nvPr/>
        </p:nvPicPr>
        <p:blipFill>
          <a:blip r:embed="rId6"/>
          <a:stretch>
            <a:fillRect/>
          </a:stretch>
        </p:blipFill>
        <p:spPr>
          <a:xfrm>
            <a:off x="6638687" y="3163805"/>
            <a:ext cx="5296639" cy="1601426"/>
          </a:xfrm>
          <a:prstGeom prst="rect">
            <a:avLst/>
          </a:prstGeom>
        </p:spPr>
      </p:pic>
    </p:spTree>
    <p:extLst>
      <p:ext uri="{BB962C8B-B14F-4D97-AF65-F5344CB8AC3E}">
        <p14:creationId xmlns:p14="http://schemas.microsoft.com/office/powerpoint/2010/main" val="45857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514243" y="726841"/>
            <a:ext cx="5092629"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LÀM KHAY 10 HỌC TOÁN</a:t>
            </a:r>
          </a:p>
        </p:txBody>
      </p:sp>
      <p:sp>
        <p:nvSpPr>
          <p:cNvPr id="6" name="TextBox 5">
            <a:extLst>
              <a:ext uri="{FF2B5EF4-FFF2-40B4-BE49-F238E27FC236}">
                <a16:creationId xmlns:a16="http://schemas.microsoft.com/office/drawing/2014/main" id="{F47EDC76-93E4-69B2-B3EB-FFBB9F9285CB}"/>
              </a:ext>
            </a:extLst>
          </p:cNvPr>
          <p:cNvSpPr txBox="1"/>
          <p:nvPr/>
        </p:nvSpPr>
        <p:spPr>
          <a:xfrm>
            <a:off x="1828800" y="1944244"/>
            <a:ext cx="423175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dụng cụ và vật liệu</a:t>
            </a:r>
          </a:p>
        </p:txBody>
      </p:sp>
      <p:sp>
        <p:nvSpPr>
          <p:cNvPr id="7" name="TextBox 6">
            <a:extLst>
              <a:ext uri="{FF2B5EF4-FFF2-40B4-BE49-F238E27FC236}">
                <a16:creationId xmlns:a16="http://schemas.microsoft.com/office/drawing/2014/main" id="{C50EEADF-F242-4F8F-96FE-76601BA8159E}"/>
              </a:ext>
            </a:extLst>
          </p:cNvPr>
          <p:cNvSpPr txBox="1"/>
          <p:nvPr/>
        </p:nvSpPr>
        <p:spPr>
          <a:xfrm>
            <a:off x="1583167" y="2469099"/>
            <a:ext cx="578561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màu, bút màu, bút chì</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kéo, thước kẻ</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Rectangle 7">
            <a:extLst>
              <a:ext uri="{FF2B5EF4-FFF2-40B4-BE49-F238E27FC236}">
                <a16:creationId xmlns:a16="http://schemas.microsoft.com/office/drawing/2014/main" id="{35EBBBBE-4F8E-9E78-565A-A45F4445CFC4}"/>
              </a:ext>
            </a:extLst>
          </p:cNvPr>
          <p:cNvSpPr/>
          <p:nvPr/>
        </p:nvSpPr>
        <p:spPr>
          <a:xfrm>
            <a:off x="1626698" y="3393813"/>
            <a:ext cx="1524000" cy="8382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2F0B38A0-9C2A-CC9E-621D-1963F69D092A}"/>
              </a:ext>
            </a:extLst>
          </p:cNvPr>
          <p:cNvPicPr>
            <a:picLocks noChangeAspect="1"/>
          </p:cNvPicPr>
          <p:nvPr/>
        </p:nvPicPr>
        <p:blipFill>
          <a:blip r:embed="rId4"/>
          <a:stretch>
            <a:fillRect/>
          </a:stretch>
        </p:blipFill>
        <p:spPr>
          <a:xfrm>
            <a:off x="8108161" y="3536314"/>
            <a:ext cx="1054699" cy="646232"/>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D13FA7AD-DE74-FA1D-AB8E-2F9C196B8DDD}"/>
              </a:ext>
            </a:extLst>
          </p:cNvPr>
          <p:cNvPicPr>
            <a:picLocks noChangeAspect="1"/>
          </p:cNvPicPr>
          <p:nvPr/>
        </p:nvPicPr>
        <p:blipFill>
          <a:blip r:embed="rId5"/>
          <a:stretch>
            <a:fillRect/>
          </a:stretch>
        </p:blipFill>
        <p:spPr>
          <a:xfrm rot="10800000">
            <a:off x="7624292" y="4554300"/>
            <a:ext cx="1827964" cy="301520"/>
          </a:xfrm>
          <a:prstGeom prst="rect">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7AAC4A3A-4601-67D9-6062-241328F08330}"/>
              </a:ext>
            </a:extLst>
          </p:cNvPr>
          <p:cNvPicPr>
            <a:picLocks noChangeAspect="1"/>
          </p:cNvPicPr>
          <p:nvPr/>
        </p:nvPicPr>
        <p:blipFill>
          <a:blip r:embed="rId6"/>
          <a:stretch>
            <a:fillRect/>
          </a:stretch>
        </p:blipFill>
        <p:spPr>
          <a:xfrm>
            <a:off x="5728832" y="3427403"/>
            <a:ext cx="1386157" cy="1428417"/>
          </a:xfrm>
          <a:prstGeom prst="rect">
            <a:avLst/>
          </a:prstGeom>
          <a:effectLst>
            <a:outerShdw blurRad="63500" sx="102000" sy="102000" algn="ctr" rotWithShape="0">
              <a:prstClr val="black">
                <a:alpha val="40000"/>
              </a:prstClr>
            </a:outerShdw>
          </a:effectLst>
        </p:spPr>
      </p:pic>
      <p:sp>
        <p:nvSpPr>
          <p:cNvPr id="14" name="Rectangle 13">
            <a:extLst>
              <a:ext uri="{FF2B5EF4-FFF2-40B4-BE49-F238E27FC236}">
                <a16:creationId xmlns:a16="http://schemas.microsoft.com/office/drawing/2014/main" id="{35EBBBBE-4F8E-9E78-565A-A45F4445CFC4}"/>
              </a:ext>
            </a:extLst>
          </p:cNvPr>
          <p:cNvSpPr/>
          <p:nvPr/>
        </p:nvSpPr>
        <p:spPr>
          <a:xfrm rot="20718716">
            <a:off x="1725238" y="3589451"/>
            <a:ext cx="1524000" cy="838200"/>
          </a:xfrm>
          <a:prstGeom prst="rect">
            <a:avLst/>
          </a:prstGeom>
          <a:solidFill>
            <a:srgbClr val="55CBF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5" name="Rectangle 14">
            <a:extLst>
              <a:ext uri="{FF2B5EF4-FFF2-40B4-BE49-F238E27FC236}">
                <a16:creationId xmlns:a16="http://schemas.microsoft.com/office/drawing/2014/main" id="{35EBBBBE-4F8E-9E78-565A-A45F4445CFC4}"/>
              </a:ext>
            </a:extLst>
          </p:cNvPr>
          <p:cNvSpPr/>
          <p:nvPr/>
        </p:nvSpPr>
        <p:spPr>
          <a:xfrm>
            <a:off x="1949598" y="3763446"/>
            <a:ext cx="1524000" cy="838200"/>
          </a:xfrm>
          <a:prstGeom prst="rect">
            <a:avLst/>
          </a:prstGeom>
          <a:solidFill>
            <a:schemeClr val="accent4">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7"/>
          <a:stretch>
            <a:fillRect/>
          </a:stretch>
        </p:blipFill>
        <p:spPr>
          <a:xfrm>
            <a:off x="3779322" y="3427403"/>
            <a:ext cx="1643786" cy="13948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1987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2571076" y="1736205"/>
            <a:ext cx="8294147"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a:t>
            </a:r>
            <a:r>
              <a:rPr lang="pt-BR" sz="2400">
                <a:solidFill>
                  <a:srgbClr val="002060"/>
                </a:solidFill>
                <a:latin typeface="Roboto" panose="02000000000000000000" pitchFamily="2" charset="0"/>
                <a:ea typeface="Roboto" panose="02000000000000000000" pitchFamily="2" charset="0"/>
              </a:rPr>
              <a:t>khay 10 học Toán theo </a:t>
            </a: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cách của em hoặc nhóm em</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3830" t="11322" r="5594" b="2954"/>
          <a:stretch/>
        </p:blipFill>
        <p:spPr>
          <a:xfrm rot="20289195">
            <a:off x="815905" y="2765868"/>
            <a:ext cx="2968835" cy="2107343"/>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5091" t="6560" r="4299" b="9695"/>
          <a:stretch/>
        </p:blipFill>
        <p:spPr>
          <a:xfrm rot="20734652">
            <a:off x="4543096" y="3491638"/>
            <a:ext cx="2990353" cy="2072826"/>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8201" t="14350" r="12365" b="7743"/>
          <a:stretch/>
        </p:blipFill>
        <p:spPr>
          <a:xfrm rot="15142174">
            <a:off x="8817713" y="3448072"/>
            <a:ext cx="2112477" cy="2762466"/>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11" name="TextBox 10"/>
          <p:cNvSpPr txBox="1"/>
          <p:nvPr/>
        </p:nvSpPr>
        <p:spPr>
          <a:xfrm>
            <a:off x="3514243" y="726841"/>
            <a:ext cx="5092629"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LÀM KHAY 10 HỌC TOÁN</a:t>
            </a:r>
          </a:p>
        </p:txBody>
      </p:sp>
    </p:spTree>
    <p:extLst>
      <p:ext uri="{BB962C8B-B14F-4D97-AF65-F5344CB8AC3E}">
        <p14:creationId xmlns:p14="http://schemas.microsoft.com/office/powerpoint/2010/main" val="204030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14" presetClass="entr" presetSubtype="1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par>
                                <p:cTn id="12" presetID="14" presetClass="entr" presetSubtype="1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par>
                                <p:cTn id="15" presetID="14" presetClass="entr" presetSubtype="1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2179674" y="1650056"/>
            <a:ext cx="2551814"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Gợi ý làm khay 10</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 name="Oval 6"/>
          <p:cNvSpPr/>
          <p:nvPr/>
        </p:nvSpPr>
        <p:spPr>
          <a:xfrm>
            <a:off x="837720" y="2415093"/>
            <a:ext cx="1341954" cy="950617"/>
          </a:xfrm>
          <a:prstGeom prst="ellipse">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47EDC76-93E4-69B2-B3EB-FFBB9F9285CB}"/>
              </a:ext>
            </a:extLst>
          </p:cNvPr>
          <p:cNvSpPr txBox="1"/>
          <p:nvPr/>
        </p:nvSpPr>
        <p:spPr>
          <a:xfrm>
            <a:off x="956929" y="2705736"/>
            <a:ext cx="122274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Bước 1</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1131298" y="3824950"/>
            <a:ext cx="3600190"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Gấp</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đôi tờ giấy A4 theo chiều ngang</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3514243" y="726841"/>
            <a:ext cx="5092629"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LÀM KHAY 10 HỌC TOÁN</a:t>
            </a:r>
          </a:p>
        </p:txBody>
      </p:sp>
      <p:sp>
        <p:nvSpPr>
          <p:cNvPr id="5" name="Rectangle 4"/>
          <p:cNvSpPr/>
          <p:nvPr/>
        </p:nvSpPr>
        <p:spPr>
          <a:xfrm>
            <a:off x="5970494" y="3704368"/>
            <a:ext cx="5034579" cy="1718492"/>
          </a:xfrm>
          <a:prstGeom prst="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970494" y="1963532"/>
            <a:ext cx="5034579" cy="1740836"/>
          </a:xfrm>
          <a:prstGeom prst="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47EDC76-93E4-69B2-B3EB-FFBB9F9285CB}"/>
              </a:ext>
            </a:extLst>
          </p:cNvPr>
          <p:cNvSpPr txBox="1"/>
          <p:nvPr/>
        </p:nvSpPr>
        <p:spPr>
          <a:xfrm>
            <a:off x="956929" y="5053528"/>
            <a:ext cx="4441163"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Lưu</a:t>
            </a:r>
            <a:r>
              <a:rPr kumimoji="0" lang="en-US" sz="24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ý: </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Các mép giấy bằng nhau</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99321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2"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3" nodeType="clickEffect">
                                  <p:stCondLst>
                                    <p:cond delay="0"/>
                                  </p:stCondLst>
                                  <p:childTnLst>
                                    <p:animMotion origin="layout" path="M 0 0 L 0 0.25 E" pathEditMode="relative" ptsTypes="">
                                      <p:cBhvr>
                                        <p:cTn id="26" dur="2000" fill="hold"/>
                                        <p:tgtEl>
                                          <p:spTgt spid="12"/>
                                        </p:tgtEl>
                                        <p:attrNameLst>
                                          <p:attrName>ppt_x</p:attrName>
                                          <p:attrName>ppt_y</p:attrName>
                                        </p:attrNameLst>
                                      </p:cBhvr>
                                    </p:animMotion>
                                  </p:childTnLst>
                                </p:cTn>
                              </p:par>
                              <p:par>
                                <p:cTn id="27" presetID="23" presetClass="entr" presetSubtype="16"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8" grpId="0"/>
      <p:bldP spid="12" grpId="2" animBg="1"/>
      <p:bldP spid="12" grpId="3" animBg="1"/>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2179674" y="1650056"/>
            <a:ext cx="2551814"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Gợi ý làm khay 10</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 name="Oval 6"/>
          <p:cNvSpPr/>
          <p:nvPr/>
        </p:nvSpPr>
        <p:spPr>
          <a:xfrm>
            <a:off x="837720" y="2415093"/>
            <a:ext cx="1341954" cy="950617"/>
          </a:xfrm>
          <a:prstGeom prst="ellipse">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47EDC76-93E4-69B2-B3EB-FFBB9F9285CB}"/>
              </a:ext>
            </a:extLst>
          </p:cNvPr>
          <p:cNvSpPr txBox="1"/>
          <p:nvPr/>
        </p:nvSpPr>
        <p:spPr>
          <a:xfrm>
            <a:off x="956929" y="2705736"/>
            <a:ext cx="122274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Bước 2</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1498562" y="3656353"/>
            <a:ext cx="3914038"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Mở</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tờ giấy A4 ra và gấp 4 lần theo chiều dọc </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3514243" y="726841"/>
            <a:ext cx="5092629"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LÀM KHAY 10 HỌC TOÁN</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12500" b="12500"/>
          <a:stretch/>
        </p:blipFill>
        <p:spPr>
          <a:xfrm rot="16200000">
            <a:off x="6440915" y="1584077"/>
            <a:ext cx="4055634" cy="4055634"/>
          </a:xfrm>
          <a:prstGeom prst="ellipse">
            <a:avLst/>
          </a:prstGeom>
          <a:effectLst>
            <a:outerShdw blurRad="63500" sx="102000" sy="102000" algn="ctr" rotWithShape="0">
              <a:prstClr val="black">
                <a:alpha val="40000"/>
              </a:prstClr>
            </a:outerShdw>
          </a:effectLst>
        </p:spPr>
      </p:pic>
      <p:sp>
        <p:nvSpPr>
          <p:cNvPr id="13" name="TextBox 12">
            <a:extLst>
              <a:ext uri="{FF2B5EF4-FFF2-40B4-BE49-F238E27FC236}">
                <a16:creationId xmlns:a16="http://schemas.microsoft.com/office/drawing/2014/main" id="{F47EDC76-93E4-69B2-B3EB-FFBB9F9285CB}"/>
              </a:ext>
            </a:extLst>
          </p:cNvPr>
          <p:cNvSpPr txBox="1"/>
          <p:nvPr/>
        </p:nvSpPr>
        <p:spPr>
          <a:xfrm>
            <a:off x="956929" y="5053528"/>
            <a:ext cx="4949019"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Lưu</a:t>
            </a:r>
            <a:r>
              <a:rPr kumimoji="0" lang="en-US" sz="24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ý: </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Các mép giấy bằng nhau, kích thước mỗi đoạn giấy bằng nhau</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85260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23"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8"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2179674" y="1650056"/>
            <a:ext cx="2551814"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Gợi ý làm khay 10</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 name="Oval 6"/>
          <p:cNvSpPr/>
          <p:nvPr/>
        </p:nvSpPr>
        <p:spPr>
          <a:xfrm>
            <a:off x="8755348" y="2459913"/>
            <a:ext cx="1341954" cy="950617"/>
          </a:xfrm>
          <a:prstGeom prst="ellipse">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47EDC76-93E4-69B2-B3EB-FFBB9F9285CB}"/>
              </a:ext>
            </a:extLst>
          </p:cNvPr>
          <p:cNvSpPr txBox="1"/>
          <p:nvPr/>
        </p:nvSpPr>
        <p:spPr>
          <a:xfrm>
            <a:off x="8874557" y="2750556"/>
            <a:ext cx="122274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Bước 3</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7350722" y="4194235"/>
            <a:ext cx="3914038" cy="110799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Mở</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tờ giấy A4 ra, dùng bút màu và thước kẻ tô lại các đường nếp gấp</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3514243" y="726841"/>
            <a:ext cx="5092629"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LÀM KHAY 10 HỌC TOÁN</a:t>
            </a:r>
          </a:p>
        </p:txBody>
      </p:sp>
      <p:pic>
        <p:nvPicPr>
          <p:cNvPr id="3" name="Picture 2"/>
          <p:cNvPicPr>
            <a:picLocks noChangeAspect="1"/>
          </p:cNvPicPr>
          <p:nvPr/>
        </p:nvPicPr>
        <p:blipFill rotWithShape="1">
          <a:blip r:embed="rId4"/>
          <a:srcRect l="13718" t="7689" r="13443" b="6764"/>
          <a:stretch/>
        </p:blipFill>
        <p:spPr>
          <a:xfrm>
            <a:off x="4531832" y="2229512"/>
            <a:ext cx="2420470" cy="3460729"/>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rotWithShape="1">
          <a:blip r:embed="rId5"/>
          <a:srcRect l="8271" t="6391" r="7427" b="4746"/>
          <a:stretch/>
        </p:blipFill>
        <p:spPr>
          <a:xfrm>
            <a:off x="643582" y="2357828"/>
            <a:ext cx="2445038" cy="3436451"/>
          </a:xfrm>
          <a:prstGeom prst="rect">
            <a:avLst/>
          </a:prstGeom>
          <a:ln>
            <a:noFill/>
          </a:ln>
          <a:effectLst>
            <a:outerShdw blurRad="190500" algn="tl" rotWithShape="0">
              <a:srgbClr val="000000">
                <a:alpha val="70000"/>
              </a:srgbClr>
            </a:outerShdw>
          </a:effectLst>
        </p:spPr>
      </p:pic>
      <p:sp>
        <p:nvSpPr>
          <p:cNvPr id="5" name="Left Arrow 4"/>
          <p:cNvSpPr/>
          <p:nvPr/>
        </p:nvSpPr>
        <p:spPr>
          <a:xfrm>
            <a:off x="3455581" y="3496235"/>
            <a:ext cx="761417" cy="849854"/>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665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ounded Rectangle 13"/>
          <p:cNvSpPr/>
          <p:nvPr/>
        </p:nvSpPr>
        <p:spPr>
          <a:xfrm>
            <a:off x="1375760" y="1574433"/>
            <a:ext cx="4104471" cy="4674741"/>
          </a:xfrm>
          <a:prstGeom prst="roundRect">
            <a:avLst/>
          </a:prstGeom>
          <a:solidFill>
            <a:srgbClr val="5AAED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6551404" y="1574434"/>
            <a:ext cx="4104471" cy="4674741"/>
          </a:xfrm>
          <a:prstGeom prst="roundRect">
            <a:avLst/>
          </a:prstGeom>
          <a:solidFill>
            <a:srgbClr val="5AAED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2345074" y="363999"/>
            <a:ext cx="6748302"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KIỂM TRA VÀ ĐIỀU CHỈNH </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 name="TextBox 6"/>
          <p:cNvSpPr txBox="1"/>
          <p:nvPr/>
        </p:nvSpPr>
        <p:spPr>
          <a:xfrm>
            <a:off x="6653391" y="2964302"/>
            <a:ext cx="3352379"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Sản phẩm có 10 ô</a:t>
            </a:r>
          </a:p>
        </p:txBody>
      </p:sp>
      <p:sp>
        <p:nvSpPr>
          <p:cNvPr id="10" name="TextBox 9"/>
          <p:cNvSpPr txBox="1"/>
          <p:nvPr/>
        </p:nvSpPr>
        <p:spPr>
          <a:xfrm>
            <a:off x="6985938" y="3560017"/>
            <a:ext cx="3077816" cy="1200329"/>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Sản phẩm chắc chắn, đẹp mắt, sử dụng được nhiều lần</a:t>
            </a:r>
          </a:p>
        </p:txBody>
      </p:sp>
      <p:sp>
        <p:nvSpPr>
          <p:cNvPr id="4" name="TextBox 3">
            <a:extLst>
              <a:ext uri="{FF2B5EF4-FFF2-40B4-BE49-F238E27FC236}">
                <a16:creationId xmlns:a16="http://schemas.microsoft.com/office/drawing/2014/main" id="{3050298F-436E-3C34-55F8-7C8982CABA69}"/>
              </a:ext>
            </a:extLst>
          </p:cNvPr>
          <p:cNvSpPr txBox="1"/>
          <p:nvPr/>
        </p:nvSpPr>
        <p:spPr>
          <a:xfrm>
            <a:off x="6897035" y="1770669"/>
            <a:ext cx="36352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TIÊU</a:t>
            </a:r>
            <a:r>
              <a:rPr kumimoji="0" lang="en-US" altLang="zh-CN" sz="2400" b="1" i="0" u="none" strike="noStrike" kern="1200" cap="none" spc="0" normalizeH="0" noProof="0">
                <a:ln>
                  <a:noFill/>
                </a:ln>
                <a:solidFill>
                  <a:schemeClr val="bg1"/>
                </a:solidFill>
                <a:effectLst/>
                <a:uLnTx/>
                <a:uFillTx/>
                <a:latin typeface="Roboto" panose="02000000000000000000" pitchFamily="2" charset="0"/>
                <a:ea typeface="Roboto" panose="02000000000000000000" pitchFamily="2" charset="0"/>
                <a:cs typeface="+mn-cs"/>
              </a:rPr>
              <a:t> CHÍ SẢN PHẨM</a:t>
            </a:r>
            <a:endParaRPr kumimoji="0" lang="en-US" altLang="zh-CN" sz="24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pic>
        <p:nvPicPr>
          <p:cNvPr id="12" name="Picture 11"/>
          <p:cNvPicPr>
            <a:picLocks noChangeAspect="1"/>
          </p:cNvPicPr>
          <p:nvPr/>
        </p:nvPicPr>
        <p:blipFill rotWithShape="1">
          <a:blip r:embed="rId4"/>
          <a:srcRect l="8271" t="6391" r="7427" b="4746"/>
          <a:stretch/>
        </p:blipFill>
        <p:spPr>
          <a:xfrm>
            <a:off x="2137727" y="2001501"/>
            <a:ext cx="2445038" cy="3436451"/>
          </a:xfrm>
          <a:prstGeom prst="rect">
            <a:avLst/>
          </a:prstGeom>
          <a:ln>
            <a:noFill/>
          </a:ln>
          <a:effectLst>
            <a:outerShdw blurRad="190500" algn="tl" rotWithShape="0">
              <a:srgbClr val="000000">
                <a:alpha val="70000"/>
              </a:srgbClr>
            </a:outerShdw>
          </a:effectLst>
        </p:spPr>
      </p:pic>
      <p:sp>
        <p:nvSpPr>
          <p:cNvPr id="20" name="TextBox 19"/>
          <p:cNvSpPr txBox="1"/>
          <p:nvPr/>
        </p:nvSpPr>
        <p:spPr>
          <a:xfrm>
            <a:off x="1909269" y="5634187"/>
            <a:ext cx="3352379"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Sản phẩm </a:t>
            </a:r>
            <a:r>
              <a:rPr lang="en-US" altLang="zh-CN" sz="2400">
                <a:solidFill>
                  <a:srgbClr val="002060"/>
                </a:solidFill>
                <a:latin typeface="Roboto" panose="02000000000000000000" pitchFamily="2" charset="0"/>
                <a:ea typeface="Roboto" panose="02000000000000000000" pitchFamily="2" charset="0"/>
              </a:rPr>
              <a:t>khay</a:t>
            </a:r>
            <a:r>
              <a:rPr lang="vi-VN" altLang="zh-CN" sz="2400">
                <a:solidFill>
                  <a:srgbClr val="002060"/>
                </a:solidFill>
                <a:latin typeface="Roboto" panose="02000000000000000000" pitchFamily="2" charset="0"/>
                <a:ea typeface="Roboto" panose="02000000000000000000" pitchFamily="2" charset="0"/>
              </a:rPr>
              <a:t> 10</a:t>
            </a:r>
          </a:p>
        </p:txBody>
      </p:sp>
    </p:spTree>
    <p:extLst>
      <p:ext uri="{BB962C8B-B14F-4D97-AF65-F5344CB8AC3E}">
        <p14:creationId xmlns:p14="http://schemas.microsoft.com/office/powerpoint/2010/main" val="424432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10" grpId="0"/>
      <p:bldP spid="4"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695" y="2453738"/>
            <a:ext cx="2014744" cy="3844988"/>
          </a:xfrm>
          <a:prstGeom prst="rect">
            <a:avLst/>
          </a:prstGeom>
        </p:spPr>
      </p:pic>
      <p:sp>
        <p:nvSpPr>
          <p:cNvPr id="14" name="TextBox 13"/>
          <p:cNvSpPr txBox="1"/>
          <p:nvPr/>
        </p:nvSpPr>
        <p:spPr>
          <a:xfrm>
            <a:off x="2842591" y="1507174"/>
            <a:ext cx="61092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CÙNG HÁT</a:t>
            </a:r>
            <a:r>
              <a:rPr kumimoji="0" lang="en-US" altLang="zh-CN" sz="3200" b="1"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cs typeface="+mn-cs"/>
              </a:rPr>
              <a:t> VÀ </a:t>
            </a:r>
            <a:r>
              <a:rPr lang="en-US" altLang="zh-CN" sz="3200" b="1" noProof="0" dirty="0">
                <a:solidFill>
                  <a:srgbClr val="002060"/>
                </a:solidFill>
                <a:latin typeface="Roboto" panose="02000000000000000000" pitchFamily="2" charset="0"/>
                <a:ea typeface="Roboto" panose="02000000000000000000" pitchFamily="2" charset="0"/>
              </a:rPr>
              <a:t>VẬN ĐỘNG NÀO</a:t>
            </a:r>
            <a:r>
              <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5" name="TextBox 4"/>
          <p:cNvSpPr txBox="1"/>
          <p:nvPr/>
        </p:nvSpPr>
        <p:spPr>
          <a:xfrm>
            <a:off x="8223874" y="4673280"/>
            <a:ext cx="1887462" cy="461665"/>
          </a:xfrm>
          <a:prstGeom prst="rect">
            <a:avLst/>
          </a:prstGeom>
          <a:noFill/>
        </p:spPr>
        <p:txBody>
          <a:bodyPr wrap="square" rtlCol="0">
            <a:spAutoFit/>
          </a:bodyPr>
          <a:lstStyle/>
          <a:p>
            <a:pPr lvl="0" algn="just">
              <a:defRPr/>
            </a:pPr>
            <a:r>
              <a:rPr lang="en-US" altLang="zh-CN" sz="2400" b="1">
                <a:solidFill>
                  <a:srgbClr val="FF0000"/>
                </a:solidFill>
                <a:latin typeface="Roboto" panose="02000000000000000000" pitchFamily="2" charset="0"/>
                <a:ea typeface="Roboto" panose="02000000000000000000" pitchFamily="2" charset="0"/>
              </a:rPr>
              <a:t>Con bướm</a:t>
            </a:r>
            <a:endPar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6" name="Rounded Rectangular Callout 5"/>
          <p:cNvSpPr/>
          <p:nvPr/>
        </p:nvSpPr>
        <p:spPr>
          <a:xfrm>
            <a:off x="2781717" y="3382615"/>
            <a:ext cx="3340905" cy="1521498"/>
          </a:xfrm>
          <a:prstGeom prst="wedgeRoundRectCallout">
            <a:avLst>
              <a:gd name="adj1" fmla="val -85721"/>
              <a:gd name="adj2" fmla="val -60398"/>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2884576" y="3553560"/>
            <a:ext cx="3012641" cy="1200329"/>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Trong bài hát vừa rồi, 4 là số lượng của con vật nào? </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1807" y="2311604"/>
            <a:ext cx="2678724" cy="2142021"/>
          </a:xfrm>
          <a:prstGeom prst="rect">
            <a:avLst/>
          </a:prstGeom>
        </p:spPr>
      </p:pic>
      <p:sp>
        <p:nvSpPr>
          <p:cNvPr id="9" name="TextBox 8">
            <a:extLst>
              <a:ext uri="{FF2B5EF4-FFF2-40B4-BE49-F238E27FC236}">
                <a16:creationId xmlns:a16="http://schemas.microsoft.com/office/drawing/2014/main" id="{DA8AC725-B5E6-245F-0EC4-CD4E379E3197}"/>
              </a:ext>
            </a:extLst>
          </p:cNvPr>
          <p:cNvSpPr txBox="1"/>
          <p:nvPr/>
        </p:nvSpPr>
        <p:spPr>
          <a:xfrm>
            <a:off x="3630224" y="481814"/>
            <a:ext cx="4931552" cy="584775"/>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KHỞI ĐỘNG TIẾT HỌC</a:t>
            </a:r>
          </a:p>
        </p:txBody>
      </p:sp>
    </p:spTree>
    <p:extLst>
      <p:ext uri="{BB962C8B-B14F-4D97-AF65-F5344CB8AC3E}">
        <p14:creationId xmlns:p14="http://schemas.microsoft.com/office/powerpoint/2010/main" val="47264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 presetClass="entr" presetSubtype="2"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1+#ppt_w/2"/>
                                          </p:val>
                                        </p:tav>
                                        <p:tav tm="100000">
                                          <p:val>
                                            <p:strVal val="#ppt_x"/>
                                          </p:val>
                                        </p:tav>
                                      </p:tavLst>
                                    </p:anim>
                                    <p:anim calcmode="lin" valueType="num">
                                      <p:cBhvr additive="base">
                                        <p:cTn id="25"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P spid="6" grpId="0" animBg="1"/>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7" name="TextBox 116"/>
          <p:cNvSpPr txBox="1"/>
          <p:nvPr/>
        </p:nvSpPr>
        <p:spPr>
          <a:xfrm>
            <a:off x="2345074" y="363999"/>
            <a:ext cx="6748302"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SỬ DỤNG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0" name="TextBox 19"/>
          <p:cNvSpPr txBox="1"/>
          <p:nvPr/>
        </p:nvSpPr>
        <p:spPr>
          <a:xfrm>
            <a:off x="1048657" y="1013472"/>
            <a:ext cx="3352379"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Sản phẩm </a:t>
            </a:r>
            <a:r>
              <a:rPr lang="en-US" altLang="zh-CN" sz="2400">
                <a:solidFill>
                  <a:srgbClr val="002060"/>
                </a:solidFill>
                <a:latin typeface="Roboto" panose="02000000000000000000" pitchFamily="2" charset="0"/>
                <a:ea typeface="Roboto" panose="02000000000000000000" pitchFamily="2" charset="0"/>
              </a:rPr>
              <a:t>khay</a:t>
            </a:r>
            <a:r>
              <a:rPr lang="vi-VN" altLang="zh-CN" sz="2400">
                <a:solidFill>
                  <a:srgbClr val="002060"/>
                </a:solidFill>
                <a:latin typeface="Roboto" panose="02000000000000000000" pitchFamily="2" charset="0"/>
                <a:ea typeface="Roboto" panose="02000000000000000000" pitchFamily="2" charset="0"/>
              </a:rPr>
              <a:t> 10</a:t>
            </a:r>
          </a:p>
        </p:txBody>
      </p:sp>
      <p:pic>
        <p:nvPicPr>
          <p:cNvPr id="2" name="Picture 1"/>
          <p:cNvPicPr>
            <a:picLocks noChangeAspect="1"/>
          </p:cNvPicPr>
          <p:nvPr/>
        </p:nvPicPr>
        <p:blipFill>
          <a:blip r:embed="rId4"/>
          <a:stretch>
            <a:fillRect/>
          </a:stretch>
        </p:blipFill>
        <p:spPr>
          <a:xfrm>
            <a:off x="4587415" y="4391132"/>
            <a:ext cx="3076190" cy="1819048"/>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5"/>
          <a:stretch>
            <a:fillRect/>
          </a:stretch>
        </p:blipFill>
        <p:spPr>
          <a:xfrm>
            <a:off x="8344643" y="3987235"/>
            <a:ext cx="2754023" cy="2088726"/>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6"/>
          <a:stretch>
            <a:fillRect/>
          </a:stretch>
        </p:blipFill>
        <p:spPr>
          <a:xfrm>
            <a:off x="9011313" y="1219777"/>
            <a:ext cx="1790700" cy="2333625"/>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7"/>
          <a:stretch>
            <a:fillRect/>
          </a:stretch>
        </p:blipFill>
        <p:spPr>
          <a:xfrm>
            <a:off x="1198467" y="4256293"/>
            <a:ext cx="1819275" cy="2088726"/>
          </a:xfrm>
          <a:prstGeom prst="rect">
            <a:avLst/>
          </a:prstGeom>
          <a:effectLst>
            <a:outerShdw blurRad="63500" sx="102000" sy="102000" algn="ctr" rotWithShape="0">
              <a:prstClr val="black">
                <a:alpha val="40000"/>
              </a:prstClr>
            </a:outerShdw>
          </a:effectLst>
        </p:spPr>
      </p:pic>
      <p:pic>
        <p:nvPicPr>
          <p:cNvPr id="9" name="Picture 8"/>
          <p:cNvPicPr>
            <a:picLocks noChangeAspect="1"/>
          </p:cNvPicPr>
          <p:nvPr/>
        </p:nvPicPr>
        <p:blipFill>
          <a:blip r:embed="rId8"/>
          <a:stretch>
            <a:fillRect/>
          </a:stretch>
        </p:blipFill>
        <p:spPr>
          <a:xfrm>
            <a:off x="4539852" y="1219777"/>
            <a:ext cx="3446483" cy="2767458"/>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9"/>
          <a:stretch>
            <a:fillRect/>
          </a:stretch>
        </p:blipFill>
        <p:spPr>
          <a:xfrm>
            <a:off x="517430" y="1575190"/>
            <a:ext cx="3181350" cy="241935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4772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par>
                                <p:cTn id="20" presetID="14" presetClass="entr" presetSubtype="1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par>
                                <p:cTn id="23" presetID="14" presetClass="entr" presetSubtype="1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par>
                                <p:cTn id="26" presetID="14" presetClass="entr" presetSubtype="1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7" name="TextBox 116"/>
          <p:cNvSpPr txBox="1"/>
          <p:nvPr/>
        </p:nvSpPr>
        <p:spPr>
          <a:xfrm>
            <a:off x="2345074" y="363999"/>
            <a:ext cx="6748302"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SỬ DỤNG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0" name="TextBox 19"/>
          <p:cNvSpPr txBox="1"/>
          <p:nvPr/>
        </p:nvSpPr>
        <p:spPr>
          <a:xfrm>
            <a:off x="1600461" y="1024230"/>
            <a:ext cx="7790965"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Em nêu một số bất kì và đố bạn xếp đúng số lượng hình tương ứng với số</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vừa nêu vào khay 10 học Toán</a:t>
            </a:r>
          </a:p>
        </p:txBody>
      </p:sp>
      <p:pic>
        <p:nvPicPr>
          <p:cNvPr id="4" name="Picture 3"/>
          <p:cNvPicPr>
            <a:picLocks noChangeAspect="1"/>
          </p:cNvPicPr>
          <p:nvPr/>
        </p:nvPicPr>
        <p:blipFill>
          <a:blip r:embed="rId4"/>
          <a:stretch>
            <a:fillRect/>
          </a:stretch>
        </p:blipFill>
        <p:spPr>
          <a:xfrm>
            <a:off x="2780822" y="1855227"/>
            <a:ext cx="6312554" cy="4516136"/>
          </a:xfrm>
          <a:prstGeom prst="rect">
            <a:avLst/>
          </a:prstGeom>
        </p:spPr>
      </p:pic>
    </p:spTree>
    <p:extLst>
      <p:ext uri="{BB962C8B-B14F-4D97-AF65-F5344CB8AC3E}">
        <p14:creationId xmlns:p14="http://schemas.microsoft.com/office/powerpoint/2010/main" val="329238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7" name="TextBox 116"/>
          <p:cNvSpPr txBox="1"/>
          <p:nvPr/>
        </p:nvSpPr>
        <p:spPr>
          <a:xfrm>
            <a:off x="2345074" y="363999"/>
            <a:ext cx="6748302" cy="584775"/>
          </a:xfrm>
          <a:prstGeom prst="rect">
            <a:avLst/>
          </a:prstGeom>
          <a:noFill/>
        </p:spPr>
        <p:txBody>
          <a:bodyPr wrap="square" rtlCol="0">
            <a:spAutoFit/>
          </a:bodyPr>
          <a:lstStyle/>
          <a:p>
            <a:pPr lvl="0" algn="ctr">
              <a:defRPr/>
            </a:pPr>
            <a:r>
              <a:rPr lang="it-IT" altLang="zh-CN" sz="3200" b="1">
                <a:solidFill>
                  <a:srgbClr val="002060"/>
                </a:solidFill>
                <a:latin typeface="Roboto" panose="02000000000000000000" pitchFamily="2" charset="0"/>
                <a:ea typeface="Roboto" panose="02000000000000000000" pitchFamily="2" charset="0"/>
              </a:rPr>
              <a:t>TRÒ CHƠI “AI NHANH NHẤT?”</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0" name="TextBox 19"/>
          <p:cNvSpPr txBox="1"/>
          <p:nvPr/>
        </p:nvSpPr>
        <p:spPr>
          <a:xfrm>
            <a:off x="448177" y="1742169"/>
            <a:ext cx="3165177" cy="1200329"/>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Quản trò giơ 1 thẻ số trong các số từ 1 đến 10 của bộ đồ dùng</a:t>
            </a:r>
          </a:p>
        </p:txBody>
      </p:sp>
      <p:sp>
        <p:nvSpPr>
          <p:cNvPr id="5" name="TextBox 4"/>
          <p:cNvSpPr txBox="1"/>
          <p:nvPr/>
        </p:nvSpPr>
        <p:spPr>
          <a:xfrm>
            <a:off x="7767020" y="1555086"/>
            <a:ext cx="3065930" cy="1200329"/>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Các bạn sử dụng “Khay 10” để xếp đúng số lượng hình </a:t>
            </a:r>
          </a:p>
        </p:txBody>
      </p:sp>
      <p:sp>
        <p:nvSpPr>
          <p:cNvPr id="6" name="TextBox 5"/>
          <p:cNvSpPr txBox="1"/>
          <p:nvPr/>
        </p:nvSpPr>
        <p:spPr>
          <a:xfrm>
            <a:off x="946672" y="4562057"/>
            <a:ext cx="3151992"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Ai xếp nhanh nhất được 2 điểm</a:t>
            </a:r>
          </a:p>
        </p:txBody>
      </p:sp>
      <p:sp>
        <p:nvSpPr>
          <p:cNvPr id="7" name="TextBox 6"/>
          <p:cNvSpPr txBox="1"/>
          <p:nvPr/>
        </p:nvSpPr>
        <p:spPr>
          <a:xfrm>
            <a:off x="7767020" y="4192725"/>
            <a:ext cx="3496237" cy="1200329"/>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Sau 5 lượt chơi, bạn nào được nhiều điểm nhất sẽ chiến thắng</a:t>
            </a:r>
          </a:p>
        </p:txBody>
      </p:sp>
      <p:pic>
        <p:nvPicPr>
          <p:cNvPr id="8" name="Picture 7"/>
          <p:cNvPicPr>
            <a:picLocks noChangeAspect="1"/>
          </p:cNvPicPr>
          <p:nvPr/>
        </p:nvPicPr>
        <p:blipFill>
          <a:blip r:embed="rId4"/>
          <a:stretch>
            <a:fillRect/>
          </a:stretch>
        </p:blipFill>
        <p:spPr>
          <a:xfrm>
            <a:off x="3995983" y="2155250"/>
            <a:ext cx="3446483" cy="276745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297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14" presetClass="entr" presetSubtype="1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0" grpId="0"/>
      <p:bldP spid="5" grpId="0"/>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7" name="TextBox 116"/>
          <p:cNvSpPr txBox="1"/>
          <p:nvPr/>
        </p:nvSpPr>
        <p:spPr>
          <a:xfrm>
            <a:off x="2345074" y="363999"/>
            <a:ext cx="6748302" cy="584775"/>
          </a:xfrm>
          <a:prstGeom prst="rect">
            <a:avLst/>
          </a:prstGeom>
          <a:noFill/>
        </p:spPr>
        <p:txBody>
          <a:bodyPr wrap="square" rtlCol="0">
            <a:spAutoFit/>
          </a:bodyPr>
          <a:lstStyle/>
          <a:p>
            <a:pPr lvl="0" algn="ctr">
              <a:defRPr/>
            </a:pPr>
            <a:r>
              <a:rPr lang="it-IT" altLang="zh-CN" sz="3200" b="1">
                <a:solidFill>
                  <a:srgbClr val="002060"/>
                </a:solidFill>
                <a:latin typeface="Roboto" panose="02000000000000000000" pitchFamily="2" charset="0"/>
                <a:ea typeface="Roboto" panose="02000000000000000000" pitchFamily="2" charset="0"/>
              </a:rPr>
              <a:t>TRÒ CHƠI “AI NHANH NHẤT?”</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0" name="TextBox 19"/>
          <p:cNvSpPr txBox="1"/>
          <p:nvPr/>
        </p:nvSpPr>
        <p:spPr>
          <a:xfrm>
            <a:off x="448177" y="1742169"/>
            <a:ext cx="3165177" cy="1200329"/>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Quản trò giơ 1 thẻ số trong các số từ 1 đến 10 của bộ đồ dùng</a:t>
            </a:r>
          </a:p>
        </p:txBody>
      </p:sp>
      <p:sp>
        <p:nvSpPr>
          <p:cNvPr id="5" name="TextBox 4"/>
          <p:cNvSpPr txBox="1"/>
          <p:nvPr/>
        </p:nvSpPr>
        <p:spPr>
          <a:xfrm>
            <a:off x="7767019" y="1555086"/>
            <a:ext cx="3496237" cy="1569660"/>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Các bạn sử dụng “Khay 10” để xếp đúng số lượng hình</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bằng 2 màu khác nhau </a:t>
            </a:r>
          </a:p>
        </p:txBody>
      </p:sp>
      <p:sp>
        <p:nvSpPr>
          <p:cNvPr id="6" name="TextBox 5"/>
          <p:cNvSpPr txBox="1"/>
          <p:nvPr/>
        </p:nvSpPr>
        <p:spPr>
          <a:xfrm>
            <a:off x="946672" y="4562057"/>
            <a:ext cx="3151992"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Ai xếp nhanh nhất được 2 điểm</a:t>
            </a:r>
          </a:p>
        </p:txBody>
      </p:sp>
      <p:sp>
        <p:nvSpPr>
          <p:cNvPr id="7" name="TextBox 6"/>
          <p:cNvSpPr txBox="1"/>
          <p:nvPr/>
        </p:nvSpPr>
        <p:spPr>
          <a:xfrm>
            <a:off x="7767020" y="4192725"/>
            <a:ext cx="3496237" cy="1200329"/>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Sau 5 lượt chơi, bạn nào được nhiều điểm nhất sẽ chiến thắng</a:t>
            </a: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5845" b="96998" l="3400" r="98609">
                        <a14:foregroundMark x1="21175" y1="32227" x2="27666" y2="35861"/>
                        <a14:foregroundMark x1="17774" y1="32227" x2="20247" y2="51343"/>
                        <a14:foregroundMark x1="16692" y1="31596" x2="23338" y2="31596"/>
                        <a14:foregroundMark x1="20556" y1="53870" x2="20866" y2="57978"/>
                        <a14:foregroundMark x1="9583" y1="81833" x2="10819" y2="82148"/>
                        <a14:foregroundMark x1="19938" y1="80885" x2="15147" y2="87678"/>
                        <a14:foregroundMark x1="18083" y1="79621" x2="21484" y2="87204"/>
                        <a14:foregroundMark x1="8964" y1="80569" x2="10819" y2="83412"/>
                        <a14:foregroundMark x1="7419" y1="89258" x2="6801" y2="92733"/>
                        <a14:foregroundMark x1="16692" y1="91785" x2="16383" y2="93997"/>
                        <a14:foregroundMark x1="25193" y1="88626" x2="26739" y2="90205"/>
                        <a14:foregroundMark x1="29830" y1="81201" x2="31376" y2="83412"/>
                        <a14:foregroundMark x1="35703" y1="85940" x2="36940" y2="90205"/>
                        <a14:foregroundMark x1="30139" y1="90837" x2="30139" y2="94313"/>
                        <a14:foregroundMark x1="23029" y1="93365" x2="24266" y2="96840"/>
                        <a14:foregroundMark x1="36012" y1="38705" x2="29521" y2="43760"/>
                        <a14:foregroundMark x1="57496" y1="36493" x2="20247" y2="41548"/>
                        <a14:foregroundMark x1="23648" y1="52607" x2="40340" y2="52923"/>
                        <a14:foregroundMark x1="65533" y1="9953" x2="96754" y2="20221"/>
                      </a14:backgroundRemoval>
                    </a14:imgEffect>
                  </a14:imgLayer>
                </a14:imgProps>
              </a:ext>
            </a:extLst>
          </a:blip>
          <a:stretch>
            <a:fillRect/>
          </a:stretch>
        </p:blipFill>
        <p:spPr>
          <a:xfrm>
            <a:off x="3968458" y="1641087"/>
            <a:ext cx="3501534" cy="3425766"/>
          </a:xfrm>
          <a:prstGeom prst="rect">
            <a:avLst/>
          </a:prstGeom>
        </p:spPr>
      </p:pic>
    </p:spTree>
    <p:extLst>
      <p:ext uri="{BB962C8B-B14F-4D97-AF65-F5344CB8AC3E}">
        <p14:creationId xmlns:p14="http://schemas.microsoft.com/office/powerpoint/2010/main" val="189863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0" grpId="0"/>
      <p:bldP spid="5" grpId="0"/>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7" name="TextBox 116"/>
          <p:cNvSpPr txBox="1"/>
          <p:nvPr/>
        </p:nvSpPr>
        <p:spPr>
          <a:xfrm>
            <a:off x="2345074" y="363999"/>
            <a:ext cx="6748302" cy="584775"/>
          </a:xfrm>
          <a:prstGeom prst="rect">
            <a:avLst/>
          </a:prstGeom>
          <a:noFill/>
        </p:spPr>
        <p:txBody>
          <a:bodyPr wrap="square" rtlCol="0">
            <a:spAutoFit/>
          </a:bodyPr>
          <a:lstStyle/>
          <a:p>
            <a:pPr lvl="0" algn="ctr">
              <a:defRPr/>
            </a:pPr>
            <a:r>
              <a:rPr lang="it-IT" altLang="zh-CN" sz="3200" b="1">
                <a:solidFill>
                  <a:srgbClr val="002060"/>
                </a:solidFill>
                <a:latin typeface="Roboto" panose="02000000000000000000" pitchFamily="2" charset="0"/>
                <a:ea typeface="Roboto" panose="02000000000000000000" pitchFamily="2" charset="0"/>
              </a:rPr>
              <a:t>TRÒ CHƠI “AI NHANH NHẤT?”</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0" name="TextBox 19"/>
          <p:cNvSpPr txBox="1"/>
          <p:nvPr/>
        </p:nvSpPr>
        <p:spPr>
          <a:xfrm>
            <a:off x="254539" y="1555086"/>
            <a:ext cx="3165177" cy="1200329"/>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Quản trò giơ 1 thẻ số trong các số từ 1 đến 10 của bộ đồ dùng</a:t>
            </a:r>
          </a:p>
        </p:txBody>
      </p:sp>
      <p:sp>
        <p:nvSpPr>
          <p:cNvPr id="5" name="TextBox 4"/>
          <p:cNvSpPr txBox="1"/>
          <p:nvPr/>
        </p:nvSpPr>
        <p:spPr>
          <a:xfrm>
            <a:off x="7767019" y="1555086"/>
            <a:ext cx="3496237" cy="1569660"/>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Các bạn sử dụng “Khay 10” để xếp đúng số lượng hình</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bằng 2 màu khác nhau </a:t>
            </a:r>
          </a:p>
        </p:txBody>
      </p:sp>
      <p:sp>
        <p:nvSpPr>
          <p:cNvPr id="6" name="TextBox 5"/>
          <p:cNvSpPr txBox="1"/>
          <p:nvPr/>
        </p:nvSpPr>
        <p:spPr>
          <a:xfrm>
            <a:off x="715702" y="5040620"/>
            <a:ext cx="5003523" cy="1200329"/>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Bạn nêu lên cấu tạo của số đó gồm 2 số nào tương ứng với số lượng hình đã xếp trên khay</a:t>
            </a:r>
            <a:endParaRPr lang="vi-VN" altLang="zh-CN" sz="2400">
              <a:solidFill>
                <a:srgbClr val="002060"/>
              </a:solidFill>
              <a:latin typeface="Roboto" panose="02000000000000000000" pitchFamily="2" charset="0"/>
              <a:ea typeface="Roboto" panose="02000000000000000000" pitchFamily="2" charset="0"/>
            </a:endParaRPr>
          </a:p>
        </p:txBody>
      </p:sp>
      <p:sp>
        <p:nvSpPr>
          <p:cNvPr id="7" name="TextBox 6"/>
          <p:cNvSpPr txBox="1"/>
          <p:nvPr/>
        </p:nvSpPr>
        <p:spPr>
          <a:xfrm>
            <a:off x="7767020" y="4192725"/>
            <a:ext cx="3496237" cy="1200329"/>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Sau 5 lượt chơi, bạn nào được nhiều điểm nhất sẽ chiến thắng</a:t>
            </a:r>
          </a:p>
        </p:txBody>
      </p:sp>
      <p:pic>
        <p:nvPicPr>
          <p:cNvPr id="3" name="Picture 2"/>
          <p:cNvPicPr>
            <a:picLocks noChangeAspect="1"/>
          </p:cNvPicPr>
          <p:nvPr/>
        </p:nvPicPr>
        <p:blipFill>
          <a:blip r:embed="rId4"/>
          <a:stretch>
            <a:fillRect/>
          </a:stretch>
        </p:blipFill>
        <p:spPr>
          <a:xfrm>
            <a:off x="3417014" y="1897960"/>
            <a:ext cx="4267762" cy="2845175"/>
          </a:xfrm>
          <a:prstGeom prst="rect">
            <a:avLst/>
          </a:prstGeom>
        </p:spPr>
      </p:pic>
    </p:spTree>
    <p:extLst>
      <p:ext uri="{BB962C8B-B14F-4D97-AF65-F5344CB8AC3E}">
        <p14:creationId xmlns:p14="http://schemas.microsoft.com/office/powerpoint/2010/main" val="25283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0" grpId="0"/>
      <p:bldP spid="5" grpId="0"/>
      <p:bldP spid="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931278" y="1555927"/>
            <a:ext cx="8372475" cy="4343400"/>
          </a:xfrm>
          <a:prstGeom prst="rect">
            <a:avLst/>
          </a:prstGeom>
          <a:effectLst>
            <a:outerShdw blurRad="63500" sx="102000" sy="102000" algn="ctr" rotWithShape="0">
              <a:prstClr val="black">
                <a:alpha val="40000"/>
              </a:prstClr>
            </a:outerShdw>
          </a:effectLst>
        </p:spPr>
      </p:pic>
      <p:sp>
        <p:nvSpPr>
          <p:cNvPr id="3" name="TextBox 2"/>
          <p:cNvSpPr txBox="1"/>
          <p:nvPr/>
        </p:nvSpPr>
        <p:spPr>
          <a:xfrm>
            <a:off x="3644929" y="624225"/>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6" name="TextBox 5">
            <a:extLst>
              <a:ext uri="{FF2B5EF4-FFF2-40B4-BE49-F238E27FC236}">
                <a16:creationId xmlns:a16="http://schemas.microsoft.com/office/drawing/2014/main" id="{F47EDC76-93E4-69B2-B3EB-FFBB9F9285CB}"/>
              </a:ext>
            </a:extLst>
          </p:cNvPr>
          <p:cNvSpPr txBox="1"/>
          <p:nvPr/>
        </p:nvSpPr>
        <p:spPr>
          <a:xfrm>
            <a:off x="6679784" y="1657458"/>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8" name="Picture 7"/>
          <p:cNvPicPr>
            <a:picLocks noChangeAspect="1"/>
          </p:cNvPicPr>
          <p:nvPr/>
        </p:nvPicPr>
        <p:blipFill rotWithShape="1">
          <a:blip r:embed="rId5"/>
          <a:srcRect l="6827" t="7035" r="5654" b="3542"/>
          <a:stretch/>
        </p:blipFill>
        <p:spPr>
          <a:xfrm>
            <a:off x="6393109" y="3561547"/>
            <a:ext cx="868595" cy="868595"/>
          </a:xfrm>
          <a:prstGeom prst="ellipse">
            <a:avLst/>
          </a:prstGeom>
        </p:spPr>
      </p:pic>
      <p:pic>
        <p:nvPicPr>
          <p:cNvPr id="9" name="Picture 8"/>
          <p:cNvPicPr>
            <a:picLocks noChangeAspect="1"/>
          </p:cNvPicPr>
          <p:nvPr/>
        </p:nvPicPr>
        <p:blipFill rotWithShape="1">
          <a:blip r:embed="rId6"/>
          <a:srcRect l="9571" t="6413" r="10420" b="6660"/>
          <a:stretch/>
        </p:blipFill>
        <p:spPr>
          <a:xfrm>
            <a:off x="7528178" y="4656132"/>
            <a:ext cx="848933" cy="848933"/>
          </a:xfrm>
          <a:prstGeom prst="ellipse">
            <a:avLst/>
          </a:prstGeom>
        </p:spPr>
      </p:pic>
      <p:pic>
        <p:nvPicPr>
          <p:cNvPr id="13" name="Picture 12"/>
          <p:cNvPicPr>
            <a:picLocks noChangeAspect="1"/>
          </p:cNvPicPr>
          <p:nvPr/>
        </p:nvPicPr>
        <p:blipFill rotWithShape="1">
          <a:blip r:embed="rId7"/>
          <a:srcRect l="5642" t="6399" r="6278" b="6897"/>
          <a:stretch/>
        </p:blipFill>
        <p:spPr>
          <a:xfrm>
            <a:off x="8901033" y="4674977"/>
            <a:ext cx="878797" cy="878797"/>
          </a:xfrm>
          <a:prstGeom prst="ellipse">
            <a:avLst/>
          </a:prstGeom>
        </p:spPr>
      </p:pic>
      <p:sp>
        <p:nvSpPr>
          <p:cNvPr id="5" name="TextBox 4">
            <a:extLst>
              <a:ext uri="{FF2B5EF4-FFF2-40B4-BE49-F238E27FC236}">
                <a16:creationId xmlns:a16="http://schemas.microsoft.com/office/drawing/2014/main" id="{EFDE824D-7BC5-90F3-C07C-456ED61796A8}"/>
              </a:ext>
            </a:extLst>
          </p:cNvPr>
          <p:cNvSpPr txBox="1"/>
          <p:nvPr/>
        </p:nvSpPr>
        <p:spPr>
          <a:xfrm>
            <a:off x="2812613" y="3727627"/>
            <a:ext cx="1423379" cy="276999"/>
          </a:xfrm>
          <a:prstGeom prst="rect">
            <a:avLst/>
          </a:prstGeom>
          <a:noFill/>
        </p:spPr>
        <p:txBody>
          <a:bodyPr wrap="square" lIns="0" tIns="0" rIns="0" bIns="0" rtlCol="0">
            <a:spAutoFit/>
          </a:bodyPr>
          <a:lstStyle/>
          <a:p>
            <a:pPr lvl="0" algn="just">
              <a:defRPr/>
            </a:pPr>
            <a:r>
              <a:rPr kumimoji="0" lang="pt-BR" sz="1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a:solidFill>
                  <a:srgbClr val="002060"/>
                </a:solidFill>
                <a:latin typeface="Roboto" panose="02000000000000000000" pitchFamily="2" charset="0"/>
                <a:ea typeface="Roboto" panose="02000000000000000000" pitchFamily="2" charset="0"/>
              </a:rPr>
              <a:t>Có 10 ô</a:t>
            </a:r>
            <a:endParaRPr kumimoji="0" lang="en-US" sz="1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0" name="TextBox 9">
            <a:extLst>
              <a:ext uri="{FF2B5EF4-FFF2-40B4-BE49-F238E27FC236}">
                <a16:creationId xmlns:a16="http://schemas.microsoft.com/office/drawing/2014/main" id="{3B620A34-3DE0-D059-6C74-E9F5B756E90A}"/>
              </a:ext>
            </a:extLst>
          </p:cNvPr>
          <p:cNvSpPr txBox="1"/>
          <p:nvPr/>
        </p:nvSpPr>
        <p:spPr>
          <a:xfrm>
            <a:off x="2789342" y="4674977"/>
            <a:ext cx="3328173" cy="553998"/>
          </a:xfrm>
          <a:prstGeom prst="rect">
            <a:avLst/>
          </a:prstGeom>
          <a:noFill/>
        </p:spPr>
        <p:txBody>
          <a:bodyPr wrap="square" lIns="0" tIns="0" rIns="0" bIns="0" rtlCol="0">
            <a:spAutoFit/>
          </a:bodyPr>
          <a:lstStyle/>
          <a:p>
            <a:pPr lvl="0" algn="just">
              <a:defRPr/>
            </a:pPr>
            <a:r>
              <a:rPr kumimoji="0" lang="pt-BR" sz="1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a:solidFill>
                  <a:srgbClr val="002060"/>
                </a:solidFill>
                <a:latin typeface="Roboto" panose="02000000000000000000" pitchFamily="2" charset="0"/>
                <a:ea typeface="Roboto" panose="02000000000000000000" pitchFamily="2" charset="0"/>
              </a:rPr>
              <a:t>Sản phẩm chắc chắn, đẹp mắt,</a:t>
            </a:r>
          </a:p>
          <a:p>
            <a:pPr lvl="0" algn="just">
              <a:defRPr/>
            </a:pPr>
            <a:r>
              <a:rPr lang="vi-VN">
                <a:solidFill>
                  <a:srgbClr val="002060"/>
                </a:solidFill>
                <a:latin typeface="Roboto" panose="02000000000000000000" pitchFamily="2" charset="0"/>
                <a:ea typeface="Roboto" panose="02000000000000000000" pitchFamily="2" charset="0"/>
              </a:rPr>
              <a:t>sử dụng được nhiều lần</a:t>
            </a:r>
            <a:endParaRPr kumimoji="0" lang="en-US" sz="1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912212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ircle(in)">
                                      <p:cBhvr>
                                        <p:cTn id="3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5"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4602" y="3430402"/>
            <a:ext cx="1315971" cy="2156169"/>
          </a:xfrm>
          <a:prstGeom prst="rect">
            <a:avLst/>
          </a:prstGeom>
        </p:spPr>
      </p:pic>
      <p:sp>
        <p:nvSpPr>
          <p:cNvPr id="5" name="TextBox 4">
            <a:extLst>
              <a:ext uri="{FF2B5EF4-FFF2-40B4-BE49-F238E27FC236}">
                <a16:creationId xmlns:a16="http://schemas.microsoft.com/office/drawing/2014/main" id="{B725248E-A0D6-AD5A-5800-9A78FC7887FD}"/>
              </a:ext>
            </a:extLst>
          </p:cNvPr>
          <p:cNvSpPr txBox="1"/>
          <p:nvPr/>
        </p:nvSpPr>
        <p:spPr>
          <a:xfrm>
            <a:off x="2811000" y="2451457"/>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B05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606" y="3765176"/>
            <a:ext cx="2636687" cy="1821395"/>
          </a:xfrm>
          <a:prstGeom prst="rect">
            <a:avLst/>
          </a:prstGeom>
        </p:spPr>
      </p:pic>
    </p:spTree>
    <p:extLst>
      <p:ext uri="{BB962C8B-B14F-4D97-AF65-F5344CB8AC3E}">
        <p14:creationId xmlns:p14="http://schemas.microsoft.com/office/powerpoint/2010/main" val="175842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4" presetClass="emph" presetSubtype="0" fill="hold" grpId="1" nodeType="clickEffect">
                                  <p:stCondLst>
                                    <p:cond delay="0"/>
                                  </p:stCondLst>
                                  <p:iterate type="lt">
                                    <p:tmPct val="10000"/>
                                  </p:iterate>
                                  <p:childTnLst>
                                    <p:animMotion origin="layout" path="M -3.125E-6 4.44444E-6 L -3.125E-6 -0.07223 " pathEditMode="relative" rAng="0" ptsTypes="AA">
                                      <p:cBhvr>
                                        <p:cTn id="21" dur="250" accel="50000" decel="50000" autoRev="1" fill="hold">
                                          <p:stCondLst>
                                            <p:cond delay="0"/>
                                          </p:stCondLst>
                                        </p:cTn>
                                        <p:tgtEl>
                                          <p:spTgt spid="5"/>
                                        </p:tgtEl>
                                        <p:attrNameLst>
                                          <p:attrName>ppt_x</p:attrName>
                                          <p:attrName>ppt_y</p:attrName>
                                        </p:attrNameLst>
                                      </p:cBhvr>
                                      <p:rCtr x="0" y="-3611"/>
                                    </p:animMotion>
                                    <p:animRot by="1500000">
                                      <p:cBhvr>
                                        <p:cTn id="22" dur="125" fill="hold">
                                          <p:stCondLst>
                                            <p:cond delay="0"/>
                                          </p:stCondLst>
                                        </p:cTn>
                                        <p:tgtEl>
                                          <p:spTgt spid="5"/>
                                        </p:tgtEl>
                                        <p:attrNameLst>
                                          <p:attrName>r</p:attrName>
                                        </p:attrNameLst>
                                      </p:cBhvr>
                                    </p:animRot>
                                    <p:animRot by="-1500000">
                                      <p:cBhvr>
                                        <p:cTn id="23" dur="125" fill="hold">
                                          <p:stCondLst>
                                            <p:cond delay="125"/>
                                          </p:stCondLst>
                                        </p:cTn>
                                        <p:tgtEl>
                                          <p:spTgt spid="5"/>
                                        </p:tgtEl>
                                        <p:attrNameLst>
                                          <p:attrName>r</p:attrName>
                                        </p:attrNameLst>
                                      </p:cBhvr>
                                    </p:animRot>
                                    <p:animRot by="-1500000">
                                      <p:cBhvr>
                                        <p:cTn id="24" dur="125" fill="hold">
                                          <p:stCondLst>
                                            <p:cond delay="250"/>
                                          </p:stCondLst>
                                        </p:cTn>
                                        <p:tgtEl>
                                          <p:spTgt spid="5"/>
                                        </p:tgtEl>
                                        <p:attrNameLst>
                                          <p:attrName>r</p:attrName>
                                        </p:attrNameLst>
                                      </p:cBhvr>
                                    </p:animRot>
                                    <p:animRot by="1500000">
                                      <p:cBhvr>
                                        <p:cTn id="25"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A1DD84-D651-C9D7-1D3D-549FE6D4D8FF}"/>
              </a:ext>
            </a:extLst>
          </p:cNvPr>
          <p:cNvSpPr txBox="1"/>
          <p:nvPr/>
        </p:nvSpPr>
        <p:spPr>
          <a:xfrm>
            <a:off x="1725621" y="2858646"/>
            <a:ext cx="8740758" cy="707886"/>
          </a:xfrm>
          <a:prstGeom prst="rect">
            <a:avLst/>
          </a:prstGeom>
          <a:noFill/>
        </p:spPr>
        <p:txBody>
          <a:bodyPr wrap="square" rtlCol="0">
            <a:spAutoFit/>
          </a:bodyPr>
          <a:lstStyle/>
          <a:p>
            <a:pPr lvl="0" algn="ctr">
              <a:defRPr/>
            </a:pPr>
            <a:r>
              <a:rPr lang="en-US" altLang="zh-CN" sz="4000" b="1" noProof="0">
                <a:solidFill>
                  <a:srgbClr val="002060"/>
                </a:solidFill>
                <a:latin typeface="Roboto" panose="02000000000000000000" pitchFamily="2" charset="0"/>
                <a:ea typeface="Roboto" panose="02000000000000000000" pitchFamily="2" charset="0"/>
              </a:rPr>
              <a:t>CHÚNG TA BẮT ĐẦU VÀO BÀI HỌC</a:t>
            </a:r>
            <a:endParaRPr kumimoji="0" lang="en-US" altLang="zh-CN" sz="4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66332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741510" y="1793425"/>
            <a:ext cx="1785933" cy="461665"/>
          </a:xfrm>
          <a:prstGeom prst="rect">
            <a:avLst/>
          </a:prstGeom>
          <a:noFill/>
        </p:spPr>
        <p:txBody>
          <a:bodyPr wrap="square" rtlCol="0">
            <a:spAutoFit/>
          </a:bodyPr>
          <a:lstStyle/>
          <a:p>
            <a:pPr lvl="0" algn="just">
              <a:defRPr/>
            </a:pPr>
            <a:r>
              <a:rPr lang="vi-VN" altLang="zh-CN" sz="2400" b="1">
                <a:solidFill>
                  <a:srgbClr val="FF0000"/>
                </a:solidFill>
                <a:latin typeface="Roboto" panose="02000000000000000000" pitchFamily="2" charset="0"/>
                <a:ea typeface="Roboto" panose="02000000000000000000" pitchFamily="2" charset="0"/>
              </a:rPr>
              <a:t>Cách chơi:</a:t>
            </a:r>
            <a:endPar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2789534" y="481687"/>
            <a:ext cx="6703787"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TRÒ CHƠI “AI NHANH – AI ĐÚNG!“</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6785801" y="2362094"/>
            <a:ext cx="3370063" cy="1569660"/>
          </a:xfrm>
          <a:prstGeom prst="rect">
            <a:avLst/>
          </a:prstGeom>
          <a:noFill/>
        </p:spPr>
        <p:txBody>
          <a:bodyPr wrap="square" rtlCol="0">
            <a:spAutoFit/>
          </a:bodyPr>
          <a:lstStyle/>
          <a:p>
            <a:pPr lvl="0" algn="just">
              <a:defRPr/>
            </a:pPr>
            <a:r>
              <a:rPr lang="vi-VN" altLang="zh-CN" sz="2400" dirty="0">
                <a:solidFill>
                  <a:srgbClr val="002060"/>
                </a:solidFill>
                <a:latin typeface="Roboto" panose="02000000000000000000" pitchFamily="2" charset="0"/>
                <a:ea typeface="Roboto" panose="02000000000000000000" pitchFamily="2" charset="0"/>
              </a:rPr>
              <a:t>Quản trò yêu cầu người chơi lấy số lượng đồ dùng bất kì trong bộ</a:t>
            </a:r>
            <a:r>
              <a:rPr lang="en-US" altLang="zh-CN" sz="2400" dirty="0">
                <a:solidFill>
                  <a:srgbClr val="002060"/>
                </a:solidFill>
                <a:latin typeface="Roboto" panose="02000000000000000000" pitchFamily="2" charset="0"/>
                <a:ea typeface="Roboto" panose="02000000000000000000" pitchFamily="2" charset="0"/>
              </a:rPr>
              <a:t> </a:t>
            </a:r>
            <a:r>
              <a:rPr lang="vi-VN" altLang="zh-CN" sz="2400" dirty="0">
                <a:solidFill>
                  <a:srgbClr val="002060"/>
                </a:solidFill>
                <a:latin typeface="Roboto" panose="02000000000000000000" pitchFamily="2" charset="0"/>
                <a:ea typeface="Roboto" panose="02000000000000000000" pitchFamily="2" charset="0"/>
              </a:rPr>
              <a:t>đồ dùng học tập</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3" name="TextBox 12"/>
          <p:cNvSpPr txBox="1"/>
          <p:nvPr/>
        </p:nvSpPr>
        <p:spPr>
          <a:xfrm>
            <a:off x="6821901" y="4272487"/>
            <a:ext cx="3370062" cy="1200329"/>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Người chơi lấy số lượng theo đúng yêu cầu và xếp vào khay</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2" name="Picture 1"/>
          <p:cNvPicPr>
            <a:picLocks noChangeAspect="1"/>
          </p:cNvPicPr>
          <p:nvPr/>
        </p:nvPicPr>
        <p:blipFill>
          <a:blip r:embed="rId4"/>
          <a:stretch>
            <a:fillRect/>
          </a:stretch>
        </p:blipFill>
        <p:spPr>
          <a:xfrm>
            <a:off x="1087459" y="2652821"/>
            <a:ext cx="4209722" cy="283067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4826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695" y="2453738"/>
            <a:ext cx="2014744" cy="3844988"/>
          </a:xfrm>
          <a:prstGeom prst="rect">
            <a:avLst/>
          </a:prstGeom>
        </p:spPr>
      </p:pic>
      <p:sp>
        <p:nvSpPr>
          <p:cNvPr id="5" name="TextBox 4"/>
          <p:cNvSpPr txBox="1"/>
          <p:nvPr/>
        </p:nvSpPr>
        <p:spPr>
          <a:xfrm>
            <a:off x="7961807" y="4673280"/>
            <a:ext cx="2149529" cy="830997"/>
          </a:xfrm>
          <a:prstGeom prst="rect">
            <a:avLst/>
          </a:prstGeom>
          <a:noFill/>
        </p:spPr>
        <p:txBody>
          <a:bodyPr wrap="square" rtlCol="0">
            <a:spAutoFit/>
          </a:bodyPr>
          <a:lstStyle/>
          <a:p>
            <a:pPr lvl="0" algn="ctr">
              <a:defRPr/>
            </a:pPr>
            <a:r>
              <a:rPr lang="en-US" altLang="zh-CN" sz="2400" b="1">
                <a:solidFill>
                  <a:srgbClr val="FF0000"/>
                </a:solidFill>
                <a:latin typeface="Roboto" panose="02000000000000000000" pitchFamily="2" charset="0"/>
                <a:ea typeface="Roboto" panose="02000000000000000000" pitchFamily="2" charset="0"/>
              </a:rPr>
              <a:t>hình tròn, bảng có 10 ô</a:t>
            </a:r>
            <a:endPar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6" name="Rounded Rectangular Callout 5"/>
          <p:cNvSpPr/>
          <p:nvPr/>
        </p:nvSpPr>
        <p:spPr>
          <a:xfrm>
            <a:off x="2781717" y="3382615"/>
            <a:ext cx="3340905" cy="1521498"/>
          </a:xfrm>
          <a:prstGeom prst="wedgeRoundRectCallout">
            <a:avLst>
              <a:gd name="adj1" fmla="val -85721"/>
              <a:gd name="adj2" fmla="val -60398"/>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2884576" y="3553560"/>
            <a:ext cx="3012641" cy="1200329"/>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C</a:t>
            </a:r>
            <a:r>
              <a:rPr lang="vi-VN" altLang="zh-CN" sz="2400">
                <a:solidFill>
                  <a:srgbClr val="002060"/>
                </a:solidFill>
                <a:latin typeface="Roboto" panose="02000000000000000000" pitchFamily="2" charset="0"/>
                <a:ea typeface="Roboto" panose="02000000000000000000" pitchFamily="2" charset="0"/>
              </a:rPr>
              <a:t>ác bạn trong tranh đã sử dụng những gì để xếp hình?</a:t>
            </a:r>
          </a:p>
        </p:txBody>
      </p:sp>
      <p:pic>
        <p:nvPicPr>
          <p:cNvPr id="3" name="Picture 2"/>
          <p:cNvPicPr>
            <a:picLocks noChangeAspect="1"/>
          </p:cNvPicPr>
          <p:nvPr/>
        </p:nvPicPr>
        <p:blipFill>
          <a:blip r:embed="rId5"/>
          <a:stretch>
            <a:fillRect/>
          </a:stretch>
        </p:blipFill>
        <p:spPr>
          <a:xfrm>
            <a:off x="6941865" y="2055730"/>
            <a:ext cx="3787208" cy="2279964"/>
          </a:xfrm>
          <a:prstGeom prst="rect">
            <a:avLst/>
          </a:prstGeom>
        </p:spPr>
      </p:pic>
      <p:sp>
        <p:nvSpPr>
          <p:cNvPr id="9" name="TextBox 8"/>
          <p:cNvSpPr txBox="1"/>
          <p:nvPr/>
        </p:nvSpPr>
        <p:spPr>
          <a:xfrm>
            <a:off x="4559058" y="481687"/>
            <a:ext cx="2676318" cy="584775"/>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KHỞI ĐỘNG</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426030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6822040" y="1211647"/>
            <a:ext cx="3493214" cy="2717413"/>
          </a:xfrm>
          <a:prstGeom prst="rect">
            <a:avLst/>
          </a:prstGeom>
          <a:solidFill>
            <a:srgbClr val="EBECEB"/>
          </a:solidFill>
          <a:ln w="76200">
            <a:solidFill>
              <a:srgbClr val="F1B4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9849" y="3418655"/>
            <a:ext cx="2008488" cy="2852149"/>
          </a:xfrm>
          <a:prstGeom prst="rect">
            <a:avLst/>
          </a:prstGeom>
        </p:spPr>
      </p:pic>
      <p:sp>
        <p:nvSpPr>
          <p:cNvPr id="6" name="Rounded Rectangular Callout 5"/>
          <p:cNvSpPr/>
          <p:nvPr/>
        </p:nvSpPr>
        <p:spPr>
          <a:xfrm>
            <a:off x="6367005" y="4640992"/>
            <a:ext cx="3340905" cy="1521498"/>
          </a:xfrm>
          <a:prstGeom prst="wedgeRoundRectCallout">
            <a:avLst>
              <a:gd name="adj1" fmla="val 71732"/>
              <a:gd name="adj2" fmla="val -82682"/>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652356" y="4442446"/>
            <a:ext cx="3012641"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Đây chính là khay 10!</a:t>
            </a:r>
            <a:endParaRPr lang="vi-VN" altLang="zh-CN" sz="2400">
              <a:solidFill>
                <a:srgbClr val="002060"/>
              </a:solidFill>
              <a:latin typeface="Roboto" panose="02000000000000000000" pitchFamily="2" charset="0"/>
              <a:ea typeface="Roboto" panose="02000000000000000000" pitchFamily="2" charset="0"/>
            </a:endParaRPr>
          </a:p>
        </p:txBody>
      </p:sp>
      <p:pic>
        <p:nvPicPr>
          <p:cNvPr id="2" name="Picture 1"/>
          <p:cNvPicPr>
            <a:picLocks noChangeAspect="1"/>
          </p:cNvPicPr>
          <p:nvPr/>
        </p:nvPicPr>
        <p:blipFill>
          <a:blip r:embed="rId5"/>
          <a:stretch>
            <a:fillRect/>
          </a:stretch>
        </p:blipFill>
        <p:spPr>
          <a:xfrm>
            <a:off x="2035386" y="1495020"/>
            <a:ext cx="4446677" cy="2717414"/>
          </a:xfrm>
          <a:prstGeom prst="rect">
            <a:avLst/>
          </a:prstGeom>
        </p:spPr>
      </p:pic>
      <p:sp>
        <p:nvSpPr>
          <p:cNvPr id="11" name="Arc 10"/>
          <p:cNvSpPr/>
          <p:nvPr/>
        </p:nvSpPr>
        <p:spPr>
          <a:xfrm rot="17178765">
            <a:off x="734782" y="3941236"/>
            <a:ext cx="1869966" cy="1399516"/>
          </a:xfrm>
          <a:prstGeom prst="arc">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6403643" y="4844729"/>
            <a:ext cx="3304267" cy="1200329"/>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Chúng mình cùng làm khay 10 học Toán giống các bạn nhé!</a:t>
            </a:r>
            <a:endParaRPr lang="vi-VN" altLang="zh-CN" sz="2400">
              <a:solidFill>
                <a:srgbClr val="002060"/>
              </a:solidFill>
              <a:latin typeface="Roboto" panose="02000000000000000000" pitchFamily="2" charset="0"/>
              <a:ea typeface="Roboto" panose="02000000000000000000" pitchFamily="2" charset="0"/>
            </a:endParaRPr>
          </a:p>
        </p:txBody>
      </p:sp>
      <p:sp>
        <p:nvSpPr>
          <p:cNvPr id="13" name="TextBox 12"/>
          <p:cNvSpPr txBox="1"/>
          <p:nvPr/>
        </p:nvSpPr>
        <p:spPr>
          <a:xfrm>
            <a:off x="4559058" y="481687"/>
            <a:ext cx="2676318" cy="584775"/>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KHỞI ĐỘNG</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p:cNvSpPr txBox="1"/>
          <p:nvPr/>
        </p:nvSpPr>
        <p:spPr>
          <a:xfrm>
            <a:off x="7042186" y="2054605"/>
            <a:ext cx="3352379" cy="461665"/>
          </a:xfrm>
          <a:prstGeom prst="rect">
            <a:avLst/>
          </a:prstGeom>
          <a:noFill/>
        </p:spPr>
        <p:txBody>
          <a:bodyPr wrap="square" rtlCol="0">
            <a:spAutoFit/>
          </a:bodyPr>
          <a:lstStyle/>
          <a:p>
            <a:pPr lvl="0">
              <a:defRPr/>
            </a:pPr>
            <a:r>
              <a:rPr lang="vi-VN" altLang="zh-CN" sz="2400">
                <a:solidFill>
                  <a:srgbClr val="002060"/>
                </a:solidFill>
                <a:latin typeface="Roboto" panose="02000000000000000000" pitchFamily="2" charset="0"/>
                <a:ea typeface="Roboto" panose="02000000000000000000" pitchFamily="2" charset="0"/>
              </a:rPr>
              <a:t>Sản phẩm có 10 ô</a:t>
            </a:r>
          </a:p>
        </p:txBody>
      </p:sp>
      <p:sp>
        <p:nvSpPr>
          <p:cNvPr id="14" name="TextBox 13"/>
          <p:cNvSpPr txBox="1"/>
          <p:nvPr/>
        </p:nvSpPr>
        <p:spPr>
          <a:xfrm>
            <a:off x="7042186" y="2582879"/>
            <a:ext cx="3077816" cy="1200329"/>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Sản phẩm chắc chắn, đẹp mắt, sử dụng được nhiều lần</a:t>
            </a:r>
          </a:p>
        </p:txBody>
      </p:sp>
      <p:sp>
        <p:nvSpPr>
          <p:cNvPr id="15" name="TextBox 14">
            <a:extLst>
              <a:ext uri="{FF2B5EF4-FFF2-40B4-BE49-F238E27FC236}">
                <a16:creationId xmlns:a16="http://schemas.microsoft.com/office/drawing/2014/main" id="{3050298F-436E-3C34-55F8-7C8982CABA69}"/>
              </a:ext>
            </a:extLst>
          </p:cNvPr>
          <p:cNvSpPr txBox="1"/>
          <p:nvPr/>
        </p:nvSpPr>
        <p:spPr>
          <a:xfrm>
            <a:off x="6759315" y="1289154"/>
            <a:ext cx="36352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Sản</a:t>
            </a:r>
            <a:r>
              <a:rPr kumimoji="0" lang="en-US" altLang="zh-CN" sz="2400" b="1"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phẩm đảm bảo các yêu cầu sau:</a:t>
            </a:r>
            <a:endParaRPr kumimoji="0" lang="en-US" altLang="zh-CN" sz="24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13758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1" grpId="0" animBg="1"/>
      <p:bldP spid="13" grpId="0"/>
      <p:bldP spid="9"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extBox 13"/>
          <p:cNvSpPr txBox="1"/>
          <p:nvPr/>
        </p:nvSpPr>
        <p:spPr>
          <a:xfrm>
            <a:off x="2117554" y="2741233"/>
            <a:ext cx="7782097" cy="707886"/>
          </a:xfrm>
          <a:prstGeom prst="rect">
            <a:avLst/>
          </a:prstGeom>
          <a:noFill/>
        </p:spPr>
        <p:txBody>
          <a:bodyPr wrap="square" rtlCol="0">
            <a:spAutoFit/>
          </a:bodyPr>
          <a:lstStyle/>
          <a:p>
            <a:pPr lvl="0" algn="ctr">
              <a:defRPr/>
            </a:pPr>
            <a:r>
              <a:rPr lang="en-US" altLang="zh-CN" sz="4000" b="1">
                <a:solidFill>
                  <a:srgbClr val="002060"/>
                </a:solidFill>
                <a:latin typeface="Roboto" panose="02000000000000000000" pitchFamily="2" charset="0"/>
                <a:ea typeface="Roboto" panose="02000000000000000000" pitchFamily="2" charset="0"/>
              </a:rPr>
              <a:t>PHIẾU HỌC TẬP SỐ 1</a:t>
            </a:r>
            <a:endParaRPr kumimoji="0" lang="en-US" altLang="zh-CN" sz="4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6466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665701" y="4219920"/>
            <a:ext cx="410966" cy="584775"/>
          </a:xfrm>
          <a:prstGeom prst="rect">
            <a:avLst/>
          </a:prstGeom>
          <a:noFill/>
        </p:spPr>
        <p:txBody>
          <a:bodyPr wrap="square" rtlCol="0">
            <a:spAutoFit/>
          </a:bodyPr>
          <a:lstStyle/>
          <a:p>
            <a:pPr lvl="0" algn="just">
              <a:defRPr/>
            </a:pPr>
            <a:r>
              <a:rPr lang="en-US" altLang="zh-CN" sz="3200" b="1">
                <a:solidFill>
                  <a:srgbClr val="00B050"/>
                </a:solidFill>
                <a:latin typeface="Roboto" panose="02000000000000000000" pitchFamily="2" charset="0"/>
                <a:ea typeface="Roboto" panose="02000000000000000000" pitchFamily="2" charset="0"/>
              </a:rPr>
              <a:t>7</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2575980" y="341526"/>
            <a:ext cx="6996956" cy="954107"/>
          </a:xfrm>
          <a:prstGeom prst="rect">
            <a:avLst/>
          </a:prstGeom>
          <a:noFill/>
        </p:spPr>
        <p:txBody>
          <a:bodyPr wrap="square" rtlCol="0">
            <a:spAutoFit/>
          </a:bodyPr>
          <a:lstStyle/>
          <a:p>
            <a:pPr lvl="0" algn="ctr">
              <a:defRPr/>
            </a:pPr>
            <a:r>
              <a:rPr lang="en-US" altLang="zh-CN" sz="2800" b="1">
                <a:solidFill>
                  <a:srgbClr val="002060"/>
                </a:solidFill>
                <a:latin typeface="Roboto" panose="02000000000000000000" pitchFamily="2" charset="0"/>
                <a:ea typeface="Roboto" panose="02000000000000000000" pitchFamily="2" charset="0"/>
              </a:rPr>
              <a:t>THỰC HÀNH NHẬN BIẾT SỐ </a:t>
            </a:r>
          </a:p>
          <a:p>
            <a:pPr lvl="0" algn="ctr">
              <a:defRPr/>
            </a:pPr>
            <a:r>
              <a:rPr lang="en-US" altLang="zh-CN" sz="2800" b="1">
                <a:solidFill>
                  <a:srgbClr val="002060"/>
                </a:solidFill>
                <a:latin typeface="Roboto" panose="02000000000000000000" pitchFamily="2" charset="0"/>
                <a:ea typeface="Roboto" panose="02000000000000000000" pitchFamily="2" charset="0"/>
              </a:rPr>
              <a:t>TRONG PHẠM VI 10</a:t>
            </a:r>
            <a:endParaRPr kumimoji="0" lang="en-US" altLang="zh-CN" sz="2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4" name="Picture 3"/>
          <p:cNvPicPr>
            <a:picLocks noChangeAspect="1"/>
          </p:cNvPicPr>
          <p:nvPr/>
        </p:nvPicPr>
        <p:blipFill>
          <a:blip r:embed="rId4"/>
          <a:stretch>
            <a:fillRect/>
          </a:stretch>
        </p:blipFill>
        <p:spPr>
          <a:xfrm>
            <a:off x="495747" y="2057414"/>
            <a:ext cx="4756368" cy="1916416"/>
          </a:xfrm>
          <a:prstGeom prst="rect">
            <a:avLst/>
          </a:prstGeom>
        </p:spPr>
      </p:pic>
      <p:pic>
        <p:nvPicPr>
          <p:cNvPr id="5" name="Picture 4"/>
          <p:cNvPicPr>
            <a:picLocks noChangeAspect="1"/>
          </p:cNvPicPr>
          <p:nvPr/>
        </p:nvPicPr>
        <p:blipFill>
          <a:blip r:embed="rId5"/>
          <a:stretch>
            <a:fillRect/>
          </a:stretch>
        </p:blipFill>
        <p:spPr>
          <a:xfrm>
            <a:off x="4010380" y="4800924"/>
            <a:ext cx="4709839" cy="1974883"/>
          </a:xfrm>
          <a:prstGeom prst="rect">
            <a:avLst/>
          </a:prstGeom>
        </p:spPr>
      </p:pic>
      <p:pic>
        <p:nvPicPr>
          <p:cNvPr id="6" name="Picture 5"/>
          <p:cNvPicPr>
            <a:picLocks noChangeAspect="1"/>
          </p:cNvPicPr>
          <p:nvPr/>
        </p:nvPicPr>
        <p:blipFill>
          <a:blip r:embed="rId6"/>
          <a:stretch>
            <a:fillRect/>
          </a:stretch>
        </p:blipFill>
        <p:spPr>
          <a:xfrm>
            <a:off x="7397393" y="2057414"/>
            <a:ext cx="4699011" cy="1951064"/>
          </a:xfrm>
          <a:prstGeom prst="rect">
            <a:avLst/>
          </a:prstGeom>
        </p:spPr>
      </p:pic>
      <p:sp>
        <p:nvSpPr>
          <p:cNvPr id="17" name="TextBox 16"/>
          <p:cNvSpPr txBox="1"/>
          <p:nvPr/>
        </p:nvSpPr>
        <p:spPr>
          <a:xfrm>
            <a:off x="2328675" y="1385728"/>
            <a:ext cx="7853015"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2400" noProof="0" dirty="0">
                <a:solidFill>
                  <a:srgbClr val="002060"/>
                </a:solidFill>
                <a:latin typeface="Roboto" panose="02000000000000000000" pitchFamily="2" charset="0"/>
                <a:ea typeface="Roboto" panose="02000000000000000000" pitchFamily="2" charset="0"/>
              </a:rPr>
              <a:t>Con </a:t>
            </a:r>
            <a:r>
              <a:rPr lang="en-US" altLang="zh-CN" sz="2400" noProof="0" dirty="0" err="1">
                <a:solidFill>
                  <a:srgbClr val="002060"/>
                </a:solidFill>
                <a:latin typeface="Roboto" panose="02000000000000000000" pitchFamily="2" charset="0"/>
                <a:ea typeface="Roboto" panose="02000000000000000000" pitchFamily="2" charset="0"/>
              </a:rPr>
              <a:t>hãy</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đếm</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xem</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có</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bao</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nhiêu</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hình</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trong</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các</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khay</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sau</a:t>
            </a:r>
            <a:r>
              <a:rPr lang="en-US" altLang="zh-CN" sz="2400" noProof="0" dirty="0">
                <a:solidFill>
                  <a:srgbClr val="002060"/>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nvGrpSpPr>
          <p:cNvPr id="23" name="Group 22"/>
          <p:cNvGrpSpPr/>
          <p:nvPr/>
        </p:nvGrpSpPr>
        <p:grpSpPr>
          <a:xfrm>
            <a:off x="2575980" y="3973830"/>
            <a:ext cx="595901" cy="827094"/>
            <a:chOff x="2575981" y="2435040"/>
            <a:chExt cx="595901" cy="827094"/>
          </a:xfrm>
        </p:grpSpPr>
        <p:sp>
          <p:nvSpPr>
            <p:cNvPr id="18" name="Rounded Rectangle 17"/>
            <p:cNvSpPr/>
            <p:nvPr/>
          </p:nvSpPr>
          <p:spPr>
            <a:xfrm>
              <a:off x="2575981" y="2694986"/>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a:stCxn id="4" idx="2"/>
              <a:endCxn id="18" idx="0"/>
            </p:cNvCxnSpPr>
            <p:nvPr/>
          </p:nvCxnSpPr>
          <p:spPr>
            <a:xfrm>
              <a:off x="2873932" y="2435040"/>
              <a:ext cx="0" cy="25994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9448947" y="4000853"/>
            <a:ext cx="595901" cy="827094"/>
            <a:chOff x="2575981" y="2435040"/>
            <a:chExt cx="595901" cy="827094"/>
          </a:xfrm>
        </p:grpSpPr>
        <p:sp>
          <p:nvSpPr>
            <p:cNvPr id="30" name="Rounded Rectangle 29"/>
            <p:cNvSpPr/>
            <p:nvPr/>
          </p:nvSpPr>
          <p:spPr>
            <a:xfrm>
              <a:off x="2575981" y="2694986"/>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a:endCxn id="30" idx="0"/>
            </p:cNvCxnSpPr>
            <p:nvPr/>
          </p:nvCxnSpPr>
          <p:spPr>
            <a:xfrm>
              <a:off x="2873932" y="2435040"/>
              <a:ext cx="0" cy="25994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flipV="1">
            <a:off x="6067348" y="4008478"/>
            <a:ext cx="595901" cy="827094"/>
            <a:chOff x="2575981" y="2435040"/>
            <a:chExt cx="595901" cy="827094"/>
          </a:xfrm>
        </p:grpSpPr>
        <p:sp>
          <p:nvSpPr>
            <p:cNvPr id="39" name="Rounded Rectangle 38"/>
            <p:cNvSpPr/>
            <p:nvPr/>
          </p:nvSpPr>
          <p:spPr>
            <a:xfrm>
              <a:off x="2575981" y="2694986"/>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a:endCxn id="39" idx="0"/>
            </p:cNvCxnSpPr>
            <p:nvPr/>
          </p:nvCxnSpPr>
          <p:spPr>
            <a:xfrm>
              <a:off x="2873932" y="2435040"/>
              <a:ext cx="0" cy="25994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6195775" y="4008478"/>
            <a:ext cx="410966" cy="584775"/>
          </a:xfrm>
          <a:prstGeom prst="rect">
            <a:avLst/>
          </a:prstGeom>
          <a:noFill/>
        </p:spPr>
        <p:txBody>
          <a:bodyPr wrap="square" rtlCol="0">
            <a:spAutoFit/>
          </a:bodyPr>
          <a:lstStyle/>
          <a:p>
            <a:pPr lvl="0" algn="just">
              <a:defRPr/>
            </a:pPr>
            <a:r>
              <a:rPr lang="en-US" altLang="zh-CN" sz="3200" b="1">
                <a:solidFill>
                  <a:srgbClr val="00B050"/>
                </a:solidFill>
                <a:latin typeface="Roboto" panose="02000000000000000000" pitchFamily="2" charset="0"/>
                <a:ea typeface="Roboto" panose="02000000000000000000" pitchFamily="2" charset="0"/>
              </a:rPr>
              <a:t>5</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sp>
        <p:nvSpPr>
          <p:cNvPr id="42" name="TextBox 41"/>
          <p:cNvSpPr txBox="1"/>
          <p:nvPr/>
        </p:nvSpPr>
        <p:spPr>
          <a:xfrm>
            <a:off x="9541413" y="4279509"/>
            <a:ext cx="410966" cy="584775"/>
          </a:xfrm>
          <a:prstGeom prst="rect">
            <a:avLst/>
          </a:prstGeom>
          <a:noFill/>
        </p:spPr>
        <p:txBody>
          <a:bodyPr wrap="square" rtlCol="0">
            <a:spAutoFit/>
          </a:bodyPr>
          <a:lstStyle/>
          <a:p>
            <a:pPr lvl="0" algn="just">
              <a:defRPr/>
            </a:pPr>
            <a:r>
              <a:rPr lang="en-US" altLang="zh-CN" sz="3200" b="1">
                <a:solidFill>
                  <a:srgbClr val="00B050"/>
                </a:solidFill>
                <a:latin typeface="Roboto" panose="02000000000000000000" pitchFamily="2" charset="0"/>
                <a:ea typeface="Roboto" panose="02000000000000000000" pitchFamily="2" charset="0"/>
              </a:rPr>
              <a:t>6</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46066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randombar(horizontal)">
                                      <p:cBhvr>
                                        <p:cTn id="28" dur="500"/>
                                        <p:tgtEl>
                                          <p:spTgt spid="38"/>
                                        </p:tgtEl>
                                      </p:cBhvr>
                                    </p:animEffect>
                                  </p:childTnLst>
                                </p:cTn>
                              </p:par>
                              <p:par>
                                <p:cTn id="29" presetID="14" presetClass="entr" presetSubtype="1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wipe(down)">
                                      <p:cBhvr>
                                        <p:cTn id="36" dur="500"/>
                                        <p:tgtEl>
                                          <p:spTgt spid="41"/>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randombar(horizontal)">
                                      <p:cBhvr>
                                        <p:cTn id="41" dur="500"/>
                                        <p:tgtEl>
                                          <p:spTgt spid="6"/>
                                        </p:tgtEl>
                                      </p:cBhvr>
                                    </p:animEffect>
                                  </p:childTnLst>
                                </p:cTn>
                              </p:par>
                              <p:par>
                                <p:cTn id="42" presetID="14" presetClass="entr" presetSubtype="10"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randombar(horizontal)">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wipe(down)">
                                      <p:cBhvr>
                                        <p:cTn id="4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7" grpId="0"/>
      <p:bldP spid="41" grpId="0"/>
      <p:bldP spid="4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1582</TotalTime>
  <Words>2077</Words>
  <Application>Microsoft Office PowerPoint</Application>
  <PresentationFormat>Widescreen</PresentationFormat>
  <Paragraphs>226</Paragraphs>
  <Slides>36</Slides>
  <Notes>34</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36</vt:i4>
      </vt:variant>
    </vt:vector>
  </HeadingPairs>
  <TitlesOfParts>
    <vt:vector size="44" baseType="lpstr">
      <vt:lpstr>Arial</vt:lpstr>
      <vt:lpstr>Calibri</vt:lpstr>
      <vt:lpstr>Roboto Black</vt:lpstr>
      <vt:lpstr>Times New Roman</vt:lpstr>
      <vt:lpstr>Roboto</vt:lpstr>
      <vt:lpstr>Calibri Light</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Van Minh Nguyen</cp:lastModifiedBy>
  <cp:revision>114</cp:revision>
  <dcterms:created xsi:type="dcterms:W3CDTF">2023-04-01T23:44:56Z</dcterms:created>
  <dcterms:modified xsi:type="dcterms:W3CDTF">2023-09-07T10:50:35Z</dcterms:modified>
</cp:coreProperties>
</file>