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5"/>
  </p:notesMasterIdLst>
  <p:sldIdLst>
    <p:sldId id="466" r:id="rId2"/>
    <p:sldId id="287" r:id="rId3"/>
    <p:sldId id="290" r:id="rId4"/>
    <p:sldId id="301" r:id="rId5"/>
    <p:sldId id="303" r:id="rId6"/>
    <p:sldId id="302" r:id="rId7"/>
    <p:sldId id="304" r:id="rId8"/>
    <p:sldId id="305" r:id="rId9"/>
    <p:sldId id="309" r:id="rId10"/>
    <p:sldId id="335" r:id="rId11"/>
    <p:sldId id="306" r:id="rId12"/>
    <p:sldId id="307" r:id="rId13"/>
    <p:sldId id="315" r:id="rId14"/>
    <p:sldId id="308" r:id="rId15"/>
    <p:sldId id="313" r:id="rId16"/>
    <p:sldId id="316" r:id="rId17"/>
    <p:sldId id="336" r:id="rId18"/>
    <p:sldId id="312" r:id="rId19"/>
    <p:sldId id="310" r:id="rId20"/>
    <p:sldId id="311" r:id="rId21"/>
    <p:sldId id="323" r:id="rId22"/>
    <p:sldId id="324" r:id="rId23"/>
    <p:sldId id="314" r:id="rId24"/>
  </p:sldIdLst>
  <p:sldSz cx="12192000" cy="6858000"/>
  <p:notesSz cx="6858000" cy="9144000"/>
  <p:embeddedFontLst>
    <p:embeddedFont>
      <p:font typeface="HP001 4 hàng" panose="020B0604020202020204" charset="0"/>
      <p:regular r:id="rId26"/>
      <p:bold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F6613"/>
    <a:srgbClr val="FF6600"/>
    <a:srgbClr val="FFFFFF"/>
    <a:srgbClr val="FF8119"/>
    <a:srgbClr val="FF7707"/>
    <a:srgbClr val="FFAF6C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257" autoAdjust="0"/>
    <p:restoredTop sz="94660"/>
  </p:normalViewPr>
  <p:slideViewPr>
    <p:cSldViewPr snapToGrid="0">
      <p:cViewPr varScale="1">
        <p:scale>
          <a:sx n="72" d="100"/>
          <a:sy n="72" d="100"/>
        </p:scale>
        <p:origin x="360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890AAF-72BB-44AC-9D9C-FDEF8D1A0035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B6954D-6007-4663-A746-70C5BCDBD5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9419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486965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432674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76509" y="-3763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C46C0F0-F08D-42B5-B98D-D6BBCB792FDE}"/>
              </a:ext>
            </a:extLst>
          </p:cNvPr>
          <p:cNvSpPr/>
          <p:nvPr userDrawn="1"/>
        </p:nvSpPr>
        <p:spPr>
          <a:xfrm>
            <a:off x="11161622" y="0"/>
            <a:ext cx="1132114" cy="149497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187546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506934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30345598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60029782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12/30/2024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F8B9C0E-ECDB-439E-8D4D-657D4BD06B89}"/>
              </a:ext>
            </a:extLst>
          </p:cNvPr>
          <p:cNvSpPr/>
          <p:nvPr userDrawn="1"/>
        </p:nvSpPr>
        <p:spPr>
          <a:xfrm>
            <a:off x="11161622" y="0"/>
            <a:ext cx="1132114" cy="149497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12/30/2024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3625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12/30/2024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208183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pPr/>
              <a:t>12/30/2024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49" r:id="rId5"/>
    <p:sldLayoutId id="2147483650" r:id="rId6"/>
    <p:sldLayoutId id="2147483655" r:id="rId7"/>
    <p:sldLayoutId id="2147483687" r:id="rId8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2244872" y="1658131"/>
            <a:ext cx="7931980" cy="23371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17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vi</a:t>
            </a:r>
            <a:r>
              <a:rPr lang="vi-VN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ế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sau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90, 91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F76108E-A155-8830-21F4-FDB0174AC110}"/>
              </a:ext>
            </a:extLst>
          </p:cNvPr>
          <p:cNvSpPr/>
          <p:nvPr/>
        </p:nvSpPr>
        <p:spPr>
          <a:xfrm>
            <a:off x="437322" y="0"/>
            <a:ext cx="1113182" cy="6463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597651" y="646102"/>
            <a:ext cx="62411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b="1" dirty="0">
                <a:solidFill>
                  <a:srgbClr val="002060"/>
                </a:solidFill>
              </a:rPr>
              <a:t>Viết bảng con</a:t>
            </a:r>
            <a:endParaRPr lang="en-US" sz="4800" b="1" dirty="0">
              <a:solidFill>
                <a:srgbClr val="00206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6E00216-939E-438B-A992-CF316AF5B3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3010" y="1809335"/>
            <a:ext cx="3018408" cy="207245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6BA626B-997E-4556-8B77-8C6113EB524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404" t="31853" r="11751" b="32212"/>
          <a:stretch/>
        </p:blipFill>
        <p:spPr>
          <a:xfrm>
            <a:off x="8133010" y="4515949"/>
            <a:ext cx="3087330" cy="130227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66CEEDB-9E4D-4427-881D-E7E33C16999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288" t="20193" r="6031" b="20116"/>
          <a:stretch/>
        </p:blipFill>
        <p:spPr>
          <a:xfrm>
            <a:off x="620433" y="1809335"/>
            <a:ext cx="6421702" cy="400888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DCE3D55-DFF4-FCB6-AB27-1B838F292F9C}"/>
              </a:ext>
            </a:extLst>
          </p:cNvPr>
          <p:cNvSpPr/>
          <p:nvPr/>
        </p:nvSpPr>
        <p:spPr>
          <a:xfrm>
            <a:off x="76413" y="47471"/>
            <a:ext cx="1113182" cy="314078"/>
          </a:xfrm>
          <a:prstGeom prst="rect">
            <a:avLst/>
          </a:prstGeom>
          <a:solidFill>
            <a:srgbClr val="DF6613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6600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DE51592-E9AD-BB40-11A3-C4DE832B4178}"/>
              </a:ext>
            </a:extLst>
          </p:cNvPr>
          <p:cNvSpPr/>
          <p:nvPr/>
        </p:nvSpPr>
        <p:spPr>
          <a:xfrm>
            <a:off x="10370694" y="47471"/>
            <a:ext cx="1821306" cy="314078"/>
          </a:xfrm>
          <a:prstGeom prst="rect">
            <a:avLst/>
          </a:prstGeom>
          <a:solidFill>
            <a:srgbClr val="DF6613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490970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6304"/>
            <a:ext cx="12192000" cy="602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343501" y="1081548"/>
            <a:ext cx="4457699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5000" b="1" dirty="0">
                <a:solidFill>
                  <a:schemeClr val="bg1"/>
                </a:solidFill>
                <a:latin typeface="HP001 4 hàng" pitchFamily="34" charset="0"/>
              </a:rPr>
              <a:t>uông</a:t>
            </a:r>
            <a:r>
              <a:rPr lang="vi-VN" dirty="0">
                <a:latin typeface="HP001 4 hàng" pitchFamily="34" charset="0"/>
              </a:rPr>
              <a:t> </a:t>
            </a:r>
            <a:endParaRPr lang="en-US" dirty="0">
              <a:latin typeface="HP001 4 hàng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43463" y="4055492"/>
            <a:ext cx="7229475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5000" b="1" dirty="0">
                <a:solidFill>
                  <a:schemeClr val="bg1"/>
                </a:solidFill>
                <a:latin typeface="HP001 4 hàng" pitchFamily="34" charset="0"/>
              </a:rPr>
              <a:t>huông</a:t>
            </a:r>
            <a:endParaRPr lang="en-US" sz="15000" dirty="0">
              <a:latin typeface="HP001 4 hàng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7CD68C3-4091-4033-B637-8AA3FAE1F2BB}"/>
              </a:ext>
            </a:extLst>
          </p:cNvPr>
          <p:cNvSpPr txBox="1"/>
          <p:nvPr/>
        </p:nvSpPr>
        <p:spPr>
          <a:xfrm>
            <a:off x="3343501" y="4044613"/>
            <a:ext cx="582022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5000" b="1" dirty="0">
                <a:solidFill>
                  <a:schemeClr val="bg1"/>
                </a:solidFill>
                <a:latin typeface="HP001 4 hàng" pitchFamily="34" charset="0"/>
              </a:rPr>
              <a:t>c</a:t>
            </a:r>
            <a:endParaRPr lang="en-US" dirty="0">
              <a:latin typeface="HP001 4 hàng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66A6E74-4D6D-13AE-C56C-28969FA6483D}"/>
              </a:ext>
            </a:extLst>
          </p:cNvPr>
          <p:cNvSpPr/>
          <p:nvPr/>
        </p:nvSpPr>
        <p:spPr>
          <a:xfrm>
            <a:off x="76413" y="47471"/>
            <a:ext cx="1113182" cy="314078"/>
          </a:xfrm>
          <a:prstGeom prst="rect">
            <a:avLst/>
          </a:prstGeom>
          <a:solidFill>
            <a:srgbClr val="DF6613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66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F8BC88-A57D-4940-3D47-3BEE8A93A9C0}"/>
              </a:ext>
            </a:extLst>
          </p:cNvPr>
          <p:cNvSpPr/>
          <p:nvPr/>
        </p:nvSpPr>
        <p:spPr>
          <a:xfrm>
            <a:off x="10370694" y="47471"/>
            <a:ext cx="1821306" cy="314078"/>
          </a:xfrm>
          <a:prstGeom prst="rect">
            <a:avLst/>
          </a:prstGeom>
          <a:solidFill>
            <a:srgbClr val="DF6613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6600"/>
              </a:solidFill>
            </a:endParaRPr>
          </a:p>
        </p:txBody>
      </p:sp>
    </p:spTree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668"/>
            <a:ext cx="12192000" cy="602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973303" y="1071748"/>
            <a:ext cx="4457699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5000" b="1" dirty="0">
                <a:solidFill>
                  <a:schemeClr val="bg1"/>
                </a:solidFill>
                <a:latin typeface="HP001 4 hàng" pitchFamily="34" charset="0"/>
              </a:rPr>
              <a:t>uôc</a:t>
            </a:r>
            <a:r>
              <a:rPr lang="vi-VN" dirty="0">
                <a:latin typeface="HP001 4 hàng" pitchFamily="34" charset="0"/>
              </a:rPr>
              <a:t> </a:t>
            </a:r>
            <a:endParaRPr lang="en-US" dirty="0">
              <a:latin typeface="HP001 4 hàng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21125" y="4036505"/>
            <a:ext cx="434975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5000" b="1" dirty="0">
                <a:solidFill>
                  <a:schemeClr val="bg1"/>
                </a:solidFill>
                <a:latin typeface="HP001 4 hàng" pitchFamily="34" charset="0"/>
              </a:rPr>
              <a:t>đuốc</a:t>
            </a:r>
            <a:endParaRPr lang="en-US" sz="15000" dirty="0">
              <a:latin typeface="HP001 4 hàng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C6DD412-E9C1-C5F6-5B4B-363A26D73A44}"/>
              </a:ext>
            </a:extLst>
          </p:cNvPr>
          <p:cNvSpPr/>
          <p:nvPr/>
        </p:nvSpPr>
        <p:spPr>
          <a:xfrm>
            <a:off x="76413" y="47471"/>
            <a:ext cx="1113182" cy="314078"/>
          </a:xfrm>
          <a:prstGeom prst="rect">
            <a:avLst/>
          </a:prstGeom>
          <a:solidFill>
            <a:srgbClr val="DF6613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66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97197CB-5C45-196A-73BC-7CFF107C80EB}"/>
              </a:ext>
            </a:extLst>
          </p:cNvPr>
          <p:cNvSpPr/>
          <p:nvPr/>
        </p:nvSpPr>
        <p:spPr>
          <a:xfrm>
            <a:off x="10370694" y="47471"/>
            <a:ext cx="1821306" cy="314078"/>
          </a:xfrm>
          <a:prstGeom prst="rect">
            <a:avLst/>
          </a:prstGeom>
          <a:solidFill>
            <a:srgbClr val="DF6613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6600"/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7310ed248e4ce1690f01369433bfbc8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9116" y="955342"/>
            <a:ext cx="10563368" cy="556157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27537" y="3012852"/>
            <a:ext cx="674652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Quan sát</a:t>
            </a:r>
            <a:endParaRPr lang="en-US" sz="8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ACBC472-C6DD-DFEF-304D-E370AEDA7582}"/>
              </a:ext>
            </a:extLst>
          </p:cNvPr>
          <p:cNvSpPr/>
          <p:nvPr/>
        </p:nvSpPr>
        <p:spPr>
          <a:xfrm>
            <a:off x="76413" y="47471"/>
            <a:ext cx="1113182" cy="469364"/>
          </a:xfrm>
          <a:prstGeom prst="rect">
            <a:avLst/>
          </a:prstGeom>
          <a:solidFill>
            <a:srgbClr val="DF6613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6600"/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1488" y="2166783"/>
            <a:ext cx="106299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0" b="1" dirty="0">
                <a:solidFill>
                  <a:schemeClr val="bg1"/>
                </a:solidFill>
                <a:latin typeface="HP001 4 hàng" pitchFamily="34" charset="0"/>
              </a:rPr>
              <a:t>Tập viết </a:t>
            </a:r>
            <a:endParaRPr lang="en-US" sz="16000" b="1" dirty="0">
              <a:solidFill>
                <a:schemeClr val="bg1"/>
              </a:solidFill>
              <a:latin typeface="HP001 4 hàng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7759"/>
            <a:ext cx="12192000" cy="602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296536" y="1094053"/>
            <a:ext cx="3448051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5000" b="1" dirty="0">
                <a:solidFill>
                  <a:schemeClr val="bg1"/>
                </a:solidFill>
                <a:latin typeface="HP001 4 hàng" pitchFamily="34" charset="0"/>
              </a:rPr>
              <a:t>ươc</a:t>
            </a:r>
            <a:r>
              <a:rPr lang="vi-VN" dirty="0">
                <a:latin typeface="HP001 4 hàng" pitchFamily="34" charset="0"/>
              </a:rPr>
              <a:t> </a:t>
            </a:r>
            <a:endParaRPr lang="en-US" dirty="0">
              <a:latin typeface="HP001 4 hàng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52241" y="1102727"/>
            <a:ext cx="417913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5000" b="1" dirty="0">
                <a:solidFill>
                  <a:schemeClr val="bg1"/>
                </a:solidFill>
                <a:latin typeface="HP001 4 hàng" pitchFamily="34" charset="0"/>
              </a:rPr>
              <a:t>ương</a:t>
            </a:r>
            <a:r>
              <a:rPr lang="vi-VN" dirty="0">
                <a:latin typeface="HP001 4 hàng" pitchFamily="34" charset="0"/>
              </a:rPr>
              <a:t> </a:t>
            </a:r>
            <a:endParaRPr lang="en-US" dirty="0">
              <a:latin typeface="HP001 4 hàng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5110" y="4024847"/>
            <a:ext cx="5048929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5000" b="1" dirty="0">
                <a:solidFill>
                  <a:schemeClr val="bg1"/>
                </a:solidFill>
                <a:latin typeface="HP001 4 hàng" pitchFamily="34" charset="0"/>
              </a:rPr>
              <a:t>gương</a:t>
            </a:r>
            <a:r>
              <a:rPr lang="vi-VN" dirty="0">
                <a:latin typeface="HP001 4 hàng" pitchFamily="34" charset="0"/>
              </a:rPr>
              <a:t> </a:t>
            </a:r>
            <a:endParaRPr lang="en-US" dirty="0">
              <a:latin typeface="HP001 4 hàng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173509" y="4037907"/>
            <a:ext cx="4814497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5000" b="1" dirty="0">
                <a:solidFill>
                  <a:schemeClr val="bg1"/>
                </a:solidFill>
                <a:latin typeface="HP001 4 hàng" pitchFamily="34" charset="0"/>
              </a:rPr>
              <a:t>hước</a:t>
            </a:r>
            <a:endParaRPr lang="en-US" dirty="0">
              <a:latin typeface="HP001 4 hàng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D7A2B75-D790-4004-8F26-093B8DCF04E7}"/>
              </a:ext>
            </a:extLst>
          </p:cNvPr>
          <p:cNvSpPr txBox="1"/>
          <p:nvPr/>
        </p:nvSpPr>
        <p:spPr>
          <a:xfrm>
            <a:off x="6694879" y="4043577"/>
            <a:ext cx="4814497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5000" b="1" dirty="0">
                <a:solidFill>
                  <a:schemeClr val="bg1"/>
                </a:solidFill>
                <a:latin typeface="HP001 4 hàng" pitchFamily="34" charset="0"/>
              </a:rPr>
              <a:t>t</a:t>
            </a:r>
            <a:endParaRPr lang="en-US" dirty="0">
              <a:latin typeface="HP001 4 hàng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BA0589B-F672-FC50-6653-8B960B17CFEA}"/>
              </a:ext>
            </a:extLst>
          </p:cNvPr>
          <p:cNvSpPr/>
          <p:nvPr/>
        </p:nvSpPr>
        <p:spPr>
          <a:xfrm>
            <a:off x="76413" y="47471"/>
            <a:ext cx="1113182" cy="314078"/>
          </a:xfrm>
          <a:prstGeom prst="rect">
            <a:avLst/>
          </a:prstGeom>
          <a:solidFill>
            <a:srgbClr val="DF6613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660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171F07A-2835-1D80-9634-0A34C04E773E}"/>
              </a:ext>
            </a:extLst>
          </p:cNvPr>
          <p:cNvSpPr/>
          <p:nvPr/>
        </p:nvSpPr>
        <p:spPr>
          <a:xfrm>
            <a:off x="10370694" y="47471"/>
            <a:ext cx="1821306" cy="314078"/>
          </a:xfrm>
          <a:prstGeom prst="rect">
            <a:avLst/>
          </a:prstGeom>
          <a:solidFill>
            <a:srgbClr val="DF6613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6600"/>
              </a:solidFill>
            </a:endParaRPr>
          </a:p>
        </p:txBody>
      </p:sp>
    </p:spTree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cf8adb12397c1ba57b3635ea431ad4b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53886"/>
            <a:ext cx="4136571" cy="5558971"/>
          </a:xfrm>
          <a:prstGeom prst="rect">
            <a:avLst/>
          </a:prstGeom>
        </p:spPr>
      </p:pic>
      <p:pic>
        <p:nvPicPr>
          <p:cNvPr id="3" name="Picture 2" descr="3cf8adb12397c1ba57b3635ea431ad4b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8687" y="1175658"/>
            <a:ext cx="4317999" cy="555897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2519" y="3369178"/>
            <a:ext cx="31496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00" dirty="0">
                <a:latin typeface="+mj-lt"/>
                <a:cs typeface="Times New Roman" pitchFamily="18" charset="0"/>
              </a:rPr>
              <a:t>- </a:t>
            </a:r>
            <a:r>
              <a:rPr lang="vi-VN" sz="3100" dirty="0">
                <a:latin typeface="+mj-lt"/>
                <a:cs typeface="Times New Roman" pitchFamily="18" charset="0"/>
              </a:rPr>
              <a:t>Độ cao 2 li là </a:t>
            </a:r>
            <a:r>
              <a:rPr lang="en-US" sz="3100" dirty="0" err="1">
                <a:latin typeface="+mj-lt"/>
                <a:cs typeface="Times New Roman" pitchFamily="18" charset="0"/>
              </a:rPr>
              <a:t>các</a:t>
            </a:r>
            <a:r>
              <a:rPr lang="en-US" sz="3100" dirty="0">
                <a:latin typeface="+mj-lt"/>
                <a:cs typeface="Times New Roman" pitchFamily="18" charset="0"/>
              </a:rPr>
              <a:t> </a:t>
            </a:r>
            <a:r>
              <a:rPr lang="vi-VN" sz="3100" dirty="0">
                <a:latin typeface="+mj-lt"/>
                <a:cs typeface="Times New Roman" pitchFamily="18" charset="0"/>
              </a:rPr>
              <a:t>con chữ</a:t>
            </a:r>
            <a:r>
              <a:rPr lang="en-US" sz="3100" dirty="0">
                <a:latin typeface="+mj-lt"/>
                <a:cs typeface="Times New Roman" pitchFamily="18" charset="0"/>
              </a:rPr>
              <a:t>:</a:t>
            </a:r>
            <a:r>
              <a:rPr lang="vi-VN" sz="3100" dirty="0">
                <a:latin typeface="+mj-lt"/>
                <a:cs typeface="Times New Roman" pitchFamily="18" charset="0"/>
              </a:rPr>
              <a:t> </a:t>
            </a:r>
            <a:r>
              <a:rPr lang="vi-VN" sz="4800" b="1" dirty="0">
                <a:latin typeface="HP001 4 hàng" pitchFamily="34" charset="0"/>
                <a:cs typeface="Times New Roman" pitchFamily="18" charset="0"/>
              </a:rPr>
              <a:t>ư, c, n, ơ</a:t>
            </a:r>
            <a:endParaRPr lang="en-US" sz="4800" b="1" dirty="0">
              <a:latin typeface="HP001 4 hàng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07606" y="3515662"/>
            <a:ext cx="342605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+mj-lt"/>
                <a:cs typeface="Times New Roman" pitchFamily="18" charset="0"/>
              </a:rPr>
              <a:t>-</a:t>
            </a:r>
            <a:r>
              <a:rPr lang="en-US" sz="3600" b="1" dirty="0">
                <a:latin typeface="+mj-lt"/>
                <a:cs typeface="Times New Roman" pitchFamily="18" charset="0"/>
              </a:rPr>
              <a:t> </a:t>
            </a:r>
            <a:r>
              <a:rPr lang="vi-VN" sz="3100" dirty="0">
                <a:latin typeface="+mj-lt"/>
                <a:cs typeface="Times New Roman" pitchFamily="18" charset="0"/>
              </a:rPr>
              <a:t>Độ cao 3 li là con chữ</a:t>
            </a:r>
            <a:r>
              <a:rPr lang="en-US" sz="3100" dirty="0">
                <a:latin typeface="+mj-lt"/>
                <a:cs typeface="Times New Roman" pitchFamily="18" charset="0"/>
              </a:rPr>
              <a:t>: </a:t>
            </a:r>
            <a:r>
              <a:rPr lang="vi-VN" sz="3100" dirty="0">
                <a:latin typeface="+mj-lt"/>
                <a:cs typeface="Times New Roman" pitchFamily="18" charset="0"/>
              </a:rPr>
              <a:t> </a:t>
            </a:r>
            <a:r>
              <a:rPr lang="vi-VN" sz="4800" b="1" dirty="0">
                <a:latin typeface="HP001 4 hàng" pitchFamily="34" charset="0"/>
                <a:cs typeface="Times New Roman" pitchFamily="18" charset="0"/>
              </a:rPr>
              <a:t>t</a:t>
            </a:r>
            <a:endParaRPr lang="vi-VN" sz="4800" b="1" dirty="0">
              <a:latin typeface="+mj-lt"/>
              <a:cs typeface="Times New Roman" pitchFamily="18" charset="0"/>
            </a:endParaRPr>
          </a:p>
        </p:txBody>
      </p:sp>
      <p:pic>
        <p:nvPicPr>
          <p:cNvPr id="7" name="Picture 6" descr="3cf8adb12397c1ba57b3635ea431ad4b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3658" y="1299029"/>
            <a:ext cx="4158342" cy="555897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643254" y="3517798"/>
            <a:ext cx="3425375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00" dirty="0">
                <a:latin typeface="+mj-lt"/>
                <a:cs typeface="Times New Roman" pitchFamily="18" charset="0"/>
              </a:rPr>
              <a:t>- </a:t>
            </a:r>
            <a:r>
              <a:rPr lang="vi-VN" sz="3100" dirty="0">
                <a:latin typeface="+mj-lt"/>
                <a:cs typeface="Times New Roman" pitchFamily="18" charset="0"/>
              </a:rPr>
              <a:t>Độ cao 5 li là </a:t>
            </a:r>
            <a:r>
              <a:rPr lang="en-US" sz="3100" dirty="0" err="1">
                <a:latin typeface="+mj-lt"/>
                <a:cs typeface="Times New Roman" pitchFamily="18" charset="0"/>
              </a:rPr>
              <a:t>các</a:t>
            </a:r>
            <a:r>
              <a:rPr lang="en-US" sz="3100" dirty="0">
                <a:latin typeface="+mj-lt"/>
                <a:cs typeface="Times New Roman" pitchFamily="18" charset="0"/>
              </a:rPr>
              <a:t> </a:t>
            </a:r>
            <a:r>
              <a:rPr lang="vi-VN" sz="3100" dirty="0">
                <a:latin typeface="+mj-lt"/>
                <a:cs typeface="Times New Roman" pitchFamily="18" charset="0"/>
              </a:rPr>
              <a:t>con chữ</a:t>
            </a:r>
            <a:r>
              <a:rPr lang="en-US" sz="3100" dirty="0">
                <a:latin typeface="+mj-lt"/>
                <a:cs typeface="Times New Roman" pitchFamily="18" charset="0"/>
              </a:rPr>
              <a:t>:</a:t>
            </a:r>
            <a:r>
              <a:rPr lang="vi-VN" sz="3100" dirty="0">
                <a:latin typeface="+mj-lt"/>
                <a:cs typeface="Times New Roman" pitchFamily="18" charset="0"/>
              </a:rPr>
              <a:t> </a:t>
            </a:r>
            <a:endParaRPr lang="en-US" sz="3100" dirty="0">
              <a:latin typeface="+mj-lt"/>
              <a:cs typeface="Times New Roman" pitchFamily="18" charset="0"/>
            </a:endParaRPr>
          </a:p>
          <a:p>
            <a:r>
              <a:rPr lang="vi-VN" sz="4800" b="1" dirty="0">
                <a:latin typeface="HP001 4 hàng" pitchFamily="34" charset="0"/>
                <a:cs typeface="Times New Roman" pitchFamily="18" charset="0"/>
              </a:rPr>
              <a:t>h,</a:t>
            </a:r>
            <a:r>
              <a:rPr lang="en-US" sz="4800" b="1" dirty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vi-VN" sz="4800" b="1" dirty="0">
                <a:latin typeface="HP001 4 hàng" pitchFamily="34" charset="0"/>
                <a:cs typeface="Times New Roman" pitchFamily="18" charset="0"/>
              </a:rPr>
              <a:t>g</a:t>
            </a:r>
            <a:endParaRPr lang="vi-VN" sz="4800" b="1" dirty="0">
              <a:latin typeface="+mj-lt"/>
              <a:cs typeface="Times New Roman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B5B7E25-2F00-07C2-ADDF-CF0636A17340}"/>
              </a:ext>
            </a:extLst>
          </p:cNvPr>
          <p:cNvSpPr/>
          <p:nvPr/>
        </p:nvSpPr>
        <p:spPr>
          <a:xfrm>
            <a:off x="76413" y="47471"/>
            <a:ext cx="1113182" cy="314078"/>
          </a:xfrm>
          <a:prstGeom prst="rect">
            <a:avLst/>
          </a:prstGeom>
          <a:solidFill>
            <a:srgbClr val="DF6613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660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D321EB7-472E-A8EB-5E16-CB70157611B5}"/>
              </a:ext>
            </a:extLst>
          </p:cNvPr>
          <p:cNvSpPr/>
          <p:nvPr/>
        </p:nvSpPr>
        <p:spPr>
          <a:xfrm>
            <a:off x="10370694" y="47471"/>
            <a:ext cx="1821306" cy="314078"/>
          </a:xfrm>
          <a:prstGeom prst="rect">
            <a:avLst/>
          </a:prstGeom>
          <a:solidFill>
            <a:srgbClr val="DF6613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6600"/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ập viết ương ươc">
            <a:hlinkClick r:id="" action="ppaction://media"/>
            <a:extLst>
              <a:ext uri="{FF2B5EF4-FFF2-40B4-BE49-F238E27FC236}">
                <a16:creationId xmlns:a16="http://schemas.microsoft.com/office/drawing/2014/main" id="{36408A06-46FD-4A55-AC7C-5F361187247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31800"/>
            <a:ext cx="12192000" cy="642619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53D2B14-8366-B74E-B82E-4C6F171A1197}"/>
              </a:ext>
            </a:extLst>
          </p:cNvPr>
          <p:cNvSpPr/>
          <p:nvPr/>
        </p:nvSpPr>
        <p:spPr>
          <a:xfrm>
            <a:off x="76413" y="47471"/>
            <a:ext cx="1113182" cy="314078"/>
          </a:xfrm>
          <a:prstGeom prst="rect">
            <a:avLst/>
          </a:prstGeom>
          <a:solidFill>
            <a:srgbClr val="DF6613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6600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D3389F8-D1E7-841D-86E2-A256866B3743}"/>
              </a:ext>
            </a:extLst>
          </p:cNvPr>
          <p:cNvSpPr/>
          <p:nvPr/>
        </p:nvSpPr>
        <p:spPr>
          <a:xfrm>
            <a:off x="10370694" y="47471"/>
            <a:ext cx="1821306" cy="314078"/>
          </a:xfrm>
          <a:prstGeom prst="rect">
            <a:avLst/>
          </a:prstGeom>
          <a:solidFill>
            <a:srgbClr val="DF6613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6600"/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1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597651" y="646102"/>
            <a:ext cx="62411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b="1" dirty="0">
                <a:solidFill>
                  <a:srgbClr val="002060"/>
                </a:solidFill>
              </a:rPr>
              <a:t>Viết bảng con</a:t>
            </a:r>
            <a:endParaRPr lang="en-US" sz="4800" b="1" dirty="0">
              <a:solidFill>
                <a:srgbClr val="00206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6E00216-939E-438B-A992-CF316AF5B3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3010" y="1809335"/>
            <a:ext cx="3018408" cy="207245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6BA626B-997E-4556-8B77-8C6113EB524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404" t="31853" r="11751" b="32212"/>
          <a:stretch/>
        </p:blipFill>
        <p:spPr>
          <a:xfrm>
            <a:off x="8133010" y="4515949"/>
            <a:ext cx="3087330" cy="130227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66CEEDB-9E4D-4427-881D-E7E33C16999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288" t="20193" r="6031" b="20116"/>
          <a:stretch/>
        </p:blipFill>
        <p:spPr>
          <a:xfrm>
            <a:off x="620433" y="1809335"/>
            <a:ext cx="6421702" cy="400888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8E4EEA5-0E6E-8B7C-207A-4AE0D71D88D3}"/>
              </a:ext>
            </a:extLst>
          </p:cNvPr>
          <p:cNvSpPr/>
          <p:nvPr/>
        </p:nvSpPr>
        <p:spPr>
          <a:xfrm>
            <a:off x="76413" y="47471"/>
            <a:ext cx="1113182" cy="314078"/>
          </a:xfrm>
          <a:prstGeom prst="rect">
            <a:avLst/>
          </a:prstGeom>
          <a:solidFill>
            <a:srgbClr val="DF6613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6600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5BBBFE8-B229-9A9A-AAAB-EB2E8FA68196}"/>
              </a:ext>
            </a:extLst>
          </p:cNvPr>
          <p:cNvSpPr/>
          <p:nvPr/>
        </p:nvSpPr>
        <p:spPr>
          <a:xfrm>
            <a:off x="10370694" y="47471"/>
            <a:ext cx="1821306" cy="314078"/>
          </a:xfrm>
          <a:prstGeom prst="rect">
            <a:avLst/>
          </a:prstGeom>
          <a:solidFill>
            <a:srgbClr val="DF6613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256646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4851"/>
            <a:ext cx="12192000" cy="602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304815" y="1126367"/>
            <a:ext cx="3448051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5000" b="1" dirty="0">
                <a:solidFill>
                  <a:schemeClr val="bg1"/>
                </a:solidFill>
                <a:latin typeface="HP001 4 hàng" pitchFamily="34" charset="0"/>
              </a:rPr>
              <a:t>ươc</a:t>
            </a:r>
            <a:r>
              <a:rPr lang="vi-VN" dirty="0">
                <a:latin typeface="HP001 4 hàng" pitchFamily="34" charset="0"/>
              </a:rPr>
              <a:t> </a:t>
            </a:r>
            <a:endParaRPr lang="en-US" dirty="0">
              <a:latin typeface="HP001 4 hàng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54223" y="4070035"/>
            <a:ext cx="4896077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5000" b="1" dirty="0">
                <a:solidFill>
                  <a:schemeClr val="bg1"/>
                </a:solidFill>
                <a:latin typeface="HP001 4 hàng" pitchFamily="34" charset="0"/>
              </a:rPr>
              <a:t>hước</a:t>
            </a:r>
            <a:endParaRPr lang="en-US" sz="15000" dirty="0">
              <a:latin typeface="HP001 4 hàng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6ED576-80A7-4088-BC2A-1CB236BE8C28}"/>
              </a:ext>
            </a:extLst>
          </p:cNvPr>
          <p:cNvSpPr txBox="1"/>
          <p:nvPr/>
        </p:nvSpPr>
        <p:spPr>
          <a:xfrm>
            <a:off x="3368401" y="4058133"/>
            <a:ext cx="4814497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5000" b="1" dirty="0">
                <a:solidFill>
                  <a:schemeClr val="bg1"/>
                </a:solidFill>
                <a:latin typeface="HP001 4 hàng" pitchFamily="34" charset="0"/>
              </a:rPr>
              <a:t>t</a:t>
            </a:r>
            <a:endParaRPr lang="en-US" dirty="0">
              <a:latin typeface="HP001 4 hàng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CA81BAA-CB2E-1827-60B7-7F0698F531DD}"/>
              </a:ext>
            </a:extLst>
          </p:cNvPr>
          <p:cNvSpPr/>
          <p:nvPr/>
        </p:nvSpPr>
        <p:spPr>
          <a:xfrm>
            <a:off x="76413" y="47471"/>
            <a:ext cx="1113182" cy="314078"/>
          </a:xfrm>
          <a:prstGeom prst="rect">
            <a:avLst/>
          </a:prstGeom>
          <a:solidFill>
            <a:srgbClr val="DF6613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66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6097C8B-20C3-06A6-0DA7-B236A485435D}"/>
              </a:ext>
            </a:extLst>
          </p:cNvPr>
          <p:cNvSpPr/>
          <p:nvPr/>
        </p:nvSpPr>
        <p:spPr>
          <a:xfrm>
            <a:off x="10370694" y="47471"/>
            <a:ext cx="1821306" cy="314078"/>
          </a:xfrm>
          <a:prstGeom prst="rect">
            <a:avLst/>
          </a:prstGeom>
          <a:solidFill>
            <a:srgbClr val="DF6613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6600"/>
              </a:solidFill>
            </a:endParaRPr>
          </a:p>
        </p:txBody>
      </p:sp>
    </p:spTree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1488" y="2228850"/>
            <a:ext cx="106299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0" b="1" dirty="0">
                <a:solidFill>
                  <a:schemeClr val="bg1"/>
                </a:solidFill>
                <a:latin typeface="HP001 4 hàng" pitchFamily="34" charset="0"/>
              </a:rPr>
              <a:t>Tập viết </a:t>
            </a:r>
            <a:endParaRPr lang="en-US" sz="16000" b="1" dirty="0">
              <a:solidFill>
                <a:schemeClr val="bg1"/>
              </a:solidFill>
              <a:latin typeface="HP001 4 hàng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2122"/>
            <a:ext cx="12192000" cy="602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300664" y="1077793"/>
            <a:ext cx="4227286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5000" b="1" dirty="0">
                <a:solidFill>
                  <a:schemeClr val="bg1"/>
                </a:solidFill>
                <a:latin typeface="HP001 4 hàng" pitchFamily="34" charset="0"/>
              </a:rPr>
              <a:t>ương</a:t>
            </a:r>
            <a:r>
              <a:rPr lang="vi-VN" dirty="0">
                <a:latin typeface="HP001 4 hàng" pitchFamily="34" charset="0"/>
              </a:rPr>
              <a:t> </a:t>
            </a:r>
            <a:endParaRPr lang="en-US" dirty="0">
              <a:latin typeface="HP001 4 hàng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50046" y="4003972"/>
            <a:ext cx="5260749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5000" b="1" dirty="0">
                <a:solidFill>
                  <a:schemeClr val="bg1"/>
                </a:solidFill>
                <a:latin typeface="HP001 4 hàng" pitchFamily="34" charset="0"/>
              </a:rPr>
              <a:t>gương</a:t>
            </a:r>
            <a:endParaRPr lang="en-US" sz="15000" dirty="0">
              <a:latin typeface="HP001 4 hàng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86FAAE1-E183-1F74-894D-159C16954E8C}"/>
              </a:ext>
            </a:extLst>
          </p:cNvPr>
          <p:cNvSpPr/>
          <p:nvPr/>
        </p:nvSpPr>
        <p:spPr>
          <a:xfrm>
            <a:off x="76413" y="47471"/>
            <a:ext cx="1113182" cy="314078"/>
          </a:xfrm>
          <a:prstGeom prst="rect">
            <a:avLst/>
          </a:prstGeom>
          <a:solidFill>
            <a:srgbClr val="DF6613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66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D0B27B6-3D7C-6882-75F2-97D2463C3B7C}"/>
              </a:ext>
            </a:extLst>
          </p:cNvPr>
          <p:cNvSpPr/>
          <p:nvPr/>
        </p:nvSpPr>
        <p:spPr>
          <a:xfrm>
            <a:off x="10370694" y="47471"/>
            <a:ext cx="1821306" cy="314078"/>
          </a:xfrm>
          <a:prstGeom prst="rect">
            <a:avLst/>
          </a:prstGeom>
          <a:solidFill>
            <a:srgbClr val="DF6613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6600"/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aa360c9f609c8be7d2981e31125663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1586" y="927793"/>
            <a:ext cx="9208827" cy="529726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11071" y="3191705"/>
            <a:ext cx="48913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chemeClr val="accent1">
                    <a:lumMod val="75000"/>
                  </a:schemeClr>
                </a:solidFill>
              </a:rPr>
              <a:t>    KHỞI ĐỘNG </a:t>
            </a:r>
            <a:endParaRPr lang="en-US" sz="4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9348D68-4130-3A41-7492-A1442DBCA712}"/>
              </a:ext>
            </a:extLst>
          </p:cNvPr>
          <p:cNvSpPr/>
          <p:nvPr/>
        </p:nvSpPr>
        <p:spPr>
          <a:xfrm>
            <a:off x="145774" y="119270"/>
            <a:ext cx="1113182" cy="527061"/>
          </a:xfrm>
          <a:prstGeom prst="rect">
            <a:avLst/>
          </a:prstGeom>
          <a:solidFill>
            <a:srgbClr val="DF6613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6600"/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ộ 10 chủ đề hình nền powerpoint cực đẹp">
            <a:extLst>
              <a:ext uri="{FF2B5EF4-FFF2-40B4-BE49-F238E27FC236}">
                <a16:creationId xmlns:a16="http://schemas.microsoft.com/office/drawing/2014/main" id="{923CB2C7-BEFF-44BB-A745-6794322EB4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7290"/>
            <a:ext cx="12192000" cy="6430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305246" y="3598341"/>
            <a:ext cx="6420410" cy="830995"/>
          </a:xfrm>
          <a:prstGeom prst="rect">
            <a:avLst/>
          </a:prstGeom>
          <a:noFill/>
        </p:spPr>
        <p:txBody>
          <a:bodyPr wrap="square" lIns="91439" tIns="45719" rIns="91439" bIns="45719">
            <a:spAutoFit/>
          </a:bodyPr>
          <a:lstStyle/>
          <a:p>
            <a:pPr algn="ctr" defTabSz="914416"/>
            <a:r>
              <a:rPr lang="en-US" sz="4800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latin typeface="UTM Avo"/>
              </a:rPr>
              <a:t>LUYỆN VIẾT VỞ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CC0E76F-BE08-1A31-9411-53D2A0DCF101}"/>
              </a:ext>
            </a:extLst>
          </p:cNvPr>
          <p:cNvSpPr/>
          <p:nvPr/>
        </p:nvSpPr>
        <p:spPr>
          <a:xfrm>
            <a:off x="76413" y="47471"/>
            <a:ext cx="1113182" cy="314078"/>
          </a:xfrm>
          <a:prstGeom prst="rect">
            <a:avLst/>
          </a:prstGeom>
          <a:solidFill>
            <a:srgbClr val="DF6613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660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DD8485E-ACB2-673A-186C-539CF66781A2}"/>
              </a:ext>
            </a:extLst>
          </p:cNvPr>
          <p:cNvSpPr/>
          <p:nvPr/>
        </p:nvSpPr>
        <p:spPr>
          <a:xfrm>
            <a:off x="10370694" y="47471"/>
            <a:ext cx="1821306" cy="314078"/>
          </a:xfrm>
          <a:prstGeom prst="rect">
            <a:avLst/>
          </a:prstGeom>
          <a:solidFill>
            <a:srgbClr val="DF6613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6600"/>
              </a:solidFill>
            </a:endParaRPr>
          </a:p>
        </p:txBody>
      </p:sp>
    </p:spTree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3862" y="911217"/>
            <a:ext cx="10665152" cy="557146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B8BECC8-E5D1-1915-0995-6E3933AA517E}"/>
              </a:ext>
            </a:extLst>
          </p:cNvPr>
          <p:cNvSpPr/>
          <p:nvPr/>
        </p:nvSpPr>
        <p:spPr>
          <a:xfrm>
            <a:off x="76413" y="47471"/>
            <a:ext cx="1113182" cy="509120"/>
          </a:xfrm>
          <a:prstGeom prst="rect">
            <a:avLst/>
          </a:prstGeom>
          <a:solidFill>
            <a:srgbClr val="DF6613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6964855"/>
      </p:ext>
    </p:extLst>
  </p:cSld>
  <p:clrMapOvr>
    <a:masterClrMapping/>
  </p:clrMapOvr>
  <p:transition spd="slow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W311202_11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048000" cy="2857500"/>
          </a:xfrm>
          <a:prstGeom prst="rect">
            <a:avLst/>
          </a:prstGeom>
        </p:spPr>
      </p:pic>
      <p:pic>
        <p:nvPicPr>
          <p:cNvPr id="5" name="Picture 4" descr="7d9aa5ba8cd0478e1ec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2453" y="504967"/>
            <a:ext cx="5866975" cy="635303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E681BB9-BABE-7C1B-6DB8-99B65E89AF44}"/>
              </a:ext>
            </a:extLst>
          </p:cNvPr>
          <p:cNvSpPr/>
          <p:nvPr/>
        </p:nvSpPr>
        <p:spPr>
          <a:xfrm>
            <a:off x="76413" y="47471"/>
            <a:ext cx="1113182" cy="314078"/>
          </a:xfrm>
          <a:prstGeom prst="rect">
            <a:avLst/>
          </a:prstGeom>
          <a:solidFill>
            <a:srgbClr val="DF6613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6600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306149B-7C56-F727-F65D-82FA57045939}"/>
              </a:ext>
            </a:extLst>
          </p:cNvPr>
          <p:cNvSpPr/>
          <p:nvPr/>
        </p:nvSpPr>
        <p:spPr>
          <a:xfrm>
            <a:off x="10370694" y="47471"/>
            <a:ext cx="1821306" cy="314078"/>
          </a:xfrm>
          <a:prstGeom prst="rect">
            <a:avLst/>
          </a:prstGeom>
          <a:solidFill>
            <a:srgbClr val="DF6613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547212"/>
      </p:ext>
    </p:extLst>
  </p:cSld>
  <p:clrMapOvr>
    <a:masterClrMapping/>
  </p:clrMapOvr>
  <p:transition spd="slow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440" y="1963032"/>
            <a:ext cx="3543454" cy="4101548"/>
          </a:xfrm>
          <a:prstGeom prst="rect">
            <a:avLst/>
          </a:prstGeom>
        </p:spPr>
      </p:pic>
      <p:sp>
        <p:nvSpPr>
          <p:cNvPr id="3" name="Cloud Callout 2"/>
          <p:cNvSpPr/>
          <p:nvPr/>
        </p:nvSpPr>
        <p:spPr>
          <a:xfrm>
            <a:off x="5825672" y="611024"/>
            <a:ext cx="5920125" cy="3084283"/>
          </a:xfrm>
          <a:prstGeom prst="cloudCallout">
            <a:avLst>
              <a:gd name="adj1" fmla="val -51883"/>
              <a:gd name="adj2" fmla="val 61583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UTM Avo" panose="02040603050506020204" pitchFamily="18" charset="0"/>
              </a:rPr>
              <a:t>  DẶN DÒ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E08F500-673C-9687-B1B6-F4E1E1AEE806}"/>
              </a:ext>
            </a:extLst>
          </p:cNvPr>
          <p:cNvSpPr/>
          <p:nvPr/>
        </p:nvSpPr>
        <p:spPr>
          <a:xfrm>
            <a:off x="76413" y="47471"/>
            <a:ext cx="1113182" cy="314078"/>
          </a:xfrm>
          <a:prstGeom prst="rect">
            <a:avLst/>
          </a:prstGeom>
          <a:solidFill>
            <a:srgbClr val="DF6613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660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3ADD477-262D-7AE1-7845-F32A386950CD}"/>
              </a:ext>
            </a:extLst>
          </p:cNvPr>
          <p:cNvSpPr/>
          <p:nvPr/>
        </p:nvSpPr>
        <p:spPr>
          <a:xfrm>
            <a:off x="10370694" y="47471"/>
            <a:ext cx="1821306" cy="314078"/>
          </a:xfrm>
          <a:prstGeom prst="rect">
            <a:avLst/>
          </a:prstGeom>
          <a:solidFill>
            <a:srgbClr val="DF6613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6600"/>
              </a:solidFill>
            </a:endParaRPr>
          </a:p>
        </p:txBody>
      </p:sp>
    </p:spTree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3348"/>
            <a:ext cx="12192000" cy="64246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5383" y="4571197"/>
            <a:ext cx="4022747" cy="2591603"/>
          </a:xfrm>
          <a:prstGeom prst="rect">
            <a:avLst/>
          </a:prstGeom>
        </p:spPr>
      </p:pic>
      <p:grpSp>
        <p:nvGrpSpPr>
          <p:cNvPr id="3" name="Group 6"/>
          <p:cNvGrpSpPr/>
          <p:nvPr/>
        </p:nvGrpSpPr>
        <p:grpSpPr>
          <a:xfrm>
            <a:off x="2307498" y="1297145"/>
            <a:ext cx="1556676" cy="1200939"/>
            <a:chOff x="2334862" y="722423"/>
            <a:chExt cx="1167507" cy="120093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5989" y="722423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E3211B7-5C00-41C9-ADD5-6A89B04AD8A0}"/>
                </a:ext>
              </a:extLst>
            </p:cNvPr>
            <p:cNvSpPr txBox="1"/>
            <p:nvPr/>
          </p:nvSpPr>
          <p:spPr>
            <a:xfrm>
              <a:off x="2334862" y="897440"/>
              <a:ext cx="1167507" cy="1025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59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1</a:t>
              </a:r>
              <a:endParaRPr lang="es-ES" sz="3700" dirty="0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4FBFFB78-2AE0-42A5-9AD9-754543735CEE}"/>
              </a:ext>
            </a:extLst>
          </p:cNvPr>
          <p:cNvSpPr txBox="1"/>
          <p:nvPr/>
        </p:nvSpPr>
        <p:spPr>
          <a:xfrm>
            <a:off x="7999376" y="4780478"/>
            <a:ext cx="3429210" cy="954093"/>
          </a:xfrm>
          <a:prstGeom prst="rect">
            <a:avLst/>
          </a:prstGeom>
          <a:solidFill>
            <a:schemeClr val="bg1"/>
          </a:solidFill>
        </p:spPr>
        <p:txBody>
          <a:bodyPr wrap="square" lIns="121905" tIns="60953" rIns="121905" bIns="60953" rtlCol="0">
            <a:spAutoFit/>
          </a:bodyPr>
          <a:lstStyle/>
          <a:p>
            <a:pPr algn="ctr"/>
            <a:r>
              <a:rPr lang="vi-VN" sz="5400" b="1" dirty="0">
                <a:latin typeface="UTM Avo"/>
              </a:rPr>
              <a:t>chuông</a:t>
            </a:r>
            <a:endParaRPr lang="es-ES" sz="5400" b="1" dirty="0">
              <a:latin typeface="UTM Avo"/>
            </a:endParaRPr>
          </a:p>
        </p:txBody>
      </p:sp>
      <p:grpSp>
        <p:nvGrpSpPr>
          <p:cNvPr id="4" name="Group 10"/>
          <p:cNvGrpSpPr/>
          <p:nvPr/>
        </p:nvGrpSpPr>
        <p:grpSpPr>
          <a:xfrm>
            <a:off x="4118751" y="3144338"/>
            <a:ext cx="1556676" cy="1153413"/>
            <a:chOff x="5595847" y="2105111"/>
            <a:chExt cx="1167507" cy="115341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7024" y="2105111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E3211B7-5C00-41C9-ADD5-6A89B04AD8A0}"/>
                </a:ext>
              </a:extLst>
            </p:cNvPr>
            <p:cNvSpPr txBox="1"/>
            <p:nvPr/>
          </p:nvSpPr>
          <p:spPr>
            <a:xfrm>
              <a:off x="5595847" y="2232602"/>
              <a:ext cx="1167507" cy="1025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59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2</a:t>
              </a:r>
              <a:endParaRPr lang="es-ES" sz="3700" dirty="0"/>
            </a:p>
          </p:txBody>
        </p:sp>
      </p:grpSp>
      <p:grpSp>
        <p:nvGrpSpPr>
          <p:cNvPr id="7" name="Group 13"/>
          <p:cNvGrpSpPr/>
          <p:nvPr/>
        </p:nvGrpSpPr>
        <p:grpSpPr>
          <a:xfrm>
            <a:off x="963517" y="2839199"/>
            <a:ext cx="1556676" cy="1123086"/>
            <a:chOff x="1528788" y="2459387"/>
            <a:chExt cx="1167507" cy="1123083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412" y="2459387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E3211B7-5C00-41C9-ADD5-6A89B04AD8A0}"/>
                </a:ext>
              </a:extLst>
            </p:cNvPr>
            <p:cNvSpPr txBox="1"/>
            <p:nvPr/>
          </p:nvSpPr>
          <p:spPr>
            <a:xfrm>
              <a:off x="1528788" y="2556551"/>
              <a:ext cx="1167507" cy="1025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59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3</a:t>
              </a:r>
              <a:endParaRPr lang="es-ES" sz="3700" dirty="0"/>
            </a:p>
          </p:txBody>
        </p:sp>
      </p:grpSp>
      <p:grpSp>
        <p:nvGrpSpPr>
          <p:cNvPr id="11" name="Group 16"/>
          <p:cNvGrpSpPr/>
          <p:nvPr/>
        </p:nvGrpSpPr>
        <p:grpSpPr>
          <a:xfrm>
            <a:off x="4472766" y="1436643"/>
            <a:ext cx="1556676" cy="1174475"/>
            <a:chOff x="1509308" y="2459387"/>
            <a:chExt cx="1167507" cy="1174472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412" y="2459387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E3211B7-5C00-41C9-ADD5-6A89B04AD8A0}"/>
                </a:ext>
              </a:extLst>
            </p:cNvPr>
            <p:cNvSpPr txBox="1"/>
            <p:nvPr/>
          </p:nvSpPr>
          <p:spPr>
            <a:xfrm>
              <a:off x="1509308" y="2607940"/>
              <a:ext cx="1167507" cy="1025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59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4</a:t>
              </a:r>
              <a:endParaRPr lang="es-ES" sz="3700" dirty="0"/>
            </a:p>
          </p:txBody>
        </p:sp>
      </p:grpSp>
      <p:grpSp>
        <p:nvGrpSpPr>
          <p:cNvPr id="14" name="Group 19"/>
          <p:cNvGrpSpPr/>
          <p:nvPr/>
        </p:nvGrpSpPr>
        <p:grpSpPr>
          <a:xfrm>
            <a:off x="2742689" y="2450643"/>
            <a:ext cx="1556676" cy="1383034"/>
            <a:chOff x="1583511" y="2520192"/>
            <a:chExt cx="1167507" cy="1205944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9902" y="2520192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E3211B7-5C00-41C9-ADD5-6A89B04AD8A0}"/>
                </a:ext>
              </a:extLst>
            </p:cNvPr>
            <p:cNvSpPr txBox="1"/>
            <p:nvPr/>
          </p:nvSpPr>
          <p:spPr>
            <a:xfrm>
              <a:off x="1583511" y="2700217"/>
              <a:ext cx="1167507" cy="1025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59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5</a:t>
              </a:r>
              <a:endParaRPr lang="es-ES" sz="3700" dirty="0"/>
            </a:p>
          </p:txBody>
        </p:sp>
      </p:grpSp>
      <p:grpSp>
        <p:nvGrpSpPr>
          <p:cNvPr id="17" name="Group 22"/>
          <p:cNvGrpSpPr/>
          <p:nvPr/>
        </p:nvGrpSpPr>
        <p:grpSpPr>
          <a:xfrm>
            <a:off x="5459385" y="2408651"/>
            <a:ext cx="1556676" cy="1172915"/>
            <a:chOff x="1576000" y="2459387"/>
            <a:chExt cx="1167507" cy="1172912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412" y="2459387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E3211B7-5C00-41C9-ADD5-6A89B04AD8A0}"/>
                </a:ext>
              </a:extLst>
            </p:cNvPr>
            <p:cNvSpPr txBox="1"/>
            <p:nvPr/>
          </p:nvSpPr>
          <p:spPr>
            <a:xfrm>
              <a:off x="1576000" y="2606380"/>
              <a:ext cx="1167507" cy="1025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59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6</a:t>
              </a:r>
              <a:endParaRPr lang="es-ES" sz="3700" dirty="0"/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4FBFFB78-2AE0-42A5-9AD9-754543735CEE}"/>
              </a:ext>
            </a:extLst>
          </p:cNvPr>
          <p:cNvSpPr txBox="1"/>
          <p:nvPr/>
        </p:nvSpPr>
        <p:spPr>
          <a:xfrm>
            <a:off x="8018709" y="4749664"/>
            <a:ext cx="3411219" cy="954093"/>
          </a:xfrm>
          <a:prstGeom prst="rect">
            <a:avLst/>
          </a:prstGeom>
          <a:solidFill>
            <a:schemeClr val="bg1"/>
          </a:solidFill>
        </p:spPr>
        <p:txBody>
          <a:bodyPr wrap="square" lIns="121905" tIns="60953" rIns="121905" bIns="60953" rtlCol="0">
            <a:spAutoFit/>
          </a:bodyPr>
          <a:lstStyle/>
          <a:p>
            <a:pPr algn="ctr"/>
            <a:r>
              <a:rPr lang="vi-VN" sz="5400" b="1" dirty="0">
                <a:latin typeface="UTM Avo"/>
              </a:rPr>
              <a:t>gương</a:t>
            </a:r>
            <a:endParaRPr lang="es-ES" sz="5400" b="1" dirty="0">
              <a:latin typeface="UTM Avo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FBFFB78-2AE0-42A5-9AD9-754543735CEE}"/>
              </a:ext>
            </a:extLst>
          </p:cNvPr>
          <p:cNvSpPr txBox="1"/>
          <p:nvPr/>
        </p:nvSpPr>
        <p:spPr>
          <a:xfrm>
            <a:off x="8054666" y="4694933"/>
            <a:ext cx="3429210" cy="1046426"/>
          </a:xfrm>
          <a:prstGeom prst="rect">
            <a:avLst/>
          </a:prstGeom>
          <a:solidFill>
            <a:schemeClr val="bg1"/>
          </a:solidFill>
        </p:spPr>
        <p:txBody>
          <a:bodyPr wrap="square" lIns="121905" tIns="60953" rIns="121905" bIns="60953" rtlCol="0">
            <a:spAutoFit/>
          </a:bodyPr>
          <a:lstStyle/>
          <a:p>
            <a:pPr algn="ctr"/>
            <a:r>
              <a:rPr lang="vi-VN" sz="6000" b="1" dirty="0">
                <a:latin typeface="UTM Avo"/>
              </a:rPr>
              <a:t>ươc</a:t>
            </a:r>
            <a:endParaRPr lang="es-ES" sz="6000" b="1" dirty="0">
              <a:latin typeface="UTM Avo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FBFFB78-2AE0-42A5-9AD9-754543735CEE}"/>
              </a:ext>
            </a:extLst>
          </p:cNvPr>
          <p:cNvSpPr txBox="1"/>
          <p:nvPr/>
        </p:nvSpPr>
        <p:spPr>
          <a:xfrm>
            <a:off x="7977912" y="4728643"/>
            <a:ext cx="3400056" cy="1046426"/>
          </a:xfrm>
          <a:prstGeom prst="rect">
            <a:avLst/>
          </a:prstGeom>
          <a:solidFill>
            <a:schemeClr val="bg1"/>
          </a:solidFill>
        </p:spPr>
        <p:txBody>
          <a:bodyPr wrap="square" lIns="121905" tIns="60953" rIns="121905" bIns="60953" rtlCol="0">
            <a:spAutoFit/>
          </a:bodyPr>
          <a:lstStyle/>
          <a:p>
            <a:pPr algn="ctr"/>
            <a:r>
              <a:rPr lang="vi-VN" sz="6000" b="1" dirty="0">
                <a:latin typeface="UTM Avo"/>
              </a:rPr>
              <a:t>uôc</a:t>
            </a:r>
            <a:endParaRPr lang="es-ES" sz="6000" b="1" dirty="0">
              <a:latin typeface="UTM Avo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FBFFB78-2AE0-42A5-9AD9-754543735CEE}"/>
              </a:ext>
            </a:extLst>
          </p:cNvPr>
          <p:cNvSpPr txBox="1"/>
          <p:nvPr/>
        </p:nvSpPr>
        <p:spPr>
          <a:xfrm>
            <a:off x="8127814" y="4747272"/>
            <a:ext cx="3250154" cy="1046426"/>
          </a:xfrm>
          <a:prstGeom prst="rect">
            <a:avLst/>
          </a:prstGeom>
          <a:solidFill>
            <a:schemeClr val="bg1"/>
          </a:solidFill>
        </p:spPr>
        <p:txBody>
          <a:bodyPr wrap="square" lIns="121905" tIns="60953" rIns="121905" bIns="60953" rtlCol="0">
            <a:spAutoFit/>
          </a:bodyPr>
          <a:lstStyle/>
          <a:p>
            <a:pPr algn="ctr"/>
            <a:r>
              <a:rPr lang="vi-VN" sz="6000" b="1" dirty="0">
                <a:latin typeface="UTM Avo"/>
              </a:rPr>
              <a:t>sương</a:t>
            </a:r>
            <a:endParaRPr lang="es-ES" sz="6000" b="1" dirty="0">
              <a:latin typeface="UTM Avo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FBFFB78-2AE0-42A5-9AD9-754543735CEE}"/>
              </a:ext>
            </a:extLst>
          </p:cNvPr>
          <p:cNvSpPr txBox="1"/>
          <p:nvPr/>
        </p:nvSpPr>
        <p:spPr>
          <a:xfrm>
            <a:off x="8018710" y="4728643"/>
            <a:ext cx="3429209" cy="1046426"/>
          </a:xfrm>
          <a:prstGeom prst="rect">
            <a:avLst/>
          </a:prstGeom>
          <a:solidFill>
            <a:schemeClr val="bg1"/>
          </a:solidFill>
        </p:spPr>
        <p:txBody>
          <a:bodyPr wrap="square" lIns="121905" tIns="60953" rIns="121905" bIns="60953" rtlCol="0">
            <a:spAutoFit/>
          </a:bodyPr>
          <a:lstStyle/>
          <a:p>
            <a:pPr algn="ctr"/>
            <a:r>
              <a:rPr lang="vi-VN" sz="6000" b="1" dirty="0">
                <a:latin typeface="UTM Avo"/>
              </a:rPr>
              <a:t>luồng</a:t>
            </a:r>
            <a:endParaRPr lang="es-ES" sz="6000" b="1" dirty="0">
              <a:latin typeface="UTM Avo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422484" y="498496"/>
            <a:ext cx="5146828" cy="73865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121905" tIns="60953" rIns="121905" bIns="60953" rtlCol="0">
            <a:spAutoFit/>
          </a:bodyPr>
          <a:lstStyle/>
          <a:p>
            <a:pPr algn="ctr"/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UTM Avo"/>
              </a:rPr>
              <a:t>Trò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/>
              </a:rPr>
              <a:t>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UTM Avo"/>
              </a:rPr>
              <a:t>chơi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/>
              </a:rPr>
              <a:t>: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UTM Avo"/>
              </a:rPr>
              <a:t>Hái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/>
              </a:rPr>
              <a:t>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UTM Avo"/>
              </a:rPr>
              <a:t>táo</a:t>
            </a:r>
            <a:endParaRPr lang="en-US" sz="4000" dirty="0">
              <a:solidFill>
                <a:schemeClr val="tx1">
                  <a:lumMod val="85000"/>
                  <a:lumOff val="15000"/>
                </a:schemeClr>
              </a:solidFill>
              <a:latin typeface="UTM Avo"/>
            </a:endParaRPr>
          </a:p>
        </p:txBody>
      </p:sp>
      <p:pic>
        <p:nvPicPr>
          <p:cNvPr id="2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-1936750" y="498496"/>
            <a:ext cx="649817" cy="487363"/>
          </a:xfrm>
          <a:prstGeom prst="rect">
            <a:avLst/>
          </a:prstGeom>
        </p:spPr>
      </p:pic>
      <p:pic>
        <p:nvPicPr>
          <p:cNvPr id="33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-1936751" y="1192959"/>
            <a:ext cx="649817" cy="487363"/>
          </a:xfrm>
          <a:prstGeom prst="rect">
            <a:avLst/>
          </a:prstGeom>
        </p:spPr>
      </p:pic>
      <p:pic>
        <p:nvPicPr>
          <p:cNvPr id="34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-1936752" y="1717176"/>
            <a:ext cx="649817" cy="487363"/>
          </a:xfrm>
          <a:prstGeom prst="rect">
            <a:avLst/>
          </a:prstGeom>
        </p:spPr>
      </p:pic>
      <p:pic>
        <p:nvPicPr>
          <p:cNvPr id="35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-2058254" y="2187436"/>
            <a:ext cx="649817" cy="487363"/>
          </a:xfrm>
          <a:prstGeom prst="rect">
            <a:avLst/>
          </a:prstGeom>
        </p:spPr>
      </p:pic>
      <p:pic>
        <p:nvPicPr>
          <p:cNvPr id="36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-2098683" y="2674799"/>
            <a:ext cx="649817" cy="487363"/>
          </a:xfrm>
          <a:prstGeom prst="rect">
            <a:avLst/>
          </a:prstGeom>
        </p:spPr>
      </p:pic>
      <p:pic>
        <p:nvPicPr>
          <p:cNvPr id="37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-2098683" y="3167056"/>
            <a:ext cx="649817" cy="487363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EC9841E2-5761-3FE5-DBC0-18BCD594E20B}"/>
              </a:ext>
            </a:extLst>
          </p:cNvPr>
          <p:cNvSpPr/>
          <p:nvPr/>
        </p:nvSpPr>
        <p:spPr>
          <a:xfrm>
            <a:off x="76413" y="47471"/>
            <a:ext cx="1113182" cy="314078"/>
          </a:xfrm>
          <a:prstGeom prst="rect">
            <a:avLst/>
          </a:prstGeom>
          <a:solidFill>
            <a:srgbClr val="DF6613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6600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C89EEA5-B09F-4092-1D54-A624EDE219BC}"/>
              </a:ext>
            </a:extLst>
          </p:cNvPr>
          <p:cNvSpPr/>
          <p:nvPr/>
        </p:nvSpPr>
        <p:spPr>
          <a:xfrm>
            <a:off x="10370694" y="47471"/>
            <a:ext cx="1821306" cy="314078"/>
          </a:xfrm>
          <a:prstGeom prst="rect">
            <a:avLst/>
          </a:prstGeom>
          <a:solidFill>
            <a:srgbClr val="DF6613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0602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9 -0.03217 L -0.06215 0.54051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42" y="2863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448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85185E-6 L -0.23906 0.26504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62" y="13241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34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2.22222E-6 L -0.01285 0.29861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2" y="14931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3448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67 -0.01921 L -0.27778 0.50602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22" y="26250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3448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1.85185E-6 L -0.04023 0.34676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18" y="17338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3448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2.22222E-6 L -0.28998 0.37639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05" y="18819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11957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10" grpId="0" animBg="1"/>
      <p:bldP spid="10" grpId="1" animBg="1"/>
      <p:bldP spid="26" grpId="0" animBg="1"/>
      <p:bldP spid="26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7a8a2bb0c8b511c2e0d72efe9a4e84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30513"/>
            <a:ext cx="6328229" cy="5805715"/>
          </a:xfrm>
          <a:prstGeom prst="rect">
            <a:avLst/>
          </a:prstGeom>
        </p:spPr>
      </p:pic>
      <p:pic>
        <p:nvPicPr>
          <p:cNvPr id="3" name="Picture 2" descr="97a8a2bb0c8b511c2e0d72efe9a4e84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4686" y="1001485"/>
            <a:ext cx="5907314" cy="585651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97116" y="2911451"/>
            <a:ext cx="19594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</a:rPr>
              <a:t>uông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8344" y="5883060"/>
            <a:ext cx="22569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</a:rPr>
              <a:t>chuông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33371" y="2947547"/>
            <a:ext cx="19594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</a:rPr>
              <a:t>uôc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33371" y="5907314"/>
            <a:ext cx="19594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</a:rPr>
              <a:t>đuốc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78173" y="2911451"/>
            <a:ext cx="19594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</a:rPr>
              <a:t>ương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691085" y="5883060"/>
            <a:ext cx="19594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</a:rPr>
              <a:t>gương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903327" y="2911451"/>
            <a:ext cx="19594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</a:rPr>
              <a:t>ươc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855199" y="5907314"/>
            <a:ext cx="19594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</a:rPr>
              <a:t>lược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125D772-3A35-B170-B842-96C93DA79581}"/>
              </a:ext>
            </a:extLst>
          </p:cNvPr>
          <p:cNvSpPr/>
          <p:nvPr/>
        </p:nvSpPr>
        <p:spPr>
          <a:xfrm>
            <a:off x="76413" y="47471"/>
            <a:ext cx="1113182" cy="314078"/>
          </a:xfrm>
          <a:prstGeom prst="rect">
            <a:avLst/>
          </a:prstGeom>
          <a:solidFill>
            <a:srgbClr val="DF6613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660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EBC7A-EBC0-A242-70B8-079AD2CB35F6}"/>
              </a:ext>
            </a:extLst>
          </p:cNvPr>
          <p:cNvSpPr/>
          <p:nvPr/>
        </p:nvSpPr>
        <p:spPr>
          <a:xfrm>
            <a:off x="10370694" y="47471"/>
            <a:ext cx="1821306" cy="314078"/>
          </a:xfrm>
          <a:prstGeom prst="rect">
            <a:avLst/>
          </a:prstGeom>
          <a:solidFill>
            <a:srgbClr val="DF6613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6600"/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73DA33C-0D7E-439B-9EC0-2F701A25A3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23899"/>
            <a:ext cx="12192000" cy="6134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164805" y="1974727"/>
            <a:ext cx="337185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600" b="1" dirty="0">
                <a:solidFill>
                  <a:schemeClr val="bg1"/>
                </a:solidFill>
                <a:latin typeface="HP001 4 hàng" pitchFamily="34" charset="0"/>
              </a:rPr>
              <a:t>Tập viết </a:t>
            </a:r>
            <a:endParaRPr lang="en-US" sz="6600" b="1" dirty="0">
              <a:solidFill>
                <a:schemeClr val="bg1"/>
              </a:solidFill>
              <a:latin typeface="HP001 4 hàng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386261" y="2847973"/>
            <a:ext cx="2928937" cy="1588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672761" y="4976581"/>
            <a:ext cx="938325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600" b="1" dirty="0">
                <a:solidFill>
                  <a:srgbClr val="FFFF00"/>
                </a:solidFill>
                <a:latin typeface="HP001 4 hàng" pitchFamily="34" charset="0"/>
              </a:rPr>
              <a:t>chuông, đuốc,</a:t>
            </a:r>
            <a:r>
              <a:rPr lang="en-US" sz="6600" b="1" dirty="0">
                <a:solidFill>
                  <a:srgbClr val="FFFF00"/>
                </a:solidFill>
                <a:latin typeface="HP001 4 hàng" pitchFamily="34" charset="0"/>
              </a:rPr>
              <a:t> </a:t>
            </a:r>
            <a:r>
              <a:rPr lang="vi-VN" sz="6600" b="1" dirty="0">
                <a:solidFill>
                  <a:srgbClr val="FFFF00"/>
                </a:solidFill>
                <a:latin typeface="HP001 4 hàng" pitchFamily="34" charset="0"/>
              </a:rPr>
              <a:t>gương</a:t>
            </a:r>
            <a:r>
              <a:rPr lang="vi-VN" sz="6000" b="1" dirty="0">
                <a:solidFill>
                  <a:srgbClr val="FFFF00"/>
                </a:solidFill>
                <a:latin typeface="HP001 4 hàng" pitchFamily="34" charset="0"/>
              </a:rPr>
              <a:t>, lược</a:t>
            </a:r>
            <a:endParaRPr lang="en-US" sz="6000" b="1" dirty="0">
              <a:solidFill>
                <a:srgbClr val="FFFF00"/>
              </a:solidFill>
              <a:latin typeface="HP001 4 hàng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48129" y="3469304"/>
            <a:ext cx="8128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600" b="1" dirty="0">
                <a:solidFill>
                  <a:srgbClr val="FFFF00"/>
                </a:solidFill>
                <a:latin typeface="HP001 4 hàng" pitchFamily="34" charset="0"/>
              </a:rPr>
              <a:t>uông, uôc, ương,</a:t>
            </a:r>
            <a:r>
              <a:rPr lang="en-US" sz="6600" b="1" dirty="0">
                <a:solidFill>
                  <a:srgbClr val="FFFF00"/>
                </a:solidFill>
                <a:latin typeface="HP001 4 hàng" pitchFamily="34" charset="0"/>
              </a:rPr>
              <a:t> </a:t>
            </a:r>
            <a:r>
              <a:rPr lang="vi-VN" sz="6600" b="1" dirty="0">
                <a:solidFill>
                  <a:srgbClr val="FFFF00"/>
                </a:solidFill>
                <a:latin typeface="HP001 4 hàng" pitchFamily="34" charset="0"/>
              </a:rPr>
              <a:t>ươc</a:t>
            </a:r>
            <a:r>
              <a:rPr lang="vi-VN" b="1" dirty="0">
                <a:solidFill>
                  <a:srgbClr val="FFFF00"/>
                </a:solidFill>
                <a:latin typeface="HP001 4 hàng" pitchFamily="34" charset="0"/>
              </a:rPr>
              <a:t>, </a:t>
            </a:r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827C6EB-E6AB-3A05-CA33-947E4C719894}"/>
              </a:ext>
            </a:extLst>
          </p:cNvPr>
          <p:cNvSpPr/>
          <p:nvPr/>
        </p:nvSpPr>
        <p:spPr>
          <a:xfrm>
            <a:off x="76413" y="47471"/>
            <a:ext cx="1113182" cy="314078"/>
          </a:xfrm>
          <a:prstGeom prst="rect">
            <a:avLst/>
          </a:prstGeom>
          <a:solidFill>
            <a:srgbClr val="DF6613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6600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E67395B-4996-2EB6-A16A-8E7B46E45F5F}"/>
              </a:ext>
            </a:extLst>
          </p:cNvPr>
          <p:cNvSpPr/>
          <p:nvPr/>
        </p:nvSpPr>
        <p:spPr>
          <a:xfrm>
            <a:off x="10370694" y="47471"/>
            <a:ext cx="1821306" cy="314078"/>
          </a:xfrm>
          <a:prstGeom prst="rect">
            <a:avLst/>
          </a:prstGeom>
          <a:solidFill>
            <a:srgbClr val="DF6613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6600"/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inh-nen-ppt-bang-den-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9277"/>
            <a:ext cx="12192000" cy="639163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02656" y="2531143"/>
            <a:ext cx="778668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Quan sát</a:t>
            </a:r>
            <a:endParaRPr lang="en-US" sz="8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 descr="AW311202_11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8687" y="520961"/>
            <a:ext cx="2762913" cy="28575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43F58B0-F90B-409B-BAA8-EAA62CE1B5E1}"/>
              </a:ext>
            </a:extLst>
          </p:cNvPr>
          <p:cNvSpPr/>
          <p:nvPr/>
        </p:nvSpPr>
        <p:spPr>
          <a:xfrm>
            <a:off x="76413" y="47471"/>
            <a:ext cx="1113182" cy="314078"/>
          </a:xfrm>
          <a:prstGeom prst="rect">
            <a:avLst/>
          </a:prstGeom>
          <a:solidFill>
            <a:srgbClr val="DF6613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66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5B6D668-9203-DE65-928F-3A65432F5B1F}"/>
              </a:ext>
            </a:extLst>
          </p:cNvPr>
          <p:cNvSpPr/>
          <p:nvPr/>
        </p:nvSpPr>
        <p:spPr>
          <a:xfrm>
            <a:off x="10370694" y="47471"/>
            <a:ext cx="1821306" cy="314078"/>
          </a:xfrm>
          <a:prstGeom prst="rect">
            <a:avLst/>
          </a:prstGeom>
          <a:solidFill>
            <a:srgbClr val="DF6613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6600"/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1488" y="2271713"/>
            <a:ext cx="106299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0" b="1" dirty="0">
                <a:solidFill>
                  <a:schemeClr val="bg1"/>
                </a:solidFill>
                <a:latin typeface="HP001 4 hàng" pitchFamily="34" charset="0"/>
              </a:rPr>
              <a:t>Tập viết </a:t>
            </a:r>
            <a:endParaRPr lang="en-US" sz="16000" b="1" dirty="0">
              <a:solidFill>
                <a:schemeClr val="bg1"/>
              </a:solidFill>
              <a:latin typeface="HP001 4 hàng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7355"/>
            <a:ext cx="12192000" cy="602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283084" y="1108993"/>
            <a:ext cx="3448051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5000" b="1" dirty="0">
                <a:solidFill>
                  <a:schemeClr val="bg1"/>
                </a:solidFill>
                <a:latin typeface="HP001 4 hàng" pitchFamily="34" charset="0"/>
              </a:rPr>
              <a:t>uôc</a:t>
            </a:r>
            <a:r>
              <a:rPr lang="vi-VN" dirty="0">
                <a:latin typeface="HP001 4 hàng" pitchFamily="34" charset="0"/>
              </a:rPr>
              <a:t> </a:t>
            </a:r>
            <a:endParaRPr lang="en-US" dirty="0">
              <a:latin typeface="HP001 4 hàng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47560" y="1090168"/>
            <a:ext cx="437424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5000" b="1" dirty="0">
                <a:solidFill>
                  <a:schemeClr val="bg1"/>
                </a:solidFill>
                <a:latin typeface="HP001 4 hàng" pitchFamily="34" charset="0"/>
              </a:rPr>
              <a:t>uông</a:t>
            </a:r>
            <a:r>
              <a:rPr lang="vi-VN" dirty="0">
                <a:latin typeface="HP001 4 hàng" pitchFamily="34" charset="0"/>
              </a:rPr>
              <a:t> </a:t>
            </a:r>
            <a:endParaRPr lang="en-US" dirty="0">
              <a:latin typeface="HP001 4 hàng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91632" y="4056419"/>
            <a:ext cx="582022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5000" b="1" dirty="0">
                <a:solidFill>
                  <a:schemeClr val="bg1"/>
                </a:solidFill>
                <a:latin typeface="HP001 4 hàng" pitchFamily="34" charset="0"/>
              </a:rPr>
              <a:t>huông</a:t>
            </a:r>
            <a:r>
              <a:rPr lang="vi-VN" dirty="0">
                <a:latin typeface="HP001 4 hàng" pitchFamily="34" charset="0"/>
              </a:rPr>
              <a:t> </a:t>
            </a:r>
            <a:endParaRPr lang="en-US" dirty="0">
              <a:latin typeface="HP001 4 hàng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086460" y="4093356"/>
            <a:ext cx="41910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5000" b="1" dirty="0">
                <a:solidFill>
                  <a:schemeClr val="bg1"/>
                </a:solidFill>
                <a:latin typeface="HP001 4 hàng" pitchFamily="34" charset="0"/>
              </a:rPr>
              <a:t>đuốc</a:t>
            </a:r>
            <a:r>
              <a:rPr lang="vi-VN" dirty="0">
                <a:latin typeface="HP001 4 hàng" pitchFamily="34" charset="0"/>
              </a:rPr>
              <a:t> </a:t>
            </a:r>
            <a:endParaRPr lang="en-US" dirty="0">
              <a:latin typeface="HP001 4 hàng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6983F47-ED30-4B4A-80BE-9753919FC231}"/>
              </a:ext>
            </a:extLst>
          </p:cNvPr>
          <p:cNvSpPr txBox="1"/>
          <p:nvPr/>
        </p:nvSpPr>
        <p:spPr>
          <a:xfrm>
            <a:off x="1695581" y="4041306"/>
            <a:ext cx="582022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5000" b="1" dirty="0">
                <a:solidFill>
                  <a:schemeClr val="bg1"/>
                </a:solidFill>
                <a:latin typeface="HP001 4 hàng" pitchFamily="34" charset="0"/>
              </a:rPr>
              <a:t>c</a:t>
            </a:r>
            <a:endParaRPr lang="en-US" dirty="0">
              <a:latin typeface="HP001 4 hàng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81150FE-6285-56B9-4A8E-189D81BAC4FB}"/>
              </a:ext>
            </a:extLst>
          </p:cNvPr>
          <p:cNvSpPr/>
          <p:nvPr/>
        </p:nvSpPr>
        <p:spPr>
          <a:xfrm>
            <a:off x="76413" y="47471"/>
            <a:ext cx="1113182" cy="314078"/>
          </a:xfrm>
          <a:prstGeom prst="rect">
            <a:avLst/>
          </a:prstGeom>
          <a:solidFill>
            <a:srgbClr val="DF6613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660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ADD8E74-07F4-E18A-7F77-672CCBDE3B20}"/>
              </a:ext>
            </a:extLst>
          </p:cNvPr>
          <p:cNvSpPr/>
          <p:nvPr/>
        </p:nvSpPr>
        <p:spPr>
          <a:xfrm>
            <a:off x="10370694" y="47471"/>
            <a:ext cx="1821306" cy="314078"/>
          </a:xfrm>
          <a:prstGeom prst="rect">
            <a:avLst/>
          </a:prstGeom>
          <a:solidFill>
            <a:srgbClr val="DF6613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6600"/>
              </a:solidFill>
            </a:endParaRPr>
          </a:p>
        </p:txBody>
      </p:sp>
    </p:spTree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d30d46445ddc5dfbe1f6850020f51f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4381"/>
            <a:ext cx="12192000" cy="645716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938016" y="1936749"/>
            <a:ext cx="7620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vi-VN" sz="3100" dirty="0">
                <a:latin typeface="+mj-lt"/>
                <a:cs typeface="Times New Roman" pitchFamily="18" charset="0"/>
              </a:rPr>
              <a:t>Độ cao 2 li là </a:t>
            </a:r>
            <a:r>
              <a:rPr lang="en-US" sz="3100" dirty="0" err="1">
                <a:latin typeface="+mj-lt"/>
                <a:cs typeface="Times New Roman" pitchFamily="18" charset="0"/>
              </a:rPr>
              <a:t>các</a:t>
            </a:r>
            <a:r>
              <a:rPr lang="en-US" sz="3100" dirty="0">
                <a:latin typeface="+mj-lt"/>
                <a:cs typeface="Times New Roman" pitchFamily="18" charset="0"/>
              </a:rPr>
              <a:t> </a:t>
            </a:r>
            <a:r>
              <a:rPr lang="vi-VN" sz="3100" dirty="0">
                <a:latin typeface="+mj-lt"/>
                <a:cs typeface="Times New Roman" pitchFamily="18" charset="0"/>
              </a:rPr>
              <a:t>con chữ</a:t>
            </a:r>
            <a:r>
              <a:rPr lang="en-US" sz="3200" dirty="0">
                <a:latin typeface="+mj-lt"/>
                <a:cs typeface="Times New Roman" pitchFamily="18" charset="0"/>
              </a:rPr>
              <a:t>:</a:t>
            </a:r>
            <a:endParaRPr lang="vi-VN" sz="3200" dirty="0">
              <a:latin typeface="+mj-lt"/>
              <a:cs typeface="Times New Roman" pitchFamily="18" charset="0"/>
            </a:endParaRPr>
          </a:p>
          <a:p>
            <a:r>
              <a:rPr lang="vi-VN" sz="3200" dirty="0">
                <a:latin typeface="+mj-lt"/>
                <a:cs typeface="Times New Roman" pitchFamily="18" charset="0"/>
              </a:rPr>
              <a:t>		 </a:t>
            </a:r>
            <a:r>
              <a:rPr lang="vi-VN" sz="4800" b="1" dirty="0">
                <a:latin typeface="HP001 4 hàng" pitchFamily="34" charset="0"/>
                <a:cs typeface="Times New Roman" pitchFamily="18" charset="0"/>
              </a:rPr>
              <a:t>u</a:t>
            </a:r>
            <a:r>
              <a:rPr lang="vi-VN" sz="4800" b="1" dirty="0">
                <a:latin typeface="HP001 4 hàng" pitchFamily="34" charset="0"/>
              </a:rPr>
              <a:t>, c, ô, n</a:t>
            </a:r>
            <a:endParaRPr lang="en-US" sz="5400" b="1" dirty="0">
              <a:latin typeface="HP001 4 hàng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38016" y="3424463"/>
            <a:ext cx="70178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00" dirty="0">
                <a:latin typeface="+mj-lt"/>
                <a:cs typeface="Times New Roman" pitchFamily="18" charset="0"/>
              </a:rPr>
              <a:t>- </a:t>
            </a:r>
            <a:r>
              <a:rPr lang="vi-VN" sz="3100" dirty="0">
                <a:latin typeface="+mj-lt"/>
                <a:cs typeface="Times New Roman" pitchFamily="18" charset="0"/>
              </a:rPr>
              <a:t>Độ cao 4 li là con chữ</a:t>
            </a:r>
            <a:r>
              <a:rPr lang="en-US" sz="3100" dirty="0">
                <a:latin typeface="+mj-lt"/>
                <a:cs typeface="Times New Roman" pitchFamily="18" charset="0"/>
              </a:rPr>
              <a:t>:</a:t>
            </a:r>
            <a:r>
              <a:rPr lang="vi-VN" sz="3100" dirty="0">
                <a:latin typeface="+mj-lt"/>
                <a:cs typeface="Times New Roman" pitchFamily="18" charset="0"/>
              </a:rPr>
              <a:t> </a:t>
            </a:r>
            <a:r>
              <a:rPr lang="vi-VN" sz="4800" b="1" dirty="0">
                <a:latin typeface="HP001 4 hàng" pitchFamily="34" charset="0"/>
                <a:cs typeface="Times New Roman" pitchFamily="18" charset="0"/>
              </a:rPr>
              <a:t>đ</a:t>
            </a:r>
            <a:endParaRPr lang="en-US" sz="4800" b="1" dirty="0">
              <a:latin typeface="HP001 4 hàng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38016" y="4912177"/>
            <a:ext cx="70249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00" dirty="0">
                <a:latin typeface="+mj-lt"/>
                <a:cs typeface="Times New Roman" pitchFamily="18" charset="0"/>
              </a:rPr>
              <a:t>- </a:t>
            </a:r>
            <a:r>
              <a:rPr lang="vi-VN" sz="3100" dirty="0">
                <a:latin typeface="+mj-lt"/>
                <a:cs typeface="Times New Roman" pitchFamily="18" charset="0"/>
              </a:rPr>
              <a:t>Độ cao 5 li là </a:t>
            </a:r>
            <a:r>
              <a:rPr lang="en-US" sz="3100" dirty="0" err="1">
                <a:latin typeface="+mj-lt"/>
                <a:cs typeface="Times New Roman" pitchFamily="18" charset="0"/>
              </a:rPr>
              <a:t>các</a:t>
            </a:r>
            <a:r>
              <a:rPr lang="en-US" sz="3100" dirty="0">
                <a:latin typeface="+mj-lt"/>
                <a:cs typeface="Times New Roman" pitchFamily="18" charset="0"/>
              </a:rPr>
              <a:t> </a:t>
            </a:r>
            <a:r>
              <a:rPr lang="vi-VN" sz="3100" dirty="0">
                <a:latin typeface="+mj-lt"/>
                <a:cs typeface="Times New Roman" pitchFamily="18" charset="0"/>
              </a:rPr>
              <a:t>con chữ</a:t>
            </a:r>
            <a:r>
              <a:rPr lang="en-US" sz="3100" dirty="0">
                <a:latin typeface="+mj-lt"/>
                <a:cs typeface="Times New Roman" pitchFamily="18" charset="0"/>
              </a:rPr>
              <a:t>:</a:t>
            </a:r>
            <a:r>
              <a:rPr lang="vi-VN" sz="3100" dirty="0">
                <a:latin typeface="+mj-lt"/>
                <a:cs typeface="Times New Roman" pitchFamily="18" charset="0"/>
              </a:rPr>
              <a:t> </a:t>
            </a:r>
            <a:r>
              <a:rPr lang="vi-VN" sz="4800" b="1" dirty="0">
                <a:latin typeface="HP001 4 hàng" pitchFamily="34" charset="0"/>
                <a:cs typeface="Times New Roman" pitchFamily="18" charset="0"/>
              </a:rPr>
              <a:t>h, g</a:t>
            </a:r>
            <a:endParaRPr lang="en-US" sz="4800" b="1" dirty="0">
              <a:latin typeface="HP001 4 hàng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03FE214-BECA-811C-8032-F5541675C13E}"/>
              </a:ext>
            </a:extLst>
          </p:cNvPr>
          <p:cNvSpPr/>
          <p:nvPr/>
        </p:nvSpPr>
        <p:spPr>
          <a:xfrm>
            <a:off x="76413" y="47471"/>
            <a:ext cx="1113182" cy="314078"/>
          </a:xfrm>
          <a:prstGeom prst="rect">
            <a:avLst/>
          </a:prstGeom>
          <a:solidFill>
            <a:srgbClr val="DF6613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66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C9AFFAD-9EA2-5659-8496-11B69EC44248}"/>
              </a:ext>
            </a:extLst>
          </p:cNvPr>
          <p:cNvSpPr/>
          <p:nvPr/>
        </p:nvSpPr>
        <p:spPr>
          <a:xfrm>
            <a:off x="10370694" y="47471"/>
            <a:ext cx="1821306" cy="314078"/>
          </a:xfrm>
          <a:prstGeom prst="rect">
            <a:avLst/>
          </a:prstGeom>
          <a:solidFill>
            <a:srgbClr val="DF6613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6600"/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ập viết uông uôc">
            <a:hlinkClick r:id="" action="ppaction://media"/>
            <a:extLst>
              <a:ext uri="{FF2B5EF4-FFF2-40B4-BE49-F238E27FC236}">
                <a16:creationId xmlns:a16="http://schemas.microsoft.com/office/drawing/2014/main" id="{E64B01EF-2E76-4902-B019-9A5467488EB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57200"/>
            <a:ext cx="12192000" cy="640080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738560D-0635-1723-30F2-B97E2428CBBC}"/>
              </a:ext>
            </a:extLst>
          </p:cNvPr>
          <p:cNvSpPr/>
          <p:nvPr/>
        </p:nvSpPr>
        <p:spPr>
          <a:xfrm>
            <a:off x="76413" y="47471"/>
            <a:ext cx="1113182" cy="314078"/>
          </a:xfrm>
          <a:prstGeom prst="rect">
            <a:avLst/>
          </a:prstGeom>
          <a:solidFill>
            <a:srgbClr val="DF6613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660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40396A8-17EB-AC4C-BA76-EFA852784DD1}"/>
              </a:ext>
            </a:extLst>
          </p:cNvPr>
          <p:cNvSpPr/>
          <p:nvPr/>
        </p:nvSpPr>
        <p:spPr>
          <a:xfrm>
            <a:off x="10370694" y="47471"/>
            <a:ext cx="1821306" cy="314078"/>
          </a:xfrm>
          <a:prstGeom prst="rect">
            <a:avLst/>
          </a:prstGeom>
          <a:solidFill>
            <a:srgbClr val="DF6613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6600"/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1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956</TotalTime>
  <Words>181</Words>
  <Application>Microsoft Office PowerPoint</Application>
  <PresentationFormat>Widescreen</PresentationFormat>
  <Paragraphs>65</Paragraphs>
  <Slides>23</Slides>
  <Notes>3</Notes>
  <HiddenSlides>0</HiddenSlides>
  <MMClips>8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Arial</vt:lpstr>
      <vt:lpstr>Calibri</vt:lpstr>
      <vt:lpstr>HP001 4 hàng</vt:lpstr>
      <vt:lpstr>Times New Roman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dell</cp:lastModifiedBy>
  <cp:revision>63</cp:revision>
  <dcterms:created xsi:type="dcterms:W3CDTF">2021-11-01T08:16:43Z</dcterms:created>
  <dcterms:modified xsi:type="dcterms:W3CDTF">2024-12-30T13:00:57Z</dcterms:modified>
</cp:coreProperties>
</file>