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notesMasterIdLst>
    <p:notesMasterId r:id="rId46"/>
  </p:notesMasterIdLst>
  <p:sldIdLst>
    <p:sldId id="257" r:id="rId9"/>
    <p:sldId id="259" r:id="rId10"/>
    <p:sldId id="256" r:id="rId11"/>
    <p:sldId id="258" r:id="rId12"/>
    <p:sldId id="260" r:id="rId13"/>
    <p:sldId id="261" r:id="rId14"/>
    <p:sldId id="263" r:id="rId15"/>
    <p:sldId id="264" r:id="rId16"/>
    <p:sldId id="288" r:id="rId17"/>
    <p:sldId id="278" r:id="rId18"/>
    <p:sldId id="289" r:id="rId19"/>
    <p:sldId id="270" r:id="rId20"/>
    <p:sldId id="280" r:id="rId21"/>
    <p:sldId id="290" r:id="rId22"/>
    <p:sldId id="282" r:id="rId23"/>
    <p:sldId id="283" r:id="rId24"/>
    <p:sldId id="301" r:id="rId25"/>
    <p:sldId id="284" r:id="rId26"/>
    <p:sldId id="302" r:id="rId27"/>
    <p:sldId id="291" r:id="rId28"/>
    <p:sldId id="285" r:id="rId29"/>
    <p:sldId id="297" r:id="rId30"/>
    <p:sldId id="303" r:id="rId31"/>
    <p:sldId id="304" r:id="rId32"/>
    <p:sldId id="292" r:id="rId33"/>
    <p:sldId id="298" r:id="rId34"/>
    <p:sldId id="293" r:id="rId35"/>
    <p:sldId id="294" r:id="rId36"/>
    <p:sldId id="300" r:id="rId37"/>
    <p:sldId id="299" r:id="rId38"/>
    <p:sldId id="269" r:id="rId39"/>
    <p:sldId id="286" r:id="rId40"/>
    <p:sldId id="287" r:id="rId41"/>
    <p:sldId id="305" r:id="rId42"/>
    <p:sldId id="266" r:id="rId43"/>
    <p:sldId id="306" r:id="rId44"/>
    <p:sldId id="4410" r:id="rId4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102" autoAdjust="0"/>
  </p:normalViewPr>
  <p:slideViewPr>
    <p:cSldViewPr>
      <p:cViewPr varScale="1">
        <p:scale>
          <a:sx n="39" d="100"/>
          <a:sy n="39" d="100"/>
        </p:scale>
        <p:origin x="94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9E956D-7FA6-48A7-A624-477A4AC35366}"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907A31-263E-4FE7-AB71-993302FB7C38}" type="slidenum">
              <a:rPr lang="en-US" smtClean="0"/>
              <a:t>‹#›</a:t>
            </a:fld>
            <a:endParaRPr lang="en-US"/>
          </a:p>
        </p:txBody>
      </p:sp>
    </p:spTree>
    <p:extLst>
      <p:ext uri="{BB962C8B-B14F-4D97-AF65-F5344CB8AC3E}">
        <p14:creationId xmlns:p14="http://schemas.microsoft.com/office/powerpoint/2010/main" val="3250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fld id="{04907A31-263E-4FE7-AB71-993302FB7C38}" type="slidenum">
              <a:rPr lang="en-US" smtClean="0"/>
              <a:t>1</a:t>
            </a:fld>
            <a:endParaRPr lang="en-US"/>
          </a:p>
        </p:txBody>
      </p:sp>
    </p:spTree>
    <p:extLst>
      <p:ext uri="{BB962C8B-B14F-4D97-AF65-F5344CB8AC3E}">
        <p14:creationId xmlns:p14="http://schemas.microsoft.com/office/powerpoint/2010/main" val="23211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3</a:t>
            </a:fld>
            <a:endParaRPr lang="en-US"/>
          </a:p>
        </p:txBody>
      </p:sp>
    </p:spTree>
    <p:extLst>
      <p:ext uri="{BB962C8B-B14F-4D97-AF65-F5344CB8AC3E}">
        <p14:creationId xmlns:p14="http://schemas.microsoft.com/office/powerpoint/2010/main" val="327295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 “</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Xin chào, Xa-ha-ra</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miêu tả hoang mạc Xa-ha-ra nhiều cát, nắng và gió, là một địa điểm có thời tiết khắc nghiệt nhưng bình minh rất đẹp, thu hút nhiều người đến từ nơi khác nhau.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4907A31-263E-4FE7-AB71-993302FB7C38}" type="slidenum">
              <a:rPr lang="en-US" smtClean="0"/>
              <a:t>4</a:t>
            </a:fld>
            <a:endParaRPr lang="en-US"/>
          </a:p>
        </p:txBody>
      </p:sp>
    </p:spTree>
    <p:extLst>
      <p:ext uri="{BB962C8B-B14F-4D97-AF65-F5344CB8AC3E}">
        <p14:creationId xmlns:p14="http://schemas.microsoft.com/office/powerpoint/2010/main" val="285526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5</a:t>
            </a:fld>
            <a:endParaRPr lang="en-US"/>
          </a:p>
        </p:txBody>
      </p:sp>
    </p:spTree>
    <p:extLst>
      <p:ext uri="{BB962C8B-B14F-4D97-AF65-F5344CB8AC3E}">
        <p14:creationId xmlns:p14="http://schemas.microsoft.com/office/powerpoint/2010/main" val="2395539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- 0972115126</a:t>
            </a:r>
          </a:p>
          <a:p>
            <a:endParaRPr lang="en-US"/>
          </a:p>
        </p:txBody>
      </p:sp>
      <p:sp>
        <p:nvSpPr>
          <p:cNvPr id="4" name="Slide Number Placeholder 3"/>
          <p:cNvSpPr>
            <a:spLocks noGrp="1"/>
          </p:cNvSpPr>
          <p:nvPr>
            <p:ph type="sldNum" sz="quarter" idx="5"/>
          </p:nvPr>
        </p:nvSpPr>
        <p:spPr/>
        <p:txBody>
          <a:bodyPr/>
          <a:lstStyle/>
          <a:p>
            <a:fld id="{04907A31-263E-4FE7-AB71-993302FB7C38}" type="slidenum">
              <a:rPr lang="en-US" smtClean="0"/>
              <a:t>6</a:t>
            </a:fld>
            <a:endParaRPr lang="en-US"/>
          </a:p>
        </p:txBody>
      </p:sp>
    </p:spTree>
    <p:extLst>
      <p:ext uri="{BB962C8B-B14F-4D97-AF65-F5344CB8AC3E}">
        <p14:creationId xmlns:p14="http://schemas.microsoft.com/office/powerpoint/2010/main" val="75885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907A31-263E-4FE7-AB71-993302FB7C38}" type="slidenum">
              <a:rPr lang="en-US" smtClean="0"/>
              <a:t>9</a:t>
            </a:fld>
            <a:endParaRPr lang="en-US"/>
          </a:p>
        </p:txBody>
      </p:sp>
    </p:spTree>
    <p:extLst>
      <p:ext uri="{BB962C8B-B14F-4D97-AF65-F5344CB8AC3E}">
        <p14:creationId xmlns:p14="http://schemas.microsoft.com/office/powerpoint/2010/main" val="3176384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817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5967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3397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183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33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2878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268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9958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347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394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871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0482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0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1229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7780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482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9436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04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171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31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372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8341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68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46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965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4133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20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677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14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331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39802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427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3974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9195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06484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38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79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37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67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0176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32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30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4827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77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8632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0887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995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7918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359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1255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8817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0079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4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546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962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580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2111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2118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2169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09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086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2167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5134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013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02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8/26/2024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3527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2024/8/26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63437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822711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285561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2024/8/26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379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2024/8/26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3460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2024/8/26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93575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2024/8/26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85467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2024/8/26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551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2024/8/26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92604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2024/8/26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5461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2024/8/26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68806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3B84CC4-A550-36CE-BE7F-528B22F6612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114300"/>
            <a:ext cx="2304753" cy="2304753"/>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E07BC91A-B852-80AB-E2FB-EE03783114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67600" y="-5905500"/>
            <a:ext cx="2304753" cy="23047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87C2BC4D-20ED-D829-844D-95E6CF3366B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pic>
        <p:nvPicPr>
          <p:cNvPr id="17" name="Picture 16" descr="A round pink label with white text and a black background&#10;&#10;Description automatically generated">
            <a:extLst>
              <a:ext uri="{FF2B5EF4-FFF2-40B4-BE49-F238E27FC236}">
                <a16:creationId xmlns:a16="http://schemas.microsoft.com/office/drawing/2014/main" id="{9B15DB62-476E-864D-91C9-DECB219C2BF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24800" y="13601700"/>
            <a:ext cx="2304753" cy="230475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4884EBC2-1693-8F3B-4F4B-054311F05BB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82000" y="-3771900"/>
            <a:ext cx="2304753" cy="2304753"/>
          </a:xfrm>
          <a:prstGeom prst="rect">
            <a:avLst/>
          </a:prstGeom>
        </p:spPr>
      </p:pic>
      <p:pic>
        <p:nvPicPr>
          <p:cNvPr id="19" name="Picture 18" descr="A round pink label with white text and a black background&#10;&#10;Description automatically generated">
            <a:extLst>
              <a:ext uri="{FF2B5EF4-FFF2-40B4-BE49-F238E27FC236}">
                <a16:creationId xmlns:a16="http://schemas.microsoft.com/office/drawing/2014/main" id="{FC4D48AD-E36F-C4E4-9C9D-702F28B3C9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24200" y="-16329"/>
            <a:ext cx="2304753" cy="2304753"/>
          </a:xfrm>
          <a:prstGeom prst="rect">
            <a:avLst/>
          </a:prstGeom>
        </p:spPr>
      </p:pic>
    </p:spTree>
    <p:extLst>
      <p:ext uri="{BB962C8B-B14F-4D97-AF65-F5344CB8AC3E}">
        <p14:creationId xmlns:p14="http://schemas.microsoft.com/office/powerpoint/2010/main" val="3460169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912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522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42579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7429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E1E0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5436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2024/8/26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657045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0.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3.jfif"/><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62.xml"/><Relationship Id="rId5" Type="http://schemas.openxmlformats.org/officeDocument/2006/relationships/image" Target="../media/image34.jp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5" Type="http://schemas.openxmlformats.org/officeDocument/2006/relationships/image" Target="../media/image30.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9.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sv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44.png"/><Relationship Id="rId5" Type="http://schemas.openxmlformats.org/officeDocument/2006/relationships/image" Target="../media/image26.sv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3.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endParaRPr lang="en-US" dirty="0"/>
          </a:p>
        </p:txBody>
      </p:sp>
      <p:pic>
        <p:nvPicPr>
          <p:cNvPr id="3" name="Picture 2">
            <a:extLst>
              <a:ext uri="{FF2B5EF4-FFF2-40B4-BE49-F238E27FC236}">
                <a16:creationId xmlns:a16="http://schemas.microsoft.com/office/drawing/2014/main" id="{6B1C8CEA-D95C-A808-47C7-303B85166DA4}"/>
              </a:ext>
            </a:extLst>
          </p:cNvPr>
          <p:cNvPicPr>
            <a:picLocks noChangeAspect="1"/>
          </p:cNvPicPr>
          <p:nvPr/>
        </p:nvPicPr>
        <p:blipFill>
          <a:blip r:embed="rId4"/>
          <a:stretch>
            <a:fillRect/>
          </a:stretch>
        </p:blipFill>
        <p:spPr>
          <a:xfrm>
            <a:off x="4800600" y="1257300"/>
            <a:ext cx="9358052" cy="78921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D0754311-6820-9F0F-62DD-91DDB1FECE36}"/>
              </a:ext>
            </a:extLst>
          </p:cNvPr>
          <p:cNvPicPr>
            <a:picLocks noChangeAspect="1"/>
          </p:cNvPicPr>
          <p:nvPr/>
        </p:nvPicPr>
        <p:blipFill>
          <a:blip r:embed="rId4"/>
          <a:stretch>
            <a:fillRect/>
          </a:stretch>
        </p:blipFill>
        <p:spPr>
          <a:xfrm>
            <a:off x="999262" y="731432"/>
            <a:ext cx="16177139" cy="2670279"/>
          </a:xfrm>
          <a:prstGeom prst="rect">
            <a:avLst/>
          </a:prstGeom>
        </p:spPr>
      </p:pic>
      <p:pic>
        <p:nvPicPr>
          <p:cNvPr id="16" name="Picture 15">
            <a:extLst>
              <a:ext uri="{FF2B5EF4-FFF2-40B4-BE49-F238E27FC236}">
                <a16:creationId xmlns:a16="http://schemas.microsoft.com/office/drawing/2014/main" id="{2BE751CA-B800-F44F-E9C0-55F049708B57}"/>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389586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11">
            <a:extLst>
              <a:ext uri="{FF2B5EF4-FFF2-40B4-BE49-F238E27FC236}">
                <a16:creationId xmlns:a16="http://schemas.microsoft.com/office/drawing/2014/main" id="{19CD0916-AC79-7BE4-FFF9-23ECD960EAA9}"/>
              </a:ext>
            </a:extLst>
          </p:cNvPr>
          <p:cNvGrpSpPr/>
          <p:nvPr/>
        </p:nvGrpSpPr>
        <p:grpSpPr>
          <a:xfrm>
            <a:off x="7064719" y="2839467"/>
            <a:ext cx="6041898" cy="6601446"/>
            <a:chOff x="0" y="0"/>
            <a:chExt cx="4238612" cy="1952115"/>
          </a:xfrm>
        </p:grpSpPr>
        <p:sp>
          <p:nvSpPr>
            <p:cNvPr id="6" name="Freeform 12">
              <a:extLst>
                <a:ext uri="{FF2B5EF4-FFF2-40B4-BE49-F238E27FC236}">
                  <a16:creationId xmlns:a16="http://schemas.microsoft.com/office/drawing/2014/main" id="{5A75FA17-84FE-7806-0B17-DF2CD30D39BF}"/>
                </a:ext>
              </a:extLst>
            </p:cNvPr>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endParaRPr lang="en-US"/>
            </a:p>
          </p:txBody>
        </p:sp>
        <p:sp>
          <p:nvSpPr>
            <p:cNvPr id="7" name="TextBox 13">
              <a:extLst>
                <a:ext uri="{FF2B5EF4-FFF2-40B4-BE49-F238E27FC236}">
                  <a16:creationId xmlns:a16="http://schemas.microsoft.com/office/drawing/2014/main" id="{A6883119-77E6-FB88-3215-62ACFBB836DE}"/>
                </a:ext>
              </a:extLst>
            </p:cNvPr>
            <p:cNvSpPr txBox="1"/>
            <p:nvPr/>
          </p:nvSpPr>
          <p:spPr>
            <a:xfrm>
              <a:off x="0" y="-47625"/>
              <a:ext cx="4238612" cy="199974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id="{10298B35-548B-8AC7-F111-A296D275C66C}"/>
              </a:ext>
            </a:extLst>
          </p:cNvPr>
          <p:cNvPicPr>
            <a:picLocks noChangeAspect="1"/>
          </p:cNvPicPr>
          <p:nvPr/>
        </p:nvPicPr>
        <p:blipFill>
          <a:blip r:embed="rId3"/>
          <a:stretch>
            <a:fillRect/>
          </a:stretch>
        </p:blipFill>
        <p:spPr>
          <a:xfrm>
            <a:off x="6629400" y="2324100"/>
            <a:ext cx="7037120" cy="7949339"/>
          </a:xfrm>
          <a:prstGeom prst="rect">
            <a:avLst/>
          </a:prstGeom>
        </p:spPr>
      </p:pic>
    </p:spTree>
    <p:extLst>
      <p:ext uri="{BB962C8B-B14F-4D97-AF65-F5344CB8AC3E}">
        <p14:creationId xmlns:p14="http://schemas.microsoft.com/office/powerpoint/2010/main" val="398859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07152" y="-637406"/>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F73000D0-9270-874F-15D8-AF85E899BAF2}"/>
              </a:ext>
            </a:extLst>
          </p:cNvPr>
          <p:cNvSpPr/>
          <p:nvPr/>
        </p:nvSpPr>
        <p:spPr>
          <a:xfrm>
            <a:off x="5870975" y="3552324"/>
            <a:ext cx="6118542" cy="186755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11500" b="1" dirty="0" err="1">
                <a:solidFill>
                  <a:prstClr val="black"/>
                </a:solidFill>
                <a:latin typeface="Cambria" panose="02040503050406030204" pitchFamily="18" charset="0"/>
                <a:ea typeface="Cambria" panose="02040503050406030204" pitchFamily="18" charset="0"/>
              </a:rPr>
              <a:t>Quàng</a:t>
            </a:r>
            <a:endParaRPr lang="en-US" sz="115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8673A40-DF8B-A6B9-224D-2BD342357B59}"/>
              </a:ext>
            </a:extLst>
          </p:cNvPr>
          <p:cNvSpPr txBox="1"/>
          <p:nvPr/>
        </p:nvSpPr>
        <p:spPr>
          <a:xfrm>
            <a:off x="3581400" y="5753100"/>
            <a:ext cx="11353800" cy="2554545"/>
          </a:xfrm>
          <a:prstGeom prst="rect">
            <a:avLst/>
          </a:prstGeom>
          <a:noFill/>
        </p:spPr>
        <p:txBody>
          <a:bodyPr wrap="square">
            <a:spAutoFit/>
          </a:bodyPr>
          <a:lstStyle/>
          <a:p>
            <a:pPr algn="just" defTabSz="1371600"/>
            <a:r>
              <a:rPr lang="vi-VN" sz="8000" dirty="0">
                <a:solidFill>
                  <a:srgbClr val="000000"/>
                </a:solidFill>
                <a:latin typeface="Cambria" panose="02040503050406030204" pitchFamily="18" charset="0"/>
                <a:ea typeface="Cambria" panose="02040503050406030204" pitchFamily="18" charset="0"/>
              </a:rPr>
              <a:t>vòng ngược lại hoặc rẽ sang một bên. </a:t>
            </a:r>
            <a:endParaRPr lang="en-US" sz="8000" dirty="0">
              <a:solidFill>
                <a:prstClr val="black"/>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538E39FE-A9DC-D6DA-2183-409ED584534E}"/>
              </a:ext>
            </a:extLst>
          </p:cNvPr>
          <p:cNvPicPr>
            <a:picLocks noChangeAspect="1"/>
          </p:cNvPicPr>
          <p:nvPr/>
        </p:nvPicPr>
        <p:blipFill>
          <a:blip r:embed="rId4"/>
          <a:stretch>
            <a:fillRect/>
          </a:stretch>
        </p:blipFill>
        <p:spPr>
          <a:xfrm>
            <a:off x="3464651" y="565289"/>
            <a:ext cx="10086707" cy="2889755"/>
          </a:xfrm>
          <a:prstGeom prst="rect">
            <a:avLst/>
          </a:prstGeom>
        </p:spPr>
      </p:pic>
    </p:spTree>
    <p:extLst>
      <p:ext uri="{BB962C8B-B14F-4D97-AF65-F5344CB8AC3E}">
        <p14:creationId xmlns:p14="http://schemas.microsoft.com/office/powerpoint/2010/main" val="23349525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Túp</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lều</a:t>
            </a:r>
            <a:r>
              <a:rPr lang="en-US" sz="5400" b="1" dirty="0">
                <a:solidFill>
                  <a:prstClr val="black"/>
                </a:solidFill>
                <a:latin typeface="Cambria" panose="02040503050406030204" pitchFamily="18" charset="0"/>
                <a:ea typeface="Cambria" panose="02040503050406030204" pitchFamily="18" charset="0"/>
              </a:rPr>
              <a:t> du </a:t>
            </a:r>
            <a:r>
              <a:rPr lang="en-US" sz="5400" b="1" dirty="0" err="1">
                <a:solidFill>
                  <a:prstClr val="black"/>
                </a:solidFill>
                <a:latin typeface="Cambria" panose="02040503050406030204" pitchFamily="18" charset="0"/>
                <a:ea typeface="Cambria" panose="02040503050406030204" pitchFamily="18" charset="0"/>
              </a:rPr>
              <a:t>mục</a:t>
            </a:r>
            <a:endParaRPr lang="en-US" sz="54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4708981"/>
          </a:xfrm>
          <a:prstGeom prst="rect">
            <a:avLst/>
          </a:prstGeom>
          <a:noFill/>
        </p:spPr>
        <p:txBody>
          <a:bodyPr wrap="square">
            <a:spAutoFit/>
          </a:bodyPr>
          <a:lstStyle/>
          <a:p>
            <a:pPr algn="just" defTabSz="1371600"/>
            <a:r>
              <a:rPr lang="en-US" sz="6000" dirty="0">
                <a:solidFill>
                  <a:srgbClr val="000000"/>
                </a:solidFill>
                <a:latin typeface="Cambria" panose="02040503050406030204" pitchFamily="18" charset="0"/>
                <a:ea typeface="Cambria" panose="02040503050406030204" pitchFamily="18" charset="0"/>
              </a:rPr>
              <a:t>L</a:t>
            </a:r>
            <a:r>
              <a:rPr lang="vi-VN" sz="6000" dirty="0">
                <a:solidFill>
                  <a:srgbClr val="000000"/>
                </a:solidFill>
                <a:latin typeface="Cambria" panose="02040503050406030204" pitchFamily="18" charset="0"/>
                <a:ea typeface="Cambria" panose="02040503050406030204" pitchFamily="18" charset="0"/>
              </a:rPr>
              <a:t>ều của những người không cố định nơi ở, họ di chuyển nhiều nơi để thuận lợi cho việc chăn nuôi gia súc.</a:t>
            </a:r>
            <a:endParaRPr lang="en-US" sz="6000"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167290"/>
            <a:ext cx="8572500" cy="5862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662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Rectangle: Rounded Corners 15">
            <a:extLst>
              <a:ext uri="{FF2B5EF4-FFF2-40B4-BE49-F238E27FC236}">
                <a16:creationId xmlns:a16="http://schemas.microsoft.com/office/drawing/2014/main" id="{772EF9A9-FB5F-9368-DD18-7011200198EC}"/>
              </a:ext>
            </a:extLst>
          </p:cNvPr>
          <p:cNvSpPr/>
          <p:nvPr/>
        </p:nvSpPr>
        <p:spPr>
          <a:xfrm>
            <a:off x="1401188" y="2897708"/>
            <a:ext cx="6118542" cy="1407592"/>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Cồn</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TextBox 16">
            <a:extLst>
              <a:ext uri="{FF2B5EF4-FFF2-40B4-BE49-F238E27FC236}">
                <a16:creationId xmlns:a16="http://schemas.microsoft.com/office/drawing/2014/main" id="{1FFBAD2C-8E5D-947C-86EE-0927AF4596EE}"/>
              </a:ext>
            </a:extLst>
          </p:cNvPr>
          <p:cNvSpPr txBox="1"/>
          <p:nvPr/>
        </p:nvSpPr>
        <p:spPr>
          <a:xfrm>
            <a:off x="864212" y="4946084"/>
            <a:ext cx="7657208" cy="1938992"/>
          </a:xfrm>
          <a:prstGeom prst="rect">
            <a:avLst/>
          </a:prstGeom>
          <a:noFill/>
        </p:spPr>
        <p:txBody>
          <a:bodyPr wrap="square">
            <a:spAutoFit/>
          </a:bodyPr>
          <a:lstStyle/>
          <a:p>
            <a:pPr lvl="0" algn="just" defTabSz="1371600"/>
            <a:r>
              <a:rPr lang="en-US" sz="6000" dirty="0" err="1">
                <a:solidFill>
                  <a:srgbClr val="000000"/>
                </a:solidFill>
                <a:latin typeface="Cambria" panose="02040503050406030204" pitchFamily="18" charset="0"/>
                <a:ea typeface="Cambria" panose="02040503050406030204" pitchFamily="18" charset="0"/>
              </a:rPr>
              <a:t>Dải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cát</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lớn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nổi</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lên</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thành</a:t>
            </a:r>
            <a:r>
              <a:rPr lang="en-US" sz="6000" dirty="0">
                <a:solidFill>
                  <a:srgbClr val="000000"/>
                </a:solidFill>
                <a:latin typeface="Cambria" panose="02040503050406030204" pitchFamily="18" charset="0"/>
                <a:ea typeface="Cambria" panose="02040503050406030204" pitchFamily="18" charset="0"/>
              </a:rPr>
              <a:t> </a:t>
            </a:r>
            <a:r>
              <a:rPr lang="en-US" sz="6000" dirty="0" err="1">
                <a:solidFill>
                  <a:srgbClr val="000000"/>
                </a:solidFill>
                <a:latin typeface="Cambria" panose="02040503050406030204" pitchFamily="18" charset="0"/>
                <a:ea typeface="Cambria" panose="02040503050406030204" pitchFamily="18" charset="0"/>
              </a:rPr>
              <a:t>dãy</a:t>
            </a:r>
            <a:r>
              <a:rPr lang="en-US" sz="6000" dirty="0">
                <a:solidFill>
                  <a:srgbClr val="000000"/>
                </a:solidFill>
                <a:latin typeface="Cambria" panose="02040503050406030204" pitchFamily="18" charset="0"/>
                <a:ea typeface="Cambria" panose="02040503050406030204" pitchFamily="18" charset="0"/>
              </a:rPr>
              <a:t>.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09BCBF00-6C34-254A-6228-181158607085}"/>
              </a:ext>
            </a:extLst>
          </p:cNvPr>
          <p:cNvPicPr>
            <a:picLocks noChangeAspect="1"/>
          </p:cNvPicPr>
          <p:nvPr/>
        </p:nvPicPr>
        <p:blipFill>
          <a:blip r:embed="rId4"/>
          <a:stretch>
            <a:fillRect/>
          </a:stretch>
        </p:blipFill>
        <p:spPr>
          <a:xfrm>
            <a:off x="4100647" y="611452"/>
            <a:ext cx="10086707" cy="2889755"/>
          </a:xfrm>
          <a:prstGeom prst="rect">
            <a:avLst/>
          </a:prstGeom>
        </p:spPr>
      </p:pic>
      <p:pic>
        <p:nvPicPr>
          <p:cNvPr id="2050" name="Picture 2">
            <a:extLst>
              <a:ext uri="{FF2B5EF4-FFF2-40B4-BE49-F238E27FC236}">
                <a16:creationId xmlns:a16="http://schemas.microsoft.com/office/drawing/2014/main" id="{2A2CD37A-6654-D83C-9D37-296115B4A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8770257" y="3390900"/>
            <a:ext cx="8572500" cy="5410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080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Rectangle: Rounded Corners 16">
            <a:extLst>
              <a:ext uri="{FF2B5EF4-FFF2-40B4-BE49-F238E27FC236}">
                <a16:creationId xmlns:a16="http://schemas.microsoft.com/office/drawing/2014/main" id="{A097FD21-DD9B-7612-01C8-D684F5862ACE}"/>
              </a:ext>
            </a:extLst>
          </p:cNvPr>
          <p:cNvSpPr/>
          <p:nvPr/>
        </p:nvSpPr>
        <p:spPr>
          <a:xfrm>
            <a:off x="1594508" y="2888171"/>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kĩ</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thảo</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luận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4 </a:t>
            </a:r>
            <a:r>
              <a:rPr lang="en-US" sz="5400" b="1" dirty="0" err="1">
                <a:solidFill>
                  <a:prstClr val="black"/>
                </a:solidFill>
                <a:latin typeface="Cambria" panose="02040503050406030204" pitchFamily="18" charset="0"/>
                <a:ea typeface="Cambria" panose="02040503050406030204" pitchFamily="18" charset="0"/>
              </a:rPr>
              <a:t>câu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hỏi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tìm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hiểu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bài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trong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sách</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giáo</a:t>
            </a:r>
            <a:r>
              <a:rPr lang="en-US" sz="5400" b="1" dirty="0">
                <a:solidFill>
                  <a:prstClr val="black"/>
                </a:solidFill>
                <a:latin typeface="Cambria" panose="02040503050406030204" pitchFamily="18" charset="0"/>
                <a:ea typeface="Cambria" panose="02040503050406030204" pitchFamily="18" charset="0"/>
              </a:rPr>
              <a:t> khoa</a:t>
            </a:r>
          </a:p>
        </p:txBody>
      </p:sp>
      <p:pic>
        <p:nvPicPr>
          <p:cNvPr id="19" name="Picture 18">
            <a:extLst>
              <a:ext uri="{FF2B5EF4-FFF2-40B4-BE49-F238E27FC236}">
                <a16:creationId xmlns:a16="http://schemas.microsoft.com/office/drawing/2014/main" id="{DC1CA26A-3394-55DA-5D45-1FA5D6D6CDED}"/>
              </a:ext>
            </a:extLst>
          </p:cNvPr>
          <p:cNvPicPr>
            <a:picLocks noChangeAspect="1"/>
          </p:cNvPicPr>
          <p:nvPr/>
        </p:nvPicPr>
        <p:blipFill rotWithShape="1">
          <a:blip r:embed="rId4">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pic>
        <p:nvPicPr>
          <p:cNvPr id="18" name="Picture 17">
            <a:extLst>
              <a:ext uri="{FF2B5EF4-FFF2-40B4-BE49-F238E27FC236}">
                <a16:creationId xmlns:a16="http://schemas.microsoft.com/office/drawing/2014/main" id="{40FE8ACB-475E-AC8A-B672-DF8B4DB95428}"/>
              </a:ext>
            </a:extLst>
          </p:cNvPr>
          <p:cNvPicPr>
            <a:picLocks noChangeAspect="1"/>
          </p:cNvPicPr>
          <p:nvPr/>
        </p:nvPicPr>
        <p:blipFill>
          <a:blip r:embed="rId5"/>
          <a:stretch>
            <a:fillRect/>
          </a:stretch>
        </p:blipFill>
        <p:spPr>
          <a:xfrm>
            <a:off x="3001972" y="618512"/>
            <a:ext cx="12171719" cy="2889755"/>
          </a:xfrm>
          <a:prstGeom prst="rect">
            <a:avLst/>
          </a:prstGeom>
        </p:spPr>
      </p:pic>
    </p:spTree>
    <p:extLst>
      <p:ext uri="{BB962C8B-B14F-4D97-AF65-F5344CB8AC3E}">
        <p14:creationId xmlns:p14="http://schemas.microsoft.com/office/powerpoint/2010/main" val="379419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1722CFFE-0669-780C-9040-375112C45BD0}"/>
              </a:ext>
            </a:extLst>
          </p:cNvPr>
          <p:cNvSpPr/>
          <p:nvPr/>
        </p:nvSpPr>
        <p:spPr>
          <a:xfrm>
            <a:off x="1200150" y="1183005"/>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1</a:t>
            </a:r>
          </a:p>
        </p:txBody>
      </p:sp>
      <p:sp>
        <p:nvSpPr>
          <p:cNvPr id="18" name="TextBox 17">
            <a:extLst>
              <a:ext uri="{FF2B5EF4-FFF2-40B4-BE49-F238E27FC236}">
                <a16:creationId xmlns:a16="http://schemas.microsoft.com/office/drawing/2014/main" id="{D19F4BAD-397C-BE93-5D80-03C34EABB089}"/>
              </a:ext>
            </a:extLst>
          </p:cNvPr>
          <p:cNvSpPr txBox="1"/>
          <p:nvPr/>
        </p:nvSpPr>
        <p:spPr>
          <a:xfrm>
            <a:off x="2578637" y="1025366"/>
            <a:ext cx="15012134" cy="1938992"/>
          </a:xfrm>
          <a:prstGeom prst="rect">
            <a:avLst/>
          </a:prstGeom>
          <a:noFill/>
        </p:spPr>
        <p:txBody>
          <a:bodyPr wrap="square">
            <a:spAutoFit/>
          </a:bodyPr>
          <a:lstStyle/>
          <a:p>
            <a:pPr algn="just" defTabSz="1371600"/>
            <a:r>
              <a:rPr lang="vi-VN" sz="4000" b="1" dirty="0">
                <a:solidFill>
                  <a:srgbClr val="745E59"/>
                </a:solidFill>
                <a:latin typeface="Cambria" panose="02040503050406030204" pitchFamily="18" charset="0"/>
                <a:ea typeface="Cambria" panose="02040503050406030204" pitchFamily="18" charset="0"/>
              </a:rPr>
              <a:t>Tìm những chi tiết miêu tả sự khắc nghiệt của thiên nhiên: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Trên con đường dẫn đến sa mạc Xa-ha-ra. </a:t>
            </a:r>
          </a:p>
          <a:p>
            <a:pPr marL="685800" indent="-685800" algn="just" defTabSz="1371600">
              <a:buFont typeface="Arial" panose="020B0604020202020204" pitchFamily="34" charset="0"/>
              <a:buChar char="•"/>
            </a:pPr>
            <a:r>
              <a:rPr lang="vi-VN" sz="4000" b="1" dirty="0">
                <a:solidFill>
                  <a:srgbClr val="745E59"/>
                </a:solidFill>
                <a:latin typeface="Cambria" panose="02040503050406030204" pitchFamily="18" charset="0"/>
                <a:ea typeface="Cambria" panose="02040503050406030204" pitchFamily="18" charset="0"/>
              </a:rPr>
              <a:t>Ở sa mạc Xa-ha-ra. </a:t>
            </a:r>
          </a:p>
        </p:txBody>
      </p:sp>
      <p:sp>
        <p:nvSpPr>
          <p:cNvPr id="21" name="Rectangle: Rounded Corners 20">
            <a:extLst>
              <a:ext uri="{FF2B5EF4-FFF2-40B4-BE49-F238E27FC236}">
                <a16:creationId xmlns:a16="http://schemas.microsoft.com/office/drawing/2014/main" id="{616C84D3-2570-F8BD-D270-36DF893712F5}"/>
              </a:ext>
            </a:extLst>
          </p:cNvPr>
          <p:cNvSpPr/>
          <p:nvPr/>
        </p:nvSpPr>
        <p:spPr>
          <a:xfrm>
            <a:off x="1066800" y="3543300"/>
            <a:ext cx="16064865" cy="31242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Trên đường đến Xa-ha-ra: </a:t>
            </a:r>
            <a:r>
              <a:rPr lang="vi-VN" sz="4400" dirty="0">
                <a:solidFill>
                  <a:prstClr val="black"/>
                </a:solidFill>
                <a:latin typeface="Cambria" panose="02040503050406030204" pitchFamily="18" charset="0"/>
                <a:ea typeface="Cambria" panose="02040503050406030204" pitchFamily="18" charset="0"/>
              </a:rPr>
              <a:t>Những rặng đá xám xỉn màu rồi ngả sang đen rám hoặc đỏ quạch; bốn bề giống như sao Hỏa, không gian như phim khoa học viễn tưởng.</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Ý chỉ không gian khắc nghiệt, giống như không có sự sống. </a:t>
            </a:r>
          </a:p>
        </p:txBody>
      </p:sp>
      <p:sp>
        <p:nvSpPr>
          <p:cNvPr id="17" name="Rectangle: Rounded Corners 16">
            <a:extLst>
              <a:ext uri="{FF2B5EF4-FFF2-40B4-BE49-F238E27FC236}">
                <a16:creationId xmlns:a16="http://schemas.microsoft.com/office/drawing/2014/main" id="{4A4B1D25-AC37-3C1A-AFC6-0B100E938162}"/>
              </a:ext>
            </a:extLst>
          </p:cNvPr>
          <p:cNvSpPr/>
          <p:nvPr/>
        </p:nvSpPr>
        <p:spPr>
          <a:xfrm>
            <a:off x="1066800" y="7186693"/>
            <a:ext cx="16064865" cy="2224007"/>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Ở Xa-ha-ra: </a:t>
            </a:r>
            <a:r>
              <a:rPr lang="vi-VN" sz="4400" dirty="0">
                <a:solidFill>
                  <a:prstClr val="black"/>
                </a:solidFill>
                <a:latin typeface="Cambria" panose="02040503050406030204" pitchFamily="18" charset="0"/>
                <a:ea typeface="Cambria" panose="02040503050406030204" pitchFamily="18" charset="0"/>
              </a:rPr>
              <a:t>Nắng như rải lửa, nắng sấy tóc của con người giòn tan. </a:t>
            </a:r>
          </a:p>
          <a:p>
            <a:pPr algn="just" defTabSz="1371600"/>
            <a:r>
              <a:rPr lang="en-US" sz="4400" b="1" dirty="0">
                <a:solidFill>
                  <a:prstClr val="black"/>
                </a:solidFill>
                <a:latin typeface="Cambria" panose="02040503050406030204" pitchFamily="18" charset="0"/>
                <a:ea typeface="Cambria" panose="02040503050406030204" pitchFamily="18" charset="0"/>
                <a:sym typeface="Wingdings" panose="05000000000000000000" pitchFamily="2" charset="2"/>
              </a:rPr>
              <a:t> </a:t>
            </a:r>
            <a:r>
              <a:rPr lang="vi-VN" sz="4400" b="1" dirty="0">
                <a:solidFill>
                  <a:prstClr val="black"/>
                </a:solidFill>
                <a:latin typeface="Cambria" panose="02040503050406030204" pitchFamily="18" charset="0"/>
                <a:ea typeface="Cambria" panose="02040503050406030204" pitchFamily="18" charset="0"/>
              </a:rPr>
              <a:t>Thời tiết khắc nghiệt. </a:t>
            </a:r>
          </a:p>
        </p:txBody>
      </p:sp>
    </p:spTree>
    <p:extLst>
      <p:ext uri="{BB962C8B-B14F-4D97-AF65-F5344CB8AC3E}">
        <p14:creationId xmlns:p14="http://schemas.microsoft.com/office/powerpoint/2010/main" val="2033384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1000"/>
                                        <p:tgtEl>
                                          <p:spTgt spid="21"/>
                                        </p:tgtEl>
                                      </p:cBhvr>
                                    </p:animEffect>
                                    <p:anim calcmode="lin" valueType="num">
                                      <p:cBhvr>
                                        <p:cTn id="17" dur="1000" fill="hold"/>
                                        <p:tgtEl>
                                          <p:spTgt spid="21"/>
                                        </p:tgtEl>
                                        <p:attrNameLst>
                                          <p:attrName>ppt_x</p:attrName>
                                        </p:attrNameLst>
                                      </p:cBhvr>
                                      <p:tavLst>
                                        <p:tav tm="0">
                                          <p:val>
                                            <p:strVal val="#ppt_x"/>
                                          </p:val>
                                        </p:tav>
                                        <p:tav tm="100000">
                                          <p:val>
                                            <p:strVal val="#ppt_x"/>
                                          </p:val>
                                        </p:tav>
                                      </p:tavLst>
                                    </p:anim>
                                    <p:anim calcmode="lin" valueType="num">
                                      <p:cBhvr>
                                        <p:cTn id="1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1: </a:t>
            </a:r>
            <a:r>
              <a:rPr lang="en-US" sz="5400" b="1" dirty="0" err="1">
                <a:solidFill>
                  <a:prstClr val="black"/>
                </a:solidFill>
                <a:latin typeface="Cambria" panose="02040503050406030204" pitchFamily="18" charset="0"/>
                <a:ea typeface="Cambria" panose="02040503050406030204" pitchFamily="18" charset="0"/>
              </a:rPr>
              <a:t>Sự</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khắc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nghiệt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22520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838200" y="11811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2</a:t>
            </a:r>
          </a:p>
        </p:txBody>
      </p:sp>
      <p:sp>
        <p:nvSpPr>
          <p:cNvPr id="17" name="TextBox 16">
            <a:extLst>
              <a:ext uri="{FF2B5EF4-FFF2-40B4-BE49-F238E27FC236}">
                <a16:creationId xmlns:a16="http://schemas.microsoft.com/office/drawing/2014/main" id="{8CBED9C0-0299-5636-2F3A-A4825A4DC405}"/>
              </a:ext>
            </a:extLst>
          </p:cNvPr>
          <p:cNvSpPr txBox="1"/>
          <p:nvPr/>
        </p:nvSpPr>
        <p:spPr>
          <a:xfrm>
            <a:off x="1800209" y="976407"/>
            <a:ext cx="15497223"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Nhân vật “tôi” có cảm xúc gì khi được đến Xa-ha-ra? Cảm xúc đó được thể hiện ra sao? </a:t>
            </a:r>
            <a:endParaRPr lang="en-US" sz="4800" b="1" dirty="0">
              <a:solidFill>
                <a:srgbClr val="745E59"/>
              </a:solidFill>
              <a:latin typeface="Cambria" panose="02040503050406030204" pitchFamily="18" charset="0"/>
              <a:ea typeface="Cambria" panose="02040503050406030204" pitchFamily="18" charset="0"/>
            </a:endParaRPr>
          </a:p>
        </p:txBody>
      </p:sp>
      <p:sp>
        <p:nvSpPr>
          <p:cNvPr id="19" name="Freeform 4">
            <a:extLst>
              <a:ext uri="{FF2B5EF4-FFF2-40B4-BE49-F238E27FC236}">
                <a16:creationId xmlns:a16="http://schemas.microsoft.com/office/drawing/2014/main" id="{A450C463-8C6B-0D9B-6131-CA89116F6A41}"/>
              </a:ext>
            </a:extLst>
          </p:cNvPr>
          <p:cNvSpPr/>
          <p:nvPr/>
        </p:nvSpPr>
        <p:spPr>
          <a:xfrm>
            <a:off x="990600" y="3924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FBE9B817-0D11-187D-41B1-53CAFAB87E80}"/>
              </a:ext>
            </a:extLst>
          </p:cNvPr>
          <p:cNvSpPr/>
          <p:nvPr/>
        </p:nvSpPr>
        <p:spPr>
          <a:xfrm>
            <a:off x="5943600" y="3314700"/>
            <a:ext cx="11494369" cy="58791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Nhân vật “tôi” phấn khích khi được đến Xa-ha-ra vì đây là sa mạc lớn nhất châu Phi, một trong những nơi hoang vu nhất địa cầu.</a:t>
            </a:r>
            <a:endParaRPr lang="en-US" sz="3800" b="1" dirty="0">
              <a:solidFill>
                <a:prstClr val="black"/>
              </a:solidFill>
              <a:latin typeface="Cambria" panose="02040503050406030204" pitchFamily="18" charset="0"/>
              <a:ea typeface="Cambria" panose="02040503050406030204" pitchFamily="18" charset="0"/>
            </a:endParaRPr>
          </a:p>
          <a:p>
            <a:pPr marL="571500" indent="-571500" algn="just" defTabSz="1371600">
              <a:buFont typeface="Arial" panose="020B0604020202020204" pitchFamily="34" charset="0"/>
              <a:buChar char="•"/>
            </a:pPr>
            <a:r>
              <a:rPr lang="vi-VN" sz="3800" b="1" dirty="0">
                <a:solidFill>
                  <a:prstClr val="black"/>
                </a:solidFill>
                <a:latin typeface="Cambria" panose="02040503050406030204" pitchFamily="18" charset="0"/>
                <a:ea typeface="Cambria" panose="02040503050406030204" pitchFamily="18" charset="0"/>
              </a:rPr>
              <a:t>Sự phấn khích thể hiện ở chi tiết nhân vật “tôi” quên cả nắng nóng vì bận thì thầm chào Xa-ha-ra, nhân vật “tôi” cảm nhận được giấc mơ đã thành sự thật vì có thể giẫm lên cát, sờ vào cát, cảm nhận cát khác biệt như thế nào với những nơi nhân vật “tôi” đã biết,….</a:t>
            </a:r>
          </a:p>
        </p:txBody>
      </p:sp>
    </p:spTree>
    <p:extLst>
      <p:ext uri="{BB962C8B-B14F-4D97-AF65-F5344CB8AC3E}">
        <p14:creationId xmlns:p14="http://schemas.microsoft.com/office/powerpoint/2010/main" val="305158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2: </a:t>
            </a:r>
            <a:r>
              <a:rPr lang="en-US" sz="5400" b="1" dirty="0" err="1">
                <a:solidFill>
                  <a:prstClr val="black"/>
                </a:solidFill>
                <a:latin typeface="Cambria" panose="02040503050406030204" pitchFamily="18" charset="0"/>
                <a:ea typeface="Cambria" panose="02040503050406030204" pitchFamily="18" charset="0"/>
              </a:rPr>
              <a:t>Cảm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nhận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vật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khi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tới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36532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Free CopyrightFree Desert Sand Dunes Footage  Download Free Clips_v720P">
            <a:hlinkClick r:id="" action="ppaction://media"/>
            <a:extLst>
              <a:ext uri="{FF2B5EF4-FFF2-40B4-BE49-F238E27FC236}">
                <a16:creationId xmlns:a16="http://schemas.microsoft.com/office/drawing/2014/main" id="{0620DBAB-5770-B759-C2BD-3105712A6F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57194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062990" y="935429"/>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3</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441477" y="777790"/>
            <a:ext cx="15012134"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Những điều đặc biệt ở Xa-ha-ra được miêu tả như thế nào?</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BF71BB24-EF70-3BA6-73F1-1758998EFF06}"/>
              </a:ext>
            </a:extLst>
          </p:cNvPr>
          <p:cNvPicPr>
            <a:picLocks noChangeAspect="1"/>
          </p:cNvPicPr>
          <p:nvPr/>
        </p:nvPicPr>
        <p:blipFill>
          <a:blip r:embed="rId4"/>
          <a:stretch>
            <a:fillRect/>
          </a:stretch>
        </p:blipFill>
        <p:spPr>
          <a:xfrm>
            <a:off x="3352800" y="2933700"/>
            <a:ext cx="11296433" cy="2667000"/>
          </a:xfrm>
          <a:prstGeom prst="rect">
            <a:avLst/>
          </a:prstGeom>
        </p:spPr>
      </p:pic>
    </p:spTree>
    <p:extLst>
      <p:ext uri="{BB962C8B-B14F-4D97-AF65-F5344CB8AC3E}">
        <p14:creationId xmlns:p14="http://schemas.microsoft.com/office/powerpoint/2010/main" val="123123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20" name="Picture 19">
            <a:extLst>
              <a:ext uri="{FF2B5EF4-FFF2-40B4-BE49-F238E27FC236}">
                <a16:creationId xmlns:a16="http://schemas.microsoft.com/office/drawing/2014/main" id="{435717ED-90D6-7DE0-4B01-741F6DEBFCC9}"/>
              </a:ext>
            </a:extLst>
          </p:cNvPr>
          <p:cNvPicPr>
            <a:picLocks noChangeAspect="1"/>
          </p:cNvPicPr>
          <p:nvPr/>
        </p:nvPicPr>
        <p:blipFill>
          <a:blip r:embed="rId4"/>
          <a:stretch>
            <a:fillRect/>
          </a:stretch>
        </p:blipFill>
        <p:spPr>
          <a:xfrm>
            <a:off x="1371600" y="1257300"/>
            <a:ext cx="2012496" cy="2209800"/>
          </a:xfrm>
          <a:prstGeom prst="rect">
            <a:avLst/>
          </a:prstGeom>
        </p:spPr>
      </p:pic>
      <p:sp>
        <p:nvSpPr>
          <p:cNvPr id="22" name="Rectangle: Rounded Corners 21">
            <a:extLst>
              <a:ext uri="{FF2B5EF4-FFF2-40B4-BE49-F238E27FC236}">
                <a16:creationId xmlns:a16="http://schemas.microsoft.com/office/drawing/2014/main" id="{53D02672-8F90-E9E8-B119-4F5F690D8604}"/>
              </a:ext>
            </a:extLst>
          </p:cNvPr>
          <p:cNvSpPr/>
          <p:nvPr/>
        </p:nvSpPr>
        <p:spPr>
          <a:xfrm>
            <a:off x="4038600" y="14097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a:solidFill>
                  <a:prstClr val="black"/>
                </a:solidFill>
                <a:latin typeface="Cambria" panose="02040503050406030204" pitchFamily="18" charset="0"/>
                <a:ea typeface="Cambria" panose="02040503050406030204" pitchFamily="18" charset="0"/>
              </a:rPr>
              <a:t>N</a:t>
            </a:r>
            <a:r>
              <a:rPr lang="vi-VN" sz="3800" b="1" dirty="0">
                <a:solidFill>
                  <a:prstClr val="black"/>
                </a:solidFill>
                <a:latin typeface="Cambria" panose="02040503050406030204" pitchFamily="18" charset="0"/>
                <a:ea typeface="Cambria" panose="02040503050406030204" pitchFamily="18" charset="0"/>
              </a:rPr>
              <a:t>hiệt độ chênh lệch rất lớn giữa ngày và đêm(ngày nóng như rải lửa,</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đêm rất mát</a:t>
            </a:r>
            <a:r>
              <a:rPr lang="en-US" sz="3800" b="1" dirty="0">
                <a:solidFill>
                  <a:prstClr val="black"/>
                </a:solidFill>
                <a:latin typeface="Cambria" panose="02040503050406030204" pitchFamily="18" charset="0"/>
                <a:ea typeface="Cambria" panose="02040503050406030204" pitchFamily="18" charset="0"/>
              </a:rPr>
              <a:t>, </a:t>
            </a:r>
            <a:r>
              <a:rPr lang="vi-VN" sz="3800" b="1" dirty="0">
                <a:solidFill>
                  <a:prstClr val="black"/>
                </a:solidFill>
                <a:latin typeface="Cambria" panose="02040503050406030204" pitchFamily="18" charset="0"/>
                <a:ea typeface="Cambria" panose="02040503050406030204" pitchFamily="18" charset="0"/>
              </a:rPr>
              <a:t>thậm chí lạnh).</a:t>
            </a:r>
          </a:p>
        </p:txBody>
      </p:sp>
      <p:pic>
        <p:nvPicPr>
          <p:cNvPr id="25" name="Picture 24">
            <a:extLst>
              <a:ext uri="{FF2B5EF4-FFF2-40B4-BE49-F238E27FC236}">
                <a16:creationId xmlns:a16="http://schemas.microsoft.com/office/drawing/2014/main" id="{39EA5C42-CB30-A53A-4042-E667673384FA}"/>
              </a:ext>
            </a:extLst>
          </p:cNvPr>
          <p:cNvPicPr>
            <a:picLocks noChangeAspect="1"/>
          </p:cNvPicPr>
          <p:nvPr/>
        </p:nvPicPr>
        <p:blipFill>
          <a:blip r:embed="rId5"/>
          <a:stretch>
            <a:fillRect/>
          </a:stretch>
        </p:blipFill>
        <p:spPr>
          <a:xfrm>
            <a:off x="1447800" y="4152900"/>
            <a:ext cx="2057400" cy="1911246"/>
          </a:xfrm>
          <a:prstGeom prst="rect">
            <a:avLst/>
          </a:prstGeom>
        </p:spPr>
      </p:pic>
      <p:sp>
        <p:nvSpPr>
          <p:cNvPr id="28" name="Rectangle: Rounded Corners 27">
            <a:extLst>
              <a:ext uri="{FF2B5EF4-FFF2-40B4-BE49-F238E27FC236}">
                <a16:creationId xmlns:a16="http://schemas.microsoft.com/office/drawing/2014/main" id="{C4E0C31B-0CED-F779-75AE-915103E3E06C}"/>
              </a:ext>
            </a:extLst>
          </p:cNvPr>
          <p:cNvSpPr/>
          <p:nvPr/>
        </p:nvSpPr>
        <p:spPr>
          <a:xfrm>
            <a:off x="3962400" y="4229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mịn khô và rất nhỏ (mịn như bột và mỏng manh như gió bụi</a:t>
            </a:r>
            <a:r>
              <a:rPr lang="en-US" sz="3800" b="1" dirty="0">
                <a:solidFill>
                  <a:prstClr val="black"/>
                </a:solidFill>
                <a:latin typeface="Cambria" panose="02040503050406030204" pitchFamily="18" charset="0"/>
                <a:ea typeface="Cambria" panose="02040503050406030204" pitchFamily="18" charset="0"/>
              </a:rPr>
              <a:t> k</a:t>
            </a:r>
            <a:r>
              <a:rPr lang="vi-VN" sz="3800" b="1" dirty="0">
                <a:solidFill>
                  <a:prstClr val="black"/>
                </a:solidFill>
                <a:latin typeface="Cambria" panose="02040503050406030204" pitchFamily="18" charset="0"/>
                <a:ea typeface="Cambria" panose="02040503050406030204" pitchFamily="18" charset="0"/>
              </a:rPr>
              <a:t>hông to như cát Phan Thiết hay ẩm </a:t>
            </a:r>
            <a:r>
              <a:rPr lang="en-US" sz="3800" b="1" dirty="0" err="1">
                <a:solidFill>
                  <a:prstClr val="black"/>
                </a:solidFill>
                <a:latin typeface="Cambria" panose="02040503050406030204" pitchFamily="18" charset="0"/>
                <a:ea typeface="Cambria" panose="02040503050406030204" pitchFamily="18" charset="0"/>
              </a:rPr>
              <a:t>ướt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như</a:t>
            </a:r>
            <a:r>
              <a:rPr lang="vi-VN" sz="3800" b="1" dirty="0">
                <a:solidFill>
                  <a:prstClr val="black"/>
                </a:solidFill>
                <a:latin typeface="Cambria" panose="02040503050406030204" pitchFamily="18" charset="0"/>
                <a:ea typeface="Cambria" panose="02040503050406030204" pitchFamily="18" charset="0"/>
              </a:rPr>
              <a:t> cát Sầm Sơn).</a:t>
            </a:r>
          </a:p>
        </p:txBody>
      </p:sp>
      <p:pic>
        <p:nvPicPr>
          <p:cNvPr id="30" name="Picture 29">
            <a:extLst>
              <a:ext uri="{FF2B5EF4-FFF2-40B4-BE49-F238E27FC236}">
                <a16:creationId xmlns:a16="http://schemas.microsoft.com/office/drawing/2014/main" id="{8F37F0C4-D2BB-E390-C973-35FE9050E050}"/>
              </a:ext>
            </a:extLst>
          </p:cNvPr>
          <p:cNvPicPr>
            <a:picLocks noChangeAspect="1"/>
          </p:cNvPicPr>
          <p:nvPr/>
        </p:nvPicPr>
        <p:blipFill>
          <a:blip r:embed="rId6"/>
          <a:stretch>
            <a:fillRect/>
          </a:stretch>
        </p:blipFill>
        <p:spPr>
          <a:xfrm>
            <a:off x="1371600" y="6743700"/>
            <a:ext cx="2230916" cy="2057400"/>
          </a:xfrm>
          <a:prstGeom prst="rect">
            <a:avLst/>
          </a:prstGeom>
        </p:spPr>
      </p:pic>
      <p:sp>
        <p:nvSpPr>
          <p:cNvPr id="31" name="Rectangle: Rounded Corners 30">
            <a:extLst>
              <a:ext uri="{FF2B5EF4-FFF2-40B4-BE49-F238E27FC236}">
                <a16:creationId xmlns:a16="http://schemas.microsoft.com/office/drawing/2014/main" id="{980B0865-20CD-43CB-45B9-D8ECA7B933F3}"/>
              </a:ext>
            </a:extLst>
          </p:cNvPr>
          <p:cNvSpPr/>
          <p:nvPr/>
        </p:nvSpPr>
        <p:spPr>
          <a:xfrm>
            <a:off x="3962400" y="6896100"/>
            <a:ext cx="12344400" cy="1828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3800" b="1" dirty="0">
                <a:solidFill>
                  <a:prstClr val="black"/>
                </a:solidFill>
                <a:latin typeface="Cambria" panose="02040503050406030204" pitchFamily="18" charset="0"/>
                <a:ea typeface="Cambria" panose="02040503050406030204" pitchFamily="18" charset="0"/>
              </a:rPr>
              <a:t>Cao lớn chạy rất nhanh (cao lừng lững, vô địch về chạy trên cát núi).</a:t>
            </a:r>
          </a:p>
        </p:txBody>
      </p:sp>
    </p:spTree>
    <p:extLst>
      <p:ext uri="{BB962C8B-B14F-4D97-AF65-F5344CB8AC3E}">
        <p14:creationId xmlns:p14="http://schemas.microsoft.com/office/powerpoint/2010/main" val="1440791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8"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a:extLst>
              <a:ext uri="{FF2B5EF4-FFF2-40B4-BE49-F238E27FC236}">
                <a16:creationId xmlns:a16="http://schemas.microsoft.com/office/drawing/2014/main" id="{B096E333-6305-65E9-D949-C4511759A4F3}"/>
              </a:ext>
            </a:extLst>
          </p:cNvPr>
          <p:cNvPicPr>
            <a:picLocks noChangeAspect="1"/>
          </p:cNvPicPr>
          <p:nvPr/>
        </p:nvPicPr>
        <p:blipFill>
          <a:blip r:embed="rId4"/>
          <a:stretch>
            <a:fillRect/>
          </a:stretch>
        </p:blipFill>
        <p:spPr>
          <a:xfrm>
            <a:off x="914400" y="1714500"/>
            <a:ext cx="2711527" cy="2514600"/>
          </a:xfrm>
          <a:prstGeom prst="rect">
            <a:avLst/>
          </a:prstGeom>
        </p:spPr>
      </p:pic>
      <p:sp>
        <p:nvSpPr>
          <p:cNvPr id="18" name="Rectangle: Rounded Corners 17">
            <a:extLst>
              <a:ext uri="{FF2B5EF4-FFF2-40B4-BE49-F238E27FC236}">
                <a16:creationId xmlns:a16="http://schemas.microsoft.com/office/drawing/2014/main" id="{50DF0E68-5170-24BB-280E-8BE2959F22CD}"/>
              </a:ext>
            </a:extLst>
          </p:cNvPr>
          <p:cNvSpPr/>
          <p:nvPr/>
        </p:nvSpPr>
        <p:spPr>
          <a:xfrm>
            <a:off x="4038600" y="1866900"/>
            <a:ext cx="12344400" cy="21336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en-US" sz="3800" b="1" dirty="0" err="1">
                <a:solidFill>
                  <a:prstClr val="black"/>
                </a:solidFill>
                <a:latin typeface="Cambria" panose="02040503050406030204" pitchFamily="18" charset="0"/>
                <a:ea typeface="Cambria" panose="02040503050406030204" pitchFamily="18" charset="0"/>
              </a:rPr>
              <a:t>Rất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đẹp</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cồn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vàng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vây</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quanh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lều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vuông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vắn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bầu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trời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nhu</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nhú</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bình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minh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rồi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rải</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nắng</a:t>
            </a:r>
            <a:r>
              <a:rPr lang="en-US" sz="3800" b="1" dirty="0">
                <a:solidFill>
                  <a:prstClr val="black"/>
                </a:solidFill>
                <a:latin typeface="Cambria" panose="02040503050406030204" pitchFamily="18" charset="0"/>
                <a:ea typeface="Cambria" panose="02040503050406030204" pitchFamily="18" charset="0"/>
              </a:rPr>
              <a:t> non </a:t>
            </a:r>
            <a:r>
              <a:rPr lang="en-US" sz="3800" b="1" dirty="0" err="1">
                <a:solidFill>
                  <a:prstClr val="black"/>
                </a:solidFill>
                <a:latin typeface="Cambria" panose="02040503050406030204" pitchFamily="18" charset="0"/>
                <a:ea typeface="Cambria" panose="02040503050406030204" pitchFamily="18" charset="0"/>
              </a:rPr>
              <a:t>lóng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lánh</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trên</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những</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hạt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cát</a:t>
            </a:r>
            <a:r>
              <a:rPr lang="en-US" sz="3800" b="1" dirty="0">
                <a:solidFill>
                  <a:prstClr val="black"/>
                </a:solidFill>
                <a:latin typeface="Cambria" panose="02040503050406030204" pitchFamily="18" charset="0"/>
                <a:ea typeface="Cambria" panose="02040503050406030204" pitchFamily="18" charset="0"/>
              </a:rPr>
              <a:t> </a:t>
            </a:r>
            <a:r>
              <a:rPr lang="en-US" sz="3800" b="1" dirty="0" err="1">
                <a:solidFill>
                  <a:prstClr val="black"/>
                </a:solidFill>
                <a:latin typeface="Cambria" panose="02040503050406030204" pitchFamily="18" charset="0"/>
                <a:ea typeface="Cambria" panose="02040503050406030204" pitchFamily="18" charset="0"/>
              </a:rPr>
              <a:t>mịn</a:t>
            </a:r>
            <a:r>
              <a:rPr lang="en-US" sz="3800" b="1" dirty="0">
                <a:solidFill>
                  <a:prstClr val="black"/>
                </a:solidFill>
                <a:latin typeface="Cambria" panose="02040503050406030204" pitchFamily="18" charset="0"/>
                <a:ea typeface="Cambria" panose="02040503050406030204" pitchFamily="18" charset="0"/>
              </a:rPr>
              <a:t>.) </a:t>
            </a:r>
            <a:endParaRPr lang="vi-VN" sz="38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34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3: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điểm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và</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những</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điều</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đặc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biệt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mạc</a:t>
            </a:r>
            <a:r>
              <a:rPr lang="en-US" sz="5400" b="1" dirty="0">
                <a:solidFill>
                  <a:prstClr val="black"/>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71808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2476500"/>
            <a:ext cx="15223490" cy="1844108"/>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err="1">
                <a:solidFill>
                  <a:prstClr val="black"/>
                </a:solidFill>
                <a:latin typeface="Cambria" panose="02040503050406030204" pitchFamily="18" charset="0"/>
                <a:ea typeface="Cambria" panose="02040503050406030204" pitchFamily="18" charset="0"/>
              </a:rPr>
              <a:t>Nội</a:t>
            </a:r>
            <a:r>
              <a:rPr lang="en-US" sz="5400" b="1" dirty="0">
                <a:solidFill>
                  <a:prstClr val="black"/>
                </a:solidFill>
                <a:latin typeface="Cambria" panose="02040503050406030204" pitchFamily="18" charset="0"/>
                <a:ea typeface="Cambria" panose="02040503050406030204" pitchFamily="18" charset="0"/>
              </a:rPr>
              <a:t> dung </a:t>
            </a:r>
            <a:r>
              <a:rPr lang="en-US" sz="5400" b="1" dirty="0" err="1">
                <a:solidFill>
                  <a:prstClr val="black"/>
                </a:solidFill>
                <a:latin typeface="Cambria" panose="02040503050406030204" pitchFamily="18" charset="0"/>
                <a:ea typeface="Cambria" panose="02040503050406030204" pitchFamily="18" charset="0"/>
              </a:rPr>
              <a:t>đoạn</a:t>
            </a:r>
            <a:r>
              <a:rPr lang="en-US" sz="5400" b="1" dirty="0">
                <a:solidFill>
                  <a:prstClr val="black"/>
                </a:solidFill>
                <a:latin typeface="Cambria" panose="02040503050406030204" pitchFamily="18" charset="0"/>
                <a:ea typeface="Cambria" panose="02040503050406030204" pitchFamily="18" charset="0"/>
              </a:rPr>
              <a:t> 4: </a:t>
            </a:r>
            <a:r>
              <a:rPr lang="vi-VN" sz="5400" b="1" dirty="0">
                <a:solidFill>
                  <a:prstClr val="black"/>
                </a:solidFill>
                <a:latin typeface="Cambria" panose="02040503050406030204" pitchFamily="18" charset="0"/>
                <a:ea typeface="Cambria" panose="02040503050406030204" pitchFamily="18" charset="0"/>
              </a:rPr>
              <a:t>Hoạt động của con người khi tới đây.</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1460379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600" b="1" dirty="0">
                <a:solidFill>
                  <a:srgbClr val="745E59"/>
                </a:solidFill>
                <a:latin typeface="Cambria" panose="02040503050406030204" pitchFamily="18" charset="0"/>
                <a:ea typeface="Cambria" panose="02040503050406030204" pitchFamily="18" charset="0"/>
              </a:rPr>
              <a:t>4</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1569660"/>
          </a:xfrm>
          <a:prstGeom prst="rect">
            <a:avLst/>
          </a:prstGeom>
          <a:noFill/>
        </p:spPr>
        <p:txBody>
          <a:bodyPr wrap="square">
            <a:spAutoFit/>
          </a:bodyPr>
          <a:lstStyle/>
          <a:p>
            <a:pPr algn="ctr" defTabSz="1371600"/>
            <a:r>
              <a:rPr lang="vi-VN" sz="4800" b="1" dirty="0">
                <a:solidFill>
                  <a:srgbClr val="745E59"/>
                </a:solidFill>
                <a:latin typeface="Cambria" panose="02040503050406030204" pitchFamily="18" charset="0"/>
                <a:ea typeface="Cambria" panose="02040503050406030204" pitchFamily="18" charset="0"/>
              </a:rPr>
              <a:t>Theo em, chi tiết đoàn khách du lịch muốn nằm ngoài trời để ngắm sao cho thấy cảm xúc gì của họ? </a:t>
            </a:r>
            <a:endParaRPr lang="en-US" sz="4800" b="1" dirty="0">
              <a:solidFill>
                <a:srgbClr val="745E59"/>
              </a:solidFill>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44F4BDA8-1200-37AA-DBCB-2815F5EFEC57}"/>
              </a:ext>
            </a:extLst>
          </p:cNvPr>
          <p:cNvSpPr/>
          <p:nvPr/>
        </p:nvSpPr>
        <p:spPr>
          <a:xfrm>
            <a:off x="685800" y="3619500"/>
            <a:ext cx="11805573" cy="506989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indent="857250" algn="just" defTabSz="1371600"/>
            <a:r>
              <a:rPr lang="vi-VN" sz="4800" b="1">
                <a:solidFill>
                  <a:prstClr val="black"/>
                </a:solidFill>
                <a:latin typeface="Cambria" panose="02040503050406030204" pitchFamily="18" charset="0"/>
                <a:ea typeface="Cambria" panose="02040503050406030204" pitchFamily="18" charset="0"/>
              </a:rPr>
              <a:t>Cảm xúc của đoàn khách du lịch: Sung sướng, háo hức, muốn tận hưởng thiên nhiên, tận hưởng thời gian quý giá, không muốn bỏ lỡ bất cứ điều gì của thiên nhiên xung quanh,… </a:t>
            </a:r>
            <a:endParaRPr lang="vi-VN" sz="4800" b="1" dirty="0">
              <a:solidFill>
                <a:prstClr val="black"/>
              </a:solidFill>
              <a:latin typeface="Cambria" panose="02040503050406030204" pitchFamily="18" charset="0"/>
              <a:ea typeface="Cambria" panose="02040503050406030204" pitchFamily="18" charset="0"/>
            </a:endParaRPr>
          </a:p>
        </p:txBody>
      </p:sp>
      <p:sp>
        <p:nvSpPr>
          <p:cNvPr id="18" name="Freeform 4">
            <a:extLst>
              <a:ext uri="{FF2B5EF4-FFF2-40B4-BE49-F238E27FC236}">
                <a16:creationId xmlns:a16="http://schemas.microsoft.com/office/drawing/2014/main" id="{58ED6B07-0B3E-25A8-376B-44898C06DC2E}"/>
              </a:ext>
            </a:extLst>
          </p:cNvPr>
          <p:cNvSpPr/>
          <p:nvPr/>
        </p:nvSpPr>
        <p:spPr>
          <a:xfrm>
            <a:off x="13335000" y="4305300"/>
            <a:ext cx="3962400" cy="42672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23342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anim calcmode="lin" valueType="num">
                                      <p:cBhvr>
                                        <p:cTn id="16" dur="1000" fill="hold"/>
                                        <p:tgtEl>
                                          <p:spTgt spid="20"/>
                                        </p:tgtEl>
                                        <p:attrNameLst>
                                          <p:attrName>ppt_x</p:attrName>
                                        </p:attrNameLst>
                                      </p:cBhvr>
                                      <p:tavLst>
                                        <p:tav tm="0">
                                          <p:val>
                                            <p:strVal val="#ppt_x"/>
                                          </p:val>
                                        </p:tav>
                                        <p:tav tm="100000">
                                          <p:val>
                                            <p:strVal val="#ppt_x"/>
                                          </p:val>
                                        </p:tav>
                                      </p:tavLst>
                                    </p:anim>
                                    <p:anim calcmode="lin" valueType="num">
                                      <p:cBhvr>
                                        <p:cTn id="1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9461" y="-655799"/>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val 15">
            <a:extLst>
              <a:ext uri="{FF2B5EF4-FFF2-40B4-BE49-F238E27FC236}">
                <a16:creationId xmlns:a16="http://schemas.microsoft.com/office/drawing/2014/main" id="{AD6C5E3B-91E7-9A13-815F-6A2C43C9E35B}"/>
              </a:ext>
            </a:extLst>
          </p:cNvPr>
          <p:cNvSpPr/>
          <p:nvPr/>
        </p:nvSpPr>
        <p:spPr>
          <a:xfrm>
            <a:off x="1371600" y="1028700"/>
            <a:ext cx="1148715" cy="1148715"/>
          </a:xfrm>
          <a:prstGeom prst="ellipse">
            <a:avLst/>
          </a:prstGeom>
          <a:solidFill>
            <a:srgbClr val="FFC000"/>
          </a:solidFill>
          <a:ln w="3810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cs typeface="+mn-cs"/>
              </a:rPr>
              <a:t>5</a:t>
            </a:r>
          </a:p>
        </p:txBody>
      </p:sp>
      <p:sp>
        <p:nvSpPr>
          <p:cNvPr id="17" name="TextBox 16">
            <a:extLst>
              <a:ext uri="{FF2B5EF4-FFF2-40B4-BE49-F238E27FC236}">
                <a16:creationId xmlns:a16="http://schemas.microsoft.com/office/drawing/2014/main" id="{8CBED9C0-0299-5636-2F3A-A4825A4DC405}"/>
              </a:ext>
            </a:extLst>
          </p:cNvPr>
          <p:cNvSpPr txBox="1"/>
          <p:nvPr/>
        </p:nvSpPr>
        <p:spPr>
          <a:xfrm>
            <a:off x="2895600" y="875735"/>
            <a:ext cx="14554200" cy="5262979"/>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Câu cuối bài đọc cho biết điều gì? Chọn câu trả lời dưới đây và nêu ý kiến của em. </a:t>
            </a:r>
          </a:p>
          <a:p>
            <a:pPr lvl="0" algn="just" defTabSz="1371600"/>
            <a:r>
              <a:rPr lang="vi-VN" sz="4800" dirty="0">
                <a:solidFill>
                  <a:srgbClr val="745E59"/>
                </a:solidFill>
                <a:latin typeface="Cambria" panose="02040503050406030204" pitchFamily="18" charset="0"/>
                <a:ea typeface="Cambria" panose="02040503050406030204" pitchFamily="18" charset="0"/>
              </a:rPr>
              <a:t>A. Thiên nhiên quá hùng vĩ, con người quá bé nhỏ. </a:t>
            </a:r>
          </a:p>
          <a:p>
            <a:pPr lvl="0" algn="just" defTabSz="1371600"/>
            <a:r>
              <a:rPr lang="vi-VN" sz="4800" dirty="0">
                <a:solidFill>
                  <a:srgbClr val="745E59"/>
                </a:solidFill>
                <a:latin typeface="Cambria" panose="02040503050406030204" pitchFamily="18" charset="0"/>
                <a:ea typeface="Cambria" panose="02040503050406030204" pitchFamily="18" charset="0"/>
              </a:rPr>
              <a:t>B. Ở một nơi kì vĩ như Xa-ha-ra, con người chỉ cần chú ý đến cảnh sắc thiên nhiên. </a:t>
            </a:r>
          </a:p>
          <a:p>
            <a:pPr lvl="0" algn="just" defTabSz="1371600"/>
            <a:r>
              <a:rPr lang="vi-VN" sz="4800" dirty="0">
                <a:solidFill>
                  <a:srgbClr val="745E59"/>
                </a:solidFill>
                <a:latin typeface="Cambria" panose="02040503050406030204" pitchFamily="18" charset="0"/>
                <a:ea typeface="Cambria" panose="02040503050406030204" pitchFamily="18" charset="0"/>
              </a:rPr>
              <a:t>C. Thiên nhiên giúp xóa nhòa khoảng cách giữa người với người. </a:t>
            </a:r>
            <a:endParaRPr kumimoji="0" lang="en-US" sz="4800" i="0" u="none" strike="noStrike" kern="1200" cap="none" spc="0" normalizeH="0" baseline="0" noProof="0" dirty="0">
              <a:ln>
                <a:noFill/>
              </a:ln>
              <a:solidFill>
                <a:srgbClr val="745E59"/>
              </a:solidFill>
              <a:effectLst/>
              <a:uLnTx/>
              <a:uFillTx/>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24D8C141-5857-CD9C-BA5C-B1CA4B3F1AF3}"/>
              </a:ext>
            </a:extLst>
          </p:cNvPr>
          <p:cNvSpPr/>
          <p:nvPr/>
        </p:nvSpPr>
        <p:spPr>
          <a:xfrm>
            <a:off x="1676400" y="6819900"/>
            <a:ext cx="15223490" cy="14478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1371600"/>
            <a:r>
              <a:rPr lang="en-US" sz="5400" b="1" dirty="0">
                <a:solidFill>
                  <a:prstClr val="black"/>
                </a:solidFill>
                <a:latin typeface="Cambria" panose="02040503050406030204" pitchFamily="18" charset="0"/>
                <a:ea typeface="Cambria" panose="02040503050406030204" pitchFamily="18" charset="0"/>
              </a:rPr>
              <a:t>Em </a:t>
            </a:r>
            <a:r>
              <a:rPr lang="en-US" sz="5400" b="1" dirty="0" err="1">
                <a:solidFill>
                  <a:prstClr val="black"/>
                </a:solidFill>
                <a:latin typeface="Cambria" panose="02040503050406030204" pitchFamily="18" charset="0"/>
                <a:ea typeface="Cambria" panose="02040503050406030204" pitchFamily="18" charset="0"/>
              </a:rPr>
              <a:t>trả</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lời</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theo</a:t>
            </a:r>
            <a:r>
              <a:rPr lang="en-US" sz="5400" b="1" dirty="0">
                <a:solidFill>
                  <a:prstClr val="black"/>
                </a:solidFill>
                <a:latin typeface="Cambria" panose="02040503050406030204" pitchFamily="18" charset="0"/>
                <a:ea typeface="Cambria" panose="02040503050406030204" pitchFamily="18" charset="0"/>
              </a:rPr>
              <a:t> ý </a:t>
            </a:r>
            <a:r>
              <a:rPr lang="en-US" sz="5400" b="1" dirty="0" err="1">
                <a:solidFill>
                  <a:prstClr val="black"/>
                </a:solidFill>
                <a:latin typeface="Cambria" panose="02040503050406030204" pitchFamily="18" charset="0"/>
                <a:ea typeface="Cambria" panose="02040503050406030204" pitchFamily="18" charset="0"/>
              </a:rPr>
              <a:t>kiến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bản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93040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19515"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8CBED9C0-0299-5636-2F3A-A4825A4DC405}"/>
              </a:ext>
            </a:extLst>
          </p:cNvPr>
          <p:cNvSpPr txBox="1"/>
          <p:nvPr/>
        </p:nvSpPr>
        <p:spPr>
          <a:xfrm>
            <a:off x="696956" y="3200664"/>
            <a:ext cx="16894091" cy="6186309"/>
          </a:xfrm>
          <a:prstGeom prst="rect">
            <a:avLst/>
          </a:prstGeom>
          <a:solidFill>
            <a:srgbClr val="FFE07D"/>
          </a:solidFill>
        </p:spPr>
        <p:txBody>
          <a:bodyPr wrap="square">
            <a:spAutoFit/>
          </a:bodyPr>
          <a:lstStyle/>
          <a:p>
            <a:pPr indent="1028700" algn="just" defTabSz="1371600"/>
            <a:r>
              <a:rPr lang="vi-VN" sz="6600" b="1" dirty="0">
                <a:solidFill>
                  <a:srgbClr val="745E59"/>
                </a:solidFill>
                <a:latin typeface="Cambria" panose="02040503050406030204" pitchFamily="18" charset="0"/>
                <a:ea typeface="Cambria" panose="02040503050406030204" pitchFamily="18" charset="0"/>
              </a:rPr>
              <a:t>Sa mạc khắc nghiệt nhưng là ước mơ, là đam mê của những người chưa từng được đến đây. Thời tiết, địa chất, con vật nơi đây đều độc đáo, làm cho những vị khách ghé thăm khó có thể quên được; từ sa mạc mà ngẫm nghĩ nhiều hơn về cuộc đời này.</a:t>
            </a:r>
            <a:endParaRPr lang="en-US" sz="6600" b="1" dirty="0">
              <a:solidFill>
                <a:srgbClr val="745E59"/>
              </a:solidFill>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8D1E601C-5160-96AF-F4AD-9E32512299EE}"/>
              </a:ext>
            </a:extLst>
          </p:cNvPr>
          <p:cNvPicPr>
            <a:picLocks noChangeAspect="1"/>
          </p:cNvPicPr>
          <p:nvPr/>
        </p:nvPicPr>
        <p:blipFill>
          <a:blip r:embed="rId4"/>
          <a:stretch>
            <a:fillRect/>
          </a:stretch>
        </p:blipFill>
        <p:spPr>
          <a:xfrm>
            <a:off x="4854209" y="758786"/>
            <a:ext cx="8934462" cy="3209822"/>
          </a:xfrm>
          <a:prstGeom prst="rect">
            <a:avLst/>
          </a:prstGeom>
        </p:spPr>
      </p:pic>
    </p:spTree>
    <p:extLst>
      <p:ext uri="{BB962C8B-B14F-4D97-AF65-F5344CB8AC3E}">
        <p14:creationId xmlns:p14="http://schemas.microsoft.com/office/powerpoint/2010/main" val="26937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pic>
        <p:nvPicPr>
          <p:cNvPr id="17" name="Picture 16">
            <a:extLst>
              <a:ext uri="{FF2B5EF4-FFF2-40B4-BE49-F238E27FC236}">
                <a16:creationId xmlns:a16="http://schemas.microsoft.com/office/drawing/2014/main" id="{571DADCD-1997-8DDF-83B3-3E413EDF4DCE}"/>
              </a:ext>
            </a:extLst>
          </p:cNvPr>
          <p:cNvPicPr>
            <a:picLocks noChangeAspect="1"/>
          </p:cNvPicPr>
          <p:nvPr/>
        </p:nvPicPr>
        <p:blipFill>
          <a:blip r:embed="rId4"/>
          <a:stretch>
            <a:fillRect/>
          </a:stretch>
        </p:blipFill>
        <p:spPr>
          <a:xfrm>
            <a:off x="1307233" y="509232"/>
            <a:ext cx="16177139" cy="2670279"/>
          </a:xfrm>
          <a:prstGeom prst="rect">
            <a:avLst/>
          </a:prstGeom>
        </p:spPr>
      </p:pic>
      <p:pic>
        <p:nvPicPr>
          <p:cNvPr id="16" name="Picture 15">
            <a:extLst>
              <a:ext uri="{FF2B5EF4-FFF2-40B4-BE49-F238E27FC236}">
                <a16:creationId xmlns:a16="http://schemas.microsoft.com/office/drawing/2014/main" id="{BF5885BA-8E3C-1570-2CF8-220A5842E506}"/>
              </a:ext>
            </a:extLst>
          </p:cNvPr>
          <p:cNvPicPr>
            <a:picLocks noChangeAspect="1"/>
          </p:cNvPicPr>
          <p:nvPr/>
        </p:nvPicPr>
        <p:blipFill>
          <a:blip r:embed="rId5"/>
          <a:stretch>
            <a:fillRect/>
          </a:stretch>
        </p:blipFill>
        <p:spPr>
          <a:xfrm>
            <a:off x="3657599" y="3009900"/>
            <a:ext cx="11376891" cy="5943600"/>
          </a:xfrm>
          <a:prstGeom prst="rect">
            <a:avLst/>
          </a:prstGeom>
        </p:spPr>
      </p:pic>
    </p:spTree>
    <p:extLst>
      <p:ext uri="{BB962C8B-B14F-4D97-AF65-F5344CB8AC3E}">
        <p14:creationId xmlns:p14="http://schemas.microsoft.com/office/powerpoint/2010/main" val="1125681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Rectangle: Rounded Corners 18">
            <a:extLst>
              <a:ext uri="{FF2B5EF4-FFF2-40B4-BE49-F238E27FC236}">
                <a16:creationId xmlns:a16="http://schemas.microsoft.com/office/drawing/2014/main" id="{78A80571-6A4F-7336-3387-0430986A1AA7}"/>
              </a:ext>
            </a:extLst>
          </p:cNvPr>
          <p:cNvSpPr/>
          <p:nvPr/>
        </p:nvSpPr>
        <p:spPr>
          <a:xfrm>
            <a:off x="1524000" y="1409700"/>
            <a:ext cx="15223490" cy="3474979"/>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5400" b="1">
                <a:solidFill>
                  <a:prstClr val="black"/>
                </a:solidFill>
                <a:latin typeface="Cambria" panose="02040503050406030204" pitchFamily="18" charset="0"/>
                <a:ea typeface="Cambria" panose="02040503050406030204" pitchFamily="18" charset="0"/>
              </a:rPr>
              <a:t>Giọng đọc diễn cảm, chậm rãi, tình cảm; giọng đọc kể chuyện, thay đổi ngữ điệu khi đọc những từ ngữ thể hiện tâm trạng, cảm xúc của nhân vật... </a:t>
            </a:r>
            <a:endParaRPr lang="en-US" sz="5400" b="1" dirty="0">
              <a:solidFill>
                <a:prstClr val="black"/>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68CB6160-4CA3-02AB-83B1-2528F5FCCD92}"/>
              </a:ext>
            </a:extLst>
          </p:cNvPr>
          <p:cNvPicPr>
            <a:picLocks noChangeAspect="1"/>
          </p:cNvPicPr>
          <p:nvPr/>
        </p:nvPicPr>
        <p:blipFill rotWithShape="1">
          <a:blip r:embed="rId6">
            <a:extLst>
              <a:ext uri="{28A0092B-C50C-407E-A947-70E740481C1C}">
                <a14:useLocalDpi xmlns:a14="http://schemas.microsoft.com/office/drawing/2010/main" val="0"/>
              </a:ext>
            </a:extLst>
          </a:blip>
          <a:srcRect l="16" t="47434" r="-16" b="-2"/>
          <a:stretch/>
        </p:blipFill>
        <p:spPr>
          <a:xfrm>
            <a:off x="1074994" y="5571099"/>
            <a:ext cx="16693493" cy="4281672"/>
          </a:xfrm>
          <a:prstGeom prst="rect">
            <a:avLst/>
          </a:prstGeom>
        </p:spPr>
      </p:pic>
    </p:spTree>
    <p:extLst>
      <p:ext uri="{BB962C8B-B14F-4D97-AF65-F5344CB8AC3E}">
        <p14:creationId xmlns:p14="http://schemas.microsoft.com/office/powerpoint/2010/main" val="57938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4" name="Freeform 4">
            <a:extLst>
              <a:ext uri="{FF2B5EF4-FFF2-40B4-BE49-F238E27FC236}">
                <a16:creationId xmlns:a16="http://schemas.microsoft.com/office/drawing/2014/main" id="{BC074F13-EAC7-3921-8E16-998F4C58FF6B}"/>
              </a:ext>
            </a:extLst>
          </p:cNvPr>
          <p:cNvSpPr/>
          <p:nvPr/>
        </p:nvSpPr>
        <p:spPr>
          <a:xfrm>
            <a:off x="12039600" y="6057900"/>
            <a:ext cx="4034790" cy="4038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5"/>
            <a:stretch>
              <a:fillRect/>
            </a:stretch>
          </a:blipFill>
        </p:spPr>
        <p:txBody>
          <a:bodyPr/>
          <a:lstStyle/>
          <a:p>
            <a:endParaRPr lang="en-US" dirty="0"/>
          </a:p>
        </p:txBody>
      </p:sp>
      <p:sp>
        <p:nvSpPr>
          <p:cNvPr id="5" name="Speech Bubble: Rectangle with Corners Rounded 4">
            <a:extLst>
              <a:ext uri="{FF2B5EF4-FFF2-40B4-BE49-F238E27FC236}">
                <a16:creationId xmlns:a16="http://schemas.microsoft.com/office/drawing/2014/main" id="{CEF9AF68-468A-470B-98EA-F32895174D2F}"/>
              </a:ext>
            </a:extLst>
          </p:cNvPr>
          <p:cNvSpPr/>
          <p:nvPr/>
        </p:nvSpPr>
        <p:spPr>
          <a:xfrm>
            <a:off x="3352800" y="2628900"/>
            <a:ext cx="11811000" cy="2666999"/>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Nêu</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cảm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nhận</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của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khi</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xem</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video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vừa</a:t>
            </a:r>
            <a:r>
              <a:rPr kumimoji="0" lang="en-US" sz="7200" b="1" i="0" u="none" strike="noStrike" kern="1200" cap="none" spc="0" normalizeH="0" noProof="0" dirty="0">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en-US" sz="7200" b="1" i="0" u="none" strike="noStrike" kern="1200" cap="none" spc="0" normalizeH="0" noProof="0" dirty="0" err="1">
                <a:ln>
                  <a:noFill/>
                </a:ln>
                <a:solidFill>
                  <a:srgbClr val="002060"/>
                </a:solidFill>
                <a:effectLst/>
                <a:uLnTx/>
                <a:uFillTx/>
                <a:latin typeface="Arial" panose="020B0604020202020204" pitchFamily="34" charset="0"/>
                <a:ea typeface="Cambria" panose="02040503050406030204" pitchFamily="18" charset="0"/>
                <a:cs typeface="Calibri" panose="020F0502020204030204" pitchFamily="34" charset="0"/>
              </a:rPr>
              <a:t>rồi</a:t>
            </a:r>
            <a:endParaRPr kumimoji="0" lang="en-US" sz="7200" b="1" i="0" u="none" strike="noStrike" kern="1200" cap="none" spc="0" normalizeH="0" baseline="0" noProof="0" dirty="0">
              <a:ln>
                <a:noFill/>
              </a:ln>
              <a:solidFill>
                <a:srgbClr val="002060"/>
              </a:solidFill>
              <a:effectLst/>
              <a:uLnTx/>
              <a:uFillTx/>
              <a:latin typeface="Calibri"/>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Sang phía nam dãy Át-lát, tôi như lạc vào phim khoa học viễn tưởng. Những rặng đá xám bỗng xỉn màu rồi ngả sang đen râm hoặc đỏ quạch. Bốn bề giống như sao Hoả.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Chúng tôi trèo lên yên lạc đà. Chúng đứng bổng dậy, cao lừng lững. Những người dắt lạc đà phải ghìm để chúng không chạy. Chạy trên cát lún thì lạc đà là vô địch.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26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 Li)</a:t>
            </a:r>
          </a:p>
        </p:txBody>
      </p:sp>
    </p:spTree>
    <p:extLst>
      <p:ext uri="{BB962C8B-B14F-4D97-AF65-F5344CB8AC3E}">
        <p14:creationId xmlns:p14="http://schemas.microsoft.com/office/powerpoint/2010/main" val="20829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1" name="Group 11"/>
          <p:cNvGrpSpPr/>
          <p:nvPr/>
        </p:nvGrpSpPr>
        <p:grpSpPr>
          <a:xfrm>
            <a:off x="1097262" y="1569827"/>
            <a:ext cx="16093479" cy="7411938"/>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a:off x="14858972" y="-147232"/>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pic>
        <p:nvPicPr>
          <p:cNvPr id="18" name="Picture 17">
            <a:extLst>
              <a:ext uri="{FF2B5EF4-FFF2-40B4-BE49-F238E27FC236}">
                <a16:creationId xmlns:a16="http://schemas.microsoft.com/office/drawing/2014/main" id="{ADAEF74B-3F00-4801-08C3-1B0045E42998}"/>
              </a:ext>
            </a:extLst>
          </p:cNvPr>
          <p:cNvPicPr>
            <a:picLocks noChangeAspect="1"/>
          </p:cNvPicPr>
          <p:nvPr/>
        </p:nvPicPr>
        <p:blipFill>
          <a:blip r:embed="rId6"/>
          <a:stretch>
            <a:fillRect/>
          </a:stretch>
        </p:blipFill>
        <p:spPr>
          <a:xfrm>
            <a:off x="0" y="2095500"/>
            <a:ext cx="9985719" cy="7852521"/>
          </a:xfrm>
          <a:prstGeom prst="rect">
            <a:avLst/>
          </a:prstGeom>
        </p:spPr>
      </p:pic>
      <p:pic>
        <p:nvPicPr>
          <p:cNvPr id="16" name="Picture 15">
            <a:extLst>
              <a:ext uri="{FF2B5EF4-FFF2-40B4-BE49-F238E27FC236}">
                <a16:creationId xmlns:a16="http://schemas.microsoft.com/office/drawing/2014/main" id="{F50AA1F8-9E73-A3D7-2379-FE80316AB2A5}"/>
              </a:ext>
            </a:extLst>
          </p:cNvPr>
          <p:cNvPicPr>
            <a:picLocks noChangeAspect="1"/>
          </p:cNvPicPr>
          <p:nvPr/>
        </p:nvPicPr>
        <p:blipFill>
          <a:blip r:embed="rId7"/>
          <a:stretch>
            <a:fillRect/>
          </a:stretch>
        </p:blipFill>
        <p:spPr>
          <a:xfrm>
            <a:off x="8763000" y="3238499"/>
            <a:ext cx="7315200" cy="5189279"/>
          </a:xfrm>
          <a:prstGeom prst="rect">
            <a:avLst/>
          </a:prstGeom>
        </p:spPr>
      </p:pic>
    </p:spTree>
    <p:extLst>
      <p:ext uri="{BB962C8B-B14F-4D97-AF65-F5344CB8AC3E}">
        <p14:creationId xmlns:p14="http://schemas.microsoft.com/office/powerpoint/2010/main" val="977807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7" name="TextBox 16">
            <a:extLst>
              <a:ext uri="{FF2B5EF4-FFF2-40B4-BE49-F238E27FC236}">
                <a16:creationId xmlns:a16="http://schemas.microsoft.com/office/drawing/2014/main" id="{762CD710-7C89-B1D0-F8F8-B26510232E45}"/>
              </a:ext>
            </a:extLst>
          </p:cNvPr>
          <p:cNvSpPr txBox="1"/>
          <p:nvPr/>
        </p:nvSpPr>
        <p:spPr>
          <a:xfrm>
            <a:off x="3865376" y="876212"/>
            <a:ext cx="12893775" cy="2308324"/>
          </a:xfrm>
          <a:prstGeom prst="rect">
            <a:avLst/>
          </a:prstGeom>
          <a:noFill/>
        </p:spPr>
        <p:txBody>
          <a:bodyPr wrap="square">
            <a:spAutoFit/>
          </a:bodyPr>
          <a:lstStyle/>
          <a:p>
            <a:pPr algn="ctr" defTabSz="1371600"/>
            <a:r>
              <a:rPr lang="vi-VN" sz="4800" b="1" dirty="0">
                <a:solidFill>
                  <a:srgbClr val="002060"/>
                </a:solidFill>
                <a:latin typeface="Cambria" panose="02040503050406030204" pitchFamily="18" charset="0"/>
                <a:ea typeface="Cambria" panose="02040503050406030204" pitchFamily="18" charset="0"/>
              </a:rPr>
              <a:t>Tìm trong và ngoài bài đọc những từ ngữ chỉ đặc điểm của sa mạc và những từ ngữ có nghĩa trái ngược với chúng.</a:t>
            </a:r>
            <a:endParaRPr lang="en-US" sz="4800" b="1" dirty="0">
              <a:solidFill>
                <a:srgbClr val="00206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AED37E4C-7E8E-CDC2-5EFC-37494B502B76}"/>
              </a:ext>
            </a:extLst>
          </p:cNvPr>
          <p:cNvSpPr/>
          <p:nvPr/>
        </p:nvSpPr>
        <p:spPr>
          <a:xfrm>
            <a:off x="1066800" y="3314700"/>
            <a:ext cx="6144130"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a:solidFill>
                  <a:prstClr val="black"/>
                </a:solidFill>
                <a:latin typeface="Cambria" panose="02040503050406030204" pitchFamily="18" charset="0"/>
                <a:ea typeface="Cambria" panose="02040503050406030204" pitchFamily="18" charset="0"/>
              </a:rPr>
              <a:t>M: </a:t>
            </a:r>
            <a:r>
              <a:rPr lang="en-US" sz="4400" b="1" dirty="0" err="1">
                <a:solidFill>
                  <a:prstClr val="black"/>
                </a:solidFill>
                <a:latin typeface="Cambria" panose="02040503050406030204" pitchFamily="18" charset="0"/>
                <a:ea typeface="Cambria" panose="02040503050406030204" pitchFamily="18" charset="0"/>
              </a:rPr>
              <a:t>hoang</a:t>
            </a:r>
            <a:r>
              <a:rPr lang="en-US" sz="4400" b="1" dirty="0">
                <a:solidFill>
                  <a:prstClr val="black"/>
                </a:solidFill>
                <a:latin typeface="Cambria" panose="02040503050406030204" pitchFamily="18" charset="0"/>
                <a:ea typeface="Cambria" panose="02040503050406030204" pitchFamily="18" charset="0"/>
              </a:rPr>
              <a:t> vu – </a:t>
            </a:r>
            <a:r>
              <a:rPr lang="en-US" sz="4400" b="1" dirty="0" err="1">
                <a:solidFill>
                  <a:prstClr val="black"/>
                </a:solidFill>
                <a:latin typeface="Cambria" panose="02040503050406030204" pitchFamily="18" charset="0"/>
                <a:ea typeface="Cambria" panose="02040503050406030204" pitchFamily="18" charset="0"/>
              </a:rPr>
              <a:t>sầm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uất</a:t>
            </a:r>
            <a:endParaRPr lang="vi-VN" sz="4400" b="1" dirty="0">
              <a:solidFill>
                <a:prstClr val="black"/>
              </a:solidFill>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3DDD7594-9A4D-F427-82FE-88608E0B650D}"/>
              </a:ext>
            </a:extLst>
          </p:cNvPr>
          <p:cNvPicPr>
            <a:picLocks noChangeAspect="1"/>
          </p:cNvPicPr>
          <p:nvPr/>
        </p:nvPicPr>
        <p:blipFill>
          <a:blip r:embed="rId4"/>
          <a:stretch>
            <a:fillRect/>
          </a:stretch>
        </p:blipFill>
        <p:spPr>
          <a:xfrm>
            <a:off x="871909" y="1264581"/>
            <a:ext cx="3136664" cy="1170534"/>
          </a:xfrm>
          <a:prstGeom prst="rect">
            <a:avLst/>
          </a:prstGeom>
        </p:spPr>
      </p:pic>
      <p:sp>
        <p:nvSpPr>
          <p:cNvPr id="16" name="Rectangle: Rounded Corners 15">
            <a:extLst>
              <a:ext uri="{FF2B5EF4-FFF2-40B4-BE49-F238E27FC236}">
                <a16:creationId xmlns:a16="http://schemas.microsoft.com/office/drawing/2014/main" id="{308FDEC2-18A3-AF6B-1771-11D0CF040DC2}"/>
              </a:ext>
            </a:extLst>
          </p:cNvPr>
          <p:cNvSpPr/>
          <p:nvPr/>
        </p:nvSpPr>
        <p:spPr>
          <a:xfrm>
            <a:off x="2590800" y="51435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a:solidFill>
                  <a:prstClr val="black"/>
                </a:solidFill>
                <a:latin typeface="Cambria" panose="02040503050406030204" pitchFamily="18" charset="0"/>
                <a:ea typeface="Cambria" panose="02040503050406030204" pitchFamily="18" charset="0"/>
              </a:rPr>
              <a:t>khô hạn – ẩm ướt</a:t>
            </a:r>
            <a:endParaRPr lang="vi-VN" sz="4400" b="1" dirty="0">
              <a:solidFill>
                <a:prstClr val="black"/>
              </a:solidFill>
              <a:latin typeface="Cambria" panose="02040503050406030204" pitchFamily="18" charset="0"/>
              <a:ea typeface="Cambria" panose="02040503050406030204" pitchFamily="18" charset="0"/>
            </a:endParaRPr>
          </a:p>
        </p:txBody>
      </p:sp>
      <p:sp>
        <p:nvSpPr>
          <p:cNvPr id="24" name="Rectangle: Rounded Corners 23">
            <a:extLst>
              <a:ext uri="{FF2B5EF4-FFF2-40B4-BE49-F238E27FC236}">
                <a16:creationId xmlns:a16="http://schemas.microsoft.com/office/drawing/2014/main" id="{51A2E699-D746-9F89-6636-83E06150E991}"/>
              </a:ext>
            </a:extLst>
          </p:cNvPr>
          <p:cNvSpPr/>
          <p:nvPr/>
        </p:nvSpPr>
        <p:spPr>
          <a:xfrm>
            <a:off x="9829800" y="52197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mênh mông – chật hẹp</a:t>
            </a:r>
          </a:p>
        </p:txBody>
      </p:sp>
      <p:sp>
        <p:nvSpPr>
          <p:cNvPr id="25" name="Rectangle: Rounded Corners 24">
            <a:extLst>
              <a:ext uri="{FF2B5EF4-FFF2-40B4-BE49-F238E27FC236}">
                <a16:creationId xmlns:a16="http://schemas.microsoft.com/office/drawing/2014/main" id="{ABA51908-C522-ED05-7178-EC9DD51E1DE9}"/>
              </a:ext>
            </a:extLst>
          </p:cNvPr>
          <p:cNvSpPr/>
          <p:nvPr/>
        </p:nvSpPr>
        <p:spPr>
          <a:xfrm>
            <a:off x="2743200" y="6896100"/>
            <a:ext cx="54102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lạnh</a:t>
            </a:r>
            <a:r>
              <a:rPr lang="en-US" sz="4400" b="1" dirty="0">
                <a:solidFill>
                  <a:prstClr val="black"/>
                </a:solidFill>
                <a:latin typeface="Cambria" panose="02040503050406030204" pitchFamily="18" charset="0"/>
                <a:ea typeface="Cambria" panose="02040503050406030204" pitchFamily="18" charset="0"/>
              </a:rPr>
              <a:t> - </a:t>
            </a:r>
            <a:r>
              <a:rPr lang="en-US" sz="4400" b="1" dirty="0" err="1">
                <a:solidFill>
                  <a:prstClr val="black"/>
                </a:solidFill>
                <a:latin typeface="Cambria" panose="02040503050406030204" pitchFamily="18" charset="0"/>
                <a:ea typeface="Cambria" panose="02040503050406030204" pitchFamily="18" charset="0"/>
              </a:rPr>
              <a:t>nóng</a:t>
            </a:r>
            <a:endParaRPr lang="vi-VN" sz="4400" b="1" dirty="0">
              <a:solidFill>
                <a:prstClr val="black"/>
              </a:solidFill>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1CAF94E1-F0D8-E528-F799-C83F33FC6F09}"/>
              </a:ext>
            </a:extLst>
          </p:cNvPr>
          <p:cNvSpPr/>
          <p:nvPr/>
        </p:nvSpPr>
        <p:spPr>
          <a:xfrm>
            <a:off x="9982200" y="69723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4400" b="1" dirty="0">
                <a:solidFill>
                  <a:prstClr val="black"/>
                </a:solidFill>
                <a:latin typeface="Cambria" panose="02040503050406030204" pitchFamily="18" charset="0"/>
                <a:ea typeface="Cambria" panose="02040503050406030204" pitchFamily="18" charset="0"/>
              </a:rPr>
              <a:t>mịn màng – thô ráp</a:t>
            </a:r>
          </a:p>
        </p:txBody>
      </p:sp>
      <p:sp>
        <p:nvSpPr>
          <p:cNvPr id="27" name="Rectangle: Rounded Corners 26">
            <a:extLst>
              <a:ext uri="{FF2B5EF4-FFF2-40B4-BE49-F238E27FC236}">
                <a16:creationId xmlns:a16="http://schemas.microsoft.com/office/drawing/2014/main" id="{0A2D0949-4DBD-0D95-46A8-B47B4C9BA41D}"/>
              </a:ext>
            </a:extLst>
          </p:cNvPr>
          <p:cNvSpPr/>
          <p:nvPr/>
        </p:nvSpPr>
        <p:spPr>
          <a:xfrm>
            <a:off x="6629400" y="8420100"/>
            <a:ext cx="6477000" cy="1134926"/>
          </a:xfrm>
          <a:prstGeom prst="roundRect">
            <a:avLst/>
          </a:prstGeom>
          <a:solidFill>
            <a:schemeClr val="accent2">
              <a:lumMod val="40000"/>
              <a:lumOff val="60000"/>
            </a:schemeClr>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4400" b="1" dirty="0" err="1">
                <a:solidFill>
                  <a:prstClr val="black"/>
                </a:solidFill>
                <a:latin typeface="Cambria" panose="02040503050406030204" pitchFamily="18" charset="0"/>
                <a:ea typeface="Cambria" panose="02040503050406030204" pitchFamily="18" charset="0"/>
              </a:rPr>
              <a:t>hùng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vĩ</a:t>
            </a:r>
            <a:r>
              <a:rPr lang="en-US" sz="4400" b="1" dirty="0">
                <a:solidFill>
                  <a:prstClr val="black"/>
                </a:solidFill>
                <a:latin typeface="Cambria" panose="02040503050406030204" pitchFamily="18" charset="0"/>
                <a:ea typeface="Cambria" panose="02040503050406030204" pitchFamily="18" charset="0"/>
              </a:rPr>
              <a:t> – nhỏ </a:t>
            </a:r>
            <a:r>
              <a:rPr lang="en-US" sz="4400" b="1" dirty="0" err="1">
                <a:solidFill>
                  <a:prstClr val="black"/>
                </a:solidFill>
                <a:latin typeface="Cambria" panose="02040503050406030204" pitchFamily="18" charset="0"/>
                <a:ea typeface="Cambria" panose="02040503050406030204" pitchFamily="18" charset="0"/>
              </a:rPr>
              <a:t>nhoi</a:t>
            </a:r>
            <a:endParaRPr lang="vi-VN" sz="44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24344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1000"/>
                                        <p:tgtEl>
                                          <p:spTgt spid="24"/>
                                        </p:tgtEl>
                                      </p:cBhvr>
                                    </p:animEffect>
                                    <p:anim calcmode="lin" valueType="num">
                                      <p:cBhvr>
                                        <p:cTn id="31" dur="1000" fill="hold"/>
                                        <p:tgtEl>
                                          <p:spTgt spid="24"/>
                                        </p:tgtEl>
                                        <p:attrNameLst>
                                          <p:attrName>ppt_x</p:attrName>
                                        </p:attrNameLst>
                                      </p:cBhvr>
                                      <p:tavLst>
                                        <p:tav tm="0">
                                          <p:val>
                                            <p:strVal val="#ppt_x"/>
                                          </p:val>
                                        </p:tav>
                                        <p:tav tm="100000">
                                          <p:val>
                                            <p:strVal val="#ppt_x"/>
                                          </p:val>
                                        </p:tav>
                                      </p:tavLst>
                                    </p:anim>
                                    <p:anim calcmode="lin" valueType="num">
                                      <p:cBhvr>
                                        <p:cTn id="3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1000"/>
                                        <p:tgtEl>
                                          <p:spTgt spid="27"/>
                                        </p:tgtEl>
                                      </p:cBhvr>
                                    </p:animEffect>
                                    <p:anim calcmode="lin" valueType="num">
                                      <p:cBhvr>
                                        <p:cTn id="52" dur="1000" fill="hold"/>
                                        <p:tgtEl>
                                          <p:spTgt spid="27"/>
                                        </p:tgtEl>
                                        <p:attrNameLst>
                                          <p:attrName>ppt_x</p:attrName>
                                        </p:attrNameLst>
                                      </p:cBhvr>
                                      <p:tavLst>
                                        <p:tav tm="0">
                                          <p:val>
                                            <p:strVal val="#ppt_x"/>
                                          </p:val>
                                        </p:tav>
                                        <p:tav tm="100000">
                                          <p:val>
                                            <p:strVal val="#ppt_x"/>
                                          </p:val>
                                        </p:tav>
                                      </p:tavLst>
                                    </p:anim>
                                    <p:anim calcmode="lin" valueType="num">
                                      <p:cBhvr>
                                        <p:cTn id="5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6" grpId="0" animBg="1"/>
      <p:bldP spid="24"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865376" y="876212"/>
            <a:ext cx="13903110" cy="1754326"/>
          </a:xfrm>
          <a:prstGeom prst="rect">
            <a:avLst/>
          </a:prstGeom>
          <a:noFill/>
        </p:spPr>
        <p:txBody>
          <a:bodyPr wrap="square">
            <a:spAutoFit/>
          </a:bodyPr>
          <a:lstStyle/>
          <a:p>
            <a:pPr algn="ctr" defTabSz="1371600"/>
            <a:r>
              <a:rPr lang="vi-VN" sz="5400" b="1" dirty="0">
                <a:solidFill>
                  <a:srgbClr val="745E59"/>
                </a:solidFill>
                <a:latin typeface="Cambria" panose="02040503050406030204" pitchFamily="18" charset="0"/>
                <a:ea typeface="Cambria" panose="02040503050406030204" pitchFamily="18" charset="0"/>
              </a:rPr>
              <a:t>Từ tối và từ lạnh trong câu sau được dùng với nghĩa gốc hay nghĩa chuyển?</a:t>
            </a:r>
            <a:endParaRPr lang="en-US" sz="5400" b="1" dirty="0">
              <a:solidFill>
                <a:srgbClr val="745E59"/>
              </a:solidFill>
              <a:latin typeface="Cambria" panose="02040503050406030204" pitchFamily="18" charset="0"/>
              <a:ea typeface="Cambria" panose="02040503050406030204" pitchFamily="18" charset="0"/>
            </a:endParaRPr>
          </a:p>
        </p:txBody>
      </p:sp>
      <p:pic>
        <p:nvPicPr>
          <p:cNvPr id="21" name="Picture 20">
            <a:extLst>
              <a:ext uri="{FF2B5EF4-FFF2-40B4-BE49-F238E27FC236}">
                <a16:creationId xmlns:a16="http://schemas.microsoft.com/office/drawing/2014/main" id="{EE985A4C-FBD3-A978-5D25-937BEA215D05}"/>
              </a:ext>
            </a:extLst>
          </p:cNvPr>
          <p:cNvPicPr>
            <a:picLocks noChangeAspect="1"/>
          </p:cNvPicPr>
          <p:nvPr/>
        </p:nvPicPr>
        <p:blipFill>
          <a:blip r:embed="rId4"/>
          <a:stretch>
            <a:fillRect/>
          </a:stretch>
        </p:blipFill>
        <p:spPr>
          <a:xfrm>
            <a:off x="889118" y="775692"/>
            <a:ext cx="3136664" cy="1170534"/>
          </a:xfrm>
          <a:prstGeom prst="rect">
            <a:avLst/>
          </a:prstGeom>
        </p:spPr>
      </p:pic>
      <p:sp>
        <p:nvSpPr>
          <p:cNvPr id="16" name="Rectangle: Rounded Corners 15">
            <a:extLst>
              <a:ext uri="{FF2B5EF4-FFF2-40B4-BE49-F238E27FC236}">
                <a16:creationId xmlns:a16="http://schemas.microsoft.com/office/drawing/2014/main" id="{636AEF70-B76A-8DC9-687D-D108F4362A67}"/>
              </a:ext>
            </a:extLst>
          </p:cNvPr>
          <p:cNvSpPr/>
          <p:nvPr/>
        </p:nvSpPr>
        <p:spPr>
          <a:xfrm>
            <a:off x="4800600" y="2781300"/>
            <a:ext cx="11353800" cy="76200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dần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thay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trời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mát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thậm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chí</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rất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p>
        </p:txBody>
      </p:sp>
      <p:sp>
        <p:nvSpPr>
          <p:cNvPr id="23" name="Rectangle: Rounded Corners 22">
            <a:extLst>
              <a:ext uri="{FF2B5EF4-FFF2-40B4-BE49-F238E27FC236}">
                <a16:creationId xmlns:a16="http://schemas.microsoft.com/office/drawing/2014/main" id="{7C8CC523-A7AD-2E83-F47B-842A0E9CF815}"/>
              </a:ext>
            </a:extLst>
          </p:cNvPr>
          <p:cNvSpPr/>
          <p:nvPr/>
        </p:nvSpPr>
        <p:spPr>
          <a:xfrm>
            <a:off x="1752600" y="4152900"/>
            <a:ext cx="14782800" cy="3581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Từ tối và lạnh được dùng trong câu với nghĩa gốc:</a:t>
            </a:r>
            <a:endParaRPr lang="en-US" sz="4400" b="1" dirty="0">
              <a:solidFill>
                <a:prstClr val="black"/>
              </a:solidFill>
              <a:latin typeface="Cambria" panose="02040503050406030204" pitchFamily="18" charset="0"/>
              <a:ea typeface="Cambria" panose="02040503050406030204" pitchFamily="18" charset="0"/>
            </a:endParaRPr>
          </a:p>
          <a:p>
            <a:pPr algn="just" defTabSz="1371600"/>
            <a:r>
              <a:rPr lang="vi-VN" sz="4400" b="1" dirty="0">
                <a:solidFill>
                  <a:prstClr val="black"/>
                </a:solidFill>
                <a:latin typeface="Cambria" panose="02040503050406030204" pitchFamily="18" charset="0"/>
                <a:ea typeface="Cambria" panose="02040503050406030204" pitchFamily="18" charset="0"/>
              </a:rPr>
              <a:t>Tối: </a:t>
            </a:r>
            <a:r>
              <a:rPr lang="vi-VN" sz="4400" dirty="0">
                <a:solidFill>
                  <a:prstClr val="black"/>
                </a:solidFill>
                <a:latin typeface="Cambria" panose="02040503050406030204" pitchFamily="18" charset="0"/>
                <a:ea typeface="Cambria" panose="02040503050406030204" pitchFamily="18" charset="0"/>
              </a:rPr>
              <a:t>màu sẫm, không tưới sáng (Bức tranh màu rất tối.) </a:t>
            </a:r>
          </a:p>
          <a:p>
            <a:pPr algn="just" defTabSz="1371600"/>
            <a:r>
              <a:rPr lang="vi-VN" sz="4400" b="1" dirty="0">
                <a:solidFill>
                  <a:prstClr val="black"/>
                </a:solidFill>
                <a:latin typeface="Cambria" panose="02040503050406030204" pitchFamily="18" charset="0"/>
                <a:ea typeface="Cambria" panose="02040503050406030204" pitchFamily="18" charset="0"/>
              </a:rPr>
              <a:t>Lạnh: </a:t>
            </a:r>
            <a:r>
              <a:rPr lang="vi-VN" sz="4400" dirty="0">
                <a:solidFill>
                  <a:prstClr val="black"/>
                </a:solidFill>
                <a:latin typeface="Cambria" panose="02040503050406030204" pitchFamily="18" charset="0"/>
                <a:ea typeface="Cambria" panose="02040503050406030204" pitchFamily="18" charset="0"/>
              </a:rPr>
              <a:t>tỏ ra không có chút tình cảm gì trong quan hệ giữa người với người. (Giọng nói của nó cứ lạnh như không.). </a:t>
            </a:r>
          </a:p>
        </p:txBody>
      </p:sp>
    </p:spTree>
    <p:extLst>
      <p:ext uri="{BB962C8B-B14F-4D97-AF65-F5344CB8AC3E}">
        <p14:creationId xmlns:p14="http://schemas.microsoft.com/office/powerpoint/2010/main" val="35445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6"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marL="0" marR="0" lvl="0" indent="0" algn="ctr" defTabSz="914445" rtl="0" eaLnBrk="1" fontAlgn="auto" latinLnBrk="0" hangingPunct="1">
                  <a:lnSpc>
                    <a:spcPts val="26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8B8CFC3C-8203-4FC6-1B13-D1FD09825B9D}"/>
              </a:ext>
            </a:extLst>
          </p:cNvPr>
          <p:cNvSpPr txBox="1"/>
          <p:nvPr/>
        </p:nvSpPr>
        <p:spPr>
          <a:xfrm>
            <a:off x="3200400" y="876212"/>
            <a:ext cx="14568086" cy="3785652"/>
          </a:xfrm>
          <a:prstGeom prst="rect">
            <a:avLst/>
          </a:prstGeom>
          <a:noFill/>
        </p:spPr>
        <p:txBody>
          <a:bodyPr wrap="square">
            <a:spAutoFit/>
          </a:bodyPr>
          <a:lstStyle/>
          <a:p>
            <a:pPr lvl="0" algn="just" defTabSz="1371600"/>
            <a:r>
              <a:rPr lang="vi-VN" sz="4800" b="1" dirty="0">
                <a:solidFill>
                  <a:srgbClr val="745E59"/>
                </a:solidFill>
                <a:latin typeface="Cambria" panose="02040503050406030204" pitchFamily="18" charset="0"/>
                <a:ea typeface="Cambria" panose="02040503050406030204" pitchFamily="18" charset="0"/>
              </a:rPr>
              <a:t>Đặt câu chứa từ thổi mang mỗi nghĩa dưới dày:</a:t>
            </a:r>
          </a:p>
          <a:p>
            <a:pPr lvl="0" algn="just" defTabSz="1371600"/>
            <a:r>
              <a:rPr lang="vi-VN" sz="4800" dirty="0">
                <a:solidFill>
                  <a:srgbClr val="745E59"/>
                </a:solidFill>
                <a:latin typeface="Cambria" panose="02040503050406030204" pitchFamily="18" charset="0"/>
                <a:ea typeface="Cambria" panose="02040503050406030204" pitchFamily="18" charset="0"/>
              </a:rPr>
              <a:t>a. Chúm miệng lại và làm cho luồng hơi bật mạnh từ trong miệng ra.</a:t>
            </a:r>
          </a:p>
          <a:p>
            <a:pPr lvl="0" algn="just" defTabSz="1371600"/>
            <a:r>
              <a:rPr lang="vi-VN" sz="4800" dirty="0">
                <a:solidFill>
                  <a:srgbClr val="745E59"/>
                </a:solidFill>
                <a:latin typeface="Cambria" panose="02040503050406030204" pitchFamily="18" charset="0"/>
                <a:ea typeface="Cambria" panose="02040503050406030204" pitchFamily="18" charset="0"/>
              </a:rPr>
              <a:t>b. (Không khí) chuyển động thành luồng và gây ra tác động nhất dịnh.</a:t>
            </a:r>
          </a:p>
        </p:txBody>
      </p:sp>
      <p:pic>
        <p:nvPicPr>
          <p:cNvPr id="18" name="Picture 17">
            <a:extLst>
              <a:ext uri="{FF2B5EF4-FFF2-40B4-BE49-F238E27FC236}">
                <a16:creationId xmlns:a16="http://schemas.microsoft.com/office/drawing/2014/main" id="{EB1595F6-BBA9-F0B4-917E-013627E338E5}"/>
              </a:ext>
            </a:extLst>
          </p:cNvPr>
          <p:cNvPicPr>
            <a:picLocks noChangeAspect="1"/>
          </p:cNvPicPr>
          <p:nvPr/>
        </p:nvPicPr>
        <p:blipFill>
          <a:blip r:embed="rId4"/>
          <a:stretch>
            <a:fillRect/>
          </a:stretch>
        </p:blipFill>
        <p:spPr>
          <a:xfrm>
            <a:off x="914400" y="1257300"/>
            <a:ext cx="3737172" cy="1109568"/>
          </a:xfrm>
          <a:prstGeom prst="rect">
            <a:avLst/>
          </a:prstGeom>
        </p:spPr>
      </p:pic>
      <p:sp>
        <p:nvSpPr>
          <p:cNvPr id="20" name="Rectangle: Rounded Corners 19">
            <a:extLst>
              <a:ext uri="{FF2B5EF4-FFF2-40B4-BE49-F238E27FC236}">
                <a16:creationId xmlns:a16="http://schemas.microsoft.com/office/drawing/2014/main" id="{843CD519-607B-360C-615D-99E147A363DF}"/>
              </a:ext>
            </a:extLst>
          </p:cNvPr>
          <p:cNvSpPr/>
          <p:nvPr/>
        </p:nvSpPr>
        <p:spPr>
          <a:xfrm>
            <a:off x="990600" y="5372100"/>
            <a:ext cx="16459200" cy="16764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a:solidFill>
                  <a:prstClr val="black"/>
                </a:solidFill>
                <a:latin typeface="Cambria" panose="02040503050406030204" pitchFamily="18" charset="0"/>
                <a:ea typeface="Cambria" panose="02040503050406030204" pitchFamily="18" charset="0"/>
              </a:rPr>
              <a:t>Chỉ cần chụm miệng thổi vào đầu chiếc que thần kì, một chùm bong bóng tròn xoe, lấp lánh sẽ bay ra, lơ lửng, lơ lửng. </a:t>
            </a:r>
            <a:endParaRPr lang="vi-VN" sz="4400" dirty="0">
              <a:solidFill>
                <a:prstClr val="black"/>
              </a:solidFill>
              <a:latin typeface="Cambria" panose="02040503050406030204" pitchFamily="18" charset="0"/>
              <a:ea typeface="Cambria" panose="02040503050406030204" pitchFamily="18" charset="0"/>
            </a:endParaRPr>
          </a:p>
        </p:txBody>
      </p:sp>
      <p:sp>
        <p:nvSpPr>
          <p:cNvPr id="22" name="Rectangle: Rounded Corners 21">
            <a:extLst>
              <a:ext uri="{FF2B5EF4-FFF2-40B4-BE49-F238E27FC236}">
                <a16:creationId xmlns:a16="http://schemas.microsoft.com/office/drawing/2014/main" id="{BA2A77B3-A183-BB3F-048A-042A48A21D27}"/>
              </a:ext>
            </a:extLst>
          </p:cNvPr>
          <p:cNvSpPr/>
          <p:nvPr/>
        </p:nvSpPr>
        <p:spPr>
          <a:xfrm>
            <a:off x="1066800" y="7810500"/>
            <a:ext cx="16459200" cy="1143000"/>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4400" b="1" dirty="0">
                <a:solidFill>
                  <a:prstClr val="black"/>
                </a:solidFill>
                <a:latin typeface="Cambria" panose="02040503050406030204" pitchFamily="18" charset="0"/>
                <a:ea typeface="Cambria" panose="02040503050406030204" pitchFamily="18" charset="0"/>
              </a:rPr>
              <a:t>Gió thổi qua những kẽ lá làm lá cây rung lên xào xạc. </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423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2005694" y="7857826"/>
            <a:ext cx="3086100" cy="984473"/>
            <a:chOff x="0" y="0"/>
            <a:chExt cx="812800" cy="259285"/>
          </a:xfrm>
        </p:grpSpPr>
        <p:sp>
          <p:nvSpPr>
            <p:cNvPr id="3" name="Freeform 3"/>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4" name="TextBox 4"/>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5" name="Group 5"/>
          <p:cNvGrpSpPr/>
          <p:nvPr/>
        </p:nvGrpSpPr>
        <p:grpSpPr>
          <a:xfrm rot="5400000">
            <a:off x="10633745" y="7784329"/>
            <a:ext cx="3086100" cy="1131467"/>
            <a:chOff x="0" y="0"/>
            <a:chExt cx="812800" cy="297999"/>
          </a:xfrm>
        </p:grpSpPr>
        <p:sp>
          <p:nvSpPr>
            <p:cNvPr id="6" name="Freeform 6"/>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7" name="TextBox 7"/>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8" name="Group 8"/>
          <p:cNvGrpSpPr/>
          <p:nvPr/>
        </p:nvGrpSpPr>
        <p:grpSpPr>
          <a:xfrm rot="5400000">
            <a:off x="9261450" y="7857826"/>
            <a:ext cx="3086100" cy="984473"/>
            <a:chOff x="0" y="0"/>
            <a:chExt cx="812800" cy="259285"/>
          </a:xfrm>
        </p:grpSpPr>
        <p:sp>
          <p:nvSpPr>
            <p:cNvPr id="9" name="Freeform 9"/>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0" name="TextBox 10"/>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1" name="Group 11"/>
          <p:cNvGrpSpPr/>
          <p:nvPr/>
        </p:nvGrpSpPr>
        <p:grpSpPr>
          <a:xfrm>
            <a:off x="1097262" y="1569827"/>
            <a:ext cx="16093479" cy="6539759"/>
            <a:chOff x="0" y="0"/>
            <a:chExt cx="4238612" cy="1952115"/>
          </a:xfrm>
        </p:grpSpPr>
        <p:sp>
          <p:nvSpPr>
            <p:cNvPr id="12" name="Freeform 12"/>
            <p:cNvSpPr/>
            <p:nvPr/>
          </p:nvSpPr>
          <p:spPr>
            <a:xfrm>
              <a:off x="0" y="0"/>
              <a:ext cx="4238612" cy="1952115"/>
            </a:xfrm>
            <a:custGeom>
              <a:avLst/>
              <a:gdLst/>
              <a:ahLst/>
              <a:cxnLst/>
              <a:rect l="l" t="t" r="r" b="b"/>
              <a:pathLst>
                <a:path w="4238612" h="1952115">
                  <a:moveTo>
                    <a:pt x="24534" y="0"/>
                  </a:moveTo>
                  <a:lnTo>
                    <a:pt x="4214078" y="0"/>
                  </a:lnTo>
                  <a:cubicBezTo>
                    <a:pt x="4227628" y="0"/>
                    <a:pt x="4238612" y="10984"/>
                    <a:pt x="4238612" y="24534"/>
                  </a:cubicBezTo>
                  <a:lnTo>
                    <a:pt x="4238612" y="1927581"/>
                  </a:lnTo>
                  <a:cubicBezTo>
                    <a:pt x="4238612" y="1941131"/>
                    <a:pt x="4227628" y="1952115"/>
                    <a:pt x="4214078" y="1952115"/>
                  </a:cubicBezTo>
                  <a:lnTo>
                    <a:pt x="24534" y="1952115"/>
                  </a:lnTo>
                  <a:cubicBezTo>
                    <a:pt x="10984" y="1952115"/>
                    <a:pt x="0" y="1941131"/>
                    <a:pt x="0" y="1927581"/>
                  </a:cubicBezTo>
                  <a:lnTo>
                    <a:pt x="0" y="24534"/>
                  </a:lnTo>
                  <a:cubicBezTo>
                    <a:pt x="0" y="10984"/>
                    <a:pt x="10984" y="0"/>
                    <a:pt x="24534"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3" name="TextBox 13"/>
            <p:cNvSpPr txBox="1"/>
            <p:nvPr/>
          </p:nvSpPr>
          <p:spPr>
            <a:xfrm>
              <a:off x="0" y="-47625"/>
              <a:ext cx="4238612" cy="199974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4" name="Freeform 14"/>
          <p:cNvSpPr/>
          <p:nvPr/>
        </p:nvSpPr>
        <p:spPr>
          <a:xfrm rot="5400000">
            <a:off x="8319588" y="-7840566"/>
            <a:ext cx="1648824" cy="15956358"/>
          </a:xfrm>
          <a:custGeom>
            <a:avLst/>
            <a:gdLst/>
            <a:ahLst/>
            <a:cxnLst/>
            <a:rect l="l" t="t" r="r" b="b"/>
            <a:pathLst>
              <a:path w="1648824" h="15956358">
                <a:moveTo>
                  <a:pt x="0" y="0"/>
                </a:moveTo>
                <a:lnTo>
                  <a:pt x="1648824" y="0"/>
                </a:lnTo>
                <a:lnTo>
                  <a:pt x="1648824" y="15956358"/>
                </a:lnTo>
                <a:lnTo>
                  <a:pt x="0" y="1595635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5" name="Freeform 15"/>
          <p:cNvSpPr/>
          <p:nvPr/>
        </p:nvSpPr>
        <p:spPr>
          <a:xfrm rot="-1696718">
            <a:off x="1900340" y="1746207"/>
            <a:ext cx="982655" cy="944985"/>
          </a:xfrm>
          <a:custGeom>
            <a:avLst/>
            <a:gdLst/>
            <a:ahLst/>
            <a:cxnLst/>
            <a:rect l="l" t="t" r="r" b="b"/>
            <a:pathLst>
              <a:path w="982654" h="944985">
                <a:moveTo>
                  <a:pt x="0" y="0"/>
                </a:moveTo>
                <a:lnTo>
                  <a:pt x="982654" y="0"/>
                </a:lnTo>
                <a:lnTo>
                  <a:pt x="982654" y="944985"/>
                </a:lnTo>
                <a:lnTo>
                  <a:pt x="0" y="9449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a:solidFill>
                <a:prstClr val="black"/>
              </a:solidFill>
              <a:latin typeface="Calibri"/>
            </a:endParaRPr>
          </a:p>
        </p:txBody>
      </p:sp>
      <p:sp>
        <p:nvSpPr>
          <p:cNvPr id="17" name="Rectangle: Rounded Corners 16">
            <a:extLst>
              <a:ext uri="{FF2B5EF4-FFF2-40B4-BE49-F238E27FC236}">
                <a16:creationId xmlns:a16="http://schemas.microsoft.com/office/drawing/2014/main" id="{1FA90ABC-E087-B344-68EA-8703950E250C}"/>
              </a:ext>
            </a:extLst>
          </p:cNvPr>
          <p:cNvSpPr/>
          <p:nvPr/>
        </p:nvSpPr>
        <p:spPr>
          <a:xfrm>
            <a:off x="2123123" y="3916393"/>
            <a:ext cx="11147108"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a:solidFill>
                  <a:prstClr val="black"/>
                </a:solidFill>
                <a:latin typeface="Cambria" panose="02040503050406030204" pitchFamily="18" charset="0"/>
                <a:ea typeface="Cambria" panose="02040503050406030204" pitchFamily="18" charset="0"/>
              </a:rPr>
              <a:t>Chia </a:t>
            </a:r>
            <a:r>
              <a:rPr lang="en-US" sz="6000" b="1" dirty="0" err="1">
                <a:solidFill>
                  <a:prstClr val="black"/>
                </a:solidFill>
                <a:latin typeface="Cambria" panose="02040503050406030204" pitchFamily="18" charset="0"/>
                <a:ea typeface="Cambria" panose="02040503050406030204" pitchFamily="18" charset="0"/>
              </a:rPr>
              <a:t>sẻ</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học</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với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người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thân</a:t>
            </a:r>
            <a:r>
              <a:rPr lang="en-US" sz="6000" b="1" dirty="0">
                <a:solidFill>
                  <a:prstClr val="black"/>
                </a:solidFill>
                <a:latin typeface="Cambria" panose="02040503050406030204" pitchFamily="18" charset="0"/>
                <a:ea typeface="Cambria" panose="02040503050406030204" pitchFamily="18" charset="0"/>
              </a:rPr>
              <a:t>.</a:t>
            </a:r>
            <a:endParaRPr lang="vi-VN" sz="6000" b="1" dirty="0">
              <a:solidFill>
                <a:prstClr val="black"/>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D50A6D23-8C47-D55F-C672-12265B2D6C67}"/>
              </a:ext>
            </a:extLst>
          </p:cNvPr>
          <p:cNvSpPr/>
          <p:nvPr/>
        </p:nvSpPr>
        <p:spPr>
          <a:xfrm>
            <a:off x="7239456" y="5447959"/>
            <a:ext cx="7310913" cy="1134926"/>
          </a:xfrm>
          <a:prstGeom prst="roundRect">
            <a:avLst/>
          </a:prstGeom>
          <a:solidFill>
            <a:srgbClr val="FFE07D"/>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black"/>
                </a:solidFill>
                <a:latin typeface="Cambria" panose="02040503050406030204" pitchFamily="18" charset="0"/>
                <a:ea typeface="Cambria" panose="02040503050406030204" pitchFamily="18" charset="0"/>
              </a:rPr>
              <a:t>Chuẩn</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bị</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bài</a:t>
            </a:r>
            <a:r>
              <a:rPr lang="en-US" sz="6000" b="1" dirty="0">
                <a:solidFill>
                  <a:prstClr val="black"/>
                </a:solidFill>
                <a:latin typeface="Cambria" panose="02040503050406030204" pitchFamily="18" charset="0"/>
                <a:ea typeface="Cambria" panose="02040503050406030204" pitchFamily="18" charset="0"/>
              </a:rPr>
              <a:t> </a:t>
            </a:r>
            <a:r>
              <a:rPr lang="en-US" sz="6000" b="1" dirty="0" err="1">
                <a:solidFill>
                  <a:prstClr val="black"/>
                </a:solidFill>
                <a:latin typeface="Cambria" panose="02040503050406030204" pitchFamily="18" charset="0"/>
                <a:ea typeface="Cambria" panose="02040503050406030204" pitchFamily="18" charset="0"/>
              </a:rPr>
              <a:t>mới</a:t>
            </a:r>
            <a:endParaRPr lang="vi-VN" sz="6000" b="1" dirty="0">
              <a:solidFill>
                <a:prstClr val="black"/>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EFDD9911-C655-D00F-F925-FADAE72760D8}"/>
              </a:ext>
            </a:extLst>
          </p:cNvPr>
          <p:cNvPicPr>
            <a:picLocks noChangeAspect="1"/>
          </p:cNvPicPr>
          <p:nvPr/>
        </p:nvPicPr>
        <p:blipFill>
          <a:blip r:embed="rId6"/>
          <a:stretch>
            <a:fillRect/>
          </a:stretch>
        </p:blipFill>
        <p:spPr>
          <a:xfrm>
            <a:off x="5168571" y="1517105"/>
            <a:ext cx="7754784" cy="2405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37F606B4-F94F-5F1B-9B08-153DF153E45D}"/>
              </a:ext>
            </a:extLst>
          </p:cNvPr>
          <p:cNvPicPr>
            <a:picLocks noChangeAspect="1"/>
          </p:cNvPicPr>
          <p:nvPr/>
        </p:nvPicPr>
        <p:blipFill>
          <a:blip r:embed="rId3"/>
          <a:stretch>
            <a:fillRect/>
          </a:stretch>
        </p:blipFill>
        <p:spPr>
          <a:xfrm>
            <a:off x="-1066800" y="2705100"/>
            <a:ext cx="20978998" cy="6014296"/>
          </a:xfrm>
          <a:prstGeom prst="rect">
            <a:avLst/>
          </a:prstGeom>
        </p:spPr>
      </p:pic>
    </p:spTree>
    <p:extLst>
      <p:ext uri="{BB962C8B-B14F-4D97-AF65-F5344CB8AC3E}">
        <p14:creationId xmlns:p14="http://schemas.microsoft.com/office/powerpoint/2010/main" val="185401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620"/>
            <a:ext cx="18288000" cy="10294620"/>
          </a:xfrm>
          <a:custGeom>
            <a:avLst/>
            <a:gdLst/>
            <a:ahLst/>
            <a:cxnLst/>
            <a:rect l="l" t="t" r="r" b="b"/>
            <a:pathLst>
              <a:path w="13167360" h="8229600">
                <a:moveTo>
                  <a:pt x="0" y="0"/>
                </a:moveTo>
                <a:lnTo>
                  <a:pt x="13167360" y="0"/>
                </a:lnTo>
                <a:lnTo>
                  <a:pt x="13167360" y="8229600"/>
                </a:lnTo>
                <a:lnTo>
                  <a:pt x="0" y="8229600"/>
                </a:lnTo>
                <a:lnTo>
                  <a:pt x="0" y="0"/>
                </a:lnTo>
                <a:close/>
              </a:path>
            </a:pathLst>
          </a:custGeom>
          <a:blipFill>
            <a:blip r:embed="rId3"/>
            <a:stretch>
              <a:fillRect/>
            </a:stretch>
          </a:blipFill>
        </p:spPr>
        <p:txBody>
          <a:bodyPr/>
          <a:lstStyle/>
          <a:p>
            <a:endParaRPr lang="en-US"/>
          </a:p>
        </p:txBody>
      </p:sp>
      <p:sp>
        <p:nvSpPr>
          <p:cNvPr id="3" name="Freeform 3"/>
          <p:cNvSpPr/>
          <p:nvPr/>
        </p:nvSpPr>
        <p:spPr>
          <a:xfrm>
            <a:off x="7086600" y="6057900"/>
            <a:ext cx="7315200" cy="1847088"/>
          </a:xfrm>
          <a:custGeom>
            <a:avLst/>
            <a:gdLst/>
            <a:ahLst/>
            <a:cxnLst/>
            <a:rect l="l" t="t" r="r" b="b"/>
            <a:pathLst>
              <a:path w="7315200" h="1847088">
                <a:moveTo>
                  <a:pt x="0" y="0"/>
                </a:moveTo>
                <a:lnTo>
                  <a:pt x="7315200" y="0"/>
                </a:lnTo>
                <a:lnTo>
                  <a:pt x="7315200" y="1847088"/>
                </a:lnTo>
                <a:lnTo>
                  <a:pt x="0" y="18470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57200" y="4152900"/>
            <a:ext cx="3116580" cy="3276600"/>
          </a:xfrm>
          <a:custGeom>
            <a:avLst/>
            <a:gdLst/>
            <a:ahLst/>
            <a:cxnLst/>
            <a:rect l="l" t="t" r="r" b="b"/>
            <a:pathLst>
              <a:path w="7612380" h="8229600">
                <a:moveTo>
                  <a:pt x="0" y="0"/>
                </a:moveTo>
                <a:lnTo>
                  <a:pt x="7612380" y="0"/>
                </a:lnTo>
                <a:lnTo>
                  <a:pt x="7612380" y="8229600"/>
                </a:lnTo>
                <a:lnTo>
                  <a:pt x="0" y="8229600"/>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12BBEF7A-384B-4C3E-5511-CB6EDEB85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 y="1333500"/>
            <a:ext cx="16791007" cy="3886200"/>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490D10FD-EB4D-EE29-9011-65F639EE4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 y="190500"/>
            <a:ext cx="3564121" cy="2133600"/>
          </a:xfrm>
          <a:prstGeom prst="rect">
            <a:avLst/>
          </a:prstGeom>
        </p:spPr>
      </p:pic>
      <p:pic>
        <p:nvPicPr>
          <p:cNvPr id="12" name="Picture 11">
            <a:extLst>
              <a:ext uri="{FF2B5EF4-FFF2-40B4-BE49-F238E27FC236}">
                <a16:creationId xmlns:a16="http://schemas.microsoft.com/office/drawing/2014/main" id="{4CE61FC2-E0A0-4EEA-EABF-921BAF9188CA}"/>
              </a:ext>
            </a:extLst>
          </p:cNvPr>
          <p:cNvPicPr>
            <a:picLocks noChangeAspect="1"/>
          </p:cNvPicPr>
          <p:nvPr/>
        </p:nvPicPr>
        <p:blipFill>
          <a:blip r:embed="rId9"/>
          <a:stretch>
            <a:fillRect/>
          </a:stretch>
        </p:blipFill>
        <p:spPr>
          <a:xfrm>
            <a:off x="9906000" y="4305300"/>
            <a:ext cx="3535986" cy="9693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2860"/>
            <a:ext cx="18288000" cy="10264140"/>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A21C3DFD-5531-E4DD-028D-E90ED3BA37EC}"/>
              </a:ext>
            </a:extLst>
          </p:cNvPr>
          <p:cNvPicPr>
            <a:picLocks noChangeAspect="1"/>
          </p:cNvPicPr>
          <p:nvPr/>
        </p:nvPicPr>
        <p:blipFill>
          <a:blip r:embed="rId4"/>
          <a:stretch>
            <a:fillRect/>
          </a:stretch>
        </p:blipFill>
        <p:spPr>
          <a:xfrm>
            <a:off x="4419600" y="1866900"/>
            <a:ext cx="9858086" cy="7492633"/>
          </a:xfrm>
          <a:prstGeom prst="rect">
            <a:avLst/>
          </a:prstGeom>
        </p:spPr>
      </p:pic>
    </p:spTree>
    <p:extLst>
      <p:ext uri="{BB962C8B-B14F-4D97-AF65-F5344CB8AC3E}">
        <p14:creationId xmlns:p14="http://schemas.microsoft.com/office/powerpoint/2010/main" val="127246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0"/>
            <a:ext cx="18318480" cy="10287000"/>
          </a:xfrm>
          <a:custGeom>
            <a:avLst/>
            <a:gdLst/>
            <a:ahLst/>
            <a:cxnLst/>
            <a:rect l="l" t="t" r="r" b="b"/>
            <a:pathLst>
              <a:path w="7315200" h="4114800">
                <a:moveTo>
                  <a:pt x="0" y="0"/>
                </a:moveTo>
                <a:lnTo>
                  <a:pt x="7315200" y="0"/>
                </a:lnTo>
                <a:lnTo>
                  <a:pt x="73152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769CD25B-5D65-16B2-670E-28D08FE28198}"/>
              </a:ext>
            </a:extLst>
          </p:cNvPr>
          <p:cNvGrpSpPr/>
          <p:nvPr/>
        </p:nvGrpSpPr>
        <p:grpSpPr>
          <a:xfrm>
            <a:off x="271450" y="-425770"/>
            <a:ext cx="17483150" cy="10369869"/>
            <a:chOff x="0" y="0"/>
            <a:chExt cx="23148412" cy="14042351"/>
          </a:xfrm>
        </p:grpSpPr>
        <p:grpSp>
          <p:nvGrpSpPr>
            <p:cNvPr id="6" name="Group 3">
              <a:extLst>
                <a:ext uri="{FF2B5EF4-FFF2-40B4-BE49-F238E27FC236}">
                  <a16:creationId xmlns:a16="http://schemas.microsoft.com/office/drawing/2014/main" id="{BFB2A4AB-BD5C-6618-ED16-F6BC3B1A9DB4}"/>
                </a:ext>
              </a:extLst>
            </p:cNvPr>
            <p:cNvGrpSpPr/>
            <p:nvPr/>
          </p:nvGrpSpPr>
          <p:grpSpPr>
            <a:xfrm rot="5400000">
              <a:off x="15464691" y="11328636"/>
              <a:ext cx="4114800" cy="1312630"/>
              <a:chOff x="0" y="0"/>
              <a:chExt cx="812800" cy="259285"/>
            </a:xfrm>
          </p:grpSpPr>
          <p:sp>
            <p:nvSpPr>
              <p:cNvPr id="17" name="Freeform 4">
                <a:extLst>
                  <a:ext uri="{FF2B5EF4-FFF2-40B4-BE49-F238E27FC236}">
                    <a16:creationId xmlns:a16="http://schemas.microsoft.com/office/drawing/2014/main" id="{81F812E7-F18A-0444-7779-01DA156FEE8A}"/>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endParaRPr lang="en-US"/>
              </a:p>
            </p:txBody>
          </p:sp>
          <p:sp>
            <p:nvSpPr>
              <p:cNvPr id="18" name="TextBox 5">
                <a:extLst>
                  <a:ext uri="{FF2B5EF4-FFF2-40B4-BE49-F238E27FC236}">
                    <a16:creationId xmlns:a16="http://schemas.microsoft.com/office/drawing/2014/main" id="{5C8A5F48-0A63-84B6-774C-6C775F61E1B9}"/>
                  </a:ext>
                </a:extLst>
              </p:cNvPr>
              <p:cNvSpPr txBox="1"/>
              <p:nvPr/>
            </p:nvSpPr>
            <p:spPr>
              <a:xfrm>
                <a:off x="88900" y="-47625"/>
                <a:ext cx="6350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66BECE73-8525-3B76-FAEB-2C11B9EB8115}"/>
                </a:ext>
              </a:extLst>
            </p:cNvPr>
            <p:cNvGrpSpPr/>
            <p:nvPr/>
          </p:nvGrpSpPr>
          <p:grpSpPr>
            <a:xfrm rot="5400000">
              <a:off x="13635426" y="11230640"/>
              <a:ext cx="4114800" cy="1508622"/>
              <a:chOff x="0" y="0"/>
              <a:chExt cx="812800" cy="297999"/>
            </a:xfrm>
          </p:grpSpPr>
          <p:sp>
            <p:nvSpPr>
              <p:cNvPr id="15" name="Freeform 7">
                <a:extLst>
                  <a:ext uri="{FF2B5EF4-FFF2-40B4-BE49-F238E27FC236}">
                    <a16:creationId xmlns:a16="http://schemas.microsoft.com/office/drawing/2014/main" id="{BD19B872-57A3-E27E-4D93-89188FEC041D}"/>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endParaRPr lang="en-US"/>
              </a:p>
            </p:txBody>
          </p:sp>
          <p:sp>
            <p:nvSpPr>
              <p:cNvPr id="16" name="TextBox 8">
                <a:extLst>
                  <a:ext uri="{FF2B5EF4-FFF2-40B4-BE49-F238E27FC236}">
                    <a16:creationId xmlns:a16="http://schemas.microsoft.com/office/drawing/2014/main" id="{86765F59-7B57-DC12-FDA2-40C99DE156DD}"/>
                  </a:ext>
                </a:extLst>
              </p:cNvPr>
              <p:cNvSpPr txBox="1"/>
              <p:nvPr/>
            </p:nvSpPr>
            <p:spPr>
              <a:xfrm>
                <a:off x="177800" y="-47625"/>
                <a:ext cx="558800" cy="34562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9">
              <a:extLst>
                <a:ext uri="{FF2B5EF4-FFF2-40B4-BE49-F238E27FC236}">
                  <a16:creationId xmlns:a16="http://schemas.microsoft.com/office/drawing/2014/main" id="{7E87D606-69C0-733C-6BCF-F07145F2899C}"/>
                </a:ext>
              </a:extLst>
            </p:cNvPr>
            <p:cNvGrpSpPr/>
            <p:nvPr/>
          </p:nvGrpSpPr>
          <p:grpSpPr>
            <a:xfrm rot="5400000">
              <a:off x="11805699" y="11328636"/>
              <a:ext cx="4114800" cy="1312630"/>
              <a:chOff x="0" y="0"/>
              <a:chExt cx="812800" cy="259285"/>
            </a:xfrm>
          </p:grpSpPr>
          <p:sp>
            <p:nvSpPr>
              <p:cNvPr id="13" name="Freeform 10">
                <a:extLst>
                  <a:ext uri="{FF2B5EF4-FFF2-40B4-BE49-F238E27FC236}">
                    <a16:creationId xmlns:a16="http://schemas.microsoft.com/office/drawing/2014/main" id="{D1FA855D-824F-7274-E707-2CAFD08D1803}"/>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endParaRPr lang="en-US"/>
              </a:p>
            </p:txBody>
          </p:sp>
          <p:sp>
            <p:nvSpPr>
              <p:cNvPr id="14" name="TextBox 11">
                <a:extLst>
                  <a:ext uri="{FF2B5EF4-FFF2-40B4-BE49-F238E27FC236}">
                    <a16:creationId xmlns:a16="http://schemas.microsoft.com/office/drawing/2014/main" id="{38E912E1-8E12-1B2E-5793-0782842F33C8}"/>
                  </a:ext>
                </a:extLst>
              </p:cNvPr>
              <p:cNvSpPr txBox="1"/>
              <p:nvPr/>
            </p:nvSpPr>
            <p:spPr>
              <a:xfrm>
                <a:off x="0" y="-47625"/>
                <a:ext cx="812800" cy="3069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12">
              <a:extLst>
                <a:ext uri="{FF2B5EF4-FFF2-40B4-BE49-F238E27FC236}">
                  <a16:creationId xmlns:a16="http://schemas.microsoft.com/office/drawing/2014/main" id="{43C10512-38E2-C7A1-BCCB-3EF7C181CEB2}"/>
                </a:ext>
              </a:extLst>
            </p:cNvPr>
            <p:cNvGrpSpPr/>
            <p:nvPr/>
          </p:nvGrpSpPr>
          <p:grpSpPr>
            <a:xfrm>
              <a:off x="0" y="1232800"/>
              <a:ext cx="23148412" cy="12809551"/>
              <a:chOff x="0" y="0"/>
              <a:chExt cx="4572526" cy="2530282"/>
            </a:xfrm>
          </p:grpSpPr>
          <p:sp>
            <p:nvSpPr>
              <p:cNvPr id="11" name="Freeform 13">
                <a:extLst>
                  <a:ext uri="{FF2B5EF4-FFF2-40B4-BE49-F238E27FC236}">
                    <a16:creationId xmlns:a16="http://schemas.microsoft.com/office/drawing/2014/main" id="{88DC1A6D-1F0E-CF20-4B09-D7BA34A7FA8A}"/>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endParaRPr lang="en-US"/>
              </a:p>
            </p:txBody>
          </p:sp>
          <p:sp>
            <p:nvSpPr>
              <p:cNvPr id="12" name="TextBox 14">
                <a:extLst>
                  <a:ext uri="{FF2B5EF4-FFF2-40B4-BE49-F238E27FC236}">
                    <a16:creationId xmlns:a16="http://schemas.microsoft.com/office/drawing/2014/main" id="{3AF36640-B355-2E60-E8FE-4A9D25FDCE24}"/>
                  </a:ext>
                </a:extLst>
              </p:cNvPr>
              <p:cNvSpPr txBox="1"/>
              <p:nvPr/>
            </p:nvSpPr>
            <p:spPr>
              <a:xfrm>
                <a:off x="0" y="-47625"/>
                <a:ext cx="4572526" cy="257790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5">
              <a:extLst>
                <a:ext uri="{FF2B5EF4-FFF2-40B4-BE49-F238E27FC236}">
                  <a16:creationId xmlns:a16="http://schemas.microsoft.com/office/drawing/2014/main" id="{1BD917D9-D2EC-B233-D836-451F794CE423}"/>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pic>
        <p:nvPicPr>
          <p:cNvPr id="4" name="Picture 3">
            <a:extLst>
              <a:ext uri="{FF2B5EF4-FFF2-40B4-BE49-F238E27FC236}">
                <a16:creationId xmlns:a16="http://schemas.microsoft.com/office/drawing/2014/main" id="{B495CF5D-6046-E496-3B86-51A3EE1A9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38800" y="952500"/>
            <a:ext cx="6275407" cy="1452414"/>
          </a:xfrm>
          <a:prstGeom prst="rect">
            <a:avLst/>
          </a:prstGeom>
        </p:spPr>
      </p:pic>
      <p:sp>
        <p:nvSpPr>
          <p:cNvPr id="5" name="TextBox 4">
            <a:extLst>
              <a:ext uri="{FF2B5EF4-FFF2-40B4-BE49-F238E27FC236}">
                <a16:creationId xmlns:a16="http://schemas.microsoft.com/office/drawing/2014/main" id="{A74C01DE-F83B-BAD1-96AD-9B18BA69D3B0}"/>
              </a:ext>
            </a:extLst>
          </p:cNvPr>
          <p:cNvSpPr txBox="1"/>
          <p:nvPr/>
        </p:nvSpPr>
        <p:spPr>
          <a:xfrm>
            <a:off x="838200" y="2324100"/>
            <a:ext cx="16611600" cy="7694414"/>
          </a:xfrm>
          <a:prstGeom prst="rect">
            <a:avLst/>
          </a:prstGeom>
          <a:noFill/>
        </p:spPr>
        <p:txBody>
          <a:bodyPr wrap="square" rtlCol="0">
            <a:spAutoFit/>
          </a:bodyPr>
          <a:lstStyle/>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Sang phía nam dãy Át-lát, tôi như lạc vào phim khoa học viễn tưởng. Những rặng đá xám bỗng xỉn màu rồi ngả sang đen râm hoặc đỏ quạch. Bốn bề giống như sao Hoả.</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Nghỉ vài chặng, xe bắt đầu quành vào sa mạc. Chúng tôi xuống xe dưới cái nắng như rải lửa khiến tóc của mọi người trở nên giòn tan. Nhưng tôi đã quên mất nắng nóng. Tôi còn bận thì thầm: “Xin chào, Xa-ha-ra.”.</a:t>
            </a:r>
          </a:p>
          <a:p>
            <a:pPr algn="just"/>
            <a:r>
              <a:rPr lang="vi-VN" sz="2600" b="0" i="0" dirty="0">
                <a:solidFill>
                  <a:srgbClr val="002060"/>
                </a:solidFill>
                <a:effectLst/>
                <a:latin typeface="Cambria" panose="02040503050406030204" pitchFamily="18" charset="0"/>
                <a:ea typeface="Cambria" panose="02040503050406030204" pitchFamily="18" charset="0"/>
              </a:rPr>
              <a:t>Xa-ha-ra, sa mạc lớn nhất châu Phi đang ở ngay trước mắt tôi. Chân tôi đang giẫm lên nó. Cát của nó lộm cộm dưới đế giày. Cát sa mạc mịn như bột và mỏng manh như gió bụi, không to như cát Phan Thiết hay ẩm ướt như cát Sầm Sơn. Chúng tôi phấn khích nhảy nhót. Giấc mơ này là có thật. Chúng tôi đang ở đây, một trong những nơi hoang vu nhất địa cầu.</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Chúng tôi trèo lên yên lạc đà. Chúng đứng bổng dậy, cao lừng lững. Những người dắt lạc đà phải ghìm để chúng không chạy. Chạy trên cát lún thì lạc đà là vô địch.</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Trời tối dần, lạ thay, trời rất mát, thậm chí rất lạnh. Gió thổi lồng lộng kéo bật tóc tôi ra khỏi khăn trùm đầu. Chúng tôi đi khá lâu mới đến khu lều dành cho khách du lịch, nhưng không ai muốn vào những túp lều du mục ấy. Mọi người nằm kềnh ra những tấm chiếu dạ trải trên cát để ngắm sao, tận hưởng đêm duy nhất giữa sa mạc mênh mông.</a:t>
            </a:r>
          </a:p>
          <a:p>
            <a:pPr algn="just"/>
            <a:r>
              <a:rPr lang="en-US" sz="2600" b="0" i="0" dirty="0">
                <a:solidFill>
                  <a:srgbClr val="002060"/>
                </a:solidFill>
                <a:effectLst/>
                <a:latin typeface="Cambria" panose="02040503050406030204" pitchFamily="18" charset="0"/>
                <a:ea typeface="Cambria" panose="02040503050406030204" pitchFamily="18" charset="0"/>
              </a:rPr>
              <a:t>   </a:t>
            </a:r>
            <a:r>
              <a:rPr lang="vi-VN" sz="2600" b="0" i="0" dirty="0">
                <a:solidFill>
                  <a:srgbClr val="002060"/>
                </a:solidFill>
                <a:effectLst/>
                <a:latin typeface="Cambria" panose="02040503050406030204" pitchFamily="18" charset="0"/>
                <a:ea typeface="Cambria" panose="02040503050406030204" pitchFamily="18" charset="0"/>
              </a:rPr>
              <a:t>Năm giờ sáng, trời hửng. Những cồn cát óng vàng vây quanh những căn lều vuông vắn. Bầu trời nhu nhú ánh bình minh rồi rải nắng non lóng lánh lên những hạt cát mịn. Đàn lạc đà lại đưa chúng tôi ra xe. Sa mạc hai triệu năm tuổi và những cồn cát lùi dần lại phía sau. Bỗng trên xe có người nói chưa biết quốc tịch của người bên cạnh. Mọi người cười phá lên, Phải rồi, việc mang quốc tịch gì đâu có quan trọng, khi mà ở giữa hoang mạc, ai cũng trở nên nhỏ bé như một hạt cát.</a:t>
            </a:r>
          </a:p>
          <a:p>
            <a:pPr algn="r"/>
            <a:r>
              <a:rPr lang="vi-VN" sz="2600" b="0" i="0" dirty="0">
                <a:solidFill>
                  <a:srgbClr val="002060"/>
                </a:solidFill>
                <a:effectLst/>
                <a:latin typeface="Cambria" panose="02040503050406030204" pitchFamily="18" charset="0"/>
                <a:ea typeface="Cambria" panose="02040503050406030204" pitchFamily="18" charset="0"/>
              </a:rPr>
              <a:t>(</a:t>
            </a:r>
            <a:r>
              <a:rPr lang="vi-VN" sz="2600" b="0" i="1" dirty="0">
                <a:solidFill>
                  <a:srgbClr val="002060"/>
                </a:solidFill>
                <a:effectLst/>
                <a:latin typeface="Cambria" panose="02040503050406030204" pitchFamily="18" charset="0"/>
                <a:ea typeface="Cambria" panose="02040503050406030204" pitchFamily="18" charset="0"/>
              </a:rPr>
              <a:t>Theo</a:t>
            </a:r>
            <a:r>
              <a:rPr lang="vi-VN" sz="2600" b="0" i="0" dirty="0">
                <a:solidFill>
                  <a:srgbClr val="002060"/>
                </a:solidFill>
                <a:effectLst/>
                <a:latin typeface="Cambria" panose="02040503050406030204" pitchFamily="18" charset="0"/>
                <a:ea typeface="Cambria" panose="02040503050406030204" pitchFamily="18" charset="0"/>
              </a:rPr>
              <a:t> Di Li)</a:t>
            </a:r>
          </a:p>
        </p:txBody>
      </p:sp>
    </p:spTree>
    <p:extLst>
      <p:ext uri="{BB962C8B-B14F-4D97-AF65-F5344CB8AC3E}">
        <p14:creationId xmlns:p14="http://schemas.microsoft.com/office/powerpoint/2010/main" val="316060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63346" y="-617811"/>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grpSp>
      <p:sp>
        <p:nvSpPr>
          <p:cNvPr id="50" name="Rectangle: Rounded Corners 49">
            <a:extLst>
              <a:ext uri="{FF2B5EF4-FFF2-40B4-BE49-F238E27FC236}">
                <a16:creationId xmlns:a16="http://schemas.microsoft.com/office/drawing/2014/main" id="{F62887E3-90FF-BA6D-89E2-F5E683A2A1F9}"/>
              </a:ext>
            </a:extLst>
          </p:cNvPr>
          <p:cNvSpPr/>
          <p:nvPr/>
        </p:nvSpPr>
        <p:spPr>
          <a:xfrm>
            <a:off x="5552780" y="2784065"/>
            <a:ext cx="10220620" cy="1216435"/>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latin typeface="Cambria" panose="02040503050406030204" pitchFamily="18" charset="0"/>
                <a:ea typeface="Cambria" panose="02040503050406030204" pitchFamily="18" charset="0"/>
              </a:rPr>
              <a:t>Từ</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đầu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đến</a:t>
            </a:r>
            <a:r>
              <a:rPr lang="en-US" sz="5400" dirty="0">
                <a:latin typeface="Cambria" panose="02040503050406030204" pitchFamily="18" charset="0"/>
                <a:ea typeface="Cambria" panose="02040503050406030204" pitchFamily="18" charset="0"/>
              </a:rPr>
              <a:t> </a:t>
            </a:r>
            <a:r>
              <a:rPr lang="en-US" sz="5400" b="1" i="1" dirty="0">
                <a:latin typeface="Cambria" panose="02040503050406030204" pitchFamily="18" charset="0"/>
                <a:ea typeface="Cambria" panose="02040503050406030204" pitchFamily="18" charset="0"/>
              </a:rPr>
              <a:t>“Xin </a:t>
            </a:r>
            <a:r>
              <a:rPr lang="en-US" sz="5400" b="1" i="1" dirty="0" err="1">
                <a:latin typeface="Cambria" panose="02040503050406030204" pitchFamily="18" charset="0"/>
                <a:ea typeface="Cambria" panose="02040503050406030204" pitchFamily="18" charset="0"/>
              </a:rPr>
              <a:t>chào</a:t>
            </a:r>
            <a:r>
              <a:rPr lang="en-US" sz="5400" b="1" i="1" dirty="0">
                <a:latin typeface="Cambria" panose="02040503050406030204" pitchFamily="18" charset="0"/>
                <a:ea typeface="Cambria" panose="02040503050406030204" pitchFamily="18" charset="0"/>
              </a:rPr>
              <a:t>, Xa-ha-</a:t>
            </a:r>
            <a:r>
              <a:rPr lang="en-US" sz="5400" b="1" i="1" dirty="0" err="1">
                <a:latin typeface="Cambria" panose="02040503050406030204" pitchFamily="18" charset="0"/>
                <a:ea typeface="Cambria" panose="02040503050406030204" pitchFamily="18" charset="0"/>
              </a:rPr>
              <a:t>ra.</a:t>
            </a:r>
            <a:r>
              <a:rPr lang="en-US" sz="5400" b="1" i="1" dirty="0">
                <a:latin typeface="Cambria" panose="02040503050406030204" pitchFamily="18" charset="0"/>
                <a:ea typeface="Cambria" panose="02040503050406030204" pitchFamily="18" charset="0"/>
              </a:rPr>
              <a:t>”.</a:t>
            </a:r>
            <a:endParaRPr lang="en-US" sz="5400" b="1" i="1" dirty="0">
              <a:solidFill>
                <a:prstClr val="white"/>
              </a:solidFill>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8B21DD4-4095-2974-5247-06F0440EAC9D}"/>
              </a:ext>
            </a:extLst>
          </p:cNvPr>
          <p:cNvSpPr/>
          <p:nvPr/>
        </p:nvSpPr>
        <p:spPr>
          <a:xfrm>
            <a:off x="5410200" y="46863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a:solidFill>
                  <a:prstClr val="white"/>
                </a:solidFill>
                <a:latin typeface="Cambria" panose="02040503050406030204" pitchFamily="18" charset="0"/>
                <a:ea typeface="Cambria" panose="02040503050406030204" pitchFamily="18" charset="0"/>
              </a:rPr>
              <a:t>“</a:t>
            </a:r>
            <a:r>
              <a:rPr lang="en-US" sz="5400" b="1" i="1" dirty="0" err="1">
                <a:solidFill>
                  <a:prstClr val="white"/>
                </a:solidFill>
                <a:latin typeface="Cambria" panose="02040503050406030204" pitchFamily="18" charset="0"/>
                <a:ea typeface="Cambria" panose="02040503050406030204" pitchFamily="18" charset="0"/>
              </a:rPr>
              <a:t>vô</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địch</a:t>
            </a:r>
            <a:r>
              <a:rPr lang="en-US" sz="5400" b="1" i="1" dirty="0">
                <a:solidFill>
                  <a:prstClr val="white"/>
                </a:solidFill>
                <a:latin typeface="Cambria" panose="02040503050406030204" pitchFamily="18" charset="0"/>
                <a:ea typeface="Cambria" panose="02040503050406030204" pitchFamily="18" charset="0"/>
              </a:rPr>
              <a:t>”.</a:t>
            </a:r>
          </a:p>
        </p:txBody>
      </p:sp>
      <p:sp>
        <p:nvSpPr>
          <p:cNvPr id="52" name="Rectangle: Rounded Corners 51">
            <a:extLst>
              <a:ext uri="{FF2B5EF4-FFF2-40B4-BE49-F238E27FC236}">
                <a16:creationId xmlns:a16="http://schemas.microsoft.com/office/drawing/2014/main" id="{90EA051F-415F-A305-7BFE-9161279500EA}"/>
              </a:ext>
            </a:extLst>
          </p:cNvPr>
          <p:cNvSpPr/>
          <p:nvPr/>
        </p:nvSpPr>
        <p:spPr>
          <a:xfrm>
            <a:off x="5486400" y="62865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Tiếp</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theo</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đến</a:t>
            </a:r>
            <a:r>
              <a:rPr lang="en-US" sz="5400"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mênh</a:t>
            </a:r>
            <a:r>
              <a:rPr lang="en-US" sz="5400" b="1" i="1" dirty="0">
                <a:solidFill>
                  <a:prstClr val="white"/>
                </a:solidFill>
                <a:latin typeface="Cambria" panose="02040503050406030204" pitchFamily="18" charset="0"/>
                <a:ea typeface="Cambria" panose="02040503050406030204" pitchFamily="18" charset="0"/>
              </a:rPr>
              <a:t> </a:t>
            </a:r>
            <a:r>
              <a:rPr lang="en-US" sz="5400" b="1" i="1" dirty="0" err="1">
                <a:solidFill>
                  <a:prstClr val="white"/>
                </a:solidFill>
                <a:latin typeface="Cambria" panose="02040503050406030204" pitchFamily="18" charset="0"/>
                <a:ea typeface="Cambria" panose="02040503050406030204" pitchFamily="18" charset="0"/>
              </a:rPr>
              <a:t>mông</a:t>
            </a:r>
            <a:r>
              <a:rPr lang="en-US" sz="5400" b="1" i="1" dirty="0">
                <a:solidFill>
                  <a:prstClr val="white"/>
                </a:solidFill>
                <a:latin typeface="Cambria" panose="02040503050406030204" pitchFamily="18" charset="0"/>
                <a:ea typeface="Cambria" panose="02040503050406030204" pitchFamily="18" charset="0"/>
              </a:rPr>
              <a:t>.</a:t>
            </a:r>
            <a:endParaRPr lang="en-US" sz="5400" i="1" dirty="0">
              <a:solidFill>
                <a:prstClr val="white"/>
              </a:solidFill>
              <a:latin typeface="Cambria" panose="02040503050406030204" pitchFamily="18" charset="0"/>
              <a:ea typeface="Cambria" panose="02040503050406030204" pitchFamily="18" charset="0"/>
            </a:endParaRPr>
          </a:p>
        </p:txBody>
      </p:sp>
      <p:sp>
        <p:nvSpPr>
          <p:cNvPr id="53" name="Rectangle: Rounded Corners 52">
            <a:extLst>
              <a:ext uri="{FF2B5EF4-FFF2-40B4-BE49-F238E27FC236}">
                <a16:creationId xmlns:a16="http://schemas.microsoft.com/office/drawing/2014/main" id="{C8C56F3F-0C6A-5E2F-84B6-2DED304EC666}"/>
              </a:ext>
            </a:extLst>
          </p:cNvPr>
          <p:cNvSpPr/>
          <p:nvPr/>
        </p:nvSpPr>
        <p:spPr>
          <a:xfrm>
            <a:off x="5562600" y="8267700"/>
            <a:ext cx="10338384" cy="971738"/>
          </a:xfrm>
          <a:prstGeom prst="roundRect">
            <a:avLst/>
          </a:prstGeom>
          <a:solidFill>
            <a:srgbClr val="AB9685"/>
          </a:solidFill>
          <a:ln w="19050">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371600"/>
            <a:r>
              <a:rPr lang="en-US" sz="5400" dirty="0" err="1">
                <a:solidFill>
                  <a:prstClr val="white"/>
                </a:solidFill>
                <a:latin typeface="Cambria" panose="02040503050406030204" pitchFamily="18" charset="0"/>
                <a:ea typeface="Cambria" panose="02040503050406030204" pitchFamily="18" charset="0"/>
              </a:rPr>
              <a:t>Đoạn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còn</a:t>
            </a:r>
            <a:r>
              <a:rPr lang="en-US" sz="5400" dirty="0">
                <a:solidFill>
                  <a:prstClr val="white"/>
                </a:solidFill>
                <a:latin typeface="Cambria" panose="02040503050406030204" pitchFamily="18" charset="0"/>
                <a:ea typeface="Cambria" panose="02040503050406030204" pitchFamily="18" charset="0"/>
              </a:rPr>
              <a:t> </a:t>
            </a:r>
            <a:r>
              <a:rPr lang="en-US" sz="5400" dirty="0" err="1">
                <a:solidFill>
                  <a:prstClr val="white"/>
                </a:solidFill>
                <a:latin typeface="Cambria" panose="02040503050406030204" pitchFamily="18" charset="0"/>
                <a:ea typeface="Cambria" panose="02040503050406030204" pitchFamily="18" charset="0"/>
              </a:rPr>
              <a:t>lại</a:t>
            </a:r>
            <a:endParaRPr lang="en-US" sz="5400" i="1" dirty="0">
              <a:solidFill>
                <a:prstClr val="white"/>
              </a:solidFill>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1E9238DE-929D-95EA-015C-941C9844F158}"/>
              </a:ext>
            </a:extLst>
          </p:cNvPr>
          <p:cNvPicPr>
            <a:picLocks noChangeAspect="1"/>
          </p:cNvPicPr>
          <p:nvPr/>
        </p:nvPicPr>
        <p:blipFill>
          <a:blip r:embed="rId4"/>
          <a:stretch>
            <a:fillRect/>
          </a:stretch>
        </p:blipFill>
        <p:spPr>
          <a:xfrm>
            <a:off x="4191271" y="404647"/>
            <a:ext cx="10086707" cy="2889755"/>
          </a:xfrm>
          <a:prstGeom prst="rect">
            <a:avLst/>
          </a:prstGeom>
        </p:spPr>
      </p:pic>
      <p:pic>
        <p:nvPicPr>
          <p:cNvPr id="18" name="Picture 17">
            <a:extLst>
              <a:ext uri="{FF2B5EF4-FFF2-40B4-BE49-F238E27FC236}">
                <a16:creationId xmlns:a16="http://schemas.microsoft.com/office/drawing/2014/main" id="{94A1F15D-A622-5C1D-0C72-23A1E5FC1B01}"/>
              </a:ext>
            </a:extLst>
          </p:cNvPr>
          <p:cNvPicPr>
            <a:picLocks noChangeAspect="1"/>
          </p:cNvPicPr>
          <p:nvPr/>
        </p:nvPicPr>
        <p:blipFill>
          <a:blip r:embed="rId5"/>
          <a:stretch>
            <a:fillRect/>
          </a:stretch>
        </p:blipFill>
        <p:spPr>
          <a:xfrm>
            <a:off x="2098671" y="2646245"/>
            <a:ext cx="3667062" cy="1609484"/>
          </a:xfrm>
          <a:prstGeom prst="rect">
            <a:avLst/>
          </a:prstGeom>
        </p:spPr>
      </p:pic>
      <p:pic>
        <p:nvPicPr>
          <p:cNvPr id="19" name="Picture 18">
            <a:extLst>
              <a:ext uri="{FF2B5EF4-FFF2-40B4-BE49-F238E27FC236}">
                <a16:creationId xmlns:a16="http://schemas.microsoft.com/office/drawing/2014/main" id="{7C5FC3CB-C80C-375A-D8A3-B5A810544C9D}"/>
              </a:ext>
            </a:extLst>
          </p:cNvPr>
          <p:cNvPicPr>
            <a:picLocks noChangeAspect="1"/>
          </p:cNvPicPr>
          <p:nvPr/>
        </p:nvPicPr>
        <p:blipFill>
          <a:blip r:embed="rId6"/>
          <a:stretch>
            <a:fillRect/>
          </a:stretch>
        </p:blipFill>
        <p:spPr>
          <a:xfrm>
            <a:off x="1837209" y="4631645"/>
            <a:ext cx="3785945" cy="1609484"/>
          </a:xfrm>
          <a:prstGeom prst="rect">
            <a:avLst/>
          </a:prstGeom>
        </p:spPr>
      </p:pic>
      <p:pic>
        <p:nvPicPr>
          <p:cNvPr id="20" name="Picture 19">
            <a:extLst>
              <a:ext uri="{FF2B5EF4-FFF2-40B4-BE49-F238E27FC236}">
                <a16:creationId xmlns:a16="http://schemas.microsoft.com/office/drawing/2014/main" id="{8CEA8DBD-F6D0-6D15-DDB6-0A5730DA3728}"/>
              </a:ext>
            </a:extLst>
          </p:cNvPr>
          <p:cNvPicPr>
            <a:picLocks noChangeAspect="1"/>
          </p:cNvPicPr>
          <p:nvPr/>
        </p:nvPicPr>
        <p:blipFill>
          <a:blip r:embed="rId7"/>
          <a:stretch>
            <a:fillRect/>
          </a:stretch>
        </p:blipFill>
        <p:spPr>
          <a:xfrm>
            <a:off x="1935385" y="6341829"/>
            <a:ext cx="3804234" cy="1609484"/>
          </a:xfrm>
          <a:prstGeom prst="rect">
            <a:avLst/>
          </a:prstGeom>
        </p:spPr>
      </p:pic>
      <p:pic>
        <p:nvPicPr>
          <p:cNvPr id="21" name="Picture 20">
            <a:extLst>
              <a:ext uri="{FF2B5EF4-FFF2-40B4-BE49-F238E27FC236}">
                <a16:creationId xmlns:a16="http://schemas.microsoft.com/office/drawing/2014/main" id="{7CC96AFC-64C8-6BA3-F4E4-4D7B7828F0B2}"/>
              </a:ext>
            </a:extLst>
          </p:cNvPr>
          <p:cNvPicPr>
            <a:picLocks noChangeAspect="1"/>
          </p:cNvPicPr>
          <p:nvPr/>
        </p:nvPicPr>
        <p:blipFill>
          <a:blip r:embed="rId8"/>
          <a:stretch>
            <a:fillRect/>
          </a:stretch>
        </p:blipFill>
        <p:spPr>
          <a:xfrm>
            <a:off x="1878813" y="8180769"/>
            <a:ext cx="3840813" cy="16094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wipe(left)">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wipe(left)">
                                      <p:cBhvr>
                                        <p:cTn id="42" dur="500"/>
                                        <p:tgtEl>
                                          <p:spTgt spid="5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wipe(left)">
                                      <p:cBhvr>
                                        <p:cTn id="4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a:extLst>
              <a:ext uri="{FF2B5EF4-FFF2-40B4-BE49-F238E27FC236}">
                <a16:creationId xmlns:a16="http://schemas.microsoft.com/office/drawing/2014/main" id="{E9A58029-862C-DA8F-99F2-5DDB7213AC5E}"/>
              </a:ext>
            </a:extLst>
          </p:cNvPr>
          <p:cNvGrpSpPr/>
          <p:nvPr/>
        </p:nvGrpSpPr>
        <p:grpSpPr>
          <a:xfrm>
            <a:off x="407177" y="-638654"/>
            <a:ext cx="17361309" cy="10531764"/>
            <a:chOff x="0" y="0"/>
            <a:chExt cx="23148412" cy="14042351"/>
          </a:xfrm>
        </p:grpSpPr>
        <p:grpSp>
          <p:nvGrpSpPr>
            <p:cNvPr id="22" name="Group 3">
              <a:extLst>
                <a:ext uri="{FF2B5EF4-FFF2-40B4-BE49-F238E27FC236}">
                  <a16:creationId xmlns:a16="http://schemas.microsoft.com/office/drawing/2014/main" id="{8FC1A4B9-6DBE-6704-E5E7-4D8E8FC1ECF1}"/>
                </a:ext>
              </a:extLst>
            </p:cNvPr>
            <p:cNvGrpSpPr/>
            <p:nvPr/>
          </p:nvGrpSpPr>
          <p:grpSpPr>
            <a:xfrm rot="5400000">
              <a:off x="15464691" y="11328636"/>
              <a:ext cx="4114800" cy="1312630"/>
              <a:chOff x="0" y="0"/>
              <a:chExt cx="812800" cy="259285"/>
            </a:xfrm>
          </p:grpSpPr>
          <p:sp>
            <p:nvSpPr>
              <p:cNvPr id="33" name="Freeform 4">
                <a:extLst>
                  <a:ext uri="{FF2B5EF4-FFF2-40B4-BE49-F238E27FC236}">
                    <a16:creationId xmlns:a16="http://schemas.microsoft.com/office/drawing/2014/main" id="{D6FB16EB-C849-A477-55AA-BA18C48DFBCD}"/>
                  </a:ext>
                </a:extLst>
              </p:cNvPr>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dirty="0">
                  <a:solidFill>
                    <a:prstClr val="black"/>
                  </a:solidFill>
                  <a:latin typeface="Calibri"/>
                </a:endParaRPr>
              </a:p>
            </p:txBody>
          </p:sp>
          <p:sp>
            <p:nvSpPr>
              <p:cNvPr id="34" name="TextBox 5">
                <a:extLst>
                  <a:ext uri="{FF2B5EF4-FFF2-40B4-BE49-F238E27FC236}">
                    <a16:creationId xmlns:a16="http://schemas.microsoft.com/office/drawing/2014/main" id="{FF29BA33-BFF9-7022-176C-C2FBD62BEC9D}"/>
                  </a:ext>
                </a:extLst>
              </p:cNvPr>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3" name="Group 6">
              <a:extLst>
                <a:ext uri="{FF2B5EF4-FFF2-40B4-BE49-F238E27FC236}">
                  <a16:creationId xmlns:a16="http://schemas.microsoft.com/office/drawing/2014/main" id="{55CFA8EC-B66F-0A19-0035-7AD45D6FFC90}"/>
                </a:ext>
              </a:extLst>
            </p:cNvPr>
            <p:cNvGrpSpPr/>
            <p:nvPr/>
          </p:nvGrpSpPr>
          <p:grpSpPr>
            <a:xfrm rot="5400000">
              <a:off x="13635426" y="11230640"/>
              <a:ext cx="4114800" cy="1508622"/>
              <a:chOff x="0" y="0"/>
              <a:chExt cx="812800" cy="297999"/>
            </a:xfrm>
          </p:grpSpPr>
          <p:sp>
            <p:nvSpPr>
              <p:cNvPr id="31" name="Freeform 7">
                <a:extLst>
                  <a:ext uri="{FF2B5EF4-FFF2-40B4-BE49-F238E27FC236}">
                    <a16:creationId xmlns:a16="http://schemas.microsoft.com/office/drawing/2014/main" id="{74EF74EA-3A8D-AE6B-E6F9-00BC4EF8BAF9}"/>
                  </a:ext>
                </a:extLst>
              </p:cNvPr>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dirty="0">
                  <a:solidFill>
                    <a:prstClr val="black"/>
                  </a:solidFill>
                  <a:latin typeface="Calibri"/>
                </a:endParaRPr>
              </a:p>
            </p:txBody>
          </p:sp>
          <p:sp>
            <p:nvSpPr>
              <p:cNvPr id="32" name="TextBox 8">
                <a:extLst>
                  <a:ext uri="{FF2B5EF4-FFF2-40B4-BE49-F238E27FC236}">
                    <a16:creationId xmlns:a16="http://schemas.microsoft.com/office/drawing/2014/main" id="{577CB918-4770-BEE8-AAFB-A6A446E0F716}"/>
                  </a:ext>
                </a:extLst>
              </p:cNvPr>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4" name="Group 9">
              <a:extLst>
                <a:ext uri="{FF2B5EF4-FFF2-40B4-BE49-F238E27FC236}">
                  <a16:creationId xmlns:a16="http://schemas.microsoft.com/office/drawing/2014/main" id="{280D1411-F62F-8C42-3413-C9982786D566}"/>
                </a:ext>
              </a:extLst>
            </p:cNvPr>
            <p:cNvGrpSpPr/>
            <p:nvPr/>
          </p:nvGrpSpPr>
          <p:grpSpPr>
            <a:xfrm rot="5400000">
              <a:off x="11805699" y="11328636"/>
              <a:ext cx="4114800" cy="1312630"/>
              <a:chOff x="0" y="0"/>
              <a:chExt cx="812800" cy="259285"/>
            </a:xfrm>
          </p:grpSpPr>
          <p:sp>
            <p:nvSpPr>
              <p:cNvPr id="29" name="Freeform 10">
                <a:extLst>
                  <a:ext uri="{FF2B5EF4-FFF2-40B4-BE49-F238E27FC236}">
                    <a16:creationId xmlns:a16="http://schemas.microsoft.com/office/drawing/2014/main" id="{CB750B66-5017-FBE1-E3EC-889E116060D2}"/>
                  </a:ext>
                </a:extLst>
              </p:cNvPr>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dirty="0">
                  <a:solidFill>
                    <a:prstClr val="black"/>
                  </a:solidFill>
                  <a:latin typeface="Calibri"/>
                </a:endParaRPr>
              </a:p>
            </p:txBody>
          </p:sp>
          <p:sp>
            <p:nvSpPr>
              <p:cNvPr id="30" name="TextBox 11">
                <a:extLst>
                  <a:ext uri="{FF2B5EF4-FFF2-40B4-BE49-F238E27FC236}">
                    <a16:creationId xmlns:a16="http://schemas.microsoft.com/office/drawing/2014/main" id="{ADE284F6-7F84-E8ED-4792-0BCE5BE45FA3}"/>
                  </a:ext>
                </a:extLst>
              </p:cNvPr>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grpSp>
          <p:nvGrpSpPr>
            <p:cNvPr id="25" name="Group 12">
              <a:extLst>
                <a:ext uri="{FF2B5EF4-FFF2-40B4-BE49-F238E27FC236}">
                  <a16:creationId xmlns:a16="http://schemas.microsoft.com/office/drawing/2014/main" id="{044582A5-788D-AA23-E2E0-999611C09B55}"/>
                </a:ext>
              </a:extLst>
            </p:cNvPr>
            <p:cNvGrpSpPr/>
            <p:nvPr/>
          </p:nvGrpSpPr>
          <p:grpSpPr>
            <a:xfrm>
              <a:off x="0" y="1232800"/>
              <a:ext cx="23148412" cy="12809551"/>
              <a:chOff x="0" y="0"/>
              <a:chExt cx="4572526" cy="2530282"/>
            </a:xfrm>
          </p:grpSpPr>
          <p:sp>
            <p:nvSpPr>
              <p:cNvPr id="27" name="Freeform 13">
                <a:extLst>
                  <a:ext uri="{FF2B5EF4-FFF2-40B4-BE49-F238E27FC236}">
                    <a16:creationId xmlns:a16="http://schemas.microsoft.com/office/drawing/2014/main" id="{2666F5C2-F070-C662-7DBD-0F6E489D50BB}"/>
                  </a:ext>
                </a:extLst>
              </p:cNvPr>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28" name="TextBox 14">
                <a:extLst>
                  <a:ext uri="{FF2B5EF4-FFF2-40B4-BE49-F238E27FC236}">
                    <a16:creationId xmlns:a16="http://schemas.microsoft.com/office/drawing/2014/main" id="{18268E51-7377-D41D-DCDF-09D943114912}"/>
                  </a:ext>
                </a:extLst>
              </p:cNvPr>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dirty="0">
                  <a:solidFill>
                    <a:prstClr val="black"/>
                  </a:solidFill>
                  <a:latin typeface="Calibri"/>
                </a:endParaRPr>
              </a:p>
            </p:txBody>
          </p:sp>
        </p:grpSp>
        <p:sp>
          <p:nvSpPr>
            <p:cNvPr id="26" name="Freeform 15">
              <a:extLst>
                <a:ext uri="{FF2B5EF4-FFF2-40B4-BE49-F238E27FC236}">
                  <a16:creationId xmlns:a16="http://schemas.microsoft.com/office/drawing/2014/main" id="{49357DBE-7281-1397-58E4-88C31ECD90B4}"/>
                </a:ext>
              </a:extLst>
            </p:cNvPr>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dirty="0">
                <a:solidFill>
                  <a:prstClr val="black"/>
                </a:solidFill>
                <a:latin typeface="Calibri"/>
              </a:endParaRPr>
            </a:p>
          </p:txBody>
        </p:sp>
      </p:grpSp>
      <p:sp>
        <p:nvSpPr>
          <p:cNvPr id="35" name="Freeform 15">
            <a:extLst>
              <a:ext uri="{FF2B5EF4-FFF2-40B4-BE49-F238E27FC236}">
                <a16:creationId xmlns:a16="http://schemas.microsoft.com/office/drawing/2014/main" id="{06F8BE4E-EF2D-590B-BD90-86FE0A857BF5}"/>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endParaRPr lang="en-US" sz="2700" dirty="0">
              <a:solidFill>
                <a:prstClr val="black"/>
              </a:solidFill>
              <a:latin typeface="Calibri"/>
            </a:endParaRPr>
          </a:p>
        </p:txBody>
      </p:sp>
      <p:sp>
        <p:nvSpPr>
          <p:cNvPr id="36" name="Rectangle: Rounded Corners 35">
            <a:extLst>
              <a:ext uri="{FF2B5EF4-FFF2-40B4-BE49-F238E27FC236}">
                <a16:creationId xmlns:a16="http://schemas.microsoft.com/office/drawing/2014/main" id="{5AF30B9D-2F28-B95B-276B-754DA3CF34A5}"/>
              </a:ext>
            </a:extLst>
          </p:cNvPr>
          <p:cNvSpPr/>
          <p:nvPr/>
        </p:nvSpPr>
        <p:spPr>
          <a:xfrm>
            <a:off x="1095052"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Át-lát</a:t>
            </a:r>
            <a:endParaRPr lang="en-US" sz="6000" b="1" dirty="0">
              <a:solidFill>
                <a:prstClr val="white"/>
              </a:solidFill>
              <a:latin typeface="Cambria" panose="02040503050406030204" pitchFamily="18" charset="0"/>
              <a:ea typeface="Cambria" panose="02040503050406030204" pitchFamily="18" charset="0"/>
            </a:endParaRPr>
          </a:p>
        </p:txBody>
      </p:sp>
      <p:sp>
        <p:nvSpPr>
          <p:cNvPr id="37" name="Rectangle: Rounded Corners 36">
            <a:extLst>
              <a:ext uri="{FF2B5EF4-FFF2-40B4-BE49-F238E27FC236}">
                <a16:creationId xmlns:a16="http://schemas.microsoft.com/office/drawing/2014/main" id="{0E1C7318-B2B2-F0C3-9DAB-1A03CE49E5EB}"/>
              </a:ext>
            </a:extLst>
          </p:cNvPr>
          <p:cNvSpPr/>
          <p:nvPr/>
        </p:nvSpPr>
        <p:spPr>
          <a:xfrm>
            <a:off x="6676817" y="3451118"/>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viễn</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tưởng</a:t>
            </a:r>
            <a:endParaRPr lang="en-US" sz="6000" b="1" dirty="0">
              <a:solidFill>
                <a:prstClr val="white"/>
              </a:solidFill>
              <a:latin typeface="Cambria" panose="02040503050406030204" pitchFamily="18" charset="0"/>
              <a:ea typeface="Cambria" panose="02040503050406030204" pitchFamily="18" charset="0"/>
            </a:endParaRPr>
          </a:p>
        </p:txBody>
      </p:sp>
      <p:sp>
        <p:nvSpPr>
          <p:cNvPr id="38" name="Rectangle: Rounded Corners 37">
            <a:extLst>
              <a:ext uri="{FF2B5EF4-FFF2-40B4-BE49-F238E27FC236}">
                <a16:creationId xmlns:a16="http://schemas.microsoft.com/office/drawing/2014/main" id="{01050561-3368-E044-80A4-D79BB253B1BC}"/>
              </a:ext>
            </a:extLst>
          </p:cNvPr>
          <p:cNvSpPr/>
          <p:nvPr/>
        </p:nvSpPr>
        <p:spPr>
          <a:xfrm>
            <a:off x="11854423" y="3405095"/>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đỏ</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quạch</a:t>
            </a:r>
            <a:endParaRPr lang="en-US" sz="6000" b="1" dirty="0">
              <a:solidFill>
                <a:prstClr val="white"/>
              </a:solidFill>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0B350A19-020E-9DD0-2241-B2F13D9E8897}"/>
              </a:ext>
            </a:extLst>
          </p:cNvPr>
          <p:cNvSpPr/>
          <p:nvPr/>
        </p:nvSpPr>
        <p:spPr>
          <a:xfrm>
            <a:off x="11430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rải</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lửa</a:t>
            </a:r>
            <a:endParaRPr lang="en-US" sz="6000" b="1" dirty="0">
              <a:solidFill>
                <a:prstClr val="white"/>
              </a:solidFill>
              <a:latin typeface="Cambria" panose="02040503050406030204" pitchFamily="18" charset="0"/>
              <a:ea typeface="Cambria" panose="02040503050406030204" pitchFamily="18" charset="0"/>
            </a:endParaRPr>
          </a:p>
        </p:txBody>
      </p:sp>
      <p:sp>
        <p:nvSpPr>
          <p:cNvPr id="40" name="Rectangle: Rounded Corners 39">
            <a:extLst>
              <a:ext uri="{FF2B5EF4-FFF2-40B4-BE49-F238E27FC236}">
                <a16:creationId xmlns:a16="http://schemas.microsoft.com/office/drawing/2014/main" id="{435FC7D9-96BB-AB5E-B2C1-1FACB2600A08}"/>
              </a:ext>
            </a:extLst>
          </p:cNvPr>
          <p:cNvSpPr/>
          <p:nvPr/>
        </p:nvSpPr>
        <p:spPr>
          <a:xfrm>
            <a:off x="6781800" y="5524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lộm</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cộm</a:t>
            </a:r>
            <a:endParaRPr lang="en-US" sz="6000" b="1" dirty="0">
              <a:solidFill>
                <a:prstClr val="white"/>
              </a:solidFill>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44401695-9147-D84E-A0B5-69DB19044873}"/>
              </a:ext>
            </a:extLst>
          </p:cNvPr>
          <p:cNvPicPr>
            <a:picLocks noChangeAspect="1"/>
          </p:cNvPicPr>
          <p:nvPr/>
        </p:nvPicPr>
        <p:blipFill>
          <a:blip r:embed="rId6"/>
          <a:stretch>
            <a:fillRect/>
          </a:stretch>
        </p:blipFill>
        <p:spPr>
          <a:xfrm>
            <a:off x="3901379" y="738989"/>
            <a:ext cx="9766638" cy="2889755"/>
          </a:xfrm>
          <a:prstGeom prst="rect">
            <a:avLst/>
          </a:prstGeom>
        </p:spPr>
      </p:pic>
      <p:sp>
        <p:nvSpPr>
          <p:cNvPr id="43" name="Rectangle: Rounded Corners 42">
            <a:extLst>
              <a:ext uri="{FF2B5EF4-FFF2-40B4-BE49-F238E27FC236}">
                <a16:creationId xmlns:a16="http://schemas.microsoft.com/office/drawing/2014/main" id="{FFBF92A4-8635-6D0B-FC93-7DA9A643E4F3}"/>
              </a:ext>
            </a:extLst>
          </p:cNvPr>
          <p:cNvSpPr/>
          <p:nvPr/>
        </p:nvSpPr>
        <p:spPr>
          <a:xfrm>
            <a:off x="11963400" y="56007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đứng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bổng</a:t>
            </a:r>
            <a:endParaRPr lang="en-US" sz="6000" b="1" dirty="0">
              <a:solidFill>
                <a:prstClr val="white"/>
              </a:solidFill>
              <a:latin typeface="Cambria" panose="02040503050406030204" pitchFamily="18" charset="0"/>
              <a:ea typeface="Cambria" panose="02040503050406030204" pitchFamily="18" charset="0"/>
            </a:endParaRPr>
          </a:p>
        </p:txBody>
      </p:sp>
      <p:sp>
        <p:nvSpPr>
          <p:cNvPr id="44" name="Rectangle: Rounded Corners 43">
            <a:extLst>
              <a:ext uri="{FF2B5EF4-FFF2-40B4-BE49-F238E27FC236}">
                <a16:creationId xmlns:a16="http://schemas.microsoft.com/office/drawing/2014/main" id="{ADE7E85B-9E7C-99BB-F2C8-6FDF13345145}"/>
              </a:ext>
            </a:extLst>
          </p:cNvPr>
          <p:cNvSpPr/>
          <p:nvPr/>
        </p:nvSpPr>
        <p:spPr>
          <a:xfrm>
            <a:off x="11430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lừng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lững</a:t>
            </a:r>
            <a:endParaRPr lang="en-US" sz="6000" b="1" dirty="0">
              <a:solidFill>
                <a:prstClr val="white"/>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7AFFDD3D-6DAB-C4BF-0F73-E33ED0A26326}"/>
              </a:ext>
            </a:extLst>
          </p:cNvPr>
          <p:cNvSpPr/>
          <p:nvPr/>
        </p:nvSpPr>
        <p:spPr>
          <a:xfrm>
            <a:off x="6781800" y="77343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nắng</a:t>
            </a:r>
            <a:r>
              <a:rPr lang="en-US" sz="6000" b="1" dirty="0">
                <a:solidFill>
                  <a:prstClr val="white"/>
                </a:solidFill>
                <a:latin typeface="Cambria" panose="02040503050406030204" pitchFamily="18" charset="0"/>
                <a:ea typeface="Cambria" panose="02040503050406030204" pitchFamily="18" charset="0"/>
              </a:rPr>
              <a:t> non</a:t>
            </a:r>
          </a:p>
        </p:txBody>
      </p:sp>
      <p:sp>
        <p:nvSpPr>
          <p:cNvPr id="46" name="Rectangle: Rounded Corners 45">
            <a:extLst>
              <a:ext uri="{FF2B5EF4-FFF2-40B4-BE49-F238E27FC236}">
                <a16:creationId xmlns:a16="http://schemas.microsoft.com/office/drawing/2014/main" id="{F394FD31-073A-32DD-42B6-BF837A51A0B8}"/>
              </a:ext>
            </a:extLst>
          </p:cNvPr>
          <p:cNvSpPr/>
          <p:nvPr/>
        </p:nvSpPr>
        <p:spPr>
          <a:xfrm>
            <a:off x="11963400" y="7810500"/>
            <a:ext cx="4619921" cy="1352082"/>
          </a:xfrm>
          <a:prstGeom prst="roundRect">
            <a:avLst/>
          </a:prstGeom>
          <a:solidFill>
            <a:srgbClr val="745E59"/>
          </a:solid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6000" b="1" dirty="0" err="1">
                <a:solidFill>
                  <a:prstClr val="white"/>
                </a:solidFill>
                <a:latin typeface="Cambria" panose="02040503050406030204" pitchFamily="18" charset="0"/>
                <a:ea typeface="Cambria" panose="02040503050406030204" pitchFamily="18" charset="0"/>
              </a:rPr>
              <a:t>lóng</a:t>
            </a:r>
            <a:r>
              <a:rPr lang="en-US" sz="6000" b="1" dirty="0">
                <a:solidFill>
                  <a:prstClr val="white"/>
                </a:solidFill>
                <a:latin typeface="Cambria" panose="02040503050406030204" pitchFamily="18" charset="0"/>
                <a:ea typeface="Cambria" panose="02040503050406030204" pitchFamily="18" charset="0"/>
              </a:rPr>
              <a:t> </a:t>
            </a:r>
            <a:r>
              <a:rPr lang="en-US" sz="6000" b="1" dirty="0" err="1">
                <a:solidFill>
                  <a:prstClr val="white"/>
                </a:solidFill>
                <a:latin typeface="Cambria" panose="02040503050406030204" pitchFamily="18" charset="0"/>
                <a:ea typeface="Cambria" panose="02040503050406030204" pitchFamily="18" charset="0"/>
              </a:rPr>
              <a:t>lánh</a:t>
            </a:r>
            <a:endParaRPr lang="en-US" sz="6000" b="1"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2894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 calcmode="lin" valueType="num">
                                      <p:cBhvr>
                                        <p:cTn id="14" dur="500" fill="hold"/>
                                        <p:tgtEl>
                                          <p:spTgt spid="36"/>
                                        </p:tgtEl>
                                        <p:attrNameLst>
                                          <p:attrName>ppt_w</p:attrName>
                                        </p:attrNameLst>
                                      </p:cBhvr>
                                      <p:tavLst>
                                        <p:tav tm="0">
                                          <p:val>
                                            <p:fltVal val="0"/>
                                          </p:val>
                                        </p:tav>
                                        <p:tav tm="100000">
                                          <p:val>
                                            <p:strVal val="#ppt_w"/>
                                          </p:val>
                                        </p:tav>
                                      </p:tavLst>
                                    </p:anim>
                                    <p:anim calcmode="lin" valueType="num">
                                      <p:cBhvr>
                                        <p:cTn id="15" dur="500" fill="hold"/>
                                        <p:tgtEl>
                                          <p:spTgt spid="36"/>
                                        </p:tgtEl>
                                        <p:attrNameLst>
                                          <p:attrName>ppt_h</p:attrName>
                                        </p:attrNameLst>
                                      </p:cBhvr>
                                      <p:tavLst>
                                        <p:tav tm="0">
                                          <p:val>
                                            <p:fltVal val="0"/>
                                          </p:val>
                                        </p:tav>
                                        <p:tav tm="100000">
                                          <p:val>
                                            <p:strVal val="#ppt_h"/>
                                          </p:val>
                                        </p:tav>
                                      </p:tavLst>
                                    </p:anim>
                                    <p:animEffect transition="in" filter="fade">
                                      <p:cBhvr>
                                        <p:cTn id="16" dur="500"/>
                                        <p:tgtEl>
                                          <p:spTgt spid="3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0"/>
                                        </p:tgtEl>
                                        <p:attrNameLst>
                                          <p:attrName>style.visibility</p:attrName>
                                        </p:attrNameLst>
                                      </p:cBhvr>
                                      <p:to>
                                        <p:strVal val="visible"/>
                                      </p:to>
                                    </p:set>
                                    <p:anim calcmode="lin" valueType="num">
                                      <p:cBhvr>
                                        <p:cTn id="34" dur="500" fill="hold"/>
                                        <p:tgtEl>
                                          <p:spTgt spid="40"/>
                                        </p:tgtEl>
                                        <p:attrNameLst>
                                          <p:attrName>ppt_w</p:attrName>
                                        </p:attrNameLst>
                                      </p:cBhvr>
                                      <p:tavLst>
                                        <p:tav tm="0">
                                          <p:val>
                                            <p:fltVal val="0"/>
                                          </p:val>
                                        </p:tav>
                                        <p:tav tm="100000">
                                          <p:val>
                                            <p:strVal val="#ppt_w"/>
                                          </p:val>
                                        </p:tav>
                                      </p:tavLst>
                                    </p:anim>
                                    <p:anim calcmode="lin" valueType="num">
                                      <p:cBhvr>
                                        <p:cTn id="35" dur="500" fill="hold"/>
                                        <p:tgtEl>
                                          <p:spTgt spid="40"/>
                                        </p:tgtEl>
                                        <p:attrNameLst>
                                          <p:attrName>ppt_h</p:attrName>
                                        </p:attrNameLst>
                                      </p:cBhvr>
                                      <p:tavLst>
                                        <p:tav tm="0">
                                          <p:val>
                                            <p:fltVal val="0"/>
                                          </p:val>
                                        </p:tav>
                                        <p:tav tm="100000">
                                          <p:val>
                                            <p:strVal val="#ppt_h"/>
                                          </p:val>
                                        </p:tav>
                                      </p:tavLst>
                                    </p:anim>
                                    <p:animEffect transition="in" filter="fade">
                                      <p:cBhvr>
                                        <p:cTn id="36" dur="500"/>
                                        <p:tgtEl>
                                          <p:spTgt spid="4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p:cTn id="44" dur="500" fill="hold"/>
                                        <p:tgtEl>
                                          <p:spTgt spid="44"/>
                                        </p:tgtEl>
                                        <p:attrNameLst>
                                          <p:attrName>ppt_w</p:attrName>
                                        </p:attrNameLst>
                                      </p:cBhvr>
                                      <p:tavLst>
                                        <p:tav tm="0">
                                          <p:val>
                                            <p:fltVal val="0"/>
                                          </p:val>
                                        </p:tav>
                                        <p:tav tm="100000">
                                          <p:val>
                                            <p:strVal val="#ppt_w"/>
                                          </p:val>
                                        </p:tav>
                                      </p:tavLst>
                                    </p:anim>
                                    <p:anim calcmode="lin" valueType="num">
                                      <p:cBhvr>
                                        <p:cTn id="45" dur="500" fill="hold"/>
                                        <p:tgtEl>
                                          <p:spTgt spid="44"/>
                                        </p:tgtEl>
                                        <p:attrNameLst>
                                          <p:attrName>ppt_h</p:attrName>
                                        </p:attrNameLst>
                                      </p:cBhvr>
                                      <p:tavLst>
                                        <p:tav tm="0">
                                          <p:val>
                                            <p:fltVal val="0"/>
                                          </p:val>
                                        </p:tav>
                                        <p:tav tm="100000">
                                          <p:val>
                                            <p:strVal val="#ppt_h"/>
                                          </p:val>
                                        </p:tav>
                                      </p:tavLst>
                                    </p:anim>
                                    <p:animEffect transition="in" filter="fade">
                                      <p:cBhvr>
                                        <p:cTn id="46" dur="500"/>
                                        <p:tgtEl>
                                          <p:spTgt spid="4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500" fill="hold"/>
                                        <p:tgtEl>
                                          <p:spTgt spid="46"/>
                                        </p:tgtEl>
                                        <p:attrNameLst>
                                          <p:attrName>ppt_w</p:attrName>
                                        </p:attrNameLst>
                                      </p:cBhvr>
                                      <p:tavLst>
                                        <p:tav tm="0">
                                          <p:val>
                                            <p:fltVal val="0"/>
                                          </p:val>
                                        </p:tav>
                                        <p:tav tm="100000">
                                          <p:val>
                                            <p:strVal val="#ppt_w"/>
                                          </p:val>
                                        </p:tav>
                                      </p:tavLst>
                                    </p:anim>
                                    <p:anim calcmode="lin" valueType="num">
                                      <p:cBhvr>
                                        <p:cTn id="55" dur="500" fill="hold"/>
                                        <p:tgtEl>
                                          <p:spTgt spid="46"/>
                                        </p:tgtEl>
                                        <p:attrNameLst>
                                          <p:attrName>ppt_h</p:attrName>
                                        </p:attrNameLst>
                                      </p:cBhvr>
                                      <p:tavLst>
                                        <p:tav tm="0">
                                          <p:val>
                                            <p:fltVal val="0"/>
                                          </p:val>
                                        </p:tav>
                                        <p:tav tm="100000">
                                          <p:val>
                                            <p:strVal val="#ppt_h"/>
                                          </p:val>
                                        </p:tav>
                                      </p:tavLst>
                                    </p:anim>
                                    <p:animEffect transition="in" filter="fade">
                                      <p:cBhvr>
                                        <p:cTn id="5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3" grpId="0" animBg="1"/>
      <p:bldP spid="44" grpId="0" animBg="1"/>
      <p:bldP spid="45" grpId="0" animBg="1"/>
      <p:bldP spid="4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177" y="-638654"/>
            <a:ext cx="17361309" cy="10531764"/>
            <a:chOff x="0" y="0"/>
            <a:chExt cx="23148412" cy="14042351"/>
          </a:xfrm>
        </p:grpSpPr>
        <p:grpSp>
          <p:nvGrpSpPr>
            <p:cNvPr id="3" name="Group 3"/>
            <p:cNvGrpSpPr/>
            <p:nvPr/>
          </p:nvGrpSpPr>
          <p:grpSpPr>
            <a:xfrm rot="5400000">
              <a:off x="15464691" y="11328636"/>
              <a:ext cx="4114800" cy="1312630"/>
              <a:chOff x="0" y="0"/>
              <a:chExt cx="812800" cy="259285"/>
            </a:xfrm>
          </p:grpSpPr>
          <p:sp>
            <p:nvSpPr>
              <p:cNvPr id="4" name="Freeform 4"/>
              <p:cNvSpPr/>
              <p:nvPr/>
            </p:nvSpPr>
            <p:spPr>
              <a:xfrm>
                <a:off x="0" y="0"/>
                <a:ext cx="812800" cy="259285"/>
              </a:xfrm>
              <a:custGeom>
                <a:avLst/>
                <a:gdLst/>
                <a:ahLst/>
                <a:cxnLst/>
                <a:rect l="l" t="t" r="r" b="b"/>
                <a:pathLst>
                  <a:path w="812800" h="259285">
                    <a:moveTo>
                      <a:pt x="812800" y="0"/>
                    </a:moveTo>
                    <a:lnTo>
                      <a:pt x="0" y="0"/>
                    </a:lnTo>
                    <a:lnTo>
                      <a:pt x="101600" y="129642"/>
                    </a:lnTo>
                    <a:lnTo>
                      <a:pt x="0" y="259285"/>
                    </a:lnTo>
                    <a:lnTo>
                      <a:pt x="812800" y="259285"/>
                    </a:lnTo>
                    <a:lnTo>
                      <a:pt x="711200" y="129642"/>
                    </a:lnTo>
                    <a:lnTo>
                      <a:pt x="812800" y="0"/>
                    </a:lnTo>
                    <a:close/>
                  </a:path>
                </a:pathLst>
              </a:custGeom>
              <a:solidFill>
                <a:srgbClr val="F7BEC0"/>
              </a:solidFill>
            </p:spPr>
            <p:txBody>
              <a:bodyPr/>
              <a:lstStyle/>
              <a:p>
                <a:pPr defTabSz="1371600"/>
                <a:endParaRPr lang="en-US" sz="2700">
                  <a:solidFill>
                    <a:prstClr val="black"/>
                  </a:solidFill>
                  <a:latin typeface="Calibri"/>
                </a:endParaRPr>
              </a:p>
            </p:txBody>
          </p:sp>
          <p:sp>
            <p:nvSpPr>
              <p:cNvPr id="5" name="TextBox 5"/>
              <p:cNvSpPr txBox="1"/>
              <p:nvPr/>
            </p:nvSpPr>
            <p:spPr>
              <a:xfrm>
                <a:off x="88900" y="-47625"/>
                <a:ext cx="6350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6" name="Group 6"/>
            <p:cNvGrpSpPr/>
            <p:nvPr/>
          </p:nvGrpSpPr>
          <p:grpSpPr>
            <a:xfrm rot="5400000">
              <a:off x="13635426" y="11230640"/>
              <a:ext cx="4114800" cy="1508622"/>
              <a:chOff x="0" y="0"/>
              <a:chExt cx="812800" cy="297999"/>
            </a:xfrm>
          </p:grpSpPr>
          <p:sp>
            <p:nvSpPr>
              <p:cNvPr id="7" name="Freeform 7"/>
              <p:cNvSpPr/>
              <p:nvPr/>
            </p:nvSpPr>
            <p:spPr>
              <a:xfrm>
                <a:off x="0" y="0"/>
                <a:ext cx="812800" cy="297999"/>
              </a:xfrm>
              <a:custGeom>
                <a:avLst/>
                <a:gdLst/>
                <a:ahLst/>
                <a:cxnLst/>
                <a:rect l="l" t="t" r="r" b="b"/>
                <a:pathLst>
                  <a:path w="812800" h="297999">
                    <a:moveTo>
                      <a:pt x="0" y="0"/>
                    </a:moveTo>
                    <a:lnTo>
                      <a:pt x="609600" y="0"/>
                    </a:lnTo>
                    <a:lnTo>
                      <a:pt x="812800" y="149000"/>
                    </a:lnTo>
                    <a:lnTo>
                      <a:pt x="609600" y="297999"/>
                    </a:lnTo>
                    <a:lnTo>
                      <a:pt x="0" y="297999"/>
                    </a:lnTo>
                    <a:lnTo>
                      <a:pt x="203200" y="149000"/>
                    </a:lnTo>
                    <a:lnTo>
                      <a:pt x="0" y="0"/>
                    </a:lnTo>
                    <a:close/>
                  </a:path>
                </a:pathLst>
              </a:custGeom>
              <a:solidFill>
                <a:srgbClr val="E2AF82"/>
              </a:solidFill>
            </p:spPr>
            <p:txBody>
              <a:bodyPr/>
              <a:lstStyle/>
              <a:p>
                <a:pPr defTabSz="1371600"/>
                <a:endParaRPr lang="en-US" sz="2700">
                  <a:solidFill>
                    <a:prstClr val="black"/>
                  </a:solidFill>
                  <a:latin typeface="Calibri"/>
                </a:endParaRPr>
              </a:p>
            </p:txBody>
          </p:sp>
          <p:sp>
            <p:nvSpPr>
              <p:cNvPr id="8" name="TextBox 8"/>
              <p:cNvSpPr txBox="1"/>
              <p:nvPr/>
            </p:nvSpPr>
            <p:spPr>
              <a:xfrm>
                <a:off x="177800" y="-47625"/>
                <a:ext cx="558800" cy="345624"/>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9" name="Group 9"/>
            <p:cNvGrpSpPr/>
            <p:nvPr/>
          </p:nvGrpSpPr>
          <p:grpSpPr>
            <a:xfrm rot="5400000">
              <a:off x="11805699" y="11328636"/>
              <a:ext cx="4114800" cy="1312630"/>
              <a:chOff x="0" y="0"/>
              <a:chExt cx="812800" cy="259285"/>
            </a:xfrm>
          </p:grpSpPr>
          <p:sp>
            <p:nvSpPr>
              <p:cNvPr id="10" name="Freeform 10"/>
              <p:cNvSpPr/>
              <p:nvPr/>
            </p:nvSpPr>
            <p:spPr>
              <a:xfrm>
                <a:off x="0" y="0"/>
                <a:ext cx="812800" cy="259285"/>
              </a:xfrm>
              <a:custGeom>
                <a:avLst/>
                <a:gdLst/>
                <a:ahLst/>
                <a:cxnLst/>
                <a:rect l="l" t="t" r="r" b="b"/>
                <a:pathLst>
                  <a:path w="812800" h="259285">
                    <a:moveTo>
                      <a:pt x="609600" y="0"/>
                    </a:moveTo>
                    <a:cubicBezTo>
                      <a:pt x="721824" y="0"/>
                      <a:pt x="812800" y="58043"/>
                      <a:pt x="812800" y="129642"/>
                    </a:cubicBezTo>
                    <a:cubicBezTo>
                      <a:pt x="812800" y="201242"/>
                      <a:pt x="721824" y="259285"/>
                      <a:pt x="609600" y="259285"/>
                    </a:cubicBezTo>
                    <a:lnTo>
                      <a:pt x="203200" y="259285"/>
                    </a:lnTo>
                    <a:cubicBezTo>
                      <a:pt x="90976" y="259285"/>
                      <a:pt x="0" y="201242"/>
                      <a:pt x="0" y="129642"/>
                    </a:cubicBezTo>
                    <a:cubicBezTo>
                      <a:pt x="0" y="58043"/>
                      <a:pt x="90976" y="0"/>
                      <a:pt x="203200" y="0"/>
                    </a:cubicBezTo>
                    <a:close/>
                  </a:path>
                </a:pathLst>
              </a:custGeom>
              <a:solidFill>
                <a:srgbClr val="D5BBAA"/>
              </a:solidFill>
            </p:spPr>
            <p:txBody>
              <a:bodyPr/>
              <a:lstStyle/>
              <a:p>
                <a:pPr defTabSz="1371600"/>
                <a:endParaRPr lang="en-US" sz="2700">
                  <a:solidFill>
                    <a:prstClr val="black"/>
                  </a:solidFill>
                  <a:latin typeface="Calibri"/>
                </a:endParaRPr>
              </a:p>
            </p:txBody>
          </p:sp>
          <p:sp>
            <p:nvSpPr>
              <p:cNvPr id="11" name="TextBox 11"/>
              <p:cNvSpPr txBox="1"/>
              <p:nvPr/>
            </p:nvSpPr>
            <p:spPr>
              <a:xfrm>
                <a:off x="0" y="-47625"/>
                <a:ext cx="812800" cy="306910"/>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grpSp>
          <p:nvGrpSpPr>
            <p:cNvPr id="12" name="Group 12"/>
            <p:cNvGrpSpPr/>
            <p:nvPr/>
          </p:nvGrpSpPr>
          <p:grpSpPr>
            <a:xfrm>
              <a:off x="0" y="1232800"/>
              <a:ext cx="23148412" cy="12809551"/>
              <a:chOff x="0" y="0"/>
              <a:chExt cx="4572526" cy="2530282"/>
            </a:xfrm>
          </p:grpSpPr>
          <p:sp>
            <p:nvSpPr>
              <p:cNvPr id="13" name="Freeform 13"/>
              <p:cNvSpPr/>
              <p:nvPr/>
            </p:nvSpPr>
            <p:spPr>
              <a:xfrm>
                <a:off x="0" y="0"/>
                <a:ext cx="4572526" cy="2530282"/>
              </a:xfrm>
              <a:custGeom>
                <a:avLst/>
                <a:gdLst/>
                <a:ahLst/>
                <a:cxnLst/>
                <a:rect l="l" t="t" r="r" b="b"/>
                <a:pathLst>
                  <a:path w="4572526" h="2530282">
                    <a:moveTo>
                      <a:pt x="22742" y="0"/>
                    </a:moveTo>
                    <a:lnTo>
                      <a:pt x="4549784" y="0"/>
                    </a:lnTo>
                    <a:cubicBezTo>
                      <a:pt x="4562344" y="0"/>
                      <a:pt x="4572526" y="10182"/>
                      <a:pt x="4572526" y="22742"/>
                    </a:cubicBezTo>
                    <a:lnTo>
                      <a:pt x="4572526" y="2507539"/>
                    </a:lnTo>
                    <a:cubicBezTo>
                      <a:pt x="4572526" y="2520100"/>
                      <a:pt x="4562344" y="2530282"/>
                      <a:pt x="4549784" y="2530282"/>
                    </a:cubicBezTo>
                    <a:lnTo>
                      <a:pt x="22742" y="2530282"/>
                    </a:lnTo>
                    <a:cubicBezTo>
                      <a:pt x="10182" y="2530282"/>
                      <a:pt x="0" y="2520100"/>
                      <a:pt x="0" y="2507539"/>
                    </a:cubicBezTo>
                    <a:lnTo>
                      <a:pt x="0" y="22742"/>
                    </a:lnTo>
                    <a:cubicBezTo>
                      <a:pt x="0" y="10182"/>
                      <a:pt x="10182" y="0"/>
                      <a:pt x="22742" y="0"/>
                    </a:cubicBezTo>
                    <a:close/>
                  </a:path>
                </a:pathLst>
              </a:custGeom>
              <a:solidFill>
                <a:srgbClr val="FFFFFF"/>
              </a:solidFill>
              <a:ln w="76200" cap="rnd">
                <a:solidFill>
                  <a:srgbClr val="AB9685"/>
                </a:solidFill>
                <a:prstDash val="dash"/>
                <a:round/>
              </a:ln>
            </p:spPr>
            <p:txBody>
              <a:bodyPr/>
              <a:lstStyle/>
              <a:p>
                <a:pPr defTabSz="1371600"/>
                <a:endParaRPr lang="en-US" sz="2700" dirty="0">
                  <a:solidFill>
                    <a:prstClr val="black"/>
                  </a:solidFill>
                  <a:latin typeface="Calibri"/>
                </a:endParaRPr>
              </a:p>
            </p:txBody>
          </p:sp>
          <p:sp>
            <p:nvSpPr>
              <p:cNvPr id="14" name="TextBox 14"/>
              <p:cNvSpPr txBox="1"/>
              <p:nvPr/>
            </p:nvSpPr>
            <p:spPr>
              <a:xfrm>
                <a:off x="0" y="-47625"/>
                <a:ext cx="4572526" cy="2577907"/>
              </a:xfrm>
              <a:prstGeom prst="rect">
                <a:avLst/>
              </a:prstGeom>
            </p:spPr>
            <p:txBody>
              <a:bodyPr lIns="50801" tIns="50801" rIns="50801" bIns="50801" rtlCol="0" anchor="ctr"/>
              <a:lstStyle/>
              <a:p>
                <a:pPr algn="ctr" defTabSz="914445">
                  <a:lnSpc>
                    <a:spcPts val="2660"/>
                  </a:lnSpc>
                </a:pPr>
                <a:endParaRPr>
                  <a:solidFill>
                    <a:prstClr val="black"/>
                  </a:solidFill>
                  <a:latin typeface="Calibri"/>
                </a:endParaRPr>
              </a:p>
            </p:txBody>
          </p:sp>
        </p:grpSp>
        <p:sp>
          <p:nvSpPr>
            <p:cNvPr id="15" name="Freeform 15"/>
            <p:cNvSpPr/>
            <p:nvPr/>
          </p:nvSpPr>
          <p:spPr>
            <a:xfrm rot="5400000">
              <a:off x="10943727" y="-8679197"/>
              <a:ext cx="2000410" cy="19358803"/>
            </a:xfrm>
            <a:custGeom>
              <a:avLst/>
              <a:gdLst/>
              <a:ahLst/>
              <a:cxnLst/>
              <a:rect l="l" t="t" r="r" b="b"/>
              <a:pathLst>
                <a:path w="2000410" h="19358803">
                  <a:moveTo>
                    <a:pt x="0" y="0"/>
                  </a:moveTo>
                  <a:lnTo>
                    <a:pt x="2000410" y="0"/>
                  </a:lnTo>
                  <a:lnTo>
                    <a:pt x="2000410" y="19358804"/>
                  </a:lnTo>
                  <a:lnTo>
                    <a:pt x="0" y="19358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a:endParaRPr>
            </a:p>
          </p:txBody>
        </p:sp>
      </p:grpSp>
      <p:sp>
        <p:nvSpPr>
          <p:cNvPr id="17" name="Freeform 15">
            <a:extLst>
              <a:ext uri="{FF2B5EF4-FFF2-40B4-BE49-F238E27FC236}">
                <a16:creationId xmlns:a16="http://schemas.microsoft.com/office/drawing/2014/main" id="{7852897F-8637-8A0F-658E-ECD137B8AB44}"/>
              </a:ext>
            </a:extLst>
          </p:cNvPr>
          <p:cNvSpPr/>
          <p:nvPr/>
        </p:nvSpPr>
        <p:spPr>
          <a:xfrm>
            <a:off x="14689607" y="581041"/>
            <a:ext cx="3429029" cy="3253292"/>
          </a:xfrm>
          <a:custGeom>
            <a:avLst/>
            <a:gdLst/>
            <a:ahLst/>
            <a:cxnLst/>
            <a:rect l="l" t="t" r="r" b="b"/>
            <a:pathLst>
              <a:path w="3429028" h="3253291">
                <a:moveTo>
                  <a:pt x="0" y="0"/>
                </a:moveTo>
                <a:lnTo>
                  <a:pt x="3429028" y="0"/>
                </a:lnTo>
                <a:lnTo>
                  <a:pt x="3429028" y="3253290"/>
                </a:lnTo>
                <a:lnTo>
                  <a:pt x="0" y="3253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a:endParaRPr>
          </a:p>
        </p:txBody>
      </p:sp>
      <p:sp>
        <p:nvSpPr>
          <p:cNvPr id="18" name="Rectangle: Rounded Corners 17">
            <a:extLst>
              <a:ext uri="{FF2B5EF4-FFF2-40B4-BE49-F238E27FC236}">
                <a16:creationId xmlns:a16="http://schemas.microsoft.com/office/drawing/2014/main" id="{DC4454BE-C69E-1194-EF4E-B6D6A48C8552}"/>
              </a:ext>
            </a:extLst>
          </p:cNvPr>
          <p:cNvSpPr/>
          <p:nvPr/>
        </p:nvSpPr>
        <p:spPr>
          <a:xfrm>
            <a:off x="1143000" y="3467100"/>
            <a:ext cx="16495719" cy="5525654"/>
          </a:xfrm>
          <a:prstGeom prst="roundRect">
            <a:avLst/>
          </a:prstGeom>
          <a:solidFill>
            <a:srgbClr val="AB9685"/>
          </a:solidFill>
          <a:ln w="28575">
            <a:solidFill>
              <a:srgbClr val="745E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5400" b="1" dirty="0">
                <a:solidFill>
                  <a:prstClr val="black"/>
                </a:solidFill>
                <a:latin typeface="Cambria" panose="02040503050406030204" pitchFamily="18" charset="0"/>
                <a:ea typeface="Cambria" panose="02040503050406030204" pitchFamily="18" charset="0"/>
              </a:rPr>
              <a:t>Cát sa mạc mịn như bột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và mỏng manh như gió bụi,</a:t>
            </a:r>
            <a:r>
              <a:rPr lang="vi-VN" sz="5400" b="1" dirty="0">
                <a:solidFill>
                  <a:srgbClr val="FF0000"/>
                </a:solidFill>
                <a:latin typeface="Cambria" panose="02040503050406030204" pitchFamily="18" charset="0"/>
                <a:ea typeface="Cambria" panose="02040503050406030204" pitchFamily="18" charset="0"/>
              </a:rPr>
              <a:t>/ </a:t>
            </a:r>
            <a:r>
              <a:rPr lang="vi-VN" sz="5400" b="1" dirty="0">
                <a:solidFill>
                  <a:prstClr val="black"/>
                </a:solidFill>
                <a:latin typeface="Cambria" panose="02040503050406030204" pitchFamily="18" charset="0"/>
                <a:ea typeface="Cambria" panose="02040503050406030204" pitchFamily="18" charset="0"/>
              </a:rPr>
              <a:t>không to như cát Phan Thiết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hay ẩm ướt như cát Sầm Sơn.</a:t>
            </a:r>
            <a:r>
              <a:rPr lang="en-US" sz="5400" b="1" dirty="0">
                <a:solidFill>
                  <a:srgbClr val="FF0000"/>
                </a:solidFill>
                <a:latin typeface="Cambria" panose="02040503050406030204" pitchFamily="18" charset="0"/>
                <a:ea typeface="Cambria" panose="02040503050406030204" pitchFamily="18" charset="0"/>
              </a:rPr>
              <a:t>//</a:t>
            </a:r>
          </a:p>
          <a:p>
            <a:pPr algn="just" defTabSz="1371600"/>
            <a:r>
              <a:rPr lang="vi-VN" sz="5400" b="1" dirty="0">
                <a:solidFill>
                  <a:prstClr val="black"/>
                </a:solidFill>
                <a:latin typeface="Cambria" panose="02040503050406030204" pitchFamily="18" charset="0"/>
                <a:ea typeface="Cambria" panose="02040503050406030204" pitchFamily="18" charset="0"/>
              </a:rPr>
              <a:t>Mọi người nằm kềnh ra những tấm chiếu dạ trải trên cát</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để ngắm sao,</a:t>
            </a:r>
            <a:r>
              <a:rPr lang="vi-VN" sz="5400" b="1" dirty="0">
                <a:solidFill>
                  <a:srgbClr val="FF0000"/>
                </a:solidFill>
                <a:latin typeface="Cambria" panose="02040503050406030204" pitchFamily="18" charset="0"/>
                <a:ea typeface="Cambria" panose="02040503050406030204" pitchFamily="18" charset="0"/>
              </a:rPr>
              <a:t>/</a:t>
            </a:r>
            <a:r>
              <a:rPr lang="vi-VN" sz="5400" b="1" dirty="0">
                <a:solidFill>
                  <a:prstClr val="black"/>
                </a:solidFill>
                <a:latin typeface="Cambria" panose="02040503050406030204" pitchFamily="18" charset="0"/>
                <a:ea typeface="Cambria" panose="02040503050406030204" pitchFamily="18" charset="0"/>
              </a:rPr>
              <a:t> tận hưởng đêm duy nhất/ giữa sa mạc mênh mông.</a:t>
            </a:r>
            <a:r>
              <a:rPr lang="en-US" sz="5400" b="1" dirty="0">
                <a:solidFill>
                  <a:srgbClr val="FF0000"/>
                </a:solidFill>
                <a:latin typeface="Cambria" panose="02040503050406030204" pitchFamily="18" charset="0"/>
                <a:ea typeface="Cambria" panose="02040503050406030204" pitchFamily="18" charset="0"/>
              </a:rPr>
              <a:t>//</a:t>
            </a:r>
            <a:endParaRPr lang="vi-VN" sz="5400" b="1" dirty="0">
              <a:solidFill>
                <a:srgbClr val="FF0000"/>
              </a:solidFill>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DCD01D4A-E21C-8DF5-C459-84F161D95E53}"/>
              </a:ext>
            </a:extLst>
          </p:cNvPr>
          <p:cNvPicPr>
            <a:picLocks noChangeAspect="1"/>
          </p:cNvPicPr>
          <p:nvPr/>
        </p:nvPicPr>
        <p:blipFill>
          <a:blip r:embed="rId7"/>
          <a:stretch>
            <a:fillRect/>
          </a:stretch>
        </p:blipFill>
        <p:spPr>
          <a:xfrm>
            <a:off x="3741825" y="1035084"/>
            <a:ext cx="10726842" cy="2889755"/>
          </a:xfrm>
          <a:prstGeom prst="rect">
            <a:avLst/>
          </a:prstGeom>
        </p:spPr>
      </p:pic>
    </p:spTree>
    <p:extLst>
      <p:ext uri="{BB962C8B-B14F-4D97-AF65-F5344CB8AC3E}">
        <p14:creationId xmlns:p14="http://schemas.microsoft.com/office/powerpoint/2010/main" val="328288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2136</Words>
  <Application>Microsoft Office PowerPoint</Application>
  <PresentationFormat>Custom</PresentationFormat>
  <Paragraphs>106</Paragraphs>
  <Slides>37</Slides>
  <Notes>6</Notes>
  <HiddenSlides>0</HiddenSlides>
  <MMClips>1</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37</vt:i4>
      </vt:variant>
    </vt:vector>
  </HeadingPairs>
  <TitlesOfParts>
    <vt:vector size="51" baseType="lpstr">
      <vt:lpstr>等线</vt:lpstr>
      <vt:lpstr>等线 Light</vt:lpstr>
      <vt:lpstr>DFPOP1-W9</vt:lpstr>
      <vt:lpstr>Arial</vt:lpstr>
      <vt:lpstr>Calibri</vt:lpstr>
      <vt:lpstr>Cambria</vt:lpstr>
      <vt:lpstr>Office Theme</vt:lpstr>
      <vt:lpstr>1_Office Theme</vt:lpstr>
      <vt:lpstr>2_Office Theme</vt:lpstr>
      <vt:lpstr>3_Office Theme</vt:lpstr>
      <vt:lpstr>4_Office Theme</vt:lpstr>
      <vt:lpstr>5_Office Theme</vt:lpstr>
      <vt:lpstr>6_Office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Cute Back to School Banner Landscape (Bài thuyết trình)</dc:title>
  <dc:creator>thao</dc:creator>
  <cp:lastModifiedBy>Thao Tran</cp:lastModifiedBy>
  <cp:revision>45</cp:revision>
  <dcterms:created xsi:type="dcterms:W3CDTF">2006-08-16T00:00:00Z</dcterms:created>
  <dcterms:modified xsi:type="dcterms:W3CDTF">2024-08-26T00:23:08Z</dcterms:modified>
  <dc:identifier>DAGMx3oqY8g</dc:identifier>
</cp:coreProperties>
</file>