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714" r:id="rId4"/>
  </p:sldMasterIdLst>
  <p:notesMasterIdLst>
    <p:notesMasterId r:id="rId35"/>
  </p:notesMasterIdLst>
  <p:sldIdLst>
    <p:sldId id="297" r:id="rId5"/>
    <p:sldId id="258" r:id="rId6"/>
    <p:sldId id="282" r:id="rId7"/>
    <p:sldId id="350" r:id="rId8"/>
    <p:sldId id="260" r:id="rId9"/>
    <p:sldId id="262" r:id="rId10"/>
    <p:sldId id="259" r:id="rId11"/>
    <p:sldId id="286" r:id="rId12"/>
    <p:sldId id="265" r:id="rId13"/>
    <p:sldId id="353" r:id="rId14"/>
    <p:sldId id="352" r:id="rId15"/>
    <p:sldId id="287" r:id="rId16"/>
    <p:sldId id="354" r:id="rId17"/>
    <p:sldId id="273" r:id="rId18"/>
    <p:sldId id="274" r:id="rId19"/>
    <p:sldId id="275" r:id="rId20"/>
    <p:sldId id="276" r:id="rId21"/>
    <p:sldId id="277" r:id="rId22"/>
    <p:sldId id="279" r:id="rId23"/>
    <p:sldId id="288" r:id="rId24"/>
    <p:sldId id="318" r:id="rId25"/>
    <p:sldId id="347" r:id="rId26"/>
    <p:sldId id="302" r:id="rId27"/>
    <p:sldId id="346" r:id="rId28"/>
    <p:sldId id="348" r:id="rId29"/>
    <p:sldId id="278" r:id="rId30"/>
    <p:sldId id="355" r:id="rId31"/>
    <p:sldId id="349" r:id="rId32"/>
    <p:sldId id="280"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615" autoAdjust="0"/>
  </p:normalViewPr>
  <p:slideViewPr>
    <p:cSldViewPr snapToGrid="0">
      <p:cViewPr varScale="1">
        <p:scale>
          <a:sx n="62" d="100"/>
          <a:sy n="62" d="100"/>
        </p:scale>
        <p:origin x="-102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13-Oct-24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4.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69522EEF-1C71-4C3F-8E9D-6F54AD4E268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84165AA0-E913-47D8-9FF6-C93A67B55D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E9B168F-C449-4B2A-AF3F-E49DE134F7BB}"/>
              </a:ext>
            </a:extLst>
          </p:cNvPr>
          <p:cNvSpPr>
            <a:spLocks noGrp="1"/>
          </p:cNvSpPr>
          <p:nvPr>
            <p:ph type="sldNum" sz="quarter" idx="12"/>
          </p:nvPr>
        </p:nvSpPr>
        <p:spPr/>
        <p:txBody>
          <a:bodyPr/>
          <a:lstStyle>
            <a:lvl1pPr>
              <a:defRPr/>
            </a:lvl1pPr>
          </a:lstStyle>
          <a:p>
            <a:fld id="{A88B505D-C8CB-4112-9AB0-3AB1899CB187}" type="slidenum">
              <a:rPr lang="en-US" altLang="en-US"/>
              <a:pPr/>
              <a:t>‹#›</a:t>
            </a:fld>
            <a:endParaRPr lang="en-US" altLang="en-US"/>
          </a:p>
        </p:txBody>
      </p:sp>
    </p:spTree>
    <p:extLst>
      <p:ext uri="{BB962C8B-B14F-4D97-AF65-F5344CB8AC3E}">
        <p14:creationId xmlns:p14="http://schemas.microsoft.com/office/powerpoint/2010/main" val="70496274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13-Oct-24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93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31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938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89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79500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63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38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2024/10/13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362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64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6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3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13-Oct-24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 xmlns:a16="http://schemas.microsoft.com/office/drawing/2014/main" id="{71D1E945-2C0D-E02F-86B5-DBE21224B6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13-Oct-24</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306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87AA42B-C776-4BAB-A477-FD97751BA9D1}"/>
              </a:ext>
            </a:extLst>
          </p:cNvPr>
          <p:cNvSpPr/>
          <p:nvPr/>
        </p:nvSpPr>
        <p:spPr>
          <a:xfrm>
            <a:off x="2766176" y="76200"/>
            <a:ext cx="7031091" cy="892552"/>
          </a:xfrm>
          <a:prstGeom prst="rect">
            <a:avLst/>
          </a:prstGeom>
          <a:noFill/>
        </p:spPr>
        <p:txBody>
          <a:bodyPr wrap="none">
            <a:spAutoFit/>
          </a:bodyPr>
          <a:lstStyle/>
          <a:p>
            <a:pPr algn="ctr" defTabSz="457200">
              <a:defRPr/>
            </a:pPr>
            <a:r>
              <a:rPr lang="en-US" sz="2600" b="1" dirty="0">
                <a:ln w="12700">
                  <a:solidFill>
                    <a:srgbClr val="90C226"/>
                  </a:solidFill>
                  <a:prstDash val="solid"/>
                </a:ln>
                <a:solidFill>
                  <a:srgbClr val="00B050"/>
                </a:solidFill>
                <a:effectLst>
                  <a:outerShdw dist="38100" dir="2640000" algn="bl" rotWithShape="0">
                    <a:srgbClr val="90C226"/>
                  </a:outerShdw>
                </a:effectLst>
                <a:latin typeface="Times New Roman" pitchFamily="18" charset="0"/>
                <a:cs typeface="Times New Roman" pitchFamily="18" charset="0"/>
              </a:rPr>
              <a:t>PHÒNG GDĐT THÀNH PHỐ THÁI NGUYÊN</a:t>
            </a:r>
          </a:p>
          <a:p>
            <a:pPr algn="ctr" defTabSz="457200">
              <a:defRPr/>
            </a:pPr>
            <a:r>
              <a:rPr lang="en-US" sz="2600" b="1" dirty="0">
                <a:ln w="12700">
                  <a:solidFill>
                    <a:srgbClr val="90C226"/>
                  </a:solidFill>
                  <a:prstDash val="solid"/>
                </a:ln>
                <a:solidFill>
                  <a:srgbClr val="00B050"/>
                </a:solidFill>
                <a:effectLst>
                  <a:outerShdw dist="38100" dir="2640000" algn="bl" rotWithShape="0">
                    <a:srgbClr val="90C226"/>
                  </a:outerShdw>
                </a:effectLst>
                <a:latin typeface="Times New Roman" pitchFamily="18" charset="0"/>
                <a:cs typeface="Times New Roman" pitchFamily="18" charset="0"/>
              </a:rPr>
              <a:t>TRƯỜNG TIỂU HỌC </a:t>
            </a:r>
            <a:r>
              <a:rPr lang="en-US" sz="2600" b="1" dirty="0" smtClean="0">
                <a:ln w="12700">
                  <a:solidFill>
                    <a:srgbClr val="90C226"/>
                  </a:solidFill>
                  <a:prstDash val="solid"/>
                </a:ln>
                <a:solidFill>
                  <a:srgbClr val="00B050"/>
                </a:solidFill>
                <a:effectLst>
                  <a:outerShdw dist="38100" dir="2640000" algn="bl" rotWithShape="0">
                    <a:srgbClr val="90C226"/>
                  </a:outerShdw>
                </a:effectLst>
                <a:latin typeface="Times New Roman" pitchFamily="18" charset="0"/>
                <a:cs typeface="Times New Roman" pitchFamily="18" charset="0"/>
              </a:rPr>
              <a:t>TRUNG THÀNH</a:t>
            </a:r>
            <a:endParaRPr lang="en-US" sz="2600" b="1" dirty="0">
              <a:ln w="12700">
                <a:solidFill>
                  <a:srgbClr val="90C226"/>
                </a:solidFill>
                <a:prstDash val="solid"/>
              </a:ln>
              <a:solidFill>
                <a:srgbClr val="00B050"/>
              </a:solidFill>
              <a:effectLst>
                <a:outerShdw dist="38100" dir="2640000" algn="bl" rotWithShape="0">
                  <a:srgbClr val="90C226"/>
                </a:outerShdw>
              </a:effectLst>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BFB73A98-ECE7-47CB-B710-AC75E32A84AD}"/>
              </a:ext>
            </a:extLst>
          </p:cNvPr>
          <p:cNvSpPr/>
          <p:nvPr/>
        </p:nvSpPr>
        <p:spPr>
          <a:xfrm>
            <a:off x="1604501" y="1497330"/>
            <a:ext cx="8982998" cy="2616101"/>
          </a:xfrm>
          <a:prstGeom prst="rect">
            <a:avLst/>
          </a:prstGeom>
          <a:noFill/>
        </p:spPr>
        <p:txBody>
          <a:bodyPr>
            <a:spAutoFit/>
          </a:bodyPr>
          <a:lstStyle/>
          <a:p>
            <a:pPr algn="ctr" defTabSz="457200">
              <a:defRPr/>
            </a:pPr>
            <a:r>
              <a:rPr lang="en-US" sz="9600" b="1" dirty="0" smtClean="0">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itchFamily="18" charset="0"/>
                <a:cs typeface="Times New Roman" pitchFamily="18" charset="0"/>
              </a:rPr>
              <a:t>CHÀO MỪNG </a:t>
            </a:r>
          </a:p>
          <a:p>
            <a:pPr algn="ctr" defTabSz="457200">
              <a:defRPr/>
            </a:pPr>
            <a:r>
              <a:rPr lang="en-US" sz="3200" b="1" dirty="0" smtClean="0">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itchFamily="18" charset="0"/>
                <a:cs typeface="Times New Roman" pitchFamily="18" charset="0"/>
              </a:rPr>
              <a:t>CÁC THẦY CÔ GIÁO ĐẾN DỰ GIỜ LỚP 5A</a:t>
            </a:r>
            <a:endParaRPr lang="en-US" sz="3200" b="1" dirty="0">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anose="02020603050405020304" pitchFamily="18" charset="0"/>
              <a:cs typeface="Times New Roman" panose="02020603050405020304" pitchFamily="18" charset="0"/>
            </a:endParaRPr>
          </a:p>
          <a:p>
            <a:pPr algn="ctr" defTabSz="457200">
              <a:defRPr/>
            </a:pPr>
            <a:r>
              <a:rPr lang="en-US" sz="3600" b="1" dirty="0" err="1">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anose="02020603050405020304" pitchFamily="18" charset="0"/>
                <a:cs typeface="Times New Roman" panose="02020603050405020304" pitchFamily="18" charset="0"/>
              </a:rPr>
              <a:t>Năm</a:t>
            </a:r>
            <a:r>
              <a:rPr lang="en-US" sz="3600" b="1" dirty="0">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anose="02020603050405020304" pitchFamily="18" charset="0"/>
                <a:cs typeface="Times New Roman" panose="02020603050405020304" pitchFamily="18" charset="0"/>
              </a:rPr>
              <a:t> </a:t>
            </a:r>
            <a:r>
              <a:rPr lang="en-US" sz="3600" b="1" dirty="0" err="1">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anose="02020603050405020304" pitchFamily="18" charset="0"/>
                <a:cs typeface="Times New Roman" panose="02020603050405020304" pitchFamily="18" charset="0"/>
              </a:rPr>
              <a:t>học</a:t>
            </a:r>
            <a:r>
              <a:rPr lang="en-US" sz="3600" b="1" dirty="0">
                <a:ln w="9525">
                  <a:solidFill>
                    <a:prstClr val="white"/>
                  </a:solidFill>
                  <a:prstDash val="solid"/>
                </a:ln>
                <a:solidFill>
                  <a:srgbClr val="FF0000"/>
                </a:solidFill>
                <a:effectLst>
                  <a:outerShdw blurRad="12700" dist="38100" dir="2700000" algn="tl" rotWithShape="0">
                    <a:srgbClr val="C42F1A">
                      <a:lumMod val="60000"/>
                      <a:lumOff val="40000"/>
                    </a:srgbClr>
                  </a:outerShdw>
                </a:effectLst>
                <a:latin typeface="Times New Roman" panose="02020603050405020304" pitchFamily="18" charset="0"/>
                <a:cs typeface="Times New Roman" panose="02020603050405020304" pitchFamily="18" charset="0"/>
              </a:rPr>
              <a:t>: 2024-2025</a:t>
            </a:r>
          </a:p>
        </p:txBody>
      </p:sp>
      <p:sp>
        <p:nvSpPr>
          <p:cNvPr id="7" name="Rectangle 6">
            <a:extLst>
              <a:ext uri="{FF2B5EF4-FFF2-40B4-BE49-F238E27FC236}">
                <a16:creationId xmlns="" xmlns:a16="http://schemas.microsoft.com/office/drawing/2014/main" id="{A58F889E-38A3-4A98-8A7A-341EB8149FB1}"/>
              </a:ext>
            </a:extLst>
          </p:cNvPr>
          <p:cNvSpPr/>
          <p:nvPr/>
        </p:nvSpPr>
        <p:spPr>
          <a:xfrm>
            <a:off x="3428795" y="5043338"/>
            <a:ext cx="5705857" cy="646331"/>
          </a:xfrm>
          <a:prstGeom prst="rect">
            <a:avLst/>
          </a:prstGeom>
          <a:noFill/>
        </p:spPr>
        <p:txBody>
          <a:bodyPr wrap="none">
            <a:spAutoFit/>
          </a:bodyPr>
          <a:lstStyle/>
          <a:p>
            <a:pPr algn="ctr" defTabSz="457200">
              <a:defRPr/>
            </a:pPr>
            <a:r>
              <a:rPr lang="en-US" sz="3600" i="1" dirty="0">
                <a:ln w="0"/>
                <a:solidFill>
                  <a:srgbClr val="FF0000"/>
                </a:solidFill>
                <a:effectLst>
                  <a:reflection blurRad="6350" stA="53000" endA="300" endPos="35500" dir="5400000" sy="-90000" algn="bl" rotWithShape="0"/>
                </a:effectLst>
                <a:latin typeface="Times New Roman" pitchFamily="18" charset="0"/>
                <a:cs typeface="Times New Roman" pitchFamily="18" charset="0"/>
              </a:rPr>
              <a:t>GV: </a:t>
            </a:r>
            <a:r>
              <a:rPr lang="en-US" sz="3600" i="1" dirty="0" err="1"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Phạm</a:t>
            </a:r>
            <a:r>
              <a:rPr lang="en-US" sz="3600" i="1" dirty="0"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 </a:t>
            </a:r>
            <a:r>
              <a:rPr lang="en-US" sz="3600" i="1" dirty="0" err="1"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Thị</a:t>
            </a:r>
            <a:r>
              <a:rPr lang="en-US" sz="3600" i="1" dirty="0"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 </a:t>
            </a:r>
            <a:r>
              <a:rPr lang="en-US" sz="3600" i="1" dirty="0" err="1"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Thanh</a:t>
            </a:r>
            <a:r>
              <a:rPr lang="en-US" sz="3600" i="1" dirty="0"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 </a:t>
            </a:r>
            <a:r>
              <a:rPr lang="en-US" sz="3600" i="1" dirty="0" err="1" smtClean="0">
                <a:ln w="0"/>
                <a:solidFill>
                  <a:srgbClr val="FF0000"/>
                </a:solidFill>
                <a:effectLst>
                  <a:reflection blurRad="6350" stA="53000" endA="300" endPos="35500" dir="5400000" sy="-90000" algn="bl" rotWithShape="0"/>
                </a:effectLst>
                <a:latin typeface="Times New Roman" pitchFamily="18" charset="0"/>
                <a:cs typeface="Times New Roman" pitchFamily="18" charset="0"/>
              </a:rPr>
              <a:t>Thương</a:t>
            </a:r>
            <a:endParaRPr lang="en-US" sz="3600" i="1" dirty="0">
              <a:ln w="0"/>
              <a:solidFill>
                <a:srgbClr val="FF0000"/>
              </a:solidFill>
              <a:effectLst>
                <a:reflection blurRad="6350" stA="53000" endA="300" endPos="35500" dir="5400000" sy="-90000" algn="bl" rotWithShape="0"/>
              </a:effectLst>
              <a:latin typeface="Times New Roman" pitchFamily="18" charset="0"/>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85ECDE6-C79B-4D31-B03F-75284913FCE1}"/>
              </a:ext>
            </a:extLst>
          </p:cNvPr>
          <p:cNvGrpSpPr/>
          <p:nvPr/>
        </p:nvGrpSpPr>
        <p:grpSpPr>
          <a:xfrm>
            <a:off x="1474673" y="309577"/>
            <a:ext cx="9242654" cy="1875726"/>
            <a:chOff x="9210714" y="3544067"/>
            <a:chExt cx="3299149" cy="1897348"/>
          </a:xfrm>
        </p:grpSpPr>
        <p:sp>
          <p:nvSpPr>
            <p:cNvPr id="3" name="矩形 26">
              <a:extLst>
                <a:ext uri="{FF2B5EF4-FFF2-40B4-BE49-F238E27FC236}">
                  <a16:creationId xmlns="" xmlns:a16="http://schemas.microsoft.com/office/drawing/2014/main" id="{B6DDBFF7-2C7C-4590-B36A-307C88770494}"/>
                </a:ext>
              </a:extLst>
            </p:cNvPr>
            <p:cNvSpPr/>
            <p:nvPr/>
          </p:nvSpPr>
          <p:spPr>
            <a:xfrm>
              <a:off x="9210714" y="3544067"/>
              <a:ext cx="3299149" cy="1897348"/>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a:extLst>
                <a:ext uri="{FF2B5EF4-FFF2-40B4-BE49-F238E27FC236}">
                  <a16:creationId xmlns="" xmlns:a16="http://schemas.microsoft.com/office/drawing/2014/main" id="{8763C48F-B015-4FDA-A919-DDD587F7C055}"/>
                </a:ext>
              </a:extLst>
            </p:cNvPr>
            <p:cNvSpPr/>
            <p:nvPr/>
          </p:nvSpPr>
          <p:spPr>
            <a:xfrm>
              <a:off x="9262969" y="3726850"/>
              <a:ext cx="3246894" cy="12141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Hệ</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thái</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Môi</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trường</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sống</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mối</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hệ</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 xmlns:a16="http://schemas.microsoft.com/office/drawing/2014/main" id="{15252F28-10B3-449C-9005-B7320B6D4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673" y="2008425"/>
            <a:ext cx="9242654" cy="4625062"/>
          </a:xfrm>
          <a:prstGeom prst="rect">
            <a:avLst/>
          </a:prstGeom>
        </p:spPr>
      </p:pic>
    </p:spTree>
    <p:extLst>
      <p:ext uri="{BB962C8B-B14F-4D97-AF65-F5344CB8AC3E}">
        <p14:creationId xmlns:p14="http://schemas.microsoft.com/office/powerpoint/2010/main" val="666506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999E3C9-6C30-4102-A082-E8D516BA1B22}"/>
              </a:ext>
            </a:extLst>
          </p:cNvPr>
          <p:cNvGrpSpPr/>
          <p:nvPr/>
        </p:nvGrpSpPr>
        <p:grpSpPr>
          <a:xfrm>
            <a:off x="1852124" y="459544"/>
            <a:ext cx="8235948" cy="846544"/>
            <a:chOff x="9210714" y="2457792"/>
            <a:chExt cx="3299149" cy="856302"/>
          </a:xfrm>
        </p:grpSpPr>
        <p:sp>
          <p:nvSpPr>
            <p:cNvPr id="3" name="矩形 26">
              <a:extLst>
                <a:ext uri="{FF2B5EF4-FFF2-40B4-BE49-F238E27FC236}">
                  <a16:creationId xmlns="" xmlns:a16="http://schemas.microsoft.com/office/drawing/2014/main" id="{675EC3A2-1026-437C-A633-B39475673464}"/>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a:extLst>
                <a:ext uri="{FF2B5EF4-FFF2-40B4-BE49-F238E27FC236}">
                  <a16:creationId xmlns="" xmlns:a16="http://schemas.microsoft.com/office/drawing/2014/main" id="{B14661D4-587B-4B22-9D9F-83BF66F2634C}"/>
                </a:ext>
              </a:extLst>
            </p:cNvPr>
            <p:cNvSpPr/>
            <p:nvPr/>
          </p:nvSpPr>
          <p:spPr>
            <a:xfrm>
              <a:off x="9277049" y="2560679"/>
              <a:ext cx="3174601" cy="6537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mòn</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huỷ</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dần</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dần</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từng</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r>
                <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 xmlns:a16="http://schemas.microsoft.com/office/drawing/2014/main" id="{8350A831-AA36-450D-8E7F-719EE1B3D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2" y="1505590"/>
            <a:ext cx="8037750" cy="5022802"/>
          </a:xfrm>
          <a:prstGeom prst="rect">
            <a:avLst/>
          </a:prstGeom>
        </p:spPr>
      </p:pic>
    </p:spTree>
    <p:extLst>
      <p:ext uri="{BB962C8B-B14F-4D97-AF65-F5344CB8AC3E}">
        <p14:creationId xmlns:p14="http://schemas.microsoft.com/office/powerpoint/2010/main" val="3582350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25D765A6-E374-4D6E-9A91-A19598FB1539}"/>
              </a:ext>
            </a:extLst>
          </p:cNvPr>
          <p:cNvGrpSpPr/>
          <p:nvPr/>
        </p:nvGrpSpPr>
        <p:grpSpPr>
          <a:xfrm>
            <a:off x="1869439" y="381415"/>
            <a:ext cx="8453121" cy="846544"/>
            <a:chOff x="9123719" y="2457792"/>
            <a:chExt cx="3386144" cy="856302"/>
          </a:xfrm>
        </p:grpSpPr>
        <p:sp>
          <p:nvSpPr>
            <p:cNvPr id="10" name="矩形 26">
              <a:extLst>
                <a:ext uri="{FF2B5EF4-FFF2-40B4-BE49-F238E27FC236}">
                  <a16:creationId xmlns="" xmlns:a16="http://schemas.microsoft.com/office/drawing/2014/main" id="{34FB0527-01ED-4A4F-824D-66B888414E0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3" name="Rectangle 12">
              <a:extLst>
                <a:ext uri="{FF2B5EF4-FFF2-40B4-BE49-F238E27FC236}">
                  <a16:creationId xmlns="" xmlns:a16="http://schemas.microsoft.com/office/drawing/2014/main" id="{C47C349C-DB3E-4DC8-A132-C8E1A78C447C}"/>
                </a:ext>
              </a:extLst>
            </p:cNvPr>
            <p:cNvSpPr/>
            <p:nvPr/>
          </p:nvSpPr>
          <p:spPr>
            <a:xfrm>
              <a:off x="9123719" y="2635968"/>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 xmlns:a16="http://schemas.microsoft.com/office/drawing/2014/main" id="{F5356A64-CA05-4AEA-BD5F-84BA67B07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612" y="1287203"/>
            <a:ext cx="8235948" cy="5189382"/>
          </a:xfrm>
          <a:prstGeom prst="rect">
            <a:avLst/>
          </a:prstGeom>
        </p:spPr>
      </p:pic>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 xmlns:a16="http://schemas.microsoft.com/office/drawing/2014/main" id="{6F45D000-0607-4EF1-A98C-9DCF5F0B4C5F}"/>
              </a:ext>
            </a:extLst>
          </p:cNvPr>
          <p:cNvSpPr/>
          <p:nvPr/>
        </p:nvSpPr>
        <p:spPr>
          <a:xfrm>
            <a:off x="2697480" y="159489"/>
            <a:ext cx="7269479" cy="2149371"/>
          </a:xfrm>
          <a:prstGeom prst="wedgeEllipseCallout">
            <a:avLst>
              <a:gd name="adj1" fmla="val -20391"/>
              <a:gd name="adj2" fmla="val 101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anose="02020603050405020304" pitchFamily="18" charset="0"/>
                <a:cs typeface="Times New Roman" panose="02020603050405020304" pitchFamily="18" charset="0"/>
              </a:rPr>
              <a:t>Luyện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nhóm</a:t>
            </a:r>
            <a:endParaRPr lang="en-US" sz="6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96F32F0C-FEE4-48E6-ACDB-DCE1DC3A0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518" y="2713961"/>
            <a:ext cx="3429000" cy="3429000"/>
          </a:xfrm>
          <a:prstGeom prst="rect">
            <a:avLst/>
          </a:prstGeom>
        </p:spPr>
      </p:pic>
    </p:spTree>
    <p:extLst>
      <p:ext uri="{BB962C8B-B14F-4D97-AF65-F5344CB8AC3E}">
        <p14:creationId xmlns:p14="http://schemas.microsoft.com/office/powerpoint/2010/main" val="103341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Times New Roman" panose="02020603050405020304" pitchFamily="18" charset="0"/>
                  <a:ea typeface="Cambria" panose="02040503050406030204" pitchFamily="18" charset="0"/>
                  <a:cs typeface="Times New Roman" panose="02020603050405020304" pitchFamily="18" charset="0"/>
                </a:rPr>
                <a:t>Những câu được in đậm trong văn bản cho biết điều gì? </a:t>
              </a:r>
              <a:endParaRPr lang="en-US" sz="7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5" name="TextBox 4"/>
          <p:cNvSpPr txBox="1"/>
          <p:nvPr/>
        </p:nvSpPr>
        <p:spPr>
          <a:xfrm>
            <a:off x="590449" y="2687380"/>
            <a:ext cx="11022432" cy="2862322"/>
          </a:xfrm>
          <a:prstGeom prst="rect">
            <a:avLst/>
          </a:prstGeom>
          <a:noFill/>
        </p:spPr>
        <p:txBody>
          <a:bodyPr wrap="square" rtlCol="0">
            <a:spAutoFit/>
          </a:bodyPr>
          <a:lstStyle/>
          <a:p>
            <a:pPr algn="just"/>
            <a:r>
              <a:rPr lang="en-US"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Những câu in đậm cho biết 3 nội dung chính của bài, cũng là 3 điều kì thú về hang Sơn Đoòng:</a:t>
            </a:r>
            <a:endParaRPr lang="en-US" sz="36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iên đại của hang (đoạn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ộ lớn của hang (đoạn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ệ sinh thái đặc biệt của hang (đoạn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 xmlns:a16="http://schemas.microsoft.com/office/drawing/2014/main" id="{25531354-5DA0-2327-D295-99F944A5B831}"/>
              </a:ext>
            </a:extLst>
          </p:cNvPr>
          <p:cNvSpPr/>
          <p:nvPr/>
        </p:nvSpPr>
        <p:spPr>
          <a:xfrm>
            <a:off x="590448" y="2214880"/>
            <a:ext cx="4072992"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ea typeface="Cambria" panose="02040503050406030204" pitchFamily="18" charset="0"/>
              </a:rPr>
              <a:t>Vết đứt gãy của dãy Trường Sơn </a:t>
            </a:r>
            <a:endParaRPr lang="en-US" sz="2400" b="1" dirty="0">
              <a:solidFill>
                <a:srgbClr val="002060"/>
              </a:solidFill>
              <a:latin typeface="+mj-lt"/>
              <a:ea typeface="Cambria" panose="02040503050406030204" pitchFamily="18" charset="0"/>
            </a:endParaRPr>
          </a:p>
        </p:txBody>
      </p:sp>
      <p:sp>
        <p:nvSpPr>
          <p:cNvPr id="8" name="Rectangle: Rounded Corners 7">
            <a:extLst>
              <a:ext uri="{FF2B5EF4-FFF2-40B4-BE49-F238E27FC236}">
                <a16:creationId xmlns="" xmlns:a16="http://schemas.microsoft.com/office/drawing/2014/main" id="{BB3DC37B-1FA5-1B7F-25CE-2717E86D9561}"/>
              </a:ext>
            </a:extLst>
          </p:cNvPr>
          <p:cNvSpPr/>
          <p:nvPr/>
        </p:nvSpPr>
        <p:spPr>
          <a:xfrm>
            <a:off x="308610" y="3642359"/>
            <a:ext cx="4436110" cy="1192525"/>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ea typeface="Cambria" panose="02040503050406030204" pitchFamily="18" charset="0"/>
              </a:rPr>
              <a:t>Bị nước </a:t>
            </a:r>
            <a:r>
              <a:rPr lang="vi-VN"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t>
            </a:r>
            <a:r>
              <a:rPr lang="en-US" sz="2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ông</a:t>
            </a:r>
            <a:r>
              <a:rPr lang="vi-VN"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rgbClr val="002060"/>
                </a:solidFill>
                <a:latin typeface="+mj-lt"/>
                <a:ea typeface="Cambria" panose="02040503050406030204" pitchFamily="18" charset="0"/>
              </a:rPr>
              <a:t>Rào Thương bào mòn liên tục trong nhiều năm liền (từ 2 đến 5 triệu năm) </a:t>
            </a:r>
            <a:endParaRPr lang="en-US" sz="2400" b="1" dirty="0">
              <a:solidFill>
                <a:srgbClr val="002060"/>
              </a:solidFill>
              <a:latin typeface="+mj-lt"/>
              <a:ea typeface="Cambria" panose="02040503050406030204" pitchFamily="18" charset="0"/>
            </a:endParaRPr>
          </a:p>
        </p:txBody>
      </p:sp>
      <p:grpSp>
        <p:nvGrpSpPr>
          <p:cNvPr id="16" name="Group 15">
            <a:extLst>
              <a:ext uri="{FF2B5EF4-FFF2-40B4-BE49-F238E27FC236}">
                <a16:creationId xmlns=""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 xmlns:a16="http://schemas.microsoft.com/office/drawing/2014/main" id="{1E224DFD-96BB-B8BD-E2E8-F4FF59F9FCD0}"/>
                </a:ext>
              </a:extLst>
            </p:cNvPr>
            <p:cNvCxnSpPr>
              <a:cxnSpLocks/>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mj-lt"/>
                <a:ea typeface="Cambria" panose="02040503050406030204" pitchFamily="18" charset="0"/>
              </a:rPr>
              <a:t>Tạo thành một “lỗ hổng khổng lồ” – chính là hang Sơn Đoòng. </a:t>
            </a:r>
            <a:endParaRPr lang="en-US" sz="2800" b="1" dirty="0">
              <a:solidFill>
                <a:srgbClr val="002060"/>
              </a:solidFill>
              <a:latin typeface="+mj-lt"/>
              <a:ea typeface="Cambria" panose="02040503050406030204" pitchFamily="18" charset="0"/>
            </a:endParaRPr>
          </a:p>
        </p:txBody>
      </p:sp>
      <p:sp>
        <p:nvSpPr>
          <p:cNvPr id="19" name="Arrow: Right 18">
            <a:extLst>
              <a:ext uri="{FF2B5EF4-FFF2-40B4-BE49-F238E27FC236}">
                <a16:creationId xmlns=""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Times New Roman" panose="02020603050405020304" pitchFamily="18" charset="0"/>
                  <a:ea typeface="Cambria" panose="02040503050406030204" pitchFamily="18" charset="0"/>
                  <a:cs typeface="Times New Roman" panose="02020603050405020304" pitchFamily="18" charset="0"/>
                </a:rPr>
                <a:t>3. </a:t>
              </a:r>
              <a:r>
                <a:rPr lang="vi-VN" sz="4000" b="1" dirty="0">
                  <a:latin typeface="Times New Roman" panose="02020603050405020304" pitchFamily="18" charset="0"/>
                  <a:ea typeface="Cambria" panose="02040503050406030204" pitchFamily="18" charset="0"/>
                  <a:cs typeface="Times New Roman" panose="02020603050405020304" pitchFamily="18" charset="0"/>
                </a:rPr>
                <a:t>Những chi tiết nào cho thấy hang Sơn Đoòng rất lớn?</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descr="A cave with water and rocks&#10;&#10;Description automatically generated">
            <a:extLst>
              <a:ext uri="{FF2B5EF4-FFF2-40B4-BE49-F238E27FC236}">
                <a16:creationId xmlns=""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37415"/>
            <a:ext cx="3591560" cy="3572506"/>
          </a:xfrm>
          <a:prstGeom prst="rect">
            <a:avLst/>
          </a:prstGeom>
        </p:spPr>
      </p:pic>
      <p:grpSp>
        <p:nvGrpSpPr>
          <p:cNvPr id="12" name="Group 11">
            <a:extLst>
              <a:ext uri="{FF2B5EF4-FFF2-40B4-BE49-F238E27FC236}">
                <a16:creationId xmlns=""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 xmlns:a16="http://schemas.microsoft.com/office/drawing/2014/main" id="{6CD0FF3A-C082-1163-004D-8CA58D8C1437}"/>
              </a:ext>
            </a:extLst>
          </p:cNvPr>
          <p:cNvSpPr txBox="1"/>
          <p:nvPr/>
        </p:nvSpPr>
        <p:spPr>
          <a:xfrm>
            <a:off x="5862320" y="2522230"/>
            <a:ext cx="5974080" cy="523220"/>
          </a:xfrm>
          <a:prstGeom prst="rect">
            <a:avLst/>
          </a:prstGeom>
          <a:noFill/>
        </p:spPr>
        <p:txBody>
          <a:bodyPr wrap="square" rtlCol="0">
            <a:spAutoFit/>
          </a:bodyPr>
          <a:lstStyle/>
          <a:p>
            <a:r>
              <a:rPr lang="vi-VN" sz="2800" b="1" dirty="0">
                <a:latin typeface="Times New Roman" panose="02020603050405020304" pitchFamily="18" charset="0"/>
                <a:ea typeface="Cambria" panose="02040503050406030204" pitchFamily="18" charset="0"/>
                <a:cs typeface="Times New Roman" panose="02020603050405020304" pitchFamily="18" charset="0"/>
              </a:rPr>
              <a:t>Chiều dài ước tính 9 ki-lô-mét.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5" name="Straight Connector 14">
            <a:extLst>
              <a:ext uri="{FF2B5EF4-FFF2-40B4-BE49-F238E27FC236}">
                <a16:creationId xmlns=""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 xmlns:a16="http://schemas.microsoft.com/office/drawing/2014/main" id="{5692D2B5-60DA-D39A-BE85-4AB0EBF3040B}"/>
              </a:ext>
            </a:extLst>
          </p:cNvPr>
          <p:cNvSpPr txBox="1"/>
          <p:nvPr/>
        </p:nvSpPr>
        <p:spPr>
          <a:xfrm>
            <a:off x="5862320" y="3802173"/>
            <a:ext cx="5974080" cy="523220"/>
          </a:xfrm>
          <a:prstGeom prst="rect">
            <a:avLst/>
          </a:prstGeom>
          <a:noFill/>
        </p:spPr>
        <p:txBody>
          <a:bodyPr wrap="square" rtlCol="0">
            <a:spAutoFit/>
          </a:bodyPr>
          <a:lstStyle/>
          <a:p>
            <a:r>
              <a:rPr lang="vi-VN" sz="2800" b="1" dirty="0">
                <a:latin typeface="Times New Roman" panose="02020603050405020304" pitchFamily="18" charset="0"/>
                <a:ea typeface="Cambria" panose="02040503050406030204" pitchFamily="18" charset="0"/>
                <a:cs typeface="Times New Roman" panose="02020603050405020304" pitchFamily="18" charset="0"/>
              </a:rPr>
              <a:t>Thể tích 38,5 triệu mét khối.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0" name="Group 19">
            <a:extLst>
              <a:ext uri="{FF2B5EF4-FFF2-40B4-BE49-F238E27FC236}">
                <a16:creationId xmlns=""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 xmlns:a16="http://schemas.microsoft.com/office/drawing/2014/main" id="{40A40485-320E-A402-8FA1-1AB62FEC7109}"/>
              </a:ext>
            </a:extLst>
          </p:cNvPr>
          <p:cNvSpPr txBox="1"/>
          <p:nvPr/>
        </p:nvSpPr>
        <p:spPr>
          <a:xfrm>
            <a:off x="5862320" y="4648894"/>
            <a:ext cx="5974080" cy="1384995"/>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Có thể chứa tới 68 máy bay Bô-ing 777 hoặc cả khu phố sầm uất với những tòa nhà cao 40 tầng.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Times New Roman" panose="02020603050405020304" pitchFamily="18" charset="0"/>
                  <a:ea typeface="Cambria" panose="02040503050406030204" pitchFamily="18" charset="0"/>
                  <a:cs typeface="Times New Roman" panose="02020603050405020304" pitchFamily="18" charset="0"/>
                </a:rPr>
                <a:t>4. </a:t>
              </a:r>
              <a:r>
                <a:rPr lang="vi-VN" sz="4000" b="1" dirty="0">
                  <a:latin typeface="Times New Roman" panose="02020603050405020304" pitchFamily="18" charset="0"/>
                  <a:ea typeface="Cambria" panose="02040503050406030204" pitchFamily="18" charset="0"/>
                  <a:cs typeface="Times New Roman" panose="02020603050405020304" pitchFamily="18" charset="0"/>
                </a:rPr>
                <a:t>Nêu những điều đặc biệt của hệ sinh thái trong hang Sơn Đoòng. </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4D5F871F-CAE8-341B-D1EB-0AAE31DBEB25}"/>
              </a:ext>
            </a:extLst>
          </p:cNvPr>
          <p:cNvPicPr>
            <a:picLocks noChangeAspect="1"/>
          </p:cNvPicPr>
          <p:nvPr/>
        </p:nvPicPr>
        <p:blipFill>
          <a:blip r:embed="rId3"/>
          <a:stretch>
            <a:fillRect/>
          </a:stretch>
        </p:blipFill>
        <p:spPr>
          <a:xfrm>
            <a:off x="1543049" y="4058919"/>
            <a:ext cx="4572001" cy="2649537"/>
          </a:xfrm>
          <a:prstGeom prst="rect">
            <a:avLst/>
          </a:prstGeom>
        </p:spPr>
      </p:pic>
      <p:pic>
        <p:nvPicPr>
          <p:cNvPr id="9" name="Picture 8">
            <a:extLst>
              <a:ext uri="{FF2B5EF4-FFF2-40B4-BE49-F238E27FC236}">
                <a16:creationId xmlns="" xmlns:a16="http://schemas.microsoft.com/office/drawing/2014/main" id="{56C1A70B-DA43-C17D-40C5-A399E47CDDBF}"/>
              </a:ext>
            </a:extLst>
          </p:cNvPr>
          <p:cNvPicPr>
            <a:picLocks noChangeAspect="1"/>
          </p:cNvPicPr>
          <p:nvPr/>
        </p:nvPicPr>
        <p:blipFill>
          <a:blip r:embed="rId4"/>
          <a:stretch>
            <a:fillRect/>
          </a:stretch>
        </p:blipFill>
        <p:spPr>
          <a:xfrm>
            <a:off x="6115051" y="4059872"/>
            <a:ext cx="4491990" cy="2649538"/>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677839" y="2217578"/>
            <a:ext cx="10836321" cy="3955719"/>
            <a:chOff x="481937" y="2243995"/>
            <a:chExt cx="10836321" cy="3955719"/>
          </a:xfrm>
        </p:grpSpPr>
        <p:sp>
          <p:nvSpPr>
            <p:cNvPr id="2" name="圆角矩形 12">
              <a:extLst>
                <a:ext uri="{FF2B5EF4-FFF2-40B4-BE49-F238E27FC236}">
                  <a16:creationId xmlns="" xmlns:a16="http://schemas.microsoft.com/office/drawing/2014/main" id="{8D7BF619-39EA-5221-4663-3B262FAAFD1C}"/>
                </a:ext>
              </a:extLst>
            </p:cNvPr>
            <p:cNvSpPr/>
            <p:nvPr/>
          </p:nvSpPr>
          <p:spPr>
            <a:xfrm>
              <a:off x="481937" y="2243995"/>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latin typeface="Times New Roman" panose="02020603050405020304" pitchFamily="18" charset="0"/>
                <a:cs typeface="Times New Roman" panose="02020603050405020304" pitchFamily="18" charset="0"/>
                <a:sym typeface="+mn-lt"/>
              </a:endParaRPr>
            </a:p>
          </p:txBody>
        </p:sp>
        <p:sp>
          <p:nvSpPr>
            <p:cNvPr id="6" name="TextBox 5"/>
            <p:cNvSpPr txBox="1"/>
            <p:nvPr/>
          </p:nvSpPr>
          <p:spPr>
            <a:xfrm>
              <a:off x="1104673" y="2797658"/>
              <a:ext cx="9708334" cy="2862322"/>
            </a:xfrm>
            <a:prstGeom prst="rect">
              <a:avLst/>
            </a:prstGeom>
            <a:noFill/>
          </p:spPr>
          <p:txBody>
            <a:bodyPr wrap="square" rtlCol="0">
              <a:spAutoFit/>
            </a:bodyPr>
            <a:lstStyle/>
            <a:p>
              <a:pPr algn="just"/>
              <a:r>
                <a:rPr lang="en-US" sz="3600" b="1"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b="1"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 đọc đã cung cấp nhiều thông tin về quá trình hình thành, kích thước rộng lớn và hệ sinh thái đặc biệt, nguyên sơ của hang Sơn Đoòng. Qua bài đọc, ta càng thêm tự hào trước vẻ đẹp thiên nhiên của đất nước Việt Nam.</a:t>
              </a:r>
              <a:endPar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585625"/>
            <a:ext cx="8592273" cy="4653528"/>
          </a:xfrm>
          <a:prstGeom prst="rect">
            <a:avLst/>
          </a:prstGeom>
        </p:spPr>
      </p:pic>
      <p:pic>
        <p:nvPicPr>
          <p:cNvPr id="3" name="图片 23">
            <a:extLst>
              <a:ext uri="{FF2B5EF4-FFF2-40B4-BE49-F238E27FC236}">
                <a16:creationId xmlns=""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59879" y="142861"/>
            <a:ext cx="6854803" cy="2487805"/>
          </a:xfrm>
          <a:prstGeom prst="rect">
            <a:avLst/>
          </a:prstGeom>
        </p:spPr>
      </p:pic>
      <p:sp>
        <p:nvSpPr>
          <p:cNvPr id="5" name="TextBox 4">
            <a:extLst>
              <a:ext uri="{FF2B5EF4-FFF2-40B4-BE49-F238E27FC236}">
                <a16:creationId xmlns="" xmlns:a16="http://schemas.microsoft.com/office/drawing/2014/main" id="{426772F7-EF93-4EAA-A637-EAB7B2C6C610}"/>
              </a:ext>
            </a:extLst>
          </p:cNvPr>
          <p:cNvSpPr txBox="1"/>
          <p:nvPr/>
        </p:nvSpPr>
        <p:spPr>
          <a:xfrm>
            <a:off x="4302291" y="2516671"/>
            <a:ext cx="6369978" cy="1200329"/>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LỚP </a:t>
            </a:r>
            <a:r>
              <a:rPr lang="en-US" sz="3600" dirty="0" smtClean="0">
                <a:solidFill>
                  <a:srgbClr val="FF0000"/>
                </a:solidFill>
                <a:latin typeface="Times New Roman" panose="02020603050405020304" pitchFamily="18" charset="0"/>
                <a:cs typeface="Times New Roman" panose="02020603050405020304" pitchFamily="18" charset="0"/>
              </a:rPr>
              <a:t>5A </a:t>
            </a:r>
            <a:r>
              <a:rPr lang="en-US" sz="3600" dirty="0">
                <a:solidFill>
                  <a:srgbClr val="FF0000"/>
                </a:solidFill>
                <a:latin typeface="Times New Roman" panose="02020603050405020304" pitchFamily="18" charset="0"/>
                <a:cs typeface="Times New Roman" panose="02020603050405020304" pitchFamily="18" charset="0"/>
              </a:rPr>
              <a:t>TRẢI NGHIỆM DU LỊCH - THÁM HIỂM</a:t>
            </a:r>
          </a:p>
        </p:txBody>
      </p:sp>
      <p:pic>
        <p:nvPicPr>
          <p:cNvPr id="7" name="Picture 6">
            <a:extLst>
              <a:ext uri="{FF2B5EF4-FFF2-40B4-BE49-F238E27FC236}">
                <a16:creationId xmlns="" xmlns:a16="http://schemas.microsoft.com/office/drawing/2014/main" id="{DF720822-F8DD-4676-BD74-0155A08FC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2291" y="3639049"/>
            <a:ext cx="5737860" cy="32421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175" y="674369"/>
            <a:ext cx="8592273" cy="4653528"/>
          </a:xfrm>
          <a:prstGeom prst="rect">
            <a:avLst/>
          </a:prstGeom>
        </p:spPr>
      </p:pic>
      <p:pic>
        <p:nvPicPr>
          <p:cNvPr id="3" name="图片 23">
            <a:extLst>
              <a:ext uri="{FF2B5EF4-FFF2-40B4-BE49-F238E27FC236}">
                <a16:creationId xmlns=""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sp>
        <p:nvSpPr>
          <p:cNvPr id="5" name="Rectangle: Rounded Corners 4">
            <a:extLst>
              <a:ext uri="{FF2B5EF4-FFF2-40B4-BE49-F238E27FC236}">
                <a16:creationId xmlns="" xmlns:a16="http://schemas.microsoft.com/office/drawing/2014/main" id="{A80A4E21-6443-4425-9035-D8B457BAB2E7}"/>
              </a:ext>
            </a:extLst>
          </p:cNvPr>
          <p:cNvSpPr/>
          <p:nvPr/>
        </p:nvSpPr>
        <p:spPr>
          <a:xfrm>
            <a:off x="4286250" y="2094689"/>
            <a:ext cx="6755130" cy="1334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latin typeface="Times New Roman" panose="02020603050405020304" pitchFamily="18" charset="0"/>
                <a:cs typeface="Times New Roman" panose="02020603050405020304" pitchFamily="18" charset="0"/>
              </a:rPr>
              <a:t>Luyện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đọc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lại</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110736"/>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6296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01514" y="25110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srgbClr val="FF0000"/>
                </a:solidFill>
                <a:latin typeface="+mj-lt"/>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9C84107-B127-00A1-1087-683D5C7DE198}"/>
              </a:ext>
            </a:extLst>
          </p:cNvPr>
          <p:cNvPicPr>
            <a:picLocks noChangeAspect="1"/>
          </p:cNvPicPr>
          <p:nvPr/>
        </p:nvPicPr>
        <p:blipFill>
          <a:blip r:embed="rId2"/>
          <a:stretch>
            <a:fillRect/>
          </a:stretch>
        </p:blipFill>
        <p:spPr>
          <a:xfrm>
            <a:off x="3384036" y="101313"/>
            <a:ext cx="5992887" cy="749873"/>
          </a:xfrm>
          <a:prstGeom prst="rect">
            <a:avLst/>
          </a:prstGeom>
        </p:spPr>
      </p:pic>
      <p:pic>
        <p:nvPicPr>
          <p:cNvPr id="14" name="Picture 13">
            <a:extLst>
              <a:ext uri="{FF2B5EF4-FFF2-40B4-BE49-F238E27FC236}">
                <a16:creationId xmlns="" xmlns:a16="http://schemas.microsoft.com/office/drawing/2014/main" id="{966B1E22-2541-8495-9BCE-5870002F8226}"/>
              </a:ext>
            </a:extLst>
          </p:cNvPr>
          <p:cNvPicPr>
            <a:picLocks noChangeAspect="1"/>
          </p:cNvPicPr>
          <p:nvPr/>
        </p:nvPicPr>
        <p:blipFill>
          <a:blip r:embed="rId3"/>
          <a:stretch>
            <a:fillRect/>
          </a:stretch>
        </p:blipFill>
        <p:spPr>
          <a:xfrm>
            <a:off x="7610043" y="4619413"/>
            <a:ext cx="4314825" cy="2105025"/>
          </a:xfrm>
          <a:prstGeom prst="rect">
            <a:avLst/>
          </a:prstGeom>
        </p:spPr>
      </p:pic>
      <p:sp>
        <p:nvSpPr>
          <p:cNvPr id="15" name="TextBox 14">
            <a:extLst>
              <a:ext uri="{FF2B5EF4-FFF2-40B4-BE49-F238E27FC236}">
                <a16:creationId xmlns="" xmlns:a16="http://schemas.microsoft.com/office/drawing/2014/main" id="{A9FF01F0-AC58-2191-996E-94DB12B76F70}"/>
              </a:ext>
            </a:extLst>
          </p:cNvPr>
          <p:cNvSpPr txBox="1"/>
          <p:nvPr/>
        </p:nvSpPr>
        <p:spPr>
          <a:xfrm>
            <a:off x="558800" y="467360"/>
            <a:ext cx="11216640"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 Đoòng được xác định có niên đại tới 5 triệu năm tuổi.</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 Đoòng là hang động tự nhiên lớn nhất thế giới.</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 Đoòng sở hữu hệ sinh thái đặc biệt.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(Phan Nguyên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 hợp</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a:cs typeface="Times New Roman" panose="02020603050405020304" pitchFamily="18" charset="0"/>
              </a:rPr>
              <a:t> </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grpSp>
        <p:nvGrpSpPr>
          <p:cNvPr id="5" name="Group 4">
            <a:extLst>
              <a:ext uri="{FF2B5EF4-FFF2-40B4-BE49-F238E27FC236}">
                <a16:creationId xmlns="" xmlns:a16="http://schemas.microsoft.com/office/drawing/2014/main" id="{2C033CFC-8E80-172E-269F-11B2007C093D}"/>
              </a:ext>
            </a:extLst>
          </p:cNvPr>
          <p:cNvGrpSpPr/>
          <p:nvPr/>
        </p:nvGrpSpPr>
        <p:grpSpPr>
          <a:xfrm>
            <a:off x="4832890" y="1518583"/>
            <a:ext cx="6840681" cy="4036397"/>
            <a:chOff x="535741" y="1387543"/>
            <a:chExt cx="6840681" cy="3514230"/>
          </a:xfrm>
        </p:grpSpPr>
        <p:grpSp>
          <p:nvGrpSpPr>
            <p:cNvPr id="6" name="Group 5">
              <a:extLst>
                <a:ext uri="{FF2B5EF4-FFF2-40B4-BE49-F238E27FC236}">
                  <a16:creationId xmlns="" xmlns:a16="http://schemas.microsoft.com/office/drawing/2014/main" id="{D4BD83E7-D2B4-C950-DC86-2B1B96BE335B}"/>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B60AE25B-D781-2D76-4678-E222B3C24218}"/>
                  </a:ext>
                </a:extLst>
              </p:cNvPr>
              <p:cNvSpPr/>
              <p:nvPr/>
            </p:nvSpPr>
            <p:spPr>
              <a:xfrm>
                <a:off x="5351318" y="4311147"/>
                <a:ext cx="6840681" cy="2389909"/>
              </a:xfrm>
              <a:custGeom>
                <a:avLst/>
                <a:gdLst>
                  <a:gd name="connsiteX0" fmla="*/ 0 w 6840681"/>
                  <a:gd name="connsiteY0" fmla="*/ 457512 h 2745017"/>
                  <a:gd name="connsiteX1" fmla="*/ 457512 w 6840681"/>
                  <a:gd name="connsiteY1" fmla="*/ 0 h 2745017"/>
                  <a:gd name="connsiteX2" fmla="*/ 872308 w 6840681"/>
                  <a:gd name="connsiteY2" fmla="*/ 0 h 2745017"/>
                  <a:gd name="connsiteX3" fmla="*/ 1464874 w 6840681"/>
                  <a:gd name="connsiteY3" fmla="*/ 0 h 2745017"/>
                  <a:gd name="connsiteX4" fmla="*/ 1938926 w 6840681"/>
                  <a:gd name="connsiteY4" fmla="*/ 0 h 2745017"/>
                  <a:gd name="connsiteX5" fmla="*/ 2531492 w 6840681"/>
                  <a:gd name="connsiteY5" fmla="*/ 0 h 2745017"/>
                  <a:gd name="connsiteX6" fmla="*/ 3064801 w 6840681"/>
                  <a:gd name="connsiteY6" fmla="*/ 0 h 2745017"/>
                  <a:gd name="connsiteX7" fmla="*/ 3598110 w 6840681"/>
                  <a:gd name="connsiteY7" fmla="*/ 0 h 2745017"/>
                  <a:gd name="connsiteX8" fmla="*/ 4131419 w 6840681"/>
                  <a:gd name="connsiteY8" fmla="*/ 0 h 2745017"/>
                  <a:gd name="connsiteX9" fmla="*/ 4723985 w 6840681"/>
                  <a:gd name="connsiteY9" fmla="*/ 0 h 2745017"/>
                  <a:gd name="connsiteX10" fmla="*/ 5435064 w 6840681"/>
                  <a:gd name="connsiteY10" fmla="*/ 0 h 2745017"/>
                  <a:gd name="connsiteX11" fmla="*/ 6383169 w 6840681"/>
                  <a:gd name="connsiteY11" fmla="*/ 0 h 2745017"/>
                  <a:gd name="connsiteX12" fmla="*/ 6840681 w 6840681"/>
                  <a:gd name="connsiteY12" fmla="*/ 457512 h 2745017"/>
                  <a:gd name="connsiteX13" fmla="*/ 6840681 w 6840681"/>
                  <a:gd name="connsiteY13" fmla="*/ 915010 h 2745017"/>
                  <a:gd name="connsiteX14" fmla="*/ 6840681 w 6840681"/>
                  <a:gd name="connsiteY14" fmla="*/ 1354209 h 2745017"/>
                  <a:gd name="connsiteX15" fmla="*/ 6840681 w 6840681"/>
                  <a:gd name="connsiteY15" fmla="*/ 1830007 h 2745017"/>
                  <a:gd name="connsiteX16" fmla="*/ 6840681 w 6840681"/>
                  <a:gd name="connsiteY16" fmla="*/ 2287505 h 2745017"/>
                  <a:gd name="connsiteX17" fmla="*/ 6383169 w 6840681"/>
                  <a:gd name="connsiteY17" fmla="*/ 2745017 h 2745017"/>
                  <a:gd name="connsiteX18" fmla="*/ 5849860 w 6840681"/>
                  <a:gd name="connsiteY18" fmla="*/ 2745017 h 2745017"/>
                  <a:gd name="connsiteX19" fmla="*/ 5257294 w 6840681"/>
                  <a:gd name="connsiteY19" fmla="*/ 2745017 h 2745017"/>
                  <a:gd name="connsiteX20" fmla="*/ 4783242 w 6840681"/>
                  <a:gd name="connsiteY20" fmla="*/ 2745017 h 2745017"/>
                  <a:gd name="connsiteX21" fmla="*/ 4131419 w 6840681"/>
                  <a:gd name="connsiteY21" fmla="*/ 2745017 h 2745017"/>
                  <a:gd name="connsiteX22" fmla="*/ 3716623 w 6840681"/>
                  <a:gd name="connsiteY22" fmla="*/ 2745017 h 2745017"/>
                  <a:gd name="connsiteX23" fmla="*/ 3064801 w 6840681"/>
                  <a:gd name="connsiteY23" fmla="*/ 2745017 h 2745017"/>
                  <a:gd name="connsiteX24" fmla="*/ 2650005 w 6840681"/>
                  <a:gd name="connsiteY24" fmla="*/ 2745017 h 2745017"/>
                  <a:gd name="connsiteX25" fmla="*/ 2175953 w 6840681"/>
                  <a:gd name="connsiteY25" fmla="*/ 2745017 h 2745017"/>
                  <a:gd name="connsiteX26" fmla="*/ 1701900 w 6840681"/>
                  <a:gd name="connsiteY26" fmla="*/ 2745017 h 2745017"/>
                  <a:gd name="connsiteX27" fmla="*/ 990821 w 6840681"/>
                  <a:gd name="connsiteY27" fmla="*/ 2745017 h 2745017"/>
                  <a:gd name="connsiteX28" fmla="*/ 457512 w 6840681"/>
                  <a:gd name="connsiteY28" fmla="*/ 2745017 h 2745017"/>
                  <a:gd name="connsiteX29" fmla="*/ 0 w 6840681"/>
                  <a:gd name="connsiteY29" fmla="*/ 2287505 h 2745017"/>
                  <a:gd name="connsiteX30" fmla="*/ 0 w 6840681"/>
                  <a:gd name="connsiteY30" fmla="*/ 1866607 h 2745017"/>
                  <a:gd name="connsiteX31" fmla="*/ 0 w 6840681"/>
                  <a:gd name="connsiteY31" fmla="*/ 1464008 h 2745017"/>
                  <a:gd name="connsiteX32" fmla="*/ 0 w 6840681"/>
                  <a:gd name="connsiteY32" fmla="*/ 1024810 h 2745017"/>
                  <a:gd name="connsiteX33" fmla="*/ 0 w 6840681"/>
                  <a:gd name="connsiteY33" fmla="*/ 457512 h 274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745017" fill="none" extrusionOk="0">
                    <a:moveTo>
                      <a:pt x="0" y="457512"/>
                    </a:moveTo>
                    <a:cubicBezTo>
                      <a:pt x="40998" y="200094"/>
                      <a:pt x="172097" y="-7069"/>
                      <a:pt x="457512" y="0"/>
                    </a:cubicBezTo>
                    <a:cubicBezTo>
                      <a:pt x="615380" y="-7336"/>
                      <a:pt x="766305" y="32890"/>
                      <a:pt x="872308" y="0"/>
                    </a:cubicBezTo>
                    <a:cubicBezTo>
                      <a:pt x="978311" y="-32890"/>
                      <a:pt x="1333266" y="70633"/>
                      <a:pt x="1464874" y="0"/>
                    </a:cubicBezTo>
                    <a:cubicBezTo>
                      <a:pt x="1596482" y="-70633"/>
                      <a:pt x="1818512" y="48736"/>
                      <a:pt x="1938926" y="0"/>
                    </a:cubicBezTo>
                    <a:cubicBezTo>
                      <a:pt x="2059340" y="-48736"/>
                      <a:pt x="2292846" y="37495"/>
                      <a:pt x="2531492" y="0"/>
                    </a:cubicBezTo>
                    <a:cubicBezTo>
                      <a:pt x="2770138" y="-37495"/>
                      <a:pt x="2867555" y="3119"/>
                      <a:pt x="3064801" y="0"/>
                    </a:cubicBezTo>
                    <a:cubicBezTo>
                      <a:pt x="3262047" y="-3119"/>
                      <a:pt x="3382966" y="10592"/>
                      <a:pt x="3598110" y="0"/>
                    </a:cubicBezTo>
                    <a:cubicBezTo>
                      <a:pt x="3813254" y="-10592"/>
                      <a:pt x="3955691" y="48975"/>
                      <a:pt x="4131419" y="0"/>
                    </a:cubicBezTo>
                    <a:cubicBezTo>
                      <a:pt x="4307147" y="-48975"/>
                      <a:pt x="4472476" y="66142"/>
                      <a:pt x="4723985" y="0"/>
                    </a:cubicBezTo>
                    <a:cubicBezTo>
                      <a:pt x="4975494" y="-66142"/>
                      <a:pt x="5243159" y="36991"/>
                      <a:pt x="5435064" y="0"/>
                    </a:cubicBezTo>
                    <a:cubicBezTo>
                      <a:pt x="5626969" y="-36991"/>
                      <a:pt x="6160745" y="4570"/>
                      <a:pt x="6383169" y="0"/>
                    </a:cubicBezTo>
                    <a:cubicBezTo>
                      <a:pt x="6647279" y="-23234"/>
                      <a:pt x="6831539" y="214476"/>
                      <a:pt x="6840681" y="457512"/>
                    </a:cubicBezTo>
                    <a:cubicBezTo>
                      <a:pt x="6849347" y="642262"/>
                      <a:pt x="6786611" y="698506"/>
                      <a:pt x="6840681" y="915010"/>
                    </a:cubicBezTo>
                    <a:cubicBezTo>
                      <a:pt x="6894751" y="1131514"/>
                      <a:pt x="6829916" y="1236984"/>
                      <a:pt x="6840681" y="1354209"/>
                    </a:cubicBezTo>
                    <a:cubicBezTo>
                      <a:pt x="6851446" y="1471434"/>
                      <a:pt x="6789945" y="1633548"/>
                      <a:pt x="6840681" y="1830007"/>
                    </a:cubicBezTo>
                    <a:cubicBezTo>
                      <a:pt x="6891417" y="2026466"/>
                      <a:pt x="6811387" y="2133730"/>
                      <a:pt x="6840681" y="2287505"/>
                    </a:cubicBezTo>
                    <a:cubicBezTo>
                      <a:pt x="6827943" y="2533973"/>
                      <a:pt x="6625748" y="2702942"/>
                      <a:pt x="6383169" y="2745017"/>
                    </a:cubicBezTo>
                    <a:cubicBezTo>
                      <a:pt x="6220065" y="2761346"/>
                      <a:pt x="6042404" y="2702471"/>
                      <a:pt x="5849860" y="2745017"/>
                    </a:cubicBezTo>
                    <a:cubicBezTo>
                      <a:pt x="5657316" y="2787563"/>
                      <a:pt x="5405852" y="2732111"/>
                      <a:pt x="5257294" y="2745017"/>
                    </a:cubicBezTo>
                    <a:cubicBezTo>
                      <a:pt x="5108736" y="2757923"/>
                      <a:pt x="4934772" y="2721244"/>
                      <a:pt x="4783242" y="2745017"/>
                    </a:cubicBezTo>
                    <a:cubicBezTo>
                      <a:pt x="4631712" y="2768790"/>
                      <a:pt x="4442474" y="2680855"/>
                      <a:pt x="4131419" y="2745017"/>
                    </a:cubicBezTo>
                    <a:cubicBezTo>
                      <a:pt x="3820364" y="2809179"/>
                      <a:pt x="3841320" y="2710679"/>
                      <a:pt x="3716623" y="2745017"/>
                    </a:cubicBezTo>
                    <a:cubicBezTo>
                      <a:pt x="3591926" y="2779355"/>
                      <a:pt x="3319097" y="2719243"/>
                      <a:pt x="3064801" y="2745017"/>
                    </a:cubicBezTo>
                    <a:cubicBezTo>
                      <a:pt x="2810505" y="2770791"/>
                      <a:pt x="2828288" y="2704201"/>
                      <a:pt x="2650005" y="2745017"/>
                    </a:cubicBezTo>
                    <a:cubicBezTo>
                      <a:pt x="2471722" y="2785833"/>
                      <a:pt x="2306308" y="2744525"/>
                      <a:pt x="2175953" y="2745017"/>
                    </a:cubicBezTo>
                    <a:cubicBezTo>
                      <a:pt x="2045598" y="2745509"/>
                      <a:pt x="1852107" y="2707794"/>
                      <a:pt x="1701900" y="2745017"/>
                    </a:cubicBezTo>
                    <a:cubicBezTo>
                      <a:pt x="1551693" y="2782240"/>
                      <a:pt x="1175132" y="2680050"/>
                      <a:pt x="990821" y="2745017"/>
                    </a:cubicBezTo>
                    <a:cubicBezTo>
                      <a:pt x="806510" y="2809984"/>
                      <a:pt x="681942" y="2728778"/>
                      <a:pt x="457512" y="2745017"/>
                    </a:cubicBezTo>
                    <a:cubicBezTo>
                      <a:pt x="184125" y="2736835"/>
                      <a:pt x="-15184" y="2599143"/>
                      <a:pt x="0" y="2287505"/>
                    </a:cubicBezTo>
                    <a:cubicBezTo>
                      <a:pt x="-5948" y="2162365"/>
                      <a:pt x="6066" y="2006699"/>
                      <a:pt x="0" y="1866607"/>
                    </a:cubicBezTo>
                    <a:cubicBezTo>
                      <a:pt x="-6066" y="1726515"/>
                      <a:pt x="44152" y="1564106"/>
                      <a:pt x="0" y="1464008"/>
                    </a:cubicBezTo>
                    <a:cubicBezTo>
                      <a:pt x="-44152" y="1363910"/>
                      <a:pt x="29550" y="1131739"/>
                      <a:pt x="0" y="1024810"/>
                    </a:cubicBezTo>
                    <a:cubicBezTo>
                      <a:pt x="-29550" y="917881"/>
                      <a:pt x="29906" y="655786"/>
                      <a:pt x="0" y="457512"/>
                    </a:cubicBezTo>
                    <a:close/>
                  </a:path>
                  <a:path w="6840681" h="2745017" stroke="0" extrusionOk="0">
                    <a:moveTo>
                      <a:pt x="0" y="457512"/>
                    </a:moveTo>
                    <a:cubicBezTo>
                      <a:pt x="4181" y="210907"/>
                      <a:pt x="244124" y="31817"/>
                      <a:pt x="457512" y="0"/>
                    </a:cubicBezTo>
                    <a:cubicBezTo>
                      <a:pt x="768232" y="-74738"/>
                      <a:pt x="861882" y="43134"/>
                      <a:pt x="1168591" y="0"/>
                    </a:cubicBezTo>
                    <a:cubicBezTo>
                      <a:pt x="1475300" y="-43134"/>
                      <a:pt x="1388314" y="46814"/>
                      <a:pt x="1583387" y="0"/>
                    </a:cubicBezTo>
                    <a:cubicBezTo>
                      <a:pt x="1778460" y="-46814"/>
                      <a:pt x="1844575" y="52914"/>
                      <a:pt x="2057439" y="0"/>
                    </a:cubicBezTo>
                    <a:cubicBezTo>
                      <a:pt x="2270303" y="-52914"/>
                      <a:pt x="2334207" y="21426"/>
                      <a:pt x="2531492" y="0"/>
                    </a:cubicBezTo>
                    <a:cubicBezTo>
                      <a:pt x="2728777" y="-21426"/>
                      <a:pt x="2977976" y="28621"/>
                      <a:pt x="3124058" y="0"/>
                    </a:cubicBezTo>
                    <a:cubicBezTo>
                      <a:pt x="3270140" y="-28621"/>
                      <a:pt x="3578873" y="61117"/>
                      <a:pt x="3775880" y="0"/>
                    </a:cubicBezTo>
                    <a:cubicBezTo>
                      <a:pt x="3972887" y="-61117"/>
                      <a:pt x="4154995" y="5024"/>
                      <a:pt x="4249932" y="0"/>
                    </a:cubicBezTo>
                    <a:cubicBezTo>
                      <a:pt x="4344869" y="-5024"/>
                      <a:pt x="4559350" y="63078"/>
                      <a:pt x="4783242" y="0"/>
                    </a:cubicBezTo>
                    <a:cubicBezTo>
                      <a:pt x="5007134" y="-63078"/>
                      <a:pt x="5208746" y="63212"/>
                      <a:pt x="5316551" y="0"/>
                    </a:cubicBezTo>
                    <a:cubicBezTo>
                      <a:pt x="5424356" y="-63212"/>
                      <a:pt x="5986265" y="83629"/>
                      <a:pt x="6383169" y="0"/>
                    </a:cubicBezTo>
                    <a:cubicBezTo>
                      <a:pt x="6643977" y="3273"/>
                      <a:pt x="6805307" y="187393"/>
                      <a:pt x="6840681" y="457512"/>
                    </a:cubicBezTo>
                    <a:cubicBezTo>
                      <a:pt x="6895504" y="667675"/>
                      <a:pt x="6836754" y="747655"/>
                      <a:pt x="6840681" y="915010"/>
                    </a:cubicBezTo>
                    <a:cubicBezTo>
                      <a:pt x="6844608" y="1082365"/>
                      <a:pt x="6824037" y="1177419"/>
                      <a:pt x="6840681" y="1317609"/>
                    </a:cubicBezTo>
                    <a:cubicBezTo>
                      <a:pt x="6857325" y="1457799"/>
                      <a:pt x="6835281" y="1595128"/>
                      <a:pt x="6840681" y="1793407"/>
                    </a:cubicBezTo>
                    <a:cubicBezTo>
                      <a:pt x="6846081" y="1991686"/>
                      <a:pt x="6797289" y="2082543"/>
                      <a:pt x="6840681" y="2287505"/>
                    </a:cubicBezTo>
                    <a:cubicBezTo>
                      <a:pt x="6828439" y="2500373"/>
                      <a:pt x="6619707" y="2764296"/>
                      <a:pt x="6383169" y="2745017"/>
                    </a:cubicBezTo>
                    <a:cubicBezTo>
                      <a:pt x="6212549" y="2773104"/>
                      <a:pt x="5905335" y="2686510"/>
                      <a:pt x="5731347" y="2745017"/>
                    </a:cubicBezTo>
                    <a:cubicBezTo>
                      <a:pt x="5557359" y="2803524"/>
                      <a:pt x="5488162" y="2724450"/>
                      <a:pt x="5316551" y="2745017"/>
                    </a:cubicBezTo>
                    <a:cubicBezTo>
                      <a:pt x="5144940" y="2765584"/>
                      <a:pt x="4987888" y="2709460"/>
                      <a:pt x="4842498" y="2745017"/>
                    </a:cubicBezTo>
                    <a:cubicBezTo>
                      <a:pt x="4697108" y="2780574"/>
                      <a:pt x="4461846" y="2739664"/>
                      <a:pt x="4249932" y="2745017"/>
                    </a:cubicBezTo>
                    <a:cubicBezTo>
                      <a:pt x="4038018" y="2750370"/>
                      <a:pt x="3886790" y="2664935"/>
                      <a:pt x="3538854" y="2745017"/>
                    </a:cubicBezTo>
                    <a:cubicBezTo>
                      <a:pt x="3190918" y="2825099"/>
                      <a:pt x="3122959" y="2712564"/>
                      <a:pt x="2827775" y="2745017"/>
                    </a:cubicBezTo>
                    <a:cubicBezTo>
                      <a:pt x="2532591" y="2777470"/>
                      <a:pt x="2441977" y="2735738"/>
                      <a:pt x="2116696" y="2745017"/>
                    </a:cubicBezTo>
                    <a:cubicBezTo>
                      <a:pt x="1791415" y="2754296"/>
                      <a:pt x="1695416" y="2742875"/>
                      <a:pt x="1464874" y="2745017"/>
                    </a:cubicBezTo>
                    <a:cubicBezTo>
                      <a:pt x="1234332" y="2747159"/>
                      <a:pt x="826399" y="2692795"/>
                      <a:pt x="457512" y="2745017"/>
                    </a:cubicBezTo>
                    <a:cubicBezTo>
                      <a:pt x="212881" y="2759967"/>
                      <a:pt x="-23980" y="2568652"/>
                      <a:pt x="0" y="2287505"/>
                    </a:cubicBezTo>
                    <a:cubicBezTo>
                      <a:pt x="-12877" y="2126737"/>
                      <a:pt x="52912" y="1932558"/>
                      <a:pt x="0" y="1830007"/>
                    </a:cubicBezTo>
                    <a:cubicBezTo>
                      <a:pt x="-52912" y="1727456"/>
                      <a:pt x="36885" y="1505761"/>
                      <a:pt x="0" y="1354209"/>
                    </a:cubicBezTo>
                    <a:cubicBezTo>
                      <a:pt x="-36885" y="1202657"/>
                      <a:pt x="35033" y="1101415"/>
                      <a:pt x="0" y="915010"/>
                    </a:cubicBezTo>
                    <a:cubicBezTo>
                      <a:pt x="-35033" y="728605"/>
                      <a:pt x="11148" y="578875"/>
                      <a:pt x="0" y="457512"/>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 xmlns:a16="http://schemas.microsoft.com/office/drawing/2014/main" id="{11498065-E171-564D-795D-6ED0EA964A6F}"/>
                  </a:ext>
                </a:extLst>
              </p:cNvPr>
              <p:cNvGrpSpPr/>
              <p:nvPr/>
            </p:nvGrpSpPr>
            <p:grpSpPr>
              <a:xfrm>
                <a:off x="7848306" y="4535619"/>
                <a:ext cx="1916933" cy="573222"/>
                <a:chOff x="7938042" y="4532338"/>
                <a:chExt cx="2135833" cy="645896"/>
              </a:xfrm>
              <a:grpFill/>
            </p:grpSpPr>
            <p:pic>
              <p:nvPicPr>
                <p:cNvPr id="41" name="Picture 40" descr="Icon&#10;&#10;Description automatically generated">
                  <a:extLst>
                    <a:ext uri="{FF2B5EF4-FFF2-40B4-BE49-F238E27FC236}">
                      <a16:creationId xmlns="" xmlns:a16="http://schemas.microsoft.com/office/drawing/2014/main" id="{BC8B5197-3931-E3AE-E74F-87D75E08A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532338"/>
                  <a:ext cx="769440" cy="645896"/>
                </a:xfrm>
                <a:prstGeom prst="rect">
                  <a:avLst/>
                </a:prstGeom>
                <a:grpFill/>
              </p:spPr>
            </p:pic>
            <p:pic>
              <p:nvPicPr>
                <p:cNvPr id="42" name="Picture 41" descr="Icon&#10;&#10;Description automatically generated">
                  <a:extLst>
                    <a:ext uri="{FF2B5EF4-FFF2-40B4-BE49-F238E27FC236}">
                      <a16:creationId xmlns="" xmlns:a16="http://schemas.microsoft.com/office/drawing/2014/main" id="{CC7D1395-5355-15B1-3379-1A27CEBF9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49493"/>
                  <a:ext cx="769440" cy="628741"/>
                </a:xfrm>
                <a:prstGeom prst="rect">
                  <a:avLst/>
                </a:prstGeom>
                <a:grpFill/>
              </p:spPr>
            </p:pic>
            <p:pic>
              <p:nvPicPr>
                <p:cNvPr id="43" name="Picture 42" descr="Icon&#10;&#10;Description automatically generated">
                  <a:extLst>
                    <a:ext uri="{FF2B5EF4-FFF2-40B4-BE49-F238E27FC236}">
                      <a16:creationId xmlns="" xmlns:a16="http://schemas.microsoft.com/office/drawing/2014/main" id="{E4A36ACC-1A6B-9C6A-91CD-EB66B58BE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3" y="4539497"/>
                  <a:ext cx="769442" cy="628740"/>
                </a:xfrm>
                <a:prstGeom prst="rect">
                  <a:avLst/>
                </a:prstGeom>
                <a:grpFill/>
              </p:spPr>
            </p:pic>
          </p:grpSp>
          <p:grpSp>
            <p:nvGrpSpPr>
              <p:cNvPr id="33" name="Group 32">
                <a:extLst>
                  <a:ext uri="{FF2B5EF4-FFF2-40B4-BE49-F238E27FC236}">
                    <a16:creationId xmlns="" xmlns:a16="http://schemas.microsoft.com/office/drawing/2014/main" id="{A6C1D7CF-DDAC-2DE1-7597-47A2A01D9770}"/>
                  </a:ext>
                </a:extLst>
              </p:cNvPr>
              <p:cNvGrpSpPr/>
              <p:nvPr/>
            </p:nvGrpSpPr>
            <p:grpSpPr>
              <a:xfrm>
                <a:off x="7843282" y="5133565"/>
                <a:ext cx="1935526" cy="526019"/>
                <a:chOff x="7872868" y="4435005"/>
                <a:chExt cx="2216677" cy="600442"/>
              </a:xfrm>
              <a:grpFill/>
            </p:grpSpPr>
            <p:pic>
              <p:nvPicPr>
                <p:cNvPr id="38" name="Picture 37" descr="Icon&#10;&#10;Description automatically generated">
                  <a:extLst>
                    <a:ext uri="{FF2B5EF4-FFF2-40B4-BE49-F238E27FC236}">
                      <a16:creationId xmlns="" xmlns:a16="http://schemas.microsoft.com/office/drawing/2014/main" id="{A71E6885-456A-86D0-10DA-44B652A39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5"/>
                  <a:ext cx="769441" cy="600442"/>
                </a:xfrm>
                <a:prstGeom prst="rect">
                  <a:avLst/>
                </a:prstGeom>
                <a:grpFill/>
              </p:spPr>
            </p:pic>
            <p:pic>
              <p:nvPicPr>
                <p:cNvPr id="39" name="Picture 38" descr="Icon&#10;&#10;Description automatically generated">
                  <a:extLst>
                    <a:ext uri="{FF2B5EF4-FFF2-40B4-BE49-F238E27FC236}">
                      <a16:creationId xmlns="" xmlns:a16="http://schemas.microsoft.com/office/drawing/2014/main" id="{CFC4D41C-4089-F4B1-06D4-EEE38DE27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5"/>
                  <a:ext cx="769441" cy="579486"/>
                </a:xfrm>
                <a:prstGeom prst="rect">
                  <a:avLst/>
                </a:prstGeom>
                <a:grpFill/>
              </p:spPr>
            </p:pic>
            <p:pic>
              <p:nvPicPr>
                <p:cNvPr id="40" name="Picture 39" descr="Icon&#10;&#10;Description automatically generated">
                  <a:extLst>
                    <a:ext uri="{FF2B5EF4-FFF2-40B4-BE49-F238E27FC236}">
                      <a16:creationId xmlns="" xmlns:a16="http://schemas.microsoft.com/office/drawing/2014/main" id="{E74A1A29-B1C7-7909-BFF0-9D4DFF637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4" y="4455964"/>
                  <a:ext cx="769441" cy="558528"/>
                </a:xfrm>
                <a:prstGeom prst="rect">
                  <a:avLst/>
                </a:prstGeom>
                <a:grpFill/>
              </p:spPr>
            </p:pic>
          </p:grpSp>
          <p:grpSp>
            <p:nvGrpSpPr>
              <p:cNvPr id="34" name="Group 33">
                <a:extLst>
                  <a:ext uri="{FF2B5EF4-FFF2-40B4-BE49-F238E27FC236}">
                    <a16:creationId xmlns="" xmlns:a16="http://schemas.microsoft.com/office/drawing/2014/main" id="{F25EA044-F858-AEBE-5BE3-A6AB0B5B5116}"/>
                  </a:ext>
                </a:extLst>
              </p:cNvPr>
              <p:cNvGrpSpPr/>
              <p:nvPr/>
            </p:nvGrpSpPr>
            <p:grpSpPr>
              <a:xfrm>
                <a:off x="10125528" y="5470509"/>
                <a:ext cx="1915391" cy="526026"/>
                <a:chOff x="7935191" y="4348563"/>
                <a:chExt cx="2134115" cy="592715"/>
              </a:xfrm>
              <a:grpFill/>
            </p:grpSpPr>
            <p:pic>
              <p:nvPicPr>
                <p:cNvPr id="35" name="Picture 34" descr="Icon&#10;&#10;Description automatically generated">
                  <a:extLst>
                    <a:ext uri="{FF2B5EF4-FFF2-40B4-BE49-F238E27FC236}">
                      <a16:creationId xmlns="" xmlns:a16="http://schemas.microsoft.com/office/drawing/2014/main" id="{CB7CB9BE-9343-DFE3-E434-70DA99DA4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348570"/>
                  <a:ext cx="769442" cy="592708"/>
                </a:xfrm>
                <a:prstGeom prst="rect">
                  <a:avLst/>
                </a:prstGeom>
                <a:grpFill/>
              </p:spPr>
            </p:pic>
            <p:pic>
              <p:nvPicPr>
                <p:cNvPr id="36" name="Picture 35" descr="Icon&#10;&#10;Description automatically generated">
                  <a:extLst>
                    <a:ext uri="{FF2B5EF4-FFF2-40B4-BE49-F238E27FC236}">
                      <a16:creationId xmlns="" xmlns:a16="http://schemas.microsoft.com/office/drawing/2014/main" id="{EECDD9FB-8980-1A54-AF51-81E656132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348570"/>
                  <a:ext cx="769442" cy="592708"/>
                </a:xfrm>
                <a:prstGeom prst="rect">
                  <a:avLst/>
                </a:prstGeom>
                <a:grpFill/>
              </p:spPr>
            </p:pic>
            <p:pic>
              <p:nvPicPr>
                <p:cNvPr id="37" name="Picture 36" descr="Icon&#10;&#10;Description automatically generated">
                  <a:extLst>
                    <a:ext uri="{FF2B5EF4-FFF2-40B4-BE49-F238E27FC236}">
                      <a16:creationId xmlns="" xmlns:a16="http://schemas.microsoft.com/office/drawing/2014/main" id="{B82B0A2E-432E-BF14-2C59-9B309FD58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4" y="4348563"/>
                  <a:ext cx="769442" cy="592708"/>
                </a:xfrm>
                <a:prstGeom prst="rect">
                  <a:avLst/>
                </a:prstGeom>
                <a:grpFill/>
              </p:spPr>
            </p:pic>
          </p:grpSp>
        </p:grpSp>
        <p:sp>
          <p:nvSpPr>
            <p:cNvPr id="7" name="Rectangle: Rounded Corners 6">
              <a:extLst>
                <a:ext uri="{FF2B5EF4-FFF2-40B4-BE49-F238E27FC236}">
                  <a16:creationId xmlns="" xmlns:a16="http://schemas.microsoft.com/office/drawing/2014/main" id="{E855BE0D-62CE-B1AF-84D0-9D31C1A899FE}"/>
                </a:ext>
              </a:extLst>
            </p:cNvPr>
            <p:cNvSpPr/>
            <p:nvPr/>
          </p:nvSpPr>
          <p:spPr>
            <a:xfrm>
              <a:off x="1072294" y="1387543"/>
              <a:ext cx="5786237"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4" name="Rectangle: Rounded Corners 26">
            <a:extLst>
              <a:ext uri="{FF2B5EF4-FFF2-40B4-BE49-F238E27FC236}">
                <a16:creationId xmlns="" xmlns:a16="http://schemas.microsoft.com/office/drawing/2014/main" id="{5E9CDD5B-74EF-838F-CD36-73E84F0A3BB5}"/>
              </a:ext>
            </a:extLst>
          </p:cNvPr>
          <p:cNvSpPr/>
          <p:nvPr/>
        </p:nvSpPr>
        <p:spPr>
          <a:xfrm>
            <a:off x="4832888" y="40018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THI ĐỌC DIỄN</a:t>
            </a:r>
            <a:r>
              <a:rPr kumimoji="0" lang="en-US" sz="4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CẢM</a:t>
            </a:r>
            <a:endParaRPr kumimoji="0" lang="en-US" sz="4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 xmlns:a16="http://schemas.microsoft.com/office/drawing/2014/main" id="{5E2E05FE-932F-AF8B-8E2A-2725C17DE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7"/>
            <a:ext cx="4179012" cy="5210259"/>
          </a:xfrm>
          <a:prstGeom prst="rect">
            <a:avLst/>
          </a:prstGeom>
        </p:spPr>
      </p:pic>
      <p:pic>
        <p:nvPicPr>
          <p:cNvPr id="21" name="Picture 20" descr="Icon&#10;&#10;Description automatically generated">
            <a:extLst>
              <a:ext uri="{FF2B5EF4-FFF2-40B4-BE49-F238E27FC236}">
                <a16:creationId xmlns="" xmlns:a16="http://schemas.microsoft.com/office/drawing/2014/main" id="{A29660DA-C7B2-40CF-B87F-D99B08691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898" y="4671569"/>
            <a:ext cx="690582" cy="604179"/>
          </a:xfrm>
          <a:prstGeom prst="rect">
            <a:avLst/>
          </a:prstGeom>
          <a:solidFill>
            <a:srgbClr val="FFFFCC"/>
          </a:solidFill>
        </p:spPr>
      </p:pic>
      <p:pic>
        <p:nvPicPr>
          <p:cNvPr id="22" name="Picture 21" descr="Icon&#10;&#10;Description automatically generated">
            <a:extLst>
              <a:ext uri="{FF2B5EF4-FFF2-40B4-BE49-F238E27FC236}">
                <a16:creationId xmlns="" xmlns:a16="http://schemas.microsoft.com/office/drawing/2014/main" id="{C18CEB82-274D-4E0E-93D3-7E7880969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7303" y="4671569"/>
            <a:ext cx="690582" cy="604179"/>
          </a:xfrm>
          <a:prstGeom prst="rect">
            <a:avLst/>
          </a:prstGeom>
          <a:solidFill>
            <a:srgbClr val="FFFFCC"/>
          </a:solidFill>
        </p:spPr>
      </p:pic>
      <p:pic>
        <p:nvPicPr>
          <p:cNvPr id="23" name="Picture 22" descr="Icon&#10;&#10;Description automatically generated">
            <a:extLst>
              <a:ext uri="{FF2B5EF4-FFF2-40B4-BE49-F238E27FC236}">
                <a16:creationId xmlns="" xmlns:a16="http://schemas.microsoft.com/office/drawing/2014/main" id="{531DDC31-0EBC-43B0-9DE5-353F28E8A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9707" y="4671562"/>
            <a:ext cx="690582" cy="604179"/>
          </a:xfrm>
          <a:prstGeom prst="rect">
            <a:avLst/>
          </a:prstGeom>
          <a:solidFill>
            <a:srgbClr val="FFFFCC"/>
          </a:solidFill>
        </p:spPr>
      </p:pic>
    </p:spTree>
    <p:extLst>
      <p:ext uri="{BB962C8B-B14F-4D97-AF65-F5344CB8AC3E}">
        <p14:creationId xmlns:p14="http://schemas.microsoft.com/office/powerpoint/2010/main" val="382495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vi-VN" sz="3600" b="1" dirty="0">
                  <a:latin typeface="Times New Roman" panose="02020603050405020304" pitchFamily="18" charset="0"/>
                  <a:ea typeface="Cambria" panose="02040503050406030204" pitchFamily="18" charset="0"/>
                  <a:cs typeface="Times New Roman" panose="02020603050405020304" pitchFamily="18" charset="0"/>
                </a:rPr>
                <a:t>Tưởng tượng em là hướng dẫn viên du lịch, h</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ãy</a:t>
              </a:r>
              <a:r>
                <a:rPr lang="vi-VN" sz="3600" b="1" dirty="0">
                  <a:latin typeface="Times New Roman" panose="02020603050405020304" pitchFamily="18" charset="0"/>
                  <a:ea typeface="Cambria" panose="02040503050406030204" pitchFamily="18" charset="0"/>
                  <a:cs typeface="Times New Roman" panose="02020603050405020304" pitchFamily="18" charset="0"/>
                </a:rPr>
                <a:t> giới thiệu hang Sơn Đoòng với du khách. </a:t>
              </a:r>
              <a:endParaRPr lang="en-US" sz="6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F92B59-5750-4867-93BF-FA20828E4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292" y="440575"/>
            <a:ext cx="4614047" cy="2899843"/>
          </a:xfrm>
          <a:prstGeom prst="rect">
            <a:avLst/>
          </a:prstGeom>
        </p:spPr>
      </p:pic>
      <p:pic>
        <p:nvPicPr>
          <p:cNvPr id="5" name="Picture 4">
            <a:extLst>
              <a:ext uri="{FF2B5EF4-FFF2-40B4-BE49-F238E27FC236}">
                <a16:creationId xmlns="" xmlns:a16="http://schemas.microsoft.com/office/drawing/2014/main" id="{54E297A6-93FA-494C-A36E-389BCFA50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699" y="526044"/>
            <a:ext cx="4100811" cy="2728904"/>
          </a:xfrm>
          <a:prstGeom prst="rect">
            <a:avLst/>
          </a:prstGeom>
        </p:spPr>
      </p:pic>
      <p:pic>
        <p:nvPicPr>
          <p:cNvPr id="7" name="Picture 6">
            <a:extLst>
              <a:ext uri="{FF2B5EF4-FFF2-40B4-BE49-F238E27FC236}">
                <a16:creationId xmlns="" xmlns:a16="http://schemas.microsoft.com/office/drawing/2014/main" id="{F77C4563-F060-4AAE-9171-FEB9AF655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699" y="3603053"/>
            <a:ext cx="4100812" cy="2797419"/>
          </a:xfrm>
          <a:prstGeom prst="rect">
            <a:avLst/>
          </a:prstGeom>
        </p:spPr>
      </p:pic>
      <p:pic>
        <p:nvPicPr>
          <p:cNvPr id="9" name="Picture 8">
            <a:extLst>
              <a:ext uri="{FF2B5EF4-FFF2-40B4-BE49-F238E27FC236}">
                <a16:creationId xmlns="" xmlns:a16="http://schemas.microsoft.com/office/drawing/2014/main" id="{84ADB4CA-E28E-48ED-87DF-3E708513A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1" y="3517583"/>
            <a:ext cx="4614047" cy="2794634"/>
          </a:xfrm>
          <a:prstGeom prst="rect">
            <a:avLst/>
          </a:prstGeom>
        </p:spPr>
      </p:pic>
    </p:spTree>
    <p:extLst>
      <p:ext uri="{BB962C8B-B14F-4D97-AF65-F5344CB8AC3E}">
        <p14:creationId xmlns:p14="http://schemas.microsoft.com/office/powerpoint/2010/main" val="321998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 xmlns:a16="http://schemas.microsoft.com/office/drawing/2014/main" id="{859632EE-BE1D-C51E-A892-9AF00C5DB67C}"/>
                </a:ext>
              </a:extLst>
            </p:cNvPr>
            <p:cNvSpPr txBox="1"/>
            <p:nvPr/>
          </p:nvSpPr>
          <p:spPr>
            <a:xfrm>
              <a:off x="3282614" y="3319267"/>
              <a:ext cx="4779660" cy="883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b="1"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mbria" panose="02040503050406030204" pitchFamily="18" charset="0"/>
                  <a:cs typeface="Times New Roman" panose="02020603050405020304" pitchFamily="18" charset="0"/>
                </a:rPr>
                <a:t>hang Sơn Đoòng</a:t>
              </a:r>
              <a:r>
                <a:rPr lang="en-US" sz="3200" b="1" i="1" dirty="0">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latin typeface="Times New Roman" panose="02020603050405020304" pitchFamily="18" charset="0"/>
                  <a:ea typeface="Cambria" panose="02040503050406030204" pitchFamily="18" charset="0"/>
                  <a:cs typeface="Times New Roman" panose="02020603050405020304" pitchFamily="18" charset="0"/>
                </a:rPr>
                <a:t>em</a:t>
              </a:r>
              <a:r>
                <a:rPr lang="en-US" sz="3200" b="1" i="1" dirty="0">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latin typeface="Times New Roman" panose="02020603050405020304" pitchFamily="18" charset="0"/>
                  <a:ea typeface="Cambria" panose="02040503050406030204" pitchFamily="18" charset="0"/>
                  <a:cs typeface="Times New Roman" panose="02020603050405020304" pitchFamily="18" charset="0"/>
                </a:rPr>
                <a:t>sẽ</a:t>
              </a:r>
              <a:r>
                <a:rPr lang="en-US" sz="3200" b="1" i="1" dirty="0">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3200" b="1" i="1" dirty="0">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latin typeface="Times New Roman" panose="02020603050405020304" pitchFamily="18" charset="0"/>
                  <a:ea typeface="Cambria" panose="02040503050406030204" pitchFamily="18" charset="0"/>
                  <a:cs typeface="Times New Roman" panose="02020603050405020304" pitchFamily="18" charset="0"/>
                </a:rPr>
                <a:t>gi</a:t>
              </a:r>
              <a:r>
                <a:rPr lang="en-US" sz="3200" b="1" i="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6050" y="38752"/>
            <a:ext cx="6332561" cy="3390248"/>
          </a:xfrm>
          <a:prstGeom prst="rect">
            <a:avLst/>
          </a:prstGeom>
        </p:spPr>
      </p:pic>
      <p:sp>
        <p:nvSpPr>
          <p:cNvPr id="7" name="TextBox 6">
            <a:extLst>
              <a:ext uri="{FF2B5EF4-FFF2-40B4-BE49-F238E27FC236}">
                <a16:creationId xmlns="" xmlns:a16="http://schemas.microsoft.com/office/drawing/2014/main" id="{EB9BB49B-5EA6-4EC8-A420-4EEE5694E201}"/>
              </a:ext>
            </a:extLst>
          </p:cNvPr>
          <p:cNvSpPr txBox="1"/>
          <p:nvPr/>
        </p:nvSpPr>
        <p:spPr>
          <a:xfrm>
            <a:off x="868680" y="2686050"/>
            <a:ext cx="10149840" cy="193899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Chuẩn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a:t>
            </a:r>
          </a:p>
          <a:p>
            <a:pPr algn="ctr"/>
            <a:r>
              <a:rPr lang="en-US" sz="4000" u="sng" dirty="0" err="1">
                <a:latin typeface="Times New Roman" panose="02020603050405020304" pitchFamily="18" charset="0"/>
                <a:cs typeface="Times New Roman" panose="02020603050405020304" pitchFamily="18" charset="0"/>
              </a:rPr>
              <a:t>Bài</a:t>
            </a:r>
            <a:r>
              <a:rPr lang="en-US" sz="4000" u="sng" dirty="0">
                <a:latin typeface="Times New Roman" panose="02020603050405020304" pitchFamily="18" charset="0"/>
                <a:cs typeface="Times New Roman" panose="02020603050405020304" pitchFamily="18" charset="0"/>
              </a:rPr>
              <a:t> 11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 xmlns:a16="http://schemas.microsoft.com/office/drawing/2014/main" id="{4ED84FC2-FF53-8FFC-BB03-150D96714FD9}"/>
              </a:ext>
            </a:extLst>
          </p:cNvPr>
          <p:cNvPicPr>
            <a:picLocks noChangeAspect="1"/>
          </p:cNvPicPr>
          <p:nvPr>
            <a:videoFile r:link="rId1"/>
            <p:extLst>
              <p:ext uri="{DAA4B4D4-6D71-4841-9C94-3DE7FCFB9230}">
                <p14:media xmlns:p14="http://schemas.microsoft.com/office/powerpoint/2010/main" r:embed="rId2">
                  <p14:trim st="5610" end="89098"/>
                </p14:media>
              </p:ext>
            </p:extLst>
          </p:nvPr>
        </p:nvPicPr>
        <p:blipFill>
          <a:blip r:embed="rId4"/>
          <a:stretch>
            <a:fillRect/>
          </a:stretch>
        </p:blipFill>
        <p:spPr>
          <a:xfrm>
            <a:off x="-85060" y="0"/>
            <a:ext cx="1227706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 xmlns:a16="http://schemas.microsoft.com/office/drawing/2014/main" id="{556F1AA8-6A9D-40A2-B611-6A1511E7737E}"/>
              </a:ext>
            </a:extLst>
          </p:cNvPr>
          <p:cNvSpPr/>
          <p:nvPr/>
        </p:nvSpPr>
        <p:spPr>
          <a:xfrm>
            <a:off x="2630184" y="1188720"/>
            <a:ext cx="7805406" cy="2743200"/>
          </a:xfrm>
          <a:prstGeom prst="wedgeEllipseCallout">
            <a:avLst>
              <a:gd name="adj1" fmla="val -22715"/>
              <a:gd name="adj2" fmla="val 107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chemeClr val="bg1"/>
                </a:solidFill>
                <a:latin typeface="Times New Roman" panose="02020603050405020304" pitchFamily="18" charset="0"/>
                <a:cs typeface="Times New Roman" panose="02020603050405020304" pitchFamily="18" charset="0"/>
              </a:rPr>
              <a:t>Hãy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nói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cô</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bạn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về</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những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điều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em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biết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sau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chuyến</a:t>
            </a:r>
            <a:r>
              <a:rPr lang="en-US" sz="3200" i="1" dirty="0">
                <a:solidFill>
                  <a:schemeClr val="bg1"/>
                </a:solidFill>
                <a:latin typeface="Times New Roman" panose="02020603050405020304" pitchFamily="18" charset="0"/>
                <a:cs typeface="Times New Roman" panose="02020603050405020304" pitchFamily="18" charset="0"/>
              </a:rPr>
              <a:t> du </a:t>
            </a:r>
            <a:r>
              <a:rPr lang="en-US" sz="3200" i="1" dirty="0" err="1">
                <a:solidFill>
                  <a:schemeClr val="bg1"/>
                </a:solidFill>
                <a:latin typeface="Times New Roman" panose="02020603050405020304" pitchFamily="18" charset="0"/>
                <a:cs typeface="Times New Roman" panose="02020603050405020304" pitchFamily="18" charset="0"/>
              </a:rPr>
              <a:t>lịch</a:t>
            </a:r>
            <a:r>
              <a:rPr lang="en-US" sz="3200" i="1" dirty="0">
                <a:solidFill>
                  <a:schemeClr val="bg1"/>
                </a:solidFill>
                <a:latin typeface="Times New Roman" panose="02020603050405020304" pitchFamily="18" charset="0"/>
                <a:cs typeface="Times New Roman" panose="02020603050405020304" pitchFamily="18" charset="0"/>
              </a:rPr>
              <a:t> – </a:t>
            </a:r>
            <a:r>
              <a:rPr lang="en-US" sz="3200" i="1" dirty="0" err="1">
                <a:solidFill>
                  <a:schemeClr val="bg1"/>
                </a:solidFill>
                <a:latin typeface="Times New Roman" panose="02020603050405020304" pitchFamily="18" charset="0"/>
                <a:cs typeface="Times New Roman" panose="02020603050405020304" pitchFamily="18" charset="0"/>
              </a:rPr>
              <a:t>thám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hiểm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vừa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rồi</a:t>
            </a:r>
            <a:r>
              <a:rPr lang="en-US" sz="3200"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2824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C87D609-3A9E-9426-5CD6-FFA754D90812}"/>
              </a:ext>
            </a:extLst>
          </p:cNvPr>
          <p:cNvSpPr/>
          <p:nvPr/>
        </p:nvSpPr>
        <p:spPr>
          <a:xfrm>
            <a:off x="470658" y="145415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 xmlns:a16="http://schemas.microsoft.com/office/drawing/2014/main" id="{3EC6DF54-E2D2-ABF9-BC92-E90B2304FA26}"/>
              </a:ext>
            </a:extLst>
          </p:cNvPr>
          <p:cNvSpPr txBox="1"/>
          <p:nvPr/>
        </p:nvSpPr>
        <p:spPr>
          <a:xfrm>
            <a:off x="900942" y="2644170"/>
            <a:ext cx="10820400" cy="1569660"/>
          </a:xfrm>
          <a:prstGeom prst="rect">
            <a:avLst/>
          </a:prstGeom>
          <a:noFill/>
        </p:spPr>
        <p:txBody>
          <a:bodyPr wrap="square" rtlCol="0">
            <a:spAutoFit/>
          </a:bodyPr>
          <a:lstStyle/>
          <a:p>
            <a:pPr algn="just"/>
            <a:r>
              <a:rPr lang="vi-VN" sz="3200" dirty="0">
                <a:latin typeface="Times New Roman" panose="02020603050405020304" pitchFamily="18" charset="0"/>
                <a:ea typeface="Cambria" panose="02040503050406030204" pitchFamily="18" charset="0"/>
                <a:cs typeface="Times New Roman" panose="02020603050405020304" pitchFamily="18" charset="0"/>
              </a:rPr>
              <a:t>Hang Sơn Đoòng</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anose="02040503050406030204" pitchFamily="18" charset="0"/>
                <a:cs typeface="Times New Roman" panose="02020603050405020304" pitchFamily="18" charset="0"/>
              </a:rPr>
              <a:t>được </a:t>
            </a:r>
            <a:r>
              <a:rPr lang="vi-VN" sz="3200" b="1" dirty="0">
                <a:latin typeface="Times New Roman" panose="02020603050405020304" pitchFamily="18" charset="0"/>
                <a:ea typeface="Cambria" panose="02040503050406030204" pitchFamily="18" charset="0"/>
                <a:cs typeface="Times New Roman" panose="02020603050405020304" pitchFamily="18" charset="0"/>
              </a:rPr>
              <a:t>hình thành </a:t>
            </a:r>
            <a:r>
              <a:rPr lang="vi-VN" sz="3200" dirty="0">
                <a:latin typeface="Times New Roman" panose="02020603050405020304" pitchFamily="18" charset="0"/>
                <a:ea typeface="Cambria" panose="02040503050406030204" pitchFamily="18" charset="0"/>
                <a:cs typeface="Times New Roman" panose="02020603050405020304" pitchFamily="18" charset="0"/>
              </a:rPr>
              <a:t>từ một vết đứt gãy của dãy Trường Sơn,</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b="1" dirty="0">
                <a:latin typeface="Times New Roman" panose="02020603050405020304" pitchFamily="18" charset="0"/>
                <a:ea typeface="Cambria" panose="02040503050406030204" pitchFamily="18" charset="0"/>
                <a:cs typeface="Times New Roman" panose="02020603050405020304" pitchFamily="18" charset="0"/>
              </a:rPr>
              <a:t>bị dòng nước sông </a:t>
            </a:r>
            <a:r>
              <a:rPr lang="vi-VN" sz="3200" dirty="0">
                <a:latin typeface="Times New Roman" panose="02020603050405020304" pitchFamily="18" charset="0"/>
                <a:ea typeface="Cambria" panose="02040503050406030204" pitchFamily="18" charset="0"/>
                <a:cs typeface="Times New Roman" panose="02020603050405020304" pitchFamily="18" charset="0"/>
              </a:rPr>
              <a:t>Rào Thương</a:t>
            </a:r>
            <a:r>
              <a:rPr lang="vi-VN" sz="3200" b="1" dirty="0">
                <a:latin typeface="Times New Roman" panose="02020603050405020304" pitchFamily="18" charset="0"/>
                <a:ea typeface="Cambria" panose="02040503050406030204" pitchFamily="18" charset="0"/>
                <a:cs typeface="Times New Roman" panose="02020603050405020304" pitchFamily="18" charset="0"/>
              </a:rPr>
              <a:t> bào mòn liên tục</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3200" dirty="0">
                <a:latin typeface="Times New Roman" panose="02020603050405020304" pitchFamily="18" charset="0"/>
                <a:ea typeface="Cambria" panose="02040503050406030204" pitchFamily="18" charset="0"/>
                <a:cs typeface="Times New Roman" panose="02020603050405020304" pitchFamily="18" charset="0"/>
              </a:rPr>
              <a:t> trong </a:t>
            </a:r>
            <a:r>
              <a:rPr lang="vi-VN" sz="3200" b="1" dirty="0">
                <a:latin typeface="Times New Roman" panose="02020603050405020304" pitchFamily="18" charset="0"/>
                <a:ea typeface="Cambria" panose="02040503050406030204" pitchFamily="18" charset="0"/>
                <a:cs typeface="Times New Roman" panose="02020603050405020304" pitchFamily="18" charset="0"/>
              </a:rPr>
              <a:t>một khoảng thời gian dài </a:t>
            </a:r>
            <a:r>
              <a:rPr lang="vi-VN" sz="3200" dirty="0">
                <a:latin typeface="Times New Roman" panose="02020603050405020304" pitchFamily="18" charset="0"/>
                <a:ea typeface="Cambria" panose="02040503050406030204" pitchFamily="18" charset="0"/>
                <a:cs typeface="Times New Roman" panose="02020603050405020304" pitchFamily="18" charset="0"/>
              </a:rPr>
              <a:t>(từ 2 đến 5 triệu năm).</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685049CD-2CFC-787F-FF50-7A2B3C2F05EB}"/>
              </a:ext>
            </a:extLst>
          </p:cNvPr>
          <p:cNvPicPr>
            <a:picLocks noChangeAspect="1"/>
          </p:cNvPicPr>
          <p:nvPr/>
        </p:nvPicPr>
        <p:blipFill>
          <a:blip r:embed="rId2"/>
          <a:stretch>
            <a:fillRect/>
          </a:stretch>
        </p:blipFill>
        <p:spPr>
          <a:xfrm>
            <a:off x="1383528" y="0"/>
            <a:ext cx="12034547" cy="1359526"/>
          </a:xfrm>
          <a:prstGeom prst="rect">
            <a:avLst/>
          </a:prstGeom>
        </p:spPr>
      </p:pic>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570" y="3313290"/>
            <a:ext cx="51409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390" y="3322403"/>
            <a:ext cx="490728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1362</Words>
  <Application>Microsoft Office PowerPoint</Application>
  <PresentationFormat>Custom</PresentationFormat>
  <Paragraphs>70</Paragraphs>
  <Slides>30</Slides>
  <Notes>3</Notes>
  <HiddenSlides>0</HiddenSlides>
  <MMClips>1</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9_Office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Adminnitrator</cp:lastModifiedBy>
  <cp:revision>104</cp:revision>
  <dcterms:created xsi:type="dcterms:W3CDTF">2024-01-12T14:48:10Z</dcterms:created>
  <dcterms:modified xsi:type="dcterms:W3CDTF">2024-10-13T14:35:45Z</dcterms:modified>
</cp:coreProperties>
</file>