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5" r:id="rId2"/>
    <p:sldId id="280" r:id="rId3"/>
    <p:sldId id="279" r:id="rId4"/>
    <p:sldId id="278" r:id="rId5"/>
    <p:sldId id="281" r:id="rId6"/>
    <p:sldId id="282" r:id="rId7"/>
    <p:sldId id="283" r:id="rId8"/>
    <p:sldId id="277" r:id="rId9"/>
    <p:sldId id="274" r:id="rId10"/>
    <p:sldId id="273" r:id="rId11"/>
    <p:sldId id="272" r:id="rId12"/>
    <p:sldId id="319" r:id="rId13"/>
    <p:sldId id="320" r:id="rId14"/>
    <p:sldId id="302" r:id="rId15"/>
    <p:sldId id="303" r:id="rId16"/>
    <p:sldId id="305" r:id="rId17"/>
    <p:sldId id="304" r:id="rId18"/>
    <p:sldId id="290" r:id="rId19"/>
    <p:sldId id="299" r:id="rId20"/>
    <p:sldId id="291" r:id="rId21"/>
    <p:sldId id="292" r:id="rId22"/>
    <p:sldId id="293" r:id="rId23"/>
    <p:sldId id="294" r:id="rId24"/>
    <p:sldId id="300" r:id="rId25"/>
    <p:sldId id="301" r:id="rId26"/>
    <p:sldId id="295" r:id="rId27"/>
    <p:sldId id="296" r:id="rId28"/>
    <p:sldId id="298" r:id="rId29"/>
    <p:sldId id="270" r:id="rId30"/>
    <p:sldId id="269" r:id="rId31"/>
    <p:sldId id="267" r:id="rId32"/>
    <p:sldId id="323" r:id="rId33"/>
    <p:sldId id="321" r:id="rId34"/>
    <p:sldId id="322" r:id="rId35"/>
    <p:sldId id="309" r:id="rId36"/>
    <p:sldId id="308" r:id="rId37"/>
    <p:sldId id="324" r:id="rId38"/>
    <p:sldId id="312" r:id="rId39"/>
    <p:sldId id="317" r:id="rId40"/>
    <p:sldId id="318" r:id="rId41"/>
    <p:sldId id="326" r:id="rId42"/>
    <p:sldId id="327" r:id="rId43"/>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0F7BC3B3-9609-4FEA-A66E-4C66F1FBB663}" type="datetimeFigureOut">
              <a:rPr lang="vi-VN" smtClean="0"/>
              <a:t>13/01/2022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8146202-D4A2-475B-9D40-1040CAB5D89E}" type="slidenum">
              <a:rPr lang="vi-VN" smtClean="0"/>
              <a:t>‹#›</a:t>
            </a:fld>
            <a:endParaRPr lang="vi-VN"/>
          </a:p>
        </p:txBody>
      </p:sp>
    </p:spTree>
    <p:extLst>
      <p:ext uri="{BB962C8B-B14F-4D97-AF65-F5344CB8AC3E}">
        <p14:creationId xmlns:p14="http://schemas.microsoft.com/office/powerpoint/2010/main" val="1429890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0F7BC3B3-9609-4FEA-A66E-4C66F1FBB663}" type="datetimeFigureOut">
              <a:rPr lang="vi-VN" smtClean="0"/>
              <a:t>13/01/2022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8146202-D4A2-475B-9D40-1040CAB5D89E}" type="slidenum">
              <a:rPr lang="vi-VN" smtClean="0"/>
              <a:t>‹#›</a:t>
            </a:fld>
            <a:endParaRPr lang="vi-VN"/>
          </a:p>
        </p:txBody>
      </p:sp>
    </p:spTree>
    <p:extLst>
      <p:ext uri="{BB962C8B-B14F-4D97-AF65-F5344CB8AC3E}">
        <p14:creationId xmlns:p14="http://schemas.microsoft.com/office/powerpoint/2010/main" val="2775604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0F7BC3B3-9609-4FEA-A66E-4C66F1FBB663}" type="datetimeFigureOut">
              <a:rPr lang="vi-VN" smtClean="0"/>
              <a:t>13/01/2022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8146202-D4A2-475B-9D40-1040CAB5D89E}" type="slidenum">
              <a:rPr lang="vi-VN" smtClean="0"/>
              <a:t>‹#›</a:t>
            </a:fld>
            <a:endParaRPr lang="vi-VN"/>
          </a:p>
        </p:txBody>
      </p:sp>
    </p:spTree>
    <p:extLst>
      <p:ext uri="{BB962C8B-B14F-4D97-AF65-F5344CB8AC3E}">
        <p14:creationId xmlns:p14="http://schemas.microsoft.com/office/powerpoint/2010/main" val="951309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0F7BC3B3-9609-4FEA-A66E-4C66F1FBB663}" type="datetimeFigureOut">
              <a:rPr lang="vi-VN" smtClean="0"/>
              <a:t>13/01/2022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8146202-D4A2-475B-9D40-1040CAB5D89E}" type="slidenum">
              <a:rPr lang="vi-VN" smtClean="0"/>
              <a:t>‹#›</a:t>
            </a:fld>
            <a:endParaRPr lang="vi-VN"/>
          </a:p>
        </p:txBody>
      </p:sp>
    </p:spTree>
    <p:extLst>
      <p:ext uri="{BB962C8B-B14F-4D97-AF65-F5344CB8AC3E}">
        <p14:creationId xmlns:p14="http://schemas.microsoft.com/office/powerpoint/2010/main" val="2135995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7BC3B3-9609-4FEA-A66E-4C66F1FBB663}" type="datetimeFigureOut">
              <a:rPr lang="vi-VN" smtClean="0"/>
              <a:t>13/01/2022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8146202-D4A2-475B-9D40-1040CAB5D89E}" type="slidenum">
              <a:rPr lang="vi-VN" smtClean="0"/>
              <a:t>‹#›</a:t>
            </a:fld>
            <a:endParaRPr lang="vi-VN"/>
          </a:p>
        </p:txBody>
      </p:sp>
    </p:spTree>
    <p:extLst>
      <p:ext uri="{BB962C8B-B14F-4D97-AF65-F5344CB8AC3E}">
        <p14:creationId xmlns:p14="http://schemas.microsoft.com/office/powerpoint/2010/main" val="2551983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0F7BC3B3-9609-4FEA-A66E-4C66F1FBB663}" type="datetimeFigureOut">
              <a:rPr lang="vi-VN" smtClean="0"/>
              <a:t>13/01/2022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08146202-D4A2-475B-9D40-1040CAB5D89E}" type="slidenum">
              <a:rPr lang="vi-VN" smtClean="0"/>
              <a:t>‹#›</a:t>
            </a:fld>
            <a:endParaRPr lang="vi-VN"/>
          </a:p>
        </p:txBody>
      </p:sp>
    </p:spTree>
    <p:extLst>
      <p:ext uri="{BB962C8B-B14F-4D97-AF65-F5344CB8AC3E}">
        <p14:creationId xmlns:p14="http://schemas.microsoft.com/office/powerpoint/2010/main" val="3106993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0F7BC3B3-9609-4FEA-A66E-4C66F1FBB663}" type="datetimeFigureOut">
              <a:rPr lang="vi-VN" smtClean="0"/>
              <a:t>13/01/2022</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08146202-D4A2-475B-9D40-1040CAB5D89E}" type="slidenum">
              <a:rPr lang="vi-VN" smtClean="0"/>
              <a:t>‹#›</a:t>
            </a:fld>
            <a:endParaRPr lang="vi-VN"/>
          </a:p>
        </p:txBody>
      </p:sp>
    </p:spTree>
    <p:extLst>
      <p:ext uri="{BB962C8B-B14F-4D97-AF65-F5344CB8AC3E}">
        <p14:creationId xmlns:p14="http://schemas.microsoft.com/office/powerpoint/2010/main" val="2371944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0F7BC3B3-9609-4FEA-A66E-4C66F1FBB663}" type="datetimeFigureOut">
              <a:rPr lang="vi-VN" smtClean="0"/>
              <a:t>13/01/2022</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08146202-D4A2-475B-9D40-1040CAB5D89E}" type="slidenum">
              <a:rPr lang="vi-VN" smtClean="0"/>
              <a:t>‹#›</a:t>
            </a:fld>
            <a:endParaRPr lang="vi-VN"/>
          </a:p>
        </p:txBody>
      </p:sp>
    </p:spTree>
    <p:extLst>
      <p:ext uri="{BB962C8B-B14F-4D97-AF65-F5344CB8AC3E}">
        <p14:creationId xmlns:p14="http://schemas.microsoft.com/office/powerpoint/2010/main" val="4094681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7BC3B3-9609-4FEA-A66E-4C66F1FBB663}" type="datetimeFigureOut">
              <a:rPr lang="vi-VN" smtClean="0"/>
              <a:t>13/01/2022</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08146202-D4A2-475B-9D40-1040CAB5D89E}" type="slidenum">
              <a:rPr lang="vi-VN" smtClean="0"/>
              <a:t>‹#›</a:t>
            </a:fld>
            <a:endParaRPr lang="vi-VN"/>
          </a:p>
        </p:txBody>
      </p:sp>
    </p:spTree>
    <p:extLst>
      <p:ext uri="{BB962C8B-B14F-4D97-AF65-F5344CB8AC3E}">
        <p14:creationId xmlns:p14="http://schemas.microsoft.com/office/powerpoint/2010/main" val="2929591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7BC3B3-9609-4FEA-A66E-4C66F1FBB663}" type="datetimeFigureOut">
              <a:rPr lang="vi-VN" smtClean="0"/>
              <a:t>13/01/2022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08146202-D4A2-475B-9D40-1040CAB5D89E}" type="slidenum">
              <a:rPr lang="vi-VN" smtClean="0"/>
              <a:t>‹#›</a:t>
            </a:fld>
            <a:endParaRPr lang="vi-VN"/>
          </a:p>
        </p:txBody>
      </p:sp>
    </p:spTree>
    <p:extLst>
      <p:ext uri="{BB962C8B-B14F-4D97-AF65-F5344CB8AC3E}">
        <p14:creationId xmlns:p14="http://schemas.microsoft.com/office/powerpoint/2010/main" val="2052334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7BC3B3-9609-4FEA-A66E-4C66F1FBB663}" type="datetimeFigureOut">
              <a:rPr lang="vi-VN" smtClean="0"/>
              <a:t>13/01/2022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08146202-D4A2-475B-9D40-1040CAB5D89E}" type="slidenum">
              <a:rPr lang="vi-VN" smtClean="0"/>
              <a:t>‹#›</a:t>
            </a:fld>
            <a:endParaRPr lang="vi-VN"/>
          </a:p>
        </p:txBody>
      </p:sp>
    </p:spTree>
    <p:extLst>
      <p:ext uri="{BB962C8B-B14F-4D97-AF65-F5344CB8AC3E}">
        <p14:creationId xmlns:p14="http://schemas.microsoft.com/office/powerpoint/2010/main" val="1901165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7BC3B3-9609-4FEA-A66E-4C66F1FBB663}" type="datetimeFigureOut">
              <a:rPr lang="vi-VN" smtClean="0"/>
              <a:t>13/01/2022</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146202-D4A2-475B-9D40-1040CAB5D89E}" type="slidenum">
              <a:rPr lang="vi-VN" smtClean="0"/>
              <a:t>‹#›</a:t>
            </a:fld>
            <a:endParaRPr lang="vi-VN"/>
          </a:p>
        </p:txBody>
      </p:sp>
    </p:spTree>
    <p:extLst>
      <p:ext uri="{BB962C8B-B14F-4D97-AF65-F5344CB8AC3E}">
        <p14:creationId xmlns:p14="http://schemas.microsoft.com/office/powerpoint/2010/main" val="39743661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9"/>
          <p:cNvPicPr>
            <a:picLocks noChangeAspect="1" noChangeArrowheads="1"/>
          </p:cNvPicPr>
          <p:nvPr/>
        </p:nvPicPr>
        <p:blipFill>
          <a:blip r:embed="rId2">
            <a:extLst>
              <a:ext uri="{28A0092B-C50C-407E-A947-70E740481C1C}">
                <a14:useLocalDpi xmlns:a14="http://schemas.microsoft.com/office/drawing/2010/main" val="0"/>
              </a:ext>
            </a:extLst>
          </a:blip>
          <a:srcRect l="69392" t="55202"/>
          <a:stretch>
            <a:fillRect/>
          </a:stretch>
        </p:blipFill>
        <p:spPr bwMode="auto">
          <a:xfrm>
            <a:off x="7493000" y="5381625"/>
            <a:ext cx="16510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3"/>
          <p:cNvSpPr>
            <a:spLocks noChangeArrowheads="1"/>
          </p:cNvSpPr>
          <p:nvPr/>
        </p:nvSpPr>
        <p:spPr bwMode="auto">
          <a:xfrm>
            <a:off x="2590800" y="304800"/>
            <a:ext cx="6019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endParaRPr lang="vi-VN" sz="4400" b="1">
              <a:solidFill>
                <a:srgbClr val="FF3300"/>
              </a:solidFill>
            </a:endParaRPr>
          </a:p>
        </p:txBody>
      </p:sp>
      <p:sp>
        <p:nvSpPr>
          <p:cNvPr id="14340" name="AutoShape 5"/>
          <p:cNvSpPr>
            <a:spLocks noChangeArrowheads="1"/>
          </p:cNvSpPr>
          <p:nvPr/>
        </p:nvSpPr>
        <p:spPr bwMode="auto">
          <a:xfrm>
            <a:off x="1447800" y="228600"/>
            <a:ext cx="493713" cy="539750"/>
          </a:xfrm>
          <a:prstGeom prst="star4">
            <a:avLst>
              <a:gd name="adj" fmla="val 12500"/>
            </a:avLst>
          </a:prstGeom>
          <a:gradFill rotWithShape="1">
            <a:gsLst>
              <a:gs pos="0">
                <a:srgbClr val="000082"/>
              </a:gs>
              <a:gs pos="100000">
                <a:srgbClr val="FF82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37926" name="AutoShape 6"/>
          <p:cNvSpPr>
            <a:spLocks noChangeArrowheads="1"/>
          </p:cNvSpPr>
          <p:nvPr/>
        </p:nvSpPr>
        <p:spPr bwMode="auto">
          <a:xfrm>
            <a:off x="8153400" y="1143000"/>
            <a:ext cx="304800" cy="304800"/>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vi-VN"/>
          </a:p>
        </p:txBody>
      </p:sp>
      <p:sp>
        <p:nvSpPr>
          <p:cNvPr id="337927" name="AutoShape 7"/>
          <p:cNvSpPr>
            <a:spLocks noChangeArrowheads="1"/>
          </p:cNvSpPr>
          <p:nvPr/>
        </p:nvSpPr>
        <p:spPr bwMode="auto">
          <a:xfrm>
            <a:off x="7848600" y="3581400"/>
            <a:ext cx="304800" cy="304800"/>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vi-VN"/>
          </a:p>
        </p:txBody>
      </p:sp>
      <p:pic>
        <p:nvPicPr>
          <p:cNvPr id="14343" name="Picture 9" descr="961457njqoucs7zc"/>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28600"/>
            <a:ext cx="429577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4" name="AutoShape 12"/>
          <p:cNvSpPr>
            <a:spLocks noChangeArrowheads="1"/>
          </p:cNvSpPr>
          <p:nvPr/>
        </p:nvSpPr>
        <p:spPr bwMode="auto">
          <a:xfrm>
            <a:off x="152400" y="685800"/>
            <a:ext cx="493713" cy="539750"/>
          </a:xfrm>
          <a:prstGeom prst="star4">
            <a:avLst>
              <a:gd name="adj" fmla="val 12500"/>
            </a:avLst>
          </a:prstGeom>
          <a:gradFill rotWithShape="1">
            <a:gsLst>
              <a:gs pos="0">
                <a:srgbClr val="000082"/>
              </a:gs>
              <a:gs pos="100000">
                <a:srgbClr val="FF82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4345" name="AutoShape 13"/>
          <p:cNvSpPr>
            <a:spLocks noChangeArrowheads="1"/>
          </p:cNvSpPr>
          <p:nvPr/>
        </p:nvSpPr>
        <p:spPr bwMode="auto">
          <a:xfrm>
            <a:off x="1600200" y="381000"/>
            <a:ext cx="493713" cy="539750"/>
          </a:xfrm>
          <a:prstGeom prst="star4">
            <a:avLst>
              <a:gd name="adj" fmla="val 0"/>
            </a:avLst>
          </a:prstGeom>
          <a:gradFill rotWithShape="1">
            <a:gsLst>
              <a:gs pos="0">
                <a:srgbClr val="000082"/>
              </a:gs>
              <a:gs pos="100000">
                <a:srgbClr val="FF82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4346" name="AutoShape 14"/>
          <p:cNvSpPr>
            <a:spLocks noChangeArrowheads="1"/>
          </p:cNvSpPr>
          <p:nvPr/>
        </p:nvSpPr>
        <p:spPr bwMode="auto">
          <a:xfrm>
            <a:off x="8650288" y="0"/>
            <a:ext cx="493712" cy="539750"/>
          </a:xfrm>
          <a:prstGeom prst="star4">
            <a:avLst>
              <a:gd name="adj" fmla="val 12500"/>
            </a:avLst>
          </a:prstGeom>
          <a:gradFill rotWithShape="1">
            <a:gsLst>
              <a:gs pos="0">
                <a:srgbClr val="000082"/>
              </a:gs>
              <a:gs pos="100000">
                <a:srgbClr val="FF82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37935" name="AutoShape 15"/>
          <p:cNvSpPr>
            <a:spLocks noChangeArrowheads="1"/>
          </p:cNvSpPr>
          <p:nvPr/>
        </p:nvSpPr>
        <p:spPr bwMode="auto">
          <a:xfrm>
            <a:off x="7543800" y="1905000"/>
            <a:ext cx="304800" cy="304800"/>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vi-VN"/>
          </a:p>
        </p:txBody>
      </p:sp>
      <p:sp>
        <p:nvSpPr>
          <p:cNvPr id="14348" name="AutoShape 16"/>
          <p:cNvSpPr>
            <a:spLocks noChangeArrowheads="1"/>
          </p:cNvSpPr>
          <p:nvPr/>
        </p:nvSpPr>
        <p:spPr bwMode="auto">
          <a:xfrm>
            <a:off x="381000" y="2514600"/>
            <a:ext cx="493713" cy="539750"/>
          </a:xfrm>
          <a:prstGeom prst="star4">
            <a:avLst>
              <a:gd name="adj" fmla="val 12500"/>
            </a:avLst>
          </a:prstGeom>
          <a:gradFill rotWithShape="1">
            <a:gsLst>
              <a:gs pos="0">
                <a:srgbClr val="000082"/>
              </a:gs>
              <a:gs pos="100000">
                <a:srgbClr val="FF82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37937" name="AutoShape 17"/>
          <p:cNvSpPr>
            <a:spLocks noChangeArrowheads="1"/>
          </p:cNvSpPr>
          <p:nvPr/>
        </p:nvSpPr>
        <p:spPr bwMode="auto">
          <a:xfrm>
            <a:off x="4038600" y="6172200"/>
            <a:ext cx="990600" cy="533400"/>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vi-VN"/>
          </a:p>
        </p:txBody>
      </p:sp>
      <p:sp>
        <p:nvSpPr>
          <p:cNvPr id="14350" name="Text Box 19"/>
          <p:cNvSpPr txBox="1">
            <a:spLocks noChangeArrowheads="1"/>
          </p:cNvSpPr>
          <p:nvPr/>
        </p:nvSpPr>
        <p:spPr bwMode="auto">
          <a:xfrm>
            <a:off x="304800" y="3860800"/>
            <a:ext cx="8686800" cy="2739211"/>
          </a:xfrm>
          <a:prstGeom prst="rect">
            <a:avLst/>
          </a:prstGeom>
          <a:solidFill>
            <a:srgbClr val="4FFF4F"/>
          </a:solidFill>
          <a:ln>
            <a:noFill/>
          </a:ln>
          <a:effectLst/>
          <a:extLs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4300" dirty="0" err="1">
                <a:solidFill>
                  <a:srgbClr val="0033CC"/>
                </a:solidFill>
              </a:rPr>
              <a:t>CHÀO</a:t>
            </a:r>
            <a:r>
              <a:rPr lang="en-US" sz="4300" dirty="0">
                <a:solidFill>
                  <a:srgbClr val="0033CC"/>
                </a:solidFill>
              </a:rPr>
              <a:t> </a:t>
            </a:r>
            <a:r>
              <a:rPr lang="en-US" sz="4300" dirty="0" err="1">
                <a:solidFill>
                  <a:srgbClr val="0033CC"/>
                </a:solidFill>
              </a:rPr>
              <a:t>MỪNG</a:t>
            </a:r>
            <a:r>
              <a:rPr lang="en-US" sz="4300" dirty="0">
                <a:solidFill>
                  <a:srgbClr val="0033CC"/>
                </a:solidFill>
              </a:rPr>
              <a:t> </a:t>
            </a:r>
            <a:r>
              <a:rPr lang="en-US" sz="4300" dirty="0" err="1">
                <a:solidFill>
                  <a:srgbClr val="0033CC"/>
                </a:solidFill>
              </a:rPr>
              <a:t>CÁC</a:t>
            </a:r>
            <a:r>
              <a:rPr lang="en-US" sz="4300" dirty="0">
                <a:solidFill>
                  <a:srgbClr val="0033CC"/>
                </a:solidFill>
              </a:rPr>
              <a:t> </a:t>
            </a:r>
            <a:r>
              <a:rPr lang="en-US" sz="4300" dirty="0" err="1">
                <a:solidFill>
                  <a:srgbClr val="0033CC"/>
                </a:solidFill>
              </a:rPr>
              <a:t>BẠN</a:t>
            </a:r>
            <a:r>
              <a:rPr lang="en-US" sz="4300" dirty="0">
                <a:solidFill>
                  <a:srgbClr val="0033CC"/>
                </a:solidFill>
              </a:rPr>
              <a:t> </a:t>
            </a:r>
            <a:r>
              <a:rPr lang="en-US" sz="4300" dirty="0" err="1">
                <a:solidFill>
                  <a:srgbClr val="0033CC"/>
                </a:solidFill>
              </a:rPr>
              <a:t>ĐẾN</a:t>
            </a:r>
            <a:r>
              <a:rPr lang="en-US" sz="4300" dirty="0">
                <a:solidFill>
                  <a:srgbClr val="0033CC"/>
                </a:solidFill>
              </a:rPr>
              <a:t> </a:t>
            </a:r>
            <a:r>
              <a:rPr lang="en-US" sz="4300" dirty="0" err="1">
                <a:solidFill>
                  <a:srgbClr val="0033CC"/>
                </a:solidFill>
              </a:rPr>
              <a:t>VỚI</a:t>
            </a:r>
            <a:r>
              <a:rPr lang="en-US" sz="4300" dirty="0">
                <a:solidFill>
                  <a:srgbClr val="0033CC"/>
                </a:solidFill>
              </a:rPr>
              <a:t> </a:t>
            </a:r>
            <a:r>
              <a:rPr lang="en-US" sz="4300" dirty="0" err="1" smtClean="0">
                <a:solidFill>
                  <a:srgbClr val="0033CC"/>
                </a:solidFill>
              </a:rPr>
              <a:t>THƯ</a:t>
            </a:r>
            <a:r>
              <a:rPr lang="en-US" sz="4300" dirty="0" smtClean="0">
                <a:solidFill>
                  <a:srgbClr val="0033CC"/>
                </a:solidFill>
              </a:rPr>
              <a:t> </a:t>
            </a:r>
            <a:r>
              <a:rPr lang="en-US" sz="4300" dirty="0" err="1" smtClean="0">
                <a:solidFill>
                  <a:srgbClr val="0033CC"/>
                </a:solidFill>
              </a:rPr>
              <a:t>MỤC</a:t>
            </a:r>
            <a:r>
              <a:rPr lang="en-US" sz="4300" dirty="0" smtClean="0">
                <a:solidFill>
                  <a:srgbClr val="0033CC"/>
                </a:solidFill>
              </a:rPr>
              <a:t> </a:t>
            </a:r>
            <a:r>
              <a:rPr lang="en-US" sz="4300" dirty="0" err="1" smtClean="0">
                <a:solidFill>
                  <a:srgbClr val="0033CC"/>
                </a:solidFill>
              </a:rPr>
              <a:t>GIỚI</a:t>
            </a:r>
            <a:r>
              <a:rPr lang="en-US" sz="4300" dirty="0" smtClean="0">
                <a:solidFill>
                  <a:srgbClr val="0033CC"/>
                </a:solidFill>
              </a:rPr>
              <a:t> </a:t>
            </a:r>
            <a:r>
              <a:rPr lang="en-US" sz="4300" dirty="0" err="1" smtClean="0">
                <a:solidFill>
                  <a:srgbClr val="0033CC"/>
                </a:solidFill>
              </a:rPr>
              <a:t>THIỆU</a:t>
            </a:r>
            <a:r>
              <a:rPr lang="en-US" sz="4300" dirty="0" smtClean="0">
                <a:solidFill>
                  <a:srgbClr val="0033CC"/>
                </a:solidFill>
              </a:rPr>
              <a:t> </a:t>
            </a:r>
            <a:r>
              <a:rPr lang="en-US" sz="4300" dirty="0" err="1" smtClean="0">
                <a:solidFill>
                  <a:srgbClr val="0033CC"/>
                </a:solidFill>
              </a:rPr>
              <a:t>TỦ</a:t>
            </a:r>
            <a:r>
              <a:rPr lang="en-US" sz="4300" dirty="0" smtClean="0">
                <a:solidFill>
                  <a:srgbClr val="0033CC"/>
                </a:solidFill>
              </a:rPr>
              <a:t> </a:t>
            </a:r>
            <a:r>
              <a:rPr lang="en-US" sz="4300" dirty="0" err="1" smtClean="0">
                <a:solidFill>
                  <a:srgbClr val="0033CC"/>
                </a:solidFill>
              </a:rPr>
              <a:t>SÁCH</a:t>
            </a:r>
            <a:r>
              <a:rPr lang="en-US" sz="4300" dirty="0">
                <a:solidFill>
                  <a:srgbClr val="0033CC"/>
                </a:solidFill>
              </a:rPr>
              <a:t> </a:t>
            </a:r>
            <a:r>
              <a:rPr lang="en-US" sz="4300" dirty="0" smtClean="0">
                <a:solidFill>
                  <a:srgbClr val="0033CC"/>
                </a:solidFill>
              </a:rPr>
              <a:t>“</a:t>
            </a:r>
            <a:r>
              <a:rPr lang="en-US" sz="4300" dirty="0" err="1" smtClean="0">
                <a:solidFill>
                  <a:srgbClr val="0033CC"/>
                </a:solidFill>
              </a:rPr>
              <a:t>NGOẠI</a:t>
            </a:r>
            <a:r>
              <a:rPr lang="en-US" sz="4300" dirty="0" smtClean="0">
                <a:solidFill>
                  <a:srgbClr val="0033CC"/>
                </a:solidFill>
              </a:rPr>
              <a:t> </a:t>
            </a:r>
            <a:r>
              <a:rPr lang="en-US" sz="4300" dirty="0" err="1" smtClean="0">
                <a:solidFill>
                  <a:srgbClr val="0033CC"/>
                </a:solidFill>
              </a:rPr>
              <a:t>NGỮTỪ</a:t>
            </a:r>
            <a:r>
              <a:rPr lang="en-US" sz="4300" dirty="0" smtClean="0">
                <a:solidFill>
                  <a:srgbClr val="0033CC"/>
                </a:solidFill>
              </a:rPr>
              <a:t> </a:t>
            </a:r>
            <a:r>
              <a:rPr lang="en-US" sz="4300" dirty="0" err="1" smtClean="0">
                <a:solidFill>
                  <a:srgbClr val="0033CC"/>
                </a:solidFill>
              </a:rPr>
              <a:t>ĐIỂN</a:t>
            </a:r>
            <a:r>
              <a:rPr lang="en-US" sz="4300" dirty="0" smtClean="0">
                <a:solidFill>
                  <a:srgbClr val="0033CC"/>
                </a:solidFill>
              </a:rPr>
              <a:t>” </a:t>
            </a:r>
            <a:r>
              <a:rPr lang="en-US" sz="4300" dirty="0" err="1" smtClean="0">
                <a:solidFill>
                  <a:srgbClr val="0033CC"/>
                </a:solidFill>
              </a:rPr>
              <a:t>CỦA</a:t>
            </a:r>
            <a:r>
              <a:rPr lang="en-US" sz="4300" dirty="0" smtClean="0">
                <a:solidFill>
                  <a:srgbClr val="0033CC"/>
                </a:solidFill>
              </a:rPr>
              <a:t> </a:t>
            </a:r>
            <a:r>
              <a:rPr lang="en-US" sz="4300" dirty="0" err="1" smtClean="0">
                <a:solidFill>
                  <a:srgbClr val="0033CC"/>
                </a:solidFill>
              </a:rPr>
              <a:t>THƯ</a:t>
            </a:r>
            <a:r>
              <a:rPr lang="en-US" sz="4300" dirty="0" smtClean="0">
                <a:solidFill>
                  <a:srgbClr val="0033CC"/>
                </a:solidFill>
              </a:rPr>
              <a:t> </a:t>
            </a:r>
            <a:r>
              <a:rPr lang="en-US" sz="4300" dirty="0" err="1" smtClean="0">
                <a:solidFill>
                  <a:srgbClr val="0033CC"/>
                </a:solidFill>
              </a:rPr>
              <a:t>VIỆN</a:t>
            </a:r>
            <a:r>
              <a:rPr lang="en-US" sz="4300" dirty="0" smtClean="0">
                <a:solidFill>
                  <a:srgbClr val="0033CC"/>
                </a:solidFill>
              </a:rPr>
              <a:t> </a:t>
            </a:r>
            <a:r>
              <a:rPr lang="en-US" sz="4300" dirty="0" err="1" smtClean="0">
                <a:solidFill>
                  <a:srgbClr val="0033CC"/>
                </a:solidFill>
              </a:rPr>
              <a:t>TRƯỜNG</a:t>
            </a:r>
            <a:r>
              <a:rPr lang="en-US" sz="4300" dirty="0" smtClean="0">
                <a:solidFill>
                  <a:srgbClr val="0033CC"/>
                </a:solidFill>
              </a:rPr>
              <a:t> TH </a:t>
            </a:r>
            <a:r>
              <a:rPr lang="en-US" sz="4300" dirty="0" err="1">
                <a:solidFill>
                  <a:srgbClr val="0033CC"/>
                </a:solidFill>
              </a:rPr>
              <a:t>THỊNH</a:t>
            </a:r>
            <a:r>
              <a:rPr lang="en-US" sz="4300" dirty="0">
                <a:solidFill>
                  <a:srgbClr val="0033CC"/>
                </a:solidFill>
              </a:rPr>
              <a:t> </a:t>
            </a:r>
            <a:r>
              <a:rPr lang="en-US" sz="4300" dirty="0" err="1">
                <a:solidFill>
                  <a:srgbClr val="0033CC"/>
                </a:solidFill>
              </a:rPr>
              <a:t>ĐỨC</a:t>
            </a:r>
            <a:endParaRPr lang="en-US" sz="4300" dirty="0">
              <a:solidFill>
                <a:srgbClr val="0033CC"/>
              </a:solidFill>
            </a:endParaRPr>
          </a:p>
        </p:txBody>
      </p:sp>
    </p:spTree>
    <p:extLst>
      <p:ext uri="{BB962C8B-B14F-4D97-AF65-F5344CB8AC3E}">
        <p14:creationId xmlns:p14="http://schemas.microsoft.com/office/powerpoint/2010/main" val="33874643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Desktop\Tủ sách NNTD\CamScanner 01-12-2022 09.40_2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8784976" cy="6480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019574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Desktop\Tủ sách NNTD\CamScanner 01-12-2022 09.40_2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8784976" cy="6480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923920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D:\Desktop\Tủ sách NNTD\CamScanner 01-13-2022 08.36_68.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8640960" cy="6552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7775722"/>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D:\Desktop\Tủ sách NNTD\CamScanner 01-13-2022 08.36_69.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88640"/>
            <a:ext cx="8712968" cy="6552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4591556"/>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descr="D:\Desktop\Tủ sách NNTD\CamScanner 01-12-2022 09.40_13.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88640"/>
            <a:ext cx="8712968" cy="6480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928786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D:\Desktop\Tủ sách NNTD\CamScanner 01-12-2022 09.40_14.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1521" y="188640"/>
            <a:ext cx="8640960" cy="6480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237375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D:\Desktop\Tủ sách NNTD\CamScanner 01-12-2022 09.40_12.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88640"/>
            <a:ext cx="8640959" cy="6480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5327449"/>
      </p:ext>
    </p:extLst>
  </p:cSld>
  <p:clrMapOvr>
    <a:masterClrMapping/>
  </p:clrMapOvr>
  <p:transition spd="slow">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D:\Desktop\Tủ sách NNTD\CamScanner 01-12-2022 09.40_15.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1521" y="188640"/>
            <a:ext cx="8640960" cy="6480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7619879"/>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D:\Desktop\Tủ sách NNTD\CamScanner 01-12-2022 09.40_1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8712968" cy="6552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862476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D:\Desktop\Tủ sách NNTD\CamScanner 01-12-2022 09.40_19.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8712968" cy="6552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922296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260648"/>
            <a:ext cx="8712968" cy="6408712"/>
          </a:xfrm>
        </p:spPr>
        <p:txBody>
          <a:bodyPr>
            <a:normAutofit/>
          </a:bodyPr>
          <a:lstStyle/>
          <a:p>
            <a:pPr marL="0" indent="0" algn="just">
              <a:buNone/>
            </a:pPr>
            <a:r>
              <a:rPr lang="vi-VN" dirty="0" smtClean="0"/>
              <a:t>	</a:t>
            </a:r>
            <a:r>
              <a:rPr lang="vi-VN" dirty="0" smtClean="0">
                <a:latin typeface="+mj-lt"/>
              </a:rPr>
              <a:t>Như </a:t>
            </a:r>
            <a:r>
              <a:rPr lang="vi-VN" dirty="0">
                <a:latin typeface="+mj-lt"/>
              </a:rPr>
              <a:t>chúng ta đã biết đối với học sinh, </a:t>
            </a:r>
            <a:r>
              <a:rPr lang="vi-VN" dirty="0" smtClean="0">
                <a:latin typeface="+mj-lt"/>
              </a:rPr>
              <a:t>Tiếng </a:t>
            </a:r>
            <a:r>
              <a:rPr lang="vi-VN" dirty="0">
                <a:latin typeface="+mj-lt"/>
              </a:rPr>
              <a:t>Anh không chỉ là ngôn ngữ giao tiếp mà nó còn ảnh hưởng lớn đến tương lai, là nền tảng và hành trang cho con đường học tập và công việc sau này. </a:t>
            </a:r>
            <a:endParaRPr lang="vi-VN" dirty="0"/>
          </a:p>
        </p:txBody>
      </p:sp>
    </p:spTree>
    <p:extLst>
      <p:ext uri="{BB962C8B-B14F-4D97-AF65-F5344CB8AC3E}">
        <p14:creationId xmlns:p14="http://schemas.microsoft.com/office/powerpoint/2010/main" val="281596989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D:\Desktop\Tủ sách NNTD\CamScanner 01-12-2022 09.40_1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8640960" cy="6513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7169637"/>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descr="D:\Desktop\Tủ sách NNTD\z3105114131705_e20896fb0757afef06ed6d1d01bd90c9.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8640960" cy="6408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4547253"/>
      </p:ext>
    </p:extLst>
  </p:cSld>
  <p:clrMapOvr>
    <a:masterClrMapping/>
  </p:clrMapOvr>
  <p:transition spd="slow">
    <p:randomBa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D:\Desktop\Tủ sách NNTD\CamScanner 01-12-2022 09.40_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8712968" cy="6480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752518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D:\Desktop\Tủ sách NNTD\CamScanner 01-12-2022 09.40_17.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8712968" cy="6480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135159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D:\Desktop\Tủ sách NNTD\z3105029634220_542afe3b3645556831f954019b678748.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8640960" cy="6480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324048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D:\Desktop\Tủ sách NNTD\z3105081846301_03138117df58798fd1a1187e7edcf257.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8712967" cy="6480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7362850"/>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descr="D:\Desktop\Tủ sách NNTD\CamScanner 01-12-2022 09.40_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8640959" cy="6480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2935621"/>
      </p:ext>
    </p:extLst>
  </p:cSld>
  <p:clrMapOvr>
    <a:masterClrMapping/>
  </p:clrMapOvr>
  <p:transition spd="slow">
    <p:randomBar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D:\Desktop\Tủ sách NNTD\CamScanner 01-12-2022 09.40_4.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8640960" cy="6480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5009948"/>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D:\Desktop\Tủ sách NNTD\CamScanner 01-12-2022 09.40_5.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8640959" cy="6480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375784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D:\Desktop\Tủ sách NNTD\CamScanner 01-12-2022 09.40_8.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1" y="188640"/>
            <a:ext cx="8640959" cy="6480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417096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260648"/>
            <a:ext cx="8640960" cy="6408712"/>
          </a:xfrm>
        </p:spPr>
        <p:txBody>
          <a:bodyPr/>
          <a:lstStyle/>
          <a:p>
            <a:pPr marL="0" indent="0" algn="just">
              <a:buNone/>
            </a:pPr>
            <a:r>
              <a:rPr lang="vi-VN" dirty="0" smtClean="0"/>
              <a:t>	</a:t>
            </a:r>
            <a:r>
              <a:rPr lang="vi-VN" dirty="0" smtClean="0">
                <a:latin typeface="+mj-lt"/>
              </a:rPr>
              <a:t>Làm </a:t>
            </a:r>
            <a:r>
              <a:rPr lang="vi-VN" dirty="0">
                <a:latin typeface="+mj-lt"/>
              </a:rPr>
              <a:t>thế nào để các em vừa học tốt kiến thức khoa học đồng thời nâng cao được khả năng ngoại ngữ? kết hợp hài hòa các giá trị văn hoá Việt Nam, văn hoá khu vực, và văn hoá quốc tế và có tính liên thông tích hợp tương quan với các môn học khác trong chương trình như Toán, Mĩ thuật, Âm nhạc và đặc biệt là ngôn ngữ, kiến thức của môn Tiếng </a:t>
            </a:r>
            <a:r>
              <a:rPr lang="vi-VN" dirty="0" smtClean="0">
                <a:latin typeface="+mj-lt"/>
              </a:rPr>
              <a:t>Việt</a:t>
            </a:r>
            <a:r>
              <a:rPr lang="vi-VN" dirty="0">
                <a:latin typeface="+mj-lt"/>
              </a:rPr>
              <a:t>?</a:t>
            </a:r>
          </a:p>
          <a:p>
            <a:endParaRPr lang="vi-VN" dirty="0"/>
          </a:p>
        </p:txBody>
      </p:sp>
    </p:spTree>
    <p:extLst>
      <p:ext uri="{BB962C8B-B14F-4D97-AF65-F5344CB8AC3E}">
        <p14:creationId xmlns:p14="http://schemas.microsoft.com/office/powerpoint/2010/main" val="2700880176"/>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Desktop\Tủ sách NNTD\CamScanner 01-12-2022 09.40_9.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1" y="188640"/>
            <a:ext cx="8640960" cy="6408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5576143"/>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D:\Desktop\Tủ sách NNTD\CamScanner 01-12-2022 09.40_7.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8640960" cy="6480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254390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D:\Desktop\Tủ sách NNTD\CamScanner 01-13-2022 08.36_59.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88640"/>
            <a:ext cx="8784975" cy="6480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49464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D:\Desktop\Tủ sách NNTD\CamScanner 01-13-2022 08.36_6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88640"/>
            <a:ext cx="8712968" cy="6480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259778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D:\Desktop\Tủ sách NNTD\CamScanner 01-13-2022 08.36_62.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88640"/>
            <a:ext cx="8712968" cy="6480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666785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3" descr="D:\Desktop\Tủ sách NNTD\CamScanner 01-13-2022 08.36_63.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88640"/>
            <a:ext cx="8784976" cy="6480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608798"/>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D:\Desktop\Tủ sách NNTD\CamScanner 01-13-2022 08.36_64.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88640"/>
            <a:ext cx="8712968" cy="6480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965897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D:\Desktop\Tủ sách NNTD\CamScanner 01-13-2022 08.36_66.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88640"/>
            <a:ext cx="8784976" cy="6480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845169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D:\Desktop\Tủ sách NNTD\CamScanner 01-13-2022 08.36_60.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1521" y="188640"/>
            <a:ext cx="8640960" cy="6552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679216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D:\Desktop\Tủ sách NNTD\CamScanner 01-12-2022 09.40_28.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1521" y="188640"/>
            <a:ext cx="8640960" cy="6480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708665"/>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332656"/>
            <a:ext cx="8640960" cy="6336704"/>
          </a:xfrm>
        </p:spPr>
        <p:txBody>
          <a:bodyPr/>
          <a:lstStyle/>
          <a:p>
            <a:pPr marL="0" indent="0" algn="just">
              <a:buNone/>
            </a:pPr>
            <a:r>
              <a:rPr lang="en-US" dirty="0" smtClean="0"/>
              <a:t>	</a:t>
            </a:r>
            <a:r>
              <a:rPr lang="en-US" dirty="0" err="1" smtClean="0">
                <a:latin typeface="Times New Roman" pitchFamily="18" charset="0"/>
                <a:cs typeface="Times New Roman" pitchFamily="18" charset="0"/>
              </a:rPr>
              <a:t>Ngoại</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ngữ</a:t>
            </a:r>
            <a:r>
              <a:rPr lang="en-US" dirty="0">
                <a:latin typeface="Times New Roman" pitchFamily="18" charset="0"/>
                <a:cs typeface="Times New Roman" pitchFamily="18" charset="0"/>
              </a:rPr>
              <a:t> </a:t>
            </a:r>
            <a:r>
              <a:rPr lang="vi-VN" dirty="0" smtClean="0">
                <a:latin typeface="Times New Roman" pitchFamily="18" charset="0"/>
                <a:cs typeface="Times New Roman" pitchFamily="18" charset="0"/>
              </a:rPr>
              <a:t>còn giúp học sinh </a:t>
            </a:r>
            <a:r>
              <a:rPr lang="vi-VN" dirty="0">
                <a:latin typeface="Times New Roman" pitchFamily="18" charset="0"/>
                <a:cs typeface="Times New Roman" pitchFamily="18" charset="0"/>
              </a:rPr>
              <a:t>rèn luyện các kĩ năng ngôn ngữ: nghe, nói, đọc, viết, cũng như tích hợp học tiếng Anh qua các môn học nhằm rèn luyện các kĩ năng để phát triển toàn diện bao gồm: khả năng sáng tạo, tư duy phản biện, kĩ năng giao tiếp, kĩ năng hợp tác và khả năng tự hoàn thiện bản thân.</a:t>
            </a:r>
            <a:r>
              <a:rPr lang="en-US" dirty="0">
                <a:latin typeface="Times New Roman" pitchFamily="18" charset="0"/>
                <a:cs typeface="Times New Roman" pitchFamily="18" charset="0"/>
              </a:rPr>
              <a:t> </a:t>
            </a:r>
            <a:endParaRPr lang="vi-VN" dirty="0">
              <a:latin typeface="Times New Roman" pitchFamily="18" charset="0"/>
              <a:cs typeface="Times New Roman" pitchFamily="18" charset="0"/>
            </a:endParaRPr>
          </a:p>
          <a:p>
            <a:endParaRPr lang="vi-VN" dirty="0"/>
          </a:p>
        </p:txBody>
      </p:sp>
    </p:spTree>
    <p:extLst>
      <p:ext uri="{BB962C8B-B14F-4D97-AF65-F5344CB8AC3E}">
        <p14:creationId xmlns:p14="http://schemas.microsoft.com/office/powerpoint/2010/main" val="75272008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88640"/>
            <a:ext cx="8712968" cy="6408712"/>
          </a:xfrm>
        </p:spPr>
        <p:txBody>
          <a:bodyPr>
            <a:normAutofit/>
          </a:bodyPr>
          <a:lstStyle/>
          <a:p>
            <a:pPr marL="0" indent="0" algn="just">
              <a:buNone/>
            </a:pPr>
            <a:r>
              <a:rPr lang="vi-VN" dirty="0" smtClean="0"/>
              <a:t>	</a:t>
            </a:r>
            <a:r>
              <a:rPr lang="vi-VN" dirty="0" smtClean="0">
                <a:latin typeface="+mj-lt"/>
              </a:rPr>
              <a:t>Hy vọng các cuốn sách trong tủ sách sẽ là </a:t>
            </a:r>
            <a:r>
              <a:rPr lang="vi-VN" dirty="0">
                <a:latin typeface="+mj-lt"/>
              </a:rPr>
              <a:t>tài liệu tham khảo hữu ích giúp các bậc phụ huynh có thể đưa con em mình đến gần hơn với tiếng </a:t>
            </a:r>
            <a:r>
              <a:rPr lang="vi-VN" dirty="0" smtClean="0">
                <a:latin typeface="+mj-lt"/>
              </a:rPr>
              <a:t>Anh, </a:t>
            </a:r>
            <a:r>
              <a:rPr lang="vi-VN" dirty="0" smtClean="0">
                <a:latin typeface="+mj-lt"/>
              </a:rPr>
              <a:t>có thêm nhiều kiến thức Tiếng anh bổ ích và lý thú, giúp các em mở rộng vốn từ Anh Việt của mình </a:t>
            </a:r>
            <a:r>
              <a:rPr lang="vi-VN" dirty="0" smtClean="0">
                <a:latin typeface="+mj-lt"/>
              </a:rPr>
              <a:t>và </a:t>
            </a:r>
            <a:r>
              <a:rPr lang="vi-VN" dirty="0">
                <a:latin typeface="+mj-lt"/>
              </a:rPr>
              <a:t>tiếp thu ngôn ngữ một cách tự nhiên, không gò bó.</a:t>
            </a:r>
          </a:p>
          <a:p>
            <a:pPr algn="just"/>
            <a:endParaRPr lang="vi-VN" dirty="0"/>
          </a:p>
          <a:p>
            <a:endParaRPr lang="vi-VN" dirty="0"/>
          </a:p>
        </p:txBody>
      </p:sp>
    </p:spTree>
    <p:extLst>
      <p:ext uri="{BB962C8B-B14F-4D97-AF65-F5344CB8AC3E}">
        <p14:creationId xmlns:p14="http://schemas.microsoft.com/office/powerpoint/2010/main" val="319694166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260648"/>
            <a:ext cx="8640960" cy="6336704"/>
          </a:xfrm>
        </p:spPr>
        <p:txBody>
          <a:bodyPr>
            <a:normAutofit/>
          </a:bodyPr>
          <a:lstStyle/>
          <a:p>
            <a:pPr marL="0" indent="0" algn="just">
              <a:buNone/>
            </a:pPr>
            <a:r>
              <a:rPr lang="vi-VN" dirty="0" smtClean="0"/>
              <a:t>	</a:t>
            </a:r>
            <a:r>
              <a:rPr lang="vi-VN" dirty="0" smtClean="0">
                <a:latin typeface="+mj-lt"/>
              </a:rPr>
              <a:t>Đặc biệt các câu chuyện khoa học, cổ tích </a:t>
            </a:r>
            <a:r>
              <a:rPr lang="vi-VN" dirty="0">
                <a:latin typeface="+mj-lt"/>
              </a:rPr>
              <a:t>bổ ích, </a:t>
            </a:r>
            <a:r>
              <a:rPr lang="vi-VN" dirty="0" smtClean="0">
                <a:latin typeface="+mj-lt"/>
              </a:rPr>
              <a:t>sẽ </a:t>
            </a:r>
            <a:r>
              <a:rPr lang="vi-VN" dirty="0">
                <a:latin typeface="+mj-lt"/>
              </a:rPr>
              <a:t>hữu ích </a:t>
            </a:r>
            <a:r>
              <a:rPr lang="vi-VN" dirty="0" smtClean="0">
                <a:latin typeface="+mj-lt"/>
              </a:rPr>
              <a:t>cho các em trong </a:t>
            </a:r>
            <a:r>
              <a:rPr lang="vi-VN" dirty="0">
                <a:latin typeface="+mj-lt"/>
              </a:rPr>
              <a:t>việc học Anh ngữ và đặc biệt ngày càng tự tin hơn trong quá trình giao </a:t>
            </a:r>
            <a:r>
              <a:rPr lang="vi-VN" dirty="0" smtClean="0">
                <a:latin typeface="+mj-lt"/>
              </a:rPr>
              <a:t>tiếp. Hãy đọc và cảm nhận các cuốn sách </a:t>
            </a:r>
            <a:r>
              <a:rPr lang="vi-VN" dirty="0" smtClean="0">
                <a:latin typeface="+mj-lt"/>
              </a:rPr>
              <a:t>trong tủ sách “Ngoại ngữ-Từ điển” để làm giàu thêm vốn từ vựng Tiếng anh của mình các em nhé!</a:t>
            </a:r>
          </a:p>
          <a:p>
            <a:pPr marL="0" indent="0" algn="just">
              <a:buNone/>
            </a:pPr>
            <a:endParaRPr lang="vi-VN" dirty="0" smtClean="0"/>
          </a:p>
          <a:p>
            <a:pPr marL="0" indent="0" algn="just">
              <a:buNone/>
            </a:pPr>
            <a:endParaRPr lang="vi-VN" dirty="0">
              <a:latin typeface="+mj-lt"/>
            </a:endParaRPr>
          </a:p>
        </p:txBody>
      </p:sp>
    </p:spTree>
    <p:extLst>
      <p:ext uri="{BB962C8B-B14F-4D97-AF65-F5344CB8AC3E}">
        <p14:creationId xmlns:p14="http://schemas.microsoft.com/office/powerpoint/2010/main" val="3136190930"/>
      </p:ext>
    </p:extLst>
  </p:cSld>
  <p:clrMapOvr>
    <a:masterClrMapping/>
  </p:clrMapOvr>
  <p:transition spd="slow">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6" name="Picture 2" descr="9"/>
          <p:cNvPicPr>
            <a:picLocks noChangeAspect="1" noChangeArrowheads="1"/>
          </p:cNvPicPr>
          <p:nvPr/>
        </p:nvPicPr>
        <p:blipFill>
          <a:blip r:embed="rId2">
            <a:extLst>
              <a:ext uri="{28A0092B-C50C-407E-A947-70E740481C1C}">
                <a14:useLocalDpi xmlns:a14="http://schemas.microsoft.com/office/drawing/2010/main" val="0"/>
              </a:ext>
            </a:extLst>
          </a:blip>
          <a:srcRect l="69392" t="55202"/>
          <a:stretch>
            <a:fillRect/>
          </a:stretch>
        </p:blipFill>
        <p:spPr bwMode="auto">
          <a:xfrm>
            <a:off x="7493000" y="5381625"/>
            <a:ext cx="16510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867" name="Rectangle 3"/>
          <p:cNvSpPr>
            <a:spLocks noChangeArrowheads="1"/>
          </p:cNvSpPr>
          <p:nvPr/>
        </p:nvSpPr>
        <p:spPr bwMode="auto">
          <a:xfrm>
            <a:off x="2590800" y="304800"/>
            <a:ext cx="6019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endParaRPr lang="vi-VN" sz="4400" b="1">
              <a:solidFill>
                <a:srgbClr val="FF3300"/>
              </a:solidFill>
            </a:endParaRPr>
          </a:p>
        </p:txBody>
      </p:sp>
      <p:sp>
        <p:nvSpPr>
          <p:cNvPr id="164868" name="AutoShape 5"/>
          <p:cNvSpPr>
            <a:spLocks noChangeArrowheads="1"/>
          </p:cNvSpPr>
          <p:nvPr/>
        </p:nvSpPr>
        <p:spPr bwMode="auto">
          <a:xfrm>
            <a:off x="1447800" y="228600"/>
            <a:ext cx="493713" cy="539750"/>
          </a:xfrm>
          <a:prstGeom prst="star4">
            <a:avLst>
              <a:gd name="adj" fmla="val 12500"/>
            </a:avLst>
          </a:prstGeom>
          <a:gradFill rotWithShape="1">
            <a:gsLst>
              <a:gs pos="0">
                <a:srgbClr val="000082"/>
              </a:gs>
              <a:gs pos="100000">
                <a:srgbClr val="FF82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37926" name="AutoShape 6"/>
          <p:cNvSpPr>
            <a:spLocks noChangeArrowheads="1"/>
          </p:cNvSpPr>
          <p:nvPr/>
        </p:nvSpPr>
        <p:spPr bwMode="auto">
          <a:xfrm>
            <a:off x="8153400" y="1143000"/>
            <a:ext cx="304800" cy="304800"/>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vi-VN"/>
          </a:p>
        </p:txBody>
      </p:sp>
      <p:sp>
        <p:nvSpPr>
          <p:cNvPr id="337927" name="AutoShape 7"/>
          <p:cNvSpPr>
            <a:spLocks noChangeArrowheads="1"/>
          </p:cNvSpPr>
          <p:nvPr/>
        </p:nvSpPr>
        <p:spPr bwMode="auto">
          <a:xfrm>
            <a:off x="7848600" y="3581400"/>
            <a:ext cx="304800" cy="304800"/>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vi-VN"/>
          </a:p>
        </p:txBody>
      </p:sp>
      <p:pic>
        <p:nvPicPr>
          <p:cNvPr id="164871" name="Picture 9" descr="961457njqoucs7zc"/>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28600"/>
            <a:ext cx="429577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872" name="AutoShape 12"/>
          <p:cNvSpPr>
            <a:spLocks noChangeArrowheads="1"/>
          </p:cNvSpPr>
          <p:nvPr/>
        </p:nvSpPr>
        <p:spPr bwMode="auto">
          <a:xfrm>
            <a:off x="152400" y="685800"/>
            <a:ext cx="493713" cy="539750"/>
          </a:xfrm>
          <a:prstGeom prst="star4">
            <a:avLst>
              <a:gd name="adj" fmla="val 12500"/>
            </a:avLst>
          </a:prstGeom>
          <a:gradFill rotWithShape="1">
            <a:gsLst>
              <a:gs pos="0">
                <a:srgbClr val="000082"/>
              </a:gs>
              <a:gs pos="100000">
                <a:srgbClr val="FF82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64873" name="AutoShape 13"/>
          <p:cNvSpPr>
            <a:spLocks noChangeArrowheads="1"/>
          </p:cNvSpPr>
          <p:nvPr/>
        </p:nvSpPr>
        <p:spPr bwMode="auto">
          <a:xfrm>
            <a:off x="1600200" y="381000"/>
            <a:ext cx="493713" cy="539750"/>
          </a:xfrm>
          <a:prstGeom prst="star4">
            <a:avLst>
              <a:gd name="adj" fmla="val 0"/>
            </a:avLst>
          </a:prstGeom>
          <a:gradFill rotWithShape="1">
            <a:gsLst>
              <a:gs pos="0">
                <a:srgbClr val="000082"/>
              </a:gs>
              <a:gs pos="100000">
                <a:srgbClr val="FF82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64874" name="AutoShape 14"/>
          <p:cNvSpPr>
            <a:spLocks noChangeArrowheads="1"/>
          </p:cNvSpPr>
          <p:nvPr/>
        </p:nvSpPr>
        <p:spPr bwMode="auto">
          <a:xfrm>
            <a:off x="8650288" y="0"/>
            <a:ext cx="493712" cy="539750"/>
          </a:xfrm>
          <a:prstGeom prst="star4">
            <a:avLst>
              <a:gd name="adj" fmla="val 12500"/>
            </a:avLst>
          </a:prstGeom>
          <a:gradFill rotWithShape="1">
            <a:gsLst>
              <a:gs pos="0">
                <a:srgbClr val="000082"/>
              </a:gs>
              <a:gs pos="100000">
                <a:srgbClr val="FF82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37935" name="AutoShape 15"/>
          <p:cNvSpPr>
            <a:spLocks noChangeArrowheads="1"/>
          </p:cNvSpPr>
          <p:nvPr/>
        </p:nvSpPr>
        <p:spPr bwMode="auto">
          <a:xfrm>
            <a:off x="7543800" y="1905000"/>
            <a:ext cx="304800" cy="304800"/>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vi-VN"/>
          </a:p>
        </p:txBody>
      </p:sp>
      <p:sp>
        <p:nvSpPr>
          <p:cNvPr id="164876" name="AutoShape 16"/>
          <p:cNvSpPr>
            <a:spLocks noChangeArrowheads="1"/>
          </p:cNvSpPr>
          <p:nvPr/>
        </p:nvSpPr>
        <p:spPr bwMode="auto">
          <a:xfrm>
            <a:off x="381000" y="2514600"/>
            <a:ext cx="493713" cy="539750"/>
          </a:xfrm>
          <a:prstGeom prst="star4">
            <a:avLst>
              <a:gd name="adj" fmla="val 12500"/>
            </a:avLst>
          </a:prstGeom>
          <a:gradFill rotWithShape="1">
            <a:gsLst>
              <a:gs pos="0">
                <a:srgbClr val="000082"/>
              </a:gs>
              <a:gs pos="100000">
                <a:srgbClr val="FF82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37937" name="AutoShape 17"/>
          <p:cNvSpPr>
            <a:spLocks noChangeArrowheads="1"/>
          </p:cNvSpPr>
          <p:nvPr/>
        </p:nvSpPr>
        <p:spPr bwMode="auto">
          <a:xfrm>
            <a:off x="4038600" y="6172200"/>
            <a:ext cx="990600" cy="533400"/>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vi-VN"/>
          </a:p>
        </p:txBody>
      </p:sp>
      <p:sp>
        <p:nvSpPr>
          <p:cNvPr id="164878" name="Text Box 19"/>
          <p:cNvSpPr txBox="1">
            <a:spLocks noChangeArrowheads="1"/>
          </p:cNvSpPr>
          <p:nvPr/>
        </p:nvSpPr>
        <p:spPr bwMode="auto">
          <a:xfrm>
            <a:off x="304800" y="4572000"/>
            <a:ext cx="8593138" cy="1570038"/>
          </a:xfrm>
          <a:prstGeom prst="rect">
            <a:avLst/>
          </a:prstGeom>
          <a:solidFill>
            <a:srgbClr val="4FFF4F"/>
          </a:solidFill>
          <a:ln>
            <a:noFill/>
          </a:ln>
          <a:effectLst/>
          <a:extLs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4800" dirty="0" err="1"/>
              <a:t>XIN</a:t>
            </a:r>
            <a:r>
              <a:rPr lang="en-US" sz="4800" dirty="0"/>
              <a:t> </a:t>
            </a:r>
            <a:r>
              <a:rPr lang="en-US" sz="4800" dirty="0" err="1"/>
              <a:t>CHÀO</a:t>
            </a:r>
            <a:r>
              <a:rPr lang="en-US" sz="4800" dirty="0"/>
              <a:t> </a:t>
            </a:r>
            <a:r>
              <a:rPr lang="en-US" sz="4800" dirty="0" err="1"/>
              <a:t>VÀ</a:t>
            </a:r>
            <a:r>
              <a:rPr lang="en-US" sz="4800" dirty="0"/>
              <a:t> </a:t>
            </a:r>
            <a:r>
              <a:rPr lang="en-US" sz="4800" dirty="0" err="1"/>
              <a:t>HẸN</a:t>
            </a:r>
            <a:r>
              <a:rPr lang="en-US" sz="4800" dirty="0"/>
              <a:t> </a:t>
            </a:r>
            <a:r>
              <a:rPr lang="en-US" sz="4800" dirty="0" err="1"/>
              <a:t>GẶP</a:t>
            </a:r>
            <a:r>
              <a:rPr lang="en-US" sz="4800" dirty="0"/>
              <a:t> </a:t>
            </a:r>
            <a:r>
              <a:rPr lang="en-US" sz="4800" dirty="0" err="1"/>
              <a:t>LẠI</a:t>
            </a:r>
            <a:r>
              <a:rPr lang="en-US" sz="4800" dirty="0"/>
              <a:t> </a:t>
            </a:r>
            <a:r>
              <a:rPr lang="en-US" sz="4800" dirty="0" err="1"/>
              <a:t>CÁC</a:t>
            </a:r>
            <a:r>
              <a:rPr lang="en-US" sz="4800" dirty="0"/>
              <a:t> </a:t>
            </a:r>
            <a:r>
              <a:rPr lang="en-US" sz="4800" dirty="0" err="1" smtClean="0"/>
              <a:t>EM</a:t>
            </a:r>
            <a:r>
              <a:rPr lang="en-US" sz="4800" dirty="0" smtClean="0"/>
              <a:t>!</a:t>
            </a:r>
            <a:endParaRPr lang="en-US" sz="4800" dirty="0"/>
          </a:p>
        </p:txBody>
      </p:sp>
    </p:spTree>
    <p:extLst>
      <p:ext uri="{BB962C8B-B14F-4D97-AF65-F5344CB8AC3E}">
        <p14:creationId xmlns:p14="http://schemas.microsoft.com/office/powerpoint/2010/main" val="352640409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260648"/>
            <a:ext cx="8661648" cy="6408712"/>
          </a:xfrm>
        </p:spPr>
        <p:txBody>
          <a:bodyPr/>
          <a:lstStyle/>
          <a:p>
            <a:pPr marL="0" indent="0" algn="just">
              <a:buNone/>
            </a:pPr>
            <a:r>
              <a:rPr lang="vi-VN" dirty="0" smtClean="0"/>
              <a:t>	</a:t>
            </a:r>
            <a:r>
              <a:rPr lang="vi-VN" dirty="0" smtClean="0">
                <a:latin typeface="+mj-lt"/>
              </a:rPr>
              <a:t>Ở </a:t>
            </a:r>
            <a:r>
              <a:rPr lang="vi-VN" dirty="0">
                <a:latin typeface="+mj-lt"/>
              </a:rPr>
              <a:t>cấp tiểu </a:t>
            </a:r>
            <a:r>
              <a:rPr lang="vi-VN" dirty="0" smtClean="0">
                <a:latin typeface="+mj-lt"/>
              </a:rPr>
              <a:t>học, </a:t>
            </a:r>
            <a:r>
              <a:rPr lang="vi-VN" dirty="0">
                <a:latin typeface="+mj-lt"/>
              </a:rPr>
              <a:t>khi các em mới làm làm quen với những bài học đầu tiên về </a:t>
            </a:r>
            <a:r>
              <a:rPr lang="vi-VN" dirty="0" smtClean="0">
                <a:latin typeface="+mj-lt"/>
              </a:rPr>
              <a:t>Tiếng anh, ngoài </a:t>
            </a:r>
            <a:r>
              <a:rPr lang="vi-VN" dirty="0">
                <a:latin typeface="+mj-lt"/>
              </a:rPr>
              <a:t>việc học phát </a:t>
            </a:r>
            <a:r>
              <a:rPr lang="vi-VN" dirty="0" smtClean="0">
                <a:latin typeface="+mj-lt"/>
              </a:rPr>
              <a:t>âm, </a:t>
            </a:r>
            <a:r>
              <a:rPr lang="vi-VN" dirty="0">
                <a:latin typeface="+mj-lt"/>
              </a:rPr>
              <a:t>từ </a:t>
            </a:r>
            <a:r>
              <a:rPr lang="vi-VN" dirty="0" smtClean="0">
                <a:latin typeface="+mj-lt"/>
              </a:rPr>
              <a:t>vựng,…</a:t>
            </a:r>
            <a:r>
              <a:rPr lang="vi-VN" dirty="0">
                <a:latin typeface="+mj-lt"/>
              </a:rPr>
              <a:t>thì việc nắm vững các kiến thức ngữ pháp cơ bản là vô cũng quan trọng bởi đây là nền tảng giúp các em trở nên thành thạo cả bốn kỹ năng và đó cũng là bàn đạp vững chắc giúp các em tự tin hơn trên chặng đường học </a:t>
            </a:r>
            <a:r>
              <a:rPr lang="vi-VN" dirty="0" smtClean="0">
                <a:latin typeface="+mj-lt"/>
              </a:rPr>
              <a:t>Tiếng </a:t>
            </a:r>
            <a:r>
              <a:rPr lang="vi-VN" dirty="0">
                <a:latin typeface="+mj-lt"/>
              </a:rPr>
              <a:t>anh sau </a:t>
            </a:r>
            <a:r>
              <a:rPr lang="vi-VN" dirty="0" smtClean="0">
                <a:latin typeface="+mj-lt"/>
              </a:rPr>
              <a:t>này.</a:t>
            </a:r>
            <a:endParaRPr lang="vi-VN" dirty="0">
              <a:latin typeface="+mj-lt"/>
            </a:endParaRPr>
          </a:p>
          <a:p>
            <a:pPr marL="0" indent="0">
              <a:buNone/>
            </a:pPr>
            <a:endParaRPr lang="vi-VN" dirty="0"/>
          </a:p>
        </p:txBody>
      </p:sp>
    </p:spTree>
    <p:extLst>
      <p:ext uri="{BB962C8B-B14F-4D97-AF65-F5344CB8AC3E}">
        <p14:creationId xmlns:p14="http://schemas.microsoft.com/office/powerpoint/2010/main" val="367136919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260648"/>
            <a:ext cx="8568952" cy="6336704"/>
          </a:xfrm>
        </p:spPr>
        <p:txBody>
          <a:bodyPr>
            <a:normAutofit/>
          </a:bodyPr>
          <a:lstStyle/>
          <a:p>
            <a:pPr marL="0" indent="0" algn="just">
              <a:buNone/>
            </a:pPr>
            <a:r>
              <a:rPr lang="vi-VN" dirty="0" smtClean="0"/>
              <a:t>	</a:t>
            </a:r>
            <a:r>
              <a:rPr lang="vi-VN" dirty="0" smtClean="0">
                <a:latin typeface="+mj-lt"/>
              </a:rPr>
              <a:t>Nhằm giúp các em học tốt hơn môn Tiếng anh, Thư viện nhà trường biên soạn thư mục giới thiệu tủ sách Ngoại ngữ-Từ điển. Bao gồm nhiều cuốn sách với các </a:t>
            </a:r>
            <a:r>
              <a:rPr lang="vi-VN" dirty="0">
                <a:latin typeface="+mj-lt"/>
              </a:rPr>
              <a:t>bài tập về từ vựng theo các chủ </a:t>
            </a:r>
            <a:r>
              <a:rPr lang="vi-VN" dirty="0" smtClean="0">
                <a:latin typeface="+mj-lt"/>
              </a:rPr>
              <a:t>đề </a:t>
            </a:r>
            <a:r>
              <a:rPr lang="vi-VN" dirty="0">
                <a:latin typeface="+mj-lt"/>
              </a:rPr>
              <a:t>khác nhau. </a:t>
            </a:r>
            <a:r>
              <a:rPr lang="vi-VN" dirty="0" smtClean="0">
                <a:latin typeface="+mj-lt"/>
              </a:rPr>
              <a:t>Đặc biệt còn có các câu chuyện Song ngữ Anh Việt theo từng cấp độ, giúp các em học sinh vừa thư giãn, vừa học thêm được các từ mới Tiếng anh.</a:t>
            </a:r>
            <a:endParaRPr lang="vi-VN" dirty="0">
              <a:latin typeface="+mj-lt"/>
            </a:endParaRPr>
          </a:p>
        </p:txBody>
      </p:sp>
    </p:spTree>
    <p:extLst>
      <p:ext uri="{BB962C8B-B14F-4D97-AF65-F5344CB8AC3E}">
        <p14:creationId xmlns:p14="http://schemas.microsoft.com/office/powerpoint/2010/main" val="373878085"/>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260648"/>
            <a:ext cx="8640960" cy="6336704"/>
          </a:xfrm>
        </p:spPr>
        <p:txBody>
          <a:bodyPr/>
          <a:lstStyle/>
          <a:p>
            <a:pPr marL="0" indent="0" algn="just">
              <a:buNone/>
            </a:pPr>
            <a:r>
              <a:rPr lang="vi-VN" dirty="0" smtClean="0"/>
              <a:t>	</a:t>
            </a:r>
            <a:r>
              <a:rPr lang="vi-VN" dirty="0" smtClean="0">
                <a:latin typeface="+mj-lt"/>
              </a:rPr>
              <a:t>Các cuốn sách này sẽ giúp các em làm quen với các từ vựng thường dùng nhất, nâng cao khả năng dùng từ và làm giầu thêm vốn từ của bạn. </a:t>
            </a:r>
            <a:r>
              <a:rPr lang="vi-VN" dirty="0">
                <a:latin typeface="+mj-lt"/>
              </a:rPr>
              <a:t>H</a:t>
            </a:r>
            <a:r>
              <a:rPr lang="vi-VN" dirty="0" smtClean="0">
                <a:latin typeface="+mj-lt"/>
              </a:rPr>
              <a:t>y vọng các cuốn sách trong tủ sách này sẽ hữu ích chocác em trong việc học Anh ngữ và đặc biệt ngày càng tự tin hơn trong quá trình giao tiếp.</a:t>
            </a:r>
            <a:endParaRPr lang="vi-VN" dirty="0">
              <a:latin typeface="+mj-lt"/>
            </a:endParaRPr>
          </a:p>
        </p:txBody>
      </p:sp>
    </p:spTree>
    <p:extLst>
      <p:ext uri="{BB962C8B-B14F-4D97-AF65-F5344CB8AC3E}">
        <p14:creationId xmlns:p14="http://schemas.microsoft.com/office/powerpoint/2010/main" val="358742394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260648"/>
            <a:ext cx="8568952" cy="6336704"/>
          </a:xfrm>
        </p:spPr>
        <p:txBody>
          <a:bodyPr>
            <a:normAutofit/>
          </a:bodyPr>
          <a:lstStyle/>
          <a:p>
            <a:pPr marL="0" indent="0" algn="just">
              <a:buNone/>
            </a:pPr>
            <a:r>
              <a:rPr lang="vi-VN" dirty="0" smtClean="0"/>
              <a:t>	</a:t>
            </a:r>
            <a:r>
              <a:rPr lang="vi-VN" dirty="0" smtClean="0">
                <a:latin typeface="+mj-lt"/>
              </a:rPr>
              <a:t>Nào chúng ta hãy cùng đến với các cuốn sách trong tủ sách để học được </a:t>
            </a:r>
            <a:r>
              <a:rPr lang="vi-VN" dirty="0">
                <a:latin typeface="+mj-lt"/>
              </a:rPr>
              <a:t>cách phát âm chuẩn</a:t>
            </a:r>
            <a:r>
              <a:rPr lang="vi-VN" dirty="0" smtClean="0">
                <a:latin typeface="+mj-lt"/>
              </a:rPr>
              <a:t>, </a:t>
            </a:r>
            <a:r>
              <a:rPr lang="vi-VN" dirty="0" smtClean="0">
                <a:latin typeface="+mj-lt"/>
              </a:rPr>
              <a:t>tra cứu và học từ vựng, từng bước tiếp cận với các kỹ năng nghe nói đọc viết, nâng cao vốn từ vựng một cách nhanh chóng và hiệu quả các em nhé!</a:t>
            </a:r>
          </a:p>
          <a:p>
            <a:pPr marL="0" indent="0" algn="just">
              <a:buNone/>
            </a:pPr>
            <a:endParaRPr lang="vi-VN" dirty="0"/>
          </a:p>
        </p:txBody>
      </p:sp>
    </p:spTree>
    <p:extLst>
      <p:ext uri="{BB962C8B-B14F-4D97-AF65-F5344CB8AC3E}">
        <p14:creationId xmlns:p14="http://schemas.microsoft.com/office/powerpoint/2010/main" val="372136488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Desktop\Tủ sách NNTD\CamScanner 01-12-2022 09.40_6.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8784976" cy="6408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6496262"/>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TotalTime>
  <Words>33</Words>
  <Application>Microsoft Office PowerPoint</Application>
  <PresentationFormat>On-screen Show (4:3)</PresentationFormat>
  <Paragraphs>11</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Sky123.Org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PHAM TIEN</dc:creator>
  <cp:lastModifiedBy>PHAM TIEN</cp:lastModifiedBy>
  <cp:revision>85</cp:revision>
  <dcterms:created xsi:type="dcterms:W3CDTF">2022-01-13T01:49:07Z</dcterms:created>
  <dcterms:modified xsi:type="dcterms:W3CDTF">2022-01-13T03:50:45Z</dcterms:modified>
</cp:coreProperties>
</file>