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7" r:id="rId3"/>
    <p:sldId id="269" r:id="rId4"/>
    <p:sldId id="263" r:id="rId5"/>
    <p:sldId id="303" r:id="rId6"/>
    <p:sldId id="301" r:id="rId7"/>
    <p:sldId id="302" r:id="rId8"/>
    <p:sldId id="268" r:id="rId9"/>
    <p:sldId id="305" r:id="rId10"/>
    <p:sldId id="306" r:id="rId11"/>
    <p:sldId id="307" r:id="rId12"/>
    <p:sldId id="261" r:id="rId13"/>
    <p:sldId id="260" r:id="rId14"/>
    <p:sldId id="259" r:id="rId15"/>
    <p:sldId id="258" r:id="rId16"/>
    <p:sldId id="257" r:id="rId17"/>
    <p:sldId id="271" r:id="rId18"/>
    <p:sldId id="276" r:id="rId19"/>
    <p:sldId id="275" r:id="rId20"/>
    <p:sldId id="274" r:id="rId21"/>
    <p:sldId id="273" r:id="rId22"/>
    <p:sldId id="272" r:id="rId23"/>
    <p:sldId id="277" r:id="rId24"/>
    <p:sldId id="278" r:id="rId25"/>
    <p:sldId id="284" r:id="rId26"/>
    <p:sldId id="283" r:id="rId27"/>
    <p:sldId id="282" r:id="rId28"/>
    <p:sldId id="281" r:id="rId29"/>
    <p:sldId id="280" r:id="rId30"/>
    <p:sldId id="279" r:id="rId31"/>
    <p:sldId id="285" r:id="rId32"/>
    <p:sldId id="294" r:id="rId33"/>
    <p:sldId id="292" r:id="rId34"/>
    <p:sldId id="291" r:id="rId35"/>
    <p:sldId id="289" r:id="rId36"/>
    <p:sldId id="288" r:id="rId37"/>
    <p:sldId id="287" r:id="rId38"/>
    <p:sldId id="295" r:id="rId39"/>
    <p:sldId id="296" r:id="rId40"/>
    <p:sldId id="297" r:id="rId41"/>
    <p:sldId id="304" r:id="rId42"/>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D3B649F1-A8D5-45C6-BECC-5B7AC86BC40B}"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B7C751A-7670-45ED-BC5D-5C94F847113D}" type="slidenum">
              <a:rPr lang="vi-VN" smtClean="0"/>
              <a:t>‹#›</a:t>
            </a:fld>
            <a:endParaRPr lang="vi-VN"/>
          </a:p>
        </p:txBody>
      </p:sp>
    </p:spTree>
    <p:extLst>
      <p:ext uri="{BB962C8B-B14F-4D97-AF65-F5344CB8AC3E}">
        <p14:creationId xmlns:p14="http://schemas.microsoft.com/office/powerpoint/2010/main" val="2190683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3B649F1-A8D5-45C6-BECC-5B7AC86BC40B}"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B7C751A-7670-45ED-BC5D-5C94F847113D}" type="slidenum">
              <a:rPr lang="vi-VN" smtClean="0"/>
              <a:t>‹#›</a:t>
            </a:fld>
            <a:endParaRPr lang="vi-VN"/>
          </a:p>
        </p:txBody>
      </p:sp>
    </p:spTree>
    <p:extLst>
      <p:ext uri="{BB962C8B-B14F-4D97-AF65-F5344CB8AC3E}">
        <p14:creationId xmlns:p14="http://schemas.microsoft.com/office/powerpoint/2010/main" val="1354424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3B649F1-A8D5-45C6-BECC-5B7AC86BC40B}"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B7C751A-7670-45ED-BC5D-5C94F847113D}" type="slidenum">
              <a:rPr lang="vi-VN" smtClean="0"/>
              <a:t>‹#›</a:t>
            </a:fld>
            <a:endParaRPr lang="vi-VN"/>
          </a:p>
        </p:txBody>
      </p:sp>
    </p:spTree>
    <p:extLst>
      <p:ext uri="{BB962C8B-B14F-4D97-AF65-F5344CB8AC3E}">
        <p14:creationId xmlns:p14="http://schemas.microsoft.com/office/powerpoint/2010/main" val="2885430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3B649F1-A8D5-45C6-BECC-5B7AC86BC40B}"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B7C751A-7670-45ED-BC5D-5C94F847113D}" type="slidenum">
              <a:rPr lang="vi-VN" smtClean="0"/>
              <a:t>‹#›</a:t>
            </a:fld>
            <a:endParaRPr lang="vi-VN"/>
          </a:p>
        </p:txBody>
      </p:sp>
    </p:spTree>
    <p:extLst>
      <p:ext uri="{BB962C8B-B14F-4D97-AF65-F5344CB8AC3E}">
        <p14:creationId xmlns:p14="http://schemas.microsoft.com/office/powerpoint/2010/main" val="3262318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B649F1-A8D5-45C6-BECC-5B7AC86BC40B}"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B7C751A-7670-45ED-BC5D-5C94F847113D}" type="slidenum">
              <a:rPr lang="vi-VN" smtClean="0"/>
              <a:t>‹#›</a:t>
            </a:fld>
            <a:endParaRPr lang="vi-VN"/>
          </a:p>
        </p:txBody>
      </p:sp>
    </p:spTree>
    <p:extLst>
      <p:ext uri="{BB962C8B-B14F-4D97-AF65-F5344CB8AC3E}">
        <p14:creationId xmlns:p14="http://schemas.microsoft.com/office/powerpoint/2010/main" val="3741883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D3B649F1-A8D5-45C6-BECC-5B7AC86BC40B}" type="datetimeFigureOut">
              <a:rPr lang="vi-VN" smtClean="0"/>
              <a:t>07/01/2022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B7C751A-7670-45ED-BC5D-5C94F847113D}" type="slidenum">
              <a:rPr lang="vi-VN" smtClean="0"/>
              <a:t>‹#›</a:t>
            </a:fld>
            <a:endParaRPr lang="vi-VN"/>
          </a:p>
        </p:txBody>
      </p:sp>
    </p:spTree>
    <p:extLst>
      <p:ext uri="{BB962C8B-B14F-4D97-AF65-F5344CB8AC3E}">
        <p14:creationId xmlns:p14="http://schemas.microsoft.com/office/powerpoint/2010/main" val="69374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D3B649F1-A8D5-45C6-BECC-5B7AC86BC40B}" type="datetimeFigureOut">
              <a:rPr lang="vi-VN" smtClean="0"/>
              <a:t>07/01/2022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B7C751A-7670-45ED-BC5D-5C94F847113D}" type="slidenum">
              <a:rPr lang="vi-VN" smtClean="0"/>
              <a:t>‹#›</a:t>
            </a:fld>
            <a:endParaRPr lang="vi-VN"/>
          </a:p>
        </p:txBody>
      </p:sp>
    </p:spTree>
    <p:extLst>
      <p:ext uri="{BB962C8B-B14F-4D97-AF65-F5344CB8AC3E}">
        <p14:creationId xmlns:p14="http://schemas.microsoft.com/office/powerpoint/2010/main" val="4121146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D3B649F1-A8D5-45C6-BECC-5B7AC86BC40B}" type="datetimeFigureOut">
              <a:rPr lang="vi-VN" smtClean="0"/>
              <a:t>07/01/2022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B7C751A-7670-45ED-BC5D-5C94F847113D}" type="slidenum">
              <a:rPr lang="vi-VN" smtClean="0"/>
              <a:t>‹#›</a:t>
            </a:fld>
            <a:endParaRPr lang="vi-VN"/>
          </a:p>
        </p:txBody>
      </p:sp>
    </p:spTree>
    <p:extLst>
      <p:ext uri="{BB962C8B-B14F-4D97-AF65-F5344CB8AC3E}">
        <p14:creationId xmlns:p14="http://schemas.microsoft.com/office/powerpoint/2010/main" val="4116358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649F1-A8D5-45C6-BECC-5B7AC86BC40B}" type="datetimeFigureOut">
              <a:rPr lang="vi-VN" smtClean="0"/>
              <a:t>07/01/2022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B7C751A-7670-45ED-BC5D-5C94F847113D}" type="slidenum">
              <a:rPr lang="vi-VN" smtClean="0"/>
              <a:t>‹#›</a:t>
            </a:fld>
            <a:endParaRPr lang="vi-VN"/>
          </a:p>
        </p:txBody>
      </p:sp>
    </p:spTree>
    <p:extLst>
      <p:ext uri="{BB962C8B-B14F-4D97-AF65-F5344CB8AC3E}">
        <p14:creationId xmlns:p14="http://schemas.microsoft.com/office/powerpoint/2010/main" val="248728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B649F1-A8D5-45C6-BECC-5B7AC86BC40B}" type="datetimeFigureOut">
              <a:rPr lang="vi-VN" smtClean="0"/>
              <a:t>07/01/2022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B7C751A-7670-45ED-BC5D-5C94F847113D}" type="slidenum">
              <a:rPr lang="vi-VN" smtClean="0"/>
              <a:t>‹#›</a:t>
            </a:fld>
            <a:endParaRPr lang="vi-VN"/>
          </a:p>
        </p:txBody>
      </p:sp>
    </p:spTree>
    <p:extLst>
      <p:ext uri="{BB962C8B-B14F-4D97-AF65-F5344CB8AC3E}">
        <p14:creationId xmlns:p14="http://schemas.microsoft.com/office/powerpoint/2010/main" val="1596152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B649F1-A8D5-45C6-BECC-5B7AC86BC40B}" type="datetimeFigureOut">
              <a:rPr lang="vi-VN" smtClean="0"/>
              <a:t>07/01/2022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B7C751A-7670-45ED-BC5D-5C94F847113D}" type="slidenum">
              <a:rPr lang="vi-VN" smtClean="0"/>
              <a:t>‹#›</a:t>
            </a:fld>
            <a:endParaRPr lang="vi-VN"/>
          </a:p>
        </p:txBody>
      </p:sp>
    </p:spTree>
    <p:extLst>
      <p:ext uri="{BB962C8B-B14F-4D97-AF65-F5344CB8AC3E}">
        <p14:creationId xmlns:p14="http://schemas.microsoft.com/office/powerpoint/2010/main" val="2076514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B649F1-A8D5-45C6-BECC-5B7AC86BC40B}" type="datetimeFigureOut">
              <a:rPr lang="vi-VN" smtClean="0"/>
              <a:t>07/01/2022</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C751A-7670-45ED-BC5D-5C94F847113D}" type="slidenum">
              <a:rPr lang="vi-VN" smtClean="0"/>
              <a:t>‹#›</a:t>
            </a:fld>
            <a:endParaRPr lang="vi-VN"/>
          </a:p>
        </p:txBody>
      </p:sp>
    </p:spTree>
    <p:extLst>
      <p:ext uri="{BB962C8B-B14F-4D97-AF65-F5344CB8AC3E}">
        <p14:creationId xmlns:p14="http://schemas.microsoft.com/office/powerpoint/2010/main" val="2799788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l="69392" t="55202"/>
          <a:stretch>
            <a:fillRect/>
          </a:stretch>
        </p:blipFill>
        <p:spPr bwMode="auto">
          <a:xfrm>
            <a:off x="7493000" y="5381625"/>
            <a:ext cx="1651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ChangeArrowheads="1"/>
          </p:cNvSpPr>
          <p:nvPr/>
        </p:nvSpPr>
        <p:spPr bwMode="auto">
          <a:xfrm>
            <a:off x="2590800" y="3048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endParaRPr lang="vi-VN" sz="4400" b="1">
              <a:solidFill>
                <a:srgbClr val="FF3300"/>
              </a:solidFill>
            </a:endParaRPr>
          </a:p>
        </p:txBody>
      </p:sp>
      <p:sp>
        <p:nvSpPr>
          <p:cNvPr id="14340" name="AutoShape 5"/>
          <p:cNvSpPr>
            <a:spLocks noChangeArrowheads="1"/>
          </p:cNvSpPr>
          <p:nvPr/>
        </p:nvSpPr>
        <p:spPr bwMode="auto">
          <a:xfrm>
            <a:off x="1447800" y="228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26" name="AutoShape 6"/>
          <p:cNvSpPr>
            <a:spLocks noChangeArrowheads="1"/>
          </p:cNvSpPr>
          <p:nvPr/>
        </p:nvSpPr>
        <p:spPr bwMode="auto">
          <a:xfrm>
            <a:off x="8153400" y="11430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337927" name="AutoShape 7"/>
          <p:cNvSpPr>
            <a:spLocks noChangeArrowheads="1"/>
          </p:cNvSpPr>
          <p:nvPr/>
        </p:nvSpPr>
        <p:spPr bwMode="auto">
          <a:xfrm>
            <a:off x="7848600" y="35814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pic>
        <p:nvPicPr>
          <p:cNvPr id="14343" name="Picture 9" descr="961457njqoucs7z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
            <a:ext cx="42957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AutoShape 12"/>
          <p:cNvSpPr>
            <a:spLocks noChangeArrowheads="1"/>
          </p:cNvSpPr>
          <p:nvPr/>
        </p:nvSpPr>
        <p:spPr bwMode="auto">
          <a:xfrm>
            <a:off x="152400" y="685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345" name="AutoShape 13"/>
          <p:cNvSpPr>
            <a:spLocks noChangeArrowheads="1"/>
          </p:cNvSpPr>
          <p:nvPr/>
        </p:nvSpPr>
        <p:spPr bwMode="auto">
          <a:xfrm>
            <a:off x="1600200" y="381000"/>
            <a:ext cx="493713" cy="539750"/>
          </a:xfrm>
          <a:prstGeom prst="star4">
            <a:avLst>
              <a:gd name="adj" fmla="val 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346" name="AutoShape 14"/>
          <p:cNvSpPr>
            <a:spLocks noChangeArrowheads="1"/>
          </p:cNvSpPr>
          <p:nvPr/>
        </p:nvSpPr>
        <p:spPr bwMode="auto">
          <a:xfrm>
            <a:off x="8650288" y="0"/>
            <a:ext cx="493712"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5" name="AutoShape 15"/>
          <p:cNvSpPr>
            <a:spLocks noChangeArrowheads="1"/>
          </p:cNvSpPr>
          <p:nvPr/>
        </p:nvSpPr>
        <p:spPr bwMode="auto">
          <a:xfrm>
            <a:off x="7543800" y="19050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4348" name="AutoShape 16"/>
          <p:cNvSpPr>
            <a:spLocks noChangeArrowheads="1"/>
          </p:cNvSpPr>
          <p:nvPr/>
        </p:nvSpPr>
        <p:spPr bwMode="auto">
          <a:xfrm>
            <a:off x="381000" y="2514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7" name="AutoShape 17"/>
          <p:cNvSpPr>
            <a:spLocks noChangeArrowheads="1"/>
          </p:cNvSpPr>
          <p:nvPr/>
        </p:nvSpPr>
        <p:spPr bwMode="auto">
          <a:xfrm>
            <a:off x="4038600" y="6172200"/>
            <a:ext cx="990600" cy="5334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4350" name="Text Box 19"/>
          <p:cNvSpPr txBox="1">
            <a:spLocks noChangeArrowheads="1"/>
          </p:cNvSpPr>
          <p:nvPr/>
        </p:nvSpPr>
        <p:spPr bwMode="auto">
          <a:xfrm>
            <a:off x="304800" y="3860800"/>
            <a:ext cx="8686800" cy="2554545"/>
          </a:xfrm>
          <a:prstGeom prst="rect">
            <a:avLst/>
          </a:prstGeom>
          <a:solidFill>
            <a:srgbClr val="4FFF4F"/>
          </a:solidFill>
          <a:ln>
            <a:noFill/>
          </a:ln>
          <a:effectLst/>
          <a:extLs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dirty="0" err="1">
                <a:solidFill>
                  <a:srgbClr val="0033CC"/>
                </a:solidFill>
              </a:rPr>
              <a:t>CHÀO</a:t>
            </a:r>
            <a:r>
              <a:rPr lang="en-US" sz="4000" dirty="0">
                <a:solidFill>
                  <a:srgbClr val="0033CC"/>
                </a:solidFill>
              </a:rPr>
              <a:t> </a:t>
            </a:r>
            <a:r>
              <a:rPr lang="en-US" sz="4000" dirty="0" err="1">
                <a:solidFill>
                  <a:srgbClr val="0033CC"/>
                </a:solidFill>
              </a:rPr>
              <a:t>MỪNG</a:t>
            </a:r>
            <a:r>
              <a:rPr lang="en-US" sz="4000" dirty="0">
                <a:solidFill>
                  <a:srgbClr val="0033CC"/>
                </a:solidFill>
              </a:rPr>
              <a:t> </a:t>
            </a:r>
            <a:r>
              <a:rPr lang="en-US" sz="4000" dirty="0" err="1">
                <a:solidFill>
                  <a:srgbClr val="0033CC"/>
                </a:solidFill>
              </a:rPr>
              <a:t>CÁC</a:t>
            </a:r>
            <a:r>
              <a:rPr lang="en-US" sz="4000" dirty="0">
                <a:solidFill>
                  <a:srgbClr val="0033CC"/>
                </a:solidFill>
              </a:rPr>
              <a:t> </a:t>
            </a:r>
            <a:r>
              <a:rPr lang="en-US" sz="4000" dirty="0" err="1">
                <a:solidFill>
                  <a:srgbClr val="0033CC"/>
                </a:solidFill>
              </a:rPr>
              <a:t>BẠN</a:t>
            </a:r>
            <a:r>
              <a:rPr lang="en-US" sz="4000" dirty="0">
                <a:solidFill>
                  <a:srgbClr val="0033CC"/>
                </a:solidFill>
              </a:rPr>
              <a:t> </a:t>
            </a:r>
            <a:r>
              <a:rPr lang="en-US" sz="4000" dirty="0" err="1">
                <a:solidFill>
                  <a:srgbClr val="0033CC"/>
                </a:solidFill>
              </a:rPr>
              <a:t>ĐẾN</a:t>
            </a:r>
            <a:r>
              <a:rPr lang="en-US" sz="4000" dirty="0">
                <a:solidFill>
                  <a:srgbClr val="0033CC"/>
                </a:solidFill>
              </a:rPr>
              <a:t> </a:t>
            </a:r>
            <a:r>
              <a:rPr lang="en-US" sz="4000" dirty="0" err="1">
                <a:solidFill>
                  <a:srgbClr val="0033CC"/>
                </a:solidFill>
              </a:rPr>
              <a:t>VỚI</a:t>
            </a:r>
            <a:r>
              <a:rPr lang="en-US" sz="4000" dirty="0">
                <a:solidFill>
                  <a:srgbClr val="0033CC"/>
                </a:solidFill>
              </a:rPr>
              <a:t> </a:t>
            </a:r>
            <a:r>
              <a:rPr lang="en-US" sz="4000" dirty="0" err="1" smtClean="0">
                <a:solidFill>
                  <a:srgbClr val="0033CC"/>
                </a:solidFill>
              </a:rPr>
              <a:t>THƯ</a:t>
            </a:r>
            <a:r>
              <a:rPr lang="en-US" sz="4000" dirty="0" smtClean="0">
                <a:solidFill>
                  <a:srgbClr val="0033CC"/>
                </a:solidFill>
              </a:rPr>
              <a:t> </a:t>
            </a:r>
            <a:r>
              <a:rPr lang="en-US" sz="4000" dirty="0" err="1" smtClean="0">
                <a:solidFill>
                  <a:srgbClr val="0033CC"/>
                </a:solidFill>
              </a:rPr>
              <a:t>MỤC</a:t>
            </a:r>
            <a:r>
              <a:rPr lang="en-US" sz="4000" dirty="0" smtClean="0">
                <a:solidFill>
                  <a:srgbClr val="0033CC"/>
                </a:solidFill>
              </a:rPr>
              <a:t> </a:t>
            </a:r>
            <a:r>
              <a:rPr lang="en-US" sz="4000" dirty="0" err="1" smtClean="0">
                <a:solidFill>
                  <a:srgbClr val="0033CC"/>
                </a:solidFill>
              </a:rPr>
              <a:t>GIỚI</a:t>
            </a:r>
            <a:r>
              <a:rPr lang="en-US" sz="4000" dirty="0" smtClean="0">
                <a:solidFill>
                  <a:srgbClr val="0033CC"/>
                </a:solidFill>
              </a:rPr>
              <a:t> </a:t>
            </a:r>
            <a:r>
              <a:rPr lang="en-US" sz="4000" dirty="0" err="1" smtClean="0">
                <a:solidFill>
                  <a:srgbClr val="0033CC"/>
                </a:solidFill>
              </a:rPr>
              <a:t>THIỆU</a:t>
            </a:r>
            <a:r>
              <a:rPr lang="en-US" sz="4000" dirty="0" smtClean="0">
                <a:solidFill>
                  <a:srgbClr val="0033CC"/>
                </a:solidFill>
              </a:rPr>
              <a:t> </a:t>
            </a:r>
            <a:r>
              <a:rPr lang="en-US" sz="4000" dirty="0" err="1" smtClean="0">
                <a:solidFill>
                  <a:srgbClr val="0033CC"/>
                </a:solidFill>
              </a:rPr>
              <a:t>TỦ</a:t>
            </a:r>
            <a:r>
              <a:rPr lang="en-US" sz="4000" dirty="0" smtClean="0">
                <a:solidFill>
                  <a:srgbClr val="0033CC"/>
                </a:solidFill>
              </a:rPr>
              <a:t> </a:t>
            </a:r>
            <a:r>
              <a:rPr lang="en-US" sz="4000" dirty="0" err="1" smtClean="0">
                <a:solidFill>
                  <a:srgbClr val="0033CC"/>
                </a:solidFill>
              </a:rPr>
              <a:t>SÁCH</a:t>
            </a:r>
            <a:r>
              <a:rPr lang="en-US" sz="4000" dirty="0" smtClean="0">
                <a:solidFill>
                  <a:srgbClr val="0033CC"/>
                </a:solidFill>
              </a:rPr>
              <a:t> “</a:t>
            </a:r>
            <a:r>
              <a:rPr lang="en-US" sz="4000" dirty="0" err="1" smtClean="0">
                <a:solidFill>
                  <a:srgbClr val="0033CC"/>
                </a:solidFill>
              </a:rPr>
              <a:t>LỊCH</a:t>
            </a:r>
            <a:r>
              <a:rPr lang="en-US" sz="4000" dirty="0" smtClean="0">
                <a:solidFill>
                  <a:srgbClr val="0033CC"/>
                </a:solidFill>
              </a:rPr>
              <a:t> </a:t>
            </a:r>
            <a:r>
              <a:rPr lang="en-US" sz="4000" dirty="0" err="1" smtClean="0">
                <a:solidFill>
                  <a:srgbClr val="0033CC"/>
                </a:solidFill>
              </a:rPr>
              <a:t>SỬ</a:t>
            </a:r>
            <a:r>
              <a:rPr lang="en-US" sz="4000" dirty="0" smtClean="0">
                <a:solidFill>
                  <a:srgbClr val="0033CC"/>
                </a:solidFill>
              </a:rPr>
              <a:t> - </a:t>
            </a:r>
            <a:r>
              <a:rPr lang="en-US" sz="4000" dirty="0" err="1" smtClean="0">
                <a:solidFill>
                  <a:srgbClr val="0033CC"/>
                </a:solidFill>
              </a:rPr>
              <a:t>DANH</a:t>
            </a:r>
            <a:r>
              <a:rPr lang="en-US" sz="4000" dirty="0" smtClean="0">
                <a:solidFill>
                  <a:srgbClr val="0033CC"/>
                </a:solidFill>
              </a:rPr>
              <a:t> </a:t>
            </a:r>
            <a:r>
              <a:rPr lang="en-US" sz="4000" dirty="0" err="1" smtClean="0">
                <a:solidFill>
                  <a:srgbClr val="0033CC"/>
                </a:solidFill>
              </a:rPr>
              <a:t>NHÂN</a:t>
            </a:r>
            <a:r>
              <a:rPr lang="en-US" sz="4000" dirty="0" smtClean="0">
                <a:solidFill>
                  <a:srgbClr val="0033CC"/>
                </a:solidFill>
              </a:rPr>
              <a:t>” </a:t>
            </a:r>
            <a:r>
              <a:rPr lang="en-US" sz="4000" dirty="0" err="1" smtClean="0">
                <a:solidFill>
                  <a:srgbClr val="0033CC"/>
                </a:solidFill>
              </a:rPr>
              <a:t>CỦA</a:t>
            </a:r>
            <a:r>
              <a:rPr lang="en-US" sz="4000" dirty="0" smtClean="0">
                <a:solidFill>
                  <a:srgbClr val="0033CC"/>
                </a:solidFill>
              </a:rPr>
              <a:t> </a:t>
            </a:r>
            <a:r>
              <a:rPr lang="en-US" sz="4000" dirty="0" err="1" smtClean="0">
                <a:solidFill>
                  <a:srgbClr val="0033CC"/>
                </a:solidFill>
              </a:rPr>
              <a:t>THƯ</a:t>
            </a:r>
            <a:r>
              <a:rPr lang="en-US" sz="4000" dirty="0" smtClean="0">
                <a:solidFill>
                  <a:srgbClr val="0033CC"/>
                </a:solidFill>
              </a:rPr>
              <a:t> </a:t>
            </a:r>
            <a:r>
              <a:rPr lang="en-US" sz="4000" dirty="0" err="1" smtClean="0">
                <a:solidFill>
                  <a:srgbClr val="0033CC"/>
                </a:solidFill>
              </a:rPr>
              <a:t>VIỆN</a:t>
            </a:r>
            <a:r>
              <a:rPr lang="en-US" sz="4000" dirty="0" smtClean="0">
                <a:solidFill>
                  <a:srgbClr val="0033CC"/>
                </a:solidFill>
              </a:rPr>
              <a:t> </a:t>
            </a:r>
            <a:r>
              <a:rPr lang="en-US" sz="4000" dirty="0" err="1" smtClean="0">
                <a:solidFill>
                  <a:srgbClr val="0033CC"/>
                </a:solidFill>
              </a:rPr>
              <a:t>TRƯỜNG</a:t>
            </a:r>
            <a:r>
              <a:rPr lang="en-US" sz="4000" dirty="0" smtClean="0">
                <a:solidFill>
                  <a:srgbClr val="0033CC"/>
                </a:solidFill>
              </a:rPr>
              <a:t> TH </a:t>
            </a:r>
            <a:r>
              <a:rPr lang="en-US" sz="4000" dirty="0" err="1">
                <a:solidFill>
                  <a:srgbClr val="0033CC"/>
                </a:solidFill>
              </a:rPr>
              <a:t>THỊNH</a:t>
            </a:r>
            <a:r>
              <a:rPr lang="en-US" sz="4000" dirty="0">
                <a:solidFill>
                  <a:srgbClr val="0033CC"/>
                </a:solidFill>
              </a:rPr>
              <a:t> </a:t>
            </a:r>
            <a:r>
              <a:rPr lang="en-US" sz="4000" dirty="0" err="1">
                <a:solidFill>
                  <a:srgbClr val="0033CC"/>
                </a:solidFill>
              </a:rPr>
              <a:t>ĐỨC</a:t>
            </a:r>
            <a:endParaRPr lang="en-US" sz="4000" dirty="0">
              <a:solidFill>
                <a:srgbClr val="0033CC"/>
              </a:solidFill>
            </a:endParaRPr>
          </a:p>
        </p:txBody>
      </p:sp>
    </p:spTree>
    <p:extLst>
      <p:ext uri="{BB962C8B-B14F-4D97-AF65-F5344CB8AC3E}">
        <p14:creationId xmlns:p14="http://schemas.microsoft.com/office/powerpoint/2010/main" val="538430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Desktop\Tủ sách LSDN\z3082184879922_977c11b1b9716e817da2b841b50e82c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8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Desktop\Tủ sách LSDN\z3082221423214_abeea638817e95e2b254aad18355f19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296878"/>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ktop\Tủ sách LSDN\z3081940437348_36f4b4d4f0cf4cfe575420bc0b6d50c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6984"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60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esktop\Tủ sách LSDN\z3081942275045_09c72b8de666b9428ea99d3ee26dae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6984"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210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Desktop\Tủ sách LSDN\z3082000782040_55e682fcac3b5219f04d48e8caf1a92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0566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esktop\Tủ sách LSDN\z3082003011596_ec69e4ade1f4bc66cca390a73987083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5"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728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Desktop\Tủ sách LSDN\z3082004281287_e95540c547b6bfc5614cbdad11d3e4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6984"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994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Desktop\Tủ sách LSDN\z3082012588262_ef3a111eafd28dcc6224af2846d4705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9141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Desktop\Tủ sách LSDN\z3082031028239_ed586c26396d67d2c7039ab1dd2c3df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6984"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719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Desktop\Tủ sách LSDN\z3082032350634_66c1bfa82eedf6053a329ad5d47b752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3566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332656"/>
            <a:ext cx="8568952" cy="6336704"/>
          </a:xfrm>
        </p:spPr>
        <p:txBody>
          <a:bodyPr>
            <a:normAutofit fontScale="92500"/>
          </a:bodyPr>
          <a:lstStyle/>
          <a:p>
            <a:pPr algn="just"/>
            <a:r>
              <a:rPr lang="vi-VN" dirty="0" smtClean="0">
                <a:solidFill>
                  <a:schemeClr val="tx1"/>
                </a:solidFill>
              </a:rPr>
              <a:t>	Như chúng ta đã biết trải </a:t>
            </a:r>
            <a:r>
              <a:rPr lang="vi-VN" dirty="0">
                <a:solidFill>
                  <a:schemeClr val="tx1"/>
                </a:solidFill>
              </a:rPr>
              <a:t>qua bao thế hệ từ Hùng Vương đến thời đại Hồ Chí </a:t>
            </a:r>
            <a:r>
              <a:rPr lang="vi-VN" dirty="0">
                <a:solidFill>
                  <a:schemeClr val="tx1"/>
                </a:solidFill>
              </a:rPr>
              <a:t>M</a:t>
            </a:r>
            <a:r>
              <a:rPr lang="vi-VN" dirty="0" smtClean="0">
                <a:solidFill>
                  <a:schemeClr val="tx1"/>
                </a:solidFill>
              </a:rPr>
              <a:t>inh</a:t>
            </a:r>
            <a:r>
              <a:rPr lang="vi-VN" dirty="0" smtClean="0">
                <a:solidFill>
                  <a:schemeClr val="tx1"/>
                </a:solidFill>
              </a:rPr>
              <a:t>, </a:t>
            </a:r>
            <a:r>
              <a:rPr lang="vi-VN" dirty="0">
                <a:solidFill>
                  <a:schemeClr val="tx1"/>
                </a:solidFill>
              </a:rPr>
              <a:t>bằng mồ hôi, nước mắt và cả máu xương mình cùng chung sức dựng nước và giữ </a:t>
            </a:r>
            <a:r>
              <a:rPr lang="vi-VN" dirty="0" smtClean="0">
                <a:solidFill>
                  <a:schemeClr val="tx1"/>
                </a:solidFill>
              </a:rPr>
              <a:t>nước, </a:t>
            </a:r>
            <a:r>
              <a:rPr lang="vi-VN" dirty="0">
                <a:solidFill>
                  <a:schemeClr val="tx1"/>
                </a:solidFill>
              </a:rPr>
              <a:t>dân tộc Việt Nam chúng ta đã hãnh diện viết nên những trang sử vàng chói lọi trong nền văn minh nhân </a:t>
            </a:r>
            <a:r>
              <a:rPr lang="vi-VN" dirty="0" smtClean="0">
                <a:solidFill>
                  <a:schemeClr val="tx1"/>
                </a:solidFill>
              </a:rPr>
              <a:t>loại. </a:t>
            </a:r>
            <a:r>
              <a:rPr lang="vi-VN" dirty="0">
                <a:solidFill>
                  <a:schemeClr val="tx1"/>
                </a:solidFill>
              </a:rPr>
              <a:t>Chúng ta ai cũng tự hào về những thành tựu văn hoá xuất sắc của ông cha ta trong quá trình xây dựng đất </a:t>
            </a:r>
            <a:r>
              <a:rPr lang="vi-VN" dirty="0" smtClean="0">
                <a:solidFill>
                  <a:schemeClr val="tx1"/>
                </a:solidFill>
              </a:rPr>
              <a:t>nước, </a:t>
            </a:r>
            <a:r>
              <a:rPr lang="vi-VN" dirty="0">
                <a:solidFill>
                  <a:schemeClr val="tx1"/>
                </a:solidFill>
              </a:rPr>
              <a:t>tự hào về những chiến công hiển hách của dân tộc</a:t>
            </a:r>
            <a:r>
              <a:rPr lang="vi-VN" dirty="0" smtClean="0">
                <a:solidFill>
                  <a:schemeClr val="tx1"/>
                </a:solidFill>
              </a:rPr>
              <a:t>, trong </a:t>
            </a:r>
            <a:r>
              <a:rPr lang="vi-VN" dirty="0">
                <a:solidFill>
                  <a:schemeClr val="tx1"/>
                </a:solidFill>
              </a:rPr>
              <a:t>bao cuộc chiến đấu chống giặc ngoại </a:t>
            </a:r>
            <a:r>
              <a:rPr lang="vi-VN" dirty="0" smtClean="0">
                <a:solidFill>
                  <a:schemeClr val="tx1"/>
                </a:solidFill>
              </a:rPr>
              <a:t>xâm. Càng </a:t>
            </a:r>
            <a:r>
              <a:rPr lang="vi-VN" dirty="0">
                <a:solidFill>
                  <a:schemeClr val="tx1"/>
                </a:solidFill>
              </a:rPr>
              <a:t>tự hào và vinh dự là con dân đất </a:t>
            </a:r>
            <a:r>
              <a:rPr lang="vi-VN" dirty="0" smtClean="0">
                <a:solidFill>
                  <a:schemeClr val="tx1"/>
                </a:solidFill>
              </a:rPr>
              <a:t>Việt, </a:t>
            </a:r>
            <a:r>
              <a:rPr lang="vi-VN" dirty="0">
                <a:solidFill>
                  <a:schemeClr val="tx1"/>
                </a:solidFill>
              </a:rPr>
              <a:t>chúng ta càng muốn biết nhiều </a:t>
            </a:r>
            <a:r>
              <a:rPr lang="vi-VN" dirty="0" smtClean="0">
                <a:solidFill>
                  <a:schemeClr val="tx1"/>
                </a:solidFill>
              </a:rPr>
              <a:t>hơn, </a:t>
            </a:r>
            <a:r>
              <a:rPr lang="vi-VN" dirty="0">
                <a:solidFill>
                  <a:schemeClr val="tx1"/>
                </a:solidFill>
              </a:rPr>
              <a:t>rõ hơn về lịch sử dân tộc </a:t>
            </a:r>
            <a:r>
              <a:rPr lang="vi-VN" dirty="0" smtClean="0">
                <a:solidFill>
                  <a:schemeClr val="tx1"/>
                </a:solidFill>
              </a:rPr>
              <a:t>mình. </a:t>
            </a:r>
            <a:endParaRPr lang="vi-VN" dirty="0">
              <a:solidFill>
                <a:schemeClr val="tx1"/>
              </a:solidFill>
            </a:endParaRPr>
          </a:p>
        </p:txBody>
      </p:sp>
    </p:spTree>
    <p:extLst>
      <p:ext uri="{BB962C8B-B14F-4D97-AF65-F5344CB8AC3E}">
        <p14:creationId xmlns:p14="http://schemas.microsoft.com/office/powerpoint/2010/main" val="3882704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Desktop\Tủ sách LSDN\z3082033281017_9921addb66a2e74b2e9782ca6114705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6983"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269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Desktop\Tủ sách LSDN\z3082034185973_8c5fa63a4f27bfacc38128a1b43966d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6984"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4356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esktop\Tủ sách LSDN\z3082068393963_2ed1c95294c34f82baaa6c1883e4beff.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749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esktop\Tủ sách LSDN\z3082069090221_db410b174ab2ddf5cc5189db62213f6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712968"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634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esktop\Tủ sách LSDN\z3082070120314_f0009aa6e674c42bb97774dff11c250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668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esktop\Tủ sách LSDN\z3082071683410_ff52c93732d97c6675ab4dc3cc406f3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856984"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421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esktop\Tủ sách LSDN\z3082096482602_a0a2402ff6ca5b232175e22ee96dc0e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548437"/>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esktop\Tủ sách LSDN\z3082097789173_201ae4e1b17ea11630c5a7c8dec1f5d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68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Desktop\Tủ sách LSDN\z3082098980171_98bdd40367c841b0dba8df5f05852d8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8864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Desktop\Tủ sách LSDN\z3082099996201_0ba4fc233e4b371828ca787c17be571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748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84976" cy="6552728"/>
          </a:xfrm>
        </p:spPr>
        <p:txBody>
          <a:bodyPr>
            <a:normAutofit fontScale="92500"/>
          </a:bodyPr>
          <a:lstStyle/>
          <a:p>
            <a:pPr marL="0" indent="0" algn="just">
              <a:buNone/>
            </a:pPr>
            <a:r>
              <a:rPr lang="vi-VN" dirty="0"/>
              <a:t>	</a:t>
            </a:r>
            <a:r>
              <a:rPr lang="vi-VN" dirty="0" smtClean="0"/>
              <a:t>Quả </a:t>
            </a:r>
            <a:r>
              <a:rPr lang="vi-VN" dirty="0"/>
              <a:t>đúng như vậy, nước Việt Nam ta trong lịch sử mấy ngàn năm dựng nước và giữ nước đã sản sinh ra biết bao anh hùng hào kiệt được sử sách trân trọng ghi công, tên tuổi của họ </a:t>
            </a:r>
            <a:r>
              <a:rPr lang="vi-VN" dirty="0" smtClean="0"/>
              <a:t>đã, đang </a:t>
            </a:r>
            <a:r>
              <a:rPr lang="vi-VN" dirty="0"/>
              <a:t>và sẽ còn mãi mãi vang danh hậu thế. Những con người kiệt xuất đó, có người là bậc vua minh quân suốt một đời đau đáu vì cuộc sống ấm no hạnh phúc của muôn dân, có nhiều người là những dũng tướng, những nhà chỉ huy quân sự tài ba đã lãnh đạo quân và dân ta chiến đấu đánh đuổi quân xâm lược, làm nên những cuộc kháng chiến vĩ đại giành lại non sông, bờ cõi, khẳng định quyền độc lập, tự chủ của dân tộc, và nhiều người đã vĩnh viễn nằm lại sau những cuộc chiến oai hùng ấy. </a:t>
            </a:r>
          </a:p>
          <a:p>
            <a:endParaRPr lang="vi-VN" dirty="0"/>
          </a:p>
        </p:txBody>
      </p:sp>
    </p:spTree>
    <p:extLst>
      <p:ext uri="{BB962C8B-B14F-4D97-AF65-F5344CB8AC3E}">
        <p14:creationId xmlns:p14="http://schemas.microsoft.com/office/powerpoint/2010/main" val="1999516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Desktop\Tủ sách LSDN\z3082115065176_7683cdb725d5bd526ea7be48a598a09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5056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Desktop\Tủ sách LSDN\z3082116354515_19c186136cfcae06b0bd6c813e3bd63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6984"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79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Desktop\Tủ sách LSDN\z3082117186925_f12567f99df047c75cb0e074e033d4f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315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Desktop\Tủ sách LSDN\z3082183090389_f8210d67a9323cc9c4645f24212de02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8097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Desktop\Tủ sách LSDN\z3082184012484_1957e958c06402cd6592f10fd904008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7181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Desktop\Tủ sách LSDN\z3082185836483_844261611514373f980dbc1a95b5ea6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871296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3845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Desktop\Tủ sách LSDN\z3082221365047_8666732faa0b0d7302a31852241f3e3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6984"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531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Desktop\Tủ sách LSDN\z3082221373699_b4c4272b0d2f200429703af8a75b884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856984"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9604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Desktop\Tủ sách LSDN\z3082222262504_2cee3789fcf18590ea0c0300d61ccc6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6984"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0751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D:\Desktop\Tủ sách LSDN\z3086503207159_666b84fdd73fa02b9c0160877635133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2445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640960" cy="6480720"/>
          </a:xfrm>
        </p:spPr>
        <p:txBody>
          <a:bodyPr>
            <a:normAutofit fontScale="85000" lnSpcReduction="10000"/>
          </a:bodyPr>
          <a:lstStyle/>
          <a:p>
            <a:pPr marL="0" indent="0" algn="just">
              <a:buNone/>
            </a:pPr>
            <a:r>
              <a:rPr lang="vi-VN" dirty="0" smtClean="0"/>
              <a:t>	Nước </a:t>
            </a:r>
            <a:r>
              <a:rPr lang="vi-VN" dirty="0"/>
              <a:t>Việt Nam với 4000 năm lịch sử dựng nước và giữ nước đã sản sinh ra biết bao nhiều con người đã làm nên lịch sử. Họ là tinh hoa của đất nước, tiêu biểu cho truyền thống tốt đẹp muôn hình muôn vẻ của dân </a:t>
            </a:r>
            <a:r>
              <a:rPr lang="vi-VN" dirty="0" smtClean="0"/>
              <a:t>tộc. Thư mục giới thiệu tủ sách "Lịch sử-Danh nhân" </a:t>
            </a:r>
            <a:r>
              <a:rPr lang="vi-VN" dirty="0"/>
              <a:t>với </a:t>
            </a:r>
            <a:r>
              <a:rPr lang="vi-VN" dirty="0" smtClean="0"/>
              <a:t>rất nhiều </a:t>
            </a:r>
            <a:r>
              <a:rPr lang="vi-VN" dirty="0"/>
              <a:t>nhân vật lịch sử tiêu biểu của dân tộc ta qua các thời đại lịch sử kế tiếp nhau như Lê Quý Đôn, Trần Hưng Đạo, Hải Thượng Lãn Ông Lê Hữu Trác, Phan Đình Phùng, Đoàn Thị Điểm, Hoàng Hoa </a:t>
            </a:r>
            <a:r>
              <a:rPr lang="vi-VN" dirty="0" smtClean="0"/>
              <a:t>Thám, Võ Thị Sáu, Kim Đồng, Trần Quốc Toản... </a:t>
            </a:r>
            <a:r>
              <a:rPr lang="vi-VN" dirty="0"/>
              <a:t>sẽ giúp bạn thấy được phần nào những tấm gương cao đẹp về lòng yêu nước, tinh thần dũng cảm, xả thân vì độc lập, tự do của Tổ quốc, về đạo đức, tài năng và trí thông minh sáng tạo, cũng như phẩm chất lao động cần cù, giản dị tiết kiệm của ông cha ta xưa kia, càng thêm gắn bó và tự hào về lịch sử dân tộc, kế thừa và phát huy nó trong sự nghiệp cách mạng hiện nay.</a:t>
            </a:r>
          </a:p>
        </p:txBody>
      </p:sp>
    </p:spTree>
    <p:extLst>
      <p:ext uri="{BB962C8B-B14F-4D97-AF65-F5344CB8AC3E}">
        <p14:creationId xmlns:p14="http://schemas.microsoft.com/office/powerpoint/2010/main" val="2805423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712968" cy="6480720"/>
          </a:xfrm>
        </p:spPr>
        <p:txBody>
          <a:bodyPr>
            <a:normAutofit/>
          </a:bodyPr>
          <a:lstStyle/>
          <a:p>
            <a:pPr marL="0" indent="0" algn="just">
              <a:buNone/>
            </a:pPr>
            <a:r>
              <a:rPr lang="vi-VN" dirty="0"/>
              <a:t>	</a:t>
            </a:r>
            <a:r>
              <a:rPr lang="vi-VN" dirty="0" smtClean="0"/>
              <a:t>Hy vọng </a:t>
            </a:r>
            <a:r>
              <a:rPr lang="vi-VN" dirty="0" smtClean="0"/>
              <a:t>thư mục giới thiệu tủ </a:t>
            </a:r>
            <a:r>
              <a:rPr lang="vi-VN" dirty="0" smtClean="0"/>
              <a:t>sách </a:t>
            </a:r>
            <a:r>
              <a:rPr lang="vi-VN" dirty="0"/>
              <a:t>"Lịch sử-Danh nhân" </a:t>
            </a:r>
            <a:r>
              <a:rPr lang="vi-VN" dirty="0" smtClean="0"/>
              <a:t>sẽ </a:t>
            </a:r>
            <a:r>
              <a:rPr lang="vi-VN" dirty="0"/>
              <a:t>nhận được sự ủng hộ nhiệt </a:t>
            </a:r>
            <a:r>
              <a:rPr lang="vi-VN" dirty="0" smtClean="0"/>
              <a:t>tình của bạn đọc, đặc </a:t>
            </a:r>
            <a:r>
              <a:rPr lang="vi-VN" dirty="0"/>
              <a:t>biệt là các thế hệ học sinh trong việc bổ sung kiến thức về lịch </a:t>
            </a:r>
            <a:r>
              <a:rPr lang="vi-VN" dirty="0" smtClean="0"/>
              <a:t>sử </a:t>
            </a:r>
            <a:r>
              <a:rPr lang="vi-VN" dirty="0"/>
              <a:t>hào hùng và vinh quang của </a:t>
            </a:r>
            <a:r>
              <a:rPr lang="vi-VN" dirty="0" smtClean="0"/>
              <a:t>dân </a:t>
            </a:r>
            <a:r>
              <a:rPr lang="vi-VN" dirty="0"/>
              <a:t>tộc </a:t>
            </a:r>
            <a:r>
              <a:rPr lang="vi-VN" dirty="0" smtClean="0"/>
              <a:t>mình.</a:t>
            </a:r>
          </a:p>
          <a:p>
            <a:pPr marL="0" indent="0" algn="just">
              <a:buNone/>
            </a:pPr>
            <a:r>
              <a:rPr lang="vi-VN" dirty="0" smtClean="0"/>
              <a:t>	Các </a:t>
            </a:r>
            <a:r>
              <a:rPr lang="vi-VN" dirty="0"/>
              <a:t>em hãy tìm đọc những cuốn sách trong tủ sách </a:t>
            </a:r>
            <a:r>
              <a:rPr lang="vi-VN" smtClean="0"/>
              <a:t>để </a:t>
            </a:r>
            <a:r>
              <a:rPr lang="vi-VN" smtClean="0"/>
              <a:t>thấy </a:t>
            </a:r>
            <a:r>
              <a:rPr lang="vi-VN" dirty="0" smtClean="0"/>
              <a:t>tự </a:t>
            </a:r>
            <a:r>
              <a:rPr lang="vi-VN" dirty="0"/>
              <a:t>hào hơn khi được sinh ra trên mảnh đất Việt Nam thân yêu để </a:t>
            </a:r>
            <a:r>
              <a:rPr lang="vi-VN" dirty="0" smtClean="0"/>
              <a:t>rồi </a:t>
            </a:r>
            <a:r>
              <a:rPr lang="vi-VN" dirty="0"/>
              <a:t>sống có trách nhiệm hơn với bản </a:t>
            </a:r>
            <a:r>
              <a:rPr lang="vi-VN" dirty="0" smtClean="0"/>
              <a:t>thân, </a:t>
            </a:r>
            <a:r>
              <a:rPr lang="vi-VN" dirty="0"/>
              <a:t>với tập </a:t>
            </a:r>
            <a:r>
              <a:rPr lang="vi-VN" dirty="0" smtClean="0"/>
              <a:t>thể, </a:t>
            </a:r>
            <a:r>
              <a:rPr lang="vi-VN" dirty="0"/>
              <a:t>với gia đình và xã </a:t>
            </a:r>
            <a:r>
              <a:rPr lang="vi-VN" dirty="0" smtClean="0"/>
              <a:t>hội</a:t>
            </a:r>
            <a:r>
              <a:rPr lang="vi-VN" dirty="0"/>
              <a:t> </a:t>
            </a:r>
            <a:r>
              <a:rPr lang="vi-VN" dirty="0" smtClean="0"/>
              <a:t>các em nhé!</a:t>
            </a:r>
            <a:endParaRPr lang="vi-VN" dirty="0" smtClean="0"/>
          </a:p>
          <a:p>
            <a:pPr marL="0" indent="0" algn="just">
              <a:buNone/>
            </a:pPr>
            <a:r>
              <a:rPr lang="vi-VN" dirty="0"/>
              <a:t>	</a:t>
            </a:r>
            <a:r>
              <a:rPr lang="vi-VN" dirty="0"/>
              <a:t>	</a:t>
            </a:r>
          </a:p>
          <a:p>
            <a:endParaRPr lang="vi-VN" dirty="0"/>
          </a:p>
        </p:txBody>
      </p:sp>
    </p:spTree>
    <p:extLst>
      <p:ext uri="{BB962C8B-B14F-4D97-AF65-F5344CB8AC3E}">
        <p14:creationId xmlns:p14="http://schemas.microsoft.com/office/powerpoint/2010/main" val="6590955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l="69392" t="55202"/>
          <a:stretch>
            <a:fillRect/>
          </a:stretch>
        </p:blipFill>
        <p:spPr bwMode="auto">
          <a:xfrm>
            <a:off x="7493000" y="5381625"/>
            <a:ext cx="1651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ChangeArrowheads="1"/>
          </p:cNvSpPr>
          <p:nvPr/>
        </p:nvSpPr>
        <p:spPr bwMode="auto">
          <a:xfrm>
            <a:off x="2590800" y="3048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endParaRPr lang="vi-VN" sz="4400" b="1">
              <a:solidFill>
                <a:srgbClr val="FF3300"/>
              </a:solidFill>
            </a:endParaRPr>
          </a:p>
        </p:txBody>
      </p:sp>
      <p:sp>
        <p:nvSpPr>
          <p:cNvPr id="164868" name="AutoShape 5"/>
          <p:cNvSpPr>
            <a:spLocks noChangeArrowheads="1"/>
          </p:cNvSpPr>
          <p:nvPr/>
        </p:nvSpPr>
        <p:spPr bwMode="auto">
          <a:xfrm>
            <a:off x="1447800" y="228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26" name="AutoShape 6"/>
          <p:cNvSpPr>
            <a:spLocks noChangeArrowheads="1"/>
          </p:cNvSpPr>
          <p:nvPr/>
        </p:nvSpPr>
        <p:spPr bwMode="auto">
          <a:xfrm>
            <a:off x="8153400" y="11430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337927" name="AutoShape 7"/>
          <p:cNvSpPr>
            <a:spLocks noChangeArrowheads="1"/>
          </p:cNvSpPr>
          <p:nvPr/>
        </p:nvSpPr>
        <p:spPr bwMode="auto">
          <a:xfrm>
            <a:off x="7848600" y="35814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pic>
        <p:nvPicPr>
          <p:cNvPr id="164871" name="Picture 9" descr="961457njqoucs7z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
            <a:ext cx="42957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2" name="AutoShape 12"/>
          <p:cNvSpPr>
            <a:spLocks noChangeArrowheads="1"/>
          </p:cNvSpPr>
          <p:nvPr/>
        </p:nvSpPr>
        <p:spPr bwMode="auto">
          <a:xfrm>
            <a:off x="152400" y="685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4873" name="AutoShape 13"/>
          <p:cNvSpPr>
            <a:spLocks noChangeArrowheads="1"/>
          </p:cNvSpPr>
          <p:nvPr/>
        </p:nvSpPr>
        <p:spPr bwMode="auto">
          <a:xfrm>
            <a:off x="1600200" y="381000"/>
            <a:ext cx="493713" cy="539750"/>
          </a:xfrm>
          <a:prstGeom prst="star4">
            <a:avLst>
              <a:gd name="adj" fmla="val 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4874" name="AutoShape 14"/>
          <p:cNvSpPr>
            <a:spLocks noChangeArrowheads="1"/>
          </p:cNvSpPr>
          <p:nvPr/>
        </p:nvSpPr>
        <p:spPr bwMode="auto">
          <a:xfrm>
            <a:off x="8650288" y="0"/>
            <a:ext cx="493712"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5" name="AutoShape 15"/>
          <p:cNvSpPr>
            <a:spLocks noChangeArrowheads="1"/>
          </p:cNvSpPr>
          <p:nvPr/>
        </p:nvSpPr>
        <p:spPr bwMode="auto">
          <a:xfrm>
            <a:off x="7543800" y="19050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64876" name="AutoShape 16"/>
          <p:cNvSpPr>
            <a:spLocks noChangeArrowheads="1"/>
          </p:cNvSpPr>
          <p:nvPr/>
        </p:nvSpPr>
        <p:spPr bwMode="auto">
          <a:xfrm>
            <a:off x="381000" y="2514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7" name="AutoShape 17"/>
          <p:cNvSpPr>
            <a:spLocks noChangeArrowheads="1"/>
          </p:cNvSpPr>
          <p:nvPr/>
        </p:nvSpPr>
        <p:spPr bwMode="auto">
          <a:xfrm>
            <a:off x="4038600" y="6172200"/>
            <a:ext cx="990600" cy="5334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64878" name="Text Box 19"/>
          <p:cNvSpPr txBox="1">
            <a:spLocks noChangeArrowheads="1"/>
          </p:cNvSpPr>
          <p:nvPr/>
        </p:nvSpPr>
        <p:spPr bwMode="auto">
          <a:xfrm>
            <a:off x="304800" y="4572000"/>
            <a:ext cx="8593138" cy="1570038"/>
          </a:xfrm>
          <a:prstGeom prst="rect">
            <a:avLst/>
          </a:prstGeom>
          <a:solidFill>
            <a:srgbClr val="4FFF4F"/>
          </a:solidFill>
          <a:ln>
            <a:noFill/>
          </a:ln>
          <a:effectLst/>
          <a:extLs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800" dirty="0" err="1"/>
              <a:t>XIN</a:t>
            </a:r>
            <a:r>
              <a:rPr lang="en-US" sz="4800" dirty="0"/>
              <a:t> </a:t>
            </a:r>
            <a:r>
              <a:rPr lang="en-US" sz="4800" dirty="0" err="1"/>
              <a:t>CHÀO</a:t>
            </a:r>
            <a:r>
              <a:rPr lang="en-US" sz="4800" dirty="0"/>
              <a:t> </a:t>
            </a:r>
            <a:r>
              <a:rPr lang="en-US" sz="4800" dirty="0" err="1"/>
              <a:t>VÀ</a:t>
            </a:r>
            <a:r>
              <a:rPr lang="en-US" sz="4800" dirty="0"/>
              <a:t> </a:t>
            </a:r>
            <a:r>
              <a:rPr lang="en-US" sz="4800" dirty="0" err="1"/>
              <a:t>HẸN</a:t>
            </a:r>
            <a:r>
              <a:rPr lang="en-US" sz="4800" dirty="0"/>
              <a:t> </a:t>
            </a:r>
            <a:r>
              <a:rPr lang="en-US" sz="4800" dirty="0" err="1"/>
              <a:t>GẶP</a:t>
            </a:r>
            <a:r>
              <a:rPr lang="en-US" sz="4800" dirty="0"/>
              <a:t> </a:t>
            </a:r>
            <a:r>
              <a:rPr lang="en-US" sz="4800" dirty="0" err="1"/>
              <a:t>LẠI</a:t>
            </a:r>
            <a:r>
              <a:rPr lang="en-US" sz="4800" dirty="0"/>
              <a:t> </a:t>
            </a:r>
            <a:r>
              <a:rPr lang="en-US" sz="4800" dirty="0" err="1"/>
              <a:t>CÁC</a:t>
            </a:r>
            <a:r>
              <a:rPr lang="en-US" sz="4800" dirty="0"/>
              <a:t> </a:t>
            </a:r>
            <a:r>
              <a:rPr lang="en-US" sz="4800" dirty="0" err="1" smtClean="0"/>
              <a:t>EM</a:t>
            </a:r>
            <a:r>
              <a:rPr lang="en-US" sz="4800" dirty="0" smtClean="0"/>
              <a:t>!</a:t>
            </a:r>
            <a:endParaRPr lang="en-US" sz="4800" dirty="0"/>
          </a:p>
        </p:txBody>
      </p:sp>
    </p:spTree>
    <p:extLst>
      <p:ext uri="{BB962C8B-B14F-4D97-AF65-F5344CB8AC3E}">
        <p14:creationId xmlns:p14="http://schemas.microsoft.com/office/powerpoint/2010/main" val="41768898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712968" cy="6480720"/>
          </a:xfrm>
        </p:spPr>
        <p:txBody>
          <a:bodyPr>
            <a:normAutofit fontScale="70000" lnSpcReduction="20000"/>
          </a:bodyPr>
          <a:lstStyle/>
          <a:p>
            <a:pPr marL="0" indent="0" algn="just">
              <a:buNone/>
            </a:pPr>
            <a:r>
              <a:rPr lang="vi-VN" dirty="0" smtClean="0"/>
              <a:t>	</a:t>
            </a:r>
            <a:r>
              <a:rPr lang="vi-VN" sz="4300" dirty="0" smtClean="0"/>
              <a:t>Bên </a:t>
            </a:r>
            <a:r>
              <a:rPr lang="vi-VN" sz="4300" dirty="0"/>
              <a:t>cạnh đó, chúng ta không thể không nhắc tới những danh nhân văn hóa, những con người đã có nhiều cống hiến lớn lao và trở thành biểu tượng cho nền văn hóa dân tộc. Cuộc đời và sự nghiệp của những danh nhân hào kiệt đó sẽ mãi là những chấm son chói lọi trong lịch sử dân tộc. Việc sưu tầm, biên soạn những tư liệu nhằm khắc họa, phản ánh lại một cách chân thực sinh động cuộc đời, sự nghiệp cũng như những chiến công hiển hách của các danh nhân lịch sử dân tộc để lưu truyền cho thế hệ mai sau là việc làm thiết thực của thế hệ hôm nay trong việc thể hiện lòng biết ơn cũng như kế thừa, phát huy những truyền thống quý báu của cha ông.</a:t>
            </a:r>
          </a:p>
          <a:p>
            <a:pPr algn="just"/>
            <a:endParaRPr lang="vi-VN" sz="4300" dirty="0"/>
          </a:p>
        </p:txBody>
      </p:sp>
    </p:spTree>
    <p:extLst>
      <p:ext uri="{BB962C8B-B14F-4D97-AF65-F5344CB8AC3E}">
        <p14:creationId xmlns:p14="http://schemas.microsoft.com/office/powerpoint/2010/main" val="3074420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712968" cy="6480720"/>
          </a:xfrm>
        </p:spPr>
        <p:txBody>
          <a:bodyPr>
            <a:normAutofit fontScale="92500" lnSpcReduction="10000"/>
          </a:bodyPr>
          <a:lstStyle/>
          <a:p>
            <a:pPr marL="0" indent="0" algn="just">
              <a:buNone/>
            </a:pPr>
            <a:r>
              <a:rPr lang="vi-VN" dirty="0" smtClean="0"/>
              <a:t>	Thư mục giới thiệu Tủ sách </a:t>
            </a:r>
            <a:r>
              <a:rPr lang="vi-VN" dirty="0"/>
              <a:t>"Lịch sử-Danh nhân" </a:t>
            </a:r>
            <a:r>
              <a:rPr lang="vi-VN" dirty="0" smtClean="0"/>
              <a:t>sẽ giới </a:t>
            </a:r>
            <a:r>
              <a:rPr lang="vi-VN" dirty="0"/>
              <a:t>thiệu đến độc giả thân thế, cuộc đời, sự nghiệp của </a:t>
            </a:r>
            <a:r>
              <a:rPr lang="vi-VN" dirty="0" smtClean="0"/>
              <a:t>rất nhiều danh </a:t>
            </a:r>
            <a:r>
              <a:rPr lang="vi-VN" dirty="0"/>
              <a:t>nhân lịch sử dân </a:t>
            </a:r>
            <a:r>
              <a:rPr lang="vi-VN" dirty="0" smtClean="0"/>
              <a:t>tộc một </a:t>
            </a:r>
            <a:r>
              <a:rPr lang="vi-VN" dirty="0"/>
              <a:t>cách ngắn gọn súc tích, có hệ thống qua những câu chuyện kể và bằng tranh vẽ minh họa. </a:t>
            </a:r>
            <a:endParaRPr lang="vi-VN" dirty="0" smtClean="0"/>
          </a:p>
          <a:p>
            <a:pPr marL="0" indent="0" algn="just">
              <a:buNone/>
            </a:pPr>
            <a:r>
              <a:rPr lang="vi-VN" dirty="0"/>
              <a:t>	</a:t>
            </a:r>
            <a:r>
              <a:rPr lang="vi-VN" dirty="0" smtClean="0"/>
              <a:t>Như cuốn "Thăng </a:t>
            </a:r>
            <a:r>
              <a:rPr lang="vi-VN" dirty="0"/>
              <a:t>Long buổi đầu dựng nước” sẽ cho chúng ta biết được nguồn gốc ra đời của con người, chúng ta sẽ biết nhiều hơn về tổ tiên của chúng ta qua  sự tích Lạc Long Quân và Âu Cơ, đồng thời cũng trong cuốn sách này chúng ta sẽ có lời giải đáp vì sao Bác Hồ kính yêu của chúng ta lại căn dặn: "Các vua Hùng đã có công dựng nước, Bác cháu ta phải cùng nhau giữ lấy nước".  </a:t>
            </a:r>
          </a:p>
        </p:txBody>
      </p:sp>
    </p:spTree>
    <p:extLst>
      <p:ext uri="{BB962C8B-B14F-4D97-AF65-F5344CB8AC3E}">
        <p14:creationId xmlns:p14="http://schemas.microsoft.com/office/powerpoint/2010/main" val="406177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712968" cy="6480720"/>
          </a:xfrm>
        </p:spPr>
        <p:txBody>
          <a:bodyPr>
            <a:normAutofit fontScale="92500" lnSpcReduction="20000"/>
          </a:bodyPr>
          <a:lstStyle/>
          <a:p>
            <a:pPr marL="0" indent="0" algn="just">
              <a:buNone/>
            </a:pPr>
            <a:r>
              <a:rPr lang="vi-VN" dirty="0" smtClean="0"/>
              <a:t>	Hay như cuốn "Lý Bí và sự hình thành nhà nước </a:t>
            </a:r>
            <a:r>
              <a:rPr lang="vi-VN" dirty="0"/>
              <a:t>Vạn </a:t>
            </a:r>
            <a:r>
              <a:rPr lang="vi-VN" dirty="0" smtClean="0"/>
              <a:t>Xuân" </a:t>
            </a:r>
            <a:r>
              <a:rPr lang="vi-VN" dirty="0"/>
              <a:t>chúng ta sẽ biết được vị Hoàng đế đầu tiên của nước ta là ai? Vạn Xuân là tên nước đầu tiên của chúng ta được ra đời vào năm </a:t>
            </a:r>
            <a:r>
              <a:rPr lang="vi-VN" dirty="0" smtClean="0"/>
              <a:t>nào?</a:t>
            </a:r>
          </a:p>
          <a:p>
            <a:pPr marL="0" indent="0" algn="just">
              <a:buNone/>
            </a:pPr>
            <a:r>
              <a:rPr lang="vi-VN" dirty="0" smtClean="0"/>
              <a:t>	Đặc biệt chúng ta sẽ cùng </a:t>
            </a:r>
            <a:r>
              <a:rPr lang="vi-VN" dirty="0"/>
              <a:t>nhau ôn lại sự tích Sơn Tinh - Thuỷ Tinh vốn rất quen thuộc với mỗi người dân Việt </a:t>
            </a:r>
            <a:r>
              <a:rPr lang="vi-VN" dirty="0" smtClean="0"/>
              <a:t>Nam. </a:t>
            </a:r>
            <a:r>
              <a:rPr lang="vi-VN" dirty="0"/>
              <a:t>Câu chuyện này là một hình thức, hình tượng </a:t>
            </a:r>
            <a:r>
              <a:rPr lang="vi-VN" dirty="0" smtClean="0"/>
              <a:t>hoá, </a:t>
            </a:r>
            <a:r>
              <a:rPr lang="vi-VN" dirty="0"/>
              <a:t>huyền thoại hoá cuộc đấu tranh lâu dài và gian khổ của nhân dân ta chống thiên </a:t>
            </a:r>
            <a:r>
              <a:rPr lang="vi-VN" dirty="0" smtClean="0"/>
              <a:t>tai, </a:t>
            </a:r>
            <a:r>
              <a:rPr lang="vi-VN" dirty="0"/>
              <a:t>lũ lụt để bảo vệ mùa </a:t>
            </a:r>
            <a:r>
              <a:rPr lang="vi-VN" dirty="0" smtClean="0"/>
              <a:t>màng, </a:t>
            </a:r>
            <a:r>
              <a:rPr lang="vi-VN" dirty="0"/>
              <a:t>xây dựng quê hương ngày càng tươi </a:t>
            </a:r>
            <a:r>
              <a:rPr lang="vi-VN" dirty="0" smtClean="0"/>
              <a:t>đẹp, </a:t>
            </a:r>
            <a:r>
              <a:rPr lang="vi-VN" dirty="0"/>
              <a:t>bàn tay lao động của người dân chính là phép màu khiến nước dâng lên đến đâu núi cao lên đến </a:t>
            </a:r>
            <a:r>
              <a:rPr lang="vi-VN" dirty="0" smtClean="0"/>
              <a:t>đấy, </a:t>
            </a:r>
            <a:r>
              <a:rPr lang="vi-VN" dirty="0"/>
              <a:t>và sau mỗi cuộc vật lộn với thiên tai, cuộc sống ấm no lại ca khúc khải </a:t>
            </a:r>
            <a:r>
              <a:rPr lang="vi-VN" dirty="0" smtClean="0"/>
              <a:t>hoàn.</a:t>
            </a:r>
            <a:endParaRPr lang="vi-VN" dirty="0"/>
          </a:p>
          <a:p>
            <a:endParaRPr lang="vi-VN" dirty="0"/>
          </a:p>
          <a:p>
            <a:endParaRPr lang="vi-VN" dirty="0"/>
          </a:p>
        </p:txBody>
      </p:sp>
    </p:spTree>
    <p:extLst>
      <p:ext uri="{BB962C8B-B14F-4D97-AF65-F5344CB8AC3E}">
        <p14:creationId xmlns:p14="http://schemas.microsoft.com/office/powerpoint/2010/main" val="2699942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712968" cy="6480720"/>
          </a:xfrm>
        </p:spPr>
        <p:txBody>
          <a:bodyPr>
            <a:normAutofit/>
          </a:bodyPr>
          <a:lstStyle/>
          <a:p>
            <a:pPr marL="0" indent="0" algn="just">
              <a:buNone/>
            </a:pPr>
            <a:r>
              <a:rPr lang="vi-VN" dirty="0" smtClean="0"/>
              <a:t>	Và rất nhiều cuốn sách hay khác có trong tủ sách. Với </a:t>
            </a:r>
            <a:r>
              <a:rPr lang="vi-VN" dirty="0"/>
              <a:t>mong muốn giúp </a:t>
            </a:r>
            <a:r>
              <a:rPr lang="vi-VN" dirty="0" smtClean="0"/>
              <a:t>bạn đọc hiểu </a:t>
            </a:r>
            <a:r>
              <a:rPr lang="vi-VN" dirty="0"/>
              <a:t>biết rõ hơn về lịch sử nước nhà một cách trực quan sinh động dựa vào chính </a:t>
            </a:r>
            <a:r>
              <a:rPr lang="vi-VN" dirty="0" smtClean="0"/>
              <a:t>sử. Thư viện nhà trường đã biên soạn thư mục giới thiệu tủ sách </a:t>
            </a:r>
            <a:r>
              <a:rPr lang="vi-VN" dirty="0"/>
              <a:t>"Lịch sử-Danh nhân" </a:t>
            </a:r>
            <a:r>
              <a:rPr lang="vi-VN" dirty="0" smtClean="0"/>
              <a:t>bộ </a:t>
            </a:r>
            <a:r>
              <a:rPr lang="vi-VN" dirty="0"/>
              <a:t>truyện </a:t>
            </a:r>
            <a:r>
              <a:rPr lang="vi-VN" dirty="0" smtClean="0"/>
              <a:t>tranh lịch </a:t>
            </a:r>
            <a:r>
              <a:rPr lang="vi-VN" dirty="0"/>
              <a:t>sử Việt Nam qua tranh vẽ, sẽ dựng lại toàn bộ quá trình lịch sử Việt Nam từ thuở </a:t>
            </a:r>
            <a:r>
              <a:rPr lang="vi-VN" dirty="0" smtClean="0"/>
              <a:t>xa </a:t>
            </a:r>
            <a:r>
              <a:rPr lang="vi-VN" dirty="0"/>
              <a:t>xưa cho tới tận thời kỳ hiện đại</a:t>
            </a:r>
            <a:r>
              <a:rPr lang="vi-VN" dirty="0" smtClean="0"/>
              <a:t>.</a:t>
            </a:r>
          </a:p>
          <a:p>
            <a:pPr marL="0" indent="0" algn="just">
              <a:buNone/>
            </a:pPr>
            <a:r>
              <a:rPr lang="vi-VN" dirty="0"/>
              <a:t>	</a:t>
            </a:r>
            <a:r>
              <a:rPr lang="vi-VN" dirty="0" smtClean="0"/>
              <a:t>Nào chúng ta hãy làm </a:t>
            </a:r>
            <a:r>
              <a:rPr lang="vi-VN" dirty="0"/>
              <a:t>một cuộc hành trình đi về quá </a:t>
            </a:r>
            <a:r>
              <a:rPr lang="vi-VN" dirty="0" smtClean="0"/>
              <a:t>khứ, ngược dòng thời gian trở về với lịch sử các em nhé!</a:t>
            </a:r>
            <a:endParaRPr lang="vi-VN" dirty="0"/>
          </a:p>
        </p:txBody>
      </p:sp>
    </p:spTree>
    <p:extLst>
      <p:ext uri="{BB962C8B-B14F-4D97-AF65-F5344CB8AC3E}">
        <p14:creationId xmlns:p14="http://schemas.microsoft.com/office/powerpoint/2010/main" val="2551076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Desktop\Tủ sách LSDN\z3082118045405_9ef04489c275d8673a4f16a81f20d8c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080543"/>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TotalTime>
  <Words>35</Words>
  <Application>Microsoft Office PowerPoint</Application>
  <PresentationFormat>On-screen Show (4:3)</PresentationFormat>
  <Paragraphs>15</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TIEN</dc:creator>
  <cp:lastModifiedBy>PHAM TIEN</cp:lastModifiedBy>
  <cp:revision>67</cp:revision>
  <dcterms:created xsi:type="dcterms:W3CDTF">2022-01-05T07:15:34Z</dcterms:created>
  <dcterms:modified xsi:type="dcterms:W3CDTF">2022-01-07T02:16:22Z</dcterms:modified>
</cp:coreProperties>
</file>