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2" r:id="rId3"/>
    <p:sldId id="271" r:id="rId4"/>
    <p:sldId id="268" r:id="rId5"/>
    <p:sldId id="267" r:id="rId6"/>
    <p:sldId id="266" r:id="rId7"/>
    <p:sldId id="263" r:id="rId8"/>
    <p:sldId id="277" r:id="rId9"/>
    <p:sldId id="274" r:id="rId10"/>
    <p:sldId id="261" r:id="rId11"/>
    <p:sldId id="260" r:id="rId12"/>
    <p:sldId id="259" r:id="rId13"/>
    <p:sldId id="258" r:id="rId14"/>
    <p:sldId id="257" r:id="rId15"/>
    <p:sldId id="294" r:id="rId16"/>
    <p:sldId id="290" r:id="rId17"/>
    <p:sldId id="289" r:id="rId18"/>
    <p:sldId id="288" r:id="rId19"/>
    <p:sldId id="287" r:id="rId20"/>
    <p:sldId id="286" r:id="rId21"/>
    <p:sldId id="285" r:id="rId22"/>
    <p:sldId id="283" r:id="rId23"/>
    <p:sldId id="282" r:id="rId24"/>
    <p:sldId id="281" r:id="rId25"/>
    <p:sldId id="278" r:id="rId26"/>
    <p:sldId id="280" r:id="rId27"/>
    <p:sldId id="279" r:id="rId28"/>
    <p:sldId id="295" r:id="rId29"/>
    <p:sldId id="296" r:id="rId30"/>
    <p:sldId id="307" r:id="rId31"/>
    <p:sldId id="306" r:id="rId32"/>
    <p:sldId id="305" r:id="rId33"/>
    <p:sldId id="304" r:id="rId34"/>
    <p:sldId id="303" r:id="rId35"/>
    <p:sldId id="302" r:id="rId36"/>
    <p:sldId id="301" r:id="rId37"/>
    <p:sldId id="297" r:id="rId38"/>
    <p:sldId id="300" r:id="rId39"/>
    <p:sldId id="299" r:id="rId40"/>
    <p:sldId id="313" r:id="rId41"/>
    <p:sldId id="312" r:id="rId42"/>
    <p:sldId id="311" r:id="rId43"/>
    <p:sldId id="310" r:id="rId44"/>
    <p:sldId id="309" r:id="rId45"/>
    <p:sldId id="308" r:id="rId46"/>
    <p:sldId id="298" r:id="rId47"/>
    <p:sldId id="314" r:id="rId48"/>
    <p:sldId id="325" r:id="rId49"/>
    <p:sldId id="324" r:id="rId50"/>
    <p:sldId id="323" r:id="rId51"/>
    <p:sldId id="322" r:id="rId52"/>
    <p:sldId id="321" r:id="rId53"/>
    <p:sldId id="320" r:id="rId54"/>
    <p:sldId id="319" r:id="rId55"/>
    <p:sldId id="318" r:id="rId56"/>
    <p:sldId id="317" r:id="rId57"/>
    <p:sldId id="316" r:id="rId58"/>
    <p:sldId id="331" r:id="rId59"/>
    <p:sldId id="315" r:id="rId60"/>
    <p:sldId id="326" r:id="rId61"/>
    <p:sldId id="327" r:id="rId62"/>
    <p:sldId id="330" r:id="rId63"/>
    <p:sldId id="335" r:id="rId64"/>
    <p:sldId id="334" r:id="rId65"/>
    <p:sldId id="333" r:id="rId66"/>
    <p:sldId id="332" r:id="rId67"/>
    <p:sldId id="329" r:id="rId68"/>
    <p:sldId id="338" r:id="rId69"/>
    <p:sldId id="337" r:id="rId70"/>
    <p:sldId id="336" r:id="rId71"/>
    <p:sldId id="328" r:id="rId72"/>
    <p:sldId id="345" r:id="rId73"/>
    <p:sldId id="344" r:id="rId74"/>
    <p:sldId id="343" r:id="rId75"/>
    <p:sldId id="342" r:id="rId76"/>
    <p:sldId id="341" r:id="rId77"/>
    <p:sldId id="347" r:id="rId78"/>
    <p:sldId id="346" r:id="rId79"/>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65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85061AD-1F6C-4DF7-A6B0-CA8836F3C244}" type="datetimeFigureOut">
              <a:rPr lang="vi-VN" smtClean="0"/>
              <a:t>14/01/2022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31228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85061AD-1F6C-4DF7-A6B0-CA8836F3C244}" type="datetimeFigureOut">
              <a:rPr lang="vi-VN" smtClean="0"/>
              <a:t>14/01/2022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302446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85061AD-1F6C-4DF7-A6B0-CA8836F3C244}" type="datetimeFigureOut">
              <a:rPr lang="vi-VN" smtClean="0"/>
              <a:t>14/01/2022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153938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85061AD-1F6C-4DF7-A6B0-CA8836F3C244}" type="datetimeFigureOut">
              <a:rPr lang="vi-VN" smtClean="0"/>
              <a:t>14/01/2022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90215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5061AD-1F6C-4DF7-A6B0-CA8836F3C244}" type="datetimeFigureOut">
              <a:rPr lang="vi-VN" smtClean="0"/>
              <a:t>14/01/2022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92276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85061AD-1F6C-4DF7-A6B0-CA8836F3C244}" type="datetimeFigureOut">
              <a:rPr lang="vi-VN" smtClean="0"/>
              <a:t>14/01/2022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42492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85061AD-1F6C-4DF7-A6B0-CA8836F3C244}" type="datetimeFigureOut">
              <a:rPr lang="vi-VN" smtClean="0"/>
              <a:t>14/01/2022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373640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85061AD-1F6C-4DF7-A6B0-CA8836F3C244}" type="datetimeFigureOut">
              <a:rPr lang="vi-VN" smtClean="0"/>
              <a:t>14/01/2022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372468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061AD-1F6C-4DF7-A6B0-CA8836F3C244}" type="datetimeFigureOut">
              <a:rPr lang="vi-VN" smtClean="0"/>
              <a:t>14/01/2022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02271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5061AD-1F6C-4DF7-A6B0-CA8836F3C244}" type="datetimeFigureOut">
              <a:rPr lang="vi-VN" smtClean="0"/>
              <a:t>14/01/2022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22443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5061AD-1F6C-4DF7-A6B0-CA8836F3C244}" type="datetimeFigureOut">
              <a:rPr lang="vi-VN" smtClean="0"/>
              <a:t>14/01/2022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4620D0-1CE9-4954-8AC2-89346C71F170}" type="slidenum">
              <a:rPr lang="vi-VN" smtClean="0"/>
              <a:t>‹#›</a:t>
            </a:fld>
            <a:endParaRPr lang="vi-VN"/>
          </a:p>
        </p:txBody>
      </p:sp>
    </p:spTree>
    <p:extLst>
      <p:ext uri="{BB962C8B-B14F-4D97-AF65-F5344CB8AC3E}">
        <p14:creationId xmlns:p14="http://schemas.microsoft.com/office/powerpoint/2010/main" val="229882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5061AD-1F6C-4DF7-A6B0-CA8836F3C244}" type="datetimeFigureOut">
              <a:rPr lang="vi-VN" smtClean="0"/>
              <a:t>14/01/2022</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34620D0-1CE9-4954-8AC2-89346C71F170}" type="slidenum">
              <a:rPr lang="vi-VN" smtClean="0"/>
              <a:t>‹#›</a:t>
            </a:fld>
            <a:endParaRPr lang="vi-VN"/>
          </a:p>
        </p:txBody>
      </p:sp>
    </p:spTree>
    <p:extLst>
      <p:ext uri="{BB962C8B-B14F-4D97-AF65-F5344CB8AC3E}">
        <p14:creationId xmlns:p14="http://schemas.microsoft.com/office/powerpoint/2010/main" val="2576303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4036219"/>
            <a:ext cx="1651000"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2590800" y="228600"/>
            <a:ext cx="60198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4340" name="AutoShape 5"/>
          <p:cNvSpPr>
            <a:spLocks noChangeArrowheads="1"/>
          </p:cNvSpPr>
          <p:nvPr/>
        </p:nvSpPr>
        <p:spPr bwMode="auto">
          <a:xfrm>
            <a:off x="1447801" y="1714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8572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26860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4343"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71450"/>
            <a:ext cx="42957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12"/>
          <p:cNvSpPr>
            <a:spLocks noChangeArrowheads="1"/>
          </p:cNvSpPr>
          <p:nvPr/>
        </p:nvSpPr>
        <p:spPr bwMode="auto">
          <a:xfrm>
            <a:off x="152401" y="5143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5" name="AutoShape 13"/>
          <p:cNvSpPr>
            <a:spLocks noChangeArrowheads="1"/>
          </p:cNvSpPr>
          <p:nvPr/>
        </p:nvSpPr>
        <p:spPr bwMode="auto">
          <a:xfrm>
            <a:off x="1600201" y="285750"/>
            <a:ext cx="493713" cy="404813"/>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6" name="AutoShape 14"/>
          <p:cNvSpPr>
            <a:spLocks noChangeArrowheads="1"/>
          </p:cNvSpPr>
          <p:nvPr/>
        </p:nvSpPr>
        <p:spPr bwMode="auto">
          <a:xfrm>
            <a:off x="8650288" y="0"/>
            <a:ext cx="493712"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4287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48" name="AutoShape 16"/>
          <p:cNvSpPr>
            <a:spLocks noChangeArrowheads="1"/>
          </p:cNvSpPr>
          <p:nvPr/>
        </p:nvSpPr>
        <p:spPr bwMode="auto">
          <a:xfrm>
            <a:off x="381001" y="18859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4629150"/>
            <a:ext cx="990600" cy="40005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50" name="Text Box 19"/>
          <p:cNvSpPr txBox="1">
            <a:spLocks noChangeArrowheads="1"/>
          </p:cNvSpPr>
          <p:nvPr/>
        </p:nvSpPr>
        <p:spPr bwMode="auto">
          <a:xfrm>
            <a:off x="304800" y="2895600"/>
            <a:ext cx="8686800" cy="2308324"/>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dirty="0" err="1">
                <a:solidFill>
                  <a:srgbClr val="0033CC"/>
                </a:solidFill>
              </a:rPr>
              <a:t>CHÀO</a:t>
            </a:r>
            <a:r>
              <a:rPr lang="en-US" sz="3600" dirty="0">
                <a:solidFill>
                  <a:srgbClr val="0033CC"/>
                </a:solidFill>
              </a:rPr>
              <a:t> </a:t>
            </a:r>
            <a:r>
              <a:rPr lang="en-US" sz="3600" dirty="0" err="1">
                <a:solidFill>
                  <a:srgbClr val="0033CC"/>
                </a:solidFill>
              </a:rPr>
              <a:t>MỪNG</a:t>
            </a:r>
            <a:r>
              <a:rPr lang="en-US" sz="3600" dirty="0">
                <a:solidFill>
                  <a:srgbClr val="0033CC"/>
                </a:solidFill>
              </a:rPr>
              <a:t> </a:t>
            </a:r>
            <a:r>
              <a:rPr lang="en-US" sz="3600" dirty="0" err="1">
                <a:solidFill>
                  <a:srgbClr val="0033CC"/>
                </a:solidFill>
              </a:rPr>
              <a:t>CÁC</a:t>
            </a:r>
            <a:r>
              <a:rPr lang="en-US" sz="3600" dirty="0">
                <a:solidFill>
                  <a:srgbClr val="0033CC"/>
                </a:solidFill>
              </a:rPr>
              <a:t> </a:t>
            </a:r>
            <a:r>
              <a:rPr lang="en-US" sz="3600" dirty="0" err="1">
                <a:solidFill>
                  <a:srgbClr val="0033CC"/>
                </a:solidFill>
              </a:rPr>
              <a:t>BẠN</a:t>
            </a:r>
            <a:r>
              <a:rPr lang="en-US" sz="3600" dirty="0">
                <a:solidFill>
                  <a:srgbClr val="0033CC"/>
                </a:solidFill>
              </a:rPr>
              <a:t> </a:t>
            </a:r>
            <a:r>
              <a:rPr lang="en-US" sz="3600" dirty="0" err="1">
                <a:solidFill>
                  <a:srgbClr val="0033CC"/>
                </a:solidFill>
              </a:rPr>
              <a:t>ĐẾN</a:t>
            </a:r>
            <a:r>
              <a:rPr lang="en-US" sz="3600" dirty="0">
                <a:solidFill>
                  <a:srgbClr val="0033CC"/>
                </a:solidFill>
              </a:rPr>
              <a:t> </a:t>
            </a:r>
            <a:r>
              <a:rPr lang="en-US" sz="3600" dirty="0" err="1">
                <a:solidFill>
                  <a:srgbClr val="0033CC"/>
                </a:solidFill>
              </a:rPr>
              <a:t>VỚI</a:t>
            </a:r>
            <a:r>
              <a:rPr lang="en-US" sz="3600" dirty="0">
                <a:solidFill>
                  <a:srgbClr val="0033CC"/>
                </a:solidFill>
              </a:rPr>
              <a:t> </a:t>
            </a:r>
            <a:r>
              <a:rPr lang="en-US" sz="3600" dirty="0" err="1" smtClean="0">
                <a:solidFill>
                  <a:srgbClr val="0033CC"/>
                </a:solidFill>
              </a:rPr>
              <a:t>THƯ</a:t>
            </a:r>
            <a:r>
              <a:rPr lang="en-US" sz="3600" dirty="0" smtClean="0">
                <a:solidFill>
                  <a:srgbClr val="0033CC"/>
                </a:solidFill>
              </a:rPr>
              <a:t> </a:t>
            </a:r>
            <a:r>
              <a:rPr lang="en-US" sz="3600" dirty="0" err="1" smtClean="0">
                <a:solidFill>
                  <a:srgbClr val="0033CC"/>
                </a:solidFill>
              </a:rPr>
              <a:t>MỤC</a:t>
            </a:r>
            <a:r>
              <a:rPr lang="en-US" sz="3600" dirty="0" smtClean="0">
                <a:solidFill>
                  <a:srgbClr val="0033CC"/>
                </a:solidFill>
              </a:rPr>
              <a:t> </a:t>
            </a:r>
            <a:r>
              <a:rPr lang="en-US" sz="3600" dirty="0" err="1" smtClean="0">
                <a:solidFill>
                  <a:srgbClr val="0033CC"/>
                </a:solidFill>
              </a:rPr>
              <a:t>GIỚI</a:t>
            </a:r>
            <a:r>
              <a:rPr lang="en-US" sz="3600" dirty="0" smtClean="0">
                <a:solidFill>
                  <a:srgbClr val="0033CC"/>
                </a:solidFill>
              </a:rPr>
              <a:t> </a:t>
            </a:r>
            <a:r>
              <a:rPr lang="en-US" sz="3600" dirty="0" err="1" smtClean="0">
                <a:solidFill>
                  <a:srgbClr val="0033CC"/>
                </a:solidFill>
              </a:rPr>
              <a:t>THIỆU</a:t>
            </a:r>
            <a:r>
              <a:rPr lang="en-US" sz="3600" dirty="0" smtClean="0">
                <a:solidFill>
                  <a:srgbClr val="0033CC"/>
                </a:solidFill>
              </a:rPr>
              <a:t> </a:t>
            </a:r>
            <a:r>
              <a:rPr lang="en-US" sz="3600" dirty="0" err="1" smtClean="0">
                <a:solidFill>
                  <a:srgbClr val="0033CC"/>
                </a:solidFill>
              </a:rPr>
              <a:t>TỦ</a:t>
            </a:r>
            <a:r>
              <a:rPr lang="en-US" sz="3600" dirty="0" smtClean="0">
                <a:solidFill>
                  <a:srgbClr val="0033CC"/>
                </a:solidFill>
              </a:rPr>
              <a:t> </a:t>
            </a:r>
            <a:r>
              <a:rPr lang="en-US" sz="3600" dirty="0" err="1" smtClean="0">
                <a:solidFill>
                  <a:srgbClr val="0033CC"/>
                </a:solidFill>
              </a:rPr>
              <a:t>SÁCH</a:t>
            </a:r>
            <a:r>
              <a:rPr lang="en-US" sz="3600" dirty="0" smtClean="0">
                <a:solidFill>
                  <a:srgbClr val="0033CC"/>
                </a:solidFill>
              </a:rPr>
              <a:t> “</a:t>
            </a:r>
            <a:r>
              <a:rPr lang="en-US" sz="3600" dirty="0" err="1" smtClean="0">
                <a:solidFill>
                  <a:srgbClr val="0033CC"/>
                </a:solidFill>
              </a:rPr>
              <a:t>BÁCH</a:t>
            </a:r>
            <a:r>
              <a:rPr lang="en-US" sz="3600" dirty="0" smtClean="0">
                <a:solidFill>
                  <a:srgbClr val="0033CC"/>
                </a:solidFill>
              </a:rPr>
              <a:t> </a:t>
            </a:r>
            <a:r>
              <a:rPr lang="en-US" sz="3600" dirty="0" err="1" smtClean="0">
                <a:solidFill>
                  <a:srgbClr val="0033CC"/>
                </a:solidFill>
              </a:rPr>
              <a:t>KHOA</a:t>
            </a:r>
            <a:r>
              <a:rPr lang="en-US" sz="3600" dirty="0" smtClean="0">
                <a:solidFill>
                  <a:srgbClr val="0033CC"/>
                </a:solidFill>
              </a:rPr>
              <a:t> </a:t>
            </a:r>
            <a:r>
              <a:rPr lang="en-US" sz="3600" dirty="0" err="1" smtClean="0">
                <a:solidFill>
                  <a:srgbClr val="0033CC"/>
                </a:solidFill>
              </a:rPr>
              <a:t>TOÀN</a:t>
            </a:r>
            <a:r>
              <a:rPr lang="en-US" sz="3600" dirty="0" smtClean="0">
                <a:solidFill>
                  <a:srgbClr val="0033CC"/>
                </a:solidFill>
              </a:rPr>
              <a:t> </a:t>
            </a:r>
            <a:r>
              <a:rPr lang="en-US" sz="3600" dirty="0" err="1" smtClean="0">
                <a:solidFill>
                  <a:srgbClr val="0033CC"/>
                </a:solidFill>
              </a:rPr>
              <a:t>THƯ</a:t>
            </a:r>
            <a:r>
              <a:rPr lang="en-US" sz="3600" dirty="0" smtClean="0">
                <a:solidFill>
                  <a:srgbClr val="0033CC"/>
                </a:solidFill>
              </a:rPr>
              <a:t> CHO </a:t>
            </a:r>
            <a:r>
              <a:rPr lang="en-US" sz="3600" dirty="0" err="1" smtClean="0">
                <a:solidFill>
                  <a:srgbClr val="0033CC"/>
                </a:solidFill>
              </a:rPr>
              <a:t>TRẺ</a:t>
            </a:r>
            <a:r>
              <a:rPr lang="en-US" sz="3600" dirty="0" smtClean="0">
                <a:solidFill>
                  <a:srgbClr val="0033CC"/>
                </a:solidFill>
              </a:rPr>
              <a:t>” </a:t>
            </a:r>
            <a:r>
              <a:rPr lang="en-US" sz="3600" dirty="0" err="1" smtClean="0">
                <a:solidFill>
                  <a:srgbClr val="0033CC"/>
                </a:solidFill>
              </a:rPr>
              <a:t>CỦA</a:t>
            </a:r>
            <a:r>
              <a:rPr lang="en-US" sz="3600" dirty="0" smtClean="0">
                <a:solidFill>
                  <a:srgbClr val="0033CC"/>
                </a:solidFill>
              </a:rPr>
              <a:t> </a:t>
            </a:r>
            <a:r>
              <a:rPr lang="en-US" sz="3600" dirty="0" err="1" smtClean="0">
                <a:solidFill>
                  <a:srgbClr val="0033CC"/>
                </a:solidFill>
              </a:rPr>
              <a:t>THƯ</a:t>
            </a:r>
            <a:r>
              <a:rPr lang="en-US" sz="3600" dirty="0" smtClean="0">
                <a:solidFill>
                  <a:srgbClr val="0033CC"/>
                </a:solidFill>
              </a:rPr>
              <a:t> </a:t>
            </a:r>
            <a:r>
              <a:rPr lang="en-US" sz="3600" dirty="0" err="1" smtClean="0">
                <a:solidFill>
                  <a:srgbClr val="0033CC"/>
                </a:solidFill>
              </a:rPr>
              <a:t>VIỆN</a:t>
            </a:r>
            <a:r>
              <a:rPr lang="en-US" sz="3600" dirty="0" smtClean="0">
                <a:solidFill>
                  <a:srgbClr val="0033CC"/>
                </a:solidFill>
              </a:rPr>
              <a:t> </a:t>
            </a:r>
            <a:r>
              <a:rPr lang="en-US" sz="3600" dirty="0" err="1" smtClean="0">
                <a:solidFill>
                  <a:srgbClr val="0033CC"/>
                </a:solidFill>
              </a:rPr>
              <a:t>TRƯỜNG</a:t>
            </a:r>
            <a:r>
              <a:rPr lang="en-US" sz="3600" dirty="0" smtClean="0">
                <a:solidFill>
                  <a:srgbClr val="0033CC"/>
                </a:solidFill>
              </a:rPr>
              <a:t> TH </a:t>
            </a:r>
            <a:r>
              <a:rPr lang="en-US" sz="3600" dirty="0" err="1">
                <a:solidFill>
                  <a:srgbClr val="0033CC"/>
                </a:solidFill>
              </a:rPr>
              <a:t>THỊNH</a:t>
            </a:r>
            <a:r>
              <a:rPr lang="en-US" sz="3600" dirty="0">
                <a:solidFill>
                  <a:srgbClr val="0033CC"/>
                </a:solidFill>
              </a:rPr>
              <a:t> </a:t>
            </a:r>
            <a:r>
              <a:rPr lang="en-US" sz="3600" dirty="0" err="1">
                <a:solidFill>
                  <a:srgbClr val="0033CC"/>
                </a:solidFill>
              </a:rPr>
              <a:t>ĐỨC</a:t>
            </a:r>
            <a:endParaRPr lang="en-US" sz="3600" dirty="0">
              <a:solidFill>
                <a:srgbClr val="0033CC"/>
              </a:solidFill>
            </a:endParaRPr>
          </a:p>
        </p:txBody>
      </p:sp>
    </p:spTree>
    <p:extLst>
      <p:ext uri="{BB962C8B-B14F-4D97-AF65-F5344CB8AC3E}">
        <p14:creationId xmlns:p14="http://schemas.microsoft.com/office/powerpoint/2010/main" val="146486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5486"/>
            <a:ext cx="8712968" cy="4752528"/>
          </a:xfrm>
        </p:spPr>
        <p:txBody>
          <a:bodyPr/>
          <a:lstStyle/>
          <a:p>
            <a:pPr marL="0" indent="0" algn="just">
              <a:buNone/>
            </a:pPr>
            <a:r>
              <a:rPr lang="vi-VN" dirty="0" smtClean="0"/>
              <a:t>	</a:t>
            </a:r>
            <a:r>
              <a:rPr lang="vi-VN" dirty="0" smtClean="0">
                <a:latin typeface="+mj-lt"/>
              </a:rPr>
              <a:t>Với </a:t>
            </a:r>
            <a:r>
              <a:rPr lang="vi-VN" dirty="0">
                <a:latin typeface="+mj-lt"/>
              </a:rPr>
              <a:t>hình ảnh minh họa sinh động, màu sắc bắt mắt cùng cách trả lời đơn giản, chính xác, khoa học và dễ hiểu về </a:t>
            </a:r>
            <a:r>
              <a:rPr lang="vi-VN" dirty="0" smtClean="0">
                <a:latin typeface="+mj-lt"/>
              </a:rPr>
              <a:t>thế giới tự nhiên, con người... sẽ thu </a:t>
            </a:r>
            <a:r>
              <a:rPr lang="vi-VN" dirty="0">
                <a:latin typeface="+mj-lt"/>
              </a:rPr>
              <a:t>hút các em nhỏ, giúp các em phát huy trí tò mò, mở rộng hiểu biết về thế giới xung </a:t>
            </a:r>
            <a:r>
              <a:rPr lang="vi-VN" dirty="0" smtClean="0">
                <a:latin typeface="+mj-lt"/>
              </a:rPr>
              <a:t>quanh</a:t>
            </a:r>
            <a:r>
              <a:rPr lang="vi-VN" dirty="0">
                <a:latin typeface="+mj-lt"/>
              </a:rPr>
              <a:t>,</a:t>
            </a:r>
            <a:r>
              <a:rPr lang="vi-VN" dirty="0" smtClean="0"/>
              <a:t> </a:t>
            </a:r>
            <a:r>
              <a:rPr lang="vi-VN" dirty="0">
                <a:latin typeface="+mj-lt"/>
              </a:rPr>
              <a:t>cuộc sống hằng ngày giúp các em cảm nhận được sự kì diệu của cuộc sống.</a:t>
            </a:r>
          </a:p>
          <a:p>
            <a:pPr marL="0" indent="0" algn="just">
              <a:buNone/>
            </a:pPr>
            <a:r>
              <a:rPr lang="vi-VN" dirty="0" smtClean="0">
                <a:latin typeface="+mj-lt"/>
              </a:rPr>
              <a:t> 	Nào chúng ta cùng đến với các cuốn sách có trong tủ sách các em nhé!</a:t>
            </a:r>
            <a:endParaRPr lang="vi-VN" dirty="0">
              <a:latin typeface="+mj-lt"/>
            </a:endParaRPr>
          </a:p>
          <a:p>
            <a:endParaRPr lang="vi-VN" dirty="0"/>
          </a:p>
        </p:txBody>
      </p:sp>
    </p:spTree>
    <p:extLst>
      <p:ext uri="{BB962C8B-B14F-4D97-AF65-F5344CB8AC3E}">
        <p14:creationId xmlns:p14="http://schemas.microsoft.com/office/powerpoint/2010/main" val="26079753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Tủ sách BKTT\CamScanner 01-13-2022 08.36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23478"/>
            <a:ext cx="892899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esktop\Tủ sách BKTT\CamScanner 01-12-2022 10.38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85698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30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sktop\Tủ sách BKTT\CamScanner 01-13-2022 08.36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2006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esktop\Tủ sách BKTT\CamScanner 01-12-2022 10.38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0348"/>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Tủ sách BKTT\CamScanner 01-13-2022 08.36_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3918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esktop\z3107854324146_fa17925ddd84c6ce6484bdb834068e8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85698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89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esktop\z3107854337933_7c3b4c5175c4a8bc33ac029125875ec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36603"/>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z3107854337125_533dccdcc8d77a64fedc428476273f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62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Tủ sách BKTT\CamScanner 01-13-2022 08.36_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95486"/>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5440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9492"/>
            <a:ext cx="8712968" cy="4752528"/>
          </a:xfrm>
        </p:spPr>
        <p:txBody>
          <a:bodyPr>
            <a:normAutofit/>
          </a:bodyPr>
          <a:lstStyle/>
          <a:p>
            <a:pPr marL="0" indent="0" algn="just">
              <a:buNone/>
            </a:pPr>
            <a:r>
              <a:rPr lang="vi-VN" dirty="0" smtClean="0"/>
              <a:t>	</a:t>
            </a:r>
            <a:r>
              <a:rPr lang="vi-VN" dirty="0" smtClean="0">
                <a:latin typeface="+mj-lt"/>
              </a:rPr>
              <a:t>Như chúng ta đã biết trong </a:t>
            </a:r>
            <a:r>
              <a:rPr lang="vi-VN" dirty="0">
                <a:latin typeface="+mj-lt"/>
              </a:rPr>
              <a:t>mỗi chúng ta, tuổi thơ là khoảng thời gian đẹp nhất trong cuộc đời mỗi con người. Ở lứa tuổi này, các em luôn tràn trề hy vọng, cùng những ngây thơ, trong sáng buổi ban đầu. Và ở thời điểm ấy, với con mắt trẻ thơ, thế giới này vừa mới mẻ vừa huyền bí. Tuổi thơ ấy  hay còn gọi là trẻ em, chúng ta nhìn thế giới bằng đôi mắt ngây thơ và lạ lẫm xen lẫn tò mò.</a:t>
            </a:r>
          </a:p>
          <a:p>
            <a:pPr marL="0" indent="0" algn="just">
              <a:buNone/>
            </a:pPr>
            <a:endParaRPr lang="vi-VN" dirty="0">
              <a:latin typeface="+mj-lt"/>
            </a:endParaRPr>
          </a:p>
        </p:txBody>
      </p:sp>
    </p:spTree>
    <p:extLst>
      <p:ext uri="{BB962C8B-B14F-4D97-AF65-F5344CB8AC3E}">
        <p14:creationId xmlns:p14="http://schemas.microsoft.com/office/powerpoint/2010/main" val="903849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esktop\Tủ sách BKTT\CamScanner 01-13-2022 08.36_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693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esktop\Tủ sách BKTT\CamScanner 01-13-2022 08.36_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7147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esktop\Tủ sách BKTT\CamScanner 01-13-2022 08.36_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85698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824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Desktop\Tủ sách BKTT\CamScanner 01-13-2022 08.36_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227253"/>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esktop\Tủ sách BKTT\CamScanner 01-13-2022 08.36_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57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Desktop\Tủ sách BKTT\CamScanner 01-13-2022 08.36_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97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esktop\Tủ sách BKTT\CamScanner 01-13-2022 08.36_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5486"/>
            <a:ext cx="8712968"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43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Desktop\Tủ sách BKTT\CamScanner 01-13-2022 08.36_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89103"/>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Desktop\Tủ sách BKTT\CamScanner 01-13-2022 08.36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03306"/>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esktop\Tủ sách BKTT\CamScanner 01-13-2022 08.36_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05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9492"/>
            <a:ext cx="8640960" cy="4752528"/>
          </a:xfrm>
        </p:spPr>
        <p:txBody>
          <a:bodyPr/>
          <a:lstStyle/>
          <a:p>
            <a:pPr marL="0" indent="0" algn="just">
              <a:buNone/>
            </a:pPr>
            <a:r>
              <a:rPr lang="vi-VN" dirty="0" smtClean="0"/>
              <a:t>	</a:t>
            </a:r>
            <a:r>
              <a:rPr lang="vi-VN" dirty="0" smtClean="0">
                <a:latin typeface="+mj-lt"/>
              </a:rPr>
              <a:t>Đứng trước thế giới với bao điều kỳ diệu mang trong mình sự tò mò, khát vọng tìm hiểu, câu nói thường thấy nhất ở trẻ là </a:t>
            </a:r>
            <a:r>
              <a:rPr lang="vi-VN" i="1" dirty="0" smtClean="0">
                <a:latin typeface="+mj-lt"/>
              </a:rPr>
              <a:t>“Vì sao?”</a:t>
            </a:r>
            <a:r>
              <a:rPr lang="vi-VN" i="1" dirty="0"/>
              <a:t> </a:t>
            </a:r>
            <a:r>
              <a:rPr lang="vi-VN" i="1" dirty="0" smtClean="0"/>
              <a:t>“</a:t>
            </a:r>
            <a:r>
              <a:rPr lang="vi-VN" i="1" dirty="0" smtClean="0">
                <a:latin typeface="+mj-lt"/>
              </a:rPr>
              <a:t>Tại </a:t>
            </a:r>
            <a:r>
              <a:rPr lang="vi-VN" i="1" dirty="0">
                <a:latin typeface="+mj-lt"/>
              </a:rPr>
              <a:t>sao</a:t>
            </a:r>
            <a:r>
              <a:rPr lang="vi-VN" i="1" dirty="0" smtClean="0">
                <a:latin typeface="+mj-lt"/>
              </a:rPr>
              <a:t>?”</a:t>
            </a:r>
            <a:r>
              <a:rPr lang="vi-VN" dirty="0" smtClean="0">
                <a:latin typeface="+mj-lt"/>
              </a:rPr>
              <a:t>.</a:t>
            </a:r>
            <a:r>
              <a:rPr lang="vi-VN" dirty="0">
                <a:latin typeface="+mj-lt"/>
              </a:rPr>
              <a:t> </a:t>
            </a:r>
            <a:r>
              <a:rPr lang="vi-VN" dirty="0" smtClean="0">
                <a:latin typeface="+mj-lt"/>
              </a:rPr>
              <a:t>Những </a:t>
            </a:r>
            <a:r>
              <a:rPr lang="vi-VN" dirty="0">
                <a:latin typeface="+mj-lt"/>
              </a:rPr>
              <a:t>câu hỏi tưởng chừng giản đơn và hiển nhiên nhưng đôi khi lại khiến chính người lớn lâm vào thế bí. Để có thể trả lời chính xác câu hỏi của trẻ, không phải là việc đơn </a:t>
            </a:r>
            <a:r>
              <a:rPr lang="vi-VN" dirty="0" smtClean="0">
                <a:latin typeface="+mj-lt"/>
              </a:rPr>
              <a:t>giản.</a:t>
            </a:r>
            <a:endParaRPr lang="vi-VN" dirty="0">
              <a:latin typeface="+mj-lt"/>
            </a:endParaRPr>
          </a:p>
        </p:txBody>
      </p:sp>
    </p:spTree>
    <p:extLst>
      <p:ext uri="{BB962C8B-B14F-4D97-AF65-F5344CB8AC3E}">
        <p14:creationId xmlns:p14="http://schemas.microsoft.com/office/powerpoint/2010/main" val="1744282202"/>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esktop\Tủ sách BKTT\CamScanner 01-13-2022 08.36_1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95486"/>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43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esktop\Tủ sách BKTT\CamScanner 01-13-2022 08.36_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856983"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639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esktop\Tủ sách BKTT\z3105121572828_e343435e4c022faa36014632cab0db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51303"/>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esktop\Tủ sách BKTT\z3105121533142_bb1826e805f0d6b79bcaf67a5a9e364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84465"/>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esktop\Tủ sách BKTT\CamScanner 01-13-2022 09.49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7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esktop\Tủ sách BKTT\CamScanner 01-13-2022 09.49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6800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Desktop\Tủ sách BKTT\CamScanner 01-13-2022 09.49_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528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esktop\Tủ sách BKTT\CamScanner 01-13-2022 09.49_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95486"/>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36783"/>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Desktop\Tủ sách BKTT\CamScanner 01-13-2022 09.49_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851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Desktop\Tủ sách BKTT\CamScanner 01-13-2022 09.49_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92897"/>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5486"/>
            <a:ext cx="8640960" cy="4806534"/>
          </a:xfrm>
        </p:spPr>
        <p:txBody>
          <a:bodyPr>
            <a:normAutofit/>
          </a:bodyPr>
          <a:lstStyle/>
          <a:p>
            <a:pPr marL="0" indent="0" algn="just">
              <a:buNone/>
            </a:pPr>
            <a:r>
              <a:rPr lang="vi-VN" dirty="0" smtClean="0"/>
              <a:t>	</a:t>
            </a:r>
            <a:r>
              <a:rPr lang="vi-VN" dirty="0" smtClean="0">
                <a:latin typeface="+mj-lt"/>
              </a:rPr>
              <a:t>Các </a:t>
            </a:r>
            <a:r>
              <a:rPr lang="vi-VN" dirty="0">
                <a:latin typeface="+mj-lt"/>
              </a:rPr>
              <a:t>nghiên cứu cho thấy, sự phát triển ở bộ não trẻ diễn ra nhanh nhất vào tuổi 13 trở về trước, khi ta không mang lại cho trẻ cơ hội suy nghĩ, tìm hiểu, có thể sau này chúng ta sẽ phải ân hận! Thế giới ngày nay phát triển nhanh chóng, kho tàng kiến thức là vô hạn, luôn được đổi mới với tốc độ chóng mặt. </a:t>
            </a:r>
          </a:p>
        </p:txBody>
      </p:sp>
    </p:spTree>
    <p:extLst>
      <p:ext uri="{BB962C8B-B14F-4D97-AF65-F5344CB8AC3E}">
        <p14:creationId xmlns:p14="http://schemas.microsoft.com/office/powerpoint/2010/main" val="3628215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Desktop\Tủ sách BKTT\CamScanner 01-13-2022 09.49_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088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esktop\Tủ sách BKTT\CamScanner 01-13-2022 08.36_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92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Desktop\Tủ sách BKTT\CamScanner 01-13-2022 08.36_4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20750"/>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Desktop\Tủ sách BKTT\CamScanner 01-13-2022 08.36_4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602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esktop\Tủ sách BKTT\CamScanner 01-13-2022 08.36_4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85698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23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esktop\Tủ sách BKTT\CamScanner 01-13-2022 08.36_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46282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Desktop\Tủ sách BKTT\CamScanner 01-13-2022 09.49_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95486"/>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02690"/>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sktop\Tủ sách BKTT\CamScanner 01-13-2022 09.49_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76214"/>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Desktop\Tủ sách BKTT\CamScanner 01-13-2022 09.49_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760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Desktop\Tủ sách BKTT\CamScanner 01-13-2022 09.49_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603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5486"/>
            <a:ext cx="8640960" cy="4806534"/>
          </a:xfrm>
        </p:spPr>
        <p:txBody>
          <a:bodyPr>
            <a:normAutofit/>
          </a:bodyPr>
          <a:lstStyle/>
          <a:p>
            <a:pPr marL="0" indent="0" algn="just">
              <a:buNone/>
            </a:pPr>
            <a:r>
              <a:rPr lang="vi-VN" dirty="0" smtClean="0"/>
              <a:t>	</a:t>
            </a:r>
            <a:r>
              <a:rPr lang="vi-VN" dirty="0" smtClean="0">
                <a:latin typeface="+mj-lt"/>
              </a:rPr>
              <a:t>Trong </a:t>
            </a:r>
            <a:r>
              <a:rPr lang="vi-VN" dirty="0">
                <a:latin typeface="+mj-lt"/>
              </a:rPr>
              <a:t>xã hội ngày nay, con người sống không thể thiếu những tri thức cơ bản về văn hóa, khoa học. Sự hiểu biết về văn hóa, khoa học của con người càng rộng, càng sâu thì mức sống, mức hưởng thụ văn hóa của con người càng cao và khả năng hợp tác, chung sống, sự bình đẳng giữa con người càng lớn, càng đa dạng, càng có hiệu quả thiết thực</a:t>
            </a:r>
            <a:r>
              <a:rPr lang="vi-VN" dirty="0"/>
              <a:t>.  </a:t>
            </a:r>
          </a:p>
          <a:p>
            <a:pPr marL="0" indent="0">
              <a:buNone/>
            </a:pPr>
            <a:endParaRPr lang="vi-VN" dirty="0"/>
          </a:p>
        </p:txBody>
      </p:sp>
    </p:spTree>
    <p:extLst>
      <p:ext uri="{BB962C8B-B14F-4D97-AF65-F5344CB8AC3E}">
        <p14:creationId xmlns:p14="http://schemas.microsoft.com/office/powerpoint/2010/main" val="29082904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Desktop\Tủ sách BKTT\CamScanner 01-13-2022 09.49_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8285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Desktop\Tủ sách BKTT\CamScanner 01-12-2022 10.38_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36673"/>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Desktop\Tủ sách BKTT\CamScanner 01-12-2022 10.38_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7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Desktop\Tủ sách BKTT\CamScanner 01-12-2022 10.38_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Desktop\Tủ sách BKTT\CamScanner 01-13-2022 08.36_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29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esktop\Tủ sách BKTT\CamScanner 01-13-2022 08.36_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36624"/>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Desktop\Tủ sách BKTT\CamScanner 01-13-2022 08.36_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38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Desktop\Tủ sách BKTT\CamScanner 01-13-2022 08.36_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993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Desktop\Tủ sách BKTT\CamScanner 01-13-2022 08.36_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901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Desktop\Tủ sách BKTT\CamScanner 01-13-2022 08.36_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4628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5486"/>
            <a:ext cx="8640960" cy="4752528"/>
          </a:xfrm>
        </p:spPr>
        <p:txBody>
          <a:bodyPr>
            <a:normAutofit/>
          </a:bodyPr>
          <a:lstStyle/>
          <a:p>
            <a:pPr marL="0" indent="0" algn="just">
              <a:buNone/>
            </a:pPr>
            <a:r>
              <a:rPr lang="vi-VN" dirty="0" smtClean="0"/>
              <a:t>	</a:t>
            </a:r>
            <a:r>
              <a:rPr lang="vi-VN" dirty="0" smtClean="0">
                <a:latin typeface="+mj-lt"/>
              </a:rPr>
              <a:t>Mặt khác khoa học hiện đại đang phát triển cực nhanh, tri thức khoa học mà con người cần nắm ngày càng nhiều, do đó, việc xuất bản các cuốn sách kiến thức khoa học, bách khoa toàn toàn thư dành cho tuổi trẻ và cho toàn xã hội là điều hết sức cần thiết, cấp bách và có ý nghĩa xã hội, ý nghĩa nhân văn rộng lớn. </a:t>
            </a:r>
            <a:endParaRPr lang="vi-VN" dirty="0">
              <a:latin typeface="+mj-lt"/>
            </a:endParaRPr>
          </a:p>
        </p:txBody>
      </p:sp>
    </p:spTree>
    <p:extLst>
      <p:ext uri="{BB962C8B-B14F-4D97-AF65-F5344CB8AC3E}">
        <p14:creationId xmlns:p14="http://schemas.microsoft.com/office/powerpoint/2010/main" val="3969600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Desktop\Tủ sách BKTT\CamScanner 01-13-2022 08.36_3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19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Desktop\Tủ sách BKTT\CamScanner 01-13-2022 08.36_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33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Desktop\Tủ sách BKTT\CamScanner 01-13-2022 08.36_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634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Desktop\Tủ sách BKTT\CamScanner 01-13-2022 08.36_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674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Desktop\Tủ sách BKTT\CamScanner 01-13-2022 08.36_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88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esktop\Tủ sách BKTT\CamScanner 01-13-2022 08.36_3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372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Desktop\Tủ sách BKTT\CamScanner 01-13-2022 08.36_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52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Desktop\Tủ sách BKTT\CamScanner 01-13-2022 08.36_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5486"/>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20492"/>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Desktop\Tủ sách BKTT\CamScanner 01-13-2022 08.36_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01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Desktop\Tủ sách BKTT\CamScanner 01-13-2022 08.36_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95486"/>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9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95486"/>
            <a:ext cx="8568952" cy="4752528"/>
          </a:xfrm>
        </p:spPr>
        <p:txBody>
          <a:bodyPr>
            <a:normAutofit/>
          </a:bodyPr>
          <a:lstStyle/>
          <a:p>
            <a:pPr marL="0" indent="0" algn="just">
              <a:buNone/>
            </a:pPr>
            <a:r>
              <a:rPr lang="vi-VN" dirty="0" smtClean="0"/>
              <a:t>	</a:t>
            </a:r>
            <a:r>
              <a:rPr lang="vi-VN" dirty="0" smtClean="0">
                <a:latin typeface="+mj-lt"/>
              </a:rPr>
              <a:t>Và </a:t>
            </a:r>
            <a:r>
              <a:rPr lang="vi-VN" dirty="0">
                <a:latin typeface="+mj-lt"/>
              </a:rPr>
              <a:t>quan trọng hơn với người lớn, các bậc làm cha mẹ nếu đọc được những mẩu </a:t>
            </a:r>
            <a:r>
              <a:rPr lang="vi-VN" dirty="0" smtClean="0">
                <a:latin typeface="+mj-lt"/>
              </a:rPr>
              <a:t>chuyện </a:t>
            </a:r>
            <a:r>
              <a:rPr lang="vi-VN" dirty="0">
                <a:latin typeface="+mj-lt"/>
              </a:rPr>
              <a:t>tìm hiểu về thiên nhiên, khoa học, lịch </a:t>
            </a:r>
            <a:r>
              <a:rPr lang="vi-VN" dirty="0" smtClean="0">
                <a:latin typeface="+mj-lt"/>
              </a:rPr>
              <a:t>sử... </a:t>
            </a:r>
            <a:r>
              <a:rPr lang="vi-VN" dirty="0">
                <a:latin typeface="+mj-lt"/>
              </a:rPr>
              <a:t>bằng lối giải đáp dễ hiểu, sinh động trong từng trang truyện tranh, chắc chắn chúng ta sẽ đưa ra được những lời giải đáp hay cho con trẻ. </a:t>
            </a:r>
          </a:p>
        </p:txBody>
      </p:sp>
    </p:spTree>
    <p:extLst>
      <p:ext uri="{BB962C8B-B14F-4D97-AF65-F5344CB8AC3E}">
        <p14:creationId xmlns:p14="http://schemas.microsoft.com/office/powerpoint/2010/main" val="184007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Desktop\Tủ sách BKTT\CamScanner 01-13-2022 09.49_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7"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08977"/>
      </p:ext>
    </p:extLst>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Desktop\Tủ sách BKTT\CamScanner 01-13-2022 09.49_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7"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688874"/>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Desktop\Tủ sách BKTT\CamScanner 01-13-2022 09.49_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678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Desktop\Tủ sách BKTT\CamScanner 01-13-2022 09.49_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60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Desktop\Tủ sách BKTT\CamScanner 01-13-2022 08.36_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88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Desktop\Tủ sách BKTT\CamScanner 01-13-2022 08.36_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3478"/>
            <a:ext cx="878497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271742"/>
      </p:ext>
    </p:extLst>
  </p:cSld>
  <p:clrMapOvr>
    <a:masterClrMapping/>
  </p:clrMapOvr>
  <p:transition spd="slow">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95486"/>
            <a:ext cx="8784976" cy="4752528"/>
          </a:xfrm>
        </p:spPr>
        <p:txBody>
          <a:bodyPr>
            <a:normAutofit/>
          </a:bodyPr>
          <a:lstStyle/>
          <a:p>
            <a:pPr marL="0" indent="0" algn="just">
              <a:buNone/>
            </a:pPr>
            <a:r>
              <a:rPr lang="vi-VN" dirty="0" smtClean="0"/>
              <a:t>	</a:t>
            </a:r>
            <a:r>
              <a:rPr lang="vi-VN" dirty="0" smtClean="0">
                <a:latin typeface="+mj-lt"/>
              </a:rPr>
              <a:t>Hy vọng tủ sách sẽ </a:t>
            </a:r>
            <a:r>
              <a:rPr lang="vi-VN" dirty="0">
                <a:latin typeface="+mj-lt"/>
              </a:rPr>
              <a:t>giúp các </a:t>
            </a:r>
            <a:r>
              <a:rPr lang="vi-VN" dirty="0" smtClean="0">
                <a:latin typeface="+mj-lt"/>
              </a:rPr>
              <a:t>em </a:t>
            </a:r>
            <a:r>
              <a:rPr lang="vi-VN" dirty="0" smtClean="0">
                <a:latin typeface="+mj-lt"/>
              </a:rPr>
              <a:t>có câu </a:t>
            </a:r>
            <a:r>
              <a:rPr lang="vi-VN" dirty="0" smtClean="0">
                <a:latin typeface="+mj-lt"/>
              </a:rPr>
              <a:t>trả </a:t>
            </a:r>
            <a:r>
              <a:rPr lang="vi-VN" dirty="0">
                <a:latin typeface="+mj-lt"/>
              </a:rPr>
              <a:t>lời thú vị và chính xác nhất, </a:t>
            </a:r>
            <a:r>
              <a:rPr lang="vi-VN" dirty="0" smtClean="0">
                <a:latin typeface="+mj-lt"/>
              </a:rPr>
              <a:t>và nó sẽ </a:t>
            </a:r>
            <a:r>
              <a:rPr lang="vi-VN" dirty="0">
                <a:latin typeface="+mj-lt"/>
              </a:rPr>
              <a:t>là người bạn đồng hành cùng các bạn trong suốt chặng đường tìm đến chân trời kiến thức. Từ rất nhiều những lĩnh vực phục vụ thiết thực cho học tập và là hành trang khám phá cho chúng ta trong hiện tại và tương lai.</a:t>
            </a:r>
          </a:p>
          <a:p>
            <a:pPr marL="0" indent="0" algn="just">
              <a:buNone/>
            </a:pPr>
            <a:endParaRPr lang="vi-VN" dirty="0" smtClean="0">
              <a:effectLst/>
              <a:latin typeface="+mj-lt"/>
            </a:endParaRPr>
          </a:p>
        </p:txBody>
      </p:sp>
    </p:spTree>
    <p:extLst>
      <p:ext uri="{BB962C8B-B14F-4D97-AF65-F5344CB8AC3E}">
        <p14:creationId xmlns:p14="http://schemas.microsoft.com/office/powerpoint/2010/main" val="3910903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3478"/>
            <a:ext cx="8712968" cy="4824536"/>
          </a:xfrm>
        </p:spPr>
        <p:txBody>
          <a:bodyPr>
            <a:normAutofit/>
          </a:bodyPr>
          <a:lstStyle/>
          <a:p>
            <a:pPr marL="0" indent="0" algn="just">
              <a:buNone/>
            </a:pPr>
            <a:r>
              <a:rPr lang="vi-VN" dirty="0" smtClean="0"/>
              <a:t> 	</a:t>
            </a:r>
            <a:r>
              <a:rPr lang="vi-VN" dirty="0" smtClean="0">
                <a:latin typeface="+mj-lt"/>
              </a:rPr>
              <a:t> Hãy tìm đọc các cuốn sách trong tủ sách để làm </a:t>
            </a:r>
            <a:r>
              <a:rPr lang="vi-VN" dirty="0">
                <a:latin typeface="+mj-lt"/>
              </a:rPr>
              <a:t>giàu thêm tư duy, kiến thức cho các </a:t>
            </a:r>
            <a:r>
              <a:rPr lang="vi-VN" dirty="0" smtClean="0">
                <a:latin typeface="+mj-lt"/>
              </a:rPr>
              <a:t>em, đặc </a:t>
            </a:r>
            <a:r>
              <a:rPr lang="vi-VN" dirty="0">
                <a:latin typeface="+mj-lt"/>
              </a:rPr>
              <a:t>biệt là các bạn yêu khoa học và giàu tính hiếu kỳ về thế giới </a:t>
            </a:r>
            <a:r>
              <a:rPr lang="vi-VN" dirty="0" smtClean="0">
                <a:latin typeface="+mj-lt"/>
              </a:rPr>
              <a:t>tự nhiên kỳ vỹ, </a:t>
            </a:r>
            <a:r>
              <a:rPr lang="vi-VN" dirty="0">
                <a:latin typeface="+mj-lt"/>
              </a:rPr>
              <a:t>đầy lôi cuốn của chúng </a:t>
            </a:r>
            <a:r>
              <a:rPr lang="vi-VN" dirty="0" smtClean="0">
                <a:latin typeface="+mj-lt"/>
              </a:rPr>
              <a:t>ta</a:t>
            </a:r>
            <a:r>
              <a:rPr lang="vi-VN" dirty="0">
                <a:latin typeface="+mj-lt"/>
              </a:rPr>
              <a:t> </a:t>
            </a:r>
            <a:r>
              <a:rPr lang="vi-VN" dirty="0" smtClean="0">
                <a:latin typeface="+mj-lt"/>
              </a:rPr>
              <a:t>các em nhé!</a:t>
            </a:r>
            <a:endParaRPr lang="vi-VN" dirty="0">
              <a:latin typeface="+mj-lt"/>
            </a:endParaRPr>
          </a:p>
        </p:txBody>
      </p:sp>
    </p:spTree>
    <p:extLst>
      <p:ext uri="{BB962C8B-B14F-4D97-AF65-F5344CB8AC3E}">
        <p14:creationId xmlns:p14="http://schemas.microsoft.com/office/powerpoint/2010/main" val="13728373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4036219"/>
            <a:ext cx="1651000"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ChangeArrowheads="1"/>
          </p:cNvSpPr>
          <p:nvPr/>
        </p:nvSpPr>
        <p:spPr bwMode="auto">
          <a:xfrm>
            <a:off x="2590800" y="228600"/>
            <a:ext cx="60198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64868" name="AutoShape 5"/>
          <p:cNvSpPr>
            <a:spLocks noChangeArrowheads="1"/>
          </p:cNvSpPr>
          <p:nvPr/>
        </p:nvSpPr>
        <p:spPr bwMode="auto">
          <a:xfrm>
            <a:off x="1447801" y="1714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8572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26860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64871"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71450"/>
            <a:ext cx="42957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AutoShape 12"/>
          <p:cNvSpPr>
            <a:spLocks noChangeArrowheads="1"/>
          </p:cNvSpPr>
          <p:nvPr/>
        </p:nvSpPr>
        <p:spPr bwMode="auto">
          <a:xfrm>
            <a:off x="152401" y="5143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3" name="AutoShape 13"/>
          <p:cNvSpPr>
            <a:spLocks noChangeArrowheads="1"/>
          </p:cNvSpPr>
          <p:nvPr/>
        </p:nvSpPr>
        <p:spPr bwMode="auto">
          <a:xfrm>
            <a:off x="1600201" y="285750"/>
            <a:ext cx="493713" cy="404813"/>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4" name="AutoShape 14"/>
          <p:cNvSpPr>
            <a:spLocks noChangeArrowheads="1"/>
          </p:cNvSpPr>
          <p:nvPr/>
        </p:nvSpPr>
        <p:spPr bwMode="auto">
          <a:xfrm>
            <a:off x="8650288" y="0"/>
            <a:ext cx="493712"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428750"/>
            <a:ext cx="304800" cy="2286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6" name="AutoShape 16"/>
          <p:cNvSpPr>
            <a:spLocks noChangeArrowheads="1"/>
          </p:cNvSpPr>
          <p:nvPr/>
        </p:nvSpPr>
        <p:spPr bwMode="auto">
          <a:xfrm>
            <a:off x="381001" y="1885950"/>
            <a:ext cx="493713"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4629150"/>
            <a:ext cx="990600" cy="40005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8" name="Text Box 19"/>
          <p:cNvSpPr txBox="1">
            <a:spLocks noChangeArrowheads="1"/>
          </p:cNvSpPr>
          <p:nvPr/>
        </p:nvSpPr>
        <p:spPr bwMode="auto">
          <a:xfrm>
            <a:off x="304800" y="3429000"/>
            <a:ext cx="8593138" cy="1569660"/>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dirty="0" err="1"/>
              <a:t>XIN</a:t>
            </a:r>
            <a:r>
              <a:rPr lang="en-US" sz="4800" dirty="0"/>
              <a:t> </a:t>
            </a:r>
            <a:r>
              <a:rPr lang="en-US" sz="4800" dirty="0" err="1"/>
              <a:t>CHÀO</a:t>
            </a:r>
            <a:r>
              <a:rPr lang="en-US" sz="4800" dirty="0"/>
              <a:t> </a:t>
            </a:r>
            <a:r>
              <a:rPr lang="en-US" sz="4800" dirty="0" err="1"/>
              <a:t>VÀ</a:t>
            </a:r>
            <a:r>
              <a:rPr lang="en-US" sz="4800" dirty="0"/>
              <a:t> </a:t>
            </a:r>
            <a:r>
              <a:rPr lang="en-US" sz="4800" dirty="0" err="1"/>
              <a:t>HẸN</a:t>
            </a:r>
            <a:r>
              <a:rPr lang="en-US" sz="4800" dirty="0"/>
              <a:t> </a:t>
            </a:r>
            <a:r>
              <a:rPr lang="en-US" sz="4800" dirty="0" err="1"/>
              <a:t>GẶP</a:t>
            </a:r>
            <a:r>
              <a:rPr lang="en-US" sz="4800" dirty="0"/>
              <a:t> </a:t>
            </a:r>
            <a:r>
              <a:rPr lang="en-US" sz="4800" dirty="0" err="1"/>
              <a:t>LẠI</a:t>
            </a:r>
            <a:r>
              <a:rPr lang="en-US" sz="4800" dirty="0"/>
              <a:t> </a:t>
            </a:r>
            <a:r>
              <a:rPr lang="en-US" sz="4800" dirty="0" err="1"/>
              <a:t>CÁC</a:t>
            </a:r>
            <a:r>
              <a:rPr lang="en-US" sz="4800" dirty="0"/>
              <a:t> </a:t>
            </a:r>
            <a:r>
              <a:rPr lang="en-US" sz="4800" dirty="0" err="1" smtClean="0"/>
              <a:t>EM</a:t>
            </a:r>
            <a:r>
              <a:rPr lang="en-US" sz="4800" dirty="0" smtClean="0"/>
              <a:t>!</a:t>
            </a:r>
            <a:endParaRPr lang="en-US" sz="4800" dirty="0"/>
          </a:p>
        </p:txBody>
      </p:sp>
    </p:spTree>
    <p:extLst>
      <p:ext uri="{BB962C8B-B14F-4D97-AF65-F5344CB8AC3E}">
        <p14:creationId xmlns:p14="http://schemas.microsoft.com/office/powerpoint/2010/main" val="1253212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7494"/>
            <a:ext cx="8640960" cy="4608512"/>
          </a:xfrm>
        </p:spPr>
        <p:txBody>
          <a:bodyPr>
            <a:normAutofit/>
          </a:bodyPr>
          <a:lstStyle/>
          <a:p>
            <a:pPr marL="0" indent="0" algn="just">
              <a:buNone/>
            </a:pPr>
            <a:r>
              <a:rPr lang="vi-VN" dirty="0" smtClean="0"/>
              <a:t>	</a:t>
            </a:r>
            <a:r>
              <a:rPr lang="vi-VN" dirty="0" smtClean="0">
                <a:latin typeface="+mj-lt"/>
              </a:rPr>
              <a:t>Điều đó càng </a:t>
            </a:r>
            <a:r>
              <a:rPr lang="vi-VN" dirty="0">
                <a:latin typeface="+mj-lt"/>
              </a:rPr>
              <a:t>làm cho trẻ em thêm hào hứng, thích thú hơn trong việc tìm hiểu về thế giới tự nhiên, về con người, môi trường sống, làm cho các em thích đọc sách hơn và thông minh hơn. N</a:t>
            </a:r>
            <a:r>
              <a:rPr lang="vi-VN" dirty="0" smtClean="0">
                <a:latin typeface="+mj-lt"/>
              </a:rPr>
              <a:t>hững </a:t>
            </a:r>
            <a:r>
              <a:rPr lang="vi-VN" dirty="0">
                <a:latin typeface="+mj-lt"/>
              </a:rPr>
              <a:t>cuốn sách nhỏ bé nhưng đầy ắp giá trị </a:t>
            </a:r>
            <a:r>
              <a:rPr lang="vi-VN" dirty="0" smtClean="0">
                <a:latin typeface="+mj-lt"/>
              </a:rPr>
              <a:t>ấy sẽ</a:t>
            </a:r>
            <a:r>
              <a:rPr lang="vi-VN" dirty="0">
                <a:latin typeface="+mj-lt"/>
              </a:rPr>
              <a:t> giúp các em vui vẻ, thoải mái, tự tin tiến lên trên con đường đi đến thành công trong tương </a:t>
            </a:r>
            <a:r>
              <a:rPr lang="vi-VN" dirty="0" smtClean="0">
                <a:latin typeface="+mj-lt"/>
              </a:rPr>
              <a:t>lai.</a:t>
            </a:r>
            <a:endParaRPr lang="vi-VN" dirty="0">
              <a:latin typeface="+mj-lt"/>
            </a:endParaRPr>
          </a:p>
        </p:txBody>
      </p:sp>
    </p:spTree>
    <p:extLst>
      <p:ext uri="{BB962C8B-B14F-4D97-AF65-F5344CB8AC3E}">
        <p14:creationId xmlns:p14="http://schemas.microsoft.com/office/powerpoint/2010/main" val="10144760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95486"/>
            <a:ext cx="8784976" cy="4824536"/>
          </a:xfrm>
        </p:spPr>
        <p:txBody>
          <a:bodyPr>
            <a:normAutofit/>
          </a:bodyPr>
          <a:lstStyle/>
          <a:p>
            <a:pPr marL="0" indent="0" algn="just">
              <a:buNone/>
            </a:pPr>
            <a:r>
              <a:rPr lang="vi-VN" dirty="0" smtClean="0"/>
              <a:t>	</a:t>
            </a:r>
            <a:r>
              <a:rPr lang="vi-VN" dirty="0" smtClean="0">
                <a:latin typeface="+mj-lt"/>
              </a:rPr>
              <a:t>Hiểu được tầm quan trọng đó, thư viện nhà trường đã biên soạn thư mục giới thiệu tủ sách </a:t>
            </a:r>
            <a:r>
              <a:rPr lang="en-US" dirty="0" smtClean="0">
                <a:latin typeface="Times New Roman" pitchFamily="18" charset="0"/>
                <a:cs typeface="Times New Roman" pitchFamily="18" charset="0"/>
              </a:rPr>
              <a:t>“</a:t>
            </a:r>
            <a:r>
              <a:rPr lang="vi-VN" i="1" dirty="0" smtClean="0">
                <a:latin typeface="Times New Roman" pitchFamily="18" charset="0"/>
                <a:cs typeface="Times New Roman" pitchFamily="18" charset="0"/>
              </a:rPr>
              <a:t>B</a:t>
            </a:r>
            <a:r>
              <a:rPr lang="en-US" i="1" dirty="0" err="1" smtClean="0">
                <a:latin typeface="Times New Roman" pitchFamily="18" charset="0"/>
                <a:cs typeface="Times New Roman" pitchFamily="18" charset="0"/>
              </a:rPr>
              <a:t>ách</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khoa</a:t>
            </a:r>
            <a:r>
              <a:rPr lang="en-US" i="1" dirty="0" smtClean="0">
                <a:latin typeface="Times New Roman" pitchFamily="18" charset="0"/>
                <a:cs typeface="Times New Roman" pitchFamily="18" charset="0"/>
              </a:rPr>
              <a:t> </a:t>
            </a:r>
            <a:r>
              <a:rPr lang="en-US" i="1" dirty="0" err="1">
                <a:latin typeface="Times New Roman" pitchFamily="18" charset="0"/>
                <a:cs typeface="Times New Roman" pitchFamily="18" charset="0"/>
              </a:rPr>
              <a:t>T</a:t>
            </a:r>
            <a:r>
              <a:rPr lang="en-US" i="1" dirty="0" err="1" smtClean="0">
                <a:latin typeface="Times New Roman" pitchFamily="18" charset="0"/>
                <a:cs typeface="Times New Roman" pitchFamily="18" charset="0"/>
              </a:rPr>
              <a:t>oàn</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thư</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cho</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trẻ</a:t>
            </a:r>
            <a:r>
              <a:rPr lang="en-US" i="1" dirty="0" smtClean="0">
                <a:latin typeface="Times New Roman" pitchFamily="18" charset="0"/>
                <a:cs typeface="Times New Roman" pitchFamily="18" charset="0"/>
              </a:rPr>
              <a:t>”. </a:t>
            </a:r>
            <a:r>
              <a:rPr lang="vi-VN" dirty="0" smtClean="0">
                <a:latin typeface="+mj-lt"/>
              </a:rPr>
              <a:t>Với nhiều cuốn sách hay về khoa học tự nhiên, về con người, về môi trường sống của các loài động thực vật...Hy vọng rằng tủ sách này sẽ </a:t>
            </a:r>
            <a:r>
              <a:rPr lang="vi-VN" dirty="0">
                <a:latin typeface="+mj-lt"/>
              </a:rPr>
              <a:t>là người thầy tốt, người bạn chân chính </a:t>
            </a:r>
            <a:r>
              <a:rPr lang="vi-VN" dirty="0" smtClean="0">
                <a:latin typeface="+mj-lt"/>
              </a:rPr>
              <a:t>các bạn học sinh trên </a:t>
            </a:r>
            <a:r>
              <a:rPr lang="vi-VN" dirty="0">
                <a:latin typeface="+mj-lt"/>
              </a:rPr>
              <a:t>con đường học tập, </a:t>
            </a:r>
            <a:r>
              <a:rPr lang="vi-VN" dirty="0" smtClean="0">
                <a:latin typeface="+mj-lt"/>
              </a:rPr>
              <a:t>hình thành </a:t>
            </a:r>
            <a:r>
              <a:rPr lang="vi-VN" dirty="0">
                <a:latin typeface="+mj-lt"/>
              </a:rPr>
              <a:t>nhân cách, bản lĩnh để trở thành công dân hiện đại, mang tố chất công dân toàn cầu</a:t>
            </a:r>
            <a:r>
              <a:rPr lang="vi-VN" dirty="0" smtClean="0">
                <a:latin typeface="+mj-lt"/>
              </a:rPr>
              <a:t>.</a:t>
            </a:r>
            <a:endParaRPr lang="vi-VN" dirty="0">
              <a:latin typeface="+mj-lt"/>
            </a:endParaRPr>
          </a:p>
        </p:txBody>
      </p:sp>
    </p:spTree>
    <p:extLst>
      <p:ext uri="{BB962C8B-B14F-4D97-AF65-F5344CB8AC3E}">
        <p14:creationId xmlns:p14="http://schemas.microsoft.com/office/powerpoint/2010/main" val="1429859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37</Words>
  <Application>Microsoft Office PowerPoint</Application>
  <PresentationFormat>On-screen Show (16:9)</PresentationFormat>
  <Paragraphs>14</Paragraphs>
  <Slides>78</Slides>
  <Notes>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TIEN</dc:creator>
  <cp:lastModifiedBy>PHAM TIEN</cp:lastModifiedBy>
  <cp:revision>79</cp:revision>
  <dcterms:created xsi:type="dcterms:W3CDTF">2022-01-14T01:36:52Z</dcterms:created>
  <dcterms:modified xsi:type="dcterms:W3CDTF">2022-01-14T07:35:34Z</dcterms:modified>
</cp:coreProperties>
</file>