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1" r:id="rId2"/>
    <p:sldId id="290" r:id="rId3"/>
    <p:sldId id="289" r:id="rId4"/>
    <p:sldId id="288" r:id="rId5"/>
    <p:sldId id="287" r:id="rId6"/>
    <p:sldId id="286" r:id="rId7"/>
    <p:sldId id="285" r:id="rId8"/>
    <p:sldId id="292" r:id="rId9"/>
    <p:sldId id="293" r:id="rId10"/>
    <p:sldId id="294" r:id="rId11"/>
    <p:sldId id="295" r:id="rId12"/>
    <p:sldId id="296" r:id="rId13"/>
    <p:sldId id="297" r:id="rId14"/>
    <p:sldId id="298" r:id="rId15"/>
    <p:sldId id="299" r:id="rId16"/>
    <p:sldId id="300" r:id="rId17"/>
    <p:sldId id="301" r:id="rId18"/>
    <p:sldId id="302" r:id="rId19"/>
    <p:sldId id="284" r:id="rId20"/>
    <p:sldId id="283" r:id="rId21"/>
    <p:sldId id="282" r:id="rId22"/>
    <p:sldId id="281" r:id="rId23"/>
    <p:sldId id="280" r:id="rId24"/>
    <p:sldId id="279" r:id="rId25"/>
    <p:sldId id="268" r:id="rId26"/>
    <p:sldId id="266" r:id="rId27"/>
    <p:sldId id="265" r:id="rId28"/>
    <p:sldId id="264" r:id="rId29"/>
    <p:sldId id="263" r:id="rId30"/>
    <p:sldId id="262" r:id="rId31"/>
    <p:sldId id="261" r:id="rId32"/>
    <p:sldId id="260" r:id="rId33"/>
    <p:sldId id="259" r:id="rId34"/>
    <p:sldId id="258" r:id="rId35"/>
    <p:sldId id="257" r:id="rId36"/>
    <p:sldId id="303" r:id="rId37"/>
    <p:sldId id="304" r:id="rId38"/>
    <p:sldId id="308" r:id="rId39"/>
    <p:sldId id="307" r:id="rId40"/>
    <p:sldId id="306" r:id="rId41"/>
    <p:sldId id="305" r:id="rId42"/>
    <p:sldId id="309" r:id="rId43"/>
    <p:sldId id="315" r:id="rId44"/>
    <p:sldId id="314" r:id="rId45"/>
    <p:sldId id="313" r:id="rId46"/>
    <p:sldId id="316" r:id="rId47"/>
    <p:sldId id="312" r:id="rId48"/>
    <p:sldId id="310" r:id="rId49"/>
    <p:sldId id="317" r:id="rId50"/>
    <p:sldId id="321" r:id="rId51"/>
    <p:sldId id="320" r:id="rId52"/>
    <p:sldId id="319" r:id="rId53"/>
    <p:sldId id="318" r:id="rId54"/>
    <p:sldId id="323" r:id="rId55"/>
    <p:sldId id="328" r:id="rId56"/>
    <p:sldId id="327" r:id="rId57"/>
    <p:sldId id="326" r:id="rId58"/>
    <p:sldId id="325" r:id="rId59"/>
    <p:sldId id="324" r:id="rId60"/>
    <p:sldId id="329" r:id="rId61"/>
    <p:sldId id="330" r:id="rId62"/>
    <p:sldId id="331" r:id="rId63"/>
    <p:sldId id="332" r:id="rId64"/>
    <p:sldId id="333" r:id="rId65"/>
    <p:sldId id="339" r:id="rId66"/>
    <p:sldId id="336" r:id="rId67"/>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46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AADE4857-F8D8-4D9F-AD9D-0DDD1428E66B}" type="datetimeFigureOut">
              <a:rPr lang="vi-VN" smtClean="0"/>
              <a:t>07/01/2022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A577691-F5AD-42D9-B3DD-3B4FE2BD01A9}" type="slidenum">
              <a:rPr lang="vi-VN" smtClean="0"/>
              <a:t>‹#›</a:t>
            </a:fld>
            <a:endParaRPr lang="vi-VN"/>
          </a:p>
        </p:txBody>
      </p:sp>
    </p:spTree>
    <p:extLst>
      <p:ext uri="{BB962C8B-B14F-4D97-AF65-F5344CB8AC3E}">
        <p14:creationId xmlns:p14="http://schemas.microsoft.com/office/powerpoint/2010/main" val="4139569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AADE4857-F8D8-4D9F-AD9D-0DDD1428E66B}" type="datetimeFigureOut">
              <a:rPr lang="vi-VN" smtClean="0"/>
              <a:t>07/01/2022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A577691-F5AD-42D9-B3DD-3B4FE2BD01A9}" type="slidenum">
              <a:rPr lang="vi-VN" smtClean="0"/>
              <a:t>‹#›</a:t>
            </a:fld>
            <a:endParaRPr lang="vi-VN"/>
          </a:p>
        </p:txBody>
      </p:sp>
    </p:spTree>
    <p:extLst>
      <p:ext uri="{BB962C8B-B14F-4D97-AF65-F5344CB8AC3E}">
        <p14:creationId xmlns:p14="http://schemas.microsoft.com/office/powerpoint/2010/main" val="255991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AADE4857-F8D8-4D9F-AD9D-0DDD1428E66B}" type="datetimeFigureOut">
              <a:rPr lang="vi-VN" smtClean="0"/>
              <a:t>07/01/2022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A577691-F5AD-42D9-B3DD-3B4FE2BD01A9}" type="slidenum">
              <a:rPr lang="vi-VN" smtClean="0"/>
              <a:t>‹#›</a:t>
            </a:fld>
            <a:endParaRPr lang="vi-VN"/>
          </a:p>
        </p:txBody>
      </p:sp>
    </p:spTree>
    <p:extLst>
      <p:ext uri="{BB962C8B-B14F-4D97-AF65-F5344CB8AC3E}">
        <p14:creationId xmlns:p14="http://schemas.microsoft.com/office/powerpoint/2010/main" val="2643005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AADE4857-F8D8-4D9F-AD9D-0DDD1428E66B}" type="datetimeFigureOut">
              <a:rPr lang="vi-VN" smtClean="0"/>
              <a:t>07/01/2022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A577691-F5AD-42D9-B3DD-3B4FE2BD01A9}" type="slidenum">
              <a:rPr lang="vi-VN" smtClean="0"/>
              <a:t>‹#›</a:t>
            </a:fld>
            <a:endParaRPr lang="vi-VN"/>
          </a:p>
        </p:txBody>
      </p:sp>
    </p:spTree>
    <p:extLst>
      <p:ext uri="{BB962C8B-B14F-4D97-AF65-F5344CB8AC3E}">
        <p14:creationId xmlns:p14="http://schemas.microsoft.com/office/powerpoint/2010/main" val="864425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E4857-F8D8-4D9F-AD9D-0DDD1428E66B}" type="datetimeFigureOut">
              <a:rPr lang="vi-VN" smtClean="0"/>
              <a:t>07/01/2022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A577691-F5AD-42D9-B3DD-3B4FE2BD01A9}" type="slidenum">
              <a:rPr lang="vi-VN" smtClean="0"/>
              <a:t>‹#›</a:t>
            </a:fld>
            <a:endParaRPr lang="vi-VN"/>
          </a:p>
        </p:txBody>
      </p:sp>
    </p:spTree>
    <p:extLst>
      <p:ext uri="{BB962C8B-B14F-4D97-AF65-F5344CB8AC3E}">
        <p14:creationId xmlns:p14="http://schemas.microsoft.com/office/powerpoint/2010/main" val="91078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AADE4857-F8D8-4D9F-AD9D-0DDD1428E66B}" type="datetimeFigureOut">
              <a:rPr lang="vi-VN" smtClean="0"/>
              <a:t>07/01/2022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A577691-F5AD-42D9-B3DD-3B4FE2BD01A9}" type="slidenum">
              <a:rPr lang="vi-VN" smtClean="0"/>
              <a:t>‹#›</a:t>
            </a:fld>
            <a:endParaRPr lang="vi-VN"/>
          </a:p>
        </p:txBody>
      </p:sp>
    </p:spTree>
    <p:extLst>
      <p:ext uri="{BB962C8B-B14F-4D97-AF65-F5344CB8AC3E}">
        <p14:creationId xmlns:p14="http://schemas.microsoft.com/office/powerpoint/2010/main" val="4183913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AADE4857-F8D8-4D9F-AD9D-0DDD1428E66B}" type="datetimeFigureOut">
              <a:rPr lang="vi-VN" smtClean="0"/>
              <a:t>07/01/2022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DA577691-F5AD-42D9-B3DD-3B4FE2BD01A9}" type="slidenum">
              <a:rPr lang="vi-VN" smtClean="0"/>
              <a:t>‹#›</a:t>
            </a:fld>
            <a:endParaRPr lang="vi-VN"/>
          </a:p>
        </p:txBody>
      </p:sp>
    </p:spTree>
    <p:extLst>
      <p:ext uri="{BB962C8B-B14F-4D97-AF65-F5344CB8AC3E}">
        <p14:creationId xmlns:p14="http://schemas.microsoft.com/office/powerpoint/2010/main" val="538950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AADE4857-F8D8-4D9F-AD9D-0DDD1428E66B}" type="datetimeFigureOut">
              <a:rPr lang="vi-VN" smtClean="0"/>
              <a:t>07/01/2022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DA577691-F5AD-42D9-B3DD-3B4FE2BD01A9}" type="slidenum">
              <a:rPr lang="vi-VN" smtClean="0"/>
              <a:t>‹#›</a:t>
            </a:fld>
            <a:endParaRPr lang="vi-VN"/>
          </a:p>
        </p:txBody>
      </p:sp>
    </p:spTree>
    <p:extLst>
      <p:ext uri="{BB962C8B-B14F-4D97-AF65-F5344CB8AC3E}">
        <p14:creationId xmlns:p14="http://schemas.microsoft.com/office/powerpoint/2010/main" val="776942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DE4857-F8D8-4D9F-AD9D-0DDD1428E66B}" type="datetimeFigureOut">
              <a:rPr lang="vi-VN" smtClean="0"/>
              <a:t>07/01/2022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DA577691-F5AD-42D9-B3DD-3B4FE2BD01A9}" type="slidenum">
              <a:rPr lang="vi-VN" smtClean="0"/>
              <a:t>‹#›</a:t>
            </a:fld>
            <a:endParaRPr lang="vi-VN"/>
          </a:p>
        </p:txBody>
      </p:sp>
    </p:spTree>
    <p:extLst>
      <p:ext uri="{BB962C8B-B14F-4D97-AF65-F5344CB8AC3E}">
        <p14:creationId xmlns:p14="http://schemas.microsoft.com/office/powerpoint/2010/main" val="2107854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E4857-F8D8-4D9F-AD9D-0DDD1428E66B}" type="datetimeFigureOut">
              <a:rPr lang="vi-VN" smtClean="0"/>
              <a:t>07/01/2022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A577691-F5AD-42D9-B3DD-3B4FE2BD01A9}" type="slidenum">
              <a:rPr lang="vi-VN" smtClean="0"/>
              <a:t>‹#›</a:t>
            </a:fld>
            <a:endParaRPr lang="vi-VN"/>
          </a:p>
        </p:txBody>
      </p:sp>
    </p:spTree>
    <p:extLst>
      <p:ext uri="{BB962C8B-B14F-4D97-AF65-F5344CB8AC3E}">
        <p14:creationId xmlns:p14="http://schemas.microsoft.com/office/powerpoint/2010/main" val="772025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E4857-F8D8-4D9F-AD9D-0DDD1428E66B}" type="datetimeFigureOut">
              <a:rPr lang="vi-VN" smtClean="0"/>
              <a:t>07/01/2022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A577691-F5AD-42D9-B3DD-3B4FE2BD01A9}" type="slidenum">
              <a:rPr lang="vi-VN" smtClean="0"/>
              <a:t>‹#›</a:t>
            </a:fld>
            <a:endParaRPr lang="vi-VN"/>
          </a:p>
        </p:txBody>
      </p:sp>
    </p:spTree>
    <p:extLst>
      <p:ext uri="{BB962C8B-B14F-4D97-AF65-F5344CB8AC3E}">
        <p14:creationId xmlns:p14="http://schemas.microsoft.com/office/powerpoint/2010/main" val="2482535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DE4857-F8D8-4D9F-AD9D-0DDD1428E66B}" type="datetimeFigureOut">
              <a:rPr lang="vi-VN" smtClean="0"/>
              <a:t>07/01/2022</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577691-F5AD-42D9-B3DD-3B4FE2BD01A9}" type="slidenum">
              <a:rPr lang="vi-VN" smtClean="0"/>
              <a:t>‹#›</a:t>
            </a:fld>
            <a:endParaRPr lang="vi-VN"/>
          </a:p>
        </p:txBody>
      </p:sp>
    </p:spTree>
    <p:extLst>
      <p:ext uri="{BB962C8B-B14F-4D97-AF65-F5344CB8AC3E}">
        <p14:creationId xmlns:p14="http://schemas.microsoft.com/office/powerpoint/2010/main" val="2882737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9"/>
          <p:cNvPicPr>
            <a:picLocks noChangeAspect="1" noChangeArrowheads="1"/>
          </p:cNvPicPr>
          <p:nvPr/>
        </p:nvPicPr>
        <p:blipFill>
          <a:blip r:embed="rId2">
            <a:extLst>
              <a:ext uri="{28A0092B-C50C-407E-A947-70E740481C1C}">
                <a14:useLocalDpi xmlns:a14="http://schemas.microsoft.com/office/drawing/2010/main" val="0"/>
              </a:ext>
            </a:extLst>
          </a:blip>
          <a:srcRect l="69392" t="55202"/>
          <a:stretch>
            <a:fillRect/>
          </a:stretch>
        </p:blipFill>
        <p:spPr bwMode="auto">
          <a:xfrm>
            <a:off x="7493000" y="5381625"/>
            <a:ext cx="16510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p:cNvSpPr>
            <a:spLocks noChangeArrowheads="1"/>
          </p:cNvSpPr>
          <p:nvPr/>
        </p:nvSpPr>
        <p:spPr bwMode="auto">
          <a:xfrm>
            <a:off x="2590800" y="304800"/>
            <a:ext cx="6019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endParaRPr lang="vi-VN" sz="4400" b="1">
              <a:solidFill>
                <a:srgbClr val="FF3300"/>
              </a:solidFill>
            </a:endParaRPr>
          </a:p>
        </p:txBody>
      </p:sp>
      <p:sp>
        <p:nvSpPr>
          <p:cNvPr id="14340" name="AutoShape 5"/>
          <p:cNvSpPr>
            <a:spLocks noChangeArrowheads="1"/>
          </p:cNvSpPr>
          <p:nvPr/>
        </p:nvSpPr>
        <p:spPr bwMode="auto">
          <a:xfrm>
            <a:off x="1447800" y="2286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337926" name="AutoShape 6"/>
          <p:cNvSpPr>
            <a:spLocks noChangeArrowheads="1"/>
          </p:cNvSpPr>
          <p:nvPr/>
        </p:nvSpPr>
        <p:spPr bwMode="auto">
          <a:xfrm>
            <a:off x="8153400" y="1143000"/>
            <a:ext cx="304800" cy="304800"/>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a:p>
        </p:txBody>
      </p:sp>
      <p:sp>
        <p:nvSpPr>
          <p:cNvPr id="337927" name="AutoShape 7"/>
          <p:cNvSpPr>
            <a:spLocks noChangeArrowheads="1"/>
          </p:cNvSpPr>
          <p:nvPr/>
        </p:nvSpPr>
        <p:spPr bwMode="auto">
          <a:xfrm>
            <a:off x="7848600" y="3581400"/>
            <a:ext cx="304800" cy="304800"/>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a:p>
        </p:txBody>
      </p:sp>
      <p:pic>
        <p:nvPicPr>
          <p:cNvPr id="14343" name="Picture 9" descr="961457njqoucs7zc"/>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28600"/>
            <a:ext cx="42957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AutoShape 12"/>
          <p:cNvSpPr>
            <a:spLocks noChangeArrowheads="1"/>
          </p:cNvSpPr>
          <p:nvPr/>
        </p:nvSpPr>
        <p:spPr bwMode="auto">
          <a:xfrm>
            <a:off x="152400" y="6858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4345" name="AutoShape 13"/>
          <p:cNvSpPr>
            <a:spLocks noChangeArrowheads="1"/>
          </p:cNvSpPr>
          <p:nvPr/>
        </p:nvSpPr>
        <p:spPr bwMode="auto">
          <a:xfrm>
            <a:off x="1600200" y="381000"/>
            <a:ext cx="493713" cy="539750"/>
          </a:xfrm>
          <a:prstGeom prst="star4">
            <a:avLst>
              <a:gd name="adj" fmla="val 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4346" name="AutoShape 14"/>
          <p:cNvSpPr>
            <a:spLocks noChangeArrowheads="1"/>
          </p:cNvSpPr>
          <p:nvPr/>
        </p:nvSpPr>
        <p:spPr bwMode="auto">
          <a:xfrm>
            <a:off x="8650288" y="0"/>
            <a:ext cx="493712"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337935" name="AutoShape 15"/>
          <p:cNvSpPr>
            <a:spLocks noChangeArrowheads="1"/>
          </p:cNvSpPr>
          <p:nvPr/>
        </p:nvSpPr>
        <p:spPr bwMode="auto">
          <a:xfrm>
            <a:off x="7543800" y="1905000"/>
            <a:ext cx="304800" cy="304800"/>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a:p>
        </p:txBody>
      </p:sp>
      <p:sp>
        <p:nvSpPr>
          <p:cNvPr id="14348" name="AutoShape 16"/>
          <p:cNvSpPr>
            <a:spLocks noChangeArrowheads="1"/>
          </p:cNvSpPr>
          <p:nvPr/>
        </p:nvSpPr>
        <p:spPr bwMode="auto">
          <a:xfrm>
            <a:off x="381000" y="25146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337937" name="AutoShape 17"/>
          <p:cNvSpPr>
            <a:spLocks noChangeArrowheads="1"/>
          </p:cNvSpPr>
          <p:nvPr/>
        </p:nvSpPr>
        <p:spPr bwMode="auto">
          <a:xfrm>
            <a:off x="4038600" y="6172200"/>
            <a:ext cx="990600" cy="533400"/>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a:p>
        </p:txBody>
      </p:sp>
      <p:sp>
        <p:nvSpPr>
          <p:cNvPr id="14350" name="Text Box 19"/>
          <p:cNvSpPr txBox="1">
            <a:spLocks noChangeArrowheads="1"/>
          </p:cNvSpPr>
          <p:nvPr/>
        </p:nvSpPr>
        <p:spPr bwMode="auto">
          <a:xfrm>
            <a:off x="304800" y="3860800"/>
            <a:ext cx="8686800" cy="2739211"/>
          </a:xfrm>
          <a:prstGeom prst="rect">
            <a:avLst/>
          </a:prstGeom>
          <a:solidFill>
            <a:srgbClr val="4FFF4F"/>
          </a:solidFill>
          <a:ln>
            <a:noFill/>
          </a:ln>
          <a:effectLst/>
          <a:extLs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4300" dirty="0" err="1">
                <a:solidFill>
                  <a:srgbClr val="0033CC"/>
                </a:solidFill>
              </a:rPr>
              <a:t>CHÀO</a:t>
            </a:r>
            <a:r>
              <a:rPr lang="en-US" sz="4300" dirty="0">
                <a:solidFill>
                  <a:srgbClr val="0033CC"/>
                </a:solidFill>
              </a:rPr>
              <a:t> </a:t>
            </a:r>
            <a:r>
              <a:rPr lang="en-US" sz="4300" dirty="0" err="1">
                <a:solidFill>
                  <a:srgbClr val="0033CC"/>
                </a:solidFill>
              </a:rPr>
              <a:t>MỪNG</a:t>
            </a:r>
            <a:r>
              <a:rPr lang="en-US" sz="4300" dirty="0">
                <a:solidFill>
                  <a:srgbClr val="0033CC"/>
                </a:solidFill>
              </a:rPr>
              <a:t> </a:t>
            </a:r>
            <a:r>
              <a:rPr lang="en-US" sz="4300" dirty="0" err="1">
                <a:solidFill>
                  <a:srgbClr val="0033CC"/>
                </a:solidFill>
              </a:rPr>
              <a:t>CÁC</a:t>
            </a:r>
            <a:r>
              <a:rPr lang="en-US" sz="4300" dirty="0">
                <a:solidFill>
                  <a:srgbClr val="0033CC"/>
                </a:solidFill>
              </a:rPr>
              <a:t> </a:t>
            </a:r>
            <a:r>
              <a:rPr lang="en-US" sz="4300" dirty="0" err="1">
                <a:solidFill>
                  <a:srgbClr val="0033CC"/>
                </a:solidFill>
              </a:rPr>
              <a:t>BẠN</a:t>
            </a:r>
            <a:r>
              <a:rPr lang="en-US" sz="4300" dirty="0">
                <a:solidFill>
                  <a:srgbClr val="0033CC"/>
                </a:solidFill>
              </a:rPr>
              <a:t> </a:t>
            </a:r>
            <a:r>
              <a:rPr lang="en-US" sz="4300" dirty="0" err="1">
                <a:solidFill>
                  <a:srgbClr val="0033CC"/>
                </a:solidFill>
              </a:rPr>
              <a:t>ĐẾN</a:t>
            </a:r>
            <a:r>
              <a:rPr lang="en-US" sz="4300" dirty="0">
                <a:solidFill>
                  <a:srgbClr val="0033CC"/>
                </a:solidFill>
              </a:rPr>
              <a:t> </a:t>
            </a:r>
            <a:r>
              <a:rPr lang="en-US" sz="4300" dirty="0" err="1">
                <a:solidFill>
                  <a:srgbClr val="0033CC"/>
                </a:solidFill>
              </a:rPr>
              <a:t>VỚI</a:t>
            </a:r>
            <a:r>
              <a:rPr lang="en-US" sz="4300" dirty="0">
                <a:solidFill>
                  <a:srgbClr val="0033CC"/>
                </a:solidFill>
              </a:rPr>
              <a:t> </a:t>
            </a:r>
            <a:r>
              <a:rPr lang="en-US" sz="4300" dirty="0" err="1" smtClean="0">
                <a:solidFill>
                  <a:srgbClr val="0033CC"/>
                </a:solidFill>
              </a:rPr>
              <a:t>THƯ</a:t>
            </a:r>
            <a:r>
              <a:rPr lang="en-US" sz="4300" dirty="0" smtClean="0">
                <a:solidFill>
                  <a:srgbClr val="0033CC"/>
                </a:solidFill>
              </a:rPr>
              <a:t> </a:t>
            </a:r>
            <a:r>
              <a:rPr lang="en-US" sz="4300" dirty="0" err="1" smtClean="0">
                <a:solidFill>
                  <a:srgbClr val="0033CC"/>
                </a:solidFill>
              </a:rPr>
              <a:t>MỤC</a:t>
            </a:r>
            <a:r>
              <a:rPr lang="en-US" sz="4300" dirty="0" smtClean="0">
                <a:solidFill>
                  <a:srgbClr val="0033CC"/>
                </a:solidFill>
              </a:rPr>
              <a:t> </a:t>
            </a:r>
            <a:r>
              <a:rPr lang="en-US" sz="4300" dirty="0" err="1" smtClean="0">
                <a:solidFill>
                  <a:srgbClr val="0033CC"/>
                </a:solidFill>
              </a:rPr>
              <a:t>GIỚI</a:t>
            </a:r>
            <a:r>
              <a:rPr lang="en-US" sz="4300" dirty="0" smtClean="0">
                <a:solidFill>
                  <a:srgbClr val="0033CC"/>
                </a:solidFill>
              </a:rPr>
              <a:t> </a:t>
            </a:r>
            <a:r>
              <a:rPr lang="en-US" sz="4300" dirty="0" err="1" smtClean="0">
                <a:solidFill>
                  <a:srgbClr val="0033CC"/>
                </a:solidFill>
              </a:rPr>
              <a:t>THIỆU</a:t>
            </a:r>
            <a:r>
              <a:rPr lang="en-US" sz="4300" dirty="0" smtClean="0">
                <a:solidFill>
                  <a:srgbClr val="0033CC"/>
                </a:solidFill>
              </a:rPr>
              <a:t> </a:t>
            </a:r>
            <a:r>
              <a:rPr lang="en-US" sz="4300" dirty="0" err="1" smtClean="0">
                <a:solidFill>
                  <a:srgbClr val="0033CC"/>
                </a:solidFill>
              </a:rPr>
              <a:t>TỦ</a:t>
            </a:r>
            <a:r>
              <a:rPr lang="en-US" sz="4300" dirty="0" smtClean="0">
                <a:solidFill>
                  <a:srgbClr val="0033CC"/>
                </a:solidFill>
              </a:rPr>
              <a:t> </a:t>
            </a:r>
            <a:r>
              <a:rPr lang="en-US" sz="4300" dirty="0" err="1" smtClean="0">
                <a:solidFill>
                  <a:srgbClr val="0033CC"/>
                </a:solidFill>
              </a:rPr>
              <a:t>SÁCH</a:t>
            </a:r>
            <a:r>
              <a:rPr lang="en-US" sz="4300" dirty="0" smtClean="0">
                <a:solidFill>
                  <a:srgbClr val="0033CC"/>
                </a:solidFill>
              </a:rPr>
              <a:t> “</a:t>
            </a:r>
            <a:r>
              <a:rPr lang="en-US" sz="4300" dirty="0" err="1" smtClean="0">
                <a:solidFill>
                  <a:srgbClr val="0033CC"/>
                </a:solidFill>
              </a:rPr>
              <a:t>TRUYỆN</a:t>
            </a:r>
            <a:r>
              <a:rPr lang="en-US" sz="4300" dirty="0" smtClean="0">
                <a:solidFill>
                  <a:srgbClr val="0033CC"/>
                </a:solidFill>
              </a:rPr>
              <a:t> </a:t>
            </a:r>
            <a:r>
              <a:rPr lang="en-US" sz="4300" dirty="0" err="1" smtClean="0">
                <a:solidFill>
                  <a:srgbClr val="0033CC"/>
                </a:solidFill>
              </a:rPr>
              <a:t>THIẾU</a:t>
            </a:r>
            <a:r>
              <a:rPr lang="en-US" sz="4300" dirty="0" smtClean="0">
                <a:solidFill>
                  <a:srgbClr val="0033CC"/>
                </a:solidFill>
              </a:rPr>
              <a:t> </a:t>
            </a:r>
            <a:r>
              <a:rPr lang="en-US" sz="4300" dirty="0" err="1" smtClean="0">
                <a:solidFill>
                  <a:srgbClr val="0033CC"/>
                </a:solidFill>
              </a:rPr>
              <a:t>NHI</a:t>
            </a:r>
            <a:r>
              <a:rPr lang="en-US" sz="4300" dirty="0" smtClean="0">
                <a:solidFill>
                  <a:srgbClr val="0033CC"/>
                </a:solidFill>
              </a:rPr>
              <a:t>” </a:t>
            </a:r>
            <a:r>
              <a:rPr lang="en-US" sz="4300" dirty="0" err="1" smtClean="0">
                <a:solidFill>
                  <a:srgbClr val="0033CC"/>
                </a:solidFill>
              </a:rPr>
              <a:t>CỦA</a:t>
            </a:r>
            <a:r>
              <a:rPr lang="en-US" sz="4300" dirty="0" smtClean="0">
                <a:solidFill>
                  <a:srgbClr val="0033CC"/>
                </a:solidFill>
              </a:rPr>
              <a:t> </a:t>
            </a:r>
            <a:r>
              <a:rPr lang="en-US" sz="4300" dirty="0" err="1" smtClean="0">
                <a:solidFill>
                  <a:srgbClr val="0033CC"/>
                </a:solidFill>
              </a:rPr>
              <a:t>THƯ</a:t>
            </a:r>
            <a:r>
              <a:rPr lang="en-US" sz="4300" dirty="0" smtClean="0">
                <a:solidFill>
                  <a:srgbClr val="0033CC"/>
                </a:solidFill>
              </a:rPr>
              <a:t> </a:t>
            </a:r>
            <a:r>
              <a:rPr lang="en-US" sz="4300" dirty="0" err="1" smtClean="0">
                <a:solidFill>
                  <a:srgbClr val="0033CC"/>
                </a:solidFill>
              </a:rPr>
              <a:t>VIỆN</a:t>
            </a:r>
            <a:r>
              <a:rPr lang="en-US" sz="4300" dirty="0" smtClean="0">
                <a:solidFill>
                  <a:srgbClr val="0033CC"/>
                </a:solidFill>
              </a:rPr>
              <a:t> </a:t>
            </a:r>
            <a:r>
              <a:rPr lang="en-US" sz="4300" dirty="0" err="1" smtClean="0">
                <a:solidFill>
                  <a:srgbClr val="0033CC"/>
                </a:solidFill>
              </a:rPr>
              <a:t>TRƯỜNG</a:t>
            </a:r>
            <a:r>
              <a:rPr lang="en-US" sz="4300" dirty="0" smtClean="0">
                <a:solidFill>
                  <a:srgbClr val="0033CC"/>
                </a:solidFill>
              </a:rPr>
              <a:t> TH </a:t>
            </a:r>
            <a:r>
              <a:rPr lang="en-US" sz="4300" dirty="0" err="1">
                <a:solidFill>
                  <a:srgbClr val="0033CC"/>
                </a:solidFill>
              </a:rPr>
              <a:t>THỊNH</a:t>
            </a:r>
            <a:r>
              <a:rPr lang="en-US" sz="4300" dirty="0">
                <a:solidFill>
                  <a:srgbClr val="0033CC"/>
                </a:solidFill>
              </a:rPr>
              <a:t> </a:t>
            </a:r>
            <a:r>
              <a:rPr lang="en-US" sz="4300" dirty="0" err="1">
                <a:solidFill>
                  <a:srgbClr val="0033CC"/>
                </a:solidFill>
              </a:rPr>
              <a:t>ĐỨC</a:t>
            </a:r>
            <a:endParaRPr lang="en-US" sz="4300" dirty="0">
              <a:solidFill>
                <a:srgbClr val="0033CC"/>
              </a:solidFill>
            </a:endParaRPr>
          </a:p>
        </p:txBody>
      </p:sp>
    </p:spTree>
    <p:extLst>
      <p:ext uri="{BB962C8B-B14F-4D97-AF65-F5344CB8AC3E}">
        <p14:creationId xmlns:p14="http://schemas.microsoft.com/office/powerpoint/2010/main" val="15059833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Desktop\Tủ sách truyện TN\CamScanner 01-07-2022 09.06_5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84976"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3150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Desktop\Tủ sách truyện TN\CamScanner 01-07-2022 09.06_4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84976"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488202"/>
      </p:ext>
    </p:extLst>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Desktop\Tủ sách truyện TN\CamScanner 01-07-2022 09.06_5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84976"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14672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Desktop\Tủ sách truyện TN\CamScanner 01-07-2022 09.06_4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84976"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2590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Desktop\Tủ sách truyện TN\CamScanner 01-07-2022 09.06_3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8784976" cy="662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70182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Desktop\Tủ sách truyện TN\CamScanner 01-07-2022 09.06_4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84975"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0497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Desktop\Tủ sách truyện TN\CamScanner 01-07-2022 09.06_5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8784976" cy="662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5508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D:\Desktop\Tủ sách truyện TN\z3089247404609_15411b186377f910135f5a5bc1e578df.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8784976" cy="662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50997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Desktop\Tủ sách truyện TN\CamScanner 01-07-2022 09.06_4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84976"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594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esktop\Tủ sách truyện TN\CamScanner 01-07-2022 09.06_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3" y="116632"/>
            <a:ext cx="8856984" cy="662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7575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260648"/>
            <a:ext cx="8784976" cy="6336704"/>
          </a:xfrm>
        </p:spPr>
        <p:txBody>
          <a:bodyPr>
            <a:normAutofit/>
          </a:bodyPr>
          <a:lstStyle/>
          <a:p>
            <a:pPr marL="0" indent="0" algn="just">
              <a:buNone/>
            </a:pPr>
            <a:r>
              <a:rPr lang="en-US" dirty="0" smtClean="0"/>
              <a:t>	</a:t>
            </a:r>
            <a:r>
              <a:rPr lang="en-US" dirty="0" err="1" smtClean="0"/>
              <a:t>Như</a:t>
            </a:r>
            <a:r>
              <a:rPr lang="en-US" dirty="0" smtClean="0"/>
              <a:t> </a:t>
            </a:r>
            <a:r>
              <a:rPr lang="en-US" dirty="0" err="1"/>
              <a:t>chúng</a:t>
            </a:r>
            <a:r>
              <a:rPr lang="en-US" dirty="0"/>
              <a:t> ta </a:t>
            </a:r>
            <a:r>
              <a:rPr lang="en-US" dirty="0" err="1"/>
              <a:t>đã</a:t>
            </a:r>
            <a:r>
              <a:rPr lang="en-US" dirty="0"/>
              <a:t> </a:t>
            </a:r>
            <a:r>
              <a:rPr lang="en-US" dirty="0" err="1"/>
              <a:t>biết</a:t>
            </a:r>
            <a:r>
              <a:rPr lang="en-US" dirty="0"/>
              <a:t> t</a:t>
            </a:r>
            <a:r>
              <a:rPr lang="vi-VN" dirty="0"/>
              <a:t>ừ xưa đến nay có người Việt nào lớn lên mà không đôi lần được nghe bà, nghe mẹ thủ thỉ bên tai những câu chuyện cổ tích diệu </a:t>
            </a:r>
            <a:r>
              <a:rPr lang="vi-VN" dirty="0" smtClean="0"/>
              <a:t>kì, những </a:t>
            </a:r>
            <a:r>
              <a:rPr lang="vi-VN" dirty="0"/>
              <a:t>câu chuyện cổ tích </a:t>
            </a:r>
            <a:r>
              <a:rPr lang="vi-VN" dirty="0" smtClean="0"/>
              <a:t>ấy đã </a:t>
            </a:r>
            <a:r>
              <a:rPr lang="vi-VN" dirty="0"/>
              <a:t>đi sâu vào tiềm thức tuổi thơ của mỗi người. Những câu chuyện cổ tích diệu kỳ được bà, mẹ kể cho nghe giúp tuổi thơ lớn lên với bao nhiêu cảm nhận về cái đẹp, cái thiện trong cuộc sống. Truyện cổ tích mang đậm giá trị nhân văn, có ý nghĩa giáo dục sâu sắc sẽ nuôi dưỡng tâm hồn học sinh giúp các em phát triển tư duy lành mạnh và trong sáng nhất.</a:t>
            </a:r>
          </a:p>
          <a:p>
            <a:endParaRPr lang="vi-VN" dirty="0"/>
          </a:p>
        </p:txBody>
      </p:sp>
    </p:spTree>
    <p:extLst>
      <p:ext uri="{BB962C8B-B14F-4D97-AF65-F5344CB8AC3E}">
        <p14:creationId xmlns:p14="http://schemas.microsoft.com/office/powerpoint/2010/main" val="3915990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Desktop\Tủ sách truyện TN\CamScanner 01-07-2022 09.06_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712968"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40432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Desktop\Tủ sách truyện TN\CamScanner 01-07-2022 09.06_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856984"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0675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Desktop\Tủ sách truyện TN\CamScanner 01-07-2022 09.06_2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84976"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90362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Desktop\Tủ sách truyện TN\CamScanner 01-07-2022 09.06_2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1" y="188640"/>
            <a:ext cx="8640960"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7929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Desktop\Tủ sách truyện TN\CamScanner 01-07-2022 09.06_2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84977" cy="666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79119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Desktop\Tủ sách truyện TN\z3088380646888_8ffc599ce613bda2c19667e0412c26ff.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712968"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570391"/>
      </p:ext>
    </p:extLst>
  </p:cSld>
  <p:clrMapOvr>
    <a:masterClrMapping/>
  </p:clrMapOvr>
  <p:transition spd="slow">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Desktop\Tủ sách truyện TN\CamScanner 01-07-2022 09.06_3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8784976"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604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Desktop\Tủ sách truyện TN\CamScanner 01-07-2022 09.06_3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8784976"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8936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Desktop\Tủ sách truyện TN\CamScanner 01-07-2022 09.06_4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84975"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398798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Desktop\Tủ sách truyện TN\CamScanner 01-07-2022 09.06_2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3" y="188640"/>
            <a:ext cx="8784976"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219245"/>
      </p:ext>
    </p:extLst>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856984" cy="6480720"/>
          </a:xfrm>
        </p:spPr>
        <p:txBody>
          <a:bodyPr>
            <a:normAutofit fontScale="92500" lnSpcReduction="20000"/>
          </a:bodyPr>
          <a:lstStyle/>
          <a:p>
            <a:pPr marL="0" indent="0" algn="just">
              <a:buNone/>
            </a:pPr>
            <a:r>
              <a:rPr lang="vi-VN" dirty="0" smtClean="0"/>
              <a:t>	Với </a:t>
            </a:r>
            <a:r>
              <a:rPr lang="vi-VN" dirty="0"/>
              <a:t>học sinh truyện cổ tích, truyện thiếu nhi luôn là một món ăn tinh thần không thể thiếu bởi ở đó nó chứa những hình ảnh sinh động, bắt mắt và lôi cuốn. Trẻ luôn bị cuốn hút bởi cái đẹp, những điều kỳ diệu. Mở cuốn truyện, các em sẽ được hòa mình với điệu nhảy </a:t>
            </a:r>
            <a:r>
              <a:rPr lang="vi-VN" dirty="0" smtClean="0"/>
              <a:t>cùng nàng công chúa xinh đẹp, </a:t>
            </a:r>
            <a:r>
              <a:rPr lang="vi-VN" dirty="0"/>
              <a:t>lộng lẫy, chàng hoàng tử tốt bụng, dễ mến hay đôi khi là những con vật quen thuộc có thể nói chuyện được với nhau, có tính cách ngộ nghĩnh thú vị như một con người. Các em sẽ được sống trong thế giới cổ </a:t>
            </a:r>
            <a:r>
              <a:rPr lang="vi-VN" dirty="0" smtClean="0"/>
              <a:t>tích, hòa </a:t>
            </a:r>
            <a:r>
              <a:rPr lang="vi-VN" dirty="0"/>
              <a:t>nhập vào nhân vật các câu chuyện: vui, buồn, lo lắng và hồi hộp trải qua mọi cung bậc tình cảm một cách tự nhiên. Các em sẽ được sống đúng với tuổi thơ của mình trong thế giới cổ tích với những bà </a:t>
            </a:r>
            <a:r>
              <a:rPr lang="vi-VN" dirty="0" smtClean="0"/>
              <a:t>Tiên </a:t>
            </a:r>
            <a:r>
              <a:rPr lang="vi-VN" dirty="0"/>
              <a:t>tốt bụng, ông Bụt hiền lành, chú Sọ Dừa đáng </a:t>
            </a:r>
            <a:r>
              <a:rPr lang="vi-VN" dirty="0" smtClean="0"/>
              <a:t>yêu…</a:t>
            </a:r>
            <a:endParaRPr lang="vi-VN" dirty="0"/>
          </a:p>
          <a:p>
            <a:endParaRPr lang="vi-VN" dirty="0"/>
          </a:p>
        </p:txBody>
      </p:sp>
    </p:spTree>
    <p:extLst>
      <p:ext uri="{BB962C8B-B14F-4D97-AF65-F5344CB8AC3E}">
        <p14:creationId xmlns:p14="http://schemas.microsoft.com/office/powerpoint/2010/main" val="27145068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Desktop\Tủ sách truyện TN\CamScanner 01-07-2022 09.06_2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12968"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9116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Desktop\Tủ sách truyện TN\CamScanner 01-07-2022 09.06_3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84975"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2368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Desktop\Tủ sách truyện TN\CamScanner 01-07-2022 09.06_3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84975"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4023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Desktop\Tủ sách truyện TN\CamScanner 01-07-2022 09.06_3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84976"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333301"/>
      </p:ext>
    </p:extLst>
  </p:cSld>
  <p:clrMapOvr>
    <a:masterClrMapping/>
  </p:clrMapOvr>
  <p:transition spd="slow">
    <p:randomBar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Desktop\Tủ sách truyện TN\CamScanner 01-07-2022 09.06_3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8784976"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8371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Desktop\Tủ sách truyện TN\CamScanner 01-07-2022 09.06_3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3" y="116632"/>
            <a:ext cx="8784976"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46630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D:\Desktop\Tủ sách truyện TN\CamScanner 01-07-2022 09.06_3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712968"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1343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D:\Desktop\Tủ sách truyện TN\CamScanner 01-07-2022 09.06_3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84976"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974536"/>
      </p:ext>
    </p:extLst>
  </p:cSld>
  <p:clrMapOvr>
    <a:masterClrMapping/>
  </p:clrMapOvr>
  <p:transition spd="slow">
    <p:randomBar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D:\Desktop\Tủ sách truyện TN\CamScanner 01-07-2022 09.06_4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712968"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0429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D:\Desktop\Tủ sách truyện TN\CamScanner 01-07-2022 09.06_4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712967"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5554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260648"/>
            <a:ext cx="8712968" cy="6408712"/>
          </a:xfrm>
        </p:spPr>
        <p:txBody>
          <a:bodyPr>
            <a:normAutofit fontScale="85000" lnSpcReduction="10000"/>
          </a:bodyPr>
          <a:lstStyle/>
          <a:p>
            <a:pPr marL="0" indent="0" algn="just">
              <a:buNone/>
            </a:pPr>
            <a:r>
              <a:rPr lang="vi-VN" dirty="0" smtClean="0"/>
              <a:t>	Không </a:t>
            </a:r>
            <a:r>
              <a:rPr lang="vi-VN" dirty="0"/>
              <a:t>những vậy truyện cổ </a:t>
            </a:r>
            <a:r>
              <a:rPr lang="vi-VN" dirty="0" smtClean="0"/>
              <a:t>tích, truyện thiếu nhi </a:t>
            </a:r>
            <a:r>
              <a:rPr lang="vi-VN" dirty="0"/>
              <a:t>còn giúp các em hiểu hơn về lịch sử, cội nguồn dân tộc. Những câu chuyện cổ tích đều được dân gian sáng tác và bắt nguồn từ lòng tự hào tự tôn dân tộc. Truyện cổ tích ra đời nhằm hướng con người đến những cái đẹp hoàn mỹ, ở lành gặp lành, thể hiện ước mơ và khát vọng về cuộc sống tươi đẹp của nhân dân ta. Những sự tích được lưu truyền từ đời này qua đời khác nhưng vẫn còn nguyên giá trị. Sự tích Hồ Gươm - đã trở thành biểu tượng quen thuộc với mỗi người dân Việt Nam, biểu tượng cho sức mạnh thần kỳ và yêu nước của nhân dân ta. Qua mỗi câu chuyện sẽ bồi dưỡng cho các em lòng yêu nước, lòng tự hào dân </a:t>
            </a:r>
            <a:r>
              <a:rPr lang="vi-VN" dirty="0" smtClean="0"/>
              <a:t>tộc. </a:t>
            </a:r>
            <a:r>
              <a:rPr lang="vi-VN" dirty="0"/>
              <a:t>Từ đó, các em sẽ có ý thức </a:t>
            </a:r>
            <a:r>
              <a:rPr lang="vi-VN" dirty="0" smtClean="0"/>
              <a:t>phấn</a:t>
            </a:r>
            <a:r>
              <a:rPr lang="vi-VN" dirty="0"/>
              <a:t> đấu, trau dồi kỹ năng sống, tích lũy kiến thức để trở thành người công dân có ích cho xã hội.</a:t>
            </a:r>
          </a:p>
          <a:p>
            <a:endParaRPr lang="vi-VN" dirty="0"/>
          </a:p>
        </p:txBody>
      </p:sp>
    </p:spTree>
    <p:extLst>
      <p:ext uri="{BB962C8B-B14F-4D97-AF65-F5344CB8AC3E}">
        <p14:creationId xmlns:p14="http://schemas.microsoft.com/office/powerpoint/2010/main" val="1630481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D:\Desktop\Tủ sách truyện TN\CamScanner 01-07-2022 09.06_4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84976"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273193"/>
      </p:ext>
    </p:extLst>
  </p:cSld>
  <p:clrMapOvr>
    <a:masterClrMapping/>
  </p:clrMapOvr>
  <p:transition spd="slow">
    <p:randomBar dir="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D:\Desktop\Tủ sách truyện TN\CamScanner 01-07-2022 09.06_4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712968"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0058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D:\Desktop\Tủ sách truyện TN\CamScanner 01-07-2022 09.06_4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856983"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56468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D:\Desktop\Tủ sách truyện TN\z3088380637703_641fdac9e5634c3dea1a42915fefe8c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712968"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207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Desktop\Tủ sách truyện TN\CamScanner 01-07-2022 09.06_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84975"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061701"/>
      </p:ext>
    </p:extLst>
  </p:cSld>
  <p:clrMapOvr>
    <a:masterClrMapping/>
  </p:clrMapOvr>
  <p:transition spd="slow">
    <p:randomBar dir="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Desktop\Tủ sách truyện TN\CamScanner 01-07-2022 09.06_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84976"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0554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D:\Desktop\Tủ sách truyện TN\CamScanner 01-07-2022 09.06_1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712967"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4398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D:\Desktop\Tủ sách truyện TN\CamScanner 01-07-2022 09.06_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84976"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9360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D:\Desktop\Tủ sách truyện TN\CamScanner 01-07-2022 09.06_1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8640"/>
            <a:ext cx="8784976"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4182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D:\Desktop\Tủ sách truyện TN\CamScanner 01-07-2022 09.06_1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8640"/>
            <a:ext cx="8784976"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52487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188640"/>
            <a:ext cx="8712968" cy="6480720"/>
          </a:xfrm>
        </p:spPr>
        <p:txBody>
          <a:bodyPr>
            <a:normAutofit fontScale="92500" lnSpcReduction="20000"/>
          </a:bodyPr>
          <a:lstStyle/>
          <a:p>
            <a:pPr algn="just"/>
            <a:r>
              <a:rPr lang="vi-VN" dirty="0" smtClean="0">
                <a:solidFill>
                  <a:schemeClr val="tx1"/>
                </a:solidFill>
              </a:rPr>
              <a:t>	Nhà </a:t>
            </a:r>
            <a:r>
              <a:rPr lang="vi-VN" dirty="0">
                <a:solidFill>
                  <a:schemeClr val="tx1"/>
                </a:solidFill>
              </a:rPr>
              <a:t>giáo dục của Nga đã từng đề cao vài trò của truyện cổ tích đối với việc nuôi dưỡng nhân cách cho trẻ thơ “</a:t>
            </a:r>
            <a:r>
              <a:rPr lang="vi-VN" i="1" dirty="0">
                <a:solidFill>
                  <a:schemeClr val="tx1"/>
                </a:solidFill>
              </a:rPr>
              <a:t>Truyện cổ tích là môi trường nuôi dưỡng tâm hồn trẻ, là ngọn gió tươi mát thổi bùng lên ngọn lửa tư duy và ngôn ngữ của trẻ”. </a:t>
            </a:r>
            <a:r>
              <a:rPr lang="vi-VN" dirty="0">
                <a:solidFill>
                  <a:schemeClr val="tx1"/>
                </a:solidFill>
              </a:rPr>
              <a:t>Quả thật </a:t>
            </a:r>
            <a:r>
              <a:rPr lang="vi-VN" dirty="0" smtClean="0">
                <a:solidFill>
                  <a:schemeClr val="tx1"/>
                </a:solidFill>
              </a:rPr>
              <a:t>đúng như </a:t>
            </a:r>
            <a:r>
              <a:rPr lang="vi-VN" dirty="0">
                <a:solidFill>
                  <a:schemeClr val="tx1"/>
                </a:solidFill>
              </a:rPr>
              <a:t>vậy, những câu chuyện cổ tích đóng vai trò quan trọng với sự phát triển nhân cách của trẻ nhỏ bởi nhân cách chính trong các câu chuyện như một hình tượng mô phỏng khả năng vượt qua mọi khó khăn trong cuộc sống. Những nhân vật họ sống chân thành, tốt bụng với những người xung quanh, giúp đỡ kẻ yếu, quan tâm đến những người nghèo khó… sẽ được in </a:t>
            </a:r>
            <a:r>
              <a:rPr lang="vi-VN" dirty="0" smtClean="0">
                <a:solidFill>
                  <a:schemeClr val="tx1"/>
                </a:solidFill>
              </a:rPr>
              <a:t>dấu </a:t>
            </a:r>
            <a:r>
              <a:rPr lang="vi-VN" dirty="0">
                <a:solidFill>
                  <a:schemeClr val="tx1"/>
                </a:solidFill>
              </a:rPr>
              <a:t>trong tâm trí các em để quyết định đến việc hình thành cảm xúc và lòng nhân ái của trẻ sau này.</a:t>
            </a:r>
          </a:p>
          <a:p>
            <a:endParaRPr lang="vi-VN" dirty="0"/>
          </a:p>
        </p:txBody>
      </p:sp>
    </p:spTree>
    <p:extLst>
      <p:ext uri="{BB962C8B-B14F-4D97-AF65-F5344CB8AC3E}">
        <p14:creationId xmlns:p14="http://schemas.microsoft.com/office/powerpoint/2010/main" val="3459518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D:\Desktop\Tủ sách truyện TN\CamScanner 01-07-2022 09.06_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8640"/>
            <a:ext cx="8784976"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884836"/>
      </p:ext>
    </p:extLst>
  </p:cSld>
  <p:clrMapOvr>
    <a:masterClrMapping/>
  </p:clrMapOvr>
  <p:transition spd="slow">
    <p:randomBar dir="ver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D:\Desktop\Tủ sách truyện TN\CamScanner 01-07-2022 09.06_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8640"/>
            <a:ext cx="8784976"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249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D:\Desktop\Tủ sách truyện TN\CamScanner 01-07-2022 09.06_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6632"/>
            <a:ext cx="8784976"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9282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esktop\Tủ sách truyện TN\CamScanner 01-07-2022 09.06_1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8640"/>
            <a:ext cx="8784976"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59281"/>
      </p:ext>
    </p:extLst>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Desktop\Tủ sách truyện TN\CamScanner 01-07-2022 09.06_1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3" y="116632"/>
            <a:ext cx="8784976"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682764"/>
      </p:ext>
    </p:extLst>
  </p:cSld>
  <p:clrMapOvr>
    <a:masterClrMapping/>
  </p:clrMapOvr>
  <p:transition spd="slow">
    <p:randomBar dir="ver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Desktop\Tủ sách truyện TN\CamScanner 01-07-2022 09.06_1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6632"/>
            <a:ext cx="8784975"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7309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Desktop\Tủ sách truyện TN\CamScanner 01-07-2022 09.06_1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8640"/>
            <a:ext cx="8784976"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4921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Desktop\Tủ sách truyện TN\CamScanner 01-07-2022 09.06_1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8640"/>
            <a:ext cx="8784975"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400030"/>
      </p:ext>
    </p:extLst>
  </p:cSld>
  <p:clrMapOvr>
    <a:masterClrMapping/>
  </p:clrMapOvr>
  <p:transition spd="slow">
    <p:randomBar dir="ver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Desktop\Tủ sách truyện TN\CamScanner 01-07-2022 09.06_1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6632"/>
            <a:ext cx="8784975"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3973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Desktop\Tủ sách truyện TN\CamScanner 01-07-2022 09.06_1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8640"/>
            <a:ext cx="8784976"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1646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88640"/>
            <a:ext cx="8712968" cy="6480720"/>
          </a:xfrm>
        </p:spPr>
        <p:txBody>
          <a:bodyPr>
            <a:normAutofit lnSpcReduction="10000"/>
          </a:bodyPr>
          <a:lstStyle/>
          <a:p>
            <a:pPr marL="0" indent="0" algn="just">
              <a:buNone/>
            </a:pPr>
            <a:r>
              <a:rPr lang="vi-VN" dirty="0" smtClean="0"/>
              <a:t>	Xã </a:t>
            </a:r>
            <a:r>
              <a:rPr lang="vi-VN" dirty="0"/>
              <a:t>hội ngày càng phát triển, sự xuất hiện của mạng xã hội, công nghệ thông tin làm cho con người ngày càng thay đổi. Tuy nhiên tầm quan trọng của sách vẫn không hề giảm sút và đem lại nhiều giá trị cho con người. Mỗi cuốn sách lại là những câu chuyện lý thú và bổ ích</a:t>
            </a:r>
            <a:r>
              <a:rPr lang="vi-VN" dirty="0" smtClean="0"/>
              <a:t>, </a:t>
            </a:r>
            <a:r>
              <a:rPr lang="vi-VN" dirty="0"/>
              <a:t>những chủ đề, lĩnh vực khác nhau nhưng đều với mục đích mang tới cho con người những tri thức mới, giúp con người có thể tiếp cận với nền văn minh của nhân loại, nhờ có sách mà xã hội mới có thể phát triển được. Cho dù xã hội có phát triển tới đâu thì những giá trị to lớn mà sách đem lại cho con người vẫn không thể nào xóa bỏ được.</a:t>
            </a:r>
          </a:p>
          <a:p>
            <a:endParaRPr lang="vi-VN" dirty="0"/>
          </a:p>
        </p:txBody>
      </p:sp>
    </p:spTree>
    <p:extLst>
      <p:ext uri="{BB962C8B-B14F-4D97-AF65-F5344CB8AC3E}">
        <p14:creationId xmlns:p14="http://schemas.microsoft.com/office/powerpoint/2010/main" val="36683832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Desktop\Tủ sách truyện TN\CamScanner 01-07-2022 09.06_2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8640"/>
            <a:ext cx="8784976"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7177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Desktop\Tủ sách truyện TN\CamScanner 01-07-2022 09.06_2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6632"/>
            <a:ext cx="8856984"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0037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Desktop\Tủ sách truyện TN\CamScanner 01-07-2022 09.06_2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6632"/>
            <a:ext cx="8784975"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619146"/>
      </p:ext>
    </p:extLst>
  </p:cSld>
  <p:clrMapOvr>
    <a:masterClrMapping/>
  </p:clrMapOvr>
  <p:transition spd="slow">
    <p:randomBar dir="ver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Desktop\Tủ sách truyện TN\CamScanner 01-07-2022 09.06_2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3" y="188640"/>
            <a:ext cx="8784976"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8902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Desktop\Tủ sách truyện TN\CamScanner 01-07-2022 09.06_2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8640"/>
            <a:ext cx="8784976"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07123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88640"/>
            <a:ext cx="8640960" cy="6408712"/>
          </a:xfrm>
        </p:spPr>
        <p:txBody>
          <a:bodyPr>
            <a:normAutofit fontScale="92500" lnSpcReduction="10000"/>
          </a:bodyPr>
          <a:lstStyle/>
          <a:p>
            <a:pPr marL="0" indent="0" algn="just">
              <a:buNone/>
            </a:pPr>
            <a:r>
              <a:rPr lang="vi-VN" dirty="0"/>
              <a:t>	</a:t>
            </a:r>
            <a:r>
              <a:rPr lang="vi-VN" dirty="0" smtClean="0"/>
              <a:t>Còn rất nhiều cuốn sách hay có trong tủ sách, các em hãy tìm đọc để biết được những sự </a:t>
            </a:r>
            <a:r>
              <a:rPr lang="vi-VN" dirty="0"/>
              <a:t>tích thú vị về con người, sự vật, sự </a:t>
            </a:r>
            <a:r>
              <a:rPr lang="vi-VN" dirty="0" smtClean="0"/>
              <a:t>việc, </a:t>
            </a:r>
            <a:r>
              <a:rPr lang="vi-VN" dirty="0"/>
              <a:t>từng hành động, lời nói </a:t>
            </a:r>
            <a:r>
              <a:rPr lang="vi-VN" dirty="0" smtClean="0"/>
              <a:t>của </a:t>
            </a:r>
            <a:r>
              <a:rPr lang="vi-VN" dirty="0"/>
              <a:t>các nhân </a:t>
            </a:r>
            <a:r>
              <a:rPr lang="vi-VN" dirty="0" smtClean="0"/>
              <a:t>vật trong từng câu chuyện. Từ đó các em sẽ </a:t>
            </a:r>
            <a:r>
              <a:rPr lang="vi-VN" dirty="0"/>
              <a:t>biết trân trọng hơn tình cảm gia đình, tình yêu thương của cha mẹ, lòng hiếu thảo đối với ông </a:t>
            </a:r>
            <a:r>
              <a:rPr lang="vi-VN" dirty="0" smtClean="0"/>
              <a:t>bà, thầy cô, đó chính là những tình </a:t>
            </a:r>
            <a:r>
              <a:rPr lang="vi-VN" dirty="0"/>
              <a:t>cảm thiêng liêng và cao </a:t>
            </a:r>
            <a:r>
              <a:rPr lang="vi-VN" dirty="0" smtClean="0"/>
              <a:t>quý.</a:t>
            </a:r>
          </a:p>
          <a:p>
            <a:pPr marL="0" indent="0" algn="just">
              <a:buNone/>
            </a:pPr>
            <a:r>
              <a:rPr lang="vi-VN" dirty="0" smtClean="0"/>
              <a:t>	Hãy đọc và cảm nhận những cuốn </a:t>
            </a:r>
            <a:r>
              <a:rPr lang="vi-VN" dirty="0"/>
              <a:t>sách trong tủ </a:t>
            </a:r>
            <a:r>
              <a:rPr lang="vi-VN" dirty="0" smtClean="0"/>
              <a:t>sách </a:t>
            </a:r>
            <a:r>
              <a:rPr lang="vi-VN" dirty="0"/>
              <a:t>“Truyện thiếu nhi” </a:t>
            </a:r>
            <a:r>
              <a:rPr lang="vi-VN" dirty="0" smtClean="0"/>
              <a:t>để làm </a:t>
            </a:r>
            <a:r>
              <a:rPr lang="vi-VN" dirty="0"/>
              <a:t>giàu thêm trí tưởng tượng vốn rất phong phú của các em học sinh, bồi dưỡng tâm </a:t>
            </a:r>
            <a:r>
              <a:rPr lang="vi-VN" dirty="0" smtClean="0"/>
              <a:t>hồn, giúp </a:t>
            </a:r>
            <a:r>
              <a:rPr lang="vi-VN" dirty="0"/>
              <a:t>các em thêm yêu, thêm tin vào cuộc </a:t>
            </a:r>
            <a:r>
              <a:rPr lang="vi-VN" dirty="0" smtClean="0"/>
              <a:t>sống và để </a:t>
            </a:r>
            <a:r>
              <a:rPr lang="vi-VN" dirty="0"/>
              <a:t>rèn luyện bản thân trở nên tốt đẹp hơn các em </a:t>
            </a:r>
            <a:r>
              <a:rPr lang="vi-VN" dirty="0" smtClean="0"/>
              <a:t>nhé!</a:t>
            </a:r>
            <a:endParaRPr lang="vi-VN" dirty="0"/>
          </a:p>
          <a:p>
            <a:pPr marL="0" indent="0" algn="just">
              <a:buNone/>
            </a:pPr>
            <a:endParaRPr lang="vi-VN" dirty="0"/>
          </a:p>
        </p:txBody>
      </p:sp>
    </p:spTree>
    <p:extLst>
      <p:ext uri="{BB962C8B-B14F-4D97-AF65-F5344CB8AC3E}">
        <p14:creationId xmlns:p14="http://schemas.microsoft.com/office/powerpoint/2010/main" val="28854933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9"/>
          <p:cNvPicPr>
            <a:picLocks noChangeAspect="1" noChangeArrowheads="1"/>
          </p:cNvPicPr>
          <p:nvPr/>
        </p:nvPicPr>
        <p:blipFill>
          <a:blip r:embed="rId2">
            <a:extLst>
              <a:ext uri="{28A0092B-C50C-407E-A947-70E740481C1C}">
                <a14:useLocalDpi xmlns:a14="http://schemas.microsoft.com/office/drawing/2010/main" val="0"/>
              </a:ext>
            </a:extLst>
          </a:blip>
          <a:srcRect l="69392" t="55202"/>
          <a:stretch>
            <a:fillRect/>
          </a:stretch>
        </p:blipFill>
        <p:spPr bwMode="auto">
          <a:xfrm>
            <a:off x="7493000" y="5381625"/>
            <a:ext cx="16510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Rectangle 3"/>
          <p:cNvSpPr>
            <a:spLocks noChangeArrowheads="1"/>
          </p:cNvSpPr>
          <p:nvPr/>
        </p:nvSpPr>
        <p:spPr bwMode="auto">
          <a:xfrm>
            <a:off x="2590800" y="304800"/>
            <a:ext cx="6019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endParaRPr lang="vi-VN" sz="4400" b="1">
              <a:solidFill>
                <a:srgbClr val="FF3300"/>
              </a:solidFill>
            </a:endParaRPr>
          </a:p>
        </p:txBody>
      </p:sp>
      <p:sp>
        <p:nvSpPr>
          <p:cNvPr id="164868" name="AutoShape 5"/>
          <p:cNvSpPr>
            <a:spLocks noChangeArrowheads="1"/>
          </p:cNvSpPr>
          <p:nvPr/>
        </p:nvSpPr>
        <p:spPr bwMode="auto">
          <a:xfrm>
            <a:off x="1447800" y="2286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337926" name="AutoShape 6"/>
          <p:cNvSpPr>
            <a:spLocks noChangeArrowheads="1"/>
          </p:cNvSpPr>
          <p:nvPr/>
        </p:nvSpPr>
        <p:spPr bwMode="auto">
          <a:xfrm>
            <a:off x="8153400" y="1143000"/>
            <a:ext cx="304800" cy="304800"/>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a:p>
        </p:txBody>
      </p:sp>
      <p:sp>
        <p:nvSpPr>
          <p:cNvPr id="337927" name="AutoShape 7"/>
          <p:cNvSpPr>
            <a:spLocks noChangeArrowheads="1"/>
          </p:cNvSpPr>
          <p:nvPr/>
        </p:nvSpPr>
        <p:spPr bwMode="auto">
          <a:xfrm>
            <a:off x="7848600" y="3581400"/>
            <a:ext cx="304800" cy="304800"/>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a:p>
        </p:txBody>
      </p:sp>
      <p:pic>
        <p:nvPicPr>
          <p:cNvPr id="164871" name="Picture 9" descr="961457njqoucs7zc"/>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28600"/>
            <a:ext cx="42957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72" name="AutoShape 12"/>
          <p:cNvSpPr>
            <a:spLocks noChangeArrowheads="1"/>
          </p:cNvSpPr>
          <p:nvPr/>
        </p:nvSpPr>
        <p:spPr bwMode="auto">
          <a:xfrm>
            <a:off x="152400" y="6858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64873" name="AutoShape 13"/>
          <p:cNvSpPr>
            <a:spLocks noChangeArrowheads="1"/>
          </p:cNvSpPr>
          <p:nvPr/>
        </p:nvSpPr>
        <p:spPr bwMode="auto">
          <a:xfrm>
            <a:off x="1600200" y="381000"/>
            <a:ext cx="493713" cy="539750"/>
          </a:xfrm>
          <a:prstGeom prst="star4">
            <a:avLst>
              <a:gd name="adj" fmla="val 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64874" name="AutoShape 14"/>
          <p:cNvSpPr>
            <a:spLocks noChangeArrowheads="1"/>
          </p:cNvSpPr>
          <p:nvPr/>
        </p:nvSpPr>
        <p:spPr bwMode="auto">
          <a:xfrm>
            <a:off x="8650288" y="0"/>
            <a:ext cx="493712"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337935" name="AutoShape 15"/>
          <p:cNvSpPr>
            <a:spLocks noChangeArrowheads="1"/>
          </p:cNvSpPr>
          <p:nvPr/>
        </p:nvSpPr>
        <p:spPr bwMode="auto">
          <a:xfrm>
            <a:off x="7543800" y="1905000"/>
            <a:ext cx="304800" cy="304800"/>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a:p>
        </p:txBody>
      </p:sp>
      <p:sp>
        <p:nvSpPr>
          <p:cNvPr id="164876" name="AutoShape 16"/>
          <p:cNvSpPr>
            <a:spLocks noChangeArrowheads="1"/>
          </p:cNvSpPr>
          <p:nvPr/>
        </p:nvSpPr>
        <p:spPr bwMode="auto">
          <a:xfrm>
            <a:off x="381000" y="2514600"/>
            <a:ext cx="493713" cy="539750"/>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337937" name="AutoShape 17"/>
          <p:cNvSpPr>
            <a:spLocks noChangeArrowheads="1"/>
          </p:cNvSpPr>
          <p:nvPr/>
        </p:nvSpPr>
        <p:spPr bwMode="auto">
          <a:xfrm>
            <a:off x="4038600" y="6172200"/>
            <a:ext cx="990600" cy="533400"/>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a:p>
        </p:txBody>
      </p:sp>
      <p:sp>
        <p:nvSpPr>
          <p:cNvPr id="164878" name="Text Box 19"/>
          <p:cNvSpPr txBox="1">
            <a:spLocks noChangeArrowheads="1"/>
          </p:cNvSpPr>
          <p:nvPr/>
        </p:nvSpPr>
        <p:spPr bwMode="auto">
          <a:xfrm>
            <a:off x="304800" y="4572000"/>
            <a:ext cx="8593138" cy="1570038"/>
          </a:xfrm>
          <a:prstGeom prst="rect">
            <a:avLst/>
          </a:prstGeom>
          <a:solidFill>
            <a:srgbClr val="4FFF4F"/>
          </a:solidFill>
          <a:ln>
            <a:noFill/>
          </a:ln>
          <a:effectLst/>
          <a:extLs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4800" dirty="0" err="1"/>
              <a:t>XIN</a:t>
            </a:r>
            <a:r>
              <a:rPr lang="en-US" sz="4800" dirty="0"/>
              <a:t> </a:t>
            </a:r>
            <a:r>
              <a:rPr lang="en-US" sz="4800" dirty="0" err="1"/>
              <a:t>CHÀO</a:t>
            </a:r>
            <a:r>
              <a:rPr lang="en-US" sz="4800" dirty="0"/>
              <a:t> </a:t>
            </a:r>
            <a:r>
              <a:rPr lang="en-US" sz="4800" dirty="0" err="1"/>
              <a:t>VÀ</a:t>
            </a:r>
            <a:r>
              <a:rPr lang="en-US" sz="4800" dirty="0"/>
              <a:t> </a:t>
            </a:r>
            <a:r>
              <a:rPr lang="en-US" sz="4800" dirty="0" err="1"/>
              <a:t>HẸN</a:t>
            </a:r>
            <a:r>
              <a:rPr lang="en-US" sz="4800" dirty="0"/>
              <a:t> </a:t>
            </a:r>
            <a:r>
              <a:rPr lang="en-US" sz="4800" dirty="0" err="1"/>
              <a:t>GẶP</a:t>
            </a:r>
            <a:r>
              <a:rPr lang="en-US" sz="4800" dirty="0"/>
              <a:t> </a:t>
            </a:r>
            <a:r>
              <a:rPr lang="en-US" sz="4800" dirty="0" err="1"/>
              <a:t>LẠI</a:t>
            </a:r>
            <a:r>
              <a:rPr lang="en-US" sz="4800" dirty="0"/>
              <a:t> </a:t>
            </a:r>
            <a:r>
              <a:rPr lang="en-US" sz="4800" dirty="0" err="1"/>
              <a:t>CÁC</a:t>
            </a:r>
            <a:r>
              <a:rPr lang="en-US" sz="4800" dirty="0"/>
              <a:t> </a:t>
            </a:r>
            <a:r>
              <a:rPr lang="en-US" sz="4800" dirty="0" err="1" smtClean="0"/>
              <a:t>EM</a:t>
            </a:r>
            <a:r>
              <a:rPr lang="en-US" sz="4800" dirty="0" smtClean="0"/>
              <a:t>!</a:t>
            </a:r>
            <a:endParaRPr lang="en-US" sz="4800" dirty="0"/>
          </a:p>
        </p:txBody>
      </p:sp>
    </p:spTree>
    <p:extLst>
      <p:ext uri="{BB962C8B-B14F-4D97-AF65-F5344CB8AC3E}">
        <p14:creationId xmlns:p14="http://schemas.microsoft.com/office/powerpoint/2010/main" val="5164053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88640"/>
            <a:ext cx="8712968" cy="6480720"/>
          </a:xfrm>
        </p:spPr>
        <p:txBody>
          <a:bodyPr>
            <a:normAutofit fontScale="85000" lnSpcReduction="10000"/>
          </a:bodyPr>
          <a:lstStyle/>
          <a:p>
            <a:pPr marL="0" indent="0" algn="just">
              <a:buNone/>
            </a:pPr>
            <a:r>
              <a:rPr lang="vi-VN" dirty="0" smtClean="0"/>
              <a:t>	Nhằm </a:t>
            </a:r>
            <a:r>
              <a:rPr lang="vi-VN" dirty="0"/>
              <a:t>giúp các em thêm yêu, thêm hiểu và thấm thía cái đẹp, cái hay của các câu chuyện cổ tích, thư viện nhà trường đã biên soạn thư mục giới thiệu tủ sách “Truyện thiếu nhi” </a:t>
            </a:r>
            <a:r>
              <a:rPr lang="vi-VN" dirty="0" smtClean="0"/>
              <a:t>với </a:t>
            </a:r>
            <a:r>
              <a:rPr lang="vi-VN" dirty="0"/>
              <a:t>những câu chuyện cổ tích diệu </a:t>
            </a:r>
            <a:r>
              <a:rPr lang="vi-VN" dirty="0" smtClean="0"/>
              <a:t>kỳ của cả Việt Nam và thế giới, các câu chuyện về các nàng công chúa ở xứ sở thần tiên, hay các câu chuyện ngộ nghĩnh về thế giới dộng vật... sẽ </a:t>
            </a:r>
            <a:r>
              <a:rPr lang="vi-VN" dirty="0"/>
              <a:t>đưa các em vào khu vườn của trí tưởng tượng mộng mơ, những bài học làm người nhẹ nhàng, thú vị mà vô cùng bổ ích. Mỗi cuốn sách đều được thiết kế trên chất liệu giấy dày, đẹp, bìa khổ cứng, minh họa sống động, màu sắc tươi sáng. Hy vọng nội dung các câu chuyện sẽ giúp các em phát huy trí tưởng tượng của mình để thỏa sức bay bổng trong thế giới </a:t>
            </a:r>
            <a:r>
              <a:rPr lang="vi-VN" dirty="0" smtClean="0"/>
              <a:t>cổ tích. </a:t>
            </a:r>
            <a:r>
              <a:rPr lang="vi-VN" dirty="0"/>
              <a:t>Nào chúng ta hãy cùng khám phá những cuốn sách hay có trong tủ sách “Truyện thiếu nhi” các em nhé!</a:t>
            </a:r>
          </a:p>
          <a:p>
            <a:endParaRPr lang="vi-VN" dirty="0"/>
          </a:p>
        </p:txBody>
      </p:sp>
    </p:spTree>
    <p:extLst>
      <p:ext uri="{BB962C8B-B14F-4D97-AF65-F5344CB8AC3E}">
        <p14:creationId xmlns:p14="http://schemas.microsoft.com/office/powerpoint/2010/main" val="2491390918"/>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Desktop\Tủ sách truyện TN\CamScanner 01-07-2022 09.06_5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84976"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5742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Desktop\Tủ sách truyện TN\CamScanner 01-07-2022 09.06_5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1" y="116632"/>
            <a:ext cx="8712968" cy="662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8994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TotalTime>
  <Words>33</Words>
  <Application>Microsoft Office PowerPoint</Application>
  <PresentationFormat>On-screen Show (4:3)</PresentationFormat>
  <Paragraphs>10</Paragraphs>
  <Slides>66</Slides>
  <Notes>0</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Sky123.Org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 TIEN</dc:creator>
  <cp:lastModifiedBy>PHAM TIEN</cp:lastModifiedBy>
  <cp:revision>108</cp:revision>
  <dcterms:created xsi:type="dcterms:W3CDTF">2022-01-07T03:45:15Z</dcterms:created>
  <dcterms:modified xsi:type="dcterms:W3CDTF">2022-01-07T09:15:13Z</dcterms:modified>
</cp:coreProperties>
</file>