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6" r:id="rId2"/>
    <p:sldId id="265" r:id="rId3"/>
    <p:sldId id="267" r:id="rId4"/>
    <p:sldId id="268" r:id="rId5"/>
    <p:sldId id="263" r:id="rId6"/>
    <p:sldId id="259" r:id="rId7"/>
    <p:sldId id="258" r:id="rId8"/>
    <p:sldId id="302" r:id="rId9"/>
    <p:sldId id="303" r:id="rId10"/>
    <p:sldId id="308" r:id="rId11"/>
    <p:sldId id="309" r:id="rId12"/>
    <p:sldId id="300" r:id="rId13"/>
    <p:sldId id="301" r:id="rId14"/>
    <p:sldId id="304" r:id="rId15"/>
    <p:sldId id="305" r:id="rId16"/>
    <p:sldId id="310" r:id="rId17"/>
    <p:sldId id="311" r:id="rId18"/>
    <p:sldId id="312" r:id="rId19"/>
    <p:sldId id="313" r:id="rId20"/>
    <p:sldId id="314" r:id="rId21"/>
    <p:sldId id="315" r:id="rId22"/>
    <p:sldId id="316" r:id="rId23"/>
    <p:sldId id="317" r:id="rId24"/>
    <p:sldId id="318" r:id="rId25"/>
    <p:sldId id="319" r:id="rId26"/>
    <p:sldId id="257" r:id="rId27"/>
    <p:sldId id="269" r:id="rId28"/>
    <p:sldId id="271" r:id="rId29"/>
    <p:sldId id="270" r:id="rId30"/>
    <p:sldId id="274" r:id="rId31"/>
    <p:sldId id="273" r:id="rId32"/>
    <p:sldId id="295" r:id="rId33"/>
    <p:sldId id="290" r:id="rId34"/>
    <p:sldId id="320" r:id="rId35"/>
    <p:sldId id="323" r:id="rId36"/>
    <p:sldId id="322" r:id="rId37"/>
    <p:sldId id="321" r:id="rId38"/>
    <p:sldId id="325" r:id="rId39"/>
    <p:sldId id="324" r:id="rId40"/>
    <p:sldId id="297" r:id="rId41"/>
    <p:sldId id="299" r:id="rId4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5AE8C-F12A-407B-AA07-F0F32411F20D}" type="datetimeFigureOut">
              <a:rPr lang="vi-VN" smtClean="0"/>
              <a:t>06/01/2022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F2A38-055C-455B-8FAF-44EC73634F78}" type="slidenum">
              <a:rPr lang="vi-VN" smtClean="0"/>
              <a:t>‹#›</a:t>
            </a:fld>
            <a:endParaRPr lang="vi-VN"/>
          </a:p>
        </p:txBody>
      </p:sp>
    </p:spTree>
    <p:extLst>
      <p:ext uri="{BB962C8B-B14F-4D97-AF65-F5344CB8AC3E}">
        <p14:creationId xmlns:p14="http://schemas.microsoft.com/office/powerpoint/2010/main" val="152937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12F2A38-055C-455B-8FAF-44EC73634F78}" type="slidenum">
              <a:rPr lang="vi-VN" smtClean="0"/>
              <a:t>34</a:t>
            </a:fld>
            <a:endParaRPr lang="vi-VN"/>
          </a:p>
        </p:txBody>
      </p:sp>
    </p:spTree>
    <p:extLst>
      <p:ext uri="{BB962C8B-B14F-4D97-AF65-F5344CB8AC3E}">
        <p14:creationId xmlns:p14="http://schemas.microsoft.com/office/powerpoint/2010/main" val="220013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3F14860-65A8-4B1B-A9C4-9E14E0AF7F32}" type="datetimeFigureOut">
              <a:rPr lang="vi-VN" smtClean="0"/>
              <a:t>06/01/2022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5671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F14860-65A8-4B1B-A9C4-9E14E0AF7F32}" type="datetimeFigureOut">
              <a:rPr lang="vi-VN" smtClean="0"/>
              <a:t>06/01/2022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14465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F14860-65A8-4B1B-A9C4-9E14E0AF7F32}" type="datetimeFigureOut">
              <a:rPr lang="vi-VN" smtClean="0"/>
              <a:t>06/01/2022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42364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F14860-65A8-4B1B-A9C4-9E14E0AF7F32}" type="datetimeFigureOut">
              <a:rPr lang="vi-VN" smtClean="0"/>
              <a:t>06/01/2022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99936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14860-65A8-4B1B-A9C4-9E14E0AF7F32}" type="datetimeFigureOut">
              <a:rPr lang="vi-VN" smtClean="0"/>
              <a:t>06/01/2022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221499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3F14860-65A8-4B1B-A9C4-9E14E0AF7F32}" type="datetimeFigureOut">
              <a:rPr lang="vi-VN" smtClean="0"/>
              <a:t>06/01/2022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74372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3F14860-65A8-4B1B-A9C4-9E14E0AF7F32}" type="datetimeFigureOut">
              <a:rPr lang="vi-VN" smtClean="0"/>
              <a:t>06/01/2022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278738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3F14860-65A8-4B1B-A9C4-9E14E0AF7F32}" type="datetimeFigureOut">
              <a:rPr lang="vi-VN" smtClean="0"/>
              <a:t>06/01/2022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239978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14860-65A8-4B1B-A9C4-9E14E0AF7F32}" type="datetimeFigureOut">
              <a:rPr lang="vi-VN" smtClean="0"/>
              <a:t>06/01/2022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161984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14860-65A8-4B1B-A9C4-9E14E0AF7F32}" type="datetimeFigureOut">
              <a:rPr lang="vi-VN" smtClean="0"/>
              <a:t>06/01/2022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70475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14860-65A8-4B1B-A9C4-9E14E0AF7F32}" type="datetimeFigureOut">
              <a:rPr lang="vi-VN" smtClean="0"/>
              <a:t>06/01/2022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D6739C-9F84-4AA1-9D9F-615973C3E5D2}" type="slidenum">
              <a:rPr lang="vi-VN" smtClean="0"/>
              <a:t>‹#›</a:t>
            </a:fld>
            <a:endParaRPr lang="vi-VN"/>
          </a:p>
        </p:txBody>
      </p:sp>
    </p:spTree>
    <p:extLst>
      <p:ext uri="{BB962C8B-B14F-4D97-AF65-F5344CB8AC3E}">
        <p14:creationId xmlns:p14="http://schemas.microsoft.com/office/powerpoint/2010/main" val="37716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14860-65A8-4B1B-A9C4-9E14E0AF7F32}" type="datetimeFigureOut">
              <a:rPr lang="vi-VN" smtClean="0"/>
              <a:t>06/01/2022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6739C-9F84-4AA1-9D9F-615973C3E5D2}" type="slidenum">
              <a:rPr lang="vi-VN" smtClean="0"/>
              <a:t>‹#›</a:t>
            </a:fld>
            <a:endParaRPr lang="vi-VN"/>
          </a:p>
        </p:txBody>
      </p:sp>
    </p:spTree>
    <p:extLst>
      <p:ext uri="{BB962C8B-B14F-4D97-AF65-F5344CB8AC3E}">
        <p14:creationId xmlns:p14="http://schemas.microsoft.com/office/powerpoint/2010/main" val="271043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l="69392" t="55202"/>
          <a:stretch>
            <a:fillRect/>
          </a:stretch>
        </p:blipFill>
        <p:spPr bwMode="auto">
          <a:xfrm>
            <a:off x="7493000" y="5381625"/>
            <a:ext cx="1651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590800" y="304800"/>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vi-VN" sz="4400" b="1">
              <a:solidFill>
                <a:srgbClr val="FF3300"/>
              </a:solidFill>
            </a:endParaRPr>
          </a:p>
        </p:txBody>
      </p:sp>
      <p:sp>
        <p:nvSpPr>
          <p:cNvPr id="14340" name="AutoShape 5"/>
          <p:cNvSpPr>
            <a:spLocks noChangeArrowheads="1"/>
          </p:cNvSpPr>
          <p:nvPr/>
        </p:nvSpPr>
        <p:spPr bwMode="auto">
          <a:xfrm>
            <a:off x="1447800" y="22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26" name="AutoShape 6"/>
          <p:cNvSpPr>
            <a:spLocks noChangeArrowheads="1"/>
          </p:cNvSpPr>
          <p:nvPr/>
        </p:nvSpPr>
        <p:spPr bwMode="auto">
          <a:xfrm>
            <a:off x="8153400" y="1143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337927" name="AutoShape 7"/>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pic>
        <p:nvPicPr>
          <p:cNvPr id="14343" name="Picture 9" descr="961457njqoucs7z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295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12"/>
          <p:cNvSpPr>
            <a:spLocks noChangeArrowheads="1"/>
          </p:cNvSpPr>
          <p:nvPr/>
        </p:nvSpPr>
        <p:spPr bwMode="auto">
          <a:xfrm>
            <a:off x="152400" y="685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5" name="AutoShape 13"/>
          <p:cNvSpPr>
            <a:spLocks noChangeArrowheads="1"/>
          </p:cNvSpPr>
          <p:nvPr/>
        </p:nvSpPr>
        <p:spPr bwMode="auto">
          <a:xfrm>
            <a:off x="1600200" y="381000"/>
            <a:ext cx="493713" cy="539750"/>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6" name="AutoShape 14"/>
          <p:cNvSpPr>
            <a:spLocks noChangeArrowheads="1"/>
          </p:cNvSpPr>
          <p:nvPr/>
        </p:nvSpPr>
        <p:spPr bwMode="auto">
          <a:xfrm>
            <a:off x="8650288" y="0"/>
            <a:ext cx="493712"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5" name="AutoShape 15"/>
          <p:cNvSpPr>
            <a:spLocks noChangeArrowheads="1"/>
          </p:cNvSpPr>
          <p:nvPr/>
        </p:nvSpPr>
        <p:spPr bwMode="auto">
          <a:xfrm>
            <a:off x="7543800" y="1905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348" name="AutoShape 16"/>
          <p:cNvSpPr>
            <a:spLocks noChangeArrowheads="1"/>
          </p:cNvSpPr>
          <p:nvPr/>
        </p:nvSpPr>
        <p:spPr bwMode="auto">
          <a:xfrm>
            <a:off x="381000" y="2514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7" name="AutoShape 17"/>
          <p:cNvSpPr>
            <a:spLocks noChangeArrowheads="1"/>
          </p:cNvSpPr>
          <p:nvPr/>
        </p:nvSpPr>
        <p:spPr bwMode="auto">
          <a:xfrm>
            <a:off x="4038600" y="6172200"/>
            <a:ext cx="990600" cy="533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350" name="Text Box 19"/>
          <p:cNvSpPr txBox="1">
            <a:spLocks noChangeArrowheads="1"/>
          </p:cNvSpPr>
          <p:nvPr/>
        </p:nvSpPr>
        <p:spPr bwMode="auto">
          <a:xfrm>
            <a:off x="304800" y="3860800"/>
            <a:ext cx="8686800" cy="2739211"/>
          </a:xfrm>
          <a:prstGeom prst="rect">
            <a:avLst/>
          </a:prstGeom>
          <a:solidFill>
            <a:srgbClr val="4FFF4F"/>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300" dirty="0" err="1">
                <a:solidFill>
                  <a:srgbClr val="0033CC"/>
                </a:solidFill>
              </a:rPr>
              <a:t>CHÀO</a:t>
            </a:r>
            <a:r>
              <a:rPr lang="en-US" sz="4300" dirty="0">
                <a:solidFill>
                  <a:srgbClr val="0033CC"/>
                </a:solidFill>
              </a:rPr>
              <a:t> </a:t>
            </a:r>
            <a:r>
              <a:rPr lang="en-US" sz="4300" dirty="0" err="1">
                <a:solidFill>
                  <a:srgbClr val="0033CC"/>
                </a:solidFill>
              </a:rPr>
              <a:t>MỪNG</a:t>
            </a:r>
            <a:r>
              <a:rPr lang="en-US" sz="4300" dirty="0">
                <a:solidFill>
                  <a:srgbClr val="0033CC"/>
                </a:solidFill>
              </a:rPr>
              <a:t> </a:t>
            </a:r>
            <a:r>
              <a:rPr lang="en-US" sz="4300" dirty="0" err="1">
                <a:solidFill>
                  <a:srgbClr val="0033CC"/>
                </a:solidFill>
              </a:rPr>
              <a:t>CÁC</a:t>
            </a:r>
            <a:r>
              <a:rPr lang="en-US" sz="4300" dirty="0">
                <a:solidFill>
                  <a:srgbClr val="0033CC"/>
                </a:solidFill>
              </a:rPr>
              <a:t> </a:t>
            </a:r>
            <a:r>
              <a:rPr lang="en-US" sz="4300" dirty="0" err="1">
                <a:solidFill>
                  <a:srgbClr val="0033CC"/>
                </a:solidFill>
              </a:rPr>
              <a:t>BẠN</a:t>
            </a:r>
            <a:r>
              <a:rPr lang="en-US" sz="4300" dirty="0">
                <a:solidFill>
                  <a:srgbClr val="0033CC"/>
                </a:solidFill>
              </a:rPr>
              <a:t> </a:t>
            </a:r>
            <a:r>
              <a:rPr lang="en-US" sz="4300" dirty="0" err="1">
                <a:solidFill>
                  <a:srgbClr val="0033CC"/>
                </a:solidFill>
              </a:rPr>
              <a:t>ĐẾN</a:t>
            </a:r>
            <a:r>
              <a:rPr lang="en-US" sz="4300" dirty="0">
                <a:solidFill>
                  <a:srgbClr val="0033CC"/>
                </a:solidFill>
              </a:rPr>
              <a:t> </a:t>
            </a:r>
            <a:r>
              <a:rPr lang="en-US" sz="4300" dirty="0" err="1">
                <a:solidFill>
                  <a:srgbClr val="0033CC"/>
                </a:solidFill>
              </a:rPr>
              <a:t>VỚI</a:t>
            </a:r>
            <a:r>
              <a:rPr lang="en-US" sz="4300" dirty="0">
                <a:solidFill>
                  <a:srgbClr val="0033CC"/>
                </a:solidFill>
              </a:rPr>
              <a:t> </a:t>
            </a:r>
            <a:r>
              <a:rPr lang="en-US" sz="4300" dirty="0" err="1" smtClean="0">
                <a:solidFill>
                  <a:srgbClr val="0033CC"/>
                </a:solidFill>
              </a:rPr>
              <a:t>THƯ</a:t>
            </a:r>
            <a:r>
              <a:rPr lang="en-US" sz="4300" dirty="0" smtClean="0">
                <a:solidFill>
                  <a:srgbClr val="0033CC"/>
                </a:solidFill>
              </a:rPr>
              <a:t> </a:t>
            </a:r>
            <a:r>
              <a:rPr lang="en-US" sz="4300" dirty="0" err="1" smtClean="0">
                <a:solidFill>
                  <a:srgbClr val="0033CC"/>
                </a:solidFill>
              </a:rPr>
              <a:t>MỤC</a:t>
            </a:r>
            <a:r>
              <a:rPr lang="en-US" sz="4300" dirty="0" smtClean="0">
                <a:solidFill>
                  <a:srgbClr val="0033CC"/>
                </a:solidFill>
              </a:rPr>
              <a:t> </a:t>
            </a:r>
            <a:r>
              <a:rPr lang="en-US" sz="4300" dirty="0" err="1" smtClean="0">
                <a:solidFill>
                  <a:srgbClr val="0033CC"/>
                </a:solidFill>
              </a:rPr>
              <a:t>GIỚI</a:t>
            </a:r>
            <a:r>
              <a:rPr lang="en-US" sz="4300" dirty="0" smtClean="0">
                <a:solidFill>
                  <a:srgbClr val="0033CC"/>
                </a:solidFill>
              </a:rPr>
              <a:t> </a:t>
            </a:r>
            <a:r>
              <a:rPr lang="en-US" sz="4300" dirty="0" err="1" smtClean="0">
                <a:solidFill>
                  <a:srgbClr val="0033CC"/>
                </a:solidFill>
              </a:rPr>
              <a:t>THIỆU</a:t>
            </a:r>
            <a:r>
              <a:rPr lang="en-US" sz="4300" dirty="0" smtClean="0">
                <a:solidFill>
                  <a:srgbClr val="0033CC"/>
                </a:solidFill>
              </a:rPr>
              <a:t> </a:t>
            </a:r>
            <a:r>
              <a:rPr lang="en-US" sz="4300" dirty="0" err="1" smtClean="0">
                <a:solidFill>
                  <a:srgbClr val="0033CC"/>
                </a:solidFill>
              </a:rPr>
              <a:t>TỦ</a:t>
            </a:r>
            <a:r>
              <a:rPr lang="en-US" sz="4300" dirty="0" smtClean="0">
                <a:solidFill>
                  <a:srgbClr val="0033CC"/>
                </a:solidFill>
              </a:rPr>
              <a:t> </a:t>
            </a:r>
            <a:r>
              <a:rPr lang="en-US" sz="4300" dirty="0" err="1" smtClean="0">
                <a:solidFill>
                  <a:srgbClr val="0033CC"/>
                </a:solidFill>
              </a:rPr>
              <a:t>SÁCH</a:t>
            </a:r>
            <a:r>
              <a:rPr lang="en-US" sz="4300" dirty="0" smtClean="0">
                <a:solidFill>
                  <a:srgbClr val="0033CC"/>
                </a:solidFill>
              </a:rPr>
              <a:t> “</a:t>
            </a:r>
            <a:r>
              <a:rPr lang="en-US" sz="4300" dirty="0" err="1" smtClean="0">
                <a:solidFill>
                  <a:srgbClr val="0033CC"/>
                </a:solidFill>
              </a:rPr>
              <a:t>ĐẠO</a:t>
            </a:r>
            <a:r>
              <a:rPr lang="en-US" sz="4300" dirty="0" smtClean="0">
                <a:solidFill>
                  <a:srgbClr val="0033CC"/>
                </a:solidFill>
              </a:rPr>
              <a:t> </a:t>
            </a:r>
            <a:r>
              <a:rPr lang="en-US" sz="4300" dirty="0" err="1" smtClean="0">
                <a:solidFill>
                  <a:srgbClr val="0033CC"/>
                </a:solidFill>
              </a:rPr>
              <a:t>ĐỨC</a:t>
            </a:r>
            <a:r>
              <a:rPr lang="en-US" sz="4300" dirty="0" smtClean="0">
                <a:solidFill>
                  <a:srgbClr val="0033CC"/>
                </a:solidFill>
              </a:rPr>
              <a:t> - </a:t>
            </a:r>
            <a:r>
              <a:rPr lang="en-US" sz="4300" dirty="0" err="1" smtClean="0">
                <a:solidFill>
                  <a:srgbClr val="0033CC"/>
                </a:solidFill>
              </a:rPr>
              <a:t>BÁC</a:t>
            </a:r>
            <a:r>
              <a:rPr lang="en-US" sz="4300" dirty="0" smtClean="0">
                <a:solidFill>
                  <a:srgbClr val="0033CC"/>
                </a:solidFill>
              </a:rPr>
              <a:t> </a:t>
            </a:r>
            <a:r>
              <a:rPr lang="en-US" sz="4300" dirty="0" err="1" smtClean="0">
                <a:solidFill>
                  <a:srgbClr val="0033CC"/>
                </a:solidFill>
              </a:rPr>
              <a:t>HỒ</a:t>
            </a:r>
            <a:r>
              <a:rPr lang="en-US" sz="4300" dirty="0" smtClean="0">
                <a:solidFill>
                  <a:srgbClr val="0033CC"/>
                </a:solidFill>
              </a:rPr>
              <a:t>” </a:t>
            </a:r>
            <a:r>
              <a:rPr lang="en-US" sz="4300" dirty="0" err="1" smtClean="0">
                <a:solidFill>
                  <a:srgbClr val="0033CC"/>
                </a:solidFill>
              </a:rPr>
              <a:t>CỦA</a:t>
            </a:r>
            <a:r>
              <a:rPr lang="en-US" sz="4300" dirty="0" smtClean="0">
                <a:solidFill>
                  <a:srgbClr val="0033CC"/>
                </a:solidFill>
              </a:rPr>
              <a:t> </a:t>
            </a:r>
            <a:r>
              <a:rPr lang="en-US" sz="4300" dirty="0" err="1" smtClean="0">
                <a:solidFill>
                  <a:srgbClr val="0033CC"/>
                </a:solidFill>
              </a:rPr>
              <a:t>THƯ</a:t>
            </a:r>
            <a:r>
              <a:rPr lang="en-US" sz="4300" dirty="0" smtClean="0">
                <a:solidFill>
                  <a:srgbClr val="0033CC"/>
                </a:solidFill>
              </a:rPr>
              <a:t> </a:t>
            </a:r>
            <a:r>
              <a:rPr lang="en-US" sz="4300" dirty="0" err="1" smtClean="0">
                <a:solidFill>
                  <a:srgbClr val="0033CC"/>
                </a:solidFill>
              </a:rPr>
              <a:t>VIỆN</a:t>
            </a:r>
            <a:r>
              <a:rPr lang="en-US" sz="4300" dirty="0" smtClean="0">
                <a:solidFill>
                  <a:srgbClr val="0033CC"/>
                </a:solidFill>
              </a:rPr>
              <a:t> </a:t>
            </a:r>
            <a:r>
              <a:rPr lang="en-US" sz="4300" dirty="0" err="1" smtClean="0">
                <a:solidFill>
                  <a:srgbClr val="0033CC"/>
                </a:solidFill>
              </a:rPr>
              <a:t>TRƯỜNG</a:t>
            </a:r>
            <a:r>
              <a:rPr lang="en-US" sz="4300" dirty="0" smtClean="0">
                <a:solidFill>
                  <a:srgbClr val="0033CC"/>
                </a:solidFill>
              </a:rPr>
              <a:t> TH </a:t>
            </a:r>
            <a:r>
              <a:rPr lang="en-US" sz="4300" dirty="0" err="1">
                <a:solidFill>
                  <a:srgbClr val="0033CC"/>
                </a:solidFill>
              </a:rPr>
              <a:t>THỊNH</a:t>
            </a:r>
            <a:r>
              <a:rPr lang="en-US" sz="4300" dirty="0">
                <a:solidFill>
                  <a:srgbClr val="0033CC"/>
                </a:solidFill>
              </a:rPr>
              <a:t> </a:t>
            </a:r>
            <a:r>
              <a:rPr lang="en-US" sz="4300" dirty="0" err="1">
                <a:solidFill>
                  <a:srgbClr val="0033CC"/>
                </a:solidFill>
              </a:rPr>
              <a:t>ĐỨC</a:t>
            </a:r>
            <a:endParaRPr lang="en-US" sz="4300" dirty="0">
              <a:solidFill>
                <a:srgbClr val="0033CC"/>
              </a:solidFill>
            </a:endParaRPr>
          </a:p>
        </p:txBody>
      </p:sp>
    </p:spTree>
    <p:extLst>
      <p:ext uri="{BB962C8B-B14F-4D97-AF65-F5344CB8AC3E}">
        <p14:creationId xmlns:p14="http://schemas.microsoft.com/office/powerpoint/2010/main" val="26528223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6336704"/>
          </a:xfrm>
        </p:spPr>
        <p:txBody>
          <a:bodyPr>
            <a:normAutofit fontScale="85000" lnSpcReduction="10000"/>
          </a:bodyPr>
          <a:lstStyle/>
          <a:p>
            <a:pPr marL="0" indent="0" algn="just">
              <a:buNone/>
            </a:pPr>
            <a:r>
              <a:rPr lang="vi-VN" b="1" dirty="0"/>
              <a:t> </a:t>
            </a:r>
            <a:r>
              <a:rPr lang="vi-VN" b="1" dirty="0" smtClean="0"/>
              <a:t>	</a:t>
            </a:r>
            <a:r>
              <a:rPr lang="vi-VN" dirty="0" smtClean="0"/>
              <a:t>“</a:t>
            </a:r>
            <a:r>
              <a:rPr lang="vi-VN" dirty="0"/>
              <a:t>Việt Nam Đẹp Nhất Tên </a:t>
            </a:r>
            <a:r>
              <a:rPr lang="vi-VN" dirty="0" smtClean="0"/>
              <a:t>Người” là </a:t>
            </a:r>
            <a:r>
              <a:rPr lang="vi-VN" dirty="0"/>
              <a:t>một tác phẩm viết về Bác Hồ và cuộc đời đầy bôn ba sóng gió của người. </a:t>
            </a:r>
            <a:r>
              <a:rPr lang="vi-VN" dirty="0" smtClean="0"/>
              <a:t>Cuốn </a:t>
            </a:r>
            <a:r>
              <a:rPr lang="vi-VN" dirty="0"/>
              <a:t>sách đã trở nên thân thiết với các bạn đọc với nhiều lứa tuổi khác nhau, đặc biệt là các cháu thiếu </a:t>
            </a:r>
            <a:r>
              <a:rPr lang="vi-VN" dirty="0" smtClean="0"/>
              <a:t>niên. Với </a:t>
            </a:r>
            <a:r>
              <a:rPr lang="vi-VN" dirty="0"/>
              <a:t>tất cả tâm huyết của mình, nhà văn Thy Ngọc đã biên soạn những điều thiết yếu nói về Bác Hồ, xuyên suốt từ tuổi thơ cho đến khi Bác ra đi tìm đường cứu nước và sự nghiệp to lớn của Bác là lãnh đạo thành công hai cuộc kháng </a:t>
            </a:r>
            <a:r>
              <a:rPr lang="vi-VN" dirty="0" smtClean="0"/>
              <a:t>chiến.Tác </a:t>
            </a:r>
            <a:r>
              <a:rPr lang="vi-VN" dirty="0"/>
              <a:t>giả cũng liệt kê đầy đủ tên, bí danh, bút danh mà Bác đã dùng qua các thời kỳ, đồng thời giới thiệu một số thơ văn của </a:t>
            </a:r>
            <a:r>
              <a:rPr lang="vi-VN" dirty="0" smtClean="0"/>
              <a:t>Bác.</a:t>
            </a:r>
            <a:r>
              <a:rPr lang="vi-VN" dirty="0"/>
              <a:t> Với tấm lòng kính yêu, ơn Bác đời đời, nhà văn Thy Ngọc đã giúp chúng ta có cơ hội tìm hiểu thêm những nét chính về thân thế và sự nghiệp của Bác Hồ qua từng giai đoạn lịch sử, bổ sung thêm vốn kiến thức cho bản </a:t>
            </a:r>
            <a:r>
              <a:rPr lang="vi-VN" dirty="0" smtClean="0"/>
              <a:t>thân mỗi chúng ta.</a:t>
            </a:r>
            <a:endParaRPr lang="vi-VN" dirty="0"/>
          </a:p>
          <a:p>
            <a:endParaRPr lang="vi-VN" dirty="0"/>
          </a:p>
        </p:txBody>
      </p:sp>
    </p:spTree>
    <p:extLst>
      <p:ext uri="{BB962C8B-B14F-4D97-AF65-F5344CB8AC3E}">
        <p14:creationId xmlns:p14="http://schemas.microsoft.com/office/powerpoint/2010/main" val="2928665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esktop\Tủ sách BH\CamScanner 01-06-2022 14.15_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80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336704"/>
          </a:xfrm>
        </p:spPr>
        <p:txBody>
          <a:bodyPr>
            <a:normAutofit lnSpcReduction="10000"/>
          </a:bodyPr>
          <a:lstStyle/>
          <a:p>
            <a:pPr marL="0" indent="0" algn="just">
              <a:buNone/>
            </a:pPr>
            <a:r>
              <a:rPr lang="vi-VN" dirty="0" smtClean="0"/>
              <a:t>	Trong </a:t>
            </a:r>
            <a:r>
              <a:rPr lang="vi-VN" dirty="0"/>
              <a:t>cuộc đời mỗi con người không thể thiếu những cuốn sách gối đầu giường, những cuốn sách mang đầy ý nghĩa đã theo chúng ta suốt chặng đường đời, theo năm tháng góp phần hình thành nên nhân cách mỗi con người. </a:t>
            </a:r>
            <a:r>
              <a:rPr lang="vi-VN" dirty="0" smtClean="0"/>
              <a:t>Có </a:t>
            </a:r>
            <a:r>
              <a:rPr lang="vi-VN" dirty="0"/>
              <a:t>lẽ </a:t>
            </a:r>
            <a:r>
              <a:rPr lang="vi-VN" dirty="0" smtClean="0"/>
              <a:t>không thể không kể đến tác phẩm nổi </a:t>
            </a:r>
            <a:r>
              <a:rPr lang="vi-VN" dirty="0"/>
              <a:t>tiếng và gần gũi </a:t>
            </a:r>
            <a:r>
              <a:rPr lang="vi-VN" dirty="0" smtClean="0"/>
              <a:t>đó chính là cuốn sách “Búp </a:t>
            </a:r>
            <a:r>
              <a:rPr lang="vi-VN" dirty="0"/>
              <a:t>sen xanh” của nhà văn Sơn Tùng được viết trong khoảng từ năm 1948 đến </a:t>
            </a:r>
            <a:r>
              <a:rPr lang="vi-VN" dirty="0" smtClean="0"/>
              <a:t>năm </a:t>
            </a:r>
            <a:r>
              <a:rPr lang="vi-VN" dirty="0" smtClean="0"/>
              <a:t>1980</a:t>
            </a:r>
            <a:r>
              <a:rPr lang="vi-VN" dirty="0"/>
              <a:t>. Cuốn sách đã khắc họa rõ nét cuộc đời đầy những gian truân của chủ tịch Hồ Chí Minh vĩ đại từ lúc mới sinh cho đến khi Người rời bến cảng Nhà Rồng ra đi tìm đường cứu nước.</a:t>
            </a:r>
          </a:p>
        </p:txBody>
      </p:sp>
    </p:spTree>
    <p:extLst>
      <p:ext uri="{BB962C8B-B14F-4D97-AF65-F5344CB8AC3E}">
        <p14:creationId xmlns:p14="http://schemas.microsoft.com/office/powerpoint/2010/main" val="2385024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Desktop\Tủ sách BH\CamScanner 01-06-2022 14.15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592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6264696"/>
          </a:xfrm>
        </p:spPr>
        <p:txBody>
          <a:bodyPr>
            <a:normAutofit/>
          </a:bodyPr>
          <a:lstStyle/>
          <a:p>
            <a:pPr marL="0" indent="0" algn="just">
              <a:buNone/>
            </a:pPr>
            <a:r>
              <a:rPr lang="vi-VN" dirty="0" smtClean="0"/>
              <a:t>	Với </a:t>
            </a:r>
            <a:r>
              <a:rPr lang="vi-VN" dirty="0"/>
              <a:t>mỗi người dân Việt Nam, Chủ tịch Hồ Chí Minh luôn là biểu tượng ngời sáng về đạo đức cách mạng, về tinh thần đấu tranh vì sự nghiệp giải phóng dân tộc, mưu cầu cuộc sống ấm no, hạnh phúc cho nhân dân. Không chỉ thế, từ những ngày còn hoạt động gian khổ, cho đến khi trở thành Chủ tịch nước, Người luôn quan tâm, chăm lo cho hạnh phúc nhân dân, từ các cụ già, phụ nữ, em nhỏ, đến các chiến sĩ ngoài biên cương, hải đảo</a:t>
            </a:r>
            <a:r>
              <a:rPr lang="vi-VN" dirty="0" smtClean="0"/>
              <a:t>...cuốn sách </a:t>
            </a:r>
            <a:r>
              <a:rPr lang="vi-VN" dirty="0" smtClean="0"/>
              <a:t>“Hồ </a:t>
            </a:r>
            <a:r>
              <a:rPr lang="vi-VN" dirty="0"/>
              <a:t>C</a:t>
            </a:r>
            <a:r>
              <a:rPr lang="vi-VN" dirty="0" smtClean="0"/>
              <a:t>hí </a:t>
            </a:r>
            <a:r>
              <a:rPr lang="vi-VN" dirty="0" smtClean="0"/>
              <a:t>Minh tên người sống </a:t>
            </a:r>
            <a:r>
              <a:rPr lang="vi-VN" dirty="0" smtClean="0"/>
              <a:t>mãi” </a:t>
            </a:r>
            <a:r>
              <a:rPr lang="vi-VN" dirty="0" smtClean="0"/>
              <a:t>là một cuốn sách như thế.</a:t>
            </a:r>
            <a:endParaRPr lang="vi-VN" dirty="0"/>
          </a:p>
        </p:txBody>
      </p:sp>
    </p:spTree>
    <p:extLst>
      <p:ext uri="{BB962C8B-B14F-4D97-AF65-F5344CB8AC3E}">
        <p14:creationId xmlns:p14="http://schemas.microsoft.com/office/powerpoint/2010/main" val="7269156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esktop\Tủ sách BH\CamScanner 01-06-2022 14.15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5571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424936" cy="6192688"/>
          </a:xfrm>
        </p:spPr>
        <p:txBody>
          <a:bodyPr>
            <a:normAutofit fontScale="85000" lnSpcReduction="10000"/>
          </a:bodyPr>
          <a:lstStyle/>
          <a:p>
            <a:pPr marL="0" indent="0" algn="just">
              <a:buNone/>
            </a:pPr>
            <a:r>
              <a:rPr lang="vi-VN" dirty="0" smtClean="0"/>
              <a:t>	Bác </a:t>
            </a:r>
            <a:r>
              <a:rPr lang="vi-VN" dirty="0"/>
              <a:t>Hồ kính yêu của chúng ta, khi còn sống Người luôn dành trọn tình yêu thương và sự quan tâm sâu sắc nhất đối với các em thiếu niên và nhi đồng của đất nước. Mỗi năm, cứ vào dịp </a:t>
            </a:r>
            <a:r>
              <a:rPr lang="vi-VN" dirty="0" smtClean="0"/>
              <a:t>Tết Trung </a:t>
            </a:r>
            <a:r>
              <a:rPr lang="vi-VN" dirty="0"/>
              <a:t>thu, Bác thường đi thăm hoặc gửi quà cho thiếu nhi. Bác còn gửi thư khen hoặc làm thơ tặng thiếu nhi với tất cả tấm lòng trìu mến và một tình thương bao la, nồng ấm</a:t>
            </a:r>
            <a:r>
              <a:rPr lang="vi-VN" dirty="0" smtClean="0"/>
              <a:t>. Đọc cuốn sách </a:t>
            </a:r>
            <a:r>
              <a:rPr lang="vi-VN" dirty="0" smtClean="0"/>
              <a:t>“Trung </a:t>
            </a:r>
            <a:r>
              <a:rPr lang="vi-VN" dirty="0" smtClean="0"/>
              <a:t>thu cháu nhớ Bác </a:t>
            </a:r>
            <a:r>
              <a:rPr lang="vi-VN" dirty="0" smtClean="0"/>
              <a:t>Hồ” </a:t>
            </a:r>
            <a:r>
              <a:rPr lang="vi-VN" dirty="0" smtClean="0"/>
              <a:t>sẽ </a:t>
            </a:r>
            <a:r>
              <a:rPr lang="vi-VN" dirty="0"/>
              <a:t>thấy được lòng yêu thương bao la rộng lớn của Bác dành cho các em thiếu niên, nhi đồng không gì có thể so sánh nổi. Đó vừa là tình cảm của một lãnh tụ cách mạng kiệt xuất, vừa là của người ông kính yêu vô cùng gần gũi, luôn luôn đồng cảm và chan hòa với các cháu. Bác mãi mãi là tấm gương mẫu mực, sáng soi và dịu hiền như ánh trăng rằm Trung Thu.</a:t>
            </a:r>
          </a:p>
        </p:txBody>
      </p:sp>
    </p:spTree>
    <p:extLst>
      <p:ext uri="{BB962C8B-B14F-4D97-AF65-F5344CB8AC3E}">
        <p14:creationId xmlns:p14="http://schemas.microsoft.com/office/powerpoint/2010/main" val="2627095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esktop\Tủ sách BH\CamScanner 01-06-2022 14.15_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46717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408712"/>
          </a:xfrm>
        </p:spPr>
        <p:txBody>
          <a:bodyPr>
            <a:normAutofit fontScale="92500" lnSpcReduction="20000"/>
          </a:bodyPr>
          <a:lstStyle/>
          <a:p>
            <a:pPr marL="0" indent="0" algn="just">
              <a:buNone/>
            </a:pPr>
            <a:r>
              <a:rPr lang="vi-VN" dirty="0" smtClean="0"/>
              <a:t>	Bác </a:t>
            </a:r>
            <a:r>
              <a:rPr lang="vi-VN" dirty="0"/>
              <a:t>Hồ kính yêu đã đi xa nhưng cuộc đời và sự nghiệp, công lao và đạo đức cách mạng của Người luôn luôn tỏa </a:t>
            </a:r>
            <a:r>
              <a:rPr lang="vi-VN" dirty="0" smtClean="0"/>
              <a:t>sáng. </a:t>
            </a:r>
            <a:r>
              <a:rPr lang="vi-VN" dirty="0"/>
              <a:t>Cuốn </a:t>
            </a:r>
            <a:r>
              <a:rPr lang="vi-VN" i="1" dirty="0" smtClean="0"/>
              <a:t>“</a:t>
            </a:r>
            <a:r>
              <a:rPr lang="vi-VN" i="1" dirty="0" smtClean="0"/>
              <a:t>Chuyện </a:t>
            </a:r>
            <a:r>
              <a:rPr lang="vi-VN" i="1" dirty="0"/>
              <a:t>kể về Bác </a:t>
            </a:r>
            <a:r>
              <a:rPr lang="vi-VN" i="1" dirty="0" smtClean="0"/>
              <a:t>Hồ</a:t>
            </a:r>
            <a:r>
              <a:rPr lang="vi-VN" i="1" dirty="0" smtClean="0"/>
              <a:t>” </a:t>
            </a:r>
            <a:r>
              <a:rPr lang="vi-VN" dirty="0"/>
              <a:t>được xuất bản gồm 117 câu chuyện được trình bày hệ thống, thể hiện một cách ngắn gọn, sinh động và hấp dẫn, trong đó có những chuyện lần đầu được đưa vào cuốn </a:t>
            </a:r>
            <a:r>
              <a:rPr lang="vi-VN" dirty="0" smtClean="0"/>
              <a:t>sách.</a:t>
            </a:r>
          </a:p>
          <a:p>
            <a:pPr marL="0" indent="0" algn="just">
              <a:buNone/>
            </a:pPr>
            <a:r>
              <a:rPr lang="vi-VN" dirty="0"/>
              <a:t>	</a:t>
            </a:r>
            <a:r>
              <a:rPr lang="vi-VN" dirty="0" smtClean="0"/>
              <a:t>Thông </a:t>
            </a:r>
            <a:r>
              <a:rPr lang="vi-VN" dirty="0"/>
              <a:t>qua cuốn Chuyện kể về Bác Hồ hi vọng bạn đọc không những hiểu rõ hơn, đầy đủ hơn về cuộc đời, tư tưởng và đạo đức cách mạng của Bác Hồ kính yêu, mà qua đó còn rút ra được những bài học thiết thực, bổ ích và có những việc làm cụ thể theo gương Bác Hồ vĩ đại. Từ đó, góp phần vào thành công của cuộc vận động: Học tập và làm theo tấm gương đạo </a:t>
            </a:r>
            <a:r>
              <a:rPr lang="vi-VN" dirty="0" smtClean="0"/>
              <a:t>đức, phong cách Hồ </a:t>
            </a:r>
            <a:r>
              <a:rPr lang="vi-VN" dirty="0"/>
              <a:t>Chí Minh được phát động sâu rộng trong toàn Đảng, toàn dân hiện nay.</a:t>
            </a:r>
          </a:p>
          <a:p>
            <a:endParaRPr lang="vi-VN" dirty="0"/>
          </a:p>
        </p:txBody>
      </p:sp>
    </p:spTree>
    <p:extLst>
      <p:ext uri="{BB962C8B-B14F-4D97-AF65-F5344CB8AC3E}">
        <p14:creationId xmlns:p14="http://schemas.microsoft.com/office/powerpoint/2010/main" val="145845695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D:\Desktop\Tủ sách BH\CamScanner 01-06-2022 14.15_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3"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918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568952" cy="6192688"/>
          </a:xfrm>
        </p:spPr>
        <p:txBody>
          <a:bodyPr/>
          <a:lstStyle/>
          <a:p>
            <a:pPr marL="0" indent="0">
              <a:buNone/>
            </a:pPr>
            <a:r>
              <a:rPr lang="vi-VN" dirty="0" smtClean="0"/>
              <a:t>	</a:t>
            </a:r>
            <a:r>
              <a:rPr lang="vi-VN" sz="3600" dirty="0" smtClean="0"/>
              <a:t>Vì </a:t>
            </a:r>
            <a:r>
              <a:rPr lang="vi-VN" sz="3600" dirty="0"/>
              <a:t>sao? Trái đất nặng ân </a:t>
            </a:r>
            <a:r>
              <a:rPr lang="vi-VN" sz="3600" dirty="0" smtClean="0"/>
              <a:t>tình</a:t>
            </a:r>
          </a:p>
          <a:p>
            <a:pPr marL="0" indent="0">
              <a:buNone/>
            </a:pPr>
            <a:r>
              <a:rPr lang="vi-VN" sz="3600" dirty="0" smtClean="0"/>
              <a:t>	Nhắc </a:t>
            </a:r>
            <a:r>
              <a:rPr lang="vi-VN" sz="3600" dirty="0"/>
              <a:t>mãi tên Người: Hồ Chí </a:t>
            </a:r>
            <a:r>
              <a:rPr lang="vi-VN" sz="3600" dirty="0" smtClean="0"/>
              <a:t>Minh</a:t>
            </a:r>
          </a:p>
          <a:p>
            <a:pPr marL="0" indent="0">
              <a:buNone/>
            </a:pPr>
            <a:r>
              <a:rPr lang="vi-VN" sz="3600" dirty="0" smtClean="0"/>
              <a:t>	Như </a:t>
            </a:r>
            <a:r>
              <a:rPr lang="vi-VN" sz="3600" dirty="0"/>
              <a:t>một niềm tin, như dũng </a:t>
            </a:r>
            <a:r>
              <a:rPr lang="vi-VN" sz="3600" dirty="0" smtClean="0"/>
              <a:t>khí</a:t>
            </a:r>
          </a:p>
          <a:p>
            <a:pPr marL="0" indent="0">
              <a:buNone/>
            </a:pPr>
            <a:r>
              <a:rPr lang="vi-VN" sz="3600" dirty="0" smtClean="0"/>
              <a:t>	Như </a:t>
            </a:r>
            <a:r>
              <a:rPr lang="vi-VN" sz="3600" dirty="0"/>
              <a:t>lòng nhân nghĩa, đức hy sinh”.</a:t>
            </a:r>
          </a:p>
          <a:p>
            <a:pPr marL="0" indent="0">
              <a:buNone/>
            </a:pPr>
            <a:endParaRPr lang="vi-VN" sz="3600" dirty="0"/>
          </a:p>
        </p:txBody>
      </p:sp>
    </p:spTree>
    <p:extLst>
      <p:ext uri="{BB962C8B-B14F-4D97-AF65-F5344CB8AC3E}">
        <p14:creationId xmlns:p14="http://schemas.microsoft.com/office/powerpoint/2010/main" val="233524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6192688"/>
          </a:xfrm>
        </p:spPr>
        <p:txBody>
          <a:bodyPr>
            <a:normAutofit/>
          </a:bodyPr>
          <a:lstStyle/>
          <a:p>
            <a:pPr marL="0" indent="0" algn="just">
              <a:buNone/>
            </a:pPr>
            <a:r>
              <a:rPr lang="vi-VN" dirty="0" smtClean="0"/>
              <a:t>	Cuốn </a:t>
            </a:r>
            <a:r>
              <a:rPr lang="vi-VN" dirty="0"/>
              <a:t>sách: “</a:t>
            </a:r>
            <a:r>
              <a:rPr lang="vi-VN" i="1" dirty="0"/>
              <a:t>Bác Hồ </a:t>
            </a:r>
            <a:r>
              <a:rPr lang="vi-VN" i="1" dirty="0" smtClean="0"/>
              <a:t>kính yêu của </a:t>
            </a:r>
            <a:r>
              <a:rPr lang="vi-VN" i="1" dirty="0"/>
              <a:t>chúng em</a:t>
            </a:r>
            <a:r>
              <a:rPr lang="vi-VN" dirty="0" smtClean="0"/>
              <a:t>”</a:t>
            </a:r>
            <a:r>
              <a:rPr lang="vi-VN" dirty="0"/>
              <a:t> </a:t>
            </a:r>
            <a:r>
              <a:rPr lang="vi-VN" dirty="0" smtClean="0"/>
              <a:t>là </a:t>
            </a:r>
            <a:r>
              <a:rPr lang="vi-VN" dirty="0"/>
              <a:t>tuyển tập những hình ảnh đẹp nhất thể hiện tình cảm thương yêu gắn bó Bác Hồ dành cho thiếu nhi Việt Nam và thiếu nhi Quốc </a:t>
            </a:r>
            <a:r>
              <a:rPr lang="vi-VN" dirty="0" smtClean="0"/>
              <a:t>tế. Chỉ </a:t>
            </a:r>
            <a:r>
              <a:rPr lang="vi-VN" dirty="0"/>
              <a:t>với 43 trang nhưng cuốn sách giúp chúng ta một lần nữa có dịp hiểu thêm về tình cảm thương yêu vô bờ bến Bác Hồ dành cho các cháu nhỏ. Đồng thời cuốn sách cũng là dịp để chúng ta cùng với những người có mặt trong các bức ảnh được sống lại những thời khắc thiêng liêng, quây quần bên Bác Hồ kính yêu.</a:t>
            </a:r>
          </a:p>
          <a:p>
            <a:endParaRPr lang="vi-VN" dirty="0"/>
          </a:p>
        </p:txBody>
      </p:sp>
    </p:spTree>
    <p:extLst>
      <p:ext uri="{BB962C8B-B14F-4D97-AF65-F5344CB8AC3E}">
        <p14:creationId xmlns:p14="http://schemas.microsoft.com/office/powerpoint/2010/main" val="1012624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esktop\Tủ sách BH\CamScanner 01-06-2022 14.15_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3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6264696"/>
          </a:xfrm>
        </p:spPr>
        <p:txBody>
          <a:bodyPr>
            <a:normAutofit/>
          </a:bodyPr>
          <a:lstStyle/>
          <a:p>
            <a:pPr marL="0" indent="0" algn="just">
              <a:buNone/>
            </a:pPr>
            <a:r>
              <a:rPr lang="vi-VN" dirty="0" smtClean="0"/>
              <a:t>	Sinh </a:t>
            </a:r>
            <a:r>
              <a:rPr lang="vi-VN" dirty="0"/>
              <a:t>thời, Chủ tịch Hồ Chí Minh luôn dành những tình cảm </a:t>
            </a:r>
            <a:r>
              <a:rPr lang="vi-VN" dirty="0" smtClean="0"/>
              <a:t>yêu </a:t>
            </a:r>
            <a:r>
              <a:rPr lang="vi-VN" dirty="0"/>
              <a:t>quý </a:t>
            </a:r>
            <a:r>
              <a:rPr lang="vi-VN" dirty="0" smtClean="0"/>
              <a:t>nhất cho </a:t>
            </a:r>
            <a:r>
              <a:rPr lang="vi-VN" dirty="0"/>
              <a:t>tất </a:t>
            </a:r>
            <a:r>
              <a:rPr lang="vi-VN" dirty="0" smtClean="0"/>
              <a:t>cả</a:t>
            </a:r>
            <a:r>
              <a:rPr lang="vi-VN" dirty="0" smtClean="0"/>
              <a:t> </a:t>
            </a:r>
            <a:r>
              <a:rPr lang="vi-VN" dirty="0"/>
              <a:t>mọi tầng lớp, giai cấp nhân dân Việt Nam, nhưng hơn hết, Bác dành sự quan tâm đặc biệt cho phụ nữ, trẻ em bởi theo Người đó là lớp người khổ nhất trong những người khổ cực. Những tình cảm gần gũi thân thương, nồng ấm ấy và những lời dạy sâu sắc của Bác Hồ dành cho phụ nữ và trẻ em đã được kết tinh trong cuốn sách “Bác Hồ với phụ nữ và thiếu niên nhi đồng” do tác giả Khánh Linh tuyển </a:t>
            </a:r>
            <a:r>
              <a:rPr lang="vi-VN" dirty="0" smtClean="0"/>
              <a:t>chọn</a:t>
            </a:r>
            <a:r>
              <a:rPr lang="vi-VN" dirty="0"/>
              <a:t>.</a:t>
            </a:r>
          </a:p>
        </p:txBody>
      </p:sp>
    </p:spTree>
    <p:extLst>
      <p:ext uri="{BB962C8B-B14F-4D97-AF65-F5344CB8AC3E}">
        <p14:creationId xmlns:p14="http://schemas.microsoft.com/office/powerpoint/2010/main" val="387247129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esktop\Tủ sách BH\CamScanner 01-06-2022 14.15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1"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356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96944" cy="6264696"/>
          </a:xfrm>
        </p:spPr>
        <p:txBody>
          <a:bodyPr>
            <a:normAutofit fontScale="62500" lnSpcReduction="20000"/>
          </a:bodyPr>
          <a:lstStyle/>
          <a:p>
            <a:pPr marL="0" indent="0" algn="just">
              <a:buNone/>
            </a:pPr>
            <a:r>
              <a:rPr lang="vi-VN" dirty="0" smtClean="0"/>
              <a:t>	Cuốn </a:t>
            </a:r>
            <a:r>
              <a:rPr lang="vi-VN" dirty="0"/>
              <a:t>sách </a:t>
            </a:r>
            <a:r>
              <a:rPr lang="vi-VN" i="1" dirty="0"/>
              <a:t>“Bác Hồ với học sinh và sinh viên</a:t>
            </a:r>
            <a:r>
              <a:rPr lang="vi-VN" i="1" dirty="0" smtClean="0"/>
              <a:t>”,</a:t>
            </a:r>
            <a:r>
              <a:rPr lang="vi-VN" dirty="0" smtClean="0"/>
              <a:t> </a:t>
            </a:r>
            <a:r>
              <a:rPr lang="vi-VN" dirty="0"/>
              <a:t>là những kỷ niệm sâu sắc từng nơi Bác đã đến như: Thư gửi giáo viên, học sinh</a:t>
            </a:r>
            <a:r>
              <a:rPr lang="vi-VN" dirty="0" smtClean="0"/>
              <a:t>, cán </a:t>
            </a:r>
            <a:r>
              <a:rPr lang="vi-VN" dirty="0"/>
              <a:t>bộ thanh niên và nhi đồng, Trường âm nhạc Việt Nam, Trường Sư phạm miền núi Trung ương, một lớp học của Tổng cục chính trị, … Chủ tịch Hồ Chí Minh luôn dành cho các thế hệ trẻ Việt Nam tình yêu thương bao la, sâu sắc nhất. Người đã khẳng định: Thanh niên là chủ nhân tương lai của nước nhà…Chính vì thế, việc chăm lo, bồi dưỡng, giáo dục thế hệ trẻ luôn là nhiệm vụ quan trọng và cấp bách của toàn xã hội, “muốn xây dựng chủ nghĩa xã hội phải có những con người xã hội chủ nghĩa, tức là phải có những người có đạo đức xã hội chủ nghĩa”. </a:t>
            </a:r>
            <a:endParaRPr lang="vi-VN" dirty="0" smtClean="0"/>
          </a:p>
          <a:p>
            <a:pPr marL="0" indent="0" algn="just">
              <a:buNone/>
            </a:pPr>
            <a:r>
              <a:rPr lang="vi-VN" dirty="0"/>
              <a:t>	</a:t>
            </a:r>
            <a:r>
              <a:rPr lang="vi-VN" dirty="0" smtClean="0"/>
              <a:t>Nhớ </a:t>
            </a:r>
            <a:r>
              <a:rPr lang="vi-VN" dirty="0"/>
              <a:t>lời dạy của Bác kính yêu, mỗi thế hệ học sinh, sinh viên Việt Nam “cần phải có chí tự động, tự cường, tự lập; Phải có khí khái ham làm việc, chứ không ham địa vị; Phải có quyết tâm, đã làm việc gì thì làm cho đến nơi đến chốn, làm cho kỳ được; Phải có lòng ham tiến bộ, ham học hỏi, học luôn, học </a:t>
            </a:r>
            <a:r>
              <a:rPr lang="vi-VN" dirty="0" smtClean="0"/>
              <a:t>mãi.</a:t>
            </a:r>
          </a:p>
          <a:p>
            <a:pPr marL="0" indent="0" algn="just">
              <a:buNone/>
            </a:pPr>
            <a:r>
              <a:rPr lang="vi-VN" dirty="0"/>
              <a:t>	</a:t>
            </a:r>
            <a:r>
              <a:rPr lang="vi-VN" dirty="0" smtClean="0"/>
              <a:t>Đọc </a:t>
            </a:r>
            <a:r>
              <a:rPr lang="vi-VN" dirty="0"/>
              <a:t>những mẩu chuyện trong </a:t>
            </a:r>
            <a:r>
              <a:rPr lang="vi-VN" dirty="0" smtClean="0"/>
              <a:t>bạn </a:t>
            </a:r>
            <a:r>
              <a:rPr lang="vi-VN" dirty="0"/>
              <a:t>đọc càng hiểu sâu sắc sự gian khó và niềm tự hào của học sinh sinh viên qua các thế hệ và tình cảm đặc biệt của Bác đối với thế hệ tương lai của đất nước, kể lại quá trình sinh sống và học tập và làm việc cũng như những cống hiến của Bác Hồ trong suốt cuộc đời mình. Hãy đọc để hiểu hơn về vị lãnh tụ vĩ đại nhưng giản dị, đáng kính của chúng </a:t>
            </a:r>
            <a:r>
              <a:rPr lang="vi-VN" dirty="0" smtClean="0"/>
              <a:t>ta.</a:t>
            </a:r>
            <a:endParaRPr lang="vi-VN" dirty="0"/>
          </a:p>
          <a:p>
            <a:endParaRPr lang="vi-VN" dirty="0"/>
          </a:p>
        </p:txBody>
      </p:sp>
    </p:spTree>
    <p:extLst>
      <p:ext uri="{BB962C8B-B14F-4D97-AF65-F5344CB8AC3E}">
        <p14:creationId xmlns:p14="http://schemas.microsoft.com/office/powerpoint/2010/main" val="3113562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esktop\Tủ sách BH\CamScanner 01-06-2022 14.15_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1"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584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568952" cy="6048672"/>
          </a:xfrm>
        </p:spPr>
        <p:txBody>
          <a:bodyPr/>
          <a:lstStyle/>
          <a:p>
            <a:pPr marL="0" indent="0" algn="just">
              <a:buNone/>
            </a:pPr>
            <a:r>
              <a:rPr lang="en-US" b="1" dirty="0"/>
              <a:t>	</a:t>
            </a:r>
            <a:r>
              <a:rPr lang="en-US" sz="3600" dirty="0" err="1" smtClean="0"/>
              <a:t>Ngoài</a:t>
            </a:r>
            <a:r>
              <a:rPr lang="en-US" sz="3600" dirty="0" smtClean="0"/>
              <a:t> </a:t>
            </a:r>
            <a:r>
              <a:rPr lang="en-US" sz="3600" dirty="0" err="1" smtClean="0"/>
              <a:t>những</a:t>
            </a:r>
            <a:r>
              <a:rPr lang="en-US" sz="3600" dirty="0" smtClean="0"/>
              <a:t> </a:t>
            </a:r>
            <a:r>
              <a:rPr lang="en-US" sz="3600" dirty="0" err="1" smtClean="0"/>
              <a:t>cuốn</a:t>
            </a:r>
            <a:r>
              <a:rPr lang="en-US" sz="3600" dirty="0" smtClean="0"/>
              <a:t> </a:t>
            </a:r>
            <a:r>
              <a:rPr lang="en-US" sz="3600" dirty="0" err="1" smtClean="0"/>
              <a:t>sách</a:t>
            </a:r>
            <a:r>
              <a:rPr lang="en-US" sz="3600" dirty="0" smtClean="0"/>
              <a:t> hay </a:t>
            </a:r>
            <a:r>
              <a:rPr lang="en-US" sz="3600" dirty="0" err="1" smtClean="0"/>
              <a:t>viết</a:t>
            </a:r>
            <a:r>
              <a:rPr lang="en-US" sz="3600" dirty="0" smtClean="0"/>
              <a:t> </a:t>
            </a:r>
            <a:r>
              <a:rPr lang="en-US" sz="3600" dirty="0" err="1" smtClean="0"/>
              <a:t>về</a:t>
            </a:r>
            <a:r>
              <a:rPr lang="en-US" sz="3600" dirty="0" smtClean="0"/>
              <a:t> </a:t>
            </a:r>
            <a:r>
              <a:rPr lang="en-US" sz="3600" dirty="0" err="1" smtClean="0"/>
              <a:t>Bác</a:t>
            </a:r>
            <a:r>
              <a:rPr lang="en-US" sz="3600" dirty="0" smtClean="0"/>
              <a:t> </a:t>
            </a:r>
            <a:r>
              <a:rPr lang="en-US" sz="3600" dirty="0" err="1" smtClean="0"/>
              <a:t>kể</a:t>
            </a:r>
            <a:r>
              <a:rPr lang="en-US" sz="3600" dirty="0" smtClean="0"/>
              <a:t> </a:t>
            </a:r>
            <a:r>
              <a:rPr lang="en-US" sz="3600" dirty="0" err="1" smtClean="0"/>
              <a:t>trên</a:t>
            </a:r>
            <a:r>
              <a:rPr lang="en-US" sz="3600" dirty="0" smtClean="0"/>
              <a:t> </a:t>
            </a:r>
            <a:r>
              <a:rPr lang="en-US" sz="3600" dirty="0" err="1" smtClean="0"/>
              <a:t>thì</a:t>
            </a:r>
            <a:r>
              <a:rPr lang="en-US" sz="3600" dirty="0" smtClean="0"/>
              <a:t> </a:t>
            </a:r>
            <a:r>
              <a:rPr lang="en-US" sz="3600" dirty="0" err="1" smtClean="0"/>
              <a:t>không</a:t>
            </a:r>
            <a:r>
              <a:rPr lang="en-US" sz="3600" dirty="0" smtClean="0"/>
              <a:t> </a:t>
            </a:r>
            <a:r>
              <a:rPr lang="en-US" sz="3600" dirty="0" err="1" smtClean="0"/>
              <a:t>thể</a:t>
            </a:r>
            <a:r>
              <a:rPr lang="en-US" sz="3600" dirty="0" smtClean="0"/>
              <a:t> </a:t>
            </a:r>
            <a:r>
              <a:rPr lang="en-US" sz="3600" dirty="0" err="1" smtClean="0"/>
              <a:t>không</a:t>
            </a:r>
            <a:r>
              <a:rPr lang="en-US" sz="3600" dirty="0" smtClean="0"/>
              <a:t> </a:t>
            </a:r>
            <a:r>
              <a:rPr lang="en-US" sz="3600" dirty="0" err="1" smtClean="0"/>
              <a:t>kể</a:t>
            </a:r>
            <a:r>
              <a:rPr lang="en-US" sz="3600" dirty="0" smtClean="0"/>
              <a:t> </a:t>
            </a:r>
            <a:r>
              <a:rPr lang="en-US" sz="3600" dirty="0" err="1" smtClean="0"/>
              <a:t>đến</a:t>
            </a:r>
            <a:r>
              <a:rPr lang="en-US" sz="3600" dirty="0" smtClean="0"/>
              <a:t> </a:t>
            </a:r>
            <a:r>
              <a:rPr lang="en-US" sz="3600" dirty="0" err="1" smtClean="0"/>
              <a:t>bộ</a:t>
            </a:r>
            <a:r>
              <a:rPr lang="en-US" sz="3600" dirty="0" smtClean="0"/>
              <a:t> </a:t>
            </a:r>
            <a:r>
              <a:rPr lang="en-US" sz="3600" dirty="0" err="1" smtClean="0"/>
              <a:t>sách</a:t>
            </a:r>
            <a:r>
              <a:rPr lang="en-US" sz="3600" dirty="0" smtClean="0"/>
              <a:t> “</a:t>
            </a:r>
            <a:r>
              <a:rPr lang="en-US" sz="3600" dirty="0" err="1" smtClean="0"/>
              <a:t>Kể</a:t>
            </a:r>
            <a:r>
              <a:rPr lang="en-US" sz="3600" dirty="0" smtClean="0"/>
              <a:t> </a:t>
            </a:r>
            <a:r>
              <a:rPr lang="en-US" sz="3600" dirty="0" err="1" smtClean="0"/>
              <a:t>chuyện</a:t>
            </a:r>
            <a:r>
              <a:rPr lang="en-US" sz="3600" dirty="0" smtClean="0"/>
              <a:t> </a:t>
            </a:r>
            <a:r>
              <a:rPr lang="en-US" sz="3600" dirty="0" err="1" smtClean="0"/>
              <a:t>Bác</a:t>
            </a:r>
            <a:r>
              <a:rPr lang="en-US" sz="3600" dirty="0" smtClean="0"/>
              <a:t> </a:t>
            </a:r>
            <a:r>
              <a:rPr lang="en-US" sz="3600" dirty="0" err="1" smtClean="0"/>
              <a:t>Hồ</a:t>
            </a:r>
            <a:r>
              <a:rPr lang="en-US" sz="3600" dirty="0" smtClean="0"/>
              <a:t>” </a:t>
            </a:r>
            <a:r>
              <a:rPr lang="en-US" sz="3600" dirty="0" err="1" smtClean="0"/>
              <a:t>gồm</a:t>
            </a:r>
            <a:r>
              <a:rPr lang="en-US" sz="3600" dirty="0" smtClean="0"/>
              <a:t> 3 </a:t>
            </a:r>
            <a:r>
              <a:rPr lang="en-US" sz="3600" dirty="0" err="1" smtClean="0"/>
              <a:t>tập</a:t>
            </a:r>
            <a:r>
              <a:rPr lang="en-US" sz="3600" dirty="0"/>
              <a:t>:</a:t>
            </a:r>
            <a:endParaRPr lang="vi-VN" sz="3600" dirty="0" smtClean="0"/>
          </a:p>
          <a:p>
            <a:pPr marL="0" indent="0" algn="just">
              <a:buNone/>
            </a:pPr>
            <a:r>
              <a:rPr lang="vi-VN" sz="3600" dirty="0"/>
              <a:t>	</a:t>
            </a:r>
            <a:r>
              <a:rPr lang="vi-VN" dirty="0" smtClean="0"/>
              <a:t>Tập 1 là </a:t>
            </a:r>
            <a:r>
              <a:rPr lang="vi-VN" dirty="0" smtClean="0"/>
              <a:t>những </a:t>
            </a:r>
            <a:r>
              <a:rPr lang="vi-VN" dirty="0"/>
              <a:t>câu chuyện kể với ngôn ngữ mộc mạc tác giả đã khắc họa thời niên thiếu và những nét son nổi bật trong cuộc đời Bác. </a:t>
            </a:r>
          </a:p>
        </p:txBody>
      </p:sp>
    </p:spTree>
    <p:extLst>
      <p:ext uri="{BB962C8B-B14F-4D97-AF65-F5344CB8AC3E}">
        <p14:creationId xmlns:p14="http://schemas.microsoft.com/office/powerpoint/2010/main" val="2379484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esktop\Tủ sách BH\CamScanner 01-06-2022 14.15_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1854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363272" cy="6120680"/>
          </a:xfrm>
        </p:spPr>
        <p:txBody>
          <a:bodyPr>
            <a:normAutofit/>
          </a:bodyPr>
          <a:lstStyle/>
          <a:p>
            <a:pPr marL="0" indent="0" algn="just">
              <a:buNone/>
            </a:pPr>
            <a:r>
              <a:rPr lang="vi-VN" b="1" dirty="0" smtClean="0"/>
              <a:t>	</a:t>
            </a:r>
            <a:r>
              <a:rPr lang="vi-VN" dirty="0" smtClean="0"/>
              <a:t>Đến với tập 2:</a:t>
            </a:r>
            <a:r>
              <a:rPr lang="vi-VN" dirty="0"/>
              <a:t> </a:t>
            </a:r>
            <a:r>
              <a:rPr lang="vi-VN" dirty="0" smtClean="0"/>
              <a:t>Tác </a:t>
            </a:r>
            <a:r>
              <a:rPr lang="vi-VN" dirty="0"/>
              <a:t>giả giới thiệu những bức thư đầu tiên Người gửi cho thân phụ khi rời quê hương, trên con đường đi tìm chân lý với bản “Yêu sách” Người chính thức tuyên chiến với kẻ thù bằng “quả bom chính trị” ngay trên đất nước của chúng.. tiếp nối là những câu chuyện kể vô cùng xúc động về tình cảm đặc biệt của Người dành cho thiếu niên, nhi đồng. </a:t>
            </a:r>
          </a:p>
        </p:txBody>
      </p:sp>
    </p:spTree>
    <p:extLst>
      <p:ext uri="{BB962C8B-B14F-4D97-AF65-F5344CB8AC3E}">
        <p14:creationId xmlns:p14="http://schemas.microsoft.com/office/powerpoint/2010/main" val="307613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esktop\Tủ sách BH\CamScanner 01-06-2022 14.15_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943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6192688"/>
          </a:xfrm>
        </p:spPr>
        <p:txBody>
          <a:bodyPr>
            <a:normAutofit fontScale="85000" lnSpcReduction="10000"/>
          </a:bodyPr>
          <a:lstStyle/>
          <a:p>
            <a:pPr marL="0" indent="0" algn="just">
              <a:buNone/>
            </a:pPr>
            <a:r>
              <a:rPr lang="vi-VN" dirty="0" smtClean="0"/>
              <a:t>	Như </a:t>
            </a:r>
            <a:r>
              <a:rPr lang="vi-VN" dirty="0"/>
              <a:t>chúng ta đã biết Chủ tịch Hồ Chí Minh</a:t>
            </a:r>
            <a:r>
              <a:rPr lang="vi-VN" dirty="0" smtClean="0"/>
              <a:t>,</a:t>
            </a:r>
            <a:r>
              <a:rPr lang="vi-VN" dirty="0"/>
              <a:t> vị lãnh tụ vĩ đại - </a:t>
            </a:r>
            <a:r>
              <a:rPr lang="vi-VN" dirty="0" smtClean="0"/>
              <a:t>nhà </a:t>
            </a:r>
            <a:r>
              <a:rPr lang="vi-VN" dirty="0"/>
              <a:t>văn, nhà thơ lớn của dân tộc, nhà chính trị thiên </a:t>
            </a:r>
            <a:r>
              <a:rPr lang="vi-VN" dirty="0" smtClean="0"/>
              <a:t>tài, </a:t>
            </a:r>
            <a:r>
              <a:rPr lang="vi-VN" dirty="0"/>
              <a:t>anh hùng giải phóng dân tộc của Việt Nam, danh nhân văn hóa kiệt xuất của nhân loại. Người đã cống hiến trọn đời mình cho sự nghiệp cách mạng Việt Nam và cho công cuộc giải phóng các dân tộc bị áp bức trên toàn thế giới.Tư tưởng vĩ đại, đạo đức tuyệt vời cũng như cuộc đời hoạt động sôi nổi của Người đã trở thành một hệ giá trị văn hóa của loài người, mãi mãi là bộ phận hợp thành nền tảng tư tưởng, là kim chỉ nam cho hành động của Đảng, Nhà nước và của cả dân tộc Việt Nam. Việc tìm hiểu, nghiên cứu học tập tư tưởng Hồ Chí Minh đã và ngày càng trở thành một nhu cầu vừa cơ bản, lâu dài, vừa bức thiết của mọi người Việt Nam, nhất là thanh thiếu niên, học sinh và sinh viên.</a:t>
            </a:r>
          </a:p>
          <a:p>
            <a:endParaRPr lang="vi-VN" dirty="0"/>
          </a:p>
        </p:txBody>
      </p:sp>
    </p:spTree>
    <p:extLst>
      <p:ext uri="{BB962C8B-B14F-4D97-AF65-F5344CB8AC3E}">
        <p14:creationId xmlns:p14="http://schemas.microsoft.com/office/powerpoint/2010/main" val="1901491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568952" cy="6120680"/>
          </a:xfrm>
        </p:spPr>
        <p:txBody>
          <a:bodyPr/>
          <a:lstStyle/>
          <a:p>
            <a:pPr marL="0" indent="0" algn="just">
              <a:buNone/>
            </a:pPr>
            <a:r>
              <a:rPr lang="vi-VN" b="1" dirty="0" smtClean="0"/>
              <a:t>	</a:t>
            </a:r>
            <a:r>
              <a:rPr lang="vi-VN" dirty="0" smtClean="0"/>
              <a:t>Tập 3 với 86 </a:t>
            </a:r>
            <a:r>
              <a:rPr lang="vi-VN" dirty="0"/>
              <a:t>câu chuyện về những năm tháng Bác hoạt động cách mạng trong và ngoài nước, những nơi từng in dấu chân Bác dần tái hiện và dù ở đâu trong hoàn cảnh nào Bác vẫn còn sống mãi. </a:t>
            </a:r>
          </a:p>
          <a:p>
            <a:endParaRPr lang="vi-VN" dirty="0"/>
          </a:p>
        </p:txBody>
      </p:sp>
    </p:spTree>
    <p:extLst>
      <p:ext uri="{BB962C8B-B14F-4D97-AF65-F5344CB8AC3E}">
        <p14:creationId xmlns:p14="http://schemas.microsoft.com/office/powerpoint/2010/main" val="3964050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esktop\Tủ sách BH\CamScanner 01-06-2022 14.15_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66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496944" cy="6120680"/>
          </a:xfrm>
        </p:spPr>
        <p:txBody>
          <a:bodyPr>
            <a:normAutofit fontScale="92500" lnSpcReduction="10000"/>
          </a:bodyPr>
          <a:lstStyle/>
          <a:p>
            <a:pPr marL="0" indent="0" algn="just" fontAlgn="base">
              <a:buNone/>
            </a:pPr>
            <a:r>
              <a:rPr lang="vi-VN" dirty="0" smtClean="0"/>
              <a:t>	Di </a:t>
            </a:r>
            <a:r>
              <a:rPr lang="vi-VN" dirty="0"/>
              <a:t>chúc của Chủ tịch Hồ Chí Minh không chỉ là một văn kiện có giá trị lịch sử mà còn có ý nghĩa thời đại sâu sắc. Đảng và nhân dân ta coi Di chúc của Chủ tịch Hồ Chí Minh là một tài sản vô giá, xứng đáng được xếp vào đỉnh cao giá trị trong kho tàng văn hóa tinh thần của dân tộc.</a:t>
            </a:r>
          </a:p>
          <a:p>
            <a:pPr marL="0" indent="0" algn="just" fontAlgn="base">
              <a:buNone/>
            </a:pPr>
            <a:r>
              <a:rPr lang="vi-VN" dirty="0" smtClean="0"/>
              <a:t>	Nội </a:t>
            </a:r>
            <a:r>
              <a:rPr lang="vi-VN" dirty="0"/>
              <a:t>dung Di chúc của Người là sự kết tinh của lý tưởng cộng sản và niềm tin sắt đá vào lý tưởng cao đẹp ấy, của tình cảm cách mạng sâu sắc và trí tuệ cách mạng sáng suốt, của lương tâm trong sạch và lối sống thanh cao, của lòng yêu nước thương dân và tinh thần quốc tế vô sản.</a:t>
            </a:r>
          </a:p>
          <a:p>
            <a:endParaRPr lang="vi-VN" dirty="0"/>
          </a:p>
        </p:txBody>
      </p:sp>
    </p:spTree>
    <p:extLst>
      <p:ext uri="{BB962C8B-B14F-4D97-AF65-F5344CB8AC3E}">
        <p14:creationId xmlns:p14="http://schemas.microsoft.com/office/powerpoint/2010/main" val="2375031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D:\Desktop\Tủ sách BH\CamScanner 01-06-2022 14.15_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543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363272" cy="6336704"/>
          </a:xfrm>
        </p:spPr>
        <p:txBody>
          <a:bodyPr/>
          <a:lstStyle/>
          <a:p>
            <a:pPr marL="0" indent="0" algn="just">
              <a:buNone/>
            </a:pPr>
            <a:r>
              <a:rPr lang="vi-VN" dirty="0" smtClean="0"/>
              <a:t>	Ngoài ra còn rất nhiều cuốn sách hay viết về Bác có trong tủ sách như: Kể chuyện Bác Hồ, tuyển tập Thơ văn Hồ Chí Minh, Những mẩu chuyện về đời hoạt động của Hồ Chủ Tịch, Bác Hồ tấm gương mẫu mực về sự giản dị, Những tấm gương ham đọc sách và tự học thời đại Hồ Chí Minh...</a:t>
            </a:r>
            <a:endParaRPr lang="vi-VN" dirty="0"/>
          </a:p>
        </p:txBody>
      </p:sp>
    </p:spTree>
    <p:extLst>
      <p:ext uri="{BB962C8B-B14F-4D97-AF65-F5344CB8AC3E}">
        <p14:creationId xmlns:p14="http://schemas.microsoft.com/office/powerpoint/2010/main" val="14204087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esktop\Tủ sách BH\CamScanner 01-06-2022 14.15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326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esktop\Tủ sách BH\CamScanner 01-06-2022 14.15_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590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esktop\Tủ sách BH\CamScanner 01-06-2022 14.15_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6104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Desktop\Tủ sách BH\CamScanner 01-06-2022 14.15_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85637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Desktop\Tủ sách BH\CamScanner 01-06-2022 14.15_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23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435280" cy="6480720"/>
          </a:xfrm>
        </p:spPr>
        <p:txBody>
          <a:bodyPr>
            <a:normAutofit fontScale="92500" lnSpcReduction="10000"/>
          </a:bodyPr>
          <a:lstStyle/>
          <a:p>
            <a:pPr marL="0" indent="0" algn="just">
              <a:buNone/>
            </a:pPr>
            <a:r>
              <a:rPr lang="vi-VN" dirty="0" smtClean="0"/>
              <a:t>	Bác </a:t>
            </a:r>
            <a:r>
              <a:rPr lang="vi-VN" dirty="0"/>
              <a:t>Hồ kính yêu của chúng ta đã đi xa, nhưng đã để lại cho chúng ta một tấm gương mẫu mực về đạo đức. Trong lĩnh vực giáo dục, giáo dục đạo đức có ý nghĩa rất quan trọng, việc giáo dục nêu gương, trước hết là nêu gương những anh hùng. Chủ tịch Hồ Chí Minh - một trong những anh hùng vĩ đại nhất trong lịch sử dân tộc Việt Nam. Người không chỉ là “Anh hùng giải phóng dân tộc Việt Nam”, mà còn là chiến sĩ quốc tế lỗi lạc, góp phần vào thắng lợi của cách mạng thế </a:t>
            </a:r>
            <a:r>
              <a:rPr lang="vi-VN" dirty="0" smtClean="0"/>
              <a:t>giới.</a:t>
            </a:r>
            <a:r>
              <a:rPr lang="vi-VN" dirty="0"/>
              <a:t> </a:t>
            </a:r>
            <a:r>
              <a:rPr lang="vi-VN" dirty="0" smtClean="0"/>
              <a:t>Cả </a:t>
            </a:r>
            <a:r>
              <a:rPr lang="vi-VN" dirty="0"/>
              <a:t>cuộc đời Bác dành tình cảm cho nhân </a:t>
            </a:r>
            <a:r>
              <a:rPr lang="vi-VN" dirty="0" smtClean="0"/>
              <a:t>dân, cho </a:t>
            </a:r>
            <a:r>
              <a:rPr lang="vi-VN" dirty="0"/>
              <a:t>đất nước, đặc biệt là các cháu thiếu niên, nhi đồng. </a:t>
            </a:r>
            <a:r>
              <a:rPr lang="vi-VN" dirty="0" smtClean="0"/>
              <a:t>Cuộc </a:t>
            </a:r>
            <a:r>
              <a:rPr lang="vi-VN" dirty="0"/>
              <a:t>đời Chủ tịch Hồ Chí Minh là tấm gương sáng cho thế hệ trẻ noi theo để rèn luyện, phấn </a:t>
            </a:r>
            <a:r>
              <a:rPr lang="vi-VN" dirty="0" smtClean="0"/>
              <a:t>đấu.</a:t>
            </a:r>
            <a:endParaRPr lang="vi-VN" dirty="0"/>
          </a:p>
        </p:txBody>
      </p:sp>
    </p:spTree>
    <p:extLst>
      <p:ext uri="{BB962C8B-B14F-4D97-AF65-F5344CB8AC3E}">
        <p14:creationId xmlns:p14="http://schemas.microsoft.com/office/powerpoint/2010/main" val="12752615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480720"/>
          </a:xfrm>
        </p:spPr>
        <p:txBody>
          <a:bodyPr>
            <a:normAutofit/>
          </a:bodyPr>
          <a:lstStyle/>
          <a:p>
            <a:pPr marL="0" indent="0" algn="just">
              <a:buNone/>
            </a:pPr>
            <a:r>
              <a:rPr lang="vi-VN" dirty="0" smtClean="0"/>
              <a:t>	Hy </a:t>
            </a:r>
            <a:r>
              <a:rPr lang="vi-VN" dirty="0"/>
              <a:t>vọng </a:t>
            </a:r>
            <a:r>
              <a:rPr lang="vi-VN" dirty="0" smtClean="0"/>
              <a:t>thư mục giới thiệu tủ sách </a:t>
            </a:r>
            <a:r>
              <a:rPr lang="vi-VN" dirty="0" smtClean="0"/>
              <a:t>Đạo </a:t>
            </a:r>
            <a:r>
              <a:rPr lang="vi-VN" dirty="0" smtClean="0"/>
              <a:t>đức- Bác </a:t>
            </a:r>
            <a:r>
              <a:rPr lang="vi-VN" dirty="0" smtClean="0"/>
              <a:t>Hồ </a:t>
            </a:r>
            <a:r>
              <a:rPr lang="vi-VN" dirty="0" smtClean="0"/>
              <a:t>sẽ là </a:t>
            </a:r>
            <a:r>
              <a:rPr lang="vi-VN" dirty="0"/>
              <a:t>một cẩm nang quý giá, </a:t>
            </a:r>
            <a:r>
              <a:rPr lang="vi-VN" dirty="0" smtClean="0"/>
              <a:t>giúp </a:t>
            </a:r>
            <a:r>
              <a:rPr lang="vi-VN" dirty="0"/>
              <a:t>ích nhiều cho việc giáo dục tình cảm và lòng kính trọng, biết ơn của nhân dân Việt Nam đối với Bác kính yêu. Chúng ta hãy </a:t>
            </a:r>
            <a:r>
              <a:rPr lang="vi-VN" dirty="0" smtClean="0"/>
              <a:t>tìm đọc những cuốn sách trong tủ sách </a:t>
            </a:r>
            <a:r>
              <a:rPr lang="vi-VN" dirty="0" smtClean="0"/>
              <a:t>Đạo </a:t>
            </a:r>
            <a:r>
              <a:rPr lang="vi-VN" dirty="0" smtClean="0"/>
              <a:t>đức- Bác </a:t>
            </a:r>
            <a:r>
              <a:rPr lang="vi-VN" dirty="0" smtClean="0"/>
              <a:t>Hồ </a:t>
            </a:r>
            <a:r>
              <a:rPr lang="vi-VN" dirty="0" smtClean="0"/>
              <a:t>có trong thư viện nhà trường để hiểu </a:t>
            </a:r>
            <a:r>
              <a:rPr lang="vi-VN" dirty="0"/>
              <a:t>sâu và thấm thía hơn về tình cảm, tình người cũng như tư tưởng lớn của Bác đối với ngành giáo dục để kính trọng, biết ơn </a:t>
            </a:r>
            <a:r>
              <a:rPr lang="vi-VN" dirty="0" smtClean="0"/>
              <a:t>và luôn cố gắng phấn đấu, rèn luyện </a:t>
            </a:r>
            <a:r>
              <a:rPr lang="vi-VN" dirty="0"/>
              <a:t>“</a:t>
            </a:r>
            <a:r>
              <a:rPr lang="vi-VN" i="1" dirty="0"/>
              <a:t>Học tập và làm theo </a:t>
            </a:r>
            <a:r>
              <a:rPr lang="vi-VN" i="1" dirty="0" smtClean="0"/>
              <a:t>tư tưởng, tấm </a:t>
            </a:r>
            <a:r>
              <a:rPr lang="vi-VN" i="1" dirty="0"/>
              <a:t>gương đạo </a:t>
            </a:r>
            <a:r>
              <a:rPr lang="vi-VN" i="1" dirty="0" smtClean="0"/>
              <a:t>đức, phong cách </a:t>
            </a:r>
            <a:r>
              <a:rPr lang="vi-VN" i="1" dirty="0"/>
              <a:t>Hồ Chí Minh</a:t>
            </a:r>
            <a:r>
              <a:rPr lang="vi-VN" dirty="0" smtClean="0"/>
              <a:t>” các em nhé!</a:t>
            </a:r>
            <a:endParaRPr lang="vi-VN" dirty="0"/>
          </a:p>
          <a:p>
            <a:endParaRPr lang="vi-VN" dirty="0"/>
          </a:p>
        </p:txBody>
      </p:sp>
    </p:spTree>
    <p:extLst>
      <p:ext uri="{BB962C8B-B14F-4D97-AF65-F5344CB8AC3E}">
        <p14:creationId xmlns:p14="http://schemas.microsoft.com/office/powerpoint/2010/main" val="2253960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l="69392" t="55202"/>
          <a:stretch>
            <a:fillRect/>
          </a:stretch>
        </p:blipFill>
        <p:spPr bwMode="auto">
          <a:xfrm>
            <a:off x="7493000" y="5381625"/>
            <a:ext cx="1651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3"/>
          <p:cNvSpPr>
            <a:spLocks noChangeArrowheads="1"/>
          </p:cNvSpPr>
          <p:nvPr/>
        </p:nvSpPr>
        <p:spPr bwMode="auto">
          <a:xfrm>
            <a:off x="2590800" y="304800"/>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vi-VN" sz="4400" b="1">
              <a:solidFill>
                <a:srgbClr val="FF3300"/>
              </a:solidFill>
            </a:endParaRPr>
          </a:p>
        </p:txBody>
      </p:sp>
      <p:sp>
        <p:nvSpPr>
          <p:cNvPr id="164868" name="AutoShape 5"/>
          <p:cNvSpPr>
            <a:spLocks noChangeArrowheads="1"/>
          </p:cNvSpPr>
          <p:nvPr/>
        </p:nvSpPr>
        <p:spPr bwMode="auto">
          <a:xfrm>
            <a:off x="1447800" y="22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26" name="AutoShape 6"/>
          <p:cNvSpPr>
            <a:spLocks noChangeArrowheads="1"/>
          </p:cNvSpPr>
          <p:nvPr/>
        </p:nvSpPr>
        <p:spPr bwMode="auto">
          <a:xfrm>
            <a:off x="8153400" y="1143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337927" name="AutoShape 7"/>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pic>
        <p:nvPicPr>
          <p:cNvPr id="164871" name="Picture 9" descr="961457njqoucs7z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295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2" name="AutoShape 12"/>
          <p:cNvSpPr>
            <a:spLocks noChangeArrowheads="1"/>
          </p:cNvSpPr>
          <p:nvPr/>
        </p:nvSpPr>
        <p:spPr bwMode="auto">
          <a:xfrm>
            <a:off x="152400" y="685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873" name="AutoShape 13"/>
          <p:cNvSpPr>
            <a:spLocks noChangeArrowheads="1"/>
          </p:cNvSpPr>
          <p:nvPr/>
        </p:nvSpPr>
        <p:spPr bwMode="auto">
          <a:xfrm>
            <a:off x="1600200" y="381000"/>
            <a:ext cx="493713" cy="539750"/>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874" name="AutoShape 14"/>
          <p:cNvSpPr>
            <a:spLocks noChangeArrowheads="1"/>
          </p:cNvSpPr>
          <p:nvPr/>
        </p:nvSpPr>
        <p:spPr bwMode="auto">
          <a:xfrm>
            <a:off x="8650288" y="0"/>
            <a:ext cx="493712"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5" name="AutoShape 15"/>
          <p:cNvSpPr>
            <a:spLocks noChangeArrowheads="1"/>
          </p:cNvSpPr>
          <p:nvPr/>
        </p:nvSpPr>
        <p:spPr bwMode="auto">
          <a:xfrm>
            <a:off x="7543800" y="1905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64876" name="AutoShape 16"/>
          <p:cNvSpPr>
            <a:spLocks noChangeArrowheads="1"/>
          </p:cNvSpPr>
          <p:nvPr/>
        </p:nvSpPr>
        <p:spPr bwMode="auto">
          <a:xfrm>
            <a:off x="381000" y="2514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7" name="AutoShape 17"/>
          <p:cNvSpPr>
            <a:spLocks noChangeArrowheads="1"/>
          </p:cNvSpPr>
          <p:nvPr/>
        </p:nvSpPr>
        <p:spPr bwMode="auto">
          <a:xfrm>
            <a:off x="4038600" y="6172200"/>
            <a:ext cx="990600" cy="533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64878" name="Text Box 19"/>
          <p:cNvSpPr txBox="1">
            <a:spLocks noChangeArrowheads="1"/>
          </p:cNvSpPr>
          <p:nvPr/>
        </p:nvSpPr>
        <p:spPr bwMode="auto">
          <a:xfrm>
            <a:off x="304800" y="4572000"/>
            <a:ext cx="8593138" cy="1570038"/>
          </a:xfrm>
          <a:prstGeom prst="rect">
            <a:avLst/>
          </a:prstGeom>
          <a:solidFill>
            <a:srgbClr val="4FFF4F"/>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800" dirty="0" err="1"/>
              <a:t>XIN</a:t>
            </a:r>
            <a:r>
              <a:rPr lang="en-US" sz="4800" dirty="0"/>
              <a:t> </a:t>
            </a:r>
            <a:r>
              <a:rPr lang="en-US" sz="4800" dirty="0" err="1"/>
              <a:t>CHÀO</a:t>
            </a:r>
            <a:r>
              <a:rPr lang="en-US" sz="4800" dirty="0"/>
              <a:t> </a:t>
            </a:r>
            <a:r>
              <a:rPr lang="en-US" sz="4800" dirty="0" err="1"/>
              <a:t>VÀ</a:t>
            </a:r>
            <a:r>
              <a:rPr lang="en-US" sz="4800" dirty="0"/>
              <a:t> </a:t>
            </a:r>
            <a:r>
              <a:rPr lang="en-US" sz="4800" dirty="0" err="1"/>
              <a:t>HẸN</a:t>
            </a:r>
            <a:r>
              <a:rPr lang="en-US" sz="4800" dirty="0"/>
              <a:t> </a:t>
            </a:r>
            <a:r>
              <a:rPr lang="en-US" sz="4800" dirty="0" err="1"/>
              <a:t>GẶP</a:t>
            </a:r>
            <a:r>
              <a:rPr lang="en-US" sz="4800" dirty="0"/>
              <a:t> </a:t>
            </a:r>
            <a:r>
              <a:rPr lang="en-US" sz="4800" dirty="0" err="1"/>
              <a:t>LẠI</a:t>
            </a:r>
            <a:r>
              <a:rPr lang="en-US" sz="4800" dirty="0"/>
              <a:t> </a:t>
            </a:r>
            <a:r>
              <a:rPr lang="en-US" sz="4800" dirty="0" err="1"/>
              <a:t>CÁC</a:t>
            </a:r>
            <a:r>
              <a:rPr lang="en-US" sz="4800" dirty="0"/>
              <a:t> </a:t>
            </a:r>
            <a:r>
              <a:rPr lang="en-US" sz="4800" dirty="0" err="1" smtClean="0"/>
              <a:t>EM</a:t>
            </a:r>
            <a:r>
              <a:rPr lang="en-US" sz="4800" dirty="0" smtClean="0"/>
              <a:t>!</a:t>
            </a:r>
            <a:endParaRPr lang="en-US" sz="4800" dirty="0"/>
          </a:p>
        </p:txBody>
      </p:sp>
    </p:spTree>
    <p:extLst>
      <p:ext uri="{BB962C8B-B14F-4D97-AF65-F5344CB8AC3E}">
        <p14:creationId xmlns:p14="http://schemas.microsoft.com/office/powerpoint/2010/main" val="2824689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6336704"/>
          </a:xfrm>
        </p:spPr>
        <p:txBody>
          <a:bodyPr>
            <a:normAutofit lnSpcReduction="10000"/>
          </a:bodyPr>
          <a:lstStyle/>
          <a:p>
            <a:pPr marL="0" indent="0" algn="just">
              <a:buNone/>
            </a:pPr>
            <a:r>
              <a:rPr lang="vi-VN" dirty="0"/>
              <a:t>	</a:t>
            </a:r>
            <a:r>
              <a:rPr lang="vi-VN" dirty="0" smtClean="0"/>
              <a:t>Học </a:t>
            </a:r>
            <a:r>
              <a:rPr lang="vi-VN" dirty="0"/>
              <a:t>tập và làm theo </a:t>
            </a:r>
            <a:r>
              <a:rPr lang="vi-VN" dirty="0" smtClean="0"/>
              <a:t>tư tưởng, tấm </a:t>
            </a:r>
            <a:r>
              <a:rPr lang="vi-VN" dirty="0"/>
              <a:t>gương đạo </a:t>
            </a:r>
            <a:r>
              <a:rPr lang="vi-VN" dirty="0" smtClean="0"/>
              <a:t>đức, phong cách Hồ </a:t>
            </a:r>
            <a:r>
              <a:rPr lang="vi-VN" dirty="0"/>
              <a:t>Chí Minh đã và đang được các cấp, các ngành và nhân dân cả nước tích cực hưởng ứng, trở thành phong trào rộng khắp trong cả nước. Học tập và làm theo Bác Hồ là học tập và làm theo những điều bình thường, giản dị, </a:t>
            </a:r>
            <a:r>
              <a:rPr lang="vi-VN" dirty="0" smtClean="0"/>
              <a:t>thấm </a:t>
            </a:r>
            <a:r>
              <a:rPr lang="vi-VN" dirty="0"/>
              <a:t>sâu vào lòng người về tấm gương đạo đức sáng ngời của một con người suốt đời vì Tổ quốc, vì nhân dân. Chúng ta học tập và làm theo Bác thông qua những câu chuyện trong cuộc đời hoạt động của Bác được lưu giữ trong từng trang sách.</a:t>
            </a:r>
          </a:p>
          <a:p>
            <a:endParaRPr lang="vi-VN" dirty="0"/>
          </a:p>
        </p:txBody>
      </p:sp>
    </p:spTree>
    <p:extLst>
      <p:ext uri="{BB962C8B-B14F-4D97-AF65-F5344CB8AC3E}">
        <p14:creationId xmlns:p14="http://schemas.microsoft.com/office/powerpoint/2010/main" val="15176440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480720"/>
          </a:xfrm>
        </p:spPr>
        <p:txBody>
          <a:bodyPr/>
          <a:lstStyle/>
          <a:p>
            <a:pPr marL="0" indent="0" algn="just">
              <a:buNone/>
            </a:pPr>
            <a:r>
              <a:rPr lang="vi-VN" dirty="0" smtClean="0"/>
              <a:t>	Nhằm </a:t>
            </a:r>
            <a:r>
              <a:rPr lang="vi-VN" dirty="0"/>
              <a:t>giúp độc giả hiểu hơn về Bác, biết ơn Bác và học tập theo tấm </a:t>
            </a:r>
            <a:r>
              <a:rPr lang="vi-VN" dirty="0" smtClean="0"/>
              <a:t>gương, tư tưởng </a:t>
            </a:r>
            <a:r>
              <a:rPr lang="vi-VN" dirty="0"/>
              <a:t>đạo </a:t>
            </a:r>
            <a:r>
              <a:rPr lang="vi-VN" dirty="0" smtClean="0"/>
              <a:t>đức, </a:t>
            </a:r>
            <a:r>
              <a:rPr lang="vi-VN" dirty="0" smtClean="0"/>
              <a:t>phong cách của </a:t>
            </a:r>
            <a:r>
              <a:rPr lang="vi-VN" dirty="0"/>
              <a:t>Người và giúp cho giáo viên, nhân </a:t>
            </a:r>
            <a:r>
              <a:rPr lang="vi-VN" dirty="0" smtClean="0"/>
              <a:t>viên, học sinh </a:t>
            </a:r>
            <a:r>
              <a:rPr lang="vi-VN" dirty="0"/>
              <a:t>nhà trường được dễ dàng lựa chọn tài liệu để tham gia tốt hội thi “Kể chuyện và đọc diễn cảm cấp </a:t>
            </a:r>
            <a:r>
              <a:rPr lang="vi-VN" dirty="0" smtClean="0"/>
              <a:t>trường”. </a:t>
            </a:r>
            <a:r>
              <a:rPr lang="vi-VN" dirty="0"/>
              <a:t>T</a:t>
            </a:r>
            <a:r>
              <a:rPr lang="vi-VN" dirty="0" smtClean="0"/>
              <a:t>hư </a:t>
            </a:r>
            <a:r>
              <a:rPr lang="vi-VN" dirty="0"/>
              <a:t>viện nhà trường đã biên soạn </a:t>
            </a:r>
            <a:r>
              <a:rPr lang="vi-VN" dirty="0" smtClean="0"/>
              <a:t>cuốn thư </a:t>
            </a:r>
            <a:r>
              <a:rPr lang="vi-VN" dirty="0"/>
              <a:t>mục giới thiệu t</a:t>
            </a:r>
            <a:r>
              <a:rPr lang="vi-VN" dirty="0" smtClean="0"/>
              <a:t>ủ sách “Đạo đức - Bác </a:t>
            </a:r>
            <a:r>
              <a:rPr lang="vi-VN" dirty="0"/>
              <a:t>Hồ</a:t>
            </a:r>
            <a:r>
              <a:rPr lang="vi-VN" dirty="0" smtClean="0"/>
              <a:t>” </a:t>
            </a:r>
            <a:r>
              <a:rPr lang="vi-VN" dirty="0"/>
              <a:t>gồm rất nhiều những cuốn sách hay, những câu chuyện đặc sắc về Bác, giúp chúng ta thấy rõ được phẩm chất đáng quý của Bác và tình cảm của Bác dành </a:t>
            </a:r>
            <a:r>
              <a:rPr lang="vi-VN" dirty="0" smtClean="0"/>
              <a:t>cho dân tộc Việt Nam.</a:t>
            </a:r>
            <a:endParaRPr lang="vi-VN" dirty="0"/>
          </a:p>
          <a:p>
            <a:pPr marL="0" indent="0" algn="just">
              <a:buNone/>
            </a:pPr>
            <a:endParaRPr lang="vi-VN" dirty="0"/>
          </a:p>
          <a:p>
            <a:pPr algn="just"/>
            <a:endParaRPr lang="vi-VN" dirty="0"/>
          </a:p>
        </p:txBody>
      </p:sp>
    </p:spTree>
    <p:extLst>
      <p:ext uri="{BB962C8B-B14F-4D97-AF65-F5344CB8AC3E}">
        <p14:creationId xmlns:p14="http://schemas.microsoft.com/office/powerpoint/2010/main" val="1130408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6336704"/>
          </a:xfrm>
        </p:spPr>
        <p:txBody>
          <a:bodyPr>
            <a:normAutofit/>
          </a:bodyPr>
          <a:lstStyle/>
          <a:p>
            <a:pPr marL="0" indent="0" algn="just">
              <a:buNone/>
            </a:pPr>
            <a:r>
              <a:rPr lang="vi-VN" dirty="0" smtClean="0"/>
              <a:t>	Thư </a:t>
            </a:r>
            <a:r>
              <a:rPr lang="vi-VN" dirty="0"/>
              <a:t>mục này sẽ giới thiệu đến bạn đọc một số cuốn sách Kể chuyện về Bác Hồ từ khi rời bến Nhà Rồng ra đi tìm đường cứu nước, cho đến những năm tháng sống ở Việt Bắc cùng toàn Đảng lãnh đạo nhân dân Việt Nam giành độc lập cho Tổ quốc.</a:t>
            </a:r>
            <a:r>
              <a:rPr lang="vi-VN" b="1" i="1" dirty="0"/>
              <a:t> </a:t>
            </a:r>
            <a:r>
              <a:rPr lang="vi-VN" dirty="0"/>
              <a:t>Qua đó giáo dục cho học sinh luôn trau dồi, rèn luyện đạo đức truyền thống của dân tộc Việt Nam, thực hiện tốt năm điều Bác hồ dạy, xây dựng con người mới, những chủ nhân tương lai của đất </a:t>
            </a:r>
            <a:r>
              <a:rPr lang="vi-VN" dirty="0" smtClean="0"/>
              <a:t>nước</a:t>
            </a:r>
            <a:r>
              <a:rPr lang="vi-VN" dirty="0" smtClean="0"/>
              <a:t>. Chúng ta cùng đến với những cuốn sách viết về Bác có trong tủ sách nhé!</a:t>
            </a:r>
            <a:endParaRPr lang="vi-VN" dirty="0"/>
          </a:p>
          <a:p>
            <a:endParaRPr lang="vi-VN" dirty="0"/>
          </a:p>
        </p:txBody>
      </p:sp>
    </p:spTree>
    <p:extLst>
      <p:ext uri="{BB962C8B-B14F-4D97-AF65-F5344CB8AC3E}">
        <p14:creationId xmlns:p14="http://schemas.microsoft.com/office/powerpoint/2010/main" val="1926695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712968" cy="6192688"/>
          </a:xfrm>
        </p:spPr>
        <p:txBody>
          <a:bodyPr>
            <a:normAutofit/>
          </a:bodyPr>
          <a:lstStyle/>
          <a:p>
            <a:pPr marL="0" indent="0" algn="just">
              <a:buNone/>
            </a:pPr>
            <a:r>
              <a:rPr lang="vi-VN" dirty="0" smtClean="0"/>
              <a:t>	</a:t>
            </a:r>
            <a:r>
              <a:rPr lang="vi-VN" i="1" dirty="0" smtClean="0"/>
              <a:t>"Chuyện </a:t>
            </a:r>
            <a:r>
              <a:rPr lang="vi-VN" i="1" dirty="0"/>
              <a:t>kể từ làng Sen" </a:t>
            </a:r>
            <a:r>
              <a:rPr lang="vi-VN" dirty="0"/>
              <a:t>là những câu chuyện nhỏ xung quanh cuộc đời của vị lãnh tụ kính yêu kể từ khi còn nhỏ sống cùng mẹ cha nơi làng Sen đầy ắp yêu thương cho đến khi bước lên tàu từ bến cảng Nhà Rồng ra đi tìm đường cứu nước. Nhân cách và tư tưởng của Người dường như đã được hình thành từ tấm bé, trong cái nôi học thức của gia đình. Những câu chuyện đầy xúc động từ những chứng nhân khiến người đọc cảm nhận rõ về con người của Bác cũng như tình cảm của mọi tầng lớp nhân dân dành cho Người.</a:t>
            </a:r>
          </a:p>
          <a:p>
            <a:endParaRPr lang="vi-VN" dirty="0"/>
          </a:p>
        </p:txBody>
      </p:sp>
    </p:spTree>
    <p:extLst>
      <p:ext uri="{BB962C8B-B14F-4D97-AF65-F5344CB8AC3E}">
        <p14:creationId xmlns:p14="http://schemas.microsoft.com/office/powerpoint/2010/main" val="28509105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esktop\Tủ sách BH\z3086104048168_7b38e2db7e88c109f6caaa008eb59ea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2575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36</Words>
  <Application>Microsoft Office PowerPoint</Application>
  <PresentationFormat>On-screen Show (4:3)</PresentationFormat>
  <Paragraphs>32</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TIEN</dc:creator>
  <cp:lastModifiedBy>PHAM TIEN</cp:lastModifiedBy>
  <cp:revision>103</cp:revision>
  <dcterms:created xsi:type="dcterms:W3CDTF">2021-12-31T08:28:00Z</dcterms:created>
  <dcterms:modified xsi:type="dcterms:W3CDTF">2022-01-06T08:48:28Z</dcterms:modified>
</cp:coreProperties>
</file>