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8" r:id="rId3"/>
    <p:sldId id="267" r:id="rId4"/>
    <p:sldId id="266" r:id="rId5"/>
    <p:sldId id="264" r:id="rId6"/>
    <p:sldId id="262" r:id="rId7"/>
    <p:sldId id="261" r:id="rId8"/>
    <p:sldId id="260" r:id="rId9"/>
    <p:sldId id="259" r:id="rId10"/>
    <p:sldId id="258" r:id="rId11"/>
    <p:sldId id="257" r:id="rId12"/>
    <p:sldId id="270" r:id="rId13"/>
    <p:sldId id="278" r:id="rId14"/>
    <p:sldId id="277" r:id="rId15"/>
    <p:sldId id="276" r:id="rId16"/>
    <p:sldId id="275" r:id="rId17"/>
    <p:sldId id="274" r:id="rId18"/>
    <p:sldId id="273" r:id="rId19"/>
    <p:sldId id="272" r:id="rId20"/>
    <p:sldId id="271" r:id="rId21"/>
    <p:sldId id="279" r:id="rId22"/>
    <p:sldId id="280" r:id="rId23"/>
    <p:sldId id="281" r:id="rId24"/>
    <p:sldId id="282" r:id="rId25"/>
    <p:sldId id="283" r:id="rId26"/>
    <p:sldId id="284" r:id="rId27"/>
    <p:sldId id="285" r:id="rId28"/>
    <p:sldId id="294" r:id="rId29"/>
    <p:sldId id="293" r:id="rId30"/>
    <p:sldId id="292" r:id="rId31"/>
    <p:sldId id="291" r:id="rId32"/>
    <p:sldId id="290" r:id="rId33"/>
    <p:sldId id="289" r:id="rId34"/>
    <p:sldId id="288" r:id="rId35"/>
    <p:sldId id="287" r:id="rId36"/>
    <p:sldId id="297" r:id="rId37"/>
    <p:sldId id="296" r:id="rId38"/>
    <p:sldId id="295" r:id="rId39"/>
    <p:sldId id="286" r:id="rId40"/>
    <p:sldId id="298" r:id="rId41"/>
    <p:sldId id="299" r:id="rId42"/>
    <p:sldId id="300" r:id="rId43"/>
    <p:sldId id="301" r:id="rId44"/>
    <p:sldId id="302" r:id="rId45"/>
    <p:sldId id="303" r:id="rId46"/>
    <p:sldId id="304" r:id="rId47"/>
    <p:sldId id="305" r:id="rId48"/>
    <p:sldId id="306" r:id="rId49"/>
    <p:sldId id="309" r:id="rId50"/>
    <p:sldId id="308" r:id="rId51"/>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778094B0-B030-4EC1-83B3-EC33EE89B76E}" type="datetimeFigureOut">
              <a:rPr lang="vi-VN" smtClean="0"/>
              <a:t>05/01/2022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29A27A-12E1-48FF-928B-9C4133F0AA29}" type="slidenum">
              <a:rPr lang="vi-VN" smtClean="0"/>
              <a:t>‹#›</a:t>
            </a:fld>
            <a:endParaRPr lang="vi-VN"/>
          </a:p>
        </p:txBody>
      </p:sp>
    </p:spTree>
    <p:extLst>
      <p:ext uri="{BB962C8B-B14F-4D97-AF65-F5344CB8AC3E}">
        <p14:creationId xmlns:p14="http://schemas.microsoft.com/office/powerpoint/2010/main" val="51305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78094B0-B030-4EC1-83B3-EC33EE89B76E}" type="datetimeFigureOut">
              <a:rPr lang="vi-VN" smtClean="0"/>
              <a:t>05/01/2022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29A27A-12E1-48FF-928B-9C4133F0AA29}" type="slidenum">
              <a:rPr lang="vi-VN" smtClean="0"/>
              <a:t>‹#›</a:t>
            </a:fld>
            <a:endParaRPr lang="vi-VN"/>
          </a:p>
        </p:txBody>
      </p:sp>
    </p:spTree>
    <p:extLst>
      <p:ext uri="{BB962C8B-B14F-4D97-AF65-F5344CB8AC3E}">
        <p14:creationId xmlns:p14="http://schemas.microsoft.com/office/powerpoint/2010/main" val="411200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78094B0-B030-4EC1-83B3-EC33EE89B76E}" type="datetimeFigureOut">
              <a:rPr lang="vi-VN" smtClean="0"/>
              <a:t>05/01/2022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29A27A-12E1-48FF-928B-9C4133F0AA29}" type="slidenum">
              <a:rPr lang="vi-VN" smtClean="0"/>
              <a:t>‹#›</a:t>
            </a:fld>
            <a:endParaRPr lang="vi-VN"/>
          </a:p>
        </p:txBody>
      </p:sp>
    </p:spTree>
    <p:extLst>
      <p:ext uri="{BB962C8B-B14F-4D97-AF65-F5344CB8AC3E}">
        <p14:creationId xmlns:p14="http://schemas.microsoft.com/office/powerpoint/2010/main" val="293451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78094B0-B030-4EC1-83B3-EC33EE89B76E}" type="datetimeFigureOut">
              <a:rPr lang="vi-VN" smtClean="0"/>
              <a:t>05/01/2022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29A27A-12E1-48FF-928B-9C4133F0AA29}" type="slidenum">
              <a:rPr lang="vi-VN" smtClean="0"/>
              <a:t>‹#›</a:t>
            </a:fld>
            <a:endParaRPr lang="vi-VN"/>
          </a:p>
        </p:txBody>
      </p:sp>
    </p:spTree>
    <p:extLst>
      <p:ext uri="{BB962C8B-B14F-4D97-AF65-F5344CB8AC3E}">
        <p14:creationId xmlns:p14="http://schemas.microsoft.com/office/powerpoint/2010/main" val="79758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8094B0-B030-4EC1-83B3-EC33EE89B76E}" type="datetimeFigureOut">
              <a:rPr lang="vi-VN" smtClean="0"/>
              <a:t>05/01/2022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029A27A-12E1-48FF-928B-9C4133F0AA29}" type="slidenum">
              <a:rPr lang="vi-VN" smtClean="0"/>
              <a:t>‹#›</a:t>
            </a:fld>
            <a:endParaRPr lang="vi-VN"/>
          </a:p>
        </p:txBody>
      </p:sp>
    </p:spTree>
    <p:extLst>
      <p:ext uri="{BB962C8B-B14F-4D97-AF65-F5344CB8AC3E}">
        <p14:creationId xmlns:p14="http://schemas.microsoft.com/office/powerpoint/2010/main" val="185388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778094B0-B030-4EC1-83B3-EC33EE89B76E}" type="datetimeFigureOut">
              <a:rPr lang="vi-VN" smtClean="0"/>
              <a:t>05/01/2022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029A27A-12E1-48FF-928B-9C4133F0AA29}" type="slidenum">
              <a:rPr lang="vi-VN" smtClean="0"/>
              <a:t>‹#›</a:t>
            </a:fld>
            <a:endParaRPr lang="vi-VN"/>
          </a:p>
        </p:txBody>
      </p:sp>
    </p:spTree>
    <p:extLst>
      <p:ext uri="{BB962C8B-B14F-4D97-AF65-F5344CB8AC3E}">
        <p14:creationId xmlns:p14="http://schemas.microsoft.com/office/powerpoint/2010/main" val="311951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778094B0-B030-4EC1-83B3-EC33EE89B76E}" type="datetimeFigureOut">
              <a:rPr lang="vi-VN" smtClean="0"/>
              <a:t>05/01/2022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029A27A-12E1-48FF-928B-9C4133F0AA29}" type="slidenum">
              <a:rPr lang="vi-VN" smtClean="0"/>
              <a:t>‹#›</a:t>
            </a:fld>
            <a:endParaRPr lang="vi-VN"/>
          </a:p>
        </p:txBody>
      </p:sp>
    </p:spTree>
    <p:extLst>
      <p:ext uri="{BB962C8B-B14F-4D97-AF65-F5344CB8AC3E}">
        <p14:creationId xmlns:p14="http://schemas.microsoft.com/office/powerpoint/2010/main" val="393037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778094B0-B030-4EC1-83B3-EC33EE89B76E}" type="datetimeFigureOut">
              <a:rPr lang="vi-VN" smtClean="0"/>
              <a:t>05/01/2022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029A27A-12E1-48FF-928B-9C4133F0AA29}" type="slidenum">
              <a:rPr lang="vi-VN" smtClean="0"/>
              <a:t>‹#›</a:t>
            </a:fld>
            <a:endParaRPr lang="vi-VN"/>
          </a:p>
        </p:txBody>
      </p:sp>
    </p:spTree>
    <p:extLst>
      <p:ext uri="{BB962C8B-B14F-4D97-AF65-F5344CB8AC3E}">
        <p14:creationId xmlns:p14="http://schemas.microsoft.com/office/powerpoint/2010/main" val="339267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094B0-B030-4EC1-83B3-EC33EE89B76E}" type="datetimeFigureOut">
              <a:rPr lang="vi-VN" smtClean="0"/>
              <a:t>05/01/2022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029A27A-12E1-48FF-928B-9C4133F0AA29}" type="slidenum">
              <a:rPr lang="vi-VN" smtClean="0"/>
              <a:t>‹#›</a:t>
            </a:fld>
            <a:endParaRPr lang="vi-VN"/>
          </a:p>
        </p:txBody>
      </p:sp>
    </p:spTree>
    <p:extLst>
      <p:ext uri="{BB962C8B-B14F-4D97-AF65-F5344CB8AC3E}">
        <p14:creationId xmlns:p14="http://schemas.microsoft.com/office/powerpoint/2010/main" val="348030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094B0-B030-4EC1-83B3-EC33EE89B76E}" type="datetimeFigureOut">
              <a:rPr lang="vi-VN" smtClean="0"/>
              <a:t>05/01/2022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029A27A-12E1-48FF-928B-9C4133F0AA29}" type="slidenum">
              <a:rPr lang="vi-VN" smtClean="0"/>
              <a:t>‹#›</a:t>
            </a:fld>
            <a:endParaRPr lang="vi-VN"/>
          </a:p>
        </p:txBody>
      </p:sp>
    </p:spTree>
    <p:extLst>
      <p:ext uri="{BB962C8B-B14F-4D97-AF65-F5344CB8AC3E}">
        <p14:creationId xmlns:p14="http://schemas.microsoft.com/office/powerpoint/2010/main" val="214135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094B0-B030-4EC1-83B3-EC33EE89B76E}" type="datetimeFigureOut">
              <a:rPr lang="vi-VN" smtClean="0"/>
              <a:t>05/01/2022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029A27A-12E1-48FF-928B-9C4133F0AA29}" type="slidenum">
              <a:rPr lang="vi-VN" smtClean="0"/>
              <a:t>‹#›</a:t>
            </a:fld>
            <a:endParaRPr lang="vi-VN"/>
          </a:p>
        </p:txBody>
      </p:sp>
    </p:spTree>
    <p:extLst>
      <p:ext uri="{BB962C8B-B14F-4D97-AF65-F5344CB8AC3E}">
        <p14:creationId xmlns:p14="http://schemas.microsoft.com/office/powerpoint/2010/main" val="418125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094B0-B030-4EC1-83B3-EC33EE89B76E}" type="datetimeFigureOut">
              <a:rPr lang="vi-VN" smtClean="0"/>
              <a:t>05/01/2022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9A27A-12E1-48FF-928B-9C4133F0AA29}" type="slidenum">
              <a:rPr lang="vi-VN" smtClean="0"/>
              <a:t>‹#›</a:t>
            </a:fld>
            <a:endParaRPr lang="vi-VN"/>
          </a:p>
        </p:txBody>
      </p:sp>
    </p:spTree>
    <p:extLst>
      <p:ext uri="{BB962C8B-B14F-4D97-AF65-F5344CB8AC3E}">
        <p14:creationId xmlns:p14="http://schemas.microsoft.com/office/powerpoint/2010/main" val="2712834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l="69392" t="55202"/>
          <a:stretch>
            <a:fillRect/>
          </a:stretch>
        </p:blipFill>
        <p:spPr bwMode="auto">
          <a:xfrm>
            <a:off x="7493000" y="5381625"/>
            <a:ext cx="1651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2590800" y="304800"/>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endParaRPr lang="vi-VN" sz="4400" b="1">
              <a:solidFill>
                <a:srgbClr val="FF3300"/>
              </a:solidFill>
            </a:endParaRPr>
          </a:p>
        </p:txBody>
      </p:sp>
      <p:sp>
        <p:nvSpPr>
          <p:cNvPr id="14340" name="AutoShape 5"/>
          <p:cNvSpPr>
            <a:spLocks noChangeArrowheads="1"/>
          </p:cNvSpPr>
          <p:nvPr/>
        </p:nvSpPr>
        <p:spPr bwMode="auto">
          <a:xfrm>
            <a:off x="1447800" y="228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26" name="AutoShape 6"/>
          <p:cNvSpPr>
            <a:spLocks noChangeArrowheads="1"/>
          </p:cNvSpPr>
          <p:nvPr/>
        </p:nvSpPr>
        <p:spPr bwMode="auto">
          <a:xfrm>
            <a:off x="8153400" y="11430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337927" name="AutoShape 7"/>
          <p:cNvSpPr>
            <a:spLocks noChangeArrowheads="1"/>
          </p:cNvSpPr>
          <p:nvPr/>
        </p:nvSpPr>
        <p:spPr bwMode="auto">
          <a:xfrm>
            <a:off x="7848600" y="35814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pic>
        <p:nvPicPr>
          <p:cNvPr id="14343" name="Picture 9" descr="961457njqoucs7z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
            <a:ext cx="42957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AutoShape 12"/>
          <p:cNvSpPr>
            <a:spLocks noChangeArrowheads="1"/>
          </p:cNvSpPr>
          <p:nvPr/>
        </p:nvSpPr>
        <p:spPr bwMode="auto">
          <a:xfrm>
            <a:off x="152400" y="685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45" name="AutoShape 13"/>
          <p:cNvSpPr>
            <a:spLocks noChangeArrowheads="1"/>
          </p:cNvSpPr>
          <p:nvPr/>
        </p:nvSpPr>
        <p:spPr bwMode="auto">
          <a:xfrm>
            <a:off x="1600200" y="381000"/>
            <a:ext cx="493713" cy="539750"/>
          </a:xfrm>
          <a:prstGeom prst="star4">
            <a:avLst>
              <a:gd name="adj" fmla="val 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346" name="AutoShape 14"/>
          <p:cNvSpPr>
            <a:spLocks noChangeArrowheads="1"/>
          </p:cNvSpPr>
          <p:nvPr/>
        </p:nvSpPr>
        <p:spPr bwMode="auto">
          <a:xfrm>
            <a:off x="8650288" y="0"/>
            <a:ext cx="493712"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35" name="AutoShape 15"/>
          <p:cNvSpPr>
            <a:spLocks noChangeArrowheads="1"/>
          </p:cNvSpPr>
          <p:nvPr/>
        </p:nvSpPr>
        <p:spPr bwMode="auto">
          <a:xfrm>
            <a:off x="7543800" y="19050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4348" name="AutoShape 16"/>
          <p:cNvSpPr>
            <a:spLocks noChangeArrowheads="1"/>
          </p:cNvSpPr>
          <p:nvPr/>
        </p:nvSpPr>
        <p:spPr bwMode="auto">
          <a:xfrm>
            <a:off x="381000" y="2514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37" name="AutoShape 17"/>
          <p:cNvSpPr>
            <a:spLocks noChangeArrowheads="1"/>
          </p:cNvSpPr>
          <p:nvPr/>
        </p:nvSpPr>
        <p:spPr bwMode="auto">
          <a:xfrm>
            <a:off x="4038600" y="6172200"/>
            <a:ext cx="990600" cy="5334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4350" name="Text Box 19"/>
          <p:cNvSpPr txBox="1">
            <a:spLocks noChangeArrowheads="1"/>
          </p:cNvSpPr>
          <p:nvPr/>
        </p:nvSpPr>
        <p:spPr bwMode="auto">
          <a:xfrm>
            <a:off x="304800" y="3860800"/>
            <a:ext cx="8686800" cy="2739211"/>
          </a:xfrm>
          <a:prstGeom prst="rect">
            <a:avLst/>
          </a:prstGeom>
          <a:solidFill>
            <a:srgbClr val="4FFF4F"/>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300" dirty="0" err="1">
                <a:solidFill>
                  <a:srgbClr val="0033CC"/>
                </a:solidFill>
              </a:rPr>
              <a:t>CHÀO</a:t>
            </a:r>
            <a:r>
              <a:rPr lang="en-US" sz="4300" dirty="0">
                <a:solidFill>
                  <a:srgbClr val="0033CC"/>
                </a:solidFill>
              </a:rPr>
              <a:t> </a:t>
            </a:r>
            <a:r>
              <a:rPr lang="en-US" sz="4300" dirty="0" err="1">
                <a:solidFill>
                  <a:srgbClr val="0033CC"/>
                </a:solidFill>
              </a:rPr>
              <a:t>MỪNG</a:t>
            </a:r>
            <a:r>
              <a:rPr lang="en-US" sz="4300" dirty="0">
                <a:solidFill>
                  <a:srgbClr val="0033CC"/>
                </a:solidFill>
              </a:rPr>
              <a:t> </a:t>
            </a:r>
            <a:r>
              <a:rPr lang="en-US" sz="4300" dirty="0" err="1">
                <a:solidFill>
                  <a:srgbClr val="0033CC"/>
                </a:solidFill>
              </a:rPr>
              <a:t>CÁC</a:t>
            </a:r>
            <a:r>
              <a:rPr lang="en-US" sz="4300" dirty="0">
                <a:solidFill>
                  <a:srgbClr val="0033CC"/>
                </a:solidFill>
              </a:rPr>
              <a:t> </a:t>
            </a:r>
            <a:r>
              <a:rPr lang="en-US" sz="4300" dirty="0" err="1">
                <a:solidFill>
                  <a:srgbClr val="0033CC"/>
                </a:solidFill>
              </a:rPr>
              <a:t>BẠN</a:t>
            </a:r>
            <a:r>
              <a:rPr lang="en-US" sz="4300" dirty="0">
                <a:solidFill>
                  <a:srgbClr val="0033CC"/>
                </a:solidFill>
              </a:rPr>
              <a:t> </a:t>
            </a:r>
            <a:r>
              <a:rPr lang="en-US" sz="4300" dirty="0" err="1">
                <a:solidFill>
                  <a:srgbClr val="0033CC"/>
                </a:solidFill>
              </a:rPr>
              <a:t>ĐẾN</a:t>
            </a:r>
            <a:r>
              <a:rPr lang="en-US" sz="4300" dirty="0">
                <a:solidFill>
                  <a:srgbClr val="0033CC"/>
                </a:solidFill>
              </a:rPr>
              <a:t> </a:t>
            </a:r>
            <a:r>
              <a:rPr lang="en-US" sz="4300" dirty="0" err="1">
                <a:solidFill>
                  <a:srgbClr val="0033CC"/>
                </a:solidFill>
              </a:rPr>
              <a:t>VỚI</a:t>
            </a:r>
            <a:r>
              <a:rPr lang="en-US" sz="4300" dirty="0">
                <a:solidFill>
                  <a:srgbClr val="0033CC"/>
                </a:solidFill>
              </a:rPr>
              <a:t> </a:t>
            </a:r>
            <a:r>
              <a:rPr lang="en-US" sz="4300" dirty="0" err="1" smtClean="0">
                <a:solidFill>
                  <a:srgbClr val="0033CC"/>
                </a:solidFill>
              </a:rPr>
              <a:t>THƯ</a:t>
            </a:r>
            <a:r>
              <a:rPr lang="en-US" sz="4300" dirty="0" smtClean="0">
                <a:solidFill>
                  <a:srgbClr val="0033CC"/>
                </a:solidFill>
              </a:rPr>
              <a:t> </a:t>
            </a:r>
            <a:r>
              <a:rPr lang="en-US" sz="4300" dirty="0" err="1" smtClean="0">
                <a:solidFill>
                  <a:srgbClr val="0033CC"/>
                </a:solidFill>
              </a:rPr>
              <a:t>MỤC</a:t>
            </a:r>
            <a:r>
              <a:rPr lang="en-US" sz="4300" dirty="0" smtClean="0">
                <a:solidFill>
                  <a:srgbClr val="0033CC"/>
                </a:solidFill>
              </a:rPr>
              <a:t> </a:t>
            </a:r>
            <a:r>
              <a:rPr lang="en-US" sz="4300" dirty="0" err="1" smtClean="0">
                <a:solidFill>
                  <a:srgbClr val="0033CC"/>
                </a:solidFill>
              </a:rPr>
              <a:t>GIỚI</a:t>
            </a:r>
            <a:r>
              <a:rPr lang="en-US" sz="4300" dirty="0" smtClean="0">
                <a:solidFill>
                  <a:srgbClr val="0033CC"/>
                </a:solidFill>
              </a:rPr>
              <a:t> </a:t>
            </a:r>
            <a:r>
              <a:rPr lang="en-US" sz="4300" dirty="0" err="1" smtClean="0">
                <a:solidFill>
                  <a:srgbClr val="0033CC"/>
                </a:solidFill>
              </a:rPr>
              <a:t>THIỆU</a:t>
            </a:r>
            <a:r>
              <a:rPr lang="en-US" sz="4300" dirty="0" smtClean="0">
                <a:solidFill>
                  <a:srgbClr val="0033CC"/>
                </a:solidFill>
              </a:rPr>
              <a:t> </a:t>
            </a:r>
            <a:r>
              <a:rPr lang="en-US" sz="4300" dirty="0" err="1" smtClean="0">
                <a:solidFill>
                  <a:srgbClr val="0033CC"/>
                </a:solidFill>
              </a:rPr>
              <a:t>TỦ</a:t>
            </a:r>
            <a:r>
              <a:rPr lang="en-US" sz="4300" dirty="0" smtClean="0">
                <a:solidFill>
                  <a:srgbClr val="0033CC"/>
                </a:solidFill>
              </a:rPr>
              <a:t> </a:t>
            </a:r>
            <a:r>
              <a:rPr lang="en-US" sz="4300" dirty="0" err="1" smtClean="0">
                <a:solidFill>
                  <a:srgbClr val="0033CC"/>
                </a:solidFill>
              </a:rPr>
              <a:t>SÁCH</a:t>
            </a:r>
            <a:r>
              <a:rPr lang="en-US" sz="4300" dirty="0" smtClean="0">
                <a:solidFill>
                  <a:srgbClr val="0033CC"/>
                </a:solidFill>
              </a:rPr>
              <a:t> “</a:t>
            </a:r>
            <a:r>
              <a:rPr lang="en-US" sz="4300" dirty="0" err="1" smtClean="0">
                <a:solidFill>
                  <a:srgbClr val="0033CC"/>
                </a:solidFill>
              </a:rPr>
              <a:t>RÈN</a:t>
            </a:r>
            <a:r>
              <a:rPr lang="en-US" sz="4300" dirty="0" smtClean="0">
                <a:solidFill>
                  <a:srgbClr val="0033CC"/>
                </a:solidFill>
              </a:rPr>
              <a:t> </a:t>
            </a:r>
            <a:r>
              <a:rPr lang="en-US" sz="4300" dirty="0" err="1" smtClean="0">
                <a:solidFill>
                  <a:srgbClr val="0033CC"/>
                </a:solidFill>
              </a:rPr>
              <a:t>KỸ</a:t>
            </a:r>
            <a:r>
              <a:rPr lang="en-US" sz="4300" dirty="0" smtClean="0">
                <a:solidFill>
                  <a:srgbClr val="0033CC"/>
                </a:solidFill>
              </a:rPr>
              <a:t> </a:t>
            </a:r>
            <a:r>
              <a:rPr lang="en-US" sz="4300" dirty="0" err="1" smtClean="0">
                <a:solidFill>
                  <a:srgbClr val="0033CC"/>
                </a:solidFill>
              </a:rPr>
              <a:t>NĂNG</a:t>
            </a:r>
            <a:r>
              <a:rPr lang="en-US" sz="4300" dirty="0" smtClean="0">
                <a:solidFill>
                  <a:srgbClr val="0033CC"/>
                </a:solidFill>
              </a:rPr>
              <a:t> </a:t>
            </a:r>
            <a:r>
              <a:rPr lang="en-US" sz="4300" dirty="0" err="1" smtClean="0">
                <a:solidFill>
                  <a:srgbClr val="0033CC"/>
                </a:solidFill>
              </a:rPr>
              <a:t>SỐNG</a:t>
            </a:r>
            <a:r>
              <a:rPr lang="en-US" sz="4300" dirty="0" smtClean="0">
                <a:solidFill>
                  <a:srgbClr val="0033CC"/>
                </a:solidFill>
              </a:rPr>
              <a:t>” </a:t>
            </a:r>
            <a:r>
              <a:rPr lang="en-US" sz="4300" dirty="0" err="1" smtClean="0">
                <a:solidFill>
                  <a:srgbClr val="0033CC"/>
                </a:solidFill>
              </a:rPr>
              <a:t>CỦA</a:t>
            </a:r>
            <a:r>
              <a:rPr lang="en-US" sz="4300" dirty="0" smtClean="0">
                <a:solidFill>
                  <a:srgbClr val="0033CC"/>
                </a:solidFill>
              </a:rPr>
              <a:t> </a:t>
            </a:r>
            <a:r>
              <a:rPr lang="en-US" sz="4300" dirty="0" err="1" smtClean="0">
                <a:solidFill>
                  <a:srgbClr val="0033CC"/>
                </a:solidFill>
              </a:rPr>
              <a:t>THƯ</a:t>
            </a:r>
            <a:r>
              <a:rPr lang="en-US" sz="4300" dirty="0" smtClean="0">
                <a:solidFill>
                  <a:srgbClr val="0033CC"/>
                </a:solidFill>
              </a:rPr>
              <a:t> </a:t>
            </a:r>
            <a:r>
              <a:rPr lang="en-US" sz="4300" dirty="0" err="1" smtClean="0">
                <a:solidFill>
                  <a:srgbClr val="0033CC"/>
                </a:solidFill>
              </a:rPr>
              <a:t>VIỆN</a:t>
            </a:r>
            <a:r>
              <a:rPr lang="en-US" sz="4300" dirty="0" smtClean="0">
                <a:solidFill>
                  <a:srgbClr val="0033CC"/>
                </a:solidFill>
              </a:rPr>
              <a:t> </a:t>
            </a:r>
            <a:r>
              <a:rPr lang="en-US" sz="4300" dirty="0" err="1" smtClean="0">
                <a:solidFill>
                  <a:srgbClr val="0033CC"/>
                </a:solidFill>
              </a:rPr>
              <a:t>TRƯỜNG</a:t>
            </a:r>
            <a:r>
              <a:rPr lang="en-US" sz="4300" dirty="0" smtClean="0">
                <a:solidFill>
                  <a:srgbClr val="0033CC"/>
                </a:solidFill>
              </a:rPr>
              <a:t> TH </a:t>
            </a:r>
            <a:r>
              <a:rPr lang="en-US" sz="4300" dirty="0" err="1">
                <a:solidFill>
                  <a:srgbClr val="0033CC"/>
                </a:solidFill>
              </a:rPr>
              <a:t>THỊNH</a:t>
            </a:r>
            <a:r>
              <a:rPr lang="en-US" sz="4300" dirty="0">
                <a:solidFill>
                  <a:srgbClr val="0033CC"/>
                </a:solidFill>
              </a:rPr>
              <a:t> </a:t>
            </a:r>
            <a:r>
              <a:rPr lang="en-US" sz="4300" dirty="0" err="1">
                <a:solidFill>
                  <a:srgbClr val="0033CC"/>
                </a:solidFill>
              </a:rPr>
              <a:t>ĐỨC</a:t>
            </a:r>
            <a:endParaRPr lang="en-US" sz="4300" dirty="0">
              <a:solidFill>
                <a:srgbClr val="0033CC"/>
              </a:solidFill>
            </a:endParaRPr>
          </a:p>
        </p:txBody>
      </p:sp>
    </p:spTree>
    <p:extLst>
      <p:ext uri="{BB962C8B-B14F-4D97-AF65-F5344CB8AC3E}">
        <p14:creationId xmlns:p14="http://schemas.microsoft.com/office/powerpoint/2010/main" val="123295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esktop\Tủ sách KNS\z3079334123989_1bb49edc118595c06b73ed2dfb28f13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7"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04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esktop\Tủ sách KNS\z3079334155206_009a3a92ff3ea70bb5356d86d9a2a25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3" y="188640"/>
            <a:ext cx="878497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877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Desktop\Tủ sách KNS\z3079334371760_ba562d2ebe8c04b468d10608ca3a7d3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067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Desktop\Tủ sách KNS\z3079334363637_0afd8bba77b21cd45c24935eb5d9fb8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3"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285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esktop\Tủ sách KNS\z3079334380229_0dce133ba8f6e1b840c3da72a14b05d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692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Desktop\Tủ sách KNS\z3079334388459_a9295078a289537681955f73fc267eb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115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esktop\Tủ sách KNS\z3079334415778_0124a12f5719c0beea349d0b5dba0c6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4143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Desktop\Tủ sách KNS\z3079334447596_7dc090d6f5fc786526048904be9536f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5"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455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Desktop\Tủ sách KNS\z3079334450837_1eabb7c63e4480335e552a8e7c61f66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5"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6319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Desktop\Tủ sách KNS\z3079334477942_9ff47d26f9f3ef95c73be9136a1c665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856983"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117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568952" cy="6336704"/>
          </a:xfrm>
        </p:spPr>
        <p:txBody>
          <a:bodyPr>
            <a:normAutofit/>
          </a:bodyPr>
          <a:lstStyle/>
          <a:p>
            <a:pPr marL="0" indent="0" algn="just">
              <a:buNone/>
            </a:pPr>
            <a:r>
              <a:rPr lang="en-US" dirty="0" smtClean="0"/>
              <a:t>	</a:t>
            </a:r>
            <a:r>
              <a:rPr lang="en-US" dirty="0" err="1" smtClean="0"/>
              <a:t>Như</a:t>
            </a:r>
            <a:r>
              <a:rPr lang="en-US" dirty="0" smtClean="0"/>
              <a:t> </a:t>
            </a:r>
            <a:r>
              <a:rPr lang="en-US" dirty="0" err="1"/>
              <a:t>chúng</a:t>
            </a:r>
            <a:r>
              <a:rPr lang="en-US" dirty="0"/>
              <a:t> ta </a:t>
            </a:r>
            <a:r>
              <a:rPr lang="en-US" dirty="0" err="1"/>
              <a:t>đã</a:t>
            </a:r>
            <a:r>
              <a:rPr lang="en-US" dirty="0"/>
              <a:t> </a:t>
            </a:r>
            <a:r>
              <a:rPr lang="en-US" dirty="0" err="1"/>
              <a:t>biết</a:t>
            </a:r>
            <a:r>
              <a:rPr lang="en-US" dirty="0"/>
              <a:t> r</a:t>
            </a:r>
            <a:r>
              <a:rPr lang="vi-VN" dirty="0" smtClean="0"/>
              <a:t>èn kĩ </a:t>
            </a:r>
            <a:r>
              <a:rPr lang="vi-VN" dirty="0"/>
              <a:t>năng sống cho học sinh </a:t>
            </a:r>
            <a:r>
              <a:rPr lang="en-US" dirty="0" err="1"/>
              <a:t>tiểu</a:t>
            </a:r>
            <a:r>
              <a:rPr lang="en-US" dirty="0"/>
              <a:t> </a:t>
            </a:r>
            <a:r>
              <a:rPr lang="en-US" dirty="0" err="1"/>
              <a:t>học</a:t>
            </a:r>
            <a:r>
              <a:rPr lang="en-US" dirty="0"/>
              <a:t> </a:t>
            </a:r>
            <a:r>
              <a:rPr lang="vi-VN" dirty="0"/>
              <a:t>là nhằm giúp các em rèn luyện kĩ năng ứng xử thân thiện trong mọi tình huống; thói quen và kĩ năng làm việc theo nhóm, kĩ năng hoạt động xã hội; Giáo dục cho học sinh thói quen rèn luyện sức khỏe, ý thức tự bảo vệ bản thân, phòng ngừa tai nạn giao thông, đuối nước và các tệ nạn xã hội. </a:t>
            </a:r>
            <a:r>
              <a:rPr lang="vi-VN" dirty="0" smtClean="0"/>
              <a:t>Đối </a:t>
            </a:r>
            <a:r>
              <a:rPr lang="vi-VN" dirty="0"/>
              <a:t>với học sinh tiểu học, việc hình thành các kỹ năng cơ bản trong học tập và sinh hoạt là vô cùng quan trọng, ảnh hưởng đến quá trình hình thành và phát triển nhân cách sau này. </a:t>
            </a:r>
          </a:p>
          <a:p>
            <a:endParaRPr lang="vi-VN" dirty="0"/>
          </a:p>
        </p:txBody>
      </p:sp>
    </p:spTree>
    <p:extLst>
      <p:ext uri="{BB962C8B-B14F-4D97-AF65-F5344CB8AC3E}">
        <p14:creationId xmlns:p14="http://schemas.microsoft.com/office/powerpoint/2010/main" val="3186572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Desktop\Tủ sách KNS\z3079334151588_f0e78be32ba3c00f81b44258c472628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9867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Desktop\Tủ sách KNS\z3080171642289_dcba7fae46163d8b1f76c54be19a4c3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7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Desktop\Tủ sách KNS\z3079334266185_bb8c71c59d13bbb3d14a511b082f688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1"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17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Desktop\Tủ sách KNS\z3079334294329_0ae2d19c56529f6e0d16ebb7d6b3a13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856984"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01808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Desktop\Tủ sách KNS\z3079334318109_908ae0d054cbf5d3ce7362224d075ac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713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Desktop\Tủ sách KNS\z3079334303354_e19e4cfde3131e377dc5939ac6d3e4c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116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Desktop\Tủ sách KNS\z3079334274962_aba28962ef4925dc7caf724bb01b016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1852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Desktop\Tủ sách KNS\z3079334335561_f9c879063b649b20d206e40b4acf115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24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Desktop\Tủ sách KNS\z3079334347683_8e18731aaa3c1bd9b4de10a2a4222ae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4258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Desktop\Tủ sách KNS\z3082131285614_732939904e6195e41a5e12f0bb706be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5"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628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568952" cy="6336704"/>
          </a:xfrm>
        </p:spPr>
        <p:txBody>
          <a:bodyPr>
            <a:normAutofit lnSpcReduction="10000"/>
          </a:bodyPr>
          <a:lstStyle/>
          <a:p>
            <a:pPr marL="0" indent="0" algn="just">
              <a:buNone/>
            </a:pPr>
            <a:r>
              <a:rPr lang="en-US" dirty="0" smtClean="0"/>
              <a:t>	</a:t>
            </a:r>
            <a:r>
              <a:rPr lang="en-US" dirty="0" err="1" smtClean="0"/>
              <a:t>Tủ</a:t>
            </a:r>
            <a:r>
              <a:rPr lang="en-US" dirty="0" smtClean="0"/>
              <a:t> </a:t>
            </a:r>
            <a:r>
              <a:rPr lang="en-US" dirty="0" err="1"/>
              <a:t>sách</a:t>
            </a:r>
            <a:r>
              <a:rPr lang="vi-VN" dirty="0"/>
              <a:t> </a:t>
            </a:r>
            <a:r>
              <a:rPr lang="en-US" dirty="0"/>
              <a:t>“</a:t>
            </a:r>
            <a:r>
              <a:rPr lang="vi-VN" i="1" dirty="0" smtClean="0"/>
              <a:t>Rèn kỹ </a:t>
            </a:r>
            <a:r>
              <a:rPr lang="vi-VN" i="1" dirty="0"/>
              <a:t>năng sống</a:t>
            </a:r>
            <a:r>
              <a:rPr lang="en-US" i="1" dirty="0"/>
              <a:t>” </a:t>
            </a:r>
            <a:r>
              <a:rPr lang="vi-VN" dirty="0"/>
              <a:t>dành cho h</a:t>
            </a:r>
            <a:r>
              <a:rPr lang="vi-VN" dirty="0" smtClean="0"/>
              <a:t>ọc </a:t>
            </a:r>
            <a:r>
              <a:rPr lang="vi-VN" dirty="0"/>
              <a:t>sinh tiểu học</a:t>
            </a:r>
            <a:r>
              <a:rPr lang="vi-VN" i="1" dirty="0"/>
              <a:t> </a:t>
            </a:r>
            <a:r>
              <a:rPr lang="vi-VN" dirty="0"/>
              <a:t>sẽ giúp các em nhỏ chuẩn bị kỹ năng sống tốt nhất cho hành trang vào đời của mình. </a:t>
            </a:r>
            <a:r>
              <a:rPr lang="vi-VN" dirty="0" smtClean="0">
                <a:effectLst/>
              </a:rPr>
              <a:t>Đây đều là những cuốn sách các em học sinh nên đọc trong quá trình trưởng thành, học tập và suy nghĩ.</a:t>
            </a:r>
            <a:r>
              <a:rPr lang="vi-VN" dirty="0"/>
              <a:t> Không chỉ cùng các bạn nhỏ rèn luyện kỹ năng sống, tủ sách còn ghi lại những nội dung gắn liền với tuổi thơ đáng yêu trong sáng. Mỗi cuốn sách là những trải nghiệm thú vị, sau khi đọc các bạn học sinh sẽ thu hoạch được rất nhiều điều bổ ích. Có thể xem mỗi cuốn sách trong tủ sách giống như những cuốn cẩm nang thu nhỏ tuổi thơ của các em. </a:t>
            </a:r>
          </a:p>
        </p:txBody>
      </p:sp>
    </p:spTree>
    <p:extLst>
      <p:ext uri="{BB962C8B-B14F-4D97-AF65-F5344CB8AC3E}">
        <p14:creationId xmlns:p14="http://schemas.microsoft.com/office/powerpoint/2010/main" val="3128904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Desktop\Tủ sách KNS\z3082132075864_94cd3028356a83aedbe4bd75b8f45a0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5"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552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Desktop\Tủ sách KNS\z3082132601403_8d4ef9cf149f89721f5b048d3372529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5"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605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Desktop\Tủ sách KNS\z3082136458414_043d218132d94650166cc73ad4ac947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4022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Desktop\Tủ sách KNS\z3082135022647_b8f8c3c2678c82f22e5f1c91a2ec503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5"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239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Desktop\Tủ sách KNS\z3082135773964_bb7d9f16355fb0a7082a1829a3b495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894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Desktop\Tủ sách KNS\z3082133451077_601a9e81b8c1ecabc36481865aabbae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3" y="116632"/>
            <a:ext cx="878497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117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Desktop\Tủ sách KNS\z3082134284513_e0e2d985c57ed0c69fb136d7295c3f7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5"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865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Desktop\Tủ sách KNS\z3082128581106_03fd2264e58ee94e521e45990eaa7a8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712968"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823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Desktop\Tủ sách KNS\z3082129639373_bdcb6c28ed4619746cf1ce9d8400935f.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5960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Desktop\Tủ sách KNS\z3082130460923_e4585ba64fc0ee512b007bafc7afe36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78497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7320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568952" cy="6336704"/>
          </a:xfrm>
        </p:spPr>
        <p:txBody>
          <a:bodyPr>
            <a:normAutofit lnSpcReduction="10000"/>
          </a:bodyPr>
          <a:lstStyle/>
          <a:p>
            <a:pPr marL="0" indent="0" algn="just">
              <a:buNone/>
            </a:pPr>
            <a:r>
              <a:rPr lang="vi-VN" dirty="0" smtClean="0"/>
              <a:t>	Các câu chuyện </a:t>
            </a:r>
            <a:r>
              <a:rPr lang="vi-VN" dirty="0"/>
              <a:t>đều được kết hợp với hình vẽ màu sinh động, tạo hứng thú cho trẻ khi đọc sách và học tập; nội dung </a:t>
            </a:r>
            <a:r>
              <a:rPr lang="vi-VN" dirty="0" smtClean="0"/>
              <a:t>các câu </a:t>
            </a:r>
            <a:r>
              <a:rPr lang="vi-VN" dirty="0"/>
              <a:t>chuyện rõ ràng, dễ đọc dễ hiểu cùng ngôn ngữ hàm súc, giàu tính tư duy, gợi mở trí tưởng tượng…Ngày nay, các bậc phụ huynh không chỉ mong muốn con mình học tập tốt mà còn rất chú trọng đến việc bồi dưỡng kỹ năng sống cho các con. Đây thực sự là một cách nghĩ đúng đắn, bởi chỉ khi có sự kết hợp hài hòa giữa học tập và rèn luyện kỹ năng sống, trẻ mới có thể phát triển một cách lành mạnh, có thể tự tin bước tới tương lai bằng chính đôi chân mình.</a:t>
            </a:r>
          </a:p>
          <a:p>
            <a:endParaRPr lang="vi-VN" dirty="0"/>
          </a:p>
        </p:txBody>
      </p:sp>
    </p:spTree>
    <p:extLst>
      <p:ext uri="{BB962C8B-B14F-4D97-AF65-F5344CB8AC3E}">
        <p14:creationId xmlns:p14="http://schemas.microsoft.com/office/powerpoint/2010/main" val="551592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Desktop\Tủ sách KNS\z3079334481033_aea5c9495719483f7a2b508c3f0f83d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36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D:\Desktop\Tủ sách KNS\z3082218791948_a18eea391aba9d6b2e46620d625a739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712968"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209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Desktop\Tủ sách KNS\z3082127685474_c6c6842337981740f9905beb7550087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712968"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6025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Desktop\Tủ sách KNS\z3082118608161_6baf0ebd117c54480147358539b205f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712968"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4139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Desktop\Tủ sách KNS\z3082126837267_91ba6c770da4a923c7e1a84c7d24af2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712968"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527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Desktop\Tủ sách KNS\z3079334136579_493967da1e2dd873280027493301ade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1266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Desktop\Tủ sách KNS\z3082117649364_48d8e3c1594d76dd8cf233ee1bc1ac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4018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Desktop\Tủ sách KNS\z3082118608161_6baf0ebd117c54480147358539b205f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9218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D:\Desktop\Tủ sách KNS\z3079334444967_abbc3a86540490b39d67f6912d93ee4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845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6336704"/>
          </a:xfrm>
        </p:spPr>
        <p:txBody>
          <a:bodyPr>
            <a:normAutofit fontScale="85000" lnSpcReduction="10000"/>
          </a:bodyPr>
          <a:lstStyle/>
          <a:p>
            <a:pPr marL="0" indent="0" algn="just">
              <a:buNone/>
            </a:pPr>
            <a:r>
              <a:rPr lang="vi-VN" dirty="0" smtClean="0"/>
              <a:t>	</a:t>
            </a:r>
            <a:r>
              <a:rPr lang="vi-VN" dirty="0"/>
              <a:t> Hy vọng thư mục giới thiệu tủ sách </a:t>
            </a:r>
            <a:r>
              <a:rPr lang="en-US" dirty="0"/>
              <a:t>“</a:t>
            </a:r>
            <a:r>
              <a:rPr lang="vi-VN" i="1" dirty="0"/>
              <a:t>Rèn kỹ năng sống</a:t>
            </a:r>
            <a:r>
              <a:rPr lang="en-US" i="1" dirty="0"/>
              <a:t>” </a:t>
            </a:r>
            <a:r>
              <a:rPr lang="vi-VN" dirty="0" smtClean="0"/>
              <a:t>sẽ giúp </a:t>
            </a:r>
            <a:r>
              <a:rPr lang="vi-VN" dirty="0"/>
              <a:t>học sinh dễ dàng tiếp thu và trau dồi đầy đủ kỹ năng cho bản thân từ việc thay đổi tư duy, tự tin là chính mình, rèn luyện thói quen tốt để trở thành một người công dân </a:t>
            </a:r>
            <a:r>
              <a:rPr lang="vi-VN" dirty="0" smtClean="0"/>
              <a:t>tốt.</a:t>
            </a:r>
          </a:p>
          <a:p>
            <a:pPr marL="0" indent="0" algn="just">
              <a:buNone/>
            </a:pPr>
            <a:r>
              <a:rPr lang="vi-VN" dirty="0"/>
              <a:t>	</a:t>
            </a:r>
            <a:r>
              <a:rPr lang="vi-VN" dirty="0" smtClean="0"/>
              <a:t>Tủ </a:t>
            </a:r>
            <a:r>
              <a:rPr lang="vi-VN" dirty="0"/>
              <a:t>sách giống như người bạn gần gũi, thấu hiểu tâm lý cũng như những thói quen tốt, xấu, điểm mạnh điểm yếu của lứa tuổi </a:t>
            </a:r>
            <a:r>
              <a:rPr lang="vi-VN" dirty="0" smtClean="0"/>
              <a:t>học sinh, </a:t>
            </a:r>
            <a:r>
              <a:rPr lang="vi-VN" dirty="0"/>
              <a:t>từ đó đưa ra những bài học tâm tình nhẹ nhàng, dí </a:t>
            </a:r>
            <a:r>
              <a:rPr lang="vi-VN" dirty="0" smtClean="0"/>
              <a:t>dỏm. </a:t>
            </a:r>
            <a:r>
              <a:rPr lang="vi-VN" dirty="0" smtClean="0"/>
              <a:t>Mỗi học sinh là </a:t>
            </a:r>
            <a:r>
              <a:rPr lang="vi-VN" dirty="0"/>
              <a:t>một mầm non của xã hội, ngày mai mầm non ấy sẽ ra sao, thành công hay không, hoàn toàn phụ thuộc vào cách bạn hiểu và chăm chút nó ngày hôm nay</a:t>
            </a:r>
            <a:r>
              <a:rPr lang="vi-VN" dirty="0"/>
              <a:t>. </a:t>
            </a:r>
            <a:endParaRPr lang="vi-VN" dirty="0" smtClean="0"/>
          </a:p>
          <a:p>
            <a:pPr marL="0" indent="0" algn="just">
              <a:buNone/>
            </a:pPr>
            <a:r>
              <a:rPr lang="vi-VN" dirty="0"/>
              <a:t>	</a:t>
            </a:r>
            <a:r>
              <a:rPr lang="vi-VN" dirty="0" smtClean="0"/>
              <a:t>Chúng </a:t>
            </a:r>
            <a:r>
              <a:rPr lang="vi-VN" dirty="0"/>
              <a:t>ta hãy tìm đọc những cuốn sách trong tủ sách </a:t>
            </a:r>
            <a:r>
              <a:rPr lang="en-US" dirty="0"/>
              <a:t>“</a:t>
            </a:r>
            <a:r>
              <a:rPr lang="vi-VN" i="1" dirty="0"/>
              <a:t>Rèn kỹ năng sống</a:t>
            </a:r>
            <a:r>
              <a:rPr lang="en-US" i="1" dirty="0"/>
              <a:t>” </a:t>
            </a:r>
            <a:r>
              <a:rPr lang="vi-VN" dirty="0" smtClean="0"/>
              <a:t>có </a:t>
            </a:r>
            <a:r>
              <a:rPr lang="vi-VN" dirty="0"/>
              <a:t>trong thư viện nhà trường để </a:t>
            </a:r>
            <a:r>
              <a:rPr lang="vi-VN" dirty="0" smtClean="0"/>
              <a:t>rèn </a:t>
            </a:r>
            <a:r>
              <a:rPr lang="vi-VN" dirty="0"/>
              <a:t>luyện bản thân trở nên tốt đẹp </a:t>
            </a:r>
            <a:r>
              <a:rPr lang="vi-VN" dirty="0" smtClean="0"/>
              <a:t>hơn</a:t>
            </a:r>
            <a:r>
              <a:rPr lang="vi-VN" dirty="0"/>
              <a:t> </a:t>
            </a:r>
            <a:r>
              <a:rPr lang="vi-VN" dirty="0" smtClean="0"/>
              <a:t>các em nhé.</a:t>
            </a:r>
            <a:endParaRPr lang="vi-VN" dirty="0"/>
          </a:p>
          <a:p>
            <a:endParaRPr lang="vi-VN" dirty="0"/>
          </a:p>
        </p:txBody>
      </p:sp>
    </p:spTree>
    <p:extLst>
      <p:ext uri="{BB962C8B-B14F-4D97-AF65-F5344CB8AC3E}">
        <p14:creationId xmlns:p14="http://schemas.microsoft.com/office/powerpoint/2010/main" val="1977335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424936" cy="6264696"/>
          </a:xfrm>
        </p:spPr>
        <p:txBody>
          <a:bodyPr>
            <a:normAutofit fontScale="92500" lnSpcReduction="20000"/>
          </a:bodyPr>
          <a:lstStyle/>
          <a:p>
            <a:pPr marL="0" indent="0" algn="just">
              <a:buNone/>
            </a:pPr>
            <a:r>
              <a:rPr lang="vi-VN" dirty="0" smtClean="0"/>
              <a:t>	Kỹ </a:t>
            </a:r>
            <a:r>
              <a:rPr lang="vi-VN" dirty="0"/>
              <a:t>năng sống tốt là trợ thủ đắc lực giúp bạn đối diện với nghịch cảnh, là chìa khóa để bạn có thể mở ra cánh cửa thành công. Hiểu được mong muốn này của các bậc phụ huynh, thư viện nhà trường giới thiệu đến bạn đọc tủ sách </a:t>
            </a:r>
            <a:r>
              <a:rPr lang="vi-VN" i="1" dirty="0"/>
              <a:t>“</a:t>
            </a:r>
            <a:r>
              <a:rPr lang="vi-VN" i="1" dirty="0" smtClean="0"/>
              <a:t>Rèn kỹ </a:t>
            </a:r>
            <a:r>
              <a:rPr lang="vi-VN" i="1" dirty="0"/>
              <a:t>năng sống”</a:t>
            </a:r>
            <a:r>
              <a:rPr lang="vi-VN" dirty="0"/>
              <a:t> gồm nhiều cuốn sách hay và bổ ích trong quá trình giáo dục ở độ tuổi học sinh tiểu học. </a:t>
            </a:r>
            <a:r>
              <a:rPr lang="vi-VN" dirty="0" smtClean="0"/>
              <a:t>Ở </a:t>
            </a:r>
            <a:r>
              <a:rPr lang="vi-VN" dirty="0"/>
              <a:t>đó các bạn học sinh đều có thể xây dựng cho mình những ý tưởng hay, những thói quen tốt, loại bỏ những thói quen xấu, rèn luyện nghị lực cho bản thân; được tiếp nhận những phương pháp học hiệu quả, những bí quyết học tập hay, tiếp thêm sự tự tin trong cuộc </a:t>
            </a:r>
            <a:r>
              <a:rPr lang="vi-VN" dirty="0" smtClean="0"/>
              <a:t>sống…Chúng ta cùng đến với những cuốn sách trong tủ </a:t>
            </a:r>
            <a:r>
              <a:rPr lang="vi-VN" dirty="0"/>
              <a:t>sách </a:t>
            </a:r>
            <a:r>
              <a:rPr lang="vi-VN" i="1" dirty="0"/>
              <a:t>“Rèn kỹ năng sống”</a:t>
            </a:r>
            <a:r>
              <a:rPr lang="vi-VN" dirty="0"/>
              <a:t> </a:t>
            </a:r>
            <a:r>
              <a:rPr lang="vi-VN" dirty="0" smtClean="0"/>
              <a:t>có trong thư viện nhà trường các em nhé!</a:t>
            </a:r>
            <a:endParaRPr lang="vi-VN" dirty="0"/>
          </a:p>
          <a:p>
            <a:pPr marL="0" indent="0" algn="just">
              <a:buNone/>
            </a:pPr>
            <a:endParaRPr lang="vi-VN" dirty="0"/>
          </a:p>
        </p:txBody>
      </p:sp>
    </p:spTree>
    <p:extLst>
      <p:ext uri="{BB962C8B-B14F-4D97-AF65-F5344CB8AC3E}">
        <p14:creationId xmlns:p14="http://schemas.microsoft.com/office/powerpoint/2010/main" val="2235782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l="69392" t="55202"/>
          <a:stretch>
            <a:fillRect/>
          </a:stretch>
        </p:blipFill>
        <p:spPr bwMode="auto">
          <a:xfrm>
            <a:off x="7493000" y="5381625"/>
            <a:ext cx="1651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Rectangle 3"/>
          <p:cNvSpPr>
            <a:spLocks noChangeArrowheads="1"/>
          </p:cNvSpPr>
          <p:nvPr/>
        </p:nvSpPr>
        <p:spPr bwMode="auto">
          <a:xfrm>
            <a:off x="2590800" y="304800"/>
            <a:ext cx="601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endParaRPr lang="vi-VN" sz="4400" b="1">
              <a:solidFill>
                <a:srgbClr val="FF3300"/>
              </a:solidFill>
            </a:endParaRPr>
          </a:p>
        </p:txBody>
      </p:sp>
      <p:sp>
        <p:nvSpPr>
          <p:cNvPr id="164868" name="AutoShape 5"/>
          <p:cNvSpPr>
            <a:spLocks noChangeArrowheads="1"/>
          </p:cNvSpPr>
          <p:nvPr/>
        </p:nvSpPr>
        <p:spPr bwMode="auto">
          <a:xfrm>
            <a:off x="1447800" y="228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26" name="AutoShape 6"/>
          <p:cNvSpPr>
            <a:spLocks noChangeArrowheads="1"/>
          </p:cNvSpPr>
          <p:nvPr/>
        </p:nvSpPr>
        <p:spPr bwMode="auto">
          <a:xfrm>
            <a:off x="8153400" y="11430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337927" name="AutoShape 7"/>
          <p:cNvSpPr>
            <a:spLocks noChangeArrowheads="1"/>
          </p:cNvSpPr>
          <p:nvPr/>
        </p:nvSpPr>
        <p:spPr bwMode="auto">
          <a:xfrm>
            <a:off x="7848600" y="35814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pic>
        <p:nvPicPr>
          <p:cNvPr id="164871" name="Picture 9" descr="961457njqoucs7z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
            <a:ext cx="42957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2" name="AutoShape 12"/>
          <p:cNvSpPr>
            <a:spLocks noChangeArrowheads="1"/>
          </p:cNvSpPr>
          <p:nvPr/>
        </p:nvSpPr>
        <p:spPr bwMode="auto">
          <a:xfrm>
            <a:off x="152400" y="685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4873" name="AutoShape 13"/>
          <p:cNvSpPr>
            <a:spLocks noChangeArrowheads="1"/>
          </p:cNvSpPr>
          <p:nvPr/>
        </p:nvSpPr>
        <p:spPr bwMode="auto">
          <a:xfrm>
            <a:off x="1600200" y="381000"/>
            <a:ext cx="493713" cy="539750"/>
          </a:xfrm>
          <a:prstGeom prst="star4">
            <a:avLst>
              <a:gd name="adj" fmla="val 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4874" name="AutoShape 14"/>
          <p:cNvSpPr>
            <a:spLocks noChangeArrowheads="1"/>
          </p:cNvSpPr>
          <p:nvPr/>
        </p:nvSpPr>
        <p:spPr bwMode="auto">
          <a:xfrm>
            <a:off x="8650288" y="0"/>
            <a:ext cx="493712"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35" name="AutoShape 15"/>
          <p:cNvSpPr>
            <a:spLocks noChangeArrowheads="1"/>
          </p:cNvSpPr>
          <p:nvPr/>
        </p:nvSpPr>
        <p:spPr bwMode="auto">
          <a:xfrm>
            <a:off x="7543800" y="1905000"/>
            <a:ext cx="304800" cy="3048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64876" name="AutoShape 16"/>
          <p:cNvSpPr>
            <a:spLocks noChangeArrowheads="1"/>
          </p:cNvSpPr>
          <p:nvPr/>
        </p:nvSpPr>
        <p:spPr bwMode="auto">
          <a:xfrm>
            <a:off x="381000" y="2514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37" name="AutoShape 17"/>
          <p:cNvSpPr>
            <a:spLocks noChangeArrowheads="1"/>
          </p:cNvSpPr>
          <p:nvPr/>
        </p:nvSpPr>
        <p:spPr bwMode="auto">
          <a:xfrm>
            <a:off x="4038600" y="6172200"/>
            <a:ext cx="990600" cy="5334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vi-VN"/>
          </a:p>
        </p:txBody>
      </p:sp>
      <p:sp>
        <p:nvSpPr>
          <p:cNvPr id="164878" name="Text Box 19"/>
          <p:cNvSpPr txBox="1">
            <a:spLocks noChangeArrowheads="1"/>
          </p:cNvSpPr>
          <p:nvPr/>
        </p:nvSpPr>
        <p:spPr bwMode="auto">
          <a:xfrm>
            <a:off x="304800" y="4572000"/>
            <a:ext cx="8593138" cy="1570038"/>
          </a:xfrm>
          <a:prstGeom prst="rect">
            <a:avLst/>
          </a:prstGeom>
          <a:solidFill>
            <a:srgbClr val="4FFF4F"/>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800" dirty="0" err="1"/>
              <a:t>XIN</a:t>
            </a:r>
            <a:r>
              <a:rPr lang="en-US" sz="4800" dirty="0"/>
              <a:t> </a:t>
            </a:r>
            <a:r>
              <a:rPr lang="en-US" sz="4800" dirty="0" err="1"/>
              <a:t>CHÀO</a:t>
            </a:r>
            <a:r>
              <a:rPr lang="en-US" sz="4800" dirty="0"/>
              <a:t> </a:t>
            </a:r>
            <a:r>
              <a:rPr lang="en-US" sz="4800" dirty="0" err="1"/>
              <a:t>VÀ</a:t>
            </a:r>
            <a:r>
              <a:rPr lang="en-US" sz="4800" dirty="0"/>
              <a:t> </a:t>
            </a:r>
            <a:r>
              <a:rPr lang="en-US" sz="4800" dirty="0" err="1"/>
              <a:t>HẸN</a:t>
            </a:r>
            <a:r>
              <a:rPr lang="en-US" sz="4800" dirty="0"/>
              <a:t> </a:t>
            </a:r>
            <a:r>
              <a:rPr lang="en-US" sz="4800" dirty="0" err="1"/>
              <a:t>GẶP</a:t>
            </a:r>
            <a:r>
              <a:rPr lang="en-US" sz="4800" dirty="0"/>
              <a:t> </a:t>
            </a:r>
            <a:r>
              <a:rPr lang="en-US" sz="4800" dirty="0" err="1"/>
              <a:t>LẠI</a:t>
            </a:r>
            <a:r>
              <a:rPr lang="en-US" sz="4800" dirty="0"/>
              <a:t> </a:t>
            </a:r>
            <a:r>
              <a:rPr lang="en-US" sz="4800" dirty="0" err="1"/>
              <a:t>CÁC</a:t>
            </a:r>
            <a:r>
              <a:rPr lang="en-US" sz="4800" dirty="0"/>
              <a:t> </a:t>
            </a:r>
            <a:r>
              <a:rPr lang="en-US" sz="4800" dirty="0" err="1" smtClean="0"/>
              <a:t>EM</a:t>
            </a:r>
            <a:r>
              <a:rPr lang="en-US" sz="4800" dirty="0" smtClean="0"/>
              <a:t>!</a:t>
            </a:r>
            <a:endParaRPr lang="en-US" sz="4800" dirty="0"/>
          </a:p>
        </p:txBody>
      </p:sp>
    </p:spTree>
    <p:extLst>
      <p:ext uri="{BB962C8B-B14F-4D97-AF65-F5344CB8AC3E}">
        <p14:creationId xmlns:p14="http://schemas.microsoft.com/office/powerpoint/2010/main" val="42222985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sktop\Tủ sách KNS\z3079334062315_92825a1a85664c99c9ba9dc6000d28a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476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esktop\Tủ sách KNS\z3079334073987_37ec4605c6aafa2018a5bb16cc5b97b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3090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esktop\Tủ sách KNS\z3079334088281_a778874b544c053dde59eca22951e7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331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esktop\Tủ sách KNS\z3079334101767_dbf4edba9d580058e334b49e7450b5a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261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34</Words>
  <Application>Microsoft Office PowerPoint</Application>
  <PresentationFormat>On-screen Show (4:3)</PresentationFormat>
  <Paragraphs>9</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TIEN</dc:creator>
  <cp:lastModifiedBy>PHAM TIEN</cp:lastModifiedBy>
  <cp:revision>94</cp:revision>
  <dcterms:created xsi:type="dcterms:W3CDTF">2022-01-04T09:32:42Z</dcterms:created>
  <dcterms:modified xsi:type="dcterms:W3CDTF">2022-01-05T03:36:08Z</dcterms:modified>
</cp:coreProperties>
</file>