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20" r:id="rId1"/>
    <p:sldMasterId id="2147483736" r:id="rId2"/>
  </p:sldMasterIdLst>
  <p:notesMasterIdLst>
    <p:notesMasterId r:id="rId20"/>
  </p:notesMasterIdLst>
  <p:sldIdLst>
    <p:sldId id="452" r:id="rId3"/>
    <p:sldId id="307" r:id="rId4"/>
    <p:sldId id="454" r:id="rId5"/>
    <p:sldId id="437" r:id="rId6"/>
    <p:sldId id="328" r:id="rId7"/>
    <p:sldId id="334" r:id="rId8"/>
    <p:sldId id="453" r:id="rId9"/>
    <p:sldId id="442" r:id="rId10"/>
    <p:sldId id="259" r:id="rId11"/>
    <p:sldId id="444" r:id="rId12"/>
    <p:sldId id="445" r:id="rId13"/>
    <p:sldId id="446" r:id="rId14"/>
    <p:sldId id="414" r:id="rId15"/>
    <p:sldId id="427" r:id="rId16"/>
    <p:sldId id="447" r:id="rId17"/>
    <p:sldId id="450" r:id="rId18"/>
    <p:sldId id="4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22" autoAdjust="0"/>
  </p:normalViewPr>
  <p:slideViewPr>
    <p:cSldViewPr snapToGrid="0">
      <p:cViewPr varScale="1">
        <p:scale>
          <a:sx n="42" d="100"/>
          <a:sy n="42" d="100"/>
        </p:scale>
        <p:origin x="-1037"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5F3E2-1B41-4C32-8DCC-4E27FDF77869}"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BA0AF-5A4A-45AC-9678-B57FF2AE8385}" type="slidenum">
              <a:rPr lang="en-US" smtClean="0"/>
              <a:t>‹#›</a:t>
            </a:fld>
            <a:endParaRPr lang="en-US"/>
          </a:p>
        </p:txBody>
      </p:sp>
    </p:spTree>
    <p:extLst>
      <p:ext uri="{BB962C8B-B14F-4D97-AF65-F5344CB8AC3E}">
        <p14:creationId xmlns:p14="http://schemas.microsoft.com/office/powerpoint/2010/main" val="228079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31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18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13</a:t>
            </a:fld>
            <a:endParaRPr lang="en-US"/>
          </a:p>
        </p:txBody>
      </p:sp>
    </p:spTree>
    <p:extLst>
      <p:ext uri="{BB962C8B-B14F-4D97-AF65-F5344CB8AC3E}">
        <p14:creationId xmlns:p14="http://schemas.microsoft.com/office/powerpoint/2010/main" val="209861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5BA0AF-5A4A-45AC-9678-B57FF2AE8385}" type="slidenum">
              <a:rPr lang="en-US" smtClean="0"/>
              <a:t>16</a:t>
            </a:fld>
            <a:endParaRPr lang="en-US"/>
          </a:p>
        </p:txBody>
      </p:sp>
    </p:spTree>
    <p:extLst>
      <p:ext uri="{BB962C8B-B14F-4D97-AF65-F5344CB8AC3E}">
        <p14:creationId xmlns:p14="http://schemas.microsoft.com/office/powerpoint/2010/main" val="40718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883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26560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02428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765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585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19/11/2024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51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713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9677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5368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81376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1903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795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83001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E7338BBD-68AF-8F93-DA4D-10D2CF961A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1766356"/>
      </p:ext>
    </p:extLst>
  </p:cSld>
  <p:clrMap bg1="lt1" tx1="dk1" bg2="dk2" tx2="lt2" accent1="accent1" accent2="accent2" accent3="accent3" accent4="accent4" accent5="accent5" accent6="accent6" hlink="hlink" folHlink="folHlink"/>
  <p:sldLayoutIdLst>
    <p:sldLayoutId id="2147483721" r:id="rId1"/>
    <p:sldLayoutId id="2147483734"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1FC63-5E4A-4366-BAFC-D5AF55FADB6C}"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680D2-E6AD-45B7-8E21-900B3ED76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63648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20.sv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5" name="Picture 7" descr="flower7"/>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4400" y="1600200"/>
            <a:ext cx="809413" cy="30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descr="flower7"/>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6001" y="1295400"/>
            <a:ext cx="887307" cy="33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WordArt 122"/>
          <p:cNvSpPr>
            <a:spLocks noChangeArrowheads="1" noChangeShapeType="1" noTextEdit="1"/>
          </p:cNvSpPr>
          <p:nvPr/>
        </p:nvSpPr>
        <p:spPr bwMode="auto">
          <a:xfrm>
            <a:off x="1115568" y="2289810"/>
            <a:ext cx="9958832" cy="1577340"/>
          </a:xfrm>
          <a:prstGeom prst="rect">
            <a:avLst/>
          </a:prstGeom>
        </p:spPr>
        <p:txBody>
          <a:bodyPr wrap="none" fromWordArt="1">
            <a:prstTxWarp prst="textPlain">
              <a:avLst>
                <a:gd name="adj" fmla="val 50000"/>
              </a:avLst>
            </a:prstTxWarp>
          </a:bodyPr>
          <a:lstStyle/>
          <a:p>
            <a:pPr lvl="0" algn="ctr">
              <a:defRPr/>
            </a:pPr>
            <a:r>
              <a:rPr lang="en-US" sz="3600" b="1" dirty="0" err="1" smtClean="0">
                <a:solidFill>
                  <a:schemeClr val="accent1"/>
                </a:solidFill>
                <a:latin typeface="Times New Roman" pitchFamily="18" charset="0"/>
                <a:cs typeface="Times New Roman" pitchFamily="18" charset="0"/>
              </a:rPr>
              <a:t>MÔN</a:t>
            </a:r>
            <a:r>
              <a:rPr lang="en-US" sz="3600" b="1" dirty="0">
                <a:solidFill>
                  <a:schemeClr val="accent1"/>
                </a:solidFill>
                <a:latin typeface="Times New Roman" pitchFamily="18" charset="0"/>
                <a:cs typeface="Times New Roman" pitchFamily="18" charset="0"/>
              </a:rPr>
              <a:t>: </a:t>
            </a:r>
            <a:r>
              <a:rPr lang="en-US" sz="3600" b="1" dirty="0" err="1">
                <a:solidFill>
                  <a:schemeClr val="accent1"/>
                </a:solidFill>
                <a:latin typeface="Times New Roman" pitchFamily="18" charset="0"/>
                <a:cs typeface="Times New Roman" pitchFamily="18" charset="0"/>
              </a:rPr>
              <a:t>ĐẠO</a:t>
            </a:r>
            <a:r>
              <a:rPr lang="en-US" sz="3600" b="1" dirty="0">
                <a:solidFill>
                  <a:schemeClr val="accent1"/>
                </a:solidFill>
                <a:latin typeface="Times New Roman" pitchFamily="18" charset="0"/>
                <a:cs typeface="Times New Roman" pitchFamily="18" charset="0"/>
              </a:rPr>
              <a:t> </a:t>
            </a:r>
            <a:r>
              <a:rPr lang="en-US" sz="3600" b="1" dirty="0" err="1">
                <a:solidFill>
                  <a:schemeClr val="accent1"/>
                </a:solidFill>
                <a:latin typeface="Times New Roman" pitchFamily="18" charset="0"/>
                <a:cs typeface="Times New Roman" pitchFamily="18" charset="0"/>
              </a:rPr>
              <a:t>ĐỨC</a:t>
            </a:r>
            <a:endParaRPr lang="en-US" sz="3600" b="1" dirty="0">
              <a:solidFill>
                <a:schemeClr val="accent1"/>
              </a:solidFill>
              <a:latin typeface="Times New Roman" pitchFamily="18" charset="0"/>
              <a:cs typeface="Times New Roman" pitchFamily="18" charset="0"/>
            </a:endParaRPr>
          </a:p>
          <a:p>
            <a:pPr lvl="0" algn="ctr">
              <a:defRPr/>
            </a:pPr>
            <a:r>
              <a:rPr lang="en-US" sz="3600" b="1" dirty="0" err="1">
                <a:solidFill>
                  <a:schemeClr val="accent1"/>
                </a:solidFill>
                <a:latin typeface="Times New Roman" pitchFamily="18" charset="0"/>
                <a:cs typeface="Times New Roman" pitchFamily="18" charset="0"/>
              </a:rPr>
              <a:t>BÀI</a:t>
            </a:r>
            <a:r>
              <a:rPr lang="en-US" sz="3600" b="1" dirty="0">
                <a:solidFill>
                  <a:schemeClr val="accent1"/>
                </a:solidFill>
                <a:latin typeface="Times New Roman" pitchFamily="18" charset="0"/>
                <a:cs typeface="Times New Roman" pitchFamily="18" charset="0"/>
              </a:rPr>
              <a:t> 5: </a:t>
            </a:r>
            <a:r>
              <a:rPr lang="en-US" sz="3600" b="1" dirty="0" err="1">
                <a:solidFill>
                  <a:schemeClr val="accent1"/>
                </a:solidFill>
                <a:latin typeface="Times New Roman" pitchFamily="18" charset="0"/>
                <a:cs typeface="Times New Roman" pitchFamily="18" charset="0"/>
              </a:rPr>
              <a:t>EM</a:t>
            </a:r>
            <a:r>
              <a:rPr lang="en-US" sz="3600" b="1" dirty="0">
                <a:solidFill>
                  <a:schemeClr val="accent1"/>
                </a:solidFill>
                <a:latin typeface="Times New Roman" pitchFamily="18" charset="0"/>
                <a:cs typeface="Times New Roman" pitchFamily="18" charset="0"/>
              </a:rPr>
              <a:t> </a:t>
            </a:r>
            <a:r>
              <a:rPr lang="en-US" sz="3600" b="1" dirty="0" err="1">
                <a:solidFill>
                  <a:schemeClr val="accent1"/>
                </a:solidFill>
                <a:latin typeface="Times New Roman" pitchFamily="18" charset="0"/>
                <a:cs typeface="Times New Roman" pitchFamily="18" charset="0"/>
              </a:rPr>
              <a:t>YÊU</a:t>
            </a:r>
            <a:r>
              <a:rPr lang="en-US" sz="3600" b="1" dirty="0">
                <a:solidFill>
                  <a:schemeClr val="accent1"/>
                </a:solidFill>
                <a:latin typeface="Times New Roman" pitchFamily="18" charset="0"/>
                <a:cs typeface="Times New Roman" pitchFamily="18" charset="0"/>
              </a:rPr>
              <a:t> LAO </a:t>
            </a:r>
            <a:r>
              <a:rPr lang="en-US" sz="3600" b="1" dirty="0" err="1">
                <a:solidFill>
                  <a:schemeClr val="accent1"/>
                </a:solidFill>
                <a:latin typeface="Times New Roman" pitchFamily="18" charset="0"/>
                <a:cs typeface="Times New Roman" pitchFamily="18" charset="0"/>
              </a:rPr>
              <a:t>ĐỘNG</a:t>
            </a:r>
            <a:r>
              <a:rPr lang="en-US" sz="3600" b="1" dirty="0">
                <a:solidFill>
                  <a:schemeClr val="accent1"/>
                </a:solidFill>
                <a:latin typeface="Times New Roman" pitchFamily="18" charset="0"/>
                <a:cs typeface="Times New Roman" pitchFamily="18" charset="0"/>
              </a:rPr>
              <a:t> (</a:t>
            </a:r>
            <a:r>
              <a:rPr lang="en-US" sz="3600" b="1" dirty="0" err="1">
                <a:solidFill>
                  <a:schemeClr val="accent1"/>
                </a:solidFill>
                <a:latin typeface="Times New Roman" pitchFamily="18" charset="0"/>
                <a:cs typeface="Times New Roman" pitchFamily="18" charset="0"/>
              </a:rPr>
              <a:t>Tiết</a:t>
            </a:r>
            <a:r>
              <a:rPr lang="en-US" sz="3600" b="1" dirty="0">
                <a:solidFill>
                  <a:schemeClr val="accent1"/>
                </a:solidFill>
                <a:latin typeface="Times New Roman" pitchFamily="18" charset="0"/>
                <a:cs typeface="Times New Roman" pitchFamily="18" charset="0"/>
              </a:rPr>
              <a:t> 2</a:t>
            </a:r>
            <a:r>
              <a:rPr lang="en-US" sz="3600" b="1" dirty="0" smtClean="0">
                <a:solidFill>
                  <a:schemeClr val="accent1"/>
                </a:solidFill>
                <a:latin typeface="Times New Roman" pitchFamily="18" charset="0"/>
                <a:cs typeface="Times New Roman" pitchFamily="18" charset="0"/>
              </a:rPr>
              <a:t>)</a:t>
            </a:r>
            <a:endParaRPr lang="en-US" sz="3600" b="1" dirty="0">
              <a:solidFill>
                <a:schemeClr val="accent1"/>
              </a:solidFill>
              <a:latin typeface="Times New Roman" pitchFamily="18" charset="0"/>
              <a:cs typeface="Times New Roman" pitchFamily="18" charset="0"/>
            </a:endParaRPr>
          </a:p>
        </p:txBody>
      </p:sp>
      <p:sp>
        <p:nvSpPr>
          <p:cNvPr id="2" name="TextBox 1"/>
          <p:cNvSpPr txBox="1"/>
          <p:nvPr/>
        </p:nvSpPr>
        <p:spPr>
          <a:xfrm>
            <a:off x="3450337" y="4600255"/>
            <a:ext cx="5984238" cy="646331"/>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a:t>
            </a:r>
            <a:r>
              <a:rPr lang="en-US" sz="3600" b="1" dirty="0" err="1" smtClean="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Phạm</a:t>
            </a:r>
            <a:r>
              <a:rPr lang="en-US" sz="3600" b="1" dirty="0" smtClean="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600" b="1" dirty="0" smtClean="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a:t>
            </a:r>
            <a:endParaRPr lang="en-GB"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469" name="Picture 13" descr="Buombay"/>
          <p:cNvPicPr>
            <a:picLocks noChangeAspect="1"/>
          </p:cNvPicPr>
          <p:nvPr/>
        </p:nvPicPr>
        <p:blipFill>
          <a:blip r:embed="rId5"/>
          <a:stretch>
            <a:fillRect/>
          </a:stretch>
        </p:blipFill>
        <p:spPr>
          <a:xfrm>
            <a:off x="20321" y="5867400"/>
            <a:ext cx="8781627" cy="990600"/>
          </a:xfrm>
          <a:prstGeom prst="rect">
            <a:avLst/>
          </a:prstGeom>
          <a:noFill/>
          <a:ln w="9525">
            <a:noFill/>
          </a:ln>
        </p:spPr>
      </p:pic>
      <p:pic>
        <p:nvPicPr>
          <p:cNvPr id="3" name="Picture 8" descr="flower7"/>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04693" y="962660"/>
            <a:ext cx="887307" cy="33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0425_2j_s"/>
          <p:cNvPicPr>
            <a:picLocks noChangeAspect="1"/>
          </p:cNvPicPr>
          <p:nvPr/>
        </p:nvPicPr>
        <p:blipFill>
          <a:blip r:embed="rId6"/>
          <a:stretch>
            <a:fillRect/>
          </a:stretch>
        </p:blipFill>
        <p:spPr>
          <a:xfrm rot="5400000">
            <a:off x="10617200" y="-965200"/>
            <a:ext cx="609600" cy="2540000"/>
          </a:xfrm>
          <a:prstGeom prst="rect">
            <a:avLst/>
          </a:prstGeom>
          <a:noFill/>
          <a:ln w="9525">
            <a:noFill/>
          </a:ln>
        </p:spPr>
      </p:pic>
      <p:sp>
        <p:nvSpPr>
          <p:cNvPr id="10" name="Rectangle 9">
            <a:extLst>
              <a:ext uri="{FF2B5EF4-FFF2-40B4-BE49-F238E27FC236}">
                <a16:creationId xmlns:a16="http://schemas.microsoft.com/office/drawing/2014/main" xmlns="" id="{CD914D8B-C74B-4E12-2D3C-0A42D56BC895}"/>
              </a:ext>
            </a:extLst>
          </p:cNvPr>
          <p:cNvSpPr/>
          <p:nvPr/>
        </p:nvSpPr>
        <p:spPr>
          <a:xfrm>
            <a:off x="719138" y="115888"/>
            <a:ext cx="11041062" cy="1296987"/>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ts val="3233"/>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UỶ BAN NHÂN DÂN TP THÁI NGUYÊN</a:t>
            </a:r>
          </a:p>
          <a:p>
            <a:pPr marL="0" marR="0" lvl="0" indent="0" algn="ctr" defTabSz="914400" eaLnBrk="1" fontAlgn="auto" latinLnBrk="0" hangingPunct="1">
              <a:lnSpc>
                <a:spcPts val="3233"/>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TIỂU HỌC THỊNH ĐỨC</a:t>
            </a:r>
          </a:p>
        </p:txBody>
      </p:sp>
    </p:spTree>
    <p:extLst>
      <p:ext uri="{BB962C8B-B14F-4D97-AF65-F5344CB8AC3E}">
        <p14:creationId xmlns:p14="http://schemas.microsoft.com/office/powerpoint/2010/main" val="164021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9469"/>
                                        </p:tgtEl>
                                        <p:attrNameLst>
                                          <p:attrName>style.visibility</p:attrName>
                                        </p:attrNameLst>
                                      </p:cBhvr>
                                      <p:to>
                                        <p:strVal val="visible"/>
                                      </p:to>
                                    </p:set>
                                    <p:animEffect transition="in" filter="box(in)">
                                      <p:cBhvr>
                                        <p:cTn id="7" dur="500"/>
                                        <p:tgtEl>
                                          <p:spTgt spid="1946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080"/>
                                        </p:tgtEl>
                                        <p:attrNameLst>
                                          <p:attrName>style.visibility</p:attrName>
                                        </p:attrNameLst>
                                      </p:cBhvr>
                                      <p:to>
                                        <p:strVal val="visible"/>
                                      </p:to>
                                    </p:set>
                                    <p:anim calcmode="lin" valueType="num">
                                      <p:cBhvr>
                                        <p:cTn id="12" dur="1000" fill="hold"/>
                                        <p:tgtEl>
                                          <p:spTgt spid="3080"/>
                                        </p:tgtEl>
                                        <p:attrNameLst>
                                          <p:attrName>ppt_w</p:attrName>
                                        </p:attrNameLst>
                                      </p:cBhvr>
                                      <p:tavLst>
                                        <p:tav tm="0">
                                          <p:val>
                                            <p:strVal val="#ppt_w*0.70"/>
                                          </p:val>
                                        </p:tav>
                                        <p:tav tm="100000">
                                          <p:val>
                                            <p:strVal val="#ppt_w"/>
                                          </p:val>
                                        </p:tav>
                                      </p:tavLst>
                                    </p:anim>
                                    <p:anim calcmode="lin" valueType="num">
                                      <p:cBhvr>
                                        <p:cTn id="13" dur="1000" fill="hold"/>
                                        <p:tgtEl>
                                          <p:spTgt spid="3080"/>
                                        </p:tgtEl>
                                        <p:attrNameLst>
                                          <p:attrName>ppt_h</p:attrName>
                                        </p:attrNameLst>
                                      </p:cBhvr>
                                      <p:tavLst>
                                        <p:tav tm="0">
                                          <p:val>
                                            <p:strVal val="#ppt_h"/>
                                          </p:val>
                                        </p:tav>
                                        <p:tav tm="100000">
                                          <p:val>
                                            <p:strVal val="#ppt_h"/>
                                          </p:val>
                                        </p:tav>
                                      </p:tavLst>
                                    </p:anim>
                                    <p:animEffect transition="in" filter="fade">
                                      <p:cBhvr>
                                        <p:cTn id="14" dur="1000"/>
                                        <p:tgtEl>
                                          <p:spTgt spid="308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ox(in)">
                                      <p:cBhvr>
                                        <p:cTn id="19"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P spid="30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383119"/>
            <a:ext cx="11009286" cy="4715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Tình huống 1: </a:t>
            </a:r>
            <a:r>
              <a:rPr kumimoji="0" lang="vi-VN" sz="440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Sáng nay, cả lớp đi lao động trồng cây xung quanh trường. Hạnh đến rủ Hương cùng đi. Trời lạnh, Hương ngại không muốn ra khỏi nhà nên nhờ Hạnh xin phép cô  nghỉ với lí do là bị ốm.</a:t>
            </a:r>
          </a:p>
        </p:txBody>
      </p:sp>
    </p:spTree>
    <p:extLst>
      <p:ext uri="{BB962C8B-B14F-4D97-AF65-F5344CB8AC3E}">
        <p14:creationId xmlns:p14="http://schemas.microsoft.com/office/powerpoint/2010/main" val="1497249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383118"/>
            <a:ext cx="11009286" cy="47155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Tình</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huống</a:t>
            </a:r>
            <a:r>
              <a:rPr kumimoji="0" lang="en-US"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2: </a:t>
            </a:r>
            <a:r>
              <a:rPr kumimoji="0" lang="vi-VN" sz="400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Chiều nay, Chung được bố mẹ giao cho việc nhổ cỏ ngoài vườn. Đúng lúc Chung đang ra vườn nhổ cỏ thì Tình sang rủ đi đá bóng. Thấy Chung ngần ngại, Tình bảo: “Để đấy, mai nhổ cũng được mà!”</a:t>
            </a:r>
          </a:p>
        </p:txBody>
      </p:sp>
    </p:spTree>
    <p:extLst>
      <p:ext uri="{BB962C8B-B14F-4D97-AF65-F5344CB8AC3E}">
        <p14:creationId xmlns:p14="http://schemas.microsoft.com/office/powerpoint/2010/main" val="3433471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576260" y="383118"/>
            <a:ext cx="11009286" cy="42986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Tình</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huống</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3: </a:t>
            </a: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Hằng ngày, ngoài giờ học Tâm thường xuyên làm các công việc gia đình như rửa bát, dọn dẹp nhà cửa, tưới rau, cho gà ăn,… Ai cũng khen Tâm biết yêu quý lao động. Nhưng Lan lại nói với Tâm: “ Là học sinh không nên mất thời gian làm việc nhà mà chỉ cần tập trung học để có thành tích cao.”</a:t>
            </a:r>
          </a:p>
        </p:txBody>
      </p:sp>
    </p:spTree>
    <p:extLst>
      <p:ext uri="{BB962C8B-B14F-4D97-AF65-F5344CB8AC3E}">
        <p14:creationId xmlns:p14="http://schemas.microsoft.com/office/powerpoint/2010/main" val="406465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xmlns=""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xmlns="" id="{32D3F7A8-9F7E-832A-4A43-C0236E445D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xmlns=""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xmlns=""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xmlns="" id="{BBB57ADE-C960-9EE0-6E6F-2B7A365E6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xmlns=""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xmlns="" id="{E2B192E1-053C-C104-D266-C612E98BE9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xmlns="" id="{6E7E8163-894C-C6AC-92F6-5F464001FA1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xmlns="" id="{A7503FF2-D851-4163-21C2-08E49D43EFB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xmlns="" id="{A9888551-5426-0040-4CAC-B78D3966023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xmlns="" id="{416B7FAC-6CCC-475A-418C-58FD0DB8D6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xmlns=""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xmlns=""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xmlns="" id="{8AF5AC5C-A6F6-8F18-8F1C-A2A4F9C3D5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xmlns=""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xmlns=""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xmlns=""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CFF526DE-26EC-B3DA-1E28-5D3076EA657D}"/>
              </a:ext>
            </a:extLst>
          </p:cNvPr>
          <p:cNvPicPr>
            <a:picLocks noChangeAspect="1"/>
          </p:cNvPicPr>
          <p:nvPr/>
        </p:nvPicPr>
        <p:blipFill>
          <a:blip r:embed="rId3"/>
          <a:stretch>
            <a:fillRect/>
          </a:stretch>
        </p:blipFill>
        <p:spPr>
          <a:xfrm>
            <a:off x="3912370" y="1264057"/>
            <a:ext cx="4645555" cy="1566808"/>
          </a:xfrm>
          <a:prstGeom prst="rect">
            <a:avLst/>
          </a:prstGeom>
        </p:spPr>
      </p:pic>
    </p:spTree>
    <p:extLst>
      <p:ext uri="{BB962C8B-B14F-4D97-AF65-F5344CB8AC3E}">
        <p14:creationId xmlns:p14="http://schemas.microsoft.com/office/powerpoint/2010/main" val="1431864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xmlns=""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xmlns=""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C92B8C1-1A3B-3C0A-D570-69AF06F0AA81}"/>
              </a:ext>
            </a:extLst>
          </p:cNvPr>
          <p:cNvSpPr txBox="1"/>
          <p:nvPr/>
        </p:nvSpPr>
        <p:spPr>
          <a:xfrm>
            <a:off x="686414" y="3139680"/>
            <a:ext cx="10819168" cy="2123658"/>
          </a:xfrm>
          <a:prstGeom prst="rect">
            <a:avLst/>
          </a:prstGeom>
          <a:noFill/>
        </p:spPr>
        <p:txBody>
          <a:bodyPr wrap="square">
            <a:spAutoFit/>
          </a:bodyPr>
          <a:lstStyle/>
          <a:p>
            <a:pPr lvl="0" algn="just"/>
            <a:r>
              <a:rPr lang="en-US" sz="4400" b="1" dirty="0" smtClean="0">
                <a:solidFill>
                  <a:prstClr val="black"/>
                </a:solidFill>
                <a:latin typeface="Times New Roman" pitchFamily="18" charset="0"/>
                <a:cs typeface="Times New Roman" pitchFamily="18" charset="0"/>
              </a:rPr>
              <a:t>	</a:t>
            </a:r>
            <a:r>
              <a:rPr lang="en-US" sz="4400" b="1" dirty="0" err="1" smtClean="0">
                <a:solidFill>
                  <a:prstClr val="black"/>
                </a:solidFill>
                <a:latin typeface="Times New Roman" pitchFamily="18" charset="0"/>
                <a:cs typeface="Times New Roman" pitchFamily="18" charset="0"/>
              </a:rPr>
              <a:t>Đọc</a:t>
            </a:r>
            <a:r>
              <a:rPr lang="en-US" sz="4400" b="1" dirty="0" smtClean="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những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câu</a:t>
            </a:r>
            <a:r>
              <a:rPr lang="en-US" sz="4400" b="1" dirty="0">
                <a:solidFill>
                  <a:prstClr val="black"/>
                </a:solidFill>
                <a:latin typeface="Times New Roman" pitchFamily="18" charset="0"/>
                <a:cs typeface="Times New Roman" pitchFamily="18" charset="0"/>
              </a:rPr>
              <a:t> ca </a:t>
            </a:r>
            <a:r>
              <a:rPr lang="en-US" sz="4400" b="1" dirty="0" err="1">
                <a:solidFill>
                  <a:prstClr val="black"/>
                </a:solidFill>
                <a:latin typeface="Times New Roman" pitchFamily="18" charset="0"/>
                <a:cs typeface="Times New Roman" pitchFamily="18" charset="0"/>
              </a:rPr>
              <a:t>dao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tục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danh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bài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hát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câu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yêu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lao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động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chuẩn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bị</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5" name="Hình ảnh 22">
            <a:extLst>
              <a:ext uri="{FF2B5EF4-FFF2-40B4-BE49-F238E27FC236}">
                <a16:creationId xmlns:a16="http://schemas.microsoft.com/office/drawing/2014/main" xmlns="" id="{34CC0F82-1CDB-2C46-0FA9-D74F382CA631}"/>
              </a:ext>
            </a:extLst>
          </p:cNvPr>
          <p:cNvPicPr>
            <a:picLocks noChangeAspect="1"/>
          </p:cNvPicPr>
          <p:nvPr/>
        </p:nvPicPr>
        <p:blipFill rotWithShape="1">
          <a:blip r:embed="rId3"/>
          <a:srcRect l="50655" t="3903" r="28184" b="63507"/>
          <a:stretch/>
        </p:blipFill>
        <p:spPr>
          <a:xfrm>
            <a:off x="590138" y="221761"/>
            <a:ext cx="740784" cy="1087628"/>
          </a:xfrm>
          <a:prstGeom prst="rect">
            <a:avLst/>
          </a:prstGeom>
        </p:spPr>
      </p:pic>
      <p:sp>
        <p:nvSpPr>
          <p:cNvPr id="7" name="Hộp Văn bản 11">
            <a:extLst>
              <a:ext uri="{FF2B5EF4-FFF2-40B4-BE49-F238E27FC236}">
                <a16:creationId xmlns:a16="http://schemas.microsoft.com/office/drawing/2014/main" xmlns="" id="{AF78C2C1-A0EA-47B3-BDE2-6824E5ED4F50}"/>
              </a:ext>
            </a:extLst>
          </p:cNvPr>
          <p:cNvSpPr txBox="1"/>
          <p:nvPr/>
        </p:nvSpPr>
        <p:spPr>
          <a:xfrm>
            <a:off x="495506" y="1492430"/>
            <a:ext cx="11200985" cy="1446550"/>
          </a:xfrm>
          <a:prstGeom prst="rect">
            <a:avLst/>
          </a:prstGeom>
          <a:noFill/>
        </p:spPr>
        <p:txBody>
          <a:bodyPr wrap="square" rtlCol="0">
            <a:spAutoFit/>
          </a:bodyPr>
          <a:lstStyle/>
          <a:p>
            <a:pPr lvl="0"/>
            <a:r>
              <a:rPr lang="en-US" sz="4400" b="1" dirty="0" smtClean="0">
                <a:solidFill>
                  <a:prstClr val="black"/>
                </a:solidFill>
                <a:latin typeface="Times New Roman" pitchFamily="18" charset="0"/>
                <a:ea typeface="Cambria" panose="02040503050406030204" pitchFamily="18" charset="0"/>
                <a:cs typeface="Times New Roman" pitchFamily="18" charset="0"/>
              </a:rPr>
              <a:t> 	C</a:t>
            </a:r>
            <a:r>
              <a:rPr lang="vi-VN" sz="4400" b="1" dirty="0">
                <a:solidFill>
                  <a:prstClr val="black"/>
                </a:solidFill>
                <a:latin typeface="Times New Roman" pitchFamily="18" charset="0"/>
                <a:ea typeface="Cambria" panose="02040503050406030204" pitchFamily="18" charset="0"/>
                <a:cs typeface="Times New Roman" pitchFamily="18" charset="0"/>
              </a:rPr>
              <a:t>hia sẻ với nhau về những việc em đã và sẽ làm thể hiện tình yêu lao động.</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67454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C0197FA-FC95-6090-C182-B300414D202A}"/>
              </a:ext>
            </a:extLst>
          </p:cNvPr>
          <p:cNvSpPr>
            <a:spLocks noGrp="1"/>
          </p:cNvSpPr>
          <p:nvPr>
            <p:ph type="sldNum" sz="quarter" idx="12"/>
          </p:nvPr>
        </p:nvSpPr>
        <p:spPr/>
        <p:txBody>
          <a:bodyPr/>
          <a:lstStyle/>
          <a:p>
            <a:fld id="{BFB40588-9AA4-4EE8-A8F0-AB40AAF79670}" type="slidenum">
              <a:rPr lang="vi-VN" smtClean="0"/>
              <a:t>16</a:t>
            </a:fld>
            <a:endParaRPr lang="vi-VN"/>
          </a:p>
        </p:txBody>
      </p:sp>
      <p:pic>
        <p:nvPicPr>
          <p:cNvPr id="11" name="Content Placeholder 10">
            <a:extLst>
              <a:ext uri="{FF2B5EF4-FFF2-40B4-BE49-F238E27FC236}">
                <a16:creationId xmlns:a16="http://schemas.microsoft.com/office/drawing/2014/main" xmlns="" id="{B8A857C0-A7E1-F682-1D76-ED96DB3265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10119"/>
            <a:ext cx="12192000" cy="3437762"/>
          </a:xfrm>
          <a:prstGeom prst="rect">
            <a:avLst/>
          </a:prstGeom>
        </p:spPr>
      </p:pic>
    </p:spTree>
    <p:extLst>
      <p:ext uri="{BB962C8B-B14F-4D97-AF65-F5344CB8AC3E}">
        <p14:creationId xmlns:p14="http://schemas.microsoft.com/office/powerpoint/2010/main" val="4069104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xmlns=""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xmlns="" id="{958042E7-7005-46D9-8C17-E6F412E8C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xmlns="" id="{0944945A-B224-DAD3-A926-1F262EE9E620}"/>
              </a:ext>
            </a:extLst>
          </p:cNvPr>
          <p:cNvPicPr>
            <a:picLocks noChangeAspect="1"/>
          </p:cNvPicPr>
          <p:nvPr/>
        </p:nvPicPr>
        <p:blipFill>
          <a:blip r:embed="rId4"/>
          <a:stretch>
            <a:fillRect/>
          </a:stretch>
        </p:blipFill>
        <p:spPr>
          <a:xfrm>
            <a:off x="0" y="4328337"/>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xmlns=""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2D354444-70D5-52E8-6D9D-D11AB5460F60}"/>
              </a:ext>
            </a:extLst>
          </p:cNvPr>
          <p:cNvPicPr>
            <a:picLocks noChangeAspect="1"/>
          </p:cNvPicPr>
          <p:nvPr/>
        </p:nvPicPr>
        <p:blipFill>
          <a:blip r:embed="rId3"/>
          <a:stretch>
            <a:fillRect/>
          </a:stretch>
        </p:blipFill>
        <p:spPr>
          <a:xfrm>
            <a:off x="3947721" y="1170368"/>
            <a:ext cx="4639458" cy="1469263"/>
          </a:xfrm>
          <a:prstGeom prst="rect">
            <a:avLst/>
          </a:prstGeom>
        </p:spPr>
      </p:pic>
    </p:spTree>
    <p:extLst>
      <p:ext uri="{BB962C8B-B14F-4D97-AF65-F5344CB8AC3E}">
        <p14:creationId xmlns:p14="http://schemas.microsoft.com/office/powerpoint/2010/main" val="2727822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0E8345-5224-0DEA-6EB7-F4D0FE50337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 xmlns:a16="http://schemas.microsoft.com/office/drawing/2014/main" id="{C42F4B92-AAB6-6B84-6160-A89841BB59DB}"/>
              </a:ext>
            </a:extLst>
          </p:cNvPr>
          <p:cNvSpPr>
            <a:spLocks noGrp="1"/>
          </p:cNvSpPr>
          <p:nvPr>
            <p:ph type="sldNum" sz="quarter" idx="12"/>
          </p:nvPr>
        </p:nvSpPr>
        <p:spPr/>
        <p:txBody>
          <a:bodyPr/>
          <a:lstStyle/>
          <a:p>
            <a:fld id="{BFB40588-9AA4-4EE8-A8F0-AB40AAF79670}" type="slidenum">
              <a:rPr lang="vi-VN" smtClean="0"/>
              <a:t>3</a:t>
            </a:fld>
            <a:endParaRPr lang="vi-VN"/>
          </a:p>
        </p:txBody>
      </p:sp>
      <p:pic>
        <p:nvPicPr>
          <p:cNvPr id="10" name="Chị Ong Nâu Và Em Bé  Nhạc Thiếu Nhi Chị Ong Nâu  Chị Ong Nâu nâu nâu nâu Chị bay đi đâu đi đâu">
            <a:hlinkClick r:id="" action="ppaction://media"/>
            <a:extLst>
              <a:ext uri="{FF2B5EF4-FFF2-40B4-BE49-F238E27FC236}">
                <a16:creationId xmlns="" xmlns:a16="http://schemas.microsoft.com/office/drawing/2014/main" id="{419893AE-71D4-35AF-20E8-BE0B5771A6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47080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xmlns=""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xmlns=""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Tree>
    <p:extLst>
      <p:ext uri="{BB962C8B-B14F-4D97-AF65-F5344CB8AC3E}">
        <p14:creationId xmlns:p14="http://schemas.microsoft.com/office/powerpoint/2010/main" val="198202540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s in front of a chalkboard&#10;&#10;Description automatically generated with medium confidence">
            <a:extLst>
              <a:ext uri="{FF2B5EF4-FFF2-40B4-BE49-F238E27FC236}">
                <a16:creationId xmlns:a16="http://schemas.microsoft.com/office/drawing/2014/main" xmlns="" id="{4E801F27-B865-9C62-2652-B1B57754B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C365F3B4-CB5E-EFD6-54D4-CD5B3A7E070B}"/>
              </a:ext>
            </a:extLst>
          </p:cNvPr>
          <p:cNvPicPr>
            <a:picLocks noChangeAspect="1"/>
          </p:cNvPicPr>
          <p:nvPr/>
        </p:nvPicPr>
        <p:blipFill>
          <a:blip r:embed="rId3"/>
          <a:stretch>
            <a:fillRect/>
          </a:stretch>
        </p:blipFill>
        <p:spPr>
          <a:xfrm>
            <a:off x="3871521" y="1382586"/>
            <a:ext cx="4639458" cy="1444877"/>
          </a:xfrm>
          <a:prstGeom prst="rect">
            <a:avLst/>
          </a:prstGeom>
        </p:spPr>
      </p:pic>
    </p:spTree>
    <p:extLst>
      <p:ext uri="{BB962C8B-B14F-4D97-AF65-F5344CB8AC3E}">
        <p14:creationId xmlns:p14="http://schemas.microsoft.com/office/powerpoint/2010/main" val="700255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xmlns=""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xmlns=""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tỏ</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12C40799-40A7-C8B6-56CB-7960103F3E0A}"/>
              </a:ext>
            </a:extLst>
          </p:cNvPr>
          <p:cNvGrpSpPr/>
          <p:nvPr/>
        </p:nvGrpSpPr>
        <p:grpSpPr>
          <a:xfrm>
            <a:off x="9299931" y="3429000"/>
            <a:ext cx="2768468" cy="3010307"/>
            <a:chOff x="8001897" y="2215432"/>
            <a:chExt cx="3945736" cy="4290637"/>
          </a:xfrm>
        </p:grpSpPr>
        <p:sp>
          <p:nvSpPr>
            <p:cNvPr id="15" name="Rectangle: Rounded Corners 14">
              <a:extLst>
                <a:ext uri="{FF2B5EF4-FFF2-40B4-BE49-F238E27FC236}">
                  <a16:creationId xmlns:a16="http://schemas.microsoft.com/office/drawing/2014/main" xmlns="" id="{E37CC86B-F14A-4D81-1782-5C0DD9EA72DB}"/>
                </a:ext>
              </a:extLst>
            </p:cNvPr>
            <p:cNvSpPr/>
            <p:nvPr/>
          </p:nvSpPr>
          <p:spPr>
            <a:xfrm>
              <a:off x="8001897" y="2215432"/>
              <a:ext cx="3945736" cy="1960054"/>
            </a:xfrm>
            <a:custGeom>
              <a:avLst/>
              <a:gdLst>
                <a:gd name="connsiteX0" fmla="*/ 0 w 3945736"/>
                <a:gd name="connsiteY0" fmla="*/ 326682 h 1960054"/>
                <a:gd name="connsiteX1" fmla="*/ 326682 w 3945736"/>
                <a:gd name="connsiteY1" fmla="*/ 0 h 1960054"/>
                <a:gd name="connsiteX2" fmla="*/ 3619054 w 3945736"/>
                <a:gd name="connsiteY2" fmla="*/ 0 h 1960054"/>
                <a:gd name="connsiteX3" fmla="*/ 3945736 w 3945736"/>
                <a:gd name="connsiteY3" fmla="*/ 326682 h 1960054"/>
                <a:gd name="connsiteX4" fmla="*/ 3945736 w 3945736"/>
                <a:gd name="connsiteY4" fmla="*/ 1633372 h 1960054"/>
                <a:gd name="connsiteX5" fmla="*/ 3619054 w 3945736"/>
                <a:gd name="connsiteY5" fmla="*/ 1960054 h 1960054"/>
                <a:gd name="connsiteX6" fmla="*/ 326682 w 3945736"/>
                <a:gd name="connsiteY6" fmla="*/ 1960054 h 1960054"/>
                <a:gd name="connsiteX7" fmla="*/ 0 w 3945736"/>
                <a:gd name="connsiteY7" fmla="*/ 1633372 h 1960054"/>
                <a:gd name="connsiteX8" fmla="*/ 0 w 3945736"/>
                <a:gd name="connsiteY8" fmla="*/ 326682 h 19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736" h="1960054" fill="none" extrusionOk="0">
                  <a:moveTo>
                    <a:pt x="0" y="326682"/>
                  </a:moveTo>
                  <a:cubicBezTo>
                    <a:pt x="644" y="163700"/>
                    <a:pt x="159707" y="22566"/>
                    <a:pt x="326682" y="0"/>
                  </a:cubicBezTo>
                  <a:cubicBezTo>
                    <a:pt x="887579" y="72427"/>
                    <a:pt x="2266806" y="61419"/>
                    <a:pt x="3619054" y="0"/>
                  </a:cubicBezTo>
                  <a:cubicBezTo>
                    <a:pt x="3799069" y="-2793"/>
                    <a:pt x="3942697" y="145342"/>
                    <a:pt x="3945736" y="326682"/>
                  </a:cubicBezTo>
                  <a:cubicBezTo>
                    <a:pt x="3938132" y="951472"/>
                    <a:pt x="3836150" y="1250410"/>
                    <a:pt x="3945736" y="1633372"/>
                  </a:cubicBezTo>
                  <a:cubicBezTo>
                    <a:pt x="3947317" y="1805771"/>
                    <a:pt x="3787446" y="1946569"/>
                    <a:pt x="3619054" y="1960054"/>
                  </a:cubicBezTo>
                  <a:cubicBezTo>
                    <a:pt x="3253375" y="1989881"/>
                    <a:pt x="1351789" y="1880748"/>
                    <a:pt x="326682" y="1960054"/>
                  </a:cubicBezTo>
                  <a:cubicBezTo>
                    <a:pt x="150020" y="1959629"/>
                    <a:pt x="-2536" y="1814294"/>
                    <a:pt x="0" y="1633372"/>
                  </a:cubicBezTo>
                  <a:cubicBezTo>
                    <a:pt x="110592" y="1430773"/>
                    <a:pt x="-65140" y="859148"/>
                    <a:pt x="0" y="326682"/>
                  </a:cubicBezTo>
                  <a:close/>
                </a:path>
                <a:path w="3945736" h="1960054" stroke="0" extrusionOk="0">
                  <a:moveTo>
                    <a:pt x="0" y="326682"/>
                  </a:moveTo>
                  <a:cubicBezTo>
                    <a:pt x="33033" y="155265"/>
                    <a:pt x="152922" y="13877"/>
                    <a:pt x="326682" y="0"/>
                  </a:cubicBezTo>
                  <a:cubicBezTo>
                    <a:pt x="829990" y="123000"/>
                    <a:pt x="2118449" y="-96860"/>
                    <a:pt x="3619054" y="0"/>
                  </a:cubicBezTo>
                  <a:cubicBezTo>
                    <a:pt x="3791474" y="-6098"/>
                    <a:pt x="3950066" y="137531"/>
                    <a:pt x="3945736" y="326682"/>
                  </a:cubicBezTo>
                  <a:cubicBezTo>
                    <a:pt x="4032129" y="663161"/>
                    <a:pt x="4062865" y="1319699"/>
                    <a:pt x="3945736" y="1633372"/>
                  </a:cubicBezTo>
                  <a:cubicBezTo>
                    <a:pt x="3915556" y="1824727"/>
                    <a:pt x="3766562" y="1954668"/>
                    <a:pt x="3619054" y="1960054"/>
                  </a:cubicBezTo>
                  <a:cubicBezTo>
                    <a:pt x="2569483" y="1799347"/>
                    <a:pt x="1137739" y="1999721"/>
                    <a:pt x="326682" y="1960054"/>
                  </a:cubicBezTo>
                  <a:cubicBezTo>
                    <a:pt x="115078" y="1953756"/>
                    <a:pt x="-16427" y="1806351"/>
                    <a:pt x="0" y="1633372"/>
                  </a:cubicBezTo>
                  <a:cubicBezTo>
                    <a:pt x="-47849" y="1101333"/>
                    <a:pt x="-4262" y="703169"/>
                    <a:pt x="0" y="326682"/>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THẢO </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Calibri" panose="020F0502020204030204" pitchFamily="34" charset="0"/>
                </a:rPr>
                <a:t>LUẬN NHÓM ĐÔI</a:t>
              </a:r>
            </a:p>
          </p:txBody>
        </p:sp>
        <p:grpSp>
          <p:nvGrpSpPr>
            <p:cNvPr id="16" name="Group 15">
              <a:extLst>
                <a:ext uri="{FF2B5EF4-FFF2-40B4-BE49-F238E27FC236}">
                  <a16:creationId xmlns:a16="http://schemas.microsoft.com/office/drawing/2014/main" xmlns="" id="{2B318077-F3AC-D035-5449-A1248D641608}"/>
                </a:ext>
              </a:extLst>
            </p:cNvPr>
            <p:cNvGrpSpPr/>
            <p:nvPr/>
          </p:nvGrpSpPr>
          <p:grpSpPr>
            <a:xfrm>
              <a:off x="8001897" y="3786299"/>
              <a:ext cx="3915968" cy="2719770"/>
              <a:chOff x="1197026" y="4229506"/>
              <a:chExt cx="3858698" cy="2618820"/>
            </a:xfrm>
          </p:grpSpPr>
          <p:pic>
            <p:nvPicPr>
              <p:cNvPr id="17" name="Picture 16">
                <a:extLst>
                  <a:ext uri="{FF2B5EF4-FFF2-40B4-BE49-F238E27FC236}">
                    <a16:creationId xmlns:a16="http://schemas.microsoft.com/office/drawing/2014/main" xmlns="" id="{7DF8B779-CA6D-F3AD-CF0D-19A971A3A8CB}"/>
                  </a:ext>
                </a:extLst>
              </p:cNvPr>
              <p:cNvPicPr>
                <a:picLocks noChangeAspect="1"/>
              </p:cNvPicPr>
              <p:nvPr/>
            </p:nvPicPr>
            <p:blipFill>
              <a:blip r:embed="rId3"/>
              <a:stretch>
                <a:fillRect/>
              </a:stretch>
            </p:blipFill>
            <p:spPr>
              <a:xfrm>
                <a:off x="3008063" y="4229506"/>
                <a:ext cx="2047661" cy="2616201"/>
              </a:xfrm>
              <a:prstGeom prst="rect">
                <a:avLst/>
              </a:prstGeom>
            </p:spPr>
          </p:pic>
          <p:pic>
            <p:nvPicPr>
              <p:cNvPr id="18" name="Picture 17">
                <a:extLst>
                  <a:ext uri="{FF2B5EF4-FFF2-40B4-BE49-F238E27FC236}">
                    <a16:creationId xmlns:a16="http://schemas.microsoft.com/office/drawing/2014/main" xmlns="" id="{B7E7F5A2-EC37-1308-27C4-214EF3093421}"/>
                  </a:ext>
                </a:extLst>
              </p:cNvPr>
              <p:cNvPicPr>
                <a:picLocks noChangeAspect="1"/>
              </p:cNvPicPr>
              <p:nvPr/>
            </p:nvPicPr>
            <p:blipFill>
              <a:blip r:embed="rId4"/>
              <a:stretch>
                <a:fillRect/>
              </a:stretch>
            </p:blipFill>
            <p:spPr>
              <a:xfrm>
                <a:off x="1197026" y="4232126"/>
                <a:ext cx="1811038" cy="2616200"/>
              </a:xfrm>
              <a:prstGeom prst="rect">
                <a:avLst/>
              </a:prstGeom>
            </p:spPr>
          </p:pic>
        </p:grpSp>
      </p:grpSp>
      <p:pic>
        <p:nvPicPr>
          <p:cNvPr id="4" name="Picture 3">
            <a:extLst>
              <a:ext uri="{FF2B5EF4-FFF2-40B4-BE49-F238E27FC236}">
                <a16:creationId xmlns:a16="http://schemas.microsoft.com/office/drawing/2014/main" xmlns="" id="{049DFA42-C9FC-B297-3E32-5ABBCFE9044A}"/>
              </a:ext>
            </a:extLst>
          </p:cNvPr>
          <p:cNvPicPr>
            <a:picLocks noChangeAspect="1"/>
          </p:cNvPicPr>
          <p:nvPr/>
        </p:nvPicPr>
        <p:blipFill>
          <a:blip r:embed="rId5"/>
          <a:stretch>
            <a:fillRect/>
          </a:stretch>
        </p:blipFill>
        <p:spPr>
          <a:xfrm>
            <a:off x="774218" y="294775"/>
            <a:ext cx="816331" cy="816331"/>
          </a:xfrm>
          <a:prstGeom prst="rect">
            <a:avLst/>
          </a:prstGeom>
        </p:spPr>
      </p:pic>
      <p:sp>
        <p:nvSpPr>
          <p:cNvPr id="3" name="TextBox 2">
            <a:extLst>
              <a:ext uri="{FF2B5EF4-FFF2-40B4-BE49-F238E27FC236}">
                <a16:creationId xmlns:a16="http://schemas.microsoft.com/office/drawing/2014/main" xmlns="" id="{D530840B-A3BE-329F-18F1-CCECF30EE201}"/>
              </a:ext>
            </a:extLst>
          </p:cNvPr>
          <p:cNvSpPr txBox="1"/>
          <p:nvPr/>
        </p:nvSpPr>
        <p:spPr>
          <a:xfrm>
            <a:off x="666750" y="1171575"/>
            <a:ext cx="11125200" cy="3598549"/>
          </a:xfrm>
          <a:prstGeom prst="rect">
            <a:avLst/>
          </a:prstGeom>
          <a:noFill/>
        </p:spPr>
        <p:txBody>
          <a:bodyPr wrap="square" rtlCol="0">
            <a:spAutoFit/>
          </a:bodyPr>
          <a:lstStyle/>
          <a:p>
            <a:pPr marL="0" marR="0" algn="just">
              <a:lnSpc>
                <a:spcPct val="120000"/>
              </a:lnSpc>
              <a:spcBef>
                <a:spcPts val="0"/>
              </a:spcBef>
              <a:spcAft>
                <a:spcPts val="0"/>
              </a:spcAft>
            </a:pPr>
            <a:r>
              <a:rPr lang="nl-NL" sz="3200" i="1" dirty="0">
                <a:effectLst/>
                <a:latin typeface="Times New Roman" pitchFamily="18" charset="0"/>
                <a:ea typeface="SimSun" panose="02010600030101010101" pitchFamily="2" charset="-122"/>
                <a:cs typeface="Times New Roman" pitchFamily="18" charset="0"/>
              </a:rPr>
              <a:t>a. Chỉ có những người nghèo mới cần phải lao động.</a:t>
            </a:r>
            <a:endParaRPr lang="en-US" sz="3200" dirty="0">
              <a:effectLst/>
              <a:latin typeface="Times New Roman" pitchFamily="18" charset="0"/>
              <a:ea typeface="SimSun" panose="02010600030101010101" pitchFamily="2" charset="-122"/>
              <a:cs typeface="Times New Roman" pitchFamily="18" charset="0"/>
            </a:endParaRPr>
          </a:p>
          <a:p>
            <a:pPr marL="0" marR="0" algn="just">
              <a:lnSpc>
                <a:spcPct val="120000"/>
              </a:lnSpc>
              <a:spcBef>
                <a:spcPts val="0"/>
              </a:spcBef>
              <a:spcAft>
                <a:spcPts val="0"/>
              </a:spcAft>
            </a:pPr>
            <a:r>
              <a:rPr lang="nl-NL" sz="3200" i="1" dirty="0">
                <a:effectLst/>
                <a:latin typeface="Times New Roman" pitchFamily="18" charset="0"/>
                <a:ea typeface="SimSun" panose="02010600030101010101" pitchFamily="2" charset="-122"/>
                <a:cs typeface="Times New Roman" pitchFamily="18" charset="0"/>
              </a:rPr>
              <a:t>b. Lười lao động dễ dẫn tới mắc phải các tệ nạn xã hội.</a:t>
            </a:r>
            <a:endParaRPr lang="en-US" sz="3200" dirty="0">
              <a:effectLst/>
              <a:latin typeface="Times New Roman" pitchFamily="18" charset="0"/>
              <a:ea typeface="SimSun" panose="02010600030101010101" pitchFamily="2" charset="-122"/>
              <a:cs typeface="Times New Roman" pitchFamily="18" charset="0"/>
            </a:endParaRPr>
          </a:p>
          <a:p>
            <a:pPr marL="0" marR="0" algn="just">
              <a:lnSpc>
                <a:spcPct val="120000"/>
              </a:lnSpc>
              <a:spcBef>
                <a:spcPts val="0"/>
              </a:spcBef>
              <a:spcAft>
                <a:spcPts val="0"/>
              </a:spcAft>
            </a:pPr>
            <a:r>
              <a:rPr lang="nl-NL" sz="3200" i="1" dirty="0">
                <a:effectLst/>
                <a:latin typeface="Times New Roman" pitchFamily="18" charset="0"/>
                <a:ea typeface="SimSun" panose="02010600030101010101" pitchFamily="2" charset="-122"/>
                <a:cs typeface="Times New Roman" pitchFamily="18" charset="0"/>
              </a:rPr>
              <a:t>c. Lao động không chỉ giúp ấm no mà còn tạo ra niềm vui trong cuộc sống.</a:t>
            </a:r>
            <a:endParaRPr lang="en-US" sz="3200" dirty="0">
              <a:effectLst/>
              <a:latin typeface="Times New Roman" pitchFamily="18" charset="0"/>
              <a:ea typeface="SimSun" panose="02010600030101010101" pitchFamily="2" charset="-122"/>
              <a:cs typeface="Times New Roman" pitchFamily="18" charset="0"/>
            </a:endParaRPr>
          </a:p>
          <a:p>
            <a:pPr marL="0" marR="0" algn="just">
              <a:lnSpc>
                <a:spcPct val="120000"/>
              </a:lnSpc>
              <a:spcBef>
                <a:spcPts val="0"/>
              </a:spcBef>
              <a:spcAft>
                <a:spcPts val="0"/>
              </a:spcAft>
            </a:pPr>
            <a:r>
              <a:rPr lang="nl-NL" sz="3200" i="1" dirty="0">
                <a:effectLst/>
                <a:latin typeface="Times New Roman" pitchFamily="18" charset="0"/>
                <a:ea typeface="SimSun" panose="02010600030101010101" pitchFamily="2" charset="-122"/>
                <a:cs typeface="Times New Roman" pitchFamily="18" charset="0"/>
              </a:rPr>
              <a:t>d. Lao động trí óc có giá trị hơn lao động chân tay.</a:t>
            </a:r>
            <a:endParaRPr lang="en-US" sz="3200" dirty="0">
              <a:effectLst/>
              <a:latin typeface="Times New Roman" pitchFamily="18" charset="0"/>
              <a:ea typeface="SimSun" panose="02010600030101010101" pitchFamily="2" charset="-122"/>
              <a:cs typeface="Times New Roman" pitchFamily="18" charset="0"/>
            </a:endParaRPr>
          </a:p>
          <a:p>
            <a:pPr marL="0" marR="0" algn="just">
              <a:lnSpc>
                <a:spcPct val="120000"/>
              </a:lnSpc>
              <a:spcBef>
                <a:spcPts val="0"/>
              </a:spcBef>
              <a:spcAft>
                <a:spcPts val="0"/>
              </a:spcAft>
            </a:pPr>
            <a:r>
              <a:rPr lang="nl-NL" sz="3200" i="1" dirty="0">
                <a:effectLst/>
                <a:latin typeface="Times New Roman" pitchFamily="18" charset="0"/>
                <a:ea typeface="SimSun" panose="02010600030101010101" pitchFamily="2" charset="-122"/>
                <a:cs typeface="Times New Roman" pitchFamily="18" charset="0"/>
              </a:rPr>
              <a:t>e. Lao động là việc chỉ dành riêng cho người lớn.</a:t>
            </a:r>
            <a:endParaRPr lang="en-US" sz="3200" dirty="0">
              <a:effectLst/>
              <a:latin typeface="Times New Roman" pitchFamily="18" charset="0"/>
              <a:ea typeface="SimSun" panose="02010600030101010101" pitchFamily="2" charset="-122"/>
              <a:cs typeface="Times New Roman" pitchFamily="18" charset="0"/>
            </a:endParaRPr>
          </a:p>
        </p:txBody>
      </p:sp>
    </p:spTree>
    <p:extLst>
      <p:ext uri="{BB962C8B-B14F-4D97-AF65-F5344CB8AC3E}">
        <p14:creationId xmlns:p14="http://schemas.microsoft.com/office/powerpoint/2010/main" val="1564649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xmlns=""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Rounded Corners 1">
            <a:extLst>
              <a:ext uri="{FF2B5EF4-FFF2-40B4-BE49-F238E27FC236}">
                <a16:creationId xmlns:a16="http://schemas.microsoft.com/office/drawing/2014/main" xmlns=""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 name="Picture 2">
            <a:extLst>
              <a:ext uri="{FF2B5EF4-FFF2-40B4-BE49-F238E27FC236}">
                <a16:creationId xmlns:a16="http://schemas.microsoft.com/office/drawing/2014/main" xmlns="" id="{CA7CB2E9-A6A7-44AB-BFE5-6EC851AC9F50}"/>
              </a:ext>
            </a:extLst>
          </p:cNvPr>
          <p:cNvPicPr>
            <a:picLocks noChangeAspect="1"/>
          </p:cNvPicPr>
          <p:nvPr/>
        </p:nvPicPr>
        <p:blipFill>
          <a:blip r:embed="rId3"/>
          <a:stretch>
            <a:fillRect/>
          </a:stretch>
        </p:blipFill>
        <p:spPr>
          <a:xfrm>
            <a:off x="185698" y="3324833"/>
            <a:ext cx="2866852" cy="3066004"/>
          </a:xfrm>
          <a:prstGeom prst="rect">
            <a:avLst/>
          </a:prstGeom>
        </p:spPr>
      </p:pic>
    </p:spTree>
    <p:extLst>
      <p:ext uri="{BB962C8B-B14F-4D97-AF65-F5344CB8AC3E}">
        <p14:creationId xmlns:p14="http://schemas.microsoft.com/office/powerpoint/2010/main" val="227439573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room&#10;&#10;Description automatically generated">
            <a:extLst>
              <a:ext uri="{FF2B5EF4-FFF2-40B4-BE49-F238E27FC236}">
                <a16:creationId xmlns:a16="http://schemas.microsoft.com/office/drawing/2014/main" xmlns="" id="{9F293B97-0B91-DA8D-6587-D5C234DAE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038"/>
            <a:ext cx="12191999" cy="6858000"/>
          </a:xfrm>
          <a:prstGeom prst="rect">
            <a:avLst/>
          </a:prstGeom>
        </p:spPr>
      </p:pic>
      <p:sp>
        <p:nvSpPr>
          <p:cNvPr id="2" name="Rectangle: Rounded Corners 1">
            <a:extLst>
              <a:ext uri="{FF2B5EF4-FFF2-40B4-BE49-F238E27FC236}">
                <a16:creationId xmlns:a16="http://schemas.microsoft.com/office/drawing/2014/main" xmlns="" id="{957EE55E-27B3-426A-BB7B-C859FDF193B6}"/>
              </a:ext>
            </a:extLst>
          </p:cNvPr>
          <p:cNvSpPr/>
          <p:nvPr/>
        </p:nvSpPr>
        <p:spPr>
          <a:xfrm>
            <a:off x="138544" y="253354"/>
            <a:ext cx="11914910" cy="6365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C92B8C1-1A3B-3C0A-D570-69AF06F0AA81}"/>
              </a:ext>
            </a:extLst>
          </p:cNvPr>
          <p:cNvSpPr txBox="1"/>
          <p:nvPr/>
        </p:nvSpPr>
        <p:spPr>
          <a:xfrm>
            <a:off x="1484025" y="311647"/>
            <a:ext cx="1010625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Xử</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huống</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22">
            <a:extLst>
              <a:ext uri="{FF2B5EF4-FFF2-40B4-BE49-F238E27FC236}">
                <a16:creationId xmlns:a16="http://schemas.microsoft.com/office/drawing/2014/main" xmlns="" id="{34CC0F82-1CDB-2C46-0FA9-D74F382CA631}"/>
              </a:ext>
            </a:extLst>
          </p:cNvPr>
          <p:cNvPicPr>
            <a:picLocks noChangeAspect="1"/>
          </p:cNvPicPr>
          <p:nvPr/>
        </p:nvPicPr>
        <p:blipFill rotWithShape="1">
          <a:blip r:embed="rId3"/>
          <a:srcRect l="50655" t="3903" r="28184" b="63507"/>
          <a:stretch/>
        </p:blipFill>
        <p:spPr>
          <a:xfrm>
            <a:off x="818738" y="174136"/>
            <a:ext cx="740784" cy="1087628"/>
          </a:xfrm>
          <a:prstGeom prst="rect">
            <a:avLst/>
          </a:prstGeom>
        </p:spPr>
      </p:pic>
      <p:pic>
        <p:nvPicPr>
          <p:cNvPr id="9" name="Picture 8">
            <a:extLst>
              <a:ext uri="{FF2B5EF4-FFF2-40B4-BE49-F238E27FC236}">
                <a16:creationId xmlns:a16="http://schemas.microsoft.com/office/drawing/2014/main" xmlns="" id="{0B362365-98A4-8128-6C9C-E896124E8D9E}"/>
              </a:ext>
            </a:extLst>
          </p:cNvPr>
          <p:cNvPicPr>
            <a:picLocks noChangeAspect="1"/>
          </p:cNvPicPr>
          <p:nvPr/>
        </p:nvPicPr>
        <p:blipFill>
          <a:blip r:embed="rId4"/>
          <a:stretch>
            <a:fillRect/>
          </a:stretch>
        </p:blipFill>
        <p:spPr>
          <a:xfrm>
            <a:off x="1189130" y="1009650"/>
            <a:ext cx="10401152" cy="5416062"/>
          </a:xfrm>
          <a:prstGeom prst="rect">
            <a:avLst/>
          </a:prstGeom>
        </p:spPr>
      </p:pic>
    </p:spTree>
    <p:extLst>
      <p:ext uri="{BB962C8B-B14F-4D97-AF65-F5344CB8AC3E}">
        <p14:creationId xmlns:p14="http://schemas.microsoft.com/office/powerpoint/2010/main" val="259382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xmlns=""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323</Words>
  <Application>Microsoft Office PowerPoint</Application>
  <PresentationFormat>Custom</PresentationFormat>
  <Paragraphs>29</Paragraphs>
  <Slides>17</Slides>
  <Notes>5</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Art Subject for Elementary - 1st Grade: Theater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2023-10-29T11:16:59Z</dcterms:created>
  <dcterms:modified xsi:type="dcterms:W3CDTF">2024-11-19T09:15:58Z</dcterms:modified>
  <cp:category>9Slide.vn</cp:category>
</cp:coreProperties>
</file>