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45" r:id="rId37"/>
    <p:sldId id="346" r:id="rId38"/>
    <p:sldId id="312" r:id="rId39"/>
    <p:sldId id="348" r:id="rId40"/>
    <p:sldId id="347" r:id="rId41"/>
    <p:sldId id="349" r:id="rId42"/>
    <p:sldId id="350" r:id="rId43"/>
    <p:sldId id="351" r:id="rId44"/>
    <p:sldId id="352" r:id="rId45"/>
    <p:sldId id="353" r:id="rId46"/>
    <p:sldId id="34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B579"/>
    <a:srgbClr val="54C1A7"/>
    <a:srgbClr val="20320C"/>
    <a:srgbClr val="558320"/>
    <a:srgbClr val="2F48E1"/>
    <a:srgbClr val="DA74CB"/>
    <a:srgbClr val="949F74"/>
    <a:srgbClr val="486D4E"/>
    <a:srgbClr val="5E795A"/>
    <a:srgbClr val="4D7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3" d="100"/>
          <a:sy n="83" d="100"/>
        </p:scale>
        <p:origin x="327" y="-6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6/9/2024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6/9/2024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
            <a:extLst>
              <a:ext uri="{FF2B5EF4-FFF2-40B4-BE49-F238E27FC236}">
                <a16:creationId xmlns:a16="http://schemas.microsoft.com/office/drawing/2014/main" id="{4B3457AA-4883-DFF7-D777-6E1FE6BFF2B0}"/>
              </a:ext>
            </a:extLst>
          </p:cNvPr>
          <p:cNvGrpSpPr/>
          <p:nvPr/>
        </p:nvGrpSpPr>
        <p:grpSpPr>
          <a:xfrm>
            <a:off x="387078" y="1485304"/>
            <a:ext cx="11079385" cy="3282638"/>
            <a:chOff x="4280290" y="868655"/>
            <a:chExt cx="9343543" cy="3282638"/>
          </a:xfrm>
        </p:grpSpPr>
        <p:grpSp>
          <p:nvGrpSpPr>
            <p:cNvPr id="3" name="Group 2">
              <a:extLst>
                <a:ext uri="{FF2B5EF4-FFF2-40B4-BE49-F238E27FC236}">
                  <a16:creationId xmlns:a16="http://schemas.microsoft.com/office/drawing/2014/main" id="{3D0A2EC6-39FC-BEBC-4FC9-200CAF80274E}"/>
                </a:ext>
              </a:extLst>
            </p:cNvPr>
            <p:cNvGrpSpPr/>
            <p:nvPr/>
          </p:nvGrpSpPr>
          <p:grpSpPr>
            <a:xfrm>
              <a:off x="4874927" y="1014400"/>
              <a:ext cx="8748906" cy="3136893"/>
              <a:chOff x="1431352" y="4813671"/>
              <a:chExt cx="11711228" cy="5960240"/>
            </a:xfrm>
          </p:grpSpPr>
          <p:sp>
            <p:nvSpPr>
              <p:cNvPr id="6" name="Rectangle 5">
                <a:extLst>
                  <a:ext uri="{FF2B5EF4-FFF2-40B4-BE49-F238E27FC236}">
                    <a16:creationId xmlns:a16="http://schemas.microsoft.com/office/drawing/2014/main" id="{96F16DC2-DB9E-E716-74DF-4B62C4C05176}"/>
                  </a:ext>
                </a:extLst>
              </p:cNvPr>
              <p:cNvSpPr/>
              <p:nvPr/>
            </p:nvSpPr>
            <p:spPr>
              <a:xfrm>
                <a:off x="1431352" y="4813671"/>
                <a:ext cx="11711228" cy="5960240"/>
              </a:xfrm>
              <a:custGeom>
                <a:avLst/>
                <a:gdLst>
                  <a:gd name="connsiteX0" fmla="*/ 0 w 11711228"/>
                  <a:gd name="connsiteY0" fmla="*/ 0 h 5960240"/>
                  <a:gd name="connsiteX1" fmla="*/ 351337 w 11711228"/>
                  <a:gd name="connsiteY1" fmla="*/ 0 h 5960240"/>
                  <a:gd name="connsiteX2" fmla="*/ 936898 w 11711228"/>
                  <a:gd name="connsiteY2" fmla="*/ 0 h 5960240"/>
                  <a:gd name="connsiteX3" fmla="*/ 1405347 w 11711228"/>
                  <a:gd name="connsiteY3" fmla="*/ 0 h 5960240"/>
                  <a:gd name="connsiteX4" fmla="*/ 1639572 w 11711228"/>
                  <a:gd name="connsiteY4" fmla="*/ 0 h 5960240"/>
                  <a:gd name="connsiteX5" fmla="*/ 2108021 w 11711228"/>
                  <a:gd name="connsiteY5" fmla="*/ 0 h 5960240"/>
                  <a:gd name="connsiteX6" fmla="*/ 2342246 w 11711228"/>
                  <a:gd name="connsiteY6" fmla="*/ 0 h 5960240"/>
                  <a:gd name="connsiteX7" fmla="*/ 3044919 w 11711228"/>
                  <a:gd name="connsiteY7" fmla="*/ 0 h 5960240"/>
                  <a:gd name="connsiteX8" fmla="*/ 3513368 w 11711228"/>
                  <a:gd name="connsiteY8" fmla="*/ 0 h 5960240"/>
                  <a:gd name="connsiteX9" fmla="*/ 4216042 w 11711228"/>
                  <a:gd name="connsiteY9" fmla="*/ 0 h 5960240"/>
                  <a:gd name="connsiteX10" fmla="*/ 4918716 w 11711228"/>
                  <a:gd name="connsiteY10" fmla="*/ 0 h 5960240"/>
                  <a:gd name="connsiteX11" fmla="*/ 5504277 w 11711228"/>
                  <a:gd name="connsiteY11" fmla="*/ 0 h 5960240"/>
                  <a:gd name="connsiteX12" fmla="*/ 5738502 w 11711228"/>
                  <a:gd name="connsiteY12" fmla="*/ 0 h 5960240"/>
                  <a:gd name="connsiteX13" fmla="*/ 6558288 w 11711228"/>
                  <a:gd name="connsiteY13" fmla="*/ 0 h 5960240"/>
                  <a:gd name="connsiteX14" fmla="*/ 7026737 w 11711228"/>
                  <a:gd name="connsiteY14" fmla="*/ 0 h 5960240"/>
                  <a:gd name="connsiteX15" fmla="*/ 7260961 w 11711228"/>
                  <a:gd name="connsiteY15" fmla="*/ 0 h 5960240"/>
                  <a:gd name="connsiteX16" fmla="*/ 8080747 w 11711228"/>
                  <a:gd name="connsiteY16" fmla="*/ 0 h 5960240"/>
                  <a:gd name="connsiteX17" fmla="*/ 8666309 w 11711228"/>
                  <a:gd name="connsiteY17" fmla="*/ 0 h 5960240"/>
                  <a:gd name="connsiteX18" fmla="*/ 9368982 w 11711228"/>
                  <a:gd name="connsiteY18" fmla="*/ 0 h 5960240"/>
                  <a:gd name="connsiteX19" fmla="*/ 9603207 w 11711228"/>
                  <a:gd name="connsiteY19" fmla="*/ 0 h 5960240"/>
                  <a:gd name="connsiteX20" fmla="*/ 10422993 w 11711228"/>
                  <a:gd name="connsiteY20" fmla="*/ 0 h 5960240"/>
                  <a:gd name="connsiteX21" fmla="*/ 10891442 w 11711228"/>
                  <a:gd name="connsiteY21" fmla="*/ 0 h 5960240"/>
                  <a:gd name="connsiteX22" fmla="*/ 11711228 w 11711228"/>
                  <a:gd name="connsiteY22" fmla="*/ 0 h 5960240"/>
                  <a:gd name="connsiteX23" fmla="*/ 11711228 w 11711228"/>
                  <a:gd name="connsiteY23" fmla="*/ 715229 h 5960240"/>
                  <a:gd name="connsiteX24" fmla="*/ 11711228 w 11711228"/>
                  <a:gd name="connsiteY24" fmla="*/ 1192048 h 5960240"/>
                  <a:gd name="connsiteX25" fmla="*/ 11711228 w 11711228"/>
                  <a:gd name="connsiteY25" fmla="*/ 1728470 h 5960240"/>
                  <a:gd name="connsiteX26" fmla="*/ 11711228 w 11711228"/>
                  <a:gd name="connsiteY26" fmla="*/ 2443698 h 5960240"/>
                  <a:gd name="connsiteX27" fmla="*/ 11711228 w 11711228"/>
                  <a:gd name="connsiteY27" fmla="*/ 3158927 h 5960240"/>
                  <a:gd name="connsiteX28" fmla="*/ 11711228 w 11711228"/>
                  <a:gd name="connsiteY28" fmla="*/ 3754951 h 5960240"/>
                  <a:gd name="connsiteX29" fmla="*/ 11711228 w 11711228"/>
                  <a:gd name="connsiteY29" fmla="*/ 4350975 h 5960240"/>
                  <a:gd name="connsiteX30" fmla="*/ 11711228 w 11711228"/>
                  <a:gd name="connsiteY30" fmla="*/ 5006602 h 5960240"/>
                  <a:gd name="connsiteX31" fmla="*/ 11711228 w 11711228"/>
                  <a:gd name="connsiteY31" fmla="*/ 5423818 h 5960240"/>
                  <a:gd name="connsiteX32" fmla="*/ 11711228 w 11711228"/>
                  <a:gd name="connsiteY32" fmla="*/ 5960240 h 5960240"/>
                  <a:gd name="connsiteX33" fmla="*/ 11359891 w 11711228"/>
                  <a:gd name="connsiteY33" fmla="*/ 5960240 h 5960240"/>
                  <a:gd name="connsiteX34" fmla="*/ 11008554 w 11711228"/>
                  <a:gd name="connsiteY34" fmla="*/ 5960240 h 5960240"/>
                  <a:gd name="connsiteX35" fmla="*/ 10422993 w 11711228"/>
                  <a:gd name="connsiteY35" fmla="*/ 5960240 h 5960240"/>
                  <a:gd name="connsiteX36" fmla="*/ 10071656 w 11711228"/>
                  <a:gd name="connsiteY36" fmla="*/ 5960240 h 5960240"/>
                  <a:gd name="connsiteX37" fmla="*/ 9837432 w 11711228"/>
                  <a:gd name="connsiteY37" fmla="*/ 5960240 h 5960240"/>
                  <a:gd name="connsiteX38" fmla="*/ 9486095 w 11711228"/>
                  <a:gd name="connsiteY38" fmla="*/ 5960240 h 5960240"/>
                  <a:gd name="connsiteX39" fmla="*/ 8783421 w 11711228"/>
                  <a:gd name="connsiteY39" fmla="*/ 5960240 h 5960240"/>
                  <a:gd name="connsiteX40" fmla="*/ 8549196 w 11711228"/>
                  <a:gd name="connsiteY40" fmla="*/ 5960240 h 5960240"/>
                  <a:gd name="connsiteX41" fmla="*/ 7846523 w 11711228"/>
                  <a:gd name="connsiteY41" fmla="*/ 5960240 h 5960240"/>
                  <a:gd name="connsiteX42" fmla="*/ 7495186 w 11711228"/>
                  <a:gd name="connsiteY42" fmla="*/ 5960240 h 5960240"/>
                  <a:gd name="connsiteX43" fmla="*/ 7026737 w 11711228"/>
                  <a:gd name="connsiteY43" fmla="*/ 5960240 h 5960240"/>
                  <a:gd name="connsiteX44" fmla="*/ 6675400 w 11711228"/>
                  <a:gd name="connsiteY44" fmla="*/ 5960240 h 5960240"/>
                  <a:gd name="connsiteX45" fmla="*/ 5855614 w 11711228"/>
                  <a:gd name="connsiteY45" fmla="*/ 5960240 h 5960240"/>
                  <a:gd name="connsiteX46" fmla="*/ 5387165 w 11711228"/>
                  <a:gd name="connsiteY46" fmla="*/ 5960240 h 5960240"/>
                  <a:gd name="connsiteX47" fmla="*/ 4567379 w 11711228"/>
                  <a:gd name="connsiteY47" fmla="*/ 5960240 h 5960240"/>
                  <a:gd name="connsiteX48" fmla="*/ 3981818 w 11711228"/>
                  <a:gd name="connsiteY48" fmla="*/ 5960240 h 5960240"/>
                  <a:gd name="connsiteX49" fmla="*/ 3279144 w 11711228"/>
                  <a:gd name="connsiteY49" fmla="*/ 5960240 h 5960240"/>
                  <a:gd name="connsiteX50" fmla="*/ 2576470 w 11711228"/>
                  <a:gd name="connsiteY50" fmla="*/ 5960240 h 5960240"/>
                  <a:gd name="connsiteX51" fmla="*/ 1990909 w 11711228"/>
                  <a:gd name="connsiteY51" fmla="*/ 5960240 h 5960240"/>
                  <a:gd name="connsiteX52" fmla="*/ 1288235 w 11711228"/>
                  <a:gd name="connsiteY52" fmla="*/ 5960240 h 5960240"/>
                  <a:gd name="connsiteX53" fmla="*/ 819786 w 11711228"/>
                  <a:gd name="connsiteY53" fmla="*/ 5960240 h 5960240"/>
                  <a:gd name="connsiteX54" fmla="*/ 0 w 11711228"/>
                  <a:gd name="connsiteY54" fmla="*/ 5960240 h 5960240"/>
                  <a:gd name="connsiteX55" fmla="*/ 0 w 11711228"/>
                  <a:gd name="connsiteY55" fmla="*/ 5245011 h 5960240"/>
                  <a:gd name="connsiteX56" fmla="*/ 0 w 11711228"/>
                  <a:gd name="connsiteY56" fmla="*/ 4827794 h 5960240"/>
                  <a:gd name="connsiteX57" fmla="*/ 0 w 11711228"/>
                  <a:gd name="connsiteY57" fmla="*/ 4231770 h 5960240"/>
                  <a:gd name="connsiteX58" fmla="*/ 0 w 11711228"/>
                  <a:gd name="connsiteY58" fmla="*/ 3635746 h 5960240"/>
                  <a:gd name="connsiteX59" fmla="*/ 0 w 11711228"/>
                  <a:gd name="connsiteY59" fmla="*/ 3039722 h 5960240"/>
                  <a:gd name="connsiteX60" fmla="*/ 0 w 11711228"/>
                  <a:gd name="connsiteY60" fmla="*/ 2622506 h 5960240"/>
                  <a:gd name="connsiteX61" fmla="*/ 0 w 11711228"/>
                  <a:gd name="connsiteY61" fmla="*/ 1966879 h 5960240"/>
                  <a:gd name="connsiteX62" fmla="*/ 0 w 11711228"/>
                  <a:gd name="connsiteY62" fmla="*/ 1251650 h 5960240"/>
                  <a:gd name="connsiteX63" fmla="*/ 0 w 11711228"/>
                  <a:gd name="connsiteY63" fmla="*/ 715229 h 5960240"/>
                  <a:gd name="connsiteX64" fmla="*/ 0 w 11711228"/>
                  <a:gd name="connsiteY64" fmla="*/ 0 h 59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711228" h="5960240" fill="none" extrusionOk="0">
                    <a:moveTo>
                      <a:pt x="0" y="0"/>
                    </a:moveTo>
                    <a:cubicBezTo>
                      <a:pt x="172214" y="-28730"/>
                      <a:pt x="206485" y="2448"/>
                      <a:pt x="351337" y="0"/>
                    </a:cubicBezTo>
                    <a:cubicBezTo>
                      <a:pt x="496189" y="-2448"/>
                      <a:pt x="762318" y="53899"/>
                      <a:pt x="936898" y="0"/>
                    </a:cubicBezTo>
                    <a:cubicBezTo>
                      <a:pt x="1111478" y="-53899"/>
                      <a:pt x="1270728" y="3341"/>
                      <a:pt x="1405347" y="0"/>
                    </a:cubicBezTo>
                    <a:cubicBezTo>
                      <a:pt x="1539966" y="-3341"/>
                      <a:pt x="1585052" y="25528"/>
                      <a:pt x="1639572" y="0"/>
                    </a:cubicBezTo>
                    <a:cubicBezTo>
                      <a:pt x="1694093" y="-25528"/>
                      <a:pt x="1974360" y="32204"/>
                      <a:pt x="2108021" y="0"/>
                    </a:cubicBezTo>
                    <a:cubicBezTo>
                      <a:pt x="2241682" y="-32204"/>
                      <a:pt x="2244168" y="14295"/>
                      <a:pt x="2342246" y="0"/>
                    </a:cubicBezTo>
                    <a:cubicBezTo>
                      <a:pt x="2440324" y="-14295"/>
                      <a:pt x="2762534" y="36765"/>
                      <a:pt x="3044919" y="0"/>
                    </a:cubicBezTo>
                    <a:cubicBezTo>
                      <a:pt x="3327304" y="-36765"/>
                      <a:pt x="3365013" y="22694"/>
                      <a:pt x="3513368" y="0"/>
                    </a:cubicBezTo>
                    <a:cubicBezTo>
                      <a:pt x="3661723" y="-22694"/>
                      <a:pt x="4068266" y="58277"/>
                      <a:pt x="4216042" y="0"/>
                    </a:cubicBezTo>
                    <a:cubicBezTo>
                      <a:pt x="4363818" y="-58277"/>
                      <a:pt x="4775617" y="40139"/>
                      <a:pt x="4918716" y="0"/>
                    </a:cubicBezTo>
                    <a:cubicBezTo>
                      <a:pt x="5061815" y="-40139"/>
                      <a:pt x="5244586" y="19808"/>
                      <a:pt x="5504277" y="0"/>
                    </a:cubicBezTo>
                    <a:cubicBezTo>
                      <a:pt x="5763968" y="-19808"/>
                      <a:pt x="5664548" y="22177"/>
                      <a:pt x="5738502" y="0"/>
                    </a:cubicBezTo>
                    <a:cubicBezTo>
                      <a:pt x="5812456" y="-22177"/>
                      <a:pt x="6253768" y="98018"/>
                      <a:pt x="6558288" y="0"/>
                    </a:cubicBezTo>
                    <a:cubicBezTo>
                      <a:pt x="6862808" y="-98018"/>
                      <a:pt x="6852599" y="38902"/>
                      <a:pt x="7026737" y="0"/>
                    </a:cubicBezTo>
                    <a:cubicBezTo>
                      <a:pt x="7200875" y="-38902"/>
                      <a:pt x="7188268" y="1960"/>
                      <a:pt x="7260961" y="0"/>
                    </a:cubicBezTo>
                    <a:cubicBezTo>
                      <a:pt x="7333654" y="-1960"/>
                      <a:pt x="7759271" y="23780"/>
                      <a:pt x="8080747" y="0"/>
                    </a:cubicBezTo>
                    <a:cubicBezTo>
                      <a:pt x="8402223" y="-23780"/>
                      <a:pt x="8391958" y="16663"/>
                      <a:pt x="8666309" y="0"/>
                    </a:cubicBezTo>
                    <a:cubicBezTo>
                      <a:pt x="8940660" y="-16663"/>
                      <a:pt x="9080973" y="67810"/>
                      <a:pt x="9368982" y="0"/>
                    </a:cubicBezTo>
                    <a:cubicBezTo>
                      <a:pt x="9656991" y="-67810"/>
                      <a:pt x="9555588" y="7192"/>
                      <a:pt x="9603207" y="0"/>
                    </a:cubicBezTo>
                    <a:cubicBezTo>
                      <a:pt x="9650826" y="-7192"/>
                      <a:pt x="10199811" y="61331"/>
                      <a:pt x="10422993" y="0"/>
                    </a:cubicBezTo>
                    <a:cubicBezTo>
                      <a:pt x="10646175" y="-61331"/>
                      <a:pt x="10683203" y="3334"/>
                      <a:pt x="10891442" y="0"/>
                    </a:cubicBezTo>
                    <a:cubicBezTo>
                      <a:pt x="11099681" y="-3334"/>
                      <a:pt x="11388992" y="95236"/>
                      <a:pt x="11711228" y="0"/>
                    </a:cubicBezTo>
                    <a:cubicBezTo>
                      <a:pt x="11715609" y="301248"/>
                      <a:pt x="11655314" y="545143"/>
                      <a:pt x="11711228" y="715229"/>
                    </a:cubicBezTo>
                    <a:cubicBezTo>
                      <a:pt x="11767142" y="885315"/>
                      <a:pt x="11670220" y="1037458"/>
                      <a:pt x="11711228" y="1192048"/>
                    </a:cubicBezTo>
                    <a:cubicBezTo>
                      <a:pt x="11752236" y="1346638"/>
                      <a:pt x="11682352" y="1525146"/>
                      <a:pt x="11711228" y="1728470"/>
                    </a:cubicBezTo>
                    <a:cubicBezTo>
                      <a:pt x="11740104" y="1931794"/>
                      <a:pt x="11697080" y="2255602"/>
                      <a:pt x="11711228" y="2443698"/>
                    </a:cubicBezTo>
                    <a:cubicBezTo>
                      <a:pt x="11725376" y="2631794"/>
                      <a:pt x="11646964" y="3000555"/>
                      <a:pt x="11711228" y="3158927"/>
                    </a:cubicBezTo>
                    <a:cubicBezTo>
                      <a:pt x="11775492" y="3317299"/>
                      <a:pt x="11682148" y="3619627"/>
                      <a:pt x="11711228" y="3754951"/>
                    </a:cubicBezTo>
                    <a:cubicBezTo>
                      <a:pt x="11740308" y="3890275"/>
                      <a:pt x="11652590" y="4096454"/>
                      <a:pt x="11711228" y="4350975"/>
                    </a:cubicBezTo>
                    <a:cubicBezTo>
                      <a:pt x="11769866" y="4605496"/>
                      <a:pt x="11643631" y="4773431"/>
                      <a:pt x="11711228" y="5006602"/>
                    </a:cubicBezTo>
                    <a:cubicBezTo>
                      <a:pt x="11778825" y="5239773"/>
                      <a:pt x="11686692" y="5241350"/>
                      <a:pt x="11711228" y="5423818"/>
                    </a:cubicBezTo>
                    <a:cubicBezTo>
                      <a:pt x="11735764" y="5606286"/>
                      <a:pt x="11682751" y="5748671"/>
                      <a:pt x="11711228" y="5960240"/>
                    </a:cubicBezTo>
                    <a:cubicBezTo>
                      <a:pt x="11623713" y="5990122"/>
                      <a:pt x="11471337" y="5955324"/>
                      <a:pt x="11359891" y="5960240"/>
                    </a:cubicBezTo>
                    <a:cubicBezTo>
                      <a:pt x="11248445" y="5965156"/>
                      <a:pt x="11160877" y="5958805"/>
                      <a:pt x="11008554" y="5960240"/>
                    </a:cubicBezTo>
                    <a:cubicBezTo>
                      <a:pt x="10856231" y="5961675"/>
                      <a:pt x="10586629" y="5926497"/>
                      <a:pt x="10422993" y="5960240"/>
                    </a:cubicBezTo>
                    <a:cubicBezTo>
                      <a:pt x="10259357" y="5993983"/>
                      <a:pt x="10181916" y="5918975"/>
                      <a:pt x="10071656" y="5960240"/>
                    </a:cubicBezTo>
                    <a:cubicBezTo>
                      <a:pt x="9961396" y="6001505"/>
                      <a:pt x="9931632" y="5960009"/>
                      <a:pt x="9837432" y="5960240"/>
                    </a:cubicBezTo>
                    <a:cubicBezTo>
                      <a:pt x="9743232" y="5960471"/>
                      <a:pt x="9589715" y="5943914"/>
                      <a:pt x="9486095" y="5960240"/>
                    </a:cubicBezTo>
                    <a:cubicBezTo>
                      <a:pt x="9382475" y="5976566"/>
                      <a:pt x="9112812" y="5918687"/>
                      <a:pt x="8783421" y="5960240"/>
                    </a:cubicBezTo>
                    <a:cubicBezTo>
                      <a:pt x="8454030" y="6001793"/>
                      <a:pt x="8621503" y="5954071"/>
                      <a:pt x="8549196" y="5960240"/>
                    </a:cubicBezTo>
                    <a:cubicBezTo>
                      <a:pt x="8476889" y="5966409"/>
                      <a:pt x="8140575" y="5923269"/>
                      <a:pt x="7846523" y="5960240"/>
                    </a:cubicBezTo>
                    <a:cubicBezTo>
                      <a:pt x="7552471" y="5997211"/>
                      <a:pt x="7581763" y="5926892"/>
                      <a:pt x="7495186" y="5960240"/>
                    </a:cubicBezTo>
                    <a:cubicBezTo>
                      <a:pt x="7408609" y="5993588"/>
                      <a:pt x="7154409" y="5944046"/>
                      <a:pt x="7026737" y="5960240"/>
                    </a:cubicBezTo>
                    <a:cubicBezTo>
                      <a:pt x="6899065" y="5976434"/>
                      <a:pt x="6828938" y="5943703"/>
                      <a:pt x="6675400" y="5960240"/>
                    </a:cubicBezTo>
                    <a:cubicBezTo>
                      <a:pt x="6521862" y="5976777"/>
                      <a:pt x="6086761" y="5863024"/>
                      <a:pt x="5855614" y="5960240"/>
                    </a:cubicBezTo>
                    <a:cubicBezTo>
                      <a:pt x="5624467" y="6057456"/>
                      <a:pt x="5518360" y="5936100"/>
                      <a:pt x="5387165" y="5960240"/>
                    </a:cubicBezTo>
                    <a:cubicBezTo>
                      <a:pt x="5255970" y="5984380"/>
                      <a:pt x="4736832" y="5894364"/>
                      <a:pt x="4567379" y="5960240"/>
                    </a:cubicBezTo>
                    <a:cubicBezTo>
                      <a:pt x="4397926" y="6026116"/>
                      <a:pt x="4111031" y="5906378"/>
                      <a:pt x="3981818" y="5960240"/>
                    </a:cubicBezTo>
                    <a:cubicBezTo>
                      <a:pt x="3852605" y="6014102"/>
                      <a:pt x="3529408" y="5911941"/>
                      <a:pt x="3279144" y="5960240"/>
                    </a:cubicBezTo>
                    <a:cubicBezTo>
                      <a:pt x="3028880" y="6008539"/>
                      <a:pt x="2722599" y="5885003"/>
                      <a:pt x="2576470" y="5960240"/>
                    </a:cubicBezTo>
                    <a:cubicBezTo>
                      <a:pt x="2430341" y="6035477"/>
                      <a:pt x="2114856" y="5916684"/>
                      <a:pt x="1990909" y="5960240"/>
                    </a:cubicBezTo>
                    <a:cubicBezTo>
                      <a:pt x="1866962" y="6003796"/>
                      <a:pt x="1606016" y="5926896"/>
                      <a:pt x="1288235" y="5960240"/>
                    </a:cubicBezTo>
                    <a:cubicBezTo>
                      <a:pt x="970454" y="5993584"/>
                      <a:pt x="977174" y="5937768"/>
                      <a:pt x="819786" y="5960240"/>
                    </a:cubicBezTo>
                    <a:cubicBezTo>
                      <a:pt x="662398" y="5982712"/>
                      <a:pt x="326161" y="5878035"/>
                      <a:pt x="0" y="5960240"/>
                    </a:cubicBezTo>
                    <a:cubicBezTo>
                      <a:pt x="-35532" y="5666961"/>
                      <a:pt x="78930" y="5539763"/>
                      <a:pt x="0" y="5245011"/>
                    </a:cubicBezTo>
                    <a:cubicBezTo>
                      <a:pt x="-78930" y="4950259"/>
                      <a:pt x="8101" y="4932538"/>
                      <a:pt x="0" y="4827794"/>
                    </a:cubicBezTo>
                    <a:cubicBezTo>
                      <a:pt x="-8101" y="4723050"/>
                      <a:pt x="49971" y="4525618"/>
                      <a:pt x="0" y="4231770"/>
                    </a:cubicBezTo>
                    <a:cubicBezTo>
                      <a:pt x="-49971" y="3937922"/>
                      <a:pt x="52783" y="3798898"/>
                      <a:pt x="0" y="3635746"/>
                    </a:cubicBezTo>
                    <a:cubicBezTo>
                      <a:pt x="-52783" y="3472594"/>
                      <a:pt x="26166" y="3186946"/>
                      <a:pt x="0" y="3039722"/>
                    </a:cubicBezTo>
                    <a:cubicBezTo>
                      <a:pt x="-26166" y="2892498"/>
                      <a:pt x="37067" y="2777692"/>
                      <a:pt x="0" y="2622506"/>
                    </a:cubicBezTo>
                    <a:cubicBezTo>
                      <a:pt x="-37067" y="2467320"/>
                      <a:pt x="72786" y="2283735"/>
                      <a:pt x="0" y="1966879"/>
                    </a:cubicBezTo>
                    <a:cubicBezTo>
                      <a:pt x="-72786" y="1650023"/>
                      <a:pt x="60605" y="1496258"/>
                      <a:pt x="0" y="1251650"/>
                    </a:cubicBezTo>
                    <a:cubicBezTo>
                      <a:pt x="-60605" y="1007042"/>
                      <a:pt x="10453" y="851365"/>
                      <a:pt x="0" y="715229"/>
                    </a:cubicBezTo>
                    <a:cubicBezTo>
                      <a:pt x="-10453" y="579093"/>
                      <a:pt x="19720" y="147196"/>
                      <a:pt x="0" y="0"/>
                    </a:cubicBezTo>
                    <a:close/>
                  </a:path>
                  <a:path w="11711228" h="5960240" stroke="0" extrusionOk="0">
                    <a:moveTo>
                      <a:pt x="0" y="0"/>
                    </a:moveTo>
                    <a:cubicBezTo>
                      <a:pt x="82679" y="-26003"/>
                      <a:pt x="203966" y="30190"/>
                      <a:pt x="351337" y="0"/>
                    </a:cubicBezTo>
                    <a:cubicBezTo>
                      <a:pt x="498708" y="-30190"/>
                      <a:pt x="594682" y="13982"/>
                      <a:pt x="702674" y="0"/>
                    </a:cubicBezTo>
                    <a:cubicBezTo>
                      <a:pt x="810666" y="-13982"/>
                      <a:pt x="879681" y="7256"/>
                      <a:pt x="936898" y="0"/>
                    </a:cubicBezTo>
                    <a:cubicBezTo>
                      <a:pt x="994115" y="-7256"/>
                      <a:pt x="1131260" y="2405"/>
                      <a:pt x="1288235" y="0"/>
                    </a:cubicBezTo>
                    <a:cubicBezTo>
                      <a:pt x="1445210" y="-2405"/>
                      <a:pt x="1711913" y="60410"/>
                      <a:pt x="1990909" y="0"/>
                    </a:cubicBezTo>
                    <a:cubicBezTo>
                      <a:pt x="2269905" y="-60410"/>
                      <a:pt x="2235873" y="3764"/>
                      <a:pt x="2342246" y="0"/>
                    </a:cubicBezTo>
                    <a:cubicBezTo>
                      <a:pt x="2448619" y="-3764"/>
                      <a:pt x="2492891" y="27833"/>
                      <a:pt x="2576470" y="0"/>
                    </a:cubicBezTo>
                    <a:cubicBezTo>
                      <a:pt x="2660049" y="-27833"/>
                      <a:pt x="3003965" y="22359"/>
                      <a:pt x="3279144" y="0"/>
                    </a:cubicBezTo>
                    <a:cubicBezTo>
                      <a:pt x="3554323" y="-22359"/>
                      <a:pt x="3817326" y="52526"/>
                      <a:pt x="3981818" y="0"/>
                    </a:cubicBezTo>
                    <a:cubicBezTo>
                      <a:pt x="4146310" y="-52526"/>
                      <a:pt x="4145686" y="20043"/>
                      <a:pt x="4216042" y="0"/>
                    </a:cubicBezTo>
                    <a:cubicBezTo>
                      <a:pt x="4286398" y="-20043"/>
                      <a:pt x="4478083" y="30730"/>
                      <a:pt x="4567379" y="0"/>
                    </a:cubicBezTo>
                    <a:cubicBezTo>
                      <a:pt x="4656675" y="-30730"/>
                      <a:pt x="5136763" y="57858"/>
                      <a:pt x="5387165" y="0"/>
                    </a:cubicBezTo>
                    <a:cubicBezTo>
                      <a:pt x="5637567" y="-57858"/>
                      <a:pt x="5857130" y="23360"/>
                      <a:pt x="6089839" y="0"/>
                    </a:cubicBezTo>
                    <a:cubicBezTo>
                      <a:pt x="6322548" y="-23360"/>
                      <a:pt x="6262800" y="3436"/>
                      <a:pt x="6324063" y="0"/>
                    </a:cubicBezTo>
                    <a:cubicBezTo>
                      <a:pt x="6385326" y="-3436"/>
                      <a:pt x="6683947" y="26808"/>
                      <a:pt x="6909625" y="0"/>
                    </a:cubicBezTo>
                    <a:cubicBezTo>
                      <a:pt x="7135303" y="-26808"/>
                      <a:pt x="7472146" y="23308"/>
                      <a:pt x="7729410" y="0"/>
                    </a:cubicBezTo>
                    <a:cubicBezTo>
                      <a:pt x="7986675" y="-23308"/>
                      <a:pt x="7899090" y="1517"/>
                      <a:pt x="7963635" y="0"/>
                    </a:cubicBezTo>
                    <a:cubicBezTo>
                      <a:pt x="8028180" y="-1517"/>
                      <a:pt x="8088434" y="13980"/>
                      <a:pt x="8197860" y="0"/>
                    </a:cubicBezTo>
                    <a:cubicBezTo>
                      <a:pt x="8307286" y="-13980"/>
                      <a:pt x="8433677" y="30748"/>
                      <a:pt x="8549196" y="0"/>
                    </a:cubicBezTo>
                    <a:cubicBezTo>
                      <a:pt x="8664715" y="-30748"/>
                      <a:pt x="8792118" y="19429"/>
                      <a:pt x="9017646" y="0"/>
                    </a:cubicBezTo>
                    <a:cubicBezTo>
                      <a:pt x="9243174" y="-19429"/>
                      <a:pt x="9203122" y="16053"/>
                      <a:pt x="9368982" y="0"/>
                    </a:cubicBezTo>
                    <a:cubicBezTo>
                      <a:pt x="9534842" y="-16053"/>
                      <a:pt x="9559316" y="8855"/>
                      <a:pt x="9720319" y="0"/>
                    </a:cubicBezTo>
                    <a:cubicBezTo>
                      <a:pt x="9881322" y="-8855"/>
                      <a:pt x="9897871" y="27697"/>
                      <a:pt x="9954544" y="0"/>
                    </a:cubicBezTo>
                    <a:cubicBezTo>
                      <a:pt x="10011218" y="-27697"/>
                      <a:pt x="10399076" y="28894"/>
                      <a:pt x="10657217" y="0"/>
                    </a:cubicBezTo>
                    <a:cubicBezTo>
                      <a:pt x="10915358" y="-28894"/>
                      <a:pt x="10804123" y="21363"/>
                      <a:pt x="10891442" y="0"/>
                    </a:cubicBezTo>
                    <a:cubicBezTo>
                      <a:pt x="10978761" y="-21363"/>
                      <a:pt x="11523487" y="40324"/>
                      <a:pt x="11711228" y="0"/>
                    </a:cubicBezTo>
                    <a:cubicBezTo>
                      <a:pt x="11754534" y="232935"/>
                      <a:pt x="11676597" y="524755"/>
                      <a:pt x="11711228" y="715229"/>
                    </a:cubicBezTo>
                    <a:cubicBezTo>
                      <a:pt x="11745859" y="905703"/>
                      <a:pt x="11706973" y="974601"/>
                      <a:pt x="11711228" y="1132446"/>
                    </a:cubicBezTo>
                    <a:cubicBezTo>
                      <a:pt x="11715483" y="1290291"/>
                      <a:pt x="11686964" y="1493176"/>
                      <a:pt x="11711228" y="1609265"/>
                    </a:cubicBezTo>
                    <a:cubicBezTo>
                      <a:pt x="11735492" y="1725354"/>
                      <a:pt x="11686553" y="2031076"/>
                      <a:pt x="11711228" y="2205289"/>
                    </a:cubicBezTo>
                    <a:cubicBezTo>
                      <a:pt x="11735903" y="2379502"/>
                      <a:pt x="11629331" y="2729911"/>
                      <a:pt x="11711228" y="2920518"/>
                    </a:cubicBezTo>
                    <a:cubicBezTo>
                      <a:pt x="11793125" y="3111125"/>
                      <a:pt x="11697626" y="3258632"/>
                      <a:pt x="11711228" y="3576144"/>
                    </a:cubicBezTo>
                    <a:cubicBezTo>
                      <a:pt x="11724830" y="3893656"/>
                      <a:pt x="11631134" y="4084073"/>
                      <a:pt x="11711228" y="4291373"/>
                    </a:cubicBezTo>
                    <a:cubicBezTo>
                      <a:pt x="11791322" y="4498673"/>
                      <a:pt x="11683600" y="4592746"/>
                      <a:pt x="11711228" y="4768192"/>
                    </a:cubicBezTo>
                    <a:cubicBezTo>
                      <a:pt x="11738856" y="4943638"/>
                      <a:pt x="11685420" y="5102105"/>
                      <a:pt x="11711228" y="5245011"/>
                    </a:cubicBezTo>
                    <a:cubicBezTo>
                      <a:pt x="11737036" y="5387917"/>
                      <a:pt x="11647764" y="5721344"/>
                      <a:pt x="11711228" y="5960240"/>
                    </a:cubicBezTo>
                    <a:cubicBezTo>
                      <a:pt x="11446240" y="6014953"/>
                      <a:pt x="11256069" y="5886009"/>
                      <a:pt x="10891442" y="5960240"/>
                    </a:cubicBezTo>
                    <a:cubicBezTo>
                      <a:pt x="10526815" y="6034471"/>
                      <a:pt x="10684829" y="5918510"/>
                      <a:pt x="10540105" y="5960240"/>
                    </a:cubicBezTo>
                    <a:cubicBezTo>
                      <a:pt x="10395381" y="6001970"/>
                      <a:pt x="10316931" y="5958935"/>
                      <a:pt x="10188768" y="5960240"/>
                    </a:cubicBezTo>
                    <a:cubicBezTo>
                      <a:pt x="10060605" y="5961545"/>
                      <a:pt x="9993164" y="5958644"/>
                      <a:pt x="9837432" y="5960240"/>
                    </a:cubicBezTo>
                    <a:cubicBezTo>
                      <a:pt x="9681700" y="5961836"/>
                      <a:pt x="9594048" y="5922385"/>
                      <a:pt x="9486095" y="5960240"/>
                    </a:cubicBezTo>
                    <a:cubicBezTo>
                      <a:pt x="9378142" y="5998095"/>
                      <a:pt x="9198941" y="5955985"/>
                      <a:pt x="9017646" y="5960240"/>
                    </a:cubicBezTo>
                    <a:cubicBezTo>
                      <a:pt x="8836351" y="5964495"/>
                      <a:pt x="8593241" y="5936173"/>
                      <a:pt x="8314972" y="5960240"/>
                    </a:cubicBezTo>
                    <a:cubicBezTo>
                      <a:pt x="8036703" y="5984307"/>
                      <a:pt x="7918120" y="5954324"/>
                      <a:pt x="7729410" y="5960240"/>
                    </a:cubicBezTo>
                    <a:cubicBezTo>
                      <a:pt x="7540700" y="5966156"/>
                      <a:pt x="7341167" y="5947555"/>
                      <a:pt x="7143849" y="5960240"/>
                    </a:cubicBezTo>
                    <a:cubicBezTo>
                      <a:pt x="6946531" y="5972925"/>
                      <a:pt x="6557723" y="5917275"/>
                      <a:pt x="6324063" y="5960240"/>
                    </a:cubicBezTo>
                    <a:cubicBezTo>
                      <a:pt x="6090403" y="6003205"/>
                      <a:pt x="6118142" y="5957859"/>
                      <a:pt x="5972726" y="5960240"/>
                    </a:cubicBezTo>
                    <a:cubicBezTo>
                      <a:pt x="5827310" y="5962621"/>
                      <a:pt x="5527423" y="5949782"/>
                      <a:pt x="5387165" y="5960240"/>
                    </a:cubicBezTo>
                    <a:cubicBezTo>
                      <a:pt x="5246907" y="5970698"/>
                      <a:pt x="5031983" y="5914096"/>
                      <a:pt x="4684491" y="5960240"/>
                    </a:cubicBezTo>
                    <a:cubicBezTo>
                      <a:pt x="4336999" y="6006384"/>
                      <a:pt x="4557595" y="5950876"/>
                      <a:pt x="4450267" y="5960240"/>
                    </a:cubicBezTo>
                    <a:cubicBezTo>
                      <a:pt x="4342939" y="5969604"/>
                      <a:pt x="4047969" y="5944137"/>
                      <a:pt x="3747593" y="5960240"/>
                    </a:cubicBezTo>
                    <a:cubicBezTo>
                      <a:pt x="3447217" y="5976343"/>
                      <a:pt x="3364102" y="5920645"/>
                      <a:pt x="3044919" y="5960240"/>
                    </a:cubicBezTo>
                    <a:cubicBezTo>
                      <a:pt x="2725736" y="5999835"/>
                      <a:pt x="2779639" y="5904928"/>
                      <a:pt x="2576470" y="5960240"/>
                    </a:cubicBezTo>
                    <a:cubicBezTo>
                      <a:pt x="2373301" y="6015552"/>
                      <a:pt x="2364771" y="5941167"/>
                      <a:pt x="2225133" y="5960240"/>
                    </a:cubicBezTo>
                    <a:cubicBezTo>
                      <a:pt x="2085495" y="5979313"/>
                      <a:pt x="2041549" y="5932882"/>
                      <a:pt x="1873796" y="5960240"/>
                    </a:cubicBezTo>
                    <a:cubicBezTo>
                      <a:pt x="1706043" y="5987598"/>
                      <a:pt x="1237723" y="5902652"/>
                      <a:pt x="1054011" y="5960240"/>
                    </a:cubicBezTo>
                    <a:cubicBezTo>
                      <a:pt x="870299" y="6017828"/>
                      <a:pt x="349827" y="5955257"/>
                      <a:pt x="0" y="5960240"/>
                    </a:cubicBezTo>
                    <a:cubicBezTo>
                      <a:pt x="-23617" y="5677547"/>
                      <a:pt x="8300" y="5608970"/>
                      <a:pt x="0" y="5304614"/>
                    </a:cubicBezTo>
                    <a:cubicBezTo>
                      <a:pt x="-8300" y="5000258"/>
                      <a:pt x="40858" y="5086167"/>
                      <a:pt x="0" y="4887397"/>
                    </a:cubicBezTo>
                    <a:cubicBezTo>
                      <a:pt x="-40858" y="4688627"/>
                      <a:pt x="33839" y="4542904"/>
                      <a:pt x="0" y="4350975"/>
                    </a:cubicBezTo>
                    <a:cubicBezTo>
                      <a:pt x="-33839" y="4159046"/>
                      <a:pt x="72972" y="3802242"/>
                      <a:pt x="0" y="3635746"/>
                    </a:cubicBezTo>
                    <a:cubicBezTo>
                      <a:pt x="-72972" y="3469250"/>
                      <a:pt x="62875" y="3316054"/>
                      <a:pt x="0" y="3099325"/>
                    </a:cubicBezTo>
                    <a:cubicBezTo>
                      <a:pt x="-62875" y="2882596"/>
                      <a:pt x="27207" y="2773573"/>
                      <a:pt x="0" y="2503301"/>
                    </a:cubicBezTo>
                    <a:cubicBezTo>
                      <a:pt x="-27207" y="2233029"/>
                      <a:pt x="34853" y="2207623"/>
                      <a:pt x="0" y="2026482"/>
                    </a:cubicBezTo>
                    <a:cubicBezTo>
                      <a:pt x="-34853" y="1845341"/>
                      <a:pt x="35575" y="1682015"/>
                      <a:pt x="0" y="1490060"/>
                    </a:cubicBezTo>
                    <a:cubicBezTo>
                      <a:pt x="-35575" y="1298105"/>
                      <a:pt x="33761" y="1163365"/>
                      <a:pt x="0" y="1013241"/>
                    </a:cubicBezTo>
                    <a:cubicBezTo>
                      <a:pt x="-33761" y="863117"/>
                      <a:pt x="12284" y="432826"/>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E7F0F9B6-0E9C-881A-CE50-3D5DC032EAE6}"/>
                  </a:ext>
                </a:extLst>
              </p:cNvPr>
              <p:cNvSpPr txBox="1"/>
              <p:nvPr/>
            </p:nvSpPr>
            <p:spPr>
              <a:xfrm>
                <a:off x="1827720" y="5155548"/>
                <a:ext cx="11207204" cy="53522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Ở đậu hà lan, tiến hành lai giữa các cá thể thuần chủng thân cao với thân thấp.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100% cây thân cao.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cả cây thân cao và cây thân thấp với tỉ lệ 3 cây thân cao : 1 cây thân thấp.</a:t>
                </a:r>
                <a:endParaRPr kumimoji="0" lang="en-US" sz="2400" b="0" i="0" u="none" strike="noStrike" kern="0" cap="none" spc="0" normalizeH="0" baseline="0" noProof="0">
                  <a:ln>
                    <a:noFill/>
                  </a:ln>
                  <a:solidFill>
                    <a:prstClr val="black"/>
                  </a:solidFill>
                  <a:effectLst/>
                  <a:uLnTx/>
                  <a:uFillTx/>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1. Hãy sử dụng các kí hiệu và thuật ngữ để mô tả thí nghiệm trên bằng sơ đồ lai.</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2. Dự đoán tính trạng trội, tính trạng lặn trong phép lai trên.</a:t>
                </a:r>
              </a:p>
            </p:txBody>
          </p:sp>
        </p:grpSp>
        <p:pic>
          <p:nvPicPr>
            <p:cNvPr id="4" name="Picture 2" descr="Dialog Question Mark Icon | Gartoon Redux Misc Iconpack | Gartoon Team">
              <a:extLst>
                <a:ext uri="{FF2B5EF4-FFF2-40B4-BE49-F238E27FC236}">
                  <a16:creationId xmlns:a16="http://schemas.microsoft.com/office/drawing/2014/main" id="{EBBF831D-0AA1-FD4A-8F74-80B843DD9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363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13" name="Rectangle: Rounded Corners 12">
            <a:extLst>
              <a:ext uri="{FF2B5EF4-FFF2-40B4-BE49-F238E27FC236}">
                <a16:creationId xmlns:a16="http://schemas.microsoft.com/office/drawing/2014/main" id="{832BB198-C33F-2E81-5991-A625F1EB497A}"/>
              </a:ext>
            </a:extLst>
          </p:cNvPr>
          <p:cNvSpPr/>
          <p:nvPr/>
        </p:nvSpPr>
        <p:spPr>
          <a:xfrm>
            <a:off x="5203104" y="112308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aphicFrame>
        <p:nvGraphicFramePr>
          <p:cNvPr id="17" name="Table 16">
            <a:extLst>
              <a:ext uri="{FF2B5EF4-FFF2-40B4-BE49-F238E27FC236}">
                <a16:creationId xmlns:a16="http://schemas.microsoft.com/office/drawing/2014/main" id="{6CD3FFA8-88E1-E5DA-CBFE-B31B672474B4}"/>
              </a:ext>
            </a:extLst>
          </p:cNvPr>
          <p:cNvGraphicFramePr>
            <a:graphicFrameLocks noGrp="1"/>
          </p:cNvGraphicFramePr>
          <p:nvPr>
            <p:extLst>
              <p:ext uri="{D42A27DB-BD31-4B8C-83A1-F6EECF244321}">
                <p14:modId xmlns:p14="http://schemas.microsoft.com/office/powerpoint/2010/main" val="62438002"/>
              </p:ext>
            </p:extLst>
          </p:nvPr>
        </p:nvGraphicFramePr>
        <p:xfrm>
          <a:off x="2114903" y="2161534"/>
          <a:ext cx="8364234" cy="2394328"/>
        </p:xfrm>
        <a:graphic>
          <a:graphicData uri="http://schemas.openxmlformats.org/drawingml/2006/table">
            <a:tbl>
              <a:tblPr/>
              <a:tblGrid>
                <a:gridCol w="1791393">
                  <a:extLst>
                    <a:ext uri="{9D8B030D-6E8A-4147-A177-3AD203B41FA5}">
                      <a16:colId xmlns:a16="http://schemas.microsoft.com/office/drawing/2014/main" val="110519520"/>
                    </a:ext>
                  </a:extLst>
                </a:gridCol>
                <a:gridCol w="2024692">
                  <a:extLst>
                    <a:ext uri="{9D8B030D-6E8A-4147-A177-3AD203B41FA5}">
                      <a16:colId xmlns:a16="http://schemas.microsoft.com/office/drawing/2014/main" val="3321777822"/>
                    </a:ext>
                  </a:extLst>
                </a:gridCol>
                <a:gridCol w="1464129">
                  <a:extLst>
                    <a:ext uri="{9D8B030D-6E8A-4147-A177-3AD203B41FA5}">
                      <a16:colId xmlns:a16="http://schemas.microsoft.com/office/drawing/2014/main" val="1687891155"/>
                    </a:ext>
                  </a:extLst>
                </a:gridCol>
                <a:gridCol w="3084020">
                  <a:extLst>
                    <a:ext uri="{9D8B030D-6E8A-4147-A177-3AD203B41FA5}">
                      <a16:colId xmlns:a16="http://schemas.microsoft.com/office/drawing/2014/main" val="3565615423"/>
                    </a:ext>
                  </a:extLst>
                </a:gridCol>
              </a:tblGrid>
              <a:tr h="598582">
                <a:tc>
                  <a:txBody>
                    <a:bodyPr/>
                    <a:lstStyle/>
                    <a:p>
                      <a:pPr algn="just">
                        <a:lnSpc>
                          <a:spcPct val="150000"/>
                        </a:lnSpc>
                      </a:pPr>
                      <a:r>
                        <a:rPr lang="en-US" sz="2400" b="1">
                          <a:solidFill>
                            <a:srgbClr val="000000"/>
                          </a:solidFill>
                          <a:effectLst/>
                        </a:rPr>
                        <a:t>P</a:t>
                      </a:r>
                      <a:r>
                        <a:rPr lang="en-US" sz="2400" b="1" baseline="-25000">
                          <a:solidFill>
                            <a:srgbClr val="000000"/>
                          </a:solidFill>
                          <a:effectLst/>
                        </a:rPr>
                        <a:t>t/c</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thấp</a:t>
                      </a:r>
                    </a:p>
                  </a:txBody>
                  <a:tcPr marL="0" marR="0" marT="0" marB="0" anchor="ctr">
                    <a:lnL>
                      <a:noFill/>
                    </a:lnL>
                    <a:lnR>
                      <a:noFill/>
                    </a:lnR>
                    <a:lnT>
                      <a:noFill/>
                    </a:lnT>
                    <a:lnB>
                      <a:noFill/>
                    </a:lnB>
                    <a:noFill/>
                  </a:tcPr>
                </a:tc>
                <a:extLst>
                  <a:ext uri="{0D108BD9-81ED-4DB2-BD59-A6C34878D82A}">
                    <a16:rowId xmlns:a16="http://schemas.microsoft.com/office/drawing/2014/main" val="278991908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100% cây thân cao</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264312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 × 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extLst>
                  <a:ext uri="{0D108BD9-81ED-4DB2-BD59-A6C34878D82A}">
                    <a16:rowId xmlns:a16="http://schemas.microsoft.com/office/drawing/2014/main" val="550342734"/>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2</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3 cây thân cao : 1 cây thân thấp</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9578503"/>
                  </a:ext>
                </a:extLst>
              </a:tr>
            </a:tbl>
          </a:graphicData>
        </a:graphic>
      </p:graphicFrame>
      <p:sp>
        <p:nvSpPr>
          <p:cNvPr id="19" name="TextBox 18">
            <a:extLst>
              <a:ext uri="{FF2B5EF4-FFF2-40B4-BE49-F238E27FC236}">
                <a16:creationId xmlns:a16="http://schemas.microsoft.com/office/drawing/2014/main" id="{D7FD805F-0E49-D6B6-7294-FC5958F30F5D}"/>
              </a:ext>
            </a:extLst>
          </p:cNvPr>
          <p:cNvSpPr txBox="1"/>
          <p:nvPr/>
        </p:nvSpPr>
        <p:spPr>
          <a:xfrm>
            <a:off x="412470" y="1675216"/>
            <a:ext cx="6095064" cy="461665"/>
          </a:xfrm>
          <a:prstGeom prst="rect">
            <a:avLst/>
          </a:prstGeom>
          <a:noFill/>
        </p:spPr>
        <p:txBody>
          <a:bodyPr wrap="square">
            <a:spAutoFit/>
          </a:bodyPr>
          <a:lstStyle/>
          <a:p>
            <a:r>
              <a:rPr lang="vi-VN" sz="2400" b="1" i="0">
                <a:solidFill>
                  <a:srgbClr val="000000"/>
                </a:solidFill>
                <a:effectLst/>
                <a:highlight>
                  <a:srgbClr val="FFFFFF"/>
                </a:highlight>
                <a:latin typeface="+mj-lt"/>
              </a:rPr>
              <a:t>1. Sơ đồ lai của phép lai trên là:</a:t>
            </a:r>
            <a:endParaRPr lang="en-US" sz="2400" b="1">
              <a:latin typeface="+mj-lt"/>
            </a:endParaRPr>
          </a:p>
        </p:txBody>
      </p:sp>
      <p:sp>
        <p:nvSpPr>
          <p:cNvPr id="21" name="TextBox 20">
            <a:extLst>
              <a:ext uri="{FF2B5EF4-FFF2-40B4-BE49-F238E27FC236}">
                <a16:creationId xmlns:a16="http://schemas.microsoft.com/office/drawing/2014/main" id="{1EF7B8E3-3BB6-6367-44B0-B89DC7DAF9C3}"/>
              </a:ext>
            </a:extLst>
          </p:cNvPr>
          <p:cNvSpPr txBox="1"/>
          <p:nvPr/>
        </p:nvSpPr>
        <p:spPr>
          <a:xfrm>
            <a:off x="412470" y="4699702"/>
            <a:ext cx="11216678" cy="1685846"/>
          </a:xfrm>
          <a:prstGeom prst="rect">
            <a:avLst/>
          </a:prstGeom>
          <a:noFill/>
        </p:spPr>
        <p:txBody>
          <a:bodyPr wrap="square">
            <a:spAutoFit/>
          </a:bodyPr>
          <a:lstStyle/>
          <a:p>
            <a:pPr>
              <a:lnSpc>
                <a:spcPct val="150000"/>
              </a:lnSpc>
            </a:pPr>
            <a:r>
              <a:rPr lang="vi-VN" sz="2400" b="1">
                <a:solidFill>
                  <a:schemeClr val="bg1"/>
                </a:solidFill>
              </a:rPr>
              <a:t>2. Kết quả thu được ở F</a:t>
            </a:r>
            <a:r>
              <a:rPr lang="vi-VN" sz="2400" b="1" baseline="-25000">
                <a:solidFill>
                  <a:schemeClr val="bg1"/>
                </a:solidFill>
              </a:rPr>
              <a:t>1</a:t>
            </a:r>
            <a:r>
              <a:rPr lang="vi-VN" sz="2400" b="1">
                <a:solidFill>
                  <a:schemeClr val="bg1"/>
                </a:solidFill>
              </a:rPr>
              <a:t> là 100% cây thân cao nên ta có thể dự đoán:</a:t>
            </a:r>
          </a:p>
          <a:p>
            <a:pPr lvl="1">
              <a:lnSpc>
                <a:spcPct val="150000"/>
              </a:lnSpc>
            </a:pPr>
            <a:r>
              <a:rPr lang="vi-VN" sz="2400">
                <a:solidFill>
                  <a:schemeClr val="bg1"/>
                </a:solidFill>
              </a:rPr>
              <a:t>- Tính trạng trội: thân cao.</a:t>
            </a:r>
          </a:p>
          <a:p>
            <a:pPr lvl="1">
              <a:lnSpc>
                <a:spcPct val="150000"/>
              </a:lnSpc>
            </a:pPr>
            <a:r>
              <a:rPr lang="vi-VN" sz="2400">
                <a:solidFill>
                  <a:schemeClr val="bg1"/>
                </a:solidFill>
              </a:rPr>
              <a:t>- Tính trạng lặn: thân thấp.</a:t>
            </a:r>
            <a:endParaRPr lang="en-US" sz="2400">
              <a:solidFill>
                <a:schemeClr val="bg1"/>
              </a:solidFill>
            </a:endParaRPr>
          </a:p>
        </p:txBody>
      </p:sp>
    </p:spTree>
    <p:extLst>
      <p:ext uri="{BB962C8B-B14F-4D97-AF65-F5344CB8AC3E}">
        <p14:creationId xmlns:p14="http://schemas.microsoft.com/office/powerpoint/2010/main" val="1054405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6236-BA59-E9D6-D760-18DD8B01A637}"/>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DFAC5523-344A-3993-A3FF-5248BA573803}"/>
              </a:ext>
            </a:extLst>
          </p:cNvPr>
          <p:cNvGrpSpPr/>
          <p:nvPr/>
        </p:nvGrpSpPr>
        <p:grpSpPr>
          <a:xfrm>
            <a:off x="0" y="0"/>
            <a:ext cx="12191999" cy="6858000"/>
            <a:chOff x="0" y="0"/>
            <a:chExt cx="12191999" cy="6858000"/>
          </a:xfrm>
        </p:grpSpPr>
        <p:pic>
          <p:nvPicPr>
            <p:cNvPr id="1026" name="Picture 2" descr="CHI TIẾT] Cách làm câu hỏi trắc nghiệm trên Powerpoint nhanh và mới nhất">
              <a:extLst>
                <a:ext uri="{FF2B5EF4-FFF2-40B4-BE49-F238E27FC236}">
                  <a16:creationId xmlns:a16="http://schemas.microsoft.com/office/drawing/2014/main" id="{17228D71-19D5-D3D3-62A6-EA7D57225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2">
              <a:extLst>
                <a:ext uri="{FF2B5EF4-FFF2-40B4-BE49-F238E27FC236}">
                  <a16:creationId xmlns:a16="http://schemas.microsoft.com/office/drawing/2014/main" id="{F4A4084B-F945-D08B-C528-4F9841F1FF67}"/>
                </a:ext>
              </a:extLst>
            </p:cNvPr>
            <p:cNvSpPr/>
            <p:nvPr/>
          </p:nvSpPr>
          <p:spPr>
            <a:xfrm>
              <a:off x="0" y="0"/>
              <a:ext cx="3295291" cy="1155940"/>
            </a:xfrm>
            <a:prstGeom prst="homePlate">
              <a:avLst/>
            </a:prstGeom>
            <a:solidFill>
              <a:srgbClr val="54C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1A01A0-80BA-FED3-D286-6CE2C8E91A4F}"/>
                </a:ext>
              </a:extLst>
            </p:cNvPr>
            <p:cNvSpPr/>
            <p:nvPr/>
          </p:nvSpPr>
          <p:spPr>
            <a:xfrm>
              <a:off x="3467819" y="247291"/>
              <a:ext cx="8321615" cy="684362"/>
            </a:xfrm>
            <a:prstGeom prst="rect">
              <a:avLst/>
            </a:prstGeom>
            <a:solidFill>
              <a:srgbClr val="1FB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CỦNG CỐ BÀI HỌC</a:t>
              </a:r>
            </a:p>
          </p:txBody>
        </p:sp>
      </p:grpSp>
    </p:spTree>
    <p:extLst>
      <p:ext uri="{BB962C8B-B14F-4D97-AF65-F5344CB8AC3E}">
        <p14:creationId xmlns:p14="http://schemas.microsoft.com/office/powerpoint/2010/main" val="4332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1. Đặc điểm nào của cây Đậu Hà Lan tạo điều kiện thuận lợi cho việc nghiên cứu các quy luật di truyền của Mendel?</a:t>
            </a: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702164" y="3065253"/>
            <a:ext cx="6293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nghiêm ngặt.</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702164" y="3979653"/>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702164" y="4871828"/>
            <a:ext cx="72186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không nghiêm ngặt.</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702164" y="5786228"/>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28008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2. </a:t>
            </a:r>
            <a:r>
              <a:rPr lang="vi-VN" sz="2400" b="1">
                <a:latin typeface="Arial" panose="020B0604020202020204" pitchFamily="34" charset="0"/>
                <a:cs typeface="Arial" panose="020B0604020202020204" pitchFamily="34" charset="0"/>
              </a:rPr>
              <a:t>Mendel chọn các cặp tính trạng tương phản khi thực hiện phép lai vì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333546"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333546"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943146"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1200495" y="3065253"/>
            <a:ext cx="6599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lai các cặp bố mẹ với nhau.</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503661"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943146"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1200495" y="3979653"/>
            <a:ext cx="11172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theo dõi sự di truyền của từng cặp tính trạng qua các thế hệ.</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503661"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333546"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333546"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943146"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1200495" y="4871828"/>
            <a:ext cx="10177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sử dụng toán thống kê để phân tích số liệu thu được.</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503661"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943146"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1200495" y="5786228"/>
            <a:ext cx="6792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chọn các dòng thuần chủng.</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503661"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3567267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3. </a:t>
            </a:r>
            <a:r>
              <a:rPr lang="vi-VN" sz="2400" b="1">
                <a:latin typeface="Arial" panose="020B0604020202020204" pitchFamily="34" charset="0"/>
                <a:cs typeface="Arial" panose="020B0604020202020204" pitchFamily="34" charset="0"/>
              </a:rPr>
              <a:t>Quan sát hình ảnh và cho biết thế hệ con đời thứ nhất có kiểu hình gì?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1403224"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1403224"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2012824"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2270173" y="3065253"/>
            <a:ext cx="3417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cây hoa tím nhạt.</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1573339"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2012824"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2270173" y="3979653"/>
            <a:ext cx="5252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cây hoa tím, 50% cây hoa trắng</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1573339"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1403224"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1403224"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2012824"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2270173" y="4871828"/>
            <a:ext cx="5384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75% cây hoa tím, 25% cây hoa trắng</a:t>
            </a:r>
            <a:r>
              <a:rPr lang="en-US" altLang="en-US" sz="2400"/>
              <a:t>.</a:t>
            </a:r>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1573339"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2012824"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2270173" y="5786228"/>
            <a:ext cx="281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100% cây hoa tím.</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1573339"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grpSp>
        <p:nvGrpSpPr>
          <p:cNvPr id="2" name="Group 1">
            <a:extLst>
              <a:ext uri="{FF2B5EF4-FFF2-40B4-BE49-F238E27FC236}">
                <a16:creationId xmlns:a16="http://schemas.microsoft.com/office/drawing/2014/main" id="{17DB20B0-DB26-926E-A8C3-E1C2EE1810EB}"/>
              </a:ext>
            </a:extLst>
          </p:cNvPr>
          <p:cNvGrpSpPr/>
          <p:nvPr/>
        </p:nvGrpSpPr>
        <p:grpSpPr>
          <a:xfrm>
            <a:off x="7519159" y="2878347"/>
            <a:ext cx="4394540" cy="3921305"/>
            <a:chOff x="242881" y="912002"/>
            <a:chExt cx="6536173" cy="5466359"/>
          </a:xfrm>
        </p:grpSpPr>
        <p:pic>
          <p:nvPicPr>
            <p:cNvPr id="46" name="Picture 2" descr="Genetics: Gregor Mendel's experiments with pea plants - YouTube">
              <a:extLst>
                <a:ext uri="{FF2B5EF4-FFF2-40B4-BE49-F238E27FC236}">
                  <a16:creationId xmlns:a16="http://schemas.microsoft.com/office/drawing/2014/main" id="{BD48819B-91B2-BBFF-E764-43CF84C80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1B45381B-5393-4736-6485-0881E8361645}"/>
                </a:ext>
              </a:extLst>
            </p:cNvPr>
            <p:cNvSpPr/>
            <p:nvPr/>
          </p:nvSpPr>
          <p:spPr>
            <a:xfrm>
              <a:off x="298687" y="4097218"/>
              <a:ext cx="1374404" cy="583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6697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2087238"/>
          </a:xfrm>
          <a:prstGeom prst="roundRect">
            <a:avLst>
              <a:gd name="adj" fmla="val 136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44891" y="1693789"/>
            <a:ext cx="10285903" cy="1824346"/>
          </a:xfrm>
          <a:prstGeom prst="rect">
            <a:avLst/>
          </a:prstGeom>
          <a:noFill/>
        </p:spPr>
        <p:txBody>
          <a:bodyPr wrap="square" rtlCol="0">
            <a:spAutoFit/>
          </a:bodyPr>
          <a:lstStyle/>
          <a:p>
            <a:pPr algn="just">
              <a:lnSpc>
                <a:spcPct val="120000"/>
              </a:lnSpc>
            </a:pPr>
            <a:r>
              <a:rPr lang="en-US" sz="2400" b="1">
                <a:latin typeface="Arial" panose="020B0604020202020204" pitchFamily="34" charset="0"/>
                <a:cs typeface="Arial" panose="020B0604020202020204" pitchFamily="34" charset="0"/>
              </a:rPr>
              <a:t>Câu 4. </a:t>
            </a:r>
            <a:r>
              <a:rPr lang="vi-VN" sz="2400" b="1">
                <a:latin typeface="Arial" panose="020B0604020202020204" pitchFamily="34" charset="0"/>
                <a:cs typeface="Arial" panose="020B0604020202020204" pitchFamily="34" charset="0"/>
              </a:rPr>
              <a:t>Ở đậu hà lan, tiến hành lai giữa các cá thể thuần chủng thân cao với thân thấp. F1 thu được 100% cây thân cao. F2 thu được cả cây thân cao và cây thân thấp với tỉ lệ 3 cây thân cao : 1 cây thân thấp. Ở thí nghiệm trên, tính trạng nào là tính trạng trội?</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85747" y="2925822"/>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122098" y="4159730"/>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122098" y="5074130"/>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2699697" y="48135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2989047" y="4235930"/>
            <a:ext cx="16562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thấp.</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2292213" y="42581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2989047" y="5150330"/>
            <a:ext cx="15536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cao.</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2292213" y="51725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6596627" y="4235003"/>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6596627" y="5149403"/>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7463576" y="4311203"/>
            <a:ext cx="1622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trắng.</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6766742" y="43334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7463576" y="5225603"/>
            <a:ext cx="1346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tím.</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6766742" y="52478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
        <p:nvSpPr>
          <p:cNvPr id="2" name="Line 11">
            <a:extLst>
              <a:ext uri="{FF2B5EF4-FFF2-40B4-BE49-F238E27FC236}">
                <a16:creationId xmlns:a16="http://schemas.microsoft.com/office/drawing/2014/main" id="{822CE797-0606-3317-557C-9D6781A02198}"/>
              </a:ext>
            </a:extLst>
          </p:cNvPr>
          <p:cNvSpPr>
            <a:spLocks noChangeShapeType="1"/>
          </p:cNvSpPr>
          <p:nvPr/>
        </p:nvSpPr>
        <p:spPr bwMode="auto">
          <a:xfrm>
            <a:off x="2699697" y="57279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1">
            <a:extLst>
              <a:ext uri="{FF2B5EF4-FFF2-40B4-BE49-F238E27FC236}">
                <a16:creationId xmlns:a16="http://schemas.microsoft.com/office/drawing/2014/main" id="{F9A5E64E-57A8-28FA-F3BA-59AFFA335DDB}"/>
              </a:ext>
            </a:extLst>
          </p:cNvPr>
          <p:cNvSpPr>
            <a:spLocks noChangeShapeType="1"/>
          </p:cNvSpPr>
          <p:nvPr/>
        </p:nvSpPr>
        <p:spPr bwMode="auto">
          <a:xfrm>
            <a:off x="7116420" y="4888842"/>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11">
            <a:extLst>
              <a:ext uri="{FF2B5EF4-FFF2-40B4-BE49-F238E27FC236}">
                <a16:creationId xmlns:a16="http://schemas.microsoft.com/office/drawing/2014/main" id="{CA85D20C-A83C-816F-66D5-9998BD39764C}"/>
              </a:ext>
            </a:extLst>
          </p:cNvPr>
          <p:cNvSpPr>
            <a:spLocks noChangeShapeType="1"/>
          </p:cNvSpPr>
          <p:nvPr/>
        </p:nvSpPr>
        <p:spPr bwMode="auto">
          <a:xfrm>
            <a:off x="7127922" y="5787546"/>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8681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5. </a:t>
            </a:r>
            <a:r>
              <a:rPr lang="vi-VN" sz="2400" b="1">
                <a:latin typeface="Arial" panose="020B0604020202020204" pitchFamily="34" charset="0"/>
                <a:cs typeface="Arial" panose="020B0604020202020204" pitchFamily="34" charset="0"/>
              </a:rPr>
              <a:t>Ở đậu hà lan, tiến hành lai giữa các cá thể thuần chủng hạt trơn với hạt nhăn. Tính trạng trội là hạt trơn thì kiểu hình ở F1 là:</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702164" y="3065253"/>
            <a:ext cx="23022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trơn. </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702164" y="3979653"/>
            <a:ext cx="24272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nhăn. </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702164" y="4871828"/>
            <a:ext cx="4442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hạt trơn và 50% hạt nhăn.</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702164" y="5786228"/>
            <a:ext cx="33105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3 hạt trơn : 1 hạt nhăn.</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751524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6127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92085"/>
            <a:ext cx="10285903" cy="1381147"/>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6. </a:t>
            </a:r>
            <a:r>
              <a:rPr lang="vi-VN" sz="2400" b="1">
                <a:latin typeface="Arial" panose="020B0604020202020204" pitchFamily="34" charset="0"/>
                <a:cs typeface="Arial" panose="020B0604020202020204" pitchFamily="34" charset="0"/>
              </a:rPr>
              <a:t>Ở đậu hà lan, tiến hành lai giữa các cá thể thuần chủng hạt vàng với hạt xanh. Tính trạng trội là hạt vàng. Hãy dự đoán tỉ lệ kiểu hình ở thế thế hệ F2.</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803375" y="2452614"/>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29464" y="3299604"/>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29464" y="4214004"/>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39064" y="39092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696413" y="33758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3 hạt xanh</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2999579" y="33980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39064" y="48236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696413" y="42902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xanh : 3 hạt vàng</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2999579" y="43124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29464" y="5106179"/>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29464" y="6020579"/>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39064" y="57157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696413" y="5182379"/>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1 hạt xanh</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2999579" y="52046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39064" y="66301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696413" y="6096779"/>
            <a:ext cx="2630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Tất cả là hạt vàng</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2999579" y="61190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975914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381147"/>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p>
          <a:p>
            <a:pPr>
              <a:lnSpc>
                <a:spcPct val="120000"/>
              </a:lnSpc>
            </a:pPr>
            <a:r>
              <a:rPr lang="en-US" sz="2400" b="1"/>
              <a:t>Năm học: </a:t>
            </a:r>
            <a:r>
              <a:rPr lang="en-US" sz="2400" b="1">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467</TotalTime>
  <Words>3357</Words>
  <Application>Microsoft Office PowerPoint</Application>
  <PresentationFormat>Widescreen</PresentationFormat>
  <Paragraphs>333</Paragraphs>
  <Slides>42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#9Slide02 Noi dung dai</vt:lpstr>
      <vt:lpstr>Arial</vt:lpstr>
      <vt:lpstr>Calibri</vt:lpstr>
      <vt:lpstr>Tahoma</vt:lpstr>
      <vt:lpstr>Times New Roman</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Quách Thị Cẩm Tú</cp:lastModifiedBy>
  <cp:revision>76</cp:revision>
  <dcterms:created xsi:type="dcterms:W3CDTF">2024-01-09T13:30:32Z</dcterms:created>
  <dcterms:modified xsi:type="dcterms:W3CDTF">2024-06-09T02:18:14Z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