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76" r:id="rId5"/>
    <p:sldId id="259" r:id="rId6"/>
    <p:sldId id="263" r:id="rId7"/>
    <p:sldId id="266" r:id="rId8"/>
    <p:sldId id="268" r:id="rId9"/>
    <p:sldId id="269" r:id="rId10"/>
    <p:sldId id="267" r:id="rId11"/>
    <p:sldId id="270" r:id="rId12"/>
    <p:sldId id="271" r:id="rId13"/>
    <p:sldId id="272" r:id="rId14"/>
    <p:sldId id="277" r:id="rId15"/>
    <p:sldId id="273" r:id="rId16"/>
    <p:sldId id="279" r:id="rId17"/>
    <p:sldId id="282" r:id="rId18"/>
    <p:sldId id="275" r:id="rId19"/>
    <p:sldId id="283" r:id="rId20"/>
  </p:sldIdLst>
  <p:sldSz cx="12188825" cy="6858000"/>
  <p:notesSz cx="6858000" cy="9144000"/>
  <p:embeddedFontLst>
    <p:embeddedFont>
      <p:font typeface="Calibri" pitchFamily="34" charset="0"/>
      <p:regular r:id="rId22"/>
      <p:bold r:id="rId23"/>
      <p:italic r:id="rId24"/>
      <p:boldItalic r:id="rId25"/>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3" d="100"/>
          <a:sy n="63" d="100"/>
        </p:scale>
        <p:origin x="-984" y="-10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F2925-D840-4216-ABBB-34AAA6147ACC}"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D0DD85-6C77-4B4F-AE76-9B1D69AB4E2E}" type="slidenum">
              <a:rPr lang="en-US" smtClean="0"/>
              <a:t>‹#›</a:t>
            </a:fld>
            <a:endParaRPr lang="en-US"/>
          </a:p>
        </p:txBody>
      </p:sp>
    </p:spTree>
    <p:extLst>
      <p:ext uri="{BB962C8B-B14F-4D97-AF65-F5344CB8AC3E}">
        <p14:creationId xmlns:p14="http://schemas.microsoft.com/office/powerpoint/2010/main" val="8902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D0DD85-6C77-4B4F-AE76-9B1D69AB4E2E}" type="slidenum">
              <a:rPr lang="en-US" smtClean="0"/>
              <a:t>9</a:t>
            </a:fld>
            <a:endParaRPr lang="en-US"/>
          </a:p>
        </p:txBody>
      </p:sp>
    </p:spTree>
    <p:extLst>
      <p:ext uri="{BB962C8B-B14F-4D97-AF65-F5344CB8AC3E}">
        <p14:creationId xmlns:p14="http://schemas.microsoft.com/office/powerpoint/2010/main" val="3373950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7.svg"/><Relationship Id="rId3" Type="http://schemas.openxmlformats.org/officeDocument/2006/relationships/image" Target="../media/image42.svg"/><Relationship Id="rId7" Type="http://schemas.openxmlformats.org/officeDocument/2006/relationships/image" Target="../media/image53.svg"/><Relationship Id="rId12"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5.svg"/><Relationship Id="rId5" Type="http://schemas.openxmlformats.org/officeDocument/2006/relationships/image" Target="../media/image51.svg"/><Relationship Id="rId15" Type="http://schemas.openxmlformats.org/officeDocument/2006/relationships/image" Target="../media/image59.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16.sv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35.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76.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2.svg"/><Relationship Id="rId7" Type="http://schemas.openxmlformats.org/officeDocument/2006/relationships/image" Target="../media/image42.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8.jpeg"/><Relationship Id="rId3" Type="http://schemas.openxmlformats.org/officeDocument/2006/relationships/image" Target="../media/image42.sv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44.svg"/><Relationship Id="rId10" Type="http://schemas.openxmlformats.org/officeDocument/2006/relationships/image" Target="../media/image49.sv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svg"/><Relationship Id="rId7" Type="http://schemas.openxmlformats.org/officeDocument/2006/relationships/image" Target="../media/image6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1.svg"/><Relationship Id="rId4" Type="http://schemas.openxmlformats.org/officeDocument/2006/relationships/image" Target="../media/image19.png"/><Relationship Id="rId9" Type="http://schemas.openxmlformats.org/officeDocument/2006/relationships/image" Target="../media/image65.svg"/></Relationships>
</file>

<file path=ppt/slides/_rels/slide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22.png"/><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6172200"/>
            <a:ext cx="14429047" cy="2057400"/>
            <a:chOff x="0" y="0"/>
            <a:chExt cx="5701849" cy="812800"/>
          </a:xfrm>
        </p:grpSpPr>
        <p:sp>
          <p:nvSpPr>
            <p:cNvPr id="3" name="Freeform 3"/>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17502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grpSp>
        <p:nvGrpSpPr>
          <p:cNvPr id="5" name="Group 5"/>
          <p:cNvGrpSpPr/>
          <p:nvPr/>
        </p:nvGrpSpPr>
        <p:grpSpPr>
          <a:xfrm>
            <a:off x="-1120111" y="-1371600"/>
            <a:ext cx="14429047" cy="2057400"/>
            <a:chOff x="0" y="0"/>
            <a:chExt cx="5701849" cy="812800"/>
          </a:xfrm>
        </p:grpSpPr>
        <p:sp>
          <p:nvSpPr>
            <p:cNvPr id="6" name="Freeform 6"/>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008037"/>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8" name="AutoShape 8"/>
          <p:cNvSpPr/>
          <p:nvPr/>
        </p:nvSpPr>
        <p:spPr>
          <a:xfrm>
            <a:off x="685621" y="1924511"/>
            <a:ext cx="3856621" cy="0"/>
          </a:xfrm>
          <a:prstGeom prst="line">
            <a:avLst/>
          </a:prstGeom>
          <a:ln w="95250" cap="flat">
            <a:solidFill>
              <a:srgbClr val="D61F27"/>
            </a:solidFill>
            <a:prstDash val="solid"/>
            <a:headEnd type="none" w="sm" len="sm"/>
            <a:tailEnd type="none" w="sm" len="sm"/>
          </a:ln>
        </p:spPr>
      </p:sp>
      <p:sp>
        <p:nvSpPr>
          <p:cNvPr id="9" name="AutoShape 9"/>
          <p:cNvSpPr/>
          <p:nvPr/>
        </p:nvSpPr>
        <p:spPr>
          <a:xfrm>
            <a:off x="649912" y="4685834"/>
            <a:ext cx="3856621" cy="0"/>
          </a:xfrm>
          <a:prstGeom prst="line">
            <a:avLst/>
          </a:prstGeom>
          <a:ln w="95250" cap="flat">
            <a:solidFill>
              <a:srgbClr val="D61F27"/>
            </a:solidFill>
            <a:prstDash val="solid"/>
            <a:headEnd type="none" w="sm" len="sm"/>
            <a:tailEnd type="none" w="sm" len="sm"/>
          </a:ln>
        </p:spPr>
      </p:sp>
      <p:grpSp>
        <p:nvGrpSpPr>
          <p:cNvPr id="10" name="Group 10"/>
          <p:cNvGrpSpPr/>
          <p:nvPr/>
        </p:nvGrpSpPr>
        <p:grpSpPr>
          <a:xfrm>
            <a:off x="6094412" y="-1371600"/>
            <a:ext cx="14429047" cy="2057400"/>
            <a:chOff x="0" y="0"/>
            <a:chExt cx="5701849" cy="812800"/>
          </a:xfrm>
        </p:grpSpPr>
        <p:sp>
          <p:nvSpPr>
            <p:cNvPr id="11" name="Freeform 11"/>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7ED957"/>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grpSp>
        <p:nvGrpSpPr>
          <p:cNvPr id="13" name="Group 13"/>
          <p:cNvGrpSpPr/>
          <p:nvPr/>
        </p:nvGrpSpPr>
        <p:grpSpPr>
          <a:xfrm>
            <a:off x="6094412" y="6172200"/>
            <a:ext cx="14429047" cy="2057400"/>
            <a:chOff x="0" y="0"/>
            <a:chExt cx="5701849" cy="812800"/>
          </a:xfrm>
        </p:grpSpPr>
        <p:sp>
          <p:nvSpPr>
            <p:cNvPr id="14" name="Freeform 14"/>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237952"/>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16" name="Picture 16"/>
          <p:cNvPicPr>
            <a:picLocks noChangeAspect="1"/>
          </p:cNvPicPr>
          <p:nvPr/>
        </p:nvPicPr>
        <p:blipFill>
          <a:blip r:embed="rId2"/>
          <a:srcRect/>
          <a:stretch>
            <a:fillRect/>
          </a:stretch>
        </p:blipFill>
        <p:spPr>
          <a:xfrm>
            <a:off x="6460395" y="685800"/>
            <a:ext cx="5728430" cy="5486400"/>
          </a:xfrm>
          <a:prstGeom prst="rect">
            <a:avLst/>
          </a:prstGeom>
        </p:spPr>
      </p:pic>
      <p:sp>
        <p:nvSpPr>
          <p:cNvPr id="17" name="TextBox 17"/>
          <p:cNvSpPr txBox="1"/>
          <p:nvPr/>
        </p:nvSpPr>
        <p:spPr>
          <a:xfrm>
            <a:off x="685621" y="2197565"/>
            <a:ext cx="3503790" cy="655372"/>
          </a:xfrm>
          <a:prstGeom prst="rect">
            <a:avLst/>
          </a:prstGeom>
        </p:spPr>
        <p:txBody>
          <a:bodyPr wrap="square" lIns="0" tIns="0" rIns="0" bIns="0" rtlCol="0" anchor="t">
            <a:spAutoFit/>
          </a:bodyPr>
          <a:lstStyle/>
          <a:p>
            <a:pPr>
              <a:lnSpc>
                <a:spcPts val="5599"/>
              </a:lnSpc>
            </a:pPr>
            <a:r>
              <a:rPr lang="en-US" sz="4000" b="1" dirty="0" smtClean="0">
                <a:solidFill>
                  <a:srgbClr val="2952A1"/>
                </a:solidFill>
                <a:latin typeface="Arial" pitchFamily="34" charset="0"/>
              </a:rPr>
              <a:t>CHƯƠNG VII</a:t>
            </a:r>
            <a:endParaRPr lang="en-US" sz="4000" b="1" dirty="0">
              <a:solidFill>
                <a:srgbClr val="2952A1"/>
              </a:solidFill>
              <a:latin typeface="Arial" pitchFamily="34" charset="0"/>
            </a:endParaRPr>
          </a:p>
        </p:txBody>
      </p:sp>
      <p:sp>
        <p:nvSpPr>
          <p:cNvPr id="18" name="TextBox 18"/>
          <p:cNvSpPr txBox="1"/>
          <p:nvPr/>
        </p:nvSpPr>
        <p:spPr>
          <a:xfrm>
            <a:off x="684033" y="2760560"/>
            <a:ext cx="7847191" cy="1661993"/>
          </a:xfrm>
          <a:prstGeom prst="rect">
            <a:avLst/>
          </a:prstGeom>
        </p:spPr>
        <p:txBody>
          <a:bodyPr wrap="square" lIns="0" tIns="0" rIns="0" bIns="0" rtlCol="0" anchor="t">
            <a:spAutoFit/>
          </a:bodyPr>
          <a:lstStyle/>
          <a:p>
            <a:r>
              <a:rPr lang="en-US" sz="5400" b="1" dirty="0" smtClean="0">
                <a:solidFill>
                  <a:srgbClr val="D61F27"/>
                </a:solidFill>
                <a:latin typeface="Arial" pitchFamily="34" charset="0"/>
              </a:rPr>
              <a:t>SINH HỌC CƠ THỂ NGƯỜI</a:t>
            </a:r>
            <a:endParaRPr lang="en-US" sz="5400" b="1" dirty="0">
              <a:solidFill>
                <a:srgbClr val="D61F27"/>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12" name="Group 12"/>
          <p:cNvGrpSpPr/>
          <p:nvPr/>
        </p:nvGrpSpPr>
        <p:grpSpPr>
          <a:xfrm>
            <a:off x="3927872" y="3252580"/>
            <a:ext cx="3372596" cy="2242562"/>
            <a:chOff x="0" y="0"/>
            <a:chExt cx="6320172" cy="4097267"/>
          </a:xfrm>
        </p:grpSpPr>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654272" cy="4097267"/>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848393" y="0"/>
              <a:ext cx="4471778" cy="4097267"/>
            </a:xfrm>
            <a:prstGeom prst="rect">
              <a:avLst/>
            </a:prstGeom>
          </p:spPr>
        </p:pic>
      </p:grpSp>
      <p:grpSp>
        <p:nvGrpSpPr>
          <p:cNvPr id="15" name="Group 15"/>
          <p:cNvGrpSpPr/>
          <p:nvPr/>
        </p:nvGrpSpPr>
        <p:grpSpPr>
          <a:xfrm>
            <a:off x="8208746" y="2964391"/>
            <a:ext cx="3145953" cy="2957856"/>
            <a:chOff x="0" y="0"/>
            <a:chExt cx="6293545" cy="5915712"/>
          </a:xfrm>
        </p:grpSpPr>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900985"/>
              <a:ext cx="2427959" cy="214570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655592" y="0"/>
              <a:ext cx="3368143" cy="3368143"/>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65945" y="3368143"/>
              <a:ext cx="2274815" cy="2274815"/>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240760" y="2862927"/>
              <a:ext cx="3052785" cy="3052785"/>
            </a:xfrm>
            <a:prstGeom prst="rect">
              <a:avLst/>
            </a:prstGeom>
          </p:spPr>
        </p:pic>
      </p:grpSp>
      <p:sp>
        <p:nvSpPr>
          <p:cNvPr id="20" name="TextBox 20"/>
          <p:cNvSpPr txBox="1"/>
          <p:nvPr/>
        </p:nvSpPr>
        <p:spPr>
          <a:xfrm>
            <a:off x="4331399" y="2743200"/>
            <a:ext cx="2352209"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Ống tiêu hóa</a:t>
            </a:r>
          </a:p>
        </p:txBody>
      </p:sp>
      <p:sp>
        <p:nvSpPr>
          <p:cNvPr id="21" name="TextBox 21"/>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tiêu hóa</a:t>
            </a:r>
          </a:p>
        </p:txBody>
      </p:sp>
      <p:sp>
        <p:nvSpPr>
          <p:cNvPr id="23" name="TextBox 23"/>
          <p:cNvSpPr txBox="1"/>
          <p:nvPr/>
        </p:nvSpPr>
        <p:spPr>
          <a:xfrm>
            <a:off x="3369395" y="5503723"/>
            <a:ext cx="4096617" cy="1269578"/>
          </a:xfrm>
          <a:prstGeom prst="rect">
            <a:avLst/>
          </a:prstGeom>
        </p:spPr>
        <p:txBody>
          <a:bodyPr wrap="square" lIns="0" tIns="0" rIns="0" bIns="0" rtlCol="0" anchor="t">
            <a:spAutoFit/>
          </a:bodyPr>
          <a:lstStyle/>
          <a:p>
            <a:pPr algn="ctr">
              <a:lnSpc>
                <a:spcPts val="3266"/>
              </a:lnSpc>
              <a:spcBef>
                <a:spcPct val="0"/>
              </a:spcBef>
            </a:pPr>
            <a:r>
              <a:rPr lang="en-US" sz="2300" b="1" i="1" dirty="0" err="1" smtClean="0">
                <a:solidFill>
                  <a:srgbClr val="000000"/>
                </a:solidFill>
                <a:latin typeface="Arial" pitchFamily="34" charset="0"/>
              </a:rPr>
              <a:t>Vận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chuyển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biến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đổi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thức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ăn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thành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các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chất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dinh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dưỡng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và</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thải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chất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bã</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từ</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thể</a:t>
            </a:r>
            <a:endParaRPr lang="en-US" sz="2300" b="1" i="1" dirty="0">
              <a:solidFill>
                <a:srgbClr val="000000"/>
              </a:solidFill>
              <a:latin typeface="Arial" pitchFamily="34" charset="0"/>
            </a:endParaRPr>
          </a:p>
        </p:txBody>
      </p:sp>
      <p:sp>
        <p:nvSpPr>
          <p:cNvPr id="24" name="TextBox 24"/>
          <p:cNvSpPr txBox="1"/>
          <p:nvPr/>
        </p:nvSpPr>
        <p:spPr>
          <a:xfrm>
            <a:off x="8605618" y="2743200"/>
            <a:ext cx="2352209"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Tuyến tiêu hóa</a:t>
            </a:r>
          </a:p>
        </p:txBody>
      </p:sp>
      <p:sp>
        <p:nvSpPr>
          <p:cNvPr id="25" name="TextBox 25"/>
          <p:cNvSpPr txBox="1"/>
          <p:nvPr/>
        </p:nvSpPr>
        <p:spPr>
          <a:xfrm>
            <a:off x="7259919" y="6019800"/>
            <a:ext cx="5043604" cy="384529"/>
          </a:xfrm>
          <a:prstGeom prst="rect">
            <a:avLst/>
          </a:prstGeom>
        </p:spPr>
        <p:txBody>
          <a:bodyPr lIns="0" tIns="0" rIns="0" bIns="0" rtlCol="0" anchor="t">
            <a:spAutoFit/>
          </a:bodyPr>
          <a:lstStyle/>
          <a:p>
            <a:pPr algn="ctr">
              <a:lnSpc>
                <a:spcPts val="3266"/>
              </a:lnSpc>
              <a:spcBef>
                <a:spcPct val="0"/>
              </a:spcBef>
            </a:pPr>
            <a:r>
              <a:rPr lang="en-US" sz="2300" b="1" i="1" dirty="0" err="1">
                <a:solidFill>
                  <a:srgbClr val="000000"/>
                </a:solidFill>
                <a:latin typeface="Arial" pitchFamily="34" charset="0"/>
              </a:rPr>
              <a:t>Tiết</a:t>
            </a:r>
            <a:r>
              <a:rPr lang="en-US" sz="2300" b="1" i="1" dirty="0">
                <a:solidFill>
                  <a:srgbClr val="000000"/>
                </a:solidFill>
                <a:latin typeface="Arial" pitchFamily="34" charset="0"/>
              </a:rPr>
              <a:t> enzyme, </a:t>
            </a:r>
            <a:r>
              <a:rPr lang="en-US" sz="2300" b="1" i="1" dirty="0" err="1">
                <a:solidFill>
                  <a:srgbClr val="000000"/>
                </a:solidFill>
                <a:latin typeface="Arial" pitchFamily="34" charset="0"/>
              </a:rPr>
              <a:t>dịch</a:t>
            </a:r>
            <a:r>
              <a:rPr lang="en-US" sz="2300" b="1" i="1" dirty="0">
                <a:solidFill>
                  <a:srgbClr val="000000"/>
                </a:solidFill>
                <a:latin typeface="Arial" pitchFamily="34" charset="0"/>
              </a:rPr>
              <a:t> </a:t>
            </a:r>
            <a:r>
              <a:rPr lang="en-US" sz="2300" b="1" i="1" dirty="0" err="1">
                <a:solidFill>
                  <a:srgbClr val="000000"/>
                </a:solidFill>
                <a:latin typeface="Arial" pitchFamily="34" charset="0"/>
              </a:rPr>
              <a:t>tiêu</a:t>
            </a:r>
            <a:r>
              <a:rPr lang="en-US" sz="2300" b="1" i="1" dirty="0">
                <a:solidFill>
                  <a:srgbClr val="000000"/>
                </a:solidFill>
                <a:latin typeface="Arial" pitchFamily="34" charset="0"/>
              </a:rPr>
              <a:t> </a:t>
            </a:r>
            <a:r>
              <a:rPr lang="en-US" sz="2300" b="1" i="1" dirty="0" err="1">
                <a:solidFill>
                  <a:srgbClr val="000000"/>
                </a:solidFill>
                <a:latin typeface="Arial" pitchFamily="34" charset="0"/>
              </a:rPr>
              <a:t>hóa</a:t>
            </a:r>
            <a:endParaRPr lang="en-US" sz="2300" b="1" i="1" dirty="0">
              <a:solidFill>
                <a:srgbClr val="000000"/>
              </a:solidFill>
              <a:latin typeface="Arial" pitchFamily="34" charset="0"/>
            </a:endParaRPr>
          </a:p>
        </p:txBody>
      </p:sp>
      <p:grpSp>
        <p:nvGrpSpPr>
          <p:cNvPr id="42" name="Group 41"/>
          <p:cNvGrpSpPr/>
          <p:nvPr/>
        </p:nvGrpSpPr>
        <p:grpSpPr>
          <a:xfrm>
            <a:off x="685622" y="1066800"/>
            <a:ext cx="10075095" cy="2052348"/>
            <a:chOff x="685622" y="1066800"/>
            <a:chExt cx="10075095" cy="2052348"/>
          </a:xfrm>
        </p:grpSpPr>
        <p:grpSp>
          <p:nvGrpSpPr>
            <p:cNvPr id="43" name="Group 5"/>
            <p:cNvGrpSpPr/>
            <p:nvPr/>
          </p:nvGrpSpPr>
          <p:grpSpPr>
            <a:xfrm>
              <a:off x="685622" y="1066800"/>
              <a:ext cx="10075095" cy="2052348"/>
              <a:chOff x="0" y="-38100"/>
              <a:chExt cx="3981321" cy="740447"/>
            </a:xfrm>
          </p:grpSpPr>
          <p:sp>
            <p:nvSpPr>
              <p:cNvPr id="45" name="Freeform 6"/>
              <p:cNvSpPr/>
              <p:nvPr/>
            </p:nvSpPr>
            <p:spPr>
              <a:xfrm>
                <a:off x="0" y="45444"/>
                <a:ext cx="3981321" cy="656903"/>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46"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44"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47"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49"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270417" cy="1277177"/>
            <a:chOff x="0" y="0"/>
            <a:chExt cx="897188" cy="504564"/>
          </a:xfrm>
        </p:grpSpPr>
        <p:sp>
          <p:nvSpPr>
            <p:cNvPr id="10" name="Freeform 10"/>
            <p:cNvSpPr/>
            <p:nvPr/>
          </p:nvSpPr>
          <p:spPr>
            <a:xfrm>
              <a:off x="0" y="0"/>
              <a:ext cx="897188" cy="504564"/>
            </a:xfrm>
            <a:custGeom>
              <a:avLst/>
              <a:gdLst/>
              <a:ahLst/>
              <a:cxnLst/>
              <a:rect l="l" t="t" r="r" b="b"/>
              <a:pathLst>
                <a:path w="897188" h="504564">
                  <a:moveTo>
                    <a:pt x="0" y="0"/>
                  </a:moveTo>
                  <a:lnTo>
                    <a:pt x="897188" y="0"/>
                  </a:lnTo>
                  <a:lnTo>
                    <a:pt x="89718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2" name="Picture 12"/>
          <p:cNvPicPr>
            <a:picLocks noChangeAspect="1"/>
          </p:cNvPicPr>
          <p:nvPr/>
        </p:nvPicPr>
        <p:blipFill>
          <a:blip r:embed="rId4"/>
          <a:srcRect/>
          <a:stretch>
            <a:fillRect/>
          </a:stretch>
        </p:blipFill>
        <p:spPr>
          <a:xfrm>
            <a:off x="9425225" y="3322702"/>
            <a:ext cx="1335374" cy="2625499"/>
          </a:xfrm>
          <a:prstGeom prst="rect">
            <a:avLst/>
          </a:prstGeom>
        </p:spPr>
      </p:pic>
      <p:pic>
        <p:nvPicPr>
          <p:cNvPr id="13" name="Picture 13"/>
          <p:cNvPicPr>
            <a:picLocks noChangeAspect="1"/>
          </p:cNvPicPr>
          <p:nvPr/>
        </p:nvPicPr>
        <p:blipFill>
          <a:blip r:embed="rId5"/>
          <a:srcRect/>
          <a:stretch>
            <a:fillRect/>
          </a:stretch>
        </p:blipFill>
        <p:spPr>
          <a:xfrm>
            <a:off x="4065613" y="3599296"/>
            <a:ext cx="1899536" cy="1824030"/>
          </a:xfrm>
          <a:prstGeom prst="rect">
            <a:avLst/>
          </a:prstGeom>
        </p:spPr>
      </p:pic>
      <p:pic>
        <p:nvPicPr>
          <p:cNvPr id="15" name="Picture 15"/>
          <p:cNvPicPr>
            <a:picLocks noChangeAspect="1"/>
          </p:cNvPicPr>
          <p:nvPr/>
        </p:nvPicPr>
        <p:blipFill>
          <a:blip r:embed="rId6"/>
          <a:srcRect/>
          <a:stretch>
            <a:fillRect/>
          </a:stretch>
        </p:blipFill>
        <p:spPr>
          <a:xfrm>
            <a:off x="6675430" y="3415839"/>
            <a:ext cx="1828963" cy="2190944"/>
          </a:xfrm>
          <a:prstGeom prst="rect">
            <a:avLst/>
          </a:prstGeom>
        </p:spPr>
      </p:pic>
      <p:sp>
        <p:nvSpPr>
          <p:cNvPr id="16" name="TextBox 16"/>
          <p:cNvSpPr txBox="1"/>
          <p:nvPr/>
        </p:nvSpPr>
        <p:spPr>
          <a:xfrm>
            <a:off x="4242804" y="2865955"/>
            <a:ext cx="1545155" cy="423193"/>
          </a:xfrm>
          <a:prstGeom prst="rect">
            <a:avLst/>
          </a:prstGeom>
        </p:spPr>
        <p:txBody>
          <a:bodyPr lIns="0" tIns="0" rIns="0" bIns="0" rtlCol="0" anchor="t">
            <a:spAutoFit/>
          </a:bodyPr>
          <a:lstStyle/>
          <a:p>
            <a:pPr algn="ctr">
              <a:lnSpc>
                <a:spcPct val="120000"/>
              </a:lnSpc>
            </a:pPr>
            <a:r>
              <a:rPr lang="en-US" sz="2300" b="1" i="1" dirty="0">
                <a:solidFill>
                  <a:srgbClr val="000000"/>
                </a:solidFill>
                <a:latin typeface="Arial" pitchFamily="34" charset="0"/>
              </a:rPr>
              <a:t>Da</a:t>
            </a:r>
          </a:p>
        </p:txBody>
      </p:sp>
      <p:sp>
        <p:nvSpPr>
          <p:cNvPr id="17" name="TextBox 17"/>
          <p:cNvSpPr txBox="1"/>
          <p:nvPr/>
        </p:nvSpPr>
        <p:spPr>
          <a:xfrm>
            <a:off x="685622" y="4264646"/>
            <a:ext cx="2270300"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bài tiết</a:t>
            </a:r>
          </a:p>
        </p:txBody>
      </p:sp>
      <p:sp>
        <p:nvSpPr>
          <p:cNvPr id="20" name="TextBox 20"/>
          <p:cNvSpPr txBox="1"/>
          <p:nvPr/>
        </p:nvSpPr>
        <p:spPr>
          <a:xfrm>
            <a:off x="8666399" y="2861026"/>
            <a:ext cx="2556947" cy="385683"/>
          </a:xfrm>
          <a:prstGeom prst="rect">
            <a:avLst/>
          </a:prstGeom>
        </p:spPr>
        <p:txBody>
          <a:bodyPr wrap="square" lIns="0" tIns="0" rIns="0" bIns="0" rtlCol="0" anchor="t">
            <a:spAutoFit/>
          </a:bodyPr>
          <a:lstStyle/>
          <a:p>
            <a:pPr algn="ctr">
              <a:lnSpc>
                <a:spcPct val="120000"/>
              </a:lnSpc>
              <a:spcBef>
                <a:spcPct val="0"/>
              </a:spcBef>
            </a:pPr>
            <a:r>
              <a:rPr lang="en-US" sz="2300" b="1" i="1" dirty="0" err="1" smtClean="0">
                <a:solidFill>
                  <a:srgbClr val="000000"/>
                </a:solidFill>
                <a:latin typeface="Arial" pitchFamily="34" charset="0"/>
              </a:rPr>
              <a:t>Thận</a:t>
            </a:r>
            <a:endParaRPr lang="en-US" sz="2300" b="1" i="1" dirty="0">
              <a:solidFill>
                <a:srgbClr val="000000"/>
              </a:solidFill>
              <a:latin typeface="Arial" pitchFamily="34" charset="0"/>
            </a:endParaRPr>
          </a:p>
        </p:txBody>
      </p:sp>
      <p:sp>
        <p:nvSpPr>
          <p:cNvPr id="21" name="TextBox 21"/>
          <p:cNvSpPr txBox="1"/>
          <p:nvPr/>
        </p:nvSpPr>
        <p:spPr>
          <a:xfrm>
            <a:off x="4065614" y="5916931"/>
            <a:ext cx="6694986" cy="849463"/>
          </a:xfrm>
          <a:prstGeom prst="rect">
            <a:avLst/>
          </a:prstGeom>
        </p:spPr>
        <p:txBody>
          <a:bodyPr wrap="square" lIns="0" tIns="0" rIns="0" bIns="0" rtlCol="0" anchor="t">
            <a:spAutoFit/>
          </a:bodyPr>
          <a:lstStyle/>
          <a:p>
            <a:pPr>
              <a:lnSpc>
                <a:spcPct val="120000"/>
              </a:lnSpc>
            </a:pPr>
            <a:r>
              <a:rPr lang="en-US" sz="2300" b="1" i="1" dirty="0" err="1" smtClean="0">
                <a:solidFill>
                  <a:srgbClr val="000000"/>
                </a:solidFill>
                <a:latin typeface="Arial" pitchFamily="34" charset="0"/>
              </a:rPr>
              <a:t>Lọc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các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chất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thải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có</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hại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thể</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từ</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máu</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và</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thải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ra</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môi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trường</a:t>
            </a:r>
            <a:endParaRPr lang="en-US" sz="2300" b="1" i="1" dirty="0">
              <a:solidFill>
                <a:srgbClr val="000000"/>
              </a:solidFill>
              <a:latin typeface="Arial" pitchFamily="34" charset="0"/>
            </a:endParaRPr>
          </a:p>
        </p:txBody>
      </p:sp>
      <p:sp>
        <p:nvSpPr>
          <p:cNvPr id="24" name="TextBox 24"/>
          <p:cNvSpPr txBox="1"/>
          <p:nvPr/>
        </p:nvSpPr>
        <p:spPr>
          <a:xfrm>
            <a:off x="6513420" y="2861026"/>
            <a:ext cx="2152979" cy="385683"/>
          </a:xfrm>
          <a:prstGeom prst="rect">
            <a:avLst/>
          </a:prstGeom>
        </p:spPr>
        <p:txBody>
          <a:bodyPr lIns="0" tIns="0" rIns="0" bIns="0" rtlCol="0" anchor="t">
            <a:spAutoFit/>
          </a:bodyPr>
          <a:lstStyle/>
          <a:p>
            <a:pPr algn="ctr">
              <a:lnSpc>
                <a:spcPct val="120000"/>
              </a:lnSpc>
            </a:pPr>
            <a:r>
              <a:rPr lang="en-US" sz="2300" b="1" i="1" dirty="0" err="1" smtClean="0">
                <a:solidFill>
                  <a:srgbClr val="000000"/>
                </a:solidFill>
                <a:latin typeface="Arial" pitchFamily="34" charset="0"/>
              </a:rPr>
              <a:t>Phổi</a:t>
            </a:r>
            <a:endParaRPr lang="en-US" sz="2300" b="1" i="1" dirty="0">
              <a:solidFill>
                <a:srgbClr val="000000"/>
              </a:solidFill>
              <a:latin typeface="Arial" pitchFamily="34" charset="0"/>
            </a:endParaRPr>
          </a:p>
        </p:txBody>
      </p:sp>
      <p:grpSp>
        <p:nvGrpSpPr>
          <p:cNvPr id="50" name="Group 49"/>
          <p:cNvGrpSpPr/>
          <p:nvPr/>
        </p:nvGrpSpPr>
        <p:grpSpPr>
          <a:xfrm>
            <a:off x="685622" y="1066800"/>
            <a:ext cx="10075095" cy="2052348"/>
            <a:chOff x="685622" y="1066800"/>
            <a:chExt cx="10075095" cy="2052348"/>
          </a:xfrm>
        </p:grpSpPr>
        <p:grpSp>
          <p:nvGrpSpPr>
            <p:cNvPr id="51" name="Group 5"/>
            <p:cNvGrpSpPr/>
            <p:nvPr/>
          </p:nvGrpSpPr>
          <p:grpSpPr>
            <a:xfrm>
              <a:off x="685622" y="1066800"/>
              <a:ext cx="10075095" cy="2052348"/>
              <a:chOff x="0" y="-38100"/>
              <a:chExt cx="3981321" cy="740447"/>
            </a:xfrm>
          </p:grpSpPr>
          <p:sp>
            <p:nvSpPr>
              <p:cNvPr id="53" name="Freeform 6"/>
              <p:cNvSpPr/>
              <p:nvPr/>
            </p:nvSpPr>
            <p:spPr>
              <a:xfrm>
                <a:off x="0" y="16463"/>
                <a:ext cx="3981321" cy="685884"/>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54"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52"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57"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58"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1"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467454" y="3321777"/>
            <a:ext cx="3252345" cy="2545623"/>
          </a:xfrm>
          <a:prstGeom prst="rect">
            <a:avLst/>
          </a:prstGeom>
        </p:spPr>
      </p:pic>
      <p:pic>
        <p:nvPicPr>
          <p:cNvPr id="13" name="Picture 13"/>
          <p:cNvPicPr>
            <a:picLocks noChangeAspect="1"/>
          </p:cNvPicPr>
          <p:nvPr/>
        </p:nvPicPr>
        <p:blipFill>
          <a:blip r:embed="rId6"/>
          <a:srcRect/>
          <a:stretch>
            <a:fillRect/>
          </a:stretch>
        </p:blipFill>
        <p:spPr>
          <a:xfrm>
            <a:off x="9051443" y="3309265"/>
            <a:ext cx="2750620" cy="2514034"/>
          </a:xfrm>
          <a:prstGeom prst="rect">
            <a:avLst/>
          </a:prstGeom>
        </p:spPr>
      </p:pic>
      <p:sp>
        <p:nvSpPr>
          <p:cNvPr id="15" name="TextBox 15"/>
          <p:cNvSpPr txBox="1"/>
          <p:nvPr/>
        </p:nvSpPr>
        <p:spPr>
          <a:xfrm>
            <a:off x="3621916" y="2741981"/>
            <a:ext cx="2526225" cy="384529"/>
          </a:xfrm>
          <a:prstGeom prst="rect">
            <a:avLst/>
          </a:prstGeom>
        </p:spPr>
        <p:txBody>
          <a:bodyPr lIns="0" tIns="0" rIns="0" bIns="0" rtlCol="0" anchor="t">
            <a:spAutoFit/>
          </a:bodyPr>
          <a:lstStyle/>
          <a:p>
            <a:pPr algn="ctr">
              <a:lnSpc>
                <a:spcPts val="3266"/>
              </a:lnSpc>
            </a:pPr>
            <a:r>
              <a:rPr lang="en-US" sz="2300" b="1" i="1" dirty="0" err="1">
                <a:solidFill>
                  <a:srgbClr val="000000"/>
                </a:solidFill>
                <a:latin typeface="Arial" pitchFamily="34" charset="0"/>
              </a:rPr>
              <a:t>Dây</a:t>
            </a:r>
            <a:r>
              <a:rPr lang="en-US" sz="2300" b="1" i="1" dirty="0">
                <a:solidFill>
                  <a:srgbClr val="000000"/>
                </a:solidFill>
                <a:latin typeface="Arial" pitchFamily="34" charset="0"/>
              </a:rPr>
              <a:t> </a:t>
            </a:r>
            <a:r>
              <a:rPr lang="en-US" sz="2300" b="1" i="1" dirty="0" err="1">
                <a:solidFill>
                  <a:srgbClr val="000000"/>
                </a:solidFill>
                <a:latin typeface="Arial" pitchFamily="34" charset="0"/>
              </a:rPr>
              <a:t>thần</a:t>
            </a:r>
            <a:r>
              <a:rPr lang="en-US" sz="2300" b="1" i="1" dirty="0">
                <a:solidFill>
                  <a:srgbClr val="000000"/>
                </a:solidFill>
                <a:latin typeface="Arial" pitchFamily="34" charset="0"/>
              </a:rPr>
              <a:t> </a:t>
            </a:r>
            <a:r>
              <a:rPr lang="en-US" sz="2300" b="1" i="1" dirty="0" err="1">
                <a:solidFill>
                  <a:srgbClr val="000000"/>
                </a:solidFill>
                <a:latin typeface="Arial" pitchFamily="34" charset="0"/>
              </a:rPr>
              <a:t>kinh</a:t>
            </a:r>
            <a:endParaRPr lang="en-US" sz="2300" b="1" i="1" dirty="0">
              <a:solidFill>
                <a:srgbClr val="000000"/>
              </a:solidFill>
              <a:latin typeface="Arial" pitchFamily="34" charset="0"/>
            </a:endParaRPr>
          </a:p>
        </p:txBody>
      </p:sp>
      <p:sp>
        <p:nvSpPr>
          <p:cNvPr id="16" name="TextBox 16"/>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thần kinh</a:t>
            </a:r>
          </a:p>
        </p:txBody>
      </p:sp>
      <p:sp>
        <p:nvSpPr>
          <p:cNvPr id="18" name="TextBox 18"/>
          <p:cNvSpPr txBox="1"/>
          <p:nvPr/>
        </p:nvSpPr>
        <p:spPr>
          <a:xfrm>
            <a:off x="3369395" y="5983069"/>
            <a:ext cx="8516217" cy="646331"/>
          </a:xfrm>
          <a:prstGeom prst="rect">
            <a:avLst/>
          </a:prstGeom>
        </p:spPr>
        <p:txBody>
          <a:bodyPr wrap="square" lIns="0" tIns="0" rIns="0" bIns="0" rtlCol="0" anchor="t">
            <a:spAutoFit/>
          </a:bodyPr>
          <a:lstStyle/>
          <a:p>
            <a:pPr>
              <a:spcBef>
                <a:spcPct val="0"/>
              </a:spcBef>
            </a:pPr>
            <a:r>
              <a:rPr lang="en-US" sz="2100" b="1" i="1" dirty="0" smtClean="0">
                <a:solidFill>
                  <a:srgbClr val="000000"/>
                </a:solidFill>
                <a:latin typeface="Arial" pitchFamily="34" charset="0"/>
              </a:rPr>
              <a:t>Thu </a:t>
            </a:r>
            <a:r>
              <a:rPr lang="en-US" sz="2100" b="1" i="1" dirty="0" err="1" smtClean="0">
                <a:solidFill>
                  <a:srgbClr val="000000"/>
                </a:solidFill>
                <a:latin typeface="Arial" pitchFamily="34" charset="0"/>
              </a:rPr>
              <a:t>nhận</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các</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kích</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thích</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từ</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môi</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trường</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điều</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khiển</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điều</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hòa</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hoạt</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động</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của</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các</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cơ</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quan</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giúp</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cơ</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thể</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thích</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nghi</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với</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môi</a:t>
            </a:r>
            <a:r>
              <a:rPr lang="en-US" sz="2100" b="1" i="1" dirty="0" smtClean="0">
                <a:solidFill>
                  <a:srgbClr val="000000"/>
                </a:solidFill>
                <a:latin typeface="Arial" pitchFamily="34" charset="0"/>
              </a:rPr>
              <a:t> </a:t>
            </a:r>
            <a:r>
              <a:rPr lang="en-US" sz="2100" b="1" i="1" dirty="0" err="1" smtClean="0">
                <a:solidFill>
                  <a:srgbClr val="000000"/>
                </a:solidFill>
                <a:latin typeface="Arial" pitchFamily="34" charset="0"/>
              </a:rPr>
              <a:t>trường</a:t>
            </a:r>
            <a:endParaRPr lang="en-US" sz="2100" b="1" i="1" dirty="0">
              <a:solidFill>
                <a:srgbClr val="000000"/>
              </a:solidFill>
              <a:latin typeface="Arial" pitchFamily="34" charset="0"/>
            </a:endParaRPr>
          </a:p>
        </p:txBody>
      </p:sp>
      <p:sp>
        <p:nvSpPr>
          <p:cNvPr id="19" name="TextBox 19"/>
          <p:cNvSpPr txBox="1"/>
          <p:nvPr/>
        </p:nvSpPr>
        <p:spPr>
          <a:xfrm>
            <a:off x="9068905" y="2741980"/>
            <a:ext cx="2526225" cy="384529"/>
          </a:xfrm>
          <a:prstGeom prst="rect">
            <a:avLst/>
          </a:prstGeom>
        </p:spPr>
        <p:txBody>
          <a:bodyPr lIns="0" tIns="0" rIns="0" bIns="0" rtlCol="0" anchor="t">
            <a:spAutoFit/>
          </a:bodyPr>
          <a:lstStyle/>
          <a:p>
            <a:pPr algn="ctr">
              <a:lnSpc>
                <a:spcPts val="3266"/>
              </a:lnSpc>
            </a:pPr>
            <a:r>
              <a:rPr lang="en-US" sz="2300" b="1" i="1" dirty="0" err="1">
                <a:solidFill>
                  <a:srgbClr val="000000"/>
                </a:solidFill>
                <a:latin typeface="Arial" pitchFamily="34" charset="0"/>
              </a:rPr>
              <a:t>Não</a:t>
            </a:r>
            <a:r>
              <a:rPr lang="en-US" sz="2300" b="1" i="1" dirty="0">
                <a:solidFill>
                  <a:srgbClr val="000000"/>
                </a:solidFill>
                <a:latin typeface="Arial" pitchFamily="34" charset="0"/>
              </a:rPr>
              <a:t> </a:t>
            </a:r>
            <a:r>
              <a:rPr lang="en-US" sz="2300" b="1" i="1" dirty="0" err="1">
                <a:solidFill>
                  <a:srgbClr val="000000"/>
                </a:solidFill>
                <a:latin typeface="Arial" pitchFamily="34" charset="0"/>
              </a:rPr>
              <a:t>bộ</a:t>
            </a:r>
            <a:r>
              <a:rPr lang="en-US" sz="2300" b="1" i="1" dirty="0">
                <a:solidFill>
                  <a:srgbClr val="000000"/>
                </a:solidFill>
                <a:latin typeface="Arial" pitchFamily="34" charset="0"/>
              </a:rPr>
              <a:t>, </a:t>
            </a:r>
            <a:r>
              <a:rPr lang="en-US" sz="2300" b="1" i="1" dirty="0" err="1">
                <a:solidFill>
                  <a:srgbClr val="000000"/>
                </a:solidFill>
                <a:latin typeface="Arial" pitchFamily="34" charset="0"/>
              </a:rPr>
              <a:t>tủy</a:t>
            </a:r>
            <a:r>
              <a:rPr lang="en-US" sz="2300" b="1" i="1" dirty="0">
                <a:solidFill>
                  <a:srgbClr val="000000"/>
                </a:solidFill>
                <a:latin typeface="Arial" pitchFamily="34" charset="0"/>
              </a:rPr>
              <a:t> </a:t>
            </a:r>
            <a:r>
              <a:rPr lang="en-US" sz="2300" b="1" i="1" dirty="0" err="1">
                <a:solidFill>
                  <a:srgbClr val="000000"/>
                </a:solidFill>
                <a:latin typeface="Arial" pitchFamily="34" charset="0"/>
              </a:rPr>
              <a:t>sống</a:t>
            </a:r>
            <a:endParaRPr lang="en-US" sz="2300" b="1" i="1" dirty="0">
              <a:solidFill>
                <a:srgbClr val="000000"/>
              </a:solidFill>
              <a:latin typeface="Arial" pitchFamily="34" charset="0"/>
            </a:endParaRPr>
          </a:p>
        </p:txBody>
      </p:sp>
      <p:sp>
        <p:nvSpPr>
          <p:cNvPr id="49"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50"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pic>
        <p:nvPicPr>
          <p:cNvPr id="4098" name="Picture 2" descr="https://i.pinimg.com/564x/8e/68/e6/8e68e6280914db289a6d5969422a4117.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3996" y="3309265"/>
            <a:ext cx="2282893" cy="255813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15"/>
          <p:cNvSpPr txBox="1"/>
          <p:nvPr/>
        </p:nvSpPr>
        <p:spPr>
          <a:xfrm>
            <a:off x="6246812" y="2741981"/>
            <a:ext cx="2526225" cy="423193"/>
          </a:xfrm>
          <a:prstGeom prst="rect">
            <a:avLst/>
          </a:prstGeom>
        </p:spPr>
        <p:txBody>
          <a:bodyPr lIns="0" tIns="0" rIns="0" bIns="0" rtlCol="0" anchor="t">
            <a:spAutoFit/>
          </a:bodyPr>
          <a:lstStyle/>
          <a:p>
            <a:pPr algn="ctr">
              <a:lnSpc>
                <a:spcPts val="3266"/>
              </a:lnSpc>
            </a:pPr>
            <a:r>
              <a:rPr lang="en-US" sz="2300" b="1" i="1" dirty="0" err="1" smtClean="0">
                <a:solidFill>
                  <a:srgbClr val="000000"/>
                </a:solidFill>
                <a:latin typeface="Arial" pitchFamily="34" charset="0"/>
              </a:rPr>
              <a:t>Hạch</a:t>
            </a:r>
            <a:r>
              <a:rPr lang="en-US" sz="2300" b="1" i="1" dirty="0" smtClean="0">
                <a:solidFill>
                  <a:srgbClr val="000000"/>
                </a:solidFill>
                <a:latin typeface="Arial" pitchFamily="34" charset="0"/>
              </a:rPr>
              <a:t> </a:t>
            </a:r>
            <a:r>
              <a:rPr lang="en-US" sz="2300" b="1" i="1" dirty="0" err="1">
                <a:solidFill>
                  <a:srgbClr val="000000"/>
                </a:solidFill>
                <a:latin typeface="Arial" pitchFamily="34" charset="0"/>
              </a:rPr>
              <a:t>thần</a:t>
            </a:r>
            <a:r>
              <a:rPr lang="en-US" sz="2300" b="1" i="1" dirty="0">
                <a:solidFill>
                  <a:srgbClr val="000000"/>
                </a:solidFill>
                <a:latin typeface="Arial" pitchFamily="34" charset="0"/>
              </a:rPr>
              <a:t> </a:t>
            </a:r>
            <a:r>
              <a:rPr lang="en-US" sz="2300" b="1" i="1" dirty="0" err="1">
                <a:solidFill>
                  <a:srgbClr val="000000"/>
                </a:solidFill>
                <a:latin typeface="Arial" pitchFamily="34" charset="0"/>
              </a:rPr>
              <a:t>kinh</a:t>
            </a:r>
            <a:endParaRPr lang="en-US" sz="2300" b="1" i="1" dirty="0">
              <a:solidFill>
                <a:srgbClr val="000000"/>
              </a:solidFill>
              <a:latin typeface="Arial" pitchFamily="34" charset="0"/>
            </a:endParaRPr>
          </a:p>
        </p:txBody>
      </p:sp>
      <p:grpSp>
        <p:nvGrpSpPr>
          <p:cNvPr id="23" name="Group 22"/>
          <p:cNvGrpSpPr/>
          <p:nvPr/>
        </p:nvGrpSpPr>
        <p:grpSpPr>
          <a:xfrm>
            <a:off x="685622" y="1066800"/>
            <a:ext cx="10075095" cy="2052348"/>
            <a:chOff x="685622" y="1066800"/>
            <a:chExt cx="10075095" cy="2052348"/>
          </a:xfrm>
        </p:grpSpPr>
        <p:grpSp>
          <p:nvGrpSpPr>
            <p:cNvPr id="24" name="Group 5"/>
            <p:cNvGrpSpPr/>
            <p:nvPr/>
          </p:nvGrpSpPr>
          <p:grpSpPr>
            <a:xfrm>
              <a:off x="685622" y="1066800"/>
              <a:ext cx="10075095" cy="2052348"/>
              <a:chOff x="0" y="-38100"/>
              <a:chExt cx="3981321" cy="740447"/>
            </a:xfrm>
          </p:grpSpPr>
          <p:sp>
            <p:nvSpPr>
              <p:cNvPr id="26" name="Freeform 6"/>
              <p:cNvSpPr/>
              <p:nvPr/>
            </p:nvSpPr>
            <p:spPr>
              <a:xfrm>
                <a:off x="0" y="16463"/>
                <a:ext cx="3981321" cy="685884"/>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27"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25"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fade">
                                      <p:cBhvr>
                                        <p:cTn id="31" dur="1000"/>
                                        <p:tgtEl>
                                          <p:spTgt spid="4098"/>
                                        </p:tgtEl>
                                      </p:cBhvr>
                                    </p:animEffect>
                                    <p:anim calcmode="lin" valueType="num">
                                      <p:cBhvr>
                                        <p:cTn id="32" dur="1000" fill="hold"/>
                                        <p:tgtEl>
                                          <p:spTgt spid="4098"/>
                                        </p:tgtEl>
                                        <p:attrNameLst>
                                          <p:attrName>ppt_x</p:attrName>
                                        </p:attrNameLst>
                                      </p:cBhvr>
                                      <p:tavLst>
                                        <p:tav tm="0">
                                          <p:val>
                                            <p:strVal val="#ppt_x"/>
                                          </p:val>
                                        </p:tav>
                                        <p:tav tm="100000">
                                          <p:val>
                                            <p:strVal val="#ppt_x"/>
                                          </p:val>
                                        </p:tav>
                                      </p:tavLst>
                                    </p:anim>
                                    <p:anim calcmode="lin" valueType="num">
                                      <p:cBhvr>
                                        <p:cTn id="33" dur="1000" fill="hold"/>
                                        <p:tgtEl>
                                          <p:spTgt spid="409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3" name="Picture 13"/>
          <p:cNvPicPr>
            <a:picLocks noChangeAspect="1"/>
          </p:cNvPicPr>
          <p:nvPr/>
        </p:nvPicPr>
        <p:blipFill>
          <a:blip r:embed="rId4"/>
          <a:srcRect/>
          <a:stretch>
            <a:fillRect/>
          </a:stretch>
        </p:blipFill>
        <p:spPr>
          <a:xfrm>
            <a:off x="3503612" y="3135826"/>
            <a:ext cx="3810000" cy="2879150"/>
          </a:xfrm>
          <a:prstGeom prst="rect">
            <a:avLst/>
          </a:prstGeom>
        </p:spPr>
      </p:pic>
      <p:sp>
        <p:nvSpPr>
          <p:cNvPr id="14" name="TextBox 14"/>
          <p:cNvSpPr txBox="1"/>
          <p:nvPr/>
        </p:nvSpPr>
        <p:spPr>
          <a:xfrm>
            <a:off x="2092140" y="2747248"/>
            <a:ext cx="6247895" cy="384529"/>
          </a:xfrm>
          <a:prstGeom prst="rect">
            <a:avLst/>
          </a:prstGeom>
        </p:spPr>
        <p:txBody>
          <a:bodyPr lIns="0" tIns="0" rIns="0" bIns="0" rtlCol="0" anchor="t">
            <a:spAutoFit/>
          </a:bodyPr>
          <a:lstStyle/>
          <a:p>
            <a:pPr algn="ctr">
              <a:lnSpc>
                <a:spcPts val="3266"/>
              </a:lnSpc>
            </a:pPr>
            <a:r>
              <a:rPr lang="en-US" sz="2300" b="1" i="1" dirty="0" err="1">
                <a:solidFill>
                  <a:srgbClr val="000000"/>
                </a:solidFill>
                <a:latin typeface="Arial" pitchFamily="34" charset="0"/>
              </a:rPr>
              <a:t>Tuyến</a:t>
            </a:r>
            <a:r>
              <a:rPr lang="en-US" sz="2300" b="1" i="1" dirty="0">
                <a:solidFill>
                  <a:srgbClr val="000000"/>
                </a:solidFill>
                <a:latin typeface="Arial" pitchFamily="34" charset="0"/>
              </a:rPr>
              <a:t> </a:t>
            </a:r>
            <a:r>
              <a:rPr lang="en-US" sz="2300" b="1" i="1" dirty="0" err="1" smtClean="0">
                <a:solidFill>
                  <a:srgbClr val="000000"/>
                </a:solidFill>
                <a:latin typeface="Arial" pitchFamily="34" charset="0"/>
              </a:rPr>
              <a:t>yên</a:t>
            </a:r>
            <a:endParaRPr lang="en-US" sz="2300" b="1" i="1" dirty="0">
              <a:solidFill>
                <a:srgbClr val="000000"/>
              </a:solidFill>
              <a:latin typeface="Arial" pitchFamily="34" charset="0"/>
            </a:endParaRPr>
          </a:p>
        </p:txBody>
      </p:sp>
      <p:sp>
        <p:nvSpPr>
          <p:cNvPr id="15" name="TextBox 15"/>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nội tiết</a:t>
            </a:r>
          </a:p>
        </p:txBody>
      </p:sp>
      <p:sp>
        <p:nvSpPr>
          <p:cNvPr id="17" name="TextBox 17"/>
          <p:cNvSpPr txBox="1"/>
          <p:nvPr/>
        </p:nvSpPr>
        <p:spPr>
          <a:xfrm>
            <a:off x="3503612" y="6151930"/>
            <a:ext cx="8534401" cy="615553"/>
          </a:xfrm>
          <a:prstGeom prst="rect">
            <a:avLst/>
          </a:prstGeom>
        </p:spPr>
        <p:txBody>
          <a:bodyPr wrap="square" lIns="0" tIns="0" rIns="0" bIns="0" rtlCol="0" anchor="t">
            <a:spAutoFit/>
          </a:bodyPr>
          <a:lstStyle/>
          <a:p>
            <a:pPr>
              <a:spcBef>
                <a:spcPct val="0"/>
              </a:spcBef>
            </a:pPr>
            <a:r>
              <a:rPr lang="en-US" sz="2000" b="1" i="1" dirty="0" err="1" smtClean="0">
                <a:solidFill>
                  <a:srgbClr val="000000"/>
                </a:solidFill>
                <a:latin typeface="Arial" pitchFamily="34" charset="0"/>
              </a:rPr>
              <a:t>Điều</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hòa</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hoạt</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động</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của</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các</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cơ</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quan</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trong</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cơ</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thể</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thông</a:t>
            </a:r>
            <a:r>
              <a:rPr lang="en-US" sz="2000" b="1" i="1" dirty="0" smtClean="0">
                <a:solidFill>
                  <a:srgbClr val="000000"/>
                </a:solidFill>
                <a:latin typeface="Arial" pitchFamily="34" charset="0"/>
              </a:rPr>
              <a:t> qua </a:t>
            </a:r>
            <a:r>
              <a:rPr lang="en-US" sz="2000" b="1" i="1" dirty="0" err="1" smtClean="0">
                <a:solidFill>
                  <a:srgbClr val="000000"/>
                </a:solidFill>
                <a:latin typeface="Arial" pitchFamily="34" charset="0"/>
              </a:rPr>
              <a:t>việc</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tiết</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một</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số</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loại</a:t>
            </a:r>
            <a:r>
              <a:rPr lang="en-US" sz="2000" b="1" i="1" dirty="0" smtClean="0">
                <a:solidFill>
                  <a:srgbClr val="000000"/>
                </a:solidFill>
                <a:latin typeface="Arial" pitchFamily="34" charset="0"/>
              </a:rPr>
              <a:t> hormone </a:t>
            </a:r>
            <a:r>
              <a:rPr lang="en-US" sz="2000" b="1" i="1" dirty="0" err="1" smtClean="0">
                <a:solidFill>
                  <a:srgbClr val="000000"/>
                </a:solidFill>
                <a:latin typeface="Arial" pitchFamily="34" charset="0"/>
              </a:rPr>
              <a:t>tác</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động</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đến</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cơ</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quan</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nhất</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định</a:t>
            </a:r>
            <a:endParaRPr lang="en-US" sz="2000" b="1" i="1" dirty="0">
              <a:solidFill>
                <a:srgbClr val="000000"/>
              </a:solidFill>
              <a:latin typeface="Arial" pitchFamily="34" charset="0"/>
            </a:endParaRPr>
          </a:p>
        </p:txBody>
      </p:sp>
      <p:grpSp>
        <p:nvGrpSpPr>
          <p:cNvPr id="41" name="Group 40"/>
          <p:cNvGrpSpPr/>
          <p:nvPr/>
        </p:nvGrpSpPr>
        <p:grpSpPr>
          <a:xfrm>
            <a:off x="685622" y="1066800"/>
            <a:ext cx="10075095" cy="2052348"/>
            <a:chOff x="685622" y="1066800"/>
            <a:chExt cx="10075095" cy="2052348"/>
          </a:xfrm>
        </p:grpSpPr>
        <p:grpSp>
          <p:nvGrpSpPr>
            <p:cNvPr id="42" name="Group 5"/>
            <p:cNvGrpSpPr/>
            <p:nvPr/>
          </p:nvGrpSpPr>
          <p:grpSpPr>
            <a:xfrm>
              <a:off x="685622" y="1066800"/>
              <a:ext cx="10075095" cy="2052348"/>
              <a:chOff x="0" y="-38100"/>
              <a:chExt cx="3981321" cy="740447"/>
            </a:xfrm>
          </p:grpSpPr>
          <p:sp>
            <p:nvSpPr>
              <p:cNvPr id="44" name="Freeform 6"/>
              <p:cNvSpPr/>
              <p:nvPr/>
            </p:nvSpPr>
            <p:spPr>
              <a:xfrm>
                <a:off x="0" y="16463"/>
                <a:ext cx="3981321" cy="685884"/>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45"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43"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47"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48"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grpSp>
        <p:nvGrpSpPr>
          <p:cNvPr id="4" name="Group 3"/>
          <p:cNvGrpSpPr/>
          <p:nvPr/>
        </p:nvGrpSpPr>
        <p:grpSpPr>
          <a:xfrm>
            <a:off x="5044690" y="2743200"/>
            <a:ext cx="6247895" cy="3189158"/>
            <a:chOff x="5069102" y="2816139"/>
            <a:chExt cx="6247895" cy="3189158"/>
          </a:xfrm>
        </p:grpSpPr>
        <p:pic>
          <p:nvPicPr>
            <p:cNvPr id="6156" name="Picture 12" descr="Thyroid Anatomy, Illustration - Stock Image - F031/7412 - Science Photo  Library"/>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7812" y="3420240"/>
              <a:ext cx="3287830" cy="258505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4"/>
            <p:cNvSpPr txBox="1"/>
            <p:nvPr/>
          </p:nvSpPr>
          <p:spPr>
            <a:xfrm>
              <a:off x="5069102" y="2816139"/>
              <a:ext cx="6247895" cy="384529"/>
            </a:xfrm>
            <a:prstGeom prst="rect">
              <a:avLst/>
            </a:prstGeom>
          </p:spPr>
          <p:txBody>
            <a:bodyPr lIns="0" tIns="0" rIns="0" bIns="0" rtlCol="0" anchor="t">
              <a:spAutoFit/>
            </a:bodyPr>
            <a:lstStyle/>
            <a:p>
              <a:pPr algn="ctr">
                <a:lnSpc>
                  <a:spcPts val="3266"/>
                </a:lnSpc>
              </a:pPr>
              <a:r>
                <a:rPr lang="en-US" sz="2300" b="1" i="1" dirty="0" err="1">
                  <a:solidFill>
                    <a:srgbClr val="000000"/>
                  </a:solidFill>
                  <a:latin typeface="Arial" pitchFamily="34" charset="0"/>
                </a:rPr>
                <a:t>Tuyến</a:t>
              </a:r>
              <a:r>
                <a:rPr lang="en-US" sz="2300" b="1" i="1" dirty="0">
                  <a:solidFill>
                    <a:srgbClr val="000000"/>
                  </a:solidFill>
                  <a:latin typeface="Arial" pitchFamily="34" charset="0"/>
                </a:rPr>
                <a:t> </a:t>
              </a:r>
              <a:r>
                <a:rPr lang="en-US" sz="2300" b="1" i="1" dirty="0" err="1" smtClean="0">
                  <a:solidFill>
                    <a:srgbClr val="000000"/>
                  </a:solidFill>
                  <a:latin typeface="Arial" pitchFamily="34" charset="0"/>
                </a:rPr>
                <a:t>giáp</a:t>
              </a:r>
              <a:endParaRPr lang="en-US" sz="2300" b="1" i="1" dirty="0">
                <a:solidFill>
                  <a:srgbClr val="000000"/>
                </a:solidFill>
                <a:latin typeface="Arial" pitchFamily="34" charset="0"/>
              </a:endParaRPr>
            </a:p>
          </p:txBody>
        </p:sp>
      </p:grpSp>
      <p:grpSp>
        <p:nvGrpSpPr>
          <p:cNvPr id="5" name="Group 4"/>
          <p:cNvGrpSpPr/>
          <p:nvPr/>
        </p:nvGrpSpPr>
        <p:grpSpPr>
          <a:xfrm>
            <a:off x="9014964" y="2747248"/>
            <a:ext cx="3119277" cy="3055507"/>
            <a:chOff x="8990012" y="2811657"/>
            <a:chExt cx="3119277" cy="3055507"/>
          </a:xfrm>
        </p:grpSpPr>
        <p:pic>
          <p:nvPicPr>
            <p:cNvPr id="6158" name="Picture 14" descr="Viêm tụy: Nguyên nhân, dấu hiệu, biến chứng, chẩn đoán và điều trị"/>
            <p:cNvPicPr>
              <a:picLocks noChangeAspect="1" noChangeArrowheads="1"/>
            </p:cNvPicPr>
            <p:nvPr/>
          </p:nvPicPr>
          <p:blipFill rotWithShape="1">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l="16942" t="7090" r="15053" b="8223"/>
            <a:stretch/>
          </p:blipFill>
          <p:spPr bwMode="auto">
            <a:xfrm>
              <a:off x="8990012" y="3441060"/>
              <a:ext cx="3119277" cy="242610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14"/>
            <p:cNvSpPr txBox="1"/>
            <p:nvPr/>
          </p:nvSpPr>
          <p:spPr>
            <a:xfrm>
              <a:off x="9218612" y="2811657"/>
              <a:ext cx="2353562" cy="384529"/>
            </a:xfrm>
            <a:prstGeom prst="rect">
              <a:avLst/>
            </a:prstGeom>
          </p:spPr>
          <p:txBody>
            <a:bodyPr wrap="square" lIns="0" tIns="0" rIns="0" bIns="0" rtlCol="0" anchor="t">
              <a:spAutoFit/>
            </a:bodyPr>
            <a:lstStyle/>
            <a:p>
              <a:pPr algn="ctr">
                <a:lnSpc>
                  <a:spcPts val="3266"/>
                </a:lnSpc>
              </a:pPr>
              <a:r>
                <a:rPr lang="en-US" sz="2300" b="1" i="1" dirty="0" err="1">
                  <a:solidFill>
                    <a:srgbClr val="000000"/>
                  </a:solidFill>
                  <a:latin typeface="Arial" pitchFamily="34" charset="0"/>
                </a:rPr>
                <a:t>Tuyến</a:t>
              </a:r>
              <a:r>
                <a:rPr lang="en-US" sz="2300" b="1" i="1" dirty="0">
                  <a:solidFill>
                    <a:srgbClr val="000000"/>
                  </a:solidFill>
                  <a:latin typeface="Arial" pitchFamily="34" charset="0"/>
                </a:rPr>
                <a:t> </a:t>
              </a:r>
              <a:r>
                <a:rPr lang="en-US" sz="2300" b="1" i="1" dirty="0" err="1" smtClean="0">
                  <a:solidFill>
                    <a:srgbClr val="000000"/>
                  </a:solidFill>
                  <a:latin typeface="Arial" pitchFamily="34" charset="0"/>
                </a:rPr>
                <a:t>tụy</a:t>
              </a:r>
              <a:endParaRPr lang="en-US" sz="2300" b="1" i="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TextBox 15"/>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dirty="0" err="1" smtClean="0">
                <a:solidFill>
                  <a:srgbClr val="D61F27"/>
                </a:solidFill>
                <a:latin typeface="Arial" pitchFamily="34" charset="0"/>
              </a:rPr>
              <a:t>Các</a:t>
            </a:r>
            <a:r>
              <a:rPr lang="en-US" sz="2300" b="1" dirty="0" smtClean="0">
                <a:solidFill>
                  <a:srgbClr val="D61F27"/>
                </a:solidFill>
                <a:latin typeface="Arial" pitchFamily="34" charset="0"/>
              </a:rPr>
              <a:t> </a:t>
            </a:r>
            <a:r>
              <a:rPr lang="en-US" sz="2300" b="1" dirty="0" err="1" smtClean="0">
                <a:solidFill>
                  <a:srgbClr val="D61F27"/>
                </a:solidFill>
                <a:latin typeface="Arial" pitchFamily="34" charset="0"/>
              </a:rPr>
              <a:t>giác</a:t>
            </a:r>
            <a:r>
              <a:rPr lang="en-US" sz="2300" b="1" dirty="0" smtClean="0">
                <a:solidFill>
                  <a:srgbClr val="D61F27"/>
                </a:solidFill>
                <a:latin typeface="Arial" pitchFamily="34" charset="0"/>
              </a:rPr>
              <a:t> </a:t>
            </a:r>
            <a:r>
              <a:rPr lang="en-US" sz="2300" b="1" dirty="0" err="1" smtClean="0">
                <a:solidFill>
                  <a:srgbClr val="D61F27"/>
                </a:solidFill>
                <a:latin typeface="Arial" pitchFamily="34" charset="0"/>
              </a:rPr>
              <a:t>quan</a:t>
            </a:r>
            <a:endParaRPr lang="en-US" sz="2300" b="1" dirty="0">
              <a:solidFill>
                <a:srgbClr val="D61F27"/>
              </a:solidFill>
              <a:latin typeface="Arial" pitchFamily="34" charset="0"/>
            </a:endParaRPr>
          </a:p>
        </p:txBody>
      </p:sp>
      <p:sp>
        <p:nvSpPr>
          <p:cNvPr id="17" name="TextBox 17"/>
          <p:cNvSpPr txBox="1"/>
          <p:nvPr/>
        </p:nvSpPr>
        <p:spPr>
          <a:xfrm>
            <a:off x="2943307" y="6297026"/>
            <a:ext cx="8326982" cy="423193"/>
          </a:xfrm>
          <a:prstGeom prst="rect">
            <a:avLst/>
          </a:prstGeom>
        </p:spPr>
        <p:txBody>
          <a:bodyPr wrap="square" lIns="0" tIns="0" rIns="0" bIns="0" rtlCol="0" anchor="t">
            <a:spAutoFit/>
          </a:bodyPr>
          <a:lstStyle/>
          <a:p>
            <a:pPr algn="ctr">
              <a:lnSpc>
                <a:spcPts val="3266"/>
              </a:lnSpc>
              <a:spcBef>
                <a:spcPct val="0"/>
              </a:spcBef>
            </a:pPr>
            <a:r>
              <a:rPr lang="en-US" sz="2300" b="1" i="1" dirty="0" err="1" smtClean="0">
                <a:solidFill>
                  <a:srgbClr val="000000"/>
                </a:solidFill>
                <a:latin typeface="Arial" pitchFamily="34" charset="0"/>
              </a:rPr>
              <a:t>Giúp</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thể</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nhận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biết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được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các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vật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thu</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nhận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âm</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thanh</a:t>
            </a:r>
            <a:r>
              <a:rPr lang="en-US" sz="2300" b="1" i="1" dirty="0" smtClean="0">
                <a:solidFill>
                  <a:srgbClr val="000000"/>
                </a:solidFill>
                <a:latin typeface="Arial" pitchFamily="34" charset="0"/>
              </a:rPr>
              <a:t>,…</a:t>
            </a:r>
            <a:endParaRPr lang="en-US" sz="2300" b="1" i="1" dirty="0">
              <a:solidFill>
                <a:srgbClr val="000000"/>
              </a:solidFill>
              <a:latin typeface="Arial" pitchFamily="34" charset="0"/>
            </a:endParaRPr>
          </a:p>
        </p:txBody>
      </p:sp>
      <p:grpSp>
        <p:nvGrpSpPr>
          <p:cNvPr id="41" name="Group 40"/>
          <p:cNvGrpSpPr/>
          <p:nvPr/>
        </p:nvGrpSpPr>
        <p:grpSpPr>
          <a:xfrm>
            <a:off x="685622" y="1066800"/>
            <a:ext cx="10075095" cy="2052348"/>
            <a:chOff x="685622" y="1066800"/>
            <a:chExt cx="10075095" cy="2052348"/>
          </a:xfrm>
        </p:grpSpPr>
        <p:grpSp>
          <p:nvGrpSpPr>
            <p:cNvPr id="42" name="Group 5"/>
            <p:cNvGrpSpPr/>
            <p:nvPr/>
          </p:nvGrpSpPr>
          <p:grpSpPr>
            <a:xfrm>
              <a:off x="685622" y="1066800"/>
              <a:ext cx="10075095" cy="2052348"/>
              <a:chOff x="0" y="-38100"/>
              <a:chExt cx="3981321" cy="740447"/>
            </a:xfrm>
          </p:grpSpPr>
          <p:sp>
            <p:nvSpPr>
              <p:cNvPr id="44" name="Freeform 6"/>
              <p:cNvSpPr/>
              <p:nvPr/>
            </p:nvSpPr>
            <p:spPr>
              <a:xfrm>
                <a:off x="0" y="16463"/>
                <a:ext cx="3981321" cy="685884"/>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45"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43"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47"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48"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grpSp>
        <p:nvGrpSpPr>
          <p:cNvPr id="18" name="Group 17"/>
          <p:cNvGrpSpPr/>
          <p:nvPr/>
        </p:nvGrpSpPr>
        <p:grpSpPr>
          <a:xfrm>
            <a:off x="3884612" y="2675765"/>
            <a:ext cx="2096652" cy="1713340"/>
            <a:chOff x="4127059" y="2778035"/>
            <a:chExt cx="2348274" cy="1772223"/>
          </a:xfrm>
        </p:grpSpPr>
        <p:sp>
          <p:nvSpPr>
            <p:cNvPr id="14" name="TextBox 14"/>
            <p:cNvSpPr txBox="1"/>
            <p:nvPr/>
          </p:nvSpPr>
          <p:spPr>
            <a:xfrm>
              <a:off x="4285698" y="2778035"/>
              <a:ext cx="2019523" cy="375809"/>
            </a:xfrm>
            <a:prstGeom prst="rect">
              <a:avLst/>
            </a:prstGeom>
          </p:spPr>
          <p:txBody>
            <a:bodyPr wrap="square" lIns="0" tIns="0" rIns="0" bIns="0" rtlCol="0" anchor="t">
              <a:spAutoFit/>
            </a:bodyPr>
            <a:lstStyle/>
            <a:p>
              <a:pPr algn="ctr">
                <a:lnSpc>
                  <a:spcPts val="3266"/>
                </a:lnSpc>
              </a:pPr>
              <a:r>
                <a:rPr lang="en-US" sz="2000" b="1" i="1" dirty="0" err="1" smtClean="0">
                  <a:solidFill>
                    <a:srgbClr val="000000"/>
                  </a:solidFill>
                  <a:latin typeface="Arial" pitchFamily="34" charset="0"/>
                </a:rPr>
                <a:t>Thính</a:t>
              </a:r>
              <a:r>
                <a:rPr lang="en-US" sz="2000" b="1" i="1" dirty="0" smtClean="0">
                  <a:solidFill>
                    <a:srgbClr val="000000"/>
                  </a:solidFill>
                  <a:latin typeface="Arial" pitchFamily="34" charset="0"/>
                </a:rPr>
                <a:t> </a:t>
              </a:r>
              <a:r>
                <a:rPr lang="en-US" sz="2000" b="1" i="1" dirty="0" err="1" smtClean="0">
                  <a:solidFill>
                    <a:srgbClr val="000000"/>
                  </a:solidFill>
                  <a:latin typeface="Arial" pitchFamily="34" charset="0"/>
                </a:rPr>
                <a:t>giác</a:t>
              </a:r>
              <a:endParaRPr lang="en-US" sz="2000" b="1" i="1" dirty="0">
                <a:solidFill>
                  <a:srgbClr val="000000"/>
                </a:solidFill>
                <a:latin typeface="Arial" pitchFamily="34" charset="0"/>
              </a:endParaRPr>
            </a:p>
          </p:txBody>
        </p:sp>
        <p:grpSp>
          <p:nvGrpSpPr>
            <p:cNvPr id="8" name="Group 7"/>
            <p:cNvGrpSpPr/>
            <p:nvPr/>
          </p:nvGrpSpPr>
          <p:grpSpPr>
            <a:xfrm>
              <a:off x="4127059" y="3170668"/>
              <a:ext cx="2348274" cy="1379590"/>
              <a:chOff x="6394176" y="3034637"/>
              <a:chExt cx="2348274" cy="1379590"/>
            </a:xfrm>
          </p:grpSpPr>
          <p:pic>
            <p:nvPicPr>
              <p:cNvPr id="32" name="Picture 2" descr="Bảy Giác quan… - KHAI TÂM EDUCATION CO.,LT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3160" t="52192" r="2772" b="8445"/>
              <a:stretch/>
            </p:blipFill>
            <p:spPr bwMode="auto">
              <a:xfrm>
                <a:off x="7265589" y="3034637"/>
                <a:ext cx="1476861" cy="1373707"/>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i.pinimg.com/564x/7e/1a/07/7e1a07c12014b15ec4046c4442bd3c0a.jpg"/>
              <p:cNvPicPr>
                <a:picLocks noChangeAspect="1" noChangeArrowheads="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003" t="5244" r="7890" b="11582"/>
              <a:stretch/>
            </p:blipFill>
            <p:spPr bwMode="auto">
              <a:xfrm>
                <a:off x="6394176" y="3255986"/>
                <a:ext cx="914401" cy="115824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Group 19"/>
          <p:cNvGrpSpPr/>
          <p:nvPr/>
        </p:nvGrpSpPr>
        <p:grpSpPr>
          <a:xfrm>
            <a:off x="6540739" y="2656768"/>
            <a:ext cx="2265924" cy="1743284"/>
            <a:chOff x="6785629" y="2603778"/>
            <a:chExt cx="2405817" cy="1872324"/>
          </a:xfrm>
        </p:grpSpPr>
        <p:grpSp>
          <p:nvGrpSpPr>
            <p:cNvPr id="7" name="Group 6"/>
            <p:cNvGrpSpPr/>
            <p:nvPr/>
          </p:nvGrpSpPr>
          <p:grpSpPr>
            <a:xfrm>
              <a:off x="6785629" y="3073138"/>
              <a:ext cx="2405817" cy="1402964"/>
              <a:chOff x="3528097" y="3082413"/>
              <a:chExt cx="2661277" cy="1447801"/>
            </a:xfrm>
          </p:grpSpPr>
          <p:pic>
            <p:nvPicPr>
              <p:cNvPr id="25" name="Picture 2" descr="Bảy Giác quan… - KHAI TÂM EDUCATION CO.,LT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4296" t="7792" r="4340" b="55196"/>
              <a:stretch/>
            </p:blipFill>
            <p:spPr bwMode="auto">
              <a:xfrm>
                <a:off x="4665375" y="3082413"/>
                <a:ext cx="1523999" cy="144780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i.pinimg.com/564x/a7/8c/a9/a78ca9680a9e0940d99e7a761a8fe2ac.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9858" t="13679" r="10568" b="25795"/>
              <a:stretch/>
            </p:blipFill>
            <p:spPr bwMode="auto">
              <a:xfrm>
                <a:off x="3528097" y="3438003"/>
                <a:ext cx="1329648" cy="109221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7489946" y="2603778"/>
              <a:ext cx="1152880" cy="468141"/>
            </a:xfrm>
            <a:prstGeom prst="rect">
              <a:avLst/>
            </a:prstGeom>
          </p:spPr>
          <p:txBody>
            <a:bodyPr wrap="none">
              <a:spAutoFit/>
            </a:bodyPr>
            <a:lstStyle/>
            <a:p>
              <a:pPr algn="ctr">
                <a:lnSpc>
                  <a:spcPts val="3266"/>
                </a:lnSpc>
              </a:pPr>
              <a:r>
                <a:rPr lang="en-US" sz="2000" b="1" i="1" dirty="0" err="1" smtClean="0">
                  <a:solidFill>
                    <a:srgbClr val="000000"/>
                  </a:solidFill>
                  <a:latin typeface="Arial" pitchFamily="34" charset="0"/>
                </a:rPr>
                <a:t>Thị</a:t>
              </a:r>
              <a:r>
                <a:rPr lang="en-US" sz="2000" b="1" i="1" dirty="0" smtClean="0">
                  <a:solidFill>
                    <a:srgbClr val="000000"/>
                  </a:solidFill>
                  <a:latin typeface="Arial" pitchFamily="34" charset="0"/>
                </a:rPr>
                <a:t> </a:t>
              </a:r>
              <a:r>
                <a:rPr lang="en-US" sz="2000" b="1" i="1" dirty="0" err="1">
                  <a:solidFill>
                    <a:srgbClr val="000000"/>
                  </a:solidFill>
                  <a:latin typeface="Arial" pitchFamily="34" charset="0"/>
                </a:rPr>
                <a:t>giác</a:t>
              </a:r>
              <a:endParaRPr lang="en-US" sz="2000" b="1" i="1" dirty="0">
                <a:solidFill>
                  <a:srgbClr val="000000"/>
                </a:solidFill>
                <a:latin typeface="Arial" pitchFamily="34" charset="0"/>
              </a:endParaRPr>
            </a:p>
          </p:txBody>
        </p:sp>
      </p:grpSp>
      <p:grpSp>
        <p:nvGrpSpPr>
          <p:cNvPr id="21" name="Group 20"/>
          <p:cNvGrpSpPr/>
          <p:nvPr/>
        </p:nvGrpSpPr>
        <p:grpSpPr>
          <a:xfrm>
            <a:off x="9272976" y="2633742"/>
            <a:ext cx="1682581" cy="1891973"/>
            <a:chOff x="9947711" y="2635736"/>
            <a:chExt cx="1801935" cy="1979827"/>
          </a:xfrm>
        </p:grpSpPr>
        <p:grpSp>
          <p:nvGrpSpPr>
            <p:cNvPr id="16" name="Group 15"/>
            <p:cNvGrpSpPr/>
            <p:nvPr/>
          </p:nvGrpSpPr>
          <p:grpSpPr>
            <a:xfrm>
              <a:off x="9947711" y="3085729"/>
              <a:ext cx="1801935" cy="1529834"/>
              <a:chOff x="9895471" y="3091817"/>
              <a:chExt cx="1801935" cy="1529834"/>
            </a:xfrm>
          </p:grpSpPr>
          <p:pic>
            <p:nvPicPr>
              <p:cNvPr id="34" name="Picture 2" descr="Bảy Giác quan… - KHAI TÂM EDUCATION CO.,LTD"/>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155" t="48037" r="40237" b="5041"/>
              <a:stretch/>
            </p:blipFill>
            <p:spPr bwMode="auto">
              <a:xfrm>
                <a:off x="9895471" y="3091817"/>
                <a:ext cx="996652" cy="1529834"/>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s://i.pinimg.com/564x/60/5e/87/605e879e6ea29ddca2494fe1f2a3d672.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7506"/>
              <a:stretch/>
            </p:blipFill>
            <p:spPr bwMode="auto">
              <a:xfrm>
                <a:off x="10892123" y="3419135"/>
                <a:ext cx="805283" cy="1090844"/>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Rectangle 45"/>
            <p:cNvSpPr/>
            <p:nvPr/>
          </p:nvSpPr>
          <p:spPr>
            <a:xfrm>
              <a:off x="10001879" y="2635736"/>
              <a:ext cx="1622560" cy="468141"/>
            </a:xfrm>
            <a:prstGeom prst="rect">
              <a:avLst/>
            </a:prstGeom>
          </p:spPr>
          <p:txBody>
            <a:bodyPr wrap="none">
              <a:spAutoFit/>
            </a:bodyPr>
            <a:lstStyle/>
            <a:p>
              <a:pPr algn="ctr">
                <a:lnSpc>
                  <a:spcPts val="3266"/>
                </a:lnSpc>
              </a:pPr>
              <a:r>
                <a:rPr lang="en-US" sz="2000" b="1" i="1" dirty="0" err="1" smtClean="0">
                  <a:solidFill>
                    <a:srgbClr val="000000"/>
                  </a:solidFill>
                  <a:latin typeface="Arial" pitchFamily="34" charset="0"/>
                </a:rPr>
                <a:t>Khướu</a:t>
              </a:r>
              <a:r>
                <a:rPr lang="en-US" sz="2000" b="1" i="1" dirty="0" smtClean="0">
                  <a:solidFill>
                    <a:srgbClr val="000000"/>
                  </a:solidFill>
                  <a:latin typeface="Arial" pitchFamily="34" charset="0"/>
                </a:rPr>
                <a:t> </a:t>
              </a:r>
              <a:r>
                <a:rPr lang="en-US" sz="2000" b="1" i="1" dirty="0" err="1">
                  <a:solidFill>
                    <a:srgbClr val="000000"/>
                  </a:solidFill>
                  <a:latin typeface="Arial" pitchFamily="34" charset="0"/>
                </a:rPr>
                <a:t>giác</a:t>
              </a:r>
              <a:endParaRPr lang="en-US" sz="2000" b="1" i="1" dirty="0">
                <a:solidFill>
                  <a:srgbClr val="000000"/>
                </a:solidFill>
                <a:latin typeface="Arial" pitchFamily="34" charset="0"/>
              </a:endParaRPr>
            </a:p>
          </p:txBody>
        </p:sp>
      </p:grpSp>
      <p:grpSp>
        <p:nvGrpSpPr>
          <p:cNvPr id="24" name="Group 23"/>
          <p:cNvGrpSpPr/>
          <p:nvPr/>
        </p:nvGrpSpPr>
        <p:grpSpPr>
          <a:xfrm>
            <a:off x="5141672" y="4378180"/>
            <a:ext cx="1787544" cy="1785072"/>
            <a:chOff x="5443530" y="4457090"/>
            <a:chExt cx="1904014" cy="1885115"/>
          </a:xfrm>
        </p:grpSpPr>
        <p:grpSp>
          <p:nvGrpSpPr>
            <p:cNvPr id="5" name="Group 4"/>
            <p:cNvGrpSpPr/>
            <p:nvPr/>
          </p:nvGrpSpPr>
          <p:grpSpPr>
            <a:xfrm>
              <a:off x="5443530" y="4930014"/>
              <a:ext cx="1904014" cy="1412191"/>
              <a:chOff x="5887472" y="4205072"/>
              <a:chExt cx="2114918" cy="1563742"/>
            </a:xfrm>
          </p:grpSpPr>
          <p:pic>
            <p:nvPicPr>
              <p:cNvPr id="23" name="Picture 2" descr="Bảy Giác quan… - KHAI TÂM EDUCATION CO.,LTD"/>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272" t="48702" r="68637" b="4469"/>
              <a:stretch/>
            </p:blipFill>
            <p:spPr bwMode="auto">
              <a:xfrm>
                <a:off x="5887472" y="4205072"/>
                <a:ext cx="1038579" cy="156040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i.pinimg.com/564x/4e/0b/03/4e0b03e672053821e4b488ce59d5cd4b.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11019"/>
              <a:stretch/>
            </p:blipFill>
            <p:spPr bwMode="auto">
              <a:xfrm>
                <a:off x="6754072" y="4205072"/>
                <a:ext cx="1248318" cy="1563742"/>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Rectangle 48"/>
            <p:cNvSpPr/>
            <p:nvPr/>
          </p:nvSpPr>
          <p:spPr>
            <a:xfrm>
              <a:off x="5911035" y="4457090"/>
              <a:ext cx="1010213" cy="515526"/>
            </a:xfrm>
            <a:prstGeom prst="rect">
              <a:avLst/>
            </a:prstGeom>
          </p:spPr>
          <p:txBody>
            <a:bodyPr wrap="none">
              <a:spAutoFit/>
            </a:bodyPr>
            <a:lstStyle/>
            <a:p>
              <a:pPr algn="ctr">
                <a:lnSpc>
                  <a:spcPts val="3266"/>
                </a:lnSpc>
              </a:pPr>
              <a:r>
                <a:rPr lang="en-US" sz="2000" b="1" i="1" dirty="0" err="1" smtClean="0">
                  <a:solidFill>
                    <a:srgbClr val="000000"/>
                  </a:solidFill>
                  <a:latin typeface="Arial" pitchFamily="34" charset="0"/>
                </a:rPr>
                <a:t>Vị</a:t>
              </a:r>
              <a:r>
                <a:rPr lang="en-US" sz="2000" b="1" i="1" dirty="0" smtClean="0">
                  <a:solidFill>
                    <a:srgbClr val="000000"/>
                  </a:solidFill>
                  <a:latin typeface="Arial" pitchFamily="34" charset="0"/>
                </a:rPr>
                <a:t> </a:t>
              </a:r>
              <a:r>
                <a:rPr lang="en-US" sz="2000" b="1" i="1" dirty="0" err="1">
                  <a:solidFill>
                    <a:srgbClr val="000000"/>
                  </a:solidFill>
                  <a:latin typeface="Arial" pitchFamily="34" charset="0"/>
                </a:rPr>
                <a:t>giác</a:t>
              </a:r>
              <a:endParaRPr lang="en-US" sz="2000" b="1" i="1" dirty="0">
                <a:solidFill>
                  <a:srgbClr val="000000"/>
                </a:solidFill>
                <a:latin typeface="Arial" pitchFamily="34" charset="0"/>
              </a:endParaRPr>
            </a:p>
          </p:txBody>
        </p:sp>
      </p:grpSp>
      <p:grpSp>
        <p:nvGrpSpPr>
          <p:cNvPr id="22" name="Group 21"/>
          <p:cNvGrpSpPr/>
          <p:nvPr/>
        </p:nvGrpSpPr>
        <p:grpSpPr>
          <a:xfrm>
            <a:off x="7222766" y="4391009"/>
            <a:ext cx="2355383" cy="1857896"/>
            <a:chOff x="7701209" y="4435780"/>
            <a:chExt cx="2375504" cy="1941143"/>
          </a:xfrm>
        </p:grpSpPr>
        <p:grpSp>
          <p:nvGrpSpPr>
            <p:cNvPr id="4" name="Group 3"/>
            <p:cNvGrpSpPr/>
            <p:nvPr/>
          </p:nvGrpSpPr>
          <p:grpSpPr>
            <a:xfrm>
              <a:off x="7701209" y="4868963"/>
              <a:ext cx="2375504" cy="1507960"/>
              <a:chOff x="8523685" y="4271114"/>
              <a:chExt cx="2643470" cy="1537863"/>
            </a:xfrm>
          </p:grpSpPr>
          <p:pic>
            <p:nvPicPr>
              <p:cNvPr id="5122" name="Picture 2" descr="Bảy Giác quan… - KHAI TÂM EDUCATION CO.,LT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2932" t="4115" r="37273" b="53028"/>
              <a:stretch/>
            </p:blipFill>
            <p:spPr bwMode="auto">
              <a:xfrm>
                <a:off x="9839001" y="4271114"/>
                <a:ext cx="1328154" cy="153786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i.pinimg.com/564x/5c/7d/38/5c7d38403845bfcf21421b7a6cabae29.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23685" y="4294894"/>
                <a:ext cx="1514082" cy="1514083"/>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Rectangle 49"/>
            <p:cNvSpPr/>
            <p:nvPr/>
          </p:nvSpPr>
          <p:spPr>
            <a:xfrm>
              <a:off x="8373591" y="4435780"/>
              <a:ext cx="1239443" cy="515526"/>
            </a:xfrm>
            <a:prstGeom prst="rect">
              <a:avLst/>
            </a:prstGeom>
          </p:spPr>
          <p:txBody>
            <a:bodyPr wrap="none">
              <a:spAutoFit/>
            </a:bodyPr>
            <a:lstStyle/>
            <a:p>
              <a:pPr algn="ctr">
                <a:lnSpc>
                  <a:spcPts val="3266"/>
                </a:lnSpc>
              </a:pPr>
              <a:r>
                <a:rPr lang="en-US" sz="2000" b="1" i="1" dirty="0" err="1" smtClean="0">
                  <a:solidFill>
                    <a:srgbClr val="000000"/>
                  </a:solidFill>
                  <a:latin typeface="Arial" pitchFamily="34" charset="0"/>
                </a:rPr>
                <a:t>Xúc</a:t>
              </a:r>
              <a:r>
                <a:rPr lang="en-US" sz="2000" b="1" i="1" dirty="0" smtClean="0">
                  <a:solidFill>
                    <a:srgbClr val="000000"/>
                  </a:solidFill>
                  <a:latin typeface="Arial" pitchFamily="34" charset="0"/>
                </a:rPr>
                <a:t> </a:t>
              </a:r>
              <a:r>
                <a:rPr lang="en-US" sz="2000" b="1" i="1" dirty="0" err="1">
                  <a:solidFill>
                    <a:srgbClr val="000000"/>
                  </a:solidFill>
                  <a:latin typeface="Arial" pitchFamily="34" charset="0"/>
                </a:rPr>
                <a:t>giác</a:t>
              </a:r>
              <a:endParaRPr lang="en-US" sz="2000" b="1" i="1" dirty="0">
                <a:solidFill>
                  <a:srgbClr val="000000"/>
                </a:solidFill>
                <a:latin typeface="Arial" pitchFamily="34" charset="0"/>
              </a:endParaRPr>
            </a:p>
          </p:txBody>
        </p:sp>
      </p:grpSp>
    </p:spTree>
    <p:extLst>
      <p:ext uri="{BB962C8B-B14F-4D97-AF65-F5344CB8AC3E}">
        <p14:creationId xmlns:p14="http://schemas.microsoft.com/office/powerpoint/2010/main" val="32119045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tổng quát cấu tạo bộ phận sinh dục nam giớ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843" y="3408655"/>
            <a:ext cx="3913188" cy="25328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329970" cy="1277177"/>
            <a:chOff x="0" y="0"/>
            <a:chExt cx="920722" cy="504564"/>
          </a:xfrm>
        </p:grpSpPr>
        <p:sp>
          <p:nvSpPr>
            <p:cNvPr id="10" name="Freeform 10"/>
            <p:cNvSpPr/>
            <p:nvPr/>
          </p:nvSpPr>
          <p:spPr>
            <a:xfrm>
              <a:off x="0" y="0"/>
              <a:ext cx="920722" cy="504564"/>
            </a:xfrm>
            <a:custGeom>
              <a:avLst/>
              <a:gdLst/>
              <a:ahLst/>
              <a:cxnLst/>
              <a:rect l="l" t="t" r="r" b="b"/>
              <a:pathLst>
                <a:path w="920722" h="504564">
                  <a:moveTo>
                    <a:pt x="0" y="0"/>
                  </a:moveTo>
                  <a:lnTo>
                    <a:pt x="920722" y="0"/>
                  </a:lnTo>
                  <a:lnTo>
                    <a:pt x="920722"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pic>
        <p:nvPicPr>
          <p:cNvPr id="13" name="Picture 13"/>
          <p:cNvPicPr>
            <a:picLocks noChangeAspect="1"/>
          </p:cNvPicPr>
          <p:nvPr/>
        </p:nvPicPr>
        <p:blipFill>
          <a:blip r:embed="rId5"/>
          <a:srcRect/>
          <a:stretch>
            <a:fillRect/>
          </a:stretch>
        </p:blipFill>
        <p:spPr>
          <a:xfrm>
            <a:off x="7898657" y="3408655"/>
            <a:ext cx="3119179" cy="2495993"/>
          </a:xfrm>
          <a:prstGeom prst="rect">
            <a:avLst/>
          </a:prstGeom>
        </p:spPr>
      </p:pic>
      <p:sp>
        <p:nvSpPr>
          <p:cNvPr id="14" name="TextBox 14"/>
          <p:cNvSpPr txBox="1"/>
          <p:nvPr/>
        </p:nvSpPr>
        <p:spPr>
          <a:xfrm>
            <a:off x="7692783" y="2876274"/>
            <a:ext cx="3274010"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Cơ quan sinh dục nữ</a:t>
            </a:r>
          </a:p>
        </p:txBody>
      </p:sp>
      <p:sp>
        <p:nvSpPr>
          <p:cNvPr id="15" name="TextBox 15"/>
          <p:cNvSpPr txBox="1"/>
          <p:nvPr/>
        </p:nvSpPr>
        <p:spPr>
          <a:xfrm>
            <a:off x="3401427" y="2876273"/>
            <a:ext cx="4219604" cy="384529"/>
          </a:xfrm>
          <a:prstGeom prst="rect">
            <a:avLst/>
          </a:prstGeom>
        </p:spPr>
        <p:txBody>
          <a:bodyPr lIns="0" tIns="0" rIns="0" bIns="0" rtlCol="0" anchor="t">
            <a:spAutoFit/>
          </a:bodyPr>
          <a:lstStyle/>
          <a:p>
            <a:pPr algn="ctr">
              <a:lnSpc>
                <a:spcPts val="3266"/>
              </a:lnSpc>
            </a:pPr>
            <a:r>
              <a:rPr lang="en-US" sz="2300" b="1" i="1" dirty="0" err="1">
                <a:solidFill>
                  <a:srgbClr val="000000"/>
                </a:solidFill>
                <a:latin typeface="Arial" pitchFamily="34" charset="0"/>
              </a:rPr>
              <a:t>Cơ</a:t>
            </a:r>
            <a:r>
              <a:rPr lang="en-US" sz="2300" b="1" i="1" dirty="0">
                <a:solidFill>
                  <a:srgbClr val="000000"/>
                </a:solidFill>
                <a:latin typeface="Arial" pitchFamily="34" charset="0"/>
              </a:rPr>
              <a:t> </a:t>
            </a:r>
            <a:r>
              <a:rPr lang="en-US" sz="2300" b="1" i="1" dirty="0" err="1">
                <a:solidFill>
                  <a:srgbClr val="000000"/>
                </a:solidFill>
                <a:latin typeface="Arial" pitchFamily="34" charset="0"/>
              </a:rPr>
              <a:t>quan</a:t>
            </a:r>
            <a:r>
              <a:rPr lang="en-US" sz="2300" b="1" i="1" dirty="0">
                <a:solidFill>
                  <a:srgbClr val="000000"/>
                </a:solidFill>
                <a:latin typeface="Arial" pitchFamily="34" charset="0"/>
              </a:rPr>
              <a:t> </a:t>
            </a:r>
            <a:r>
              <a:rPr lang="en-US" sz="2300" b="1" i="1" dirty="0" err="1">
                <a:solidFill>
                  <a:srgbClr val="000000"/>
                </a:solidFill>
                <a:latin typeface="Arial" pitchFamily="34" charset="0"/>
              </a:rPr>
              <a:t>sinh</a:t>
            </a:r>
            <a:r>
              <a:rPr lang="en-US" sz="2300" b="1" i="1" dirty="0">
                <a:solidFill>
                  <a:srgbClr val="000000"/>
                </a:solidFill>
                <a:latin typeface="Arial" pitchFamily="34" charset="0"/>
              </a:rPr>
              <a:t> </a:t>
            </a:r>
            <a:r>
              <a:rPr lang="en-US" sz="2300" b="1" i="1" dirty="0" err="1">
                <a:solidFill>
                  <a:srgbClr val="000000"/>
                </a:solidFill>
                <a:latin typeface="Arial" pitchFamily="34" charset="0"/>
              </a:rPr>
              <a:t>dục</a:t>
            </a:r>
            <a:r>
              <a:rPr lang="en-US" sz="2300" b="1" i="1" dirty="0">
                <a:solidFill>
                  <a:srgbClr val="000000"/>
                </a:solidFill>
                <a:latin typeface="Arial" pitchFamily="34" charset="0"/>
              </a:rPr>
              <a:t> </a:t>
            </a:r>
            <a:r>
              <a:rPr lang="en-US" sz="2300" b="1" i="1" dirty="0" err="1">
                <a:solidFill>
                  <a:srgbClr val="000000"/>
                </a:solidFill>
                <a:latin typeface="Arial" pitchFamily="34" charset="0"/>
              </a:rPr>
              <a:t>nam</a:t>
            </a:r>
            <a:endParaRPr lang="en-US" sz="2300" b="1" i="1" dirty="0">
              <a:solidFill>
                <a:srgbClr val="000000"/>
              </a:solidFill>
              <a:latin typeface="Arial" pitchFamily="34" charset="0"/>
            </a:endParaRPr>
          </a:p>
        </p:txBody>
      </p:sp>
      <p:sp>
        <p:nvSpPr>
          <p:cNvPr id="16" name="TextBox 16"/>
          <p:cNvSpPr txBox="1"/>
          <p:nvPr/>
        </p:nvSpPr>
        <p:spPr>
          <a:xfrm>
            <a:off x="685621" y="4264646"/>
            <a:ext cx="2189871"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sinh dục</a:t>
            </a:r>
          </a:p>
        </p:txBody>
      </p:sp>
      <p:sp>
        <p:nvSpPr>
          <p:cNvPr id="19" name="TextBox 19"/>
          <p:cNvSpPr txBox="1"/>
          <p:nvPr/>
        </p:nvSpPr>
        <p:spPr>
          <a:xfrm>
            <a:off x="4512867" y="6172200"/>
            <a:ext cx="5620145" cy="384529"/>
          </a:xfrm>
          <a:prstGeom prst="rect">
            <a:avLst/>
          </a:prstGeom>
        </p:spPr>
        <p:txBody>
          <a:bodyPr lIns="0" tIns="0" rIns="0" bIns="0" rtlCol="0" anchor="t">
            <a:spAutoFit/>
          </a:bodyPr>
          <a:lstStyle/>
          <a:p>
            <a:pPr algn="ctr">
              <a:lnSpc>
                <a:spcPts val="3266"/>
              </a:lnSpc>
              <a:spcBef>
                <a:spcPct val="0"/>
              </a:spcBef>
            </a:pPr>
            <a:r>
              <a:rPr lang="en-US" sz="2300" b="1" i="1" dirty="0" err="1" smtClean="0">
                <a:solidFill>
                  <a:srgbClr val="000000"/>
                </a:solidFill>
                <a:latin typeface="Arial" pitchFamily="34" charset="0"/>
              </a:rPr>
              <a:t>Giúp</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thể</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sinh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sản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duy</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trì</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nòi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giống</a:t>
            </a:r>
            <a:endParaRPr lang="en-US" sz="2300" b="1" i="1" dirty="0">
              <a:solidFill>
                <a:srgbClr val="000000"/>
              </a:solidFill>
              <a:latin typeface="Arial" pitchFamily="34" charset="0"/>
            </a:endParaRPr>
          </a:p>
        </p:txBody>
      </p:sp>
      <p:grpSp>
        <p:nvGrpSpPr>
          <p:cNvPr id="30" name="Group 29"/>
          <p:cNvGrpSpPr/>
          <p:nvPr/>
        </p:nvGrpSpPr>
        <p:grpSpPr>
          <a:xfrm>
            <a:off x="685622" y="1066800"/>
            <a:ext cx="10075095" cy="2052348"/>
            <a:chOff x="685622" y="1066800"/>
            <a:chExt cx="10075095" cy="2052348"/>
          </a:xfrm>
        </p:grpSpPr>
        <p:grpSp>
          <p:nvGrpSpPr>
            <p:cNvPr id="31" name="Group 5"/>
            <p:cNvGrpSpPr/>
            <p:nvPr/>
          </p:nvGrpSpPr>
          <p:grpSpPr>
            <a:xfrm>
              <a:off x="685622" y="1066800"/>
              <a:ext cx="10075095" cy="2052348"/>
              <a:chOff x="0" y="-38100"/>
              <a:chExt cx="3981321" cy="740447"/>
            </a:xfrm>
          </p:grpSpPr>
          <p:sp>
            <p:nvSpPr>
              <p:cNvPr id="33" name="Freeform 6"/>
              <p:cNvSpPr/>
              <p:nvPr/>
            </p:nvSpPr>
            <p:spPr>
              <a:xfrm>
                <a:off x="0" y="16463"/>
                <a:ext cx="3981321" cy="685884"/>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34"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32"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36"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37"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1000"/>
                                        <p:tgtEl>
                                          <p:spTgt spid="3074"/>
                                        </p:tgtEl>
                                      </p:cBhvr>
                                    </p:animEffect>
                                    <p:anim calcmode="lin" valueType="num">
                                      <p:cBhvr>
                                        <p:cTn id="20" dur="1000" fill="hold"/>
                                        <p:tgtEl>
                                          <p:spTgt spid="3074"/>
                                        </p:tgtEl>
                                        <p:attrNameLst>
                                          <p:attrName>ppt_x</p:attrName>
                                        </p:attrNameLst>
                                      </p:cBhvr>
                                      <p:tavLst>
                                        <p:tav tm="0">
                                          <p:val>
                                            <p:strVal val="#ppt_x"/>
                                          </p:val>
                                        </p:tav>
                                        <p:tav tm="100000">
                                          <p:val>
                                            <p:strVal val="#ppt_x"/>
                                          </p:val>
                                        </p:tav>
                                      </p:tavLst>
                                    </p:anim>
                                    <p:anim calcmode="lin" valueType="num">
                                      <p:cBhvr>
                                        <p:cTn id="21" dur="1000" fill="hold"/>
                                        <p:tgtEl>
                                          <p:spTgt spid="307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 xmlns:a16="http://schemas.microsoft.com/office/drawing/2014/main" id="{22521214-5C4C-6810-C985-0673E8E97705}"/>
              </a:ext>
            </a:extLst>
          </p:cNvPr>
          <p:cNvGrpSpPr/>
          <p:nvPr/>
        </p:nvGrpSpPr>
        <p:grpSpPr>
          <a:xfrm>
            <a:off x="1016445" y="2995904"/>
            <a:ext cx="10153470" cy="3633495"/>
            <a:chOff x="1217612" y="3092379"/>
            <a:chExt cx="10285591" cy="3308421"/>
          </a:xfrm>
        </p:grpSpPr>
        <p:sp>
          <p:nvSpPr>
            <p:cNvPr id="111" name="Rectangle 110">
              <a:extLst>
                <a:ext uri="{FF2B5EF4-FFF2-40B4-BE49-F238E27FC236}">
                  <a16:creationId xmlns="" xmlns:a16="http://schemas.microsoft.com/office/drawing/2014/main" id="{230BDF74-07CF-4262-5A6F-E12F396B444D}"/>
                </a:ext>
              </a:extLst>
            </p:cNvPr>
            <p:cNvSpPr/>
            <p:nvPr/>
          </p:nvSpPr>
          <p:spPr>
            <a:xfrm>
              <a:off x="1500471" y="3276600"/>
              <a:ext cx="10002732" cy="3124200"/>
            </a:xfrm>
            <a:prstGeom prst="rect">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Parallelogram 142">
              <a:extLst>
                <a:ext uri="{FF2B5EF4-FFF2-40B4-BE49-F238E27FC236}">
                  <a16:creationId xmlns="" xmlns:a16="http://schemas.microsoft.com/office/drawing/2014/main" id="{67B1A273-0D97-AB8E-F99F-5A9621E4A8B9}"/>
                </a:ext>
              </a:extLst>
            </p:cNvPr>
            <p:cNvSpPr/>
            <p:nvPr/>
          </p:nvSpPr>
          <p:spPr>
            <a:xfrm>
              <a:off x="1217612" y="3092379"/>
              <a:ext cx="1496166" cy="533400"/>
            </a:xfrm>
            <a:prstGeom prst="parallelogram">
              <a:avLst>
                <a:gd name="adj" fmla="val 0"/>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ct val="0"/>
                </a:spcBef>
              </a:pPr>
              <a:r>
                <a:rPr lang="en-US" sz="2300" b="1" dirty="0" err="1">
                  <a:solidFill>
                    <a:srgbClr val="000000"/>
                  </a:solidFill>
                  <a:latin typeface="Arial" pitchFamily="34" charset="0"/>
                </a:rPr>
                <a:t>Trả</a:t>
              </a:r>
              <a:r>
                <a:rPr lang="en-US" sz="2300" b="1" dirty="0">
                  <a:solidFill>
                    <a:srgbClr val="000000"/>
                  </a:solidFill>
                  <a:latin typeface="Arial" pitchFamily="34" charset="0"/>
                </a:rPr>
                <a:t> </a:t>
              </a:r>
              <a:r>
                <a:rPr lang="en-US" sz="2300" b="1" dirty="0" err="1">
                  <a:solidFill>
                    <a:srgbClr val="000000"/>
                  </a:solidFill>
                  <a:latin typeface="Arial" pitchFamily="34" charset="0"/>
                </a:rPr>
                <a:t>lời</a:t>
              </a:r>
              <a:endParaRPr lang="en-US" sz="2300" b="1" dirty="0">
                <a:solidFill>
                  <a:srgbClr val="000000"/>
                </a:solidFill>
                <a:latin typeface="Arial" pitchFamily="34" charset="0"/>
              </a:endParaRPr>
            </a:p>
          </p:txBody>
        </p:sp>
      </p:grpSp>
      <p:sp>
        <p:nvSpPr>
          <p:cNvPr id="9" name="Rectangle 8">
            <a:extLst>
              <a:ext uri="{FF2B5EF4-FFF2-40B4-BE49-F238E27FC236}">
                <a16:creationId xmlns="" xmlns:a16="http://schemas.microsoft.com/office/drawing/2014/main" id="{97DD6C41-7906-3A1F-9187-713075E98B9D}"/>
              </a:ext>
            </a:extLst>
          </p:cNvPr>
          <p:cNvSpPr/>
          <p:nvPr/>
        </p:nvSpPr>
        <p:spPr>
          <a:xfrm>
            <a:off x="0" y="893"/>
            <a:ext cx="389470" cy="6856214"/>
          </a:xfrm>
          <a:prstGeom prst="rect">
            <a:avLst/>
          </a:prstGeom>
          <a:solidFill>
            <a:srgbClr val="DA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B53FAAD3-DF6B-D3DA-5198-8F1FF19EE7B1}"/>
              </a:ext>
            </a:extLst>
          </p:cNvPr>
          <p:cNvSpPr/>
          <p:nvPr/>
        </p:nvSpPr>
        <p:spPr>
          <a:xfrm>
            <a:off x="109910" y="6257188"/>
            <a:ext cx="559119" cy="1124441"/>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 xmlns:a16="http://schemas.microsoft.com/office/drawing/2014/main" id="{DBACA554-FA05-DD3C-33CE-BA1EE996E361}"/>
              </a:ext>
            </a:extLst>
          </p:cNvPr>
          <p:cNvGrpSpPr/>
          <p:nvPr/>
        </p:nvGrpSpPr>
        <p:grpSpPr>
          <a:xfrm rot="5400000">
            <a:off x="-590890" y="4870860"/>
            <a:ext cx="1463675" cy="1108385"/>
            <a:chOff x="4343399" y="2209800"/>
            <a:chExt cx="1741487" cy="1318761"/>
          </a:xfrm>
        </p:grpSpPr>
        <p:grpSp>
          <p:nvGrpSpPr>
            <p:cNvPr id="79" name="Group 78">
              <a:extLst>
                <a:ext uri="{FF2B5EF4-FFF2-40B4-BE49-F238E27FC236}">
                  <a16:creationId xmlns="" xmlns:a16="http://schemas.microsoft.com/office/drawing/2014/main" id="{00CB016A-EB11-B8A5-111D-E90FF6DFDE46}"/>
                </a:ext>
              </a:extLst>
            </p:cNvPr>
            <p:cNvGrpSpPr/>
            <p:nvPr/>
          </p:nvGrpSpPr>
          <p:grpSpPr>
            <a:xfrm>
              <a:off x="4343399" y="2209800"/>
              <a:ext cx="1741487" cy="85725"/>
              <a:chOff x="4343399" y="2209800"/>
              <a:chExt cx="1741487" cy="85725"/>
            </a:xfrm>
          </p:grpSpPr>
          <p:sp>
            <p:nvSpPr>
              <p:cNvPr id="104" name="Oval 103">
                <a:extLst>
                  <a:ext uri="{FF2B5EF4-FFF2-40B4-BE49-F238E27FC236}">
                    <a16:creationId xmlns="" xmlns:a16="http://schemas.microsoft.com/office/drawing/2014/main" id="{EE696DD4-81D5-6BF8-9605-8D43467BF389}"/>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 xmlns:a16="http://schemas.microsoft.com/office/drawing/2014/main" id="{5A85DCA1-0A9F-0C8A-1BE9-E1993C9F74AD}"/>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 xmlns:a16="http://schemas.microsoft.com/office/drawing/2014/main" id="{212A4411-6B3E-D108-0407-592DD89503E0}"/>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 xmlns:a16="http://schemas.microsoft.com/office/drawing/2014/main" id="{1AE6E241-EF53-9320-A8C0-AA266C75D876}"/>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 xmlns:a16="http://schemas.microsoft.com/office/drawing/2014/main" id="{F4F40828-A9EB-DE10-FF17-41462FD1CAB0}"/>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 xmlns:a16="http://schemas.microsoft.com/office/drawing/2014/main" id="{97B01C31-E7CB-431D-17FA-6078ADA75DA4}"/>
                </a:ext>
              </a:extLst>
            </p:cNvPr>
            <p:cNvGrpSpPr/>
            <p:nvPr/>
          </p:nvGrpSpPr>
          <p:grpSpPr>
            <a:xfrm>
              <a:off x="4343399" y="2518059"/>
              <a:ext cx="1741487" cy="85725"/>
              <a:chOff x="4343399" y="2209800"/>
              <a:chExt cx="1741487" cy="85725"/>
            </a:xfrm>
          </p:grpSpPr>
          <p:sp>
            <p:nvSpPr>
              <p:cNvPr id="99" name="Oval 98">
                <a:extLst>
                  <a:ext uri="{FF2B5EF4-FFF2-40B4-BE49-F238E27FC236}">
                    <a16:creationId xmlns="" xmlns:a16="http://schemas.microsoft.com/office/drawing/2014/main" id="{D24EC983-B8C9-FF4A-8724-ED157A03F080}"/>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 xmlns:a16="http://schemas.microsoft.com/office/drawing/2014/main" id="{BBB2AAE0-B082-B0B2-0D49-952B7F11A66E}"/>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 xmlns:a16="http://schemas.microsoft.com/office/drawing/2014/main" id="{293EFC9F-BBEE-5101-E319-35AF67FFBF2A}"/>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 xmlns:a16="http://schemas.microsoft.com/office/drawing/2014/main" id="{265B6A17-BD4E-B3C5-1B46-0D9286C476E8}"/>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 xmlns:a16="http://schemas.microsoft.com/office/drawing/2014/main" id="{3EC936C9-D5A7-0E83-8920-C0292F844551}"/>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 xmlns:a16="http://schemas.microsoft.com/office/drawing/2014/main" id="{C55FD863-B547-724E-5128-8B4FC008015C}"/>
                </a:ext>
              </a:extLst>
            </p:cNvPr>
            <p:cNvGrpSpPr/>
            <p:nvPr/>
          </p:nvGrpSpPr>
          <p:grpSpPr>
            <a:xfrm>
              <a:off x="4343399" y="2826318"/>
              <a:ext cx="1741487" cy="85725"/>
              <a:chOff x="4343399" y="2209800"/>
              <a:chExt cx="1741487" cy="85725"/>
            </a:xfrm>
          </p:grpSpPr>
          <p:sp>
            <p:nvSpPr>
              <p:cNvPr id="94" name="Oval 93">
                <a:extLst>
                  <a:ext uri="{FF2B5EF4-FFF2-40B4-BE49-F238E27FC236}">
                    <a16:creationId xmlns="" xmlns:a16="http://schemas.microsoft.com/office/drawing/2014/main" id="{D56A2174-BED8-059B-E343-98E2A806807D}"/>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 xmlns:a16="http://schemas.microsoft.com/office/drawing/2014/main" id="{54479B1C-FECE-D09D-B244-BE8D2D1E94CC}"/>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 xmlns:a16="http://schemas.microsoft.com/office/drawing/2014/main" id="{A75CDC4B-DB8D-6943-0CE8-76ED1DDC93AC}"/>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 xmlns:a16="http://schemas.microsoft.com/office/drawing/2014/main" id="{90BCD302-09C2-B4EB-5DB1-6EF985C9DC6B}"/>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 xmlns:a16="http://schemas.microsoft.com/office/drawing/2014/main" id="{4B01FE05-1427-0230-2CC3-AF4A886DE01B}"/>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 xmlns:a16="http://schemas.microsoft.com/office/drawing/2014/main" id="{FE180CBD-216C-BAD6-395F-BC6BA1F94AC3}"/>
                </a:ext>
              </a:extLst>
            </p:cNvPr>
            <p:cNvGrpSpPr/>
            <p:nvPr/>
          </p:nvGrpSpPr>
          <p:grpSpPr>
            <a:xfrm>
              <a:off x="4343399" y="3134577"/>
              <a:ext cx="1741487" cy="85725"/>
              <a:chOff x="4343399" y="2209800"/>
              <a:chExt cx="1741487" cy="85725"/>
            </a:xfrm>
          </p:grpSpPr>
          <p:sp>
            <p:nvSpPr>
              <p:cNvPr id="89" name="Oval 88">
                <a:extLst>
                  <a:ext uri="{FF2B5EF4-FFF2-40B4-BE49-F238E27FC236}">
                    <a16:creationId xmlns="" xmlns:a16="http://schemas.microsoft.com/office/drawing/2014/main" id="{01A2D0B7-F282-EC2A-563F-49091DD501A0}"/>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 xmlns:a16="http://schemas.microsoft.com/office/drawing/2014/main" id="{8E103560-D159-2FC4-BF6B-0F7FC39886FC}"/>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 xmlns:a16="http://schemas.microsoft.com/office/drawing/2014/main" id="{2C17ACA2-52D7-9C5B-F9FF-24086F87C699}"/>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 xmlns:a16="http://schemas.microsoft.com/office/drawing/2014/main" id="{1258BF5A-A6EF-9AFE-8AE1-8C9C63B450BD}"/>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 xmlns:a16="http://schemas.microsoft.com/office/drawing/2014/main" id="{93F02297-85C2-F992-1397-199C3AB752A6}"/>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 xmlns:a16="http://schemas.microsoft.com/office/drawing/2014/main" id="{42677347-8D4A-8EA6-6C6F-EA9BE58B8F78}"/>
                </a:ext>
              </a:extLst>
            </p:cNvPr>
            <p:cNvGrpSpPr/>
            <p:nvPr/>
          </p:nvGrpSpPr>
          <p:grpSpPr>
            <a:xfrm>
              <a:off x="4343399" y="3442836"/>
              <a:ext cx="1741487" cy="85725"/>
              <a:chOff x="4343399" y="2209800"/>
              <a:chExt cx="1741487" cy="85725"/>
            </a:xfrm>
          </p:grpSpPr>
          <p:sp>
            <p:nvSpPr>
              <p:cNvPr id="84" name="Oval 83">
                <a:extLst>
                  <a:ext uri="{FF2B5EF4-FFF2-40B4-BE49-F238E27FC236}">
                    <a16:creationId xmlns="" xmlns:a16="http://schemas.microsoft.com/office/drawing/2014/main" id="{47D2B63B-A756-7C0F-46DE-18202CD10F40}"/>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 xmlns:a16="http://schemas.microsoft.com/office/drawing/2014/main" id="{13FA68F9-1764-78FE-7564-1EFBF8008672}"/>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 xmlns:a16="http://schemas.microsoft.com/office/drawing/2014/main" id="{2E690B75-0F46-2055-D3C5-9CCC3A10B364}"/>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 xmlns:a16="http://schemas.microsoft.com/office/drawing/2014/main" id="{6EABDCE0-A49D-8FFA-4D23-6B7618EB324C}"/>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 xmlns:a16="http://schemas.microsoft.com/office/drawing/2014/main" id="{564FB6BE-5320-F78D-491D-46B8E4EBF02F}"/>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Rectangle 5">
            <a:extLst>
              <a:ext uri="{FF2B5EF4-FFF2-40B4-BE49-F238E27FC236}">
                <a16:creationId xmlns="" xmlns:a16="http://schemas.microsoft.com/office/drawing/2014/main" id="{83886C36-C728-82EE-3119-D2057B195328}"/>
              </a:ext>
            </a:extLst>
          </p:cNvPr>
          <p:cNvSpPr/>
          <p:nvPr/>
        </p:nvSpPr>
        <p:spPr>
          <a:xfrm>
            <a:off x="11799355" y="893"/>
            <a:ext cx="389470" cy="685621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7B5C13FD-F6FD-DABD-C624-E20E2356FFED}"/>
              </a:ext>
            </a:extLst>
          </p:cNvPr>
          <p:cNvSpPr/>
          <p:nvPr/>
        </p:nvSpPr>
        <p:spPr>
          <a:xfrm>
            <a:off x="11519796" y="-429332"/>
            <a:ext cx="559119" cy="1124441"/>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 xmlns:a16="http://schemas.microsoft.com/office/drawing/2014/main" id="{A6C9FBBE-F50E-FDD0-1517-F6B0B8BD9F4F}"/>
              </a:ext>
            </a:extLst>
          </p:cNvPr>
          <p:cNvGrpSpPr/>
          <p:nvPr/>
        </p:nvGrpSpPr>
        <p:grpSpPr>
          <a:xfrm rot="5400000">
            <a:off x="11342717" y="1075189"/>
            <a:ext cx="1463675" cy="1108385"/>
            <a:chOff x="4343399" y="2209800"/>
            <a:chExt cx="1741487" cy="1318761"/>
          </a:xfrm>
        </p:grpSpPr>
        <p:grpSp>
          <p:nvGrpSpPr>
            <p:cNvPr id="112" name="Group 111">
              <a:extLst>
                <a:ext uri="{FF2B5EF4-FFF2-40B4-BE49-F238E27FC236}">
                  <a16:creationId xmlns="" xmlns:a16="http://schemas.microsoft.com/office/drawing/2014/main" id="{7EC6F20F-19D0-D6BB-7E2D-CB74BDF57457}"/>
                </a:ext>
              </a:extLst>
            </p:cNvPr>
            <p:cNvGrpSpPr/>
            <p:nvPr/>
          </p:nvGrpSpPr>
          <p:grpSpPr>
            <a:xfrm>
              <a:off x="4343399" y="2209800"/>
              <a:ext cx="1741487" cy="85725"/>
              <a:chOff x="4343399" y="2209800"/>
              <a:chExt cx="1741487" cy="85725"/>
            </a:xfrm>
          </p:grpSpPr>
          <p:sp>
            <p:nvSpPr>
              <p:cNvPr id="137" name="Oval 136">
                <a:extLst>
                  <a:ext uri="{FF2B5EF4-FFF2-40B4-BE49-F238E27FC236}">
                    <a16:creationId xmlns="" xmlns:a16="http://schemas.microsoft.com/office/drawing/2014/main" id="{943937DB-AC88-4C96-47C5-347F6E79A0C5}"/>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 xmlns:a16="http://schemas.microsoft.com/office/drawing/2014/main" id="{5D650778-7044-0328-56A9-31D20A6A0AFC}"/>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 xmlns:a16="http://schemas.microsoft.com/office/drawing/2014/main" id="{9D001006-788A-374D-79BB-6BBB9E7D3D1E}"/>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 xmlns:a16="http://schemas.microsoft.com/office/drawing/2014/main" id="{BF42E8AC-B8C0-986A-F6E9-D22DB9B8260F}"/>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 xmlns:a16="http://schemas.microsoft.com/office/drawing/2014/main" id="{A82E2B1B-4716-209B-6ED4-11575176BF09}"/>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 xmlns:a16="http://schemas.microsoft.com/office/drawing/2014/main" id="{6DE94CB5-71AE-CB73-4848-459807A08660}"/>
                </a:ext>
              </a:extLst>
            </p:cNvPr>
            <p:cNvGrpSpPr/>
            <p:nvPr/>
          </p:nvGrpSpPr>
          <p:grpSpPr>
            <a:xfrm>
              <a:off x="4343399" y="2518059"/>
              <a:ext cx="1741487" cy="85725"/>
              <a:chOff x="4343399" y="2209800"/>
              <a:chExt cx="1741487" cy="85725"/>
            </a:xfrm>
          </p:grpSpPr>
          <p:sp>
            <p:nvSpPr>
              <p:cNvPr id="132" name="Oval 131">
                <a:extLst>
                  <a:ext uri="{FF2B5EF4-FFF2-40B4-BE49-F238E27FC236}">
                    <a16:creationId xmlns="" xmlns:a16="http://schemas.microsoft.com/office/drawing/2014/main" id="{1FC7CAE9-259C-426C-5638-6C40A8C427E0}"/>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 xmlns:a16="http://schemas.microsoft.com/office/drawing/2014/main" id="{9CB85243-91E9-2FCC-FE47-71F6E8AC301F}"/>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 xmlns:a16="http://schemas.microsoft.com/office/drawing/2014/main" id="{5BD52049-809C-1E2F-F567-676CCCB71CAF}"/>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 xmlns:a16="http://schemas.microsoft.com/office/drawing/2014/main" id="{B15C4575-4CBD-2B97-0592-4723596B1D9A}"/>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 xmlns:a16="http://schemas.microsoft.com/office/drawing/2014/main" id="{EB17BE3A-19D9-549F-46BB-3EFDD75E90C9}"/>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 xmlns:a16="http://schemas.microsoft.com/office/drawing/2014/main" id="{29EC2DDC-1A94-4D5F-10BD-61A9AFC0F736}"/>
                </a:ext>
              </a:extLst>
            </p:cNvPr>
            <p:cNvGrpSpPr/>
            <p:nvPr/>
          </p:nvGrpSpPr>
          <p:grpSpPr>
            <a:xfrm>
              <a:off x="4343399" y="2826318"/>
              <a:ext cx="1741487" cy="85725"/>
              <a:chOff x="4343399" y="2209800"/>
              <a:chExt cx="1741487" cy="85725"/>
            </a:xfrm>
          </p:grpSpPr>
          <p:sp>
            <p:nvSpPr>
              <p:cNvPr id="127" name="Oval 126">
                <a:extLst>
                  <a:ext uri="{FF2B5EF4-FFF2-40B4-BE49-F238E27FC236}">
                    <a16:creationId xmlns="" xmlns:a16="http://schemas.microsoft.com/office/drawing/2014/main" id="{4508903E-1095-D137-E5AC-A44E25797724}"/>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 xmlns:a16="http://schemas.microsoft.com/office/drawing/2014/main" id="{67636882-245B-2AEE-9031-A0B95271CCF9}"/>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 xmlns:a16="http://schemas.microsoft.com/office/drawing/2014/main" id="{5E8F1BCF-8A15-4BAB-6EE8-BBFCEF018538}"/>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 xmlns:a16="http://schemas.microsoft.com/office/drawing/2014/main" id="{765715A1-DAAF-7ABD-B797-D132F2B20B69}"/>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 xmlns:a16="http://schemas.microsoft.com/office/drawing/2014/main" id="{E06B990D-B520-36A4-A258-2D55F342433B}"/>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 xmlns:a16="http://schemas.microsoft.com/office/drawing/2014/main" id="{DB957EAC-CE2B-D986-DB86-A74E945B281A}"/>
                </a:ext>
              </a:extLst>
            </p:cNvPr>
            <p:cNvGrpSpPr/>
            <p:nvPr/>
          </p:nvGrpSpPr>
          <p:grpSpPr>
            <a:xfrm>
              <a:off x="4343399" y="3134577"/>
              <a:ext cx="1741487" cy="85725"/>
              <a:chOff x="4343399" y="2209800"/>
              <a:chExt cx="1741487" cy="85725"/>
            </a:xfrm>
          </p:grpSpPr>
          <p:sp>
            <p:nvSpPr>
              <p:cNvPr id="122" name="Oval 121">
                <a:extLst>
                  <a:ext uri="{FF2B5EF4-FFF2-40B4-BE49-F238E27FC236}">
                    <a16:creationId xmlns="" xmlns:a16="http://schemas.microsoft.com/office/drawing/2014/main" id="{8DFCC672-656B-6F58-4C8E-9A6BB2CC05BC}"/>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 xmlns:a16="http://schemas.microsoft.com/office/drawing/2014/main" id="{847A2BF0-EFA8-2C2F-4890-2FFEE022B560}"/>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 xmlns:a16="http://schemas.microsoft.com/office/drawing/2014/main" id="{381BF77F-E70F-5D9E-C23A-0207367B2A04}"/>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 xmlns:a16="http://schemas.microsoft.com/office/drawing/2014/main" id="{3E57E057-E069-8D88-BF44-D161957568BB}"/>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 xmlns:a16="http://schemas.microsoft.com/office/drawing/2014/main" id="{DE8DC7B2-F39E-5706-6D54-AB8B0C06EEB0}"/>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 xmlns:a16="http://schemas.microsoft.com/office/drawing/2014/main" id="{8416B52A-E974-7A8B-3270-C7A709DDFDBE}"/>
                </a:ext>
              </a:extLst>
            </p:cNvPr>
            <p:cNvGrpSpPr/>
            <p:nvPr/>
          </p:nvGrpSpPr>
          <p:grpSpPr>
            <a:xfrm>
              <a:off x="4343399" y="3442836"/>
              <a:ext cx="1741487" cy="85725"/>
              <a:chOff x="4343399" y="2209800"/>
              <a:chExt cx="1741487" cy="85725"/>
            </a:xfrm>
          </p:grpSpPr>
          <p:sp>
            <p:nvSpPr>
              <p:cNvPr id="117" name="Oval 116">
                <a:extLst>
                  <a:ext uri="{FF2B5EF4-FFF2-40B4-BE49-F238E27FC236}">
                    <a16:creationId xmlns="" xmlns:a16="http://schemas.microsoft.com/office/drawing/2014/main" id="{DFBD5C65-FCB6-B7F8-F54F-2A7BCBAE196A}"/>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 xmlns:a16="http://schemas.microsoft.com/office/drawing/2014/main" id="{48976508-4EF1-03B6-47C4-1EB3090181F2}"/>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 xmlns:a16="http://schemas.microsoft.com/office/drawing/2014/main" id="{B49F5A85-4B9F-D7A1-8282-1BA09634FF05}"/>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 xmlns:a16="http://schemas.microsoft.com/office/drawing/2014/main" id="{BD33189D-251B-F89F-CDAF-228486AF1416}"/>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 xmlns:a16="http://schemas.microsoft.com/office/drawing/2014/main" id="{3BE3960F-6F78-B15A-32BC-E9E64ACAE7DA}"/>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a:extLst>
              <a:ext uri="{FF2B5EF4-FFF2-40B4-BE49-F238E27FC236}">
                <a16:creationId xmlns="" xmlns:a16="http://schemas.microsoft.com/office/drawing/2014/main" id="{6AE026FF-D443-B568-8AFD-695F8911CD11}"/>
              </a:ext>
            </a:extLst>
          </p:cNvPr>
          <p:cNvGrpSpPr/>
          <p:nvPr/>
        </p:nvGrpSpPr>
        <p:grpSpPr>
          <a:xfrm>
            <a:off x="833052" y="267684"/>
            <a:ext cx="10339328" cy="1073495"/>
            <a:chOff x="352730" y="257174"/>
            <a:chExt cx="9219895" cy="1073775"/>
          </a:xfrm>
        </p:grpSpPr>
        <p:sp>
          <p:nvSpPr>
            <p:cNvPr id="110" name="Rectangle: Rounded Corners 109">
              <a:extLst>
                <a:ext uri="{FF2B5EF4-FFF2-40B4-BE49-F238E27FC236}">
                  <a16:creationId xmlns="" xmlns:a16="http://schemas.microsoft.com/office/drawing/2014/main" id="{4FD0A403-C4BE-ED67-BC09-CDDC3422C350}"/>
                </a:ext>
              </a:extLst>
            </p:cNvPr>
            <p:cNvSpPr/>
            <p:nvPr/>
          </p:nvSpPr>
          <p:spPr>
            <a:xfrm>
              <a:off x="933451" y="304799"/>
              <a:ext cx="8639174" cy="741937"/>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 xmlns:a16="http://schemas.microsoft.com/office/drawing/2014/main" id="{A0853466-A4A7-6F67-CBFA-6EC673766B71}"/>
                </a:ext>
              </a:extLst>
            </p:cNvPr>
            <p:cNvSpPr txBox="1"/>
            <p:nvPr/>
          </p:nvSpPr>
          <p:spPr>
            <a:xfrm>
              <a:off x="1216819" y="417256"/>
              <a:ext cx="8298656" cy="913693"/>
            </a:xfrm>
            <a:prstGeom prst="rect">
              <a:avLst/>
            </a:prstGeom>
            <a:noFill/>
          </p:spPr>
          <p:txBody>
            <a:bodyPr wrap="square" rtlCol="0">
              <a:spAutoFit/>
            </a:bodyPr>
            <a:lstStyle/>
            <a:p>
              <a:pPr>
                <a:lnSpc>
                  <a:spcPct val="120000"/>
                </a:lnSpc>
              </a:pPr>
              <a:r>
                <a:rPr lang="en-US" sz="2300" b="1" dirty="0" err="1" smtClean="0"/>
                <a:t>Em</a:t>
              </a:r>
              <a:r>
                <a:rPr lang="en-US" sz="2300" b="1" dirty="0" smtClean="0"/>
                <a:t> </a:t>
              </a:r>
              <a:r>
                <a:rPr lang="en-US" sz="2300" b="1" dirty="0" err="1" smtClean="0"/>
                <a:t>hãy</a:t>
              </a:r>
              <a:r>
                <a:rPr lang="en-US" sz="2300" b="1" dirty="0" smtClean="0"/>
                <a:t> </a:t>
              </a:r>
              <a:r>
                <a:rPr lang="en-US" sz="2300" b="1" dirty="0" err="1" smtClean="0"/>
                <a:t>đọc</a:t>
              </a:r>
              <a:r>
                <a:rPr lang="en-US" sz="2300" b="1" dirty="0" smtClean="0"/>
                <a:t> </a:t>
              </a:r>
              <a:r>
                <a:rPr lang="en-US" sz="2300" b="1" dirty="0" err="1" smtClean="0"/>
                <a:t>thông</a:t>
              </a:r>
              <a:r>
                <a:rPr lang="en-US" sz="2300" b="1" dirty="0" smtClean="0"/>
                <a:t> tin </a:t>
              </a:r>
              <a:r>
                <a:rPr lang="en-US" sz="2300" b="1" dirty="0" err="1" smtClean="0"/>
                <a:t>trong</a:t>
              </a:r>
              <a:r>
                <a:rPr lang="en-US" sz="2300" b="1" dirty="0" smtClean="0"/>
                <a:t> </a:t>
              </a:r>
              <a:r>
                <a:rPr lang="en-US" sz="2300" b="1" dirty="0" err="1" smtClean="0"/>
                <a:t>Bảng</a:t>
              </a:r>
              <a:r>
                <a:rPr lang="en-US" sz="2300" b="1" dirty="0" smtClean="0"/>
                <a:t> 30.1 </a:t>
              </a:r>
              <a:r>
                <a:rPr lang="en-US" sz="2300" b="1" dirty="0" err="1" smtClean="0"/>
                <a:t>để</a:t>
              </a:r>
              <a:r>
                <a:rPr lang="en-US" sz="2300" b="1" dirty="0" smtClean="0"/>
                <a:t> </a:t>
              </a:r>
              <a:r>
                <a:rPr lang="en-US" sz="2300" b="1" dirty="0" err="1" smtClean="0"/>
                <a:t>trả</a:t>
              </a:r>
              <a:r>
                <a:rPr lang="en-US" sz="2300" b="1" dirty="0" smtClean="0"/>
                <a:t> </a:t>
              </a:r>
              <a:r>
                <a:rPr lang="en-US" sz="2300" b="1" dirty="0" err="1" smtClean="0"/>
                <a:t>lời</a:t>
              </a:r>
              <a:r>
                <a:rPr lang="en-US" sz="2300" b="1" dirty="0" smtClean="0"/>
                <a:t> </a:t>
              </a:r>
              <a:r>
                <a:rPr lang="en-US" sz="2300" b="1" dirty="0" err="1" smtClean="0"/>
                <a:t>câu</a:t>
              </a:r>
              <a:r>
                <a:rPr lang="en-US" sz="2300" b="1" dirty="0" smtClean="0"/>
                <a:t> </a:t>
              </a:r>
              <a:r>
                <a:rPr lang="en-US" sz="2300" b="1" dirty="0" err="1" smtClean="0"/>
                <a:t>hỏi</a:t>
              </a:r>
              <a:r>
                <a:rPr lang="en-US" sz="2300" b="1" dirty="0" smtClean="0"/>
                <a:t> ở </a:t>
              </a:r>
              <a:r>
                <a:rPr lang="en-US" sz="2300" b="1" dirty="0" err="1" smtClean="0"/>
                <a:t>phần</a:t>
              </a:r>
              <a:r>
                <a:rPr lang="en-US" sz="2300" b="1" dirty="0" smtClean="0"/>
                <a:t> </a:t>
              </a:r>
              <a:r>
                <a:rPr lang="en-US" sz="2300" b="1" dirty="0" err="1" smtClean="0"/>
                <a:t>khởi</a:t>
              </a:r>
              <a:r>
                <a:rPr lang="en-US" sz="2300" b="1" dirty="0" smtClean="0"/>
                <a:t> </a:t>
              </a:r>
              <a:r>
                <a:rPr lang="en-US" sz="2300" b="1" dirty="0" err="1" smtClean="0"/>
                <a:t>động</a:t>
              </a:r>
              <a:r>
                <a:rPr lang="en-US" sz="2300" b="1" dirty="0" smtClean="0"/>
                <a:t>.</a:t>
              </a:r>
              <a:endParaRPr lang="en-US" sz="2300" b="1" dirty="0"/>
            </a:p>
          </p:txBody>
        </p:sp>
        <p:pic>
          <p:nvPicPr>
            <p:cNvPr id="3" name="Picture 2">
              <a:extLst>
                <a:ext uri="{FF2B5EF4-FFF2-40B4-BE49-F238E27FC236}">
                  <a16:creationId xmlns="" xmlns:a16="http://schemas.microsoft.com/office/drawing/2014/main" id="{F81C8593-EC22-37C6-041D-2869A23EF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730" y="257174"/>
              <a:ext cx="971245" cy="971245"/>
            </a:xfrm>
            <a:prstGeom prst="rect">
              <a:avLst/>
            </a:prstGeom>
          </p:spPr>
        </p:pic>
      </p:grpSp>
      <p:grpSp>
        <p:nvGrpSpPr>
          <p:cNvPr id="13" name="Group 12">
            <a:extLst>
              <a:ext uri="{FF2B5EF4-FFF2-40B4-BE49-F238E27FC236}">
                <a16:creationId xmlns="" xmlns:a16="http://schemas.microsoft.com/office/drawing/2014/main" id="{5483E96C-DB19-EC94-36CB-162C65F7BE7A}"/>
              </a:ext>
            </a:extLst>
          </p:cNvPr>
          <p:cNvGrpSpPr/>
          <p:nvPr/>
        </p:nvGrpSpPr>
        <p:grpSpPr>
          <a:xfrm>
            <a:off x="1525802" y="3783526"/>
            <a:ext cx="645156" cy="645156"/>
            <a:chOff x="1438428" y="1940877"/>
            <a:chExt cx="1933422" cy="1933422"/>
          </a:xfrm>
        </p:grpSpPr>
        <p:sp>
          <p:nvSpPr>
            <p:cNvPr id="12" name="Oval 11">
              <a:extLst>
                <a:ext uri="{FF2B5EF4-FFF2-40B4-BE49-F238E27FC236}">
                  <a16:creationId xmlns="" xmlns:a16="http://schemas.microsoft.com/office/drawing/2014/main" id="{5FF3344F-AEE6-8B5B-BA4F-DB7A8D8A2010}"/>
                </a:ext>
              </a:extLst>
            </p:cNvPr>
            <p:cNvSpPr/>
            <p:nvPr/>
          </p:nvSpPr>
          <p:spPr>
            <a:xfrm>
              <a:off x="1438428" y="1940877"/>
              <a:ext cx="1933422" cy="1933422"/>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14A9D91B-86A7-27E9-0546-3B41939F4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7978" y="2150427"/>
              <a:ext cx="1514322" cy="1514322"/>
            </a:xfrm>
            <a:prstGeom prst="rect">
              <a:avLst/>
            </a:prstGeom>
          </p:spPr>
        </p:pic>
      </p:grpSp>
      <p:sp>
        <p:nvSpPr>
          <p:cNvPr id="14" name="Rectangle 13">
            <a:extLst>
              <a:ext uri="{FF2B5EF4-FFF2-40B4-BE49-F238E27FC236}">
                <a16:creationId xmlns="" xmlns:a16="http://schemas.microsoft.com/office/drawing/2014/main" id="{A8989679-A87A-EEF7-B256-0239CEF13C1A}"/>
              </a:ext>
            </a:extLst>
          </p:cNvPr>
          <p:cNvSpPr/>
          <p:nvPr/>
        </p:nvSpPr>
        <p:spPr>
          <a:xfrm>
            <a:off x="1018909" y="1529589"/>
            <a:ext cx="10151006" cy="1277906"/>
          </a:xfrm>
          <a:prstGeom prst="rect">
            <a:avLst/>
          </a:prstGeom>
          <a:solidFill>
            <a:srgbClr val="FE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68EC099A-D3AA-9558-615F-9B8CDA50233F}"/>
              </a:ext>
            </a:extLst>
          </p:cNvPr>
          <p:cNvSpPr txBox="1"/>
          <p:nvPr/>
        </p:nvSpPr>
        <p:spPr>
          <a:xfrm>
            <a:off x="1261311" y="1616311"/>
            <a:ext cx="9891178" cy="1154162"/>
          </a:xfrm>
          <a:prstGeom prst="rect">
            <a:avLst/>
          </a:prstGeom>
          <a:noFill/>
        </p:spPr>
        <p:txBody>
          <a:bodyPr wrap="square" rtlCol="0">
            <a:spAutoFit/>
          </a:bodyPr>
          <a:lstStyle/>
          <a:p>
            <a:r>
              <a:rPr lang="en-US" sz="2300" b="1" i="1" dirty="0" err="1"/>
              <a:t>Mỗi</a:t>
            </a:r>
            <a:r>
              <a:rPr lang="en-US" sz="2300" b="1" i="1" dirty="0"/>
              <a:t> </a:t>
            </a:r>
            <a:r>
              <a:rPr lang="en-US" sz="2300" b="1" i="1" dirty="0" err="1"/>
              <a:t>người</a:t>
            </a:r>
            <a:r>
              <a:rPr lang="en-US" sz="2300" b="1" i="1" dirty="0"/>
              <a:t> </a:t>
            </a:r>
            <a:r>
              <a:rPr lang="en-US" sz="2300" b="1" i="1" dirty="0" err="1"/>
              <a:t>đều</a:t>
            </a:r>
            <a:r>
              <a:rPr lang="en-US" sz="2300" b="1" i="1" dirty="0"/>
              <a:t> </a:t>
            </a:r>
            <a:r>
              <a:rPr lang="en-US" sz="2300" b="1" i="1" dirty="0" err="1"/>
              <a:t>có</a:t>
            </a:r>
            <a:r>
              <a:rPr lang="en-US" sz="2300" b="1" i="1" dirty="0"/>
              <a:t> </a:t>
            </a:r>
            <a:r>
              <a:rPr lang="en-US" sz="2300" b="1" i="1" dirty="0" err="1"/>
              <a:t>những</a:t>
            </a:r>
            <a:r>
              <a:rPr lang="en-US" sz="2300" b="1" i="1" dirty="0"/>
              <a:t> </a:t>
            </a:r>
            <a:r>
              <a:rPr lang="en-US" sz="2300" b="1" i="1" dirty="0" err="1"/>
              <a:t>đặc</a:t>
            </a:r>
            <a:r>
              <a:rPr lang="en-US" sz="2300" b="1" i="1" dirty="0"/>
              <a:t> </a:t>
            </a:r>
            <a:r>
              <a:rPr lang="en-US" sz="2300" b="1" i="1" dirty="0" err="1"/>
              <a:t>điểm</a:t>
            </a:r>
            <a:r>
              <a:rPr lang="en-US" sz="2300" b="1" i="1" dirty="0"/>
              <a:t> </a:t>
            </a:r>
            <a:r>
              <a:rPr lang="en-US" sz="2300" b="1" i="1" dirty="0" err="1"/>
              <a:t>riêng</a:t>
            </a:r>
            <a:r>
              <a:rPr lang="en-US" sz="2300" b="1" i="1" dirty="0"/>
              <a:t> </a:t>
            </a:r>
            <a:r>
              <a:rPr lang="en-US" sz="2300" b="1" i="1" dirty="0" err="1"/>
              <a:t>để</a:t>
            </a:r>
            <a:r>
              <a:rPr lang="en-US" sz="2300" b="1" i="1" dirty="0"/>
              <a:t> </a:t>
            </a:r>
            <a:r>
              <a:rPr lang="en-US" sz="2300" b="1" i="1" dirty="0" err="1"/>
              <a:t>phân</a:t>
            </a:r>
            <a:r>
              <a:rPr lang="en-US" sz="2300" b="1" i="1" dirty="0"/>
              <a:t> </a:t>
            </a:r>
            <a:r>
              <a:rPr lang="en-US" sz="2300" b="1" i="1" dirty="0" err="1"/>
              <a:t>biệt</a:t>
            </a:r>
            <a:r>
              <a:rPr lang="en-US" sz="2300" b="1" i="1" dirty="0"/>
              <a:t> </a:t>
            </a:r>
            <a:r>
              <a:rPr lang="en-US" sz="2300" b="1" i="1" dirty="0" err="1"/>
              <a:t>với</a:t>
            </a:r>
            <a:r>
              <a:rPr lang="en-US" sz="2300" b="1" i="1" dirty="0"/>
              <a:t> </a:t>
            </a:r>
            <a:r>
              <a:rPr lang="en-US" sz="2300" b="1" i="1" dirty="0" err="1"/>
              <a:t>người</a:t>
            </a:r>
            <a:r>
              <a:rPr lang="en-US" sz="2300" b="1" i="1" dirty="0"/>
              <a:t> </a:t>
            </a:r>
            <a:r>
              <a:rPr lang="en-US" sz="2300" b="1" i="1" dirty="0" err="1"/>
              <a:t>khác</a:t>
            </a:r>
            <a:r>
              <a:rPr lang="en-US" sz="2300" b="1" i="1" dirty="0"/>
              <a:t> </a:t>
            </a:r>
            <a:r>
              <a:rPr lang="en-US" sz="2300" b="1" i="1" dirty="0" err="1"/>
              <a:t>như</a:t>
            </a:r>
            <a:r>
              <a:rPr lang="en-US" sz="2300" b="1" i="1" dirty="0"/>
              <a:t> </a:t>
            </a:r>
            <a:r>
              <a:rPr lang="en-US" sz="2300" b="1" i="1" dirty="0" err="1"/>
              <a:t>màu</a:t>
            </a:r>
            <a:r>
              <a:rPr lang="en-US" sz="2300" b="1" i="1" dirty="0"/>
              <a:t> da, </a:t>
            </a:r>
            <a:r>
              <a:rPr lang="en-US" sz="2300" b="1" i="1" dirty="0" err="1"/>
              <a:t>chiều</a:t>
            </a:r>
            <a:r>
              <a:rPr lang="en-US" sz="2300" b="1" i="1" dirty="0"/>
              <a:t> </a:t>
            </a:r>
            <a:r>
              <a:rPr lang="en-US" sz="2300" b="1" i="1" dirty="0" err="1"/>
              <a:t>cao</a:t>
            </a:r>
            <a:r>
              <a:rPr lang="en-US" sz="2300" b="1" i="1" dirty="0"/>
              <a:t>, </a:t>
            </a:r>
            <a:r>
              <a:rPr lang="en-US" sz="2300" b="1" i="1" dirty="0" err="1"/>
              <a:t>nhóm</a:t>
            </a:r>
            <a:r>
              <a:rPr lang="en-US" sz="2300" b="1" i="1" dirty="0"/>
              <a:t> </a:t>
            </a:r>
            <a:r>
              <a:rPr lang="en-US" sz="2300" b="1" i="1" dirty="0" err="1"/>
              <a:t>máu</a:t>
            </a:r>
            <a:r>
              <a:rPr lang="en-US" sz="2300" b="1" i="1" dirty="0"/>
              <a:t>,... </a:t>
            </a:r>
            <a:r>
              <a:rPr lang="en-US" sz="2300" b="1" i="1" dirty="0" err="1"/>
              <a:t>Ngoài</a:t>
            </a:r>
            <a:r>
              <a:rPr lang="en-US" sz="2300" b="1" i="1" dirty="0"/>
              <a:t> </a:t>
            </a:r>
            <a:r>
              <a:rPr lang="en-US" sz="2300" b="1" i="1" dirty="0" err="1"/>
              <a:t>sự</a:t>
            </a:r>
            <a:r>
              <a:rPr lang="en-US" sz="2300" b="1" i="1" dirty="0"/>
              <a:t> </a:t>
            </a:r>
            <a:r>
              <a:rPr lang="en-US" sz="2300" b="1" i="1" dirty="0" err="1"/>
              <a:t>khác</a:t>
            </a:r>
            <a:r>
              <a:rPr lang="en-US" sz="2300" b="1" i="1" dirty="0"/>
              <a:t> </a:t>
            </a:r>
            <a:r>
              <a:rPr lang="en-US" sz="2300" b="1" i="1" dirty="0" err="1"/>
              <a:t>nhau</a:t>
            </a:r>
            <a:r>
              <a:rPr lang="en-US" sz="2300" b="1" i="1" dirty="0"/>
              <a:t> </a:t>
            </a:r>
            <a:r>
              <a:rPr lang="en-US" sz="2300" b="1" i="1" dirty="0" err="1"/>
              <a:t>đó</a:t>
            </a:r>
            <a:r>
              <a:rPr lang="en-US" sz="2300" b="1" i="1" dirty="0"/>
              <a:t>, </a:t>
            </a:r>
            <a:r>
              <a:rPr lang="en-US" sz="2300" b="1" i="1" dirty="0" err="1"/>
              <a:t>cấu</a:t>
            </a:r>
            <a:r>
              <a:rPr lang="en-US" sz="2300" b="1" i="1" dirty="0"/>
              <a:t> </a:t>
            </a:r>
            <a:r>
              <a:rPr lang="en-US" sz="2300" b="1" i="1" dirty="0" err="1"/>
              <a:t>tạo</a:t>
            </a:r>
            <a:r>
              <a:rPr lang="en-US" sz="2300" b="1" i="1" dirty="0"/>
              <a:t> </a:t>
            </a:r>
            <a:r>
              <a:rPr lang="en-US" sz="2300" b="1" i="1" dirty="0" err="1"/>
              <a:t>cơ</a:t>
            </a:r>
            <a:r>
              <a:rPr lang="en-US" sz="2300" b="1" i="1" dirty="0"/>
              <a:t> </a:t>
            </a:r>
            <a:r>
              <a:rPr lang="en-US" sz="2300" b="1" i="1" dirty="0" err="1"/>
              <a:t>thể</a:t>
            </a:r>
            <a:r>
              <a:rPr lang="en-US" sz="2300" b="1" i="1" dirty="0"/>
              <a:t> </a:t>
            </a:r>
            <a:r>
              <a:rPr lang="en-US" sz="2300" b="1" i="1" dirty="0" err="1"/>
              <a:t>người</a:t>
            </a:r>
            <a:r>
              <a:rPr lang="en-US" sz="2300" b="1" i="1" dirty="0"/>
              <a:t> </a:t>
            </a:r>
            <a:r>
              <a:rPr lang="en-US" sz="2300" b="1" i="1" dirty="0" err="1"/>
              <a:t>có</a:t>
            </a:r>
            <a:r>
              <a:rPr lang="en-US" sz="2300" b="1" i="1" dirty="0"/>
              <a:t> </a:t>
            </a:r>
            <a:r>
              <a:rPr lang="en-US" sz="2300" b="1" i="1" dirty="0" err="1"/>
              <a:t>những</a:t>
            </a:r>
            <a:r>
              <a:rPr lang="en-US" sz="2300" b="1" i="1" dirty="0"/>
              <a:t> </a:t>
            </a:r>
            <a:r>
              <a:rPr lang="en-US" sz="2300" b="1" i="1" dirty="0" err="1"/>
              <a:t>đặc</a:t>
            </a:r>
            <a:r>
              <a:rPr lang="en-US" sz="2300" b="1" i="1" dirty="0"/>
              <a:t> </a:t>
            </a:r>
            <a:r>
              <a:rPr lang="en-US" sz="2300" b="1" i="1" dirty="0" err="1"/>
              <a:t>điểm</a:t>
            </a:r>
            <a:r>
              <a:rPr lang="en-US" sz="2300" b="1" i="1" dirty="0"/>
              <a:t> </a:t>
            </a:r>
            <a:r>
              <a:rPr lang="en-US" sz="2300" b="1" i="1" dirty="0" err="1"/>
              <a:t>chung</a:t>
            </a:r>
            <a:r>
              <a:rPr lang="en-US" sz="2300" b="1" i="1" dirty="0"/>
              <a:t> </a:t>
            </a:r>
            <a:r>
              <a:rPr lang="en-US" sz="2300" b="1" i="1" dirty="0" err="1"/>
              <a:t>nào</a:t>
            </a:r>
            <a:r>
              <a:rPr lang="en-US" sz="2300" b="1" i="1" dirty="0"/>
              <a:t>?</a:t>
            </a:r>
          </a:p>
        </p:txBody>
      </p:sp>
      <p:sp>
        <p:nvSpPr>
          <p:cNvPr id="2" name="TextBox 1">
            <a:extLst>
              <a:ext uri="{FF2B5EF4-FFF2-40B4-BE49-F238E27FC236}">
                <a16:creationId xmlns="" xmlns:a16="http://schemas.microsoft.com/office/drawing/2014/main" id="{6EC89C48-A6A9-976E-B7D3-DA4FD0CFA4F4}"/>
              </a:ext>
            </a:extLst>
          </p:cNvPr>
          <p:cNvSpPr txBox="1"/>
          <p:nvPr/>
        </p:nvSpPr>
        <p:spPr>
          <a:xfrm>
            <a:off x="2254452" y="3525090"/>
            <a:ext cx="8681367" cy="1154162"/>
          </a:xfrm>
          <a:prstGeom prst="rect">
            <a:avLst/>
          </a:prstGeom>
          <a:noFill/>
        </p:spPr>
        <p:txBody>
          <a:bodyPr wrap="square" rtlCol="0">
            <a:spAutoFit/>
          </a:bodyPr>
          <a:lstStyle/>
          <a:p>
            <a:r>
              <a:rPr lang="vi-VN" sz="2300" dirty="0"/>
              <a:t>Cơ thể người được cấu tạo gồm các phần: đầu, cổ, thân, hai tay và hai chân. Toàn bộ cơ thể được bao bọc bên ngoài bởi một lớp da, dưới da là lớp mỡ, dưới lớp mỡ là cơ và xương.</a:t>
            </a:r>
            <a:endParaRPr lang="en-US" sz="2300" dirty="0"/>
          </a:p>
        </p:txBody>
      </p:sp>
      <p:grpSp>
        <p:nvGrpSpPr>
          <p:cNvPr id="5" name="Group 4">
            <a:extLst>
              <a:ext uri="{FF2B5EF4-FFF2-40B4-BE49-F238E27FC236}">
                <a16:creationId xmlns="" xmlns:a16="http://schemas.microsoft.com/office/drawing/2014/main" id="{01A992EE-83C1-1C4D-E154-D3EEE8AD14DA}"/>
              </a:ext>
            </a:extLst>
          </p:cNvPr>
          <p:cNvGrpSpPr/>
          <p:nvPr/>
        </p:nvGrpSpPr>
        <p:grpSpPr>
          <a:xfrm>
            <a:off x="1525802" y="5206462"/>
            <a:ext cx="645156" cy="645156"/>
            <a:chOff x="1438428" y="1940877"/>
            <a:chExt cx="1933422" cy="1933422"/>
          </a:xfrm>
        </p:grpSpPr>
        <p:sp>
          <p:nvSpPr>
            <p:cNvPr id="7" name="Oval 6">
              <a:extLst>
                <a:ext uri="{FF2B5EF4-FFF2-40B4-BE49-F238E27FC236}">
                  <a16:creationId xmlns="" xmlns:a16="http://schemas.microsoft.com/office/drawing/2014/main" id="{6EF47E41-38B8-BC57-ABEB-B88517B6E11C}"/>
                </a:ext>
              </a:extLst>
            </p:cNvPr>
            <p:cNvSpPr/>
            <p:nvPr/>
          </p:nvSpPr>
          <p:spPr>
            <a:xfrm>
              <a:off x="1438428" y="1940877"/>
              <a:ext cx="1933422" cy="1933422"/>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8BF25CC8-9E23-9B8E-33C1-DBD180A51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7978" y="2150427"/>
              <a:ext cx="1514322" cy="1514322"/>
            </a:xfrm>
            <a:prstGeom prst="rect">
              <a:avLst/>
            </a:prstGeom>
          </p:spPr>
        </p:pic>
      </p:grpSp>
      <p:sp>
        <p:nvSpPr>
          <p:cNvPr id="17" name="TextBox 16">
            <a:extLst>
              <a:ext uri="{FF2B5EF4-FFF2-40B4-BE49-F238E27FC236}">
                <a16:creationId xmlns="" xmlns:a16="http://schemas.microsoft.com/office/drawing/2014/main" id="{A15C1C63-7ED2-582A-7D94-9FAC927B61C7}"/>
              </a:ext>
            </a:extLst>
          </p:cNvPr>
          <p:cNvSpPr txBox="1"/>
          <p:nvPr/>
        </p:nvSpPr>
        <p:spPr>
          <a:xfrm>
            <a:off x="2263318" y="4881574"/>
            <a:ext cx="8814237" cy="1508105"/>
          </a:xfrm>
          <a:prstGeom prst="rect">
            <a:avLst/>
          </a:prstGeom>
          <a:noFill/>
        </p:spPr>
        <p:txBody>
          <a:bodyPr wrap="square" rtlCol="0">
            <a:spAutoFit/>
          </a:bodyPr>
          <a:lstStyle/>
          <a:p>
            <a:r>
              <a:rPr lang="vi-VN" sz="2300" dirty="0"/>
              <a:t>Các hệ cơ quan trong cơ thể người gồm: hệ vận động, hệ tuần hoàn, hệ hô hấp, hệ tiêu hóa, hệ bài tiết, hệ thần kinh và các giác quan, hệ nội tiết, hệ sinh dục. Mỗi hệ cơ quan lại được cấu tạo bởi các cơ quan và thực hiện các vai trò nhất định.</a:t>
            </a:r>
          </a:p>
        </p:txBody>
      </p:sp>
    </p:spTree>
    <p:extLst>
      <p:ext uri="{BB962C8B-B14F-4D97-AF65-F5344CB8AC3E}">
        <p14:creationId xmlns:p14="http://schemas.microsoft.com/office/powerpoint/2010/main" val="2778817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arn(inVertical)">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 Healthy Lessons Kids Learn By Playing Sports - Philadelphia Magazine">
            <a:extLst>
              <a:ext uri="{FF2B5EF4-FFF2-40B4-BE49-F238E27FC236}">
                <a16:creationId xmlns="" xmlns:a16="http://schemas.microsoft.com/office/drawing/2014/main" id="{992963FC-AF2F-9333-5BC8-9878DAC153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17" r="20625"/>
          <a:stretch/>
        </p:blipFill>
        <p:spPr bwMode="auto">
          <a:xfrm>
            <a:off x="8185059" y="2724334"/>
            <a:ext cx="3308622" cy="3808142"/>
          </a:xfrm>
          <a:prstGeom prst="rect">
            <a:avLst/>
          </a:prstGeom>
          <a:noFill/>
          <a:ln w="38100">
            <a:solidFill>
              <a:srgbClr val="2BA687"/>
            </a:solid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 xmlns:a16="http://schemas.microsoft.com/office/drawing/2014/main" id="{A63D3488-0F0E-5FFE-9A91-EB02B6321B1F}"/>
              </a:ext>
            </a:extLst>
          </p:cNvPr>
          <p:cNvPicPr>
            <a:picLocks noChangeAspect="1"/>
          </p:cNvPicPr>
          <p:nvPr/>
        </p:nvPicPr>
        <p:blipFill rotWithShape="1">
          <a:blip r:embed="rId3"/>
          <a:srcRect l="14276" r="27918"/>
          <a:stretch/>
        </p:blipFill>
        <p:spPr>
          <a:xfrm>
            <a:off x="4542242" y="2724335"/>
            <a:ext cx="3308621" cy="3808143"/>
          </a:xfrm>
          <a:prstGeom prst="rect">
            <a:avLst/>
          </a:prstGeom>
          <a:ln w="38100">
            <a:solidFill>
              <a:srgbClr val="2BA687"/>
            </a:solidFill>
          </a:ln>
        </p:spPr>
      </p:pic>
      <p:sp>
        <p:nvSpPr>
          <p:cNvPr id="9" name="Rectangle 8">
            <a:extLst>
              <a:ext uri="{FF2B5EF4-FFF2-40B4-BE49-F238E27FC236}">
                <a16:creationId xmlns="" xmlns:a16="http://schemas.microsoft.com/office/drawing/2014/main" id="{97DD6C41-7906-3A1F-9187-713075E98B9D}"/>
              </a:ext>
            </a:extLst>
          </p:cNvPr>
          <p:cNvSpPr/>
          <p:nvPr/>
        </p:nvSpPr>
        <p:spPr>
          <a:xfrm>
            <a:off x="0" y="893"/>
            <a:ext cx="389470" cy="6856214"/>
          </a:xfrm>
          <a:prstGeom prst="rect">
            <a:avLst/>
          </a:prstGeom>
          <a:solidFill>
            <a:srgbClr val="DA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B53FAAD3-DF6B-D3DA-5198-8F1FF19EE7B1}"/>
              </a:ext>
            </a:extLst>
          </p:cNvPr>
          <p:cNvSpPr/>
          <p:nvPr/>
        </p:nvSpPr>
        <p:spPr>
          <a:xfrm>
            <a:off x="109910" y="6257188"/>
            <a:ext cx="559119" cy="1124441"/>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 xmlns:a16="http://schemas.microsoft.com/office/drawing/2014/main" id="{DBACA554-FA05-DD3C-33CE-BA1EE996E361}"/>
              </a:ext>
            </a:extLst>
          </p:cNvPr>
          <p:cNvGrpSpPr/>
          <p:nvPr/>
        </p:nvGrpSpPr>
        <p:grpSpPr>
          <a:xfrm rot="5400000">
            <a:off x="-590890" y="4870860"/>
            <a:ext cx="1463675" cy="1108385"/>
            <a:chOff x="4343399" y="2209800"/>
            <a:chExt cx="1741487" cy="1318761"/>
          </a:xfrm>
        </p:grpSpPr>
        <p:grpSp>
          <p:nvGrpSpPr>
            <p:cNvPr id="79" name="Group 78">
              <a:extLst>
                <a:ext uri="{FF2B5EF4-FFF2-40B4-BE49-F238E27FC236}">
                  <a16:creationId xmlns="" xmlns:a16="http://schemas.microsoft.com/office/drawing/2014/main" id="{00CB016A-EB11-B8A5-111D-E90FF6DFDE46}"/>
                </a:ext>
              </a:extLst>
            </p:cNvPr>
            <p:cNvGrpSpPr/>
            <p:nvPr/>
          </p:nvGrpSpPr>
          <p:grpSpPr>
            <a:xfrm>
              <a:off x="4343399" y="2209800"/>
              <a:ext cx="1741487" cy="85725"/>
              <a:chOff x="4343399" y="2209800"/>
              <a:chExt cx="1741487" cy="85725"/>
            </a:xfrm>
          </p:grpSpPr>
          <p:sp>
            <p:nvSpPr>
              <p:cNvPr id="104" name="Oval 103">
                <a:extLst>
                  <a:ext uri="{FF2B5EF4-FFF2-40B4-BE49-F238E27FC236}">
                    <a16:creationId xmlns="" xmlns:a16="http://schemas.microsoft.com/office/drawing/2014/main" id="{EE696DD4-81D5-6BF8-9605-8D43467BF389}"/>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 xmlns:a16="http://schemas.microsoft.com/office/drawing/2014/main" id="{5A85DCA1-0A9F-0C8A-1BE9-E1993C9F74AD}"/>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 xmlns:a16="http://schemas.microsoft.com/office/drawing/2014/main" id="{212A4411-6B3E-D108-0407-592DD89503E0}"/>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 xmlns:a16="http://schemas.microsoft.com/office/drawing/2014/main" id="{1AE6E241-EF53-9320-A8C0-AA266C75D876}"/>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 xmlns:a16="http://schemas.microsoft.com/office/drawing/2014/main" id="{F4F40828-A9EB-DE10-FF17-41462FD1CAB0}"/>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 xmlns:a16="http://schemas.microsoft.com/office/drawing/2014/main" id="{97B01C31-E7CB-431D-17FA-6078ADA75DA4}"/>
                </a:ext>
              </a:extLst>
            </p:cNvPr>
            <p:cNvGrpSpPr/>
            <p:nvPr/>
          </p:nvGrpSpPr>
          <p:grpSpPr>
            <a:xfrm>
              <a:off x="4343399" y="2518059"/>
              <a:ext cx="1741487" cy="85725"/>
              <a:chOff x="4343399" y="2209800"/>
              <a:chExt cx="1741487" cy="85725"/>
            </a:xfrm>
          </p:grpSpPr>
          <p:sp>
            <p:nvSpPr>
              <p:cNvPr id="99" name="Oval 98">
                <a:extLst>
                  <a:ext uri="{FF2B5EF4-FFF2-40B4-BE49-F238E27FC236}">
                    <a16:creationId xmlns="" xmlns:a16="http://schemas.microsoft.com/office/drawing/2014/main" id="{D24EC983-B8C9-FF4A-8724-ED157A03F080}"/>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 xmlns:a16="http://schemas.microsoft.com/office/drawing/2014/main" id="{BBB2AAE0-B082-B0B2-0D49-952B7F11A66E}"/>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 xmlns:a16="http://schemas.microsoft.com/office/drawing/2014/main" id="{293EFC9F-BBEE-5101-E319-35AF67FFBF2A}"/>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 xmlns:a16="http://schemas.microsoft.com/office/drawing/2014/main" id="{265B6A17-BD4E-B3C5-1B46-0D9286C476E8}"/>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 xmlns:a16="http://schemas.microsoft.com/office/drawing/2014/main" id="{3EC936C9-D5A7-0E83-8920-C0292F844551}"/>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 xmlns:a16="http://schemas.microsoft.com/office/drawing/2014/main" id="{C55FD863-B547-724E-5128-8B4FC008015C}"/>
                </a:ext>
              </a:extLst>
            </p:cNvPr>
            <p:cNvGrpSpPr/>
            <p:nvPr/>
          </p:nvGrpSpPr>
          <p:grpSpPr>
            <a:xfrm>
              <a:off x="4343399" y="2826318"/>
              <a:ext cx="1741487" cy="85725"/>
              <a:chOff x="4343399" y="2209800"/>
              <a:chExt cx="1741487" cy="85725"/>
            </a:xfrm>
          </p:grpSpPr>
          <p:sp>
            <p:nvSpPr>
              <p:cNvPr id="94" name="Oval 93">
                <a:extLst>
                  <a:ext uri="{FF2B5EF4-FFF2-40B4-BE49-F238E27FC236}">
                    <a16:creationId xmlns="" xmlns:a16="http://schemas.microsoft.com/office/drawing/2014/main" id="{D56A2174-BED8-059B-E343-98E2A806807D}"/>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 xmlns:a16="http://schemas.microsoft.com/office/drawing/2014/main" id="{54479B1C-FECE-D09D-B244-BE8D2D1E94CC}"/>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 xmlns:a16="http://schemas.microsoft.com/office/drawing/2014/main" id="{A75CDC4B-DB8D-6943-0CE8-76ED1DDC93AC}"/>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 xmlns:a16="http://schemas.microsoft.com/office/drawing/2014/main" id="{90BCD302-09C2-B4EB-5DB1-6EF985C9DC6B}"/>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 xmlns:a16="http://schemas.microsoft.com/office/drawing/2014/main" id="{4B01FE05-1427-0230-2CC3-AF4A886DE01B}"/>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 xmlns:a16="http://schemas.microsoft.com/office/drawing/2014/main" id="{FE180CBD-216C-BAD6-395F-BC6BA1F94AC3}"/>
                </a:ext>
              </a:extLst>
            </p:cNvPr>
            <p:cNvGrpSpPr/>
            <p:nvPr/>
          </p:nvGrpSpPr>
          <p:grpSpPr>
            <a:xfrm>
              <a:off x="4343399" y="3134577"/>
              <a:ext cx="1741487" cy="85725"/>
              <a:chOff x="4343399" y="2209800"/>
              <a:chExt cx="1741487" cy="85725"/>
            </a:xfrm>
          </p:grpSpPr>
          <p:sp>
            <p:nvSpPr>
              <p:cNvPr id="89" name="Oval 88">
                <a:extLst>
                  <a:ext uri="{FF2B5EF4-FFF2-40B4-BE49-F238E27FC236}">
                    <a16:creationId xmlns="" xmlns:a16="http://schemas.microsoft.com/office/drawing/2014/main" id="{01A2D0B7-F282-EC2A-563F-49091DD501A0}"/>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 xmlns:a16="http://schemas.microsoft.com/office/drawing/2014/main" id="{8E103560-D159-2FC4-BF6B-0F7FC39886FC}"/>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 xmlns:a16="http://schemas.microsoft.com/office/drawing/2014/main" id="{2C17ACA2-52D7-9C5B-F9FF-24086F87C699}"/>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 xmlns:a16="http://schemas.microsoft.com/office/drawing/2014/main" id="{1258BF5A-A6EF-9AFE-8AE1-8C9C63B450BD}"/>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 xmlns:a16="http://schemas.microsoft.com/office/drawing/2014/main" id="{93F02297-85C2-F992-1397-199C3AB752A6}"/>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 xmlns:a16="http://schemas.microsoft.com/office/drawing/2014/main" id="{42677347-8D4A-8EA6-6C6F-EA9BE58B8F78}"/>
                </a:ext>
              </a:extLst>
            </p:cNvPr>
            <p:cNvGrpSpPr/>
            <p:nvPr/>
          </p:nvGrpSpPr>
          <p:grpSpPr>
            <a:xfrm>
              <a:off x="4343399" y="3442836"/>
              <a:ext cx="1741487" cy="85725"/>
              <a:chOff x="4343399" y="2209800"/>
              <a:chExt cx="1741487" cy="85725"/>
            </a:xfrm>
          </p:grpSpPr>
          <p:sp>
            <p:nvSpPr>
              <p:cNvPr id="84" name="Oval 83">
                <a:extLst>
                  <a:ext uri="{FF2B5EF4-FFF2-40B4-BE49-F238E27FC236}">
                    <a16:creationId xmlns="" xmlns:a16="http://schemas.microsoft.com/office/drawing/2014/main" id="{47D2B63B-A756-7C0F-46DE-18202CD10F40}"/>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 xmlns:a16="http://schemas.microsoft.com/office/drawing/2014/main" id="{13FA68F9-1764-78FE-7564-1EFBF8008672}"/>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 xmlns:a16="http://schemas.microsoft.com/office/drawing/2014/main" id="{2E690B75-0F46-2055-D3C5-9CCC3A10B364}"/>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 xmlns:a16="http://schemas.microsoft.com/office/drawing/2014/main" id="{6EABDCE0-A49D-8FFA-4D23-6B7618EB324C}"/>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 xmlns:a16="http://schemas.microsoft.com/office/drawing/2014/main" id="{564FB6BE-5320-F78D-491D-46B8E4EBF02F}"/>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Rectangle 5">
            <a:extLst>
              <a:ext uri="{FF2B5EF4-FFF2-40B4-BE49-F238E27FC236}">
                <a16:creationId xmlns="" xmlns:a16="http://schemas.microsoft.com/office/drawing/2014/main" id="{83886C36-C728-82EE-3119-D2057B195328}"/>
              </a:ext>
            </a:extLst>
          </p:cNvPr>
          <p:cNvSpPr/>
          <p:nvPr/>
        </p:nvSpPr>
        <p:spPr>
          <a:xfrm>
            <a:off x="11843795" y="893"/>
            <a:ext cx="389470" cy="685621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7B5C13FD-F6FD-DABD-C624-E20E2356FFED}"/>
              </a:ext>
            </a:extLst>
          </p:cNvPr>
          <p:cNvSpPr/>
          <p:nvPr/>
        </p:nvSpPr>
        <p:spPr>
          <a:xfrm>
            <a:off x="11519796" y="-429332"/>
            <a:ext cx="559119" cy="1124441"/>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 xmlns:a16="http://schemas.microsoft.com/office/drawing/2014/main" id="{A6C9FBBE-F50E-FDD0-1517-F6B0B8BD9F4F}"/>
              </a:ext>
            </a:extLst>
          </p:cNvPr>
          <p:cNvGrpSpPr/>
          <p:nvPr/>
        </p:nvGrpSpPr>
        <p:grpSpPr>
          <a:xfrm rot="5400000">
            <a:off x="11456987" y="1098535"/>
            <a:ext cx="1463675" cy="1108385"/>
            <a:chOff x="4343399" y="2209800"/>
            <a:chExt cx="1741487" cy="1318761"/>
          </a:xfrm>
        </p:grpSpPr>
        <p:grpSp>
          <p:nvGrpSpPr>
            <p:cNvPr id="112" name="Group 111">
              <a:extLst>
                <a:ext uri="{FF2B5EF4-FFF2-40B4-BE49-F238E27FC236}">
                  <a16:creationId xmlns="" xmlns:a16="http://schemas.microsoft.com/office/drawing/2014/main" id="{7EC6F20F-19D0-D6BB-7E2D-CB74BDF57457}"/>
                </a:ext>
              </a:extLst>
            </p:cNvPr>
            <p:cNvGrpSpPr/>
            <p:nvPr/>
          </p:nvGrpSpPr>
          <p:grpSpPr>
            <a:xfrm>
              <a:off x="4343399" y="2209800"/>
              <a:ext cx="1741487" cy="85725"/>
              <a:chOff x="4343399" y="2209800"/>
              <a:chExt cx="1741487" cy="85725"/>
            </a:xfrm>
          </p:grpSpPr>
          <p:sp>
            <p:nvSpPr>
              <p:cNvPr id="137" name="Oval 136">
                <a:extLst>
                  <a:ext uri="{FF2B5EF4-FFF2-40B4-BE49-F238E27FC236}">
                    <a16:creationId xmlns="" xmlns:a16="http://schemas.microsoft.com/office/drawing/2014/main" id="{943937DB-AC88-4C96-47C5-347F6E79A0C5}"/>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 xmlns:a16="http://schemas.microsoft.com/office/drawing/2014/main" id="{5D650778-7044-0328-56A9-31D20A6A0AFC}"/>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 xmlns:a16="http://schemas.microsoft.com/office/drawing/2014/main" id="{9D001006-788A-374D-79BB-6BBB9E7D3D1E}"/>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 xmlns:a16="http://schemas.microsoft.com/office/drawing/2014/main" id="{BF42E8AC-B8C0-986A-F6E9-D22DB9B8260F}"/>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 xmlns:a16="http://schemas.microsoft.com/office/drawing/2014/main" id="{A82E2B1B-4716-209B-6ED4-11575176BF09}"/>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 xmlns:a16="http://schemas.microsoft.com/office/drawing/2014/main" id="{6DE94CB5-71AE-CB73-4848-459807A08660}"/>
                </a:ext>
              </a:extLst>
            </p:cNvPr>
            <p:cNvGrpSpPr/>
            <p:nvPr/>
          </p:nvGrpSpPr>
          <p:grpSpPr>
            <a:xfrm>
              <a:off x="4343399" y="2518059"/>
              <a:ext cx="1741487" cy="85725"/>
              <a:chOff x="4343399" y="2209800"/>
              <a:chExt cx="1741487" cy="85725"/>
            </a:xfrm>
          </p:grpSpPr>
          <p:sp>
            <p:nvSpPr>
              <p:cNvPr id="132" name="Oval 131">
                <a:extLst>
                  <a:ext uri="{FF2B5EF4-FFF2-40B4-BE49-F238E27FC236}">
                    <a16:creationId xmlns="" xmlns:a16="http://schemas.microsoft.com/office/drawing/2014/main" id="{1FC7CAE9-259C-426C-5638-6C40A8C427E0}"/>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 xmlns:a16="http://schemas.microsoft.com/office/drawing/2014/main" id="{9CB85243-91E9-2FCC-FE47-71F6E8AC301F}"/>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 xmlns:a16="http://schemas.microsoft.com/office/drawing/2014/main" id="{5BD52049-809C-1E2F-F567-676CCCB71CAF}"/>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 xmlns:a16="http://schemas.microsoft.com/office/drawing/2014/main" id="{B15C4575-4CBD-2B97-0592-4723596B1D9A}"/>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 xmlns:a16="http://schemas.microsoft.com/office/drawing/2014/main" id="{EB17BE3A-19D9-549F-46BB-3EFDD75E90C9}"/>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 xmlns:a16="http://schemas.microsoft.com/office/drawing/2014/main" id="{29EC2DDC-1A94-4D5F-10BD-61A9AFC0F736}"/>
                </a:ext>
              </a:extLst>
            </p:cNvPr>
            <p:cNvGrpSpPr/>
            <p:nvPr/>
          </p:nvGrpSpPr>
          <p:grpSpPr>
            <a:xfrm>
              <a:off x="4343399" y="2826318"/>
              <a:ext cx="1741487" cy="85725"/>
              <a:chOff x="4343399" y="2209800"/>
              <a:chExt cx="1741487" cy="85725"/>
            </a:xfrm>
          </p:grpSpPr>
          <p:sp>
            <p:nvSpPr>
              <p:cNvPr id="127" name="Oval 126">
                <a:extLst>
                  <a:ext uri="{FF2B5EF4-FFF2-40B4-BE49-F238E27FC236}">
                    <a16:creationId xmlns="" xmlns:a16="http://schemas.microsoft.com/office/drawing/2014/main" id="{4508903E-1095-D137-E5AC-A44E25797724}"/>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 xmlns:a16="http://schemas.microsoft.com/office/drawing/2014/main" id="{67636882-245B-2AEE-9031-A0B95271CCF9}"/>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 xmlns:a16="http://schemas.microsoft.com/office/drawing/2014/main" id="{5E8F1BCF-8A15-4BAB-6EE8-BBFCEF018538}"/>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 xmlns:a16="http://schemas.microsoft.com/office/drawing/2014/main" id="{765715A1-DAAF-7ABD-B797-D132F2B20B69}"/>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 xmlns:a16="http://schemas.microsoft.com/office/drawing/2014/main" id="{E06B990D-B520-36A4-A258-2D55F342433B}"/>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 xmlns:a16="http://schemas.microsoft.com/office/drawing/2014/main" id="{DB957EAC-CE2B-D986-DB86-A74E945B281A}"/>
                </a:ext>
              </a:extLst>
            </p:cNvPr>
            <p:cNvGrpSpPr/>
            <p:nvPr/>
          </p:nvGrpSpPr>
          <p:grpSpPr>
            <a:xfrm>
              <a:off x="4343399" y="3134577"/>
              <a:ext cx="1741487" cy="85725"/>
              <a:chOff x="4343399" y="2209800"/>
              <a:chExt cx="1741487" cy="85725"/>
            </a:xfrm>
          </p:grpSpPr>
          <p:sp>
            <p:nvSpPr>
              <p:cNvPr id="122" name="Oval 121">
                <a:extLst>
                  <a:ext uri="{FF2B5EF4-FFF2-40B4-BE49-F238E27FC236}">
                    <a16:creationId xmlns="" xmlns:a16="http://schemas.microsoft.com/office/drawing/2014/main" id="{8DFCC672-656B-6F58-4C8E-9A6BB2CC05BC}"/>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 xmlns:a16="http://schemas.microsoft.com/office/drawing/2014/main" id="{847A2BF0-EFA8-2C2F-4890-2FFEE022B560}"/>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 xmlns:a16="http://schemas.microsoft.com/office/drawing/2014/main" id="{381BF77F-E70F-5D9E-C23A-0207367B2A04}"/>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 xmlns:a16="http://schemas.microsoft.com/office/drawing/2014/main" id="{3E57E057-E069-8D88-BF44-D161957568BB}"/>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 xmlns:a16="http://schemas.microsoft.com/office/drawing/2014/main" id="{DE8DC7B2-F39E-5706-6D54-AB8B0C06EEB0}"/>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 xmlns:a16="http://schemas.microsoft.com/office/drawing/2014/main" id="{8416B52A-E974-7A8B-3270-C7A709DDFDBE}"/>
                </a:ext>
              </a:extLst>
            </p:cNvPr>
            <p:cNvGrpSpPr/>
            <p:nvPr/>
          </p:nvGrpSpPr>
          <p:grpSpPr>
            <a:xfrm>
              <a:off x="4343399" y="3442836"/>
              <a:ext cx="1741487" cy="85725"/>
              <a:chOff x="4343399" y="2209800"/>
              <a:chExt cx="1741487" cy="85725"/>
            </a:xfrm>
          </p:grpSpPr>
          <p:sp>
            <p:nvSpPr>
              <p:cNvPr id="117" name="Oval 116">
                <a:extLst>
                  <a:ext uri="{FF2B5EF4-FFF2-40B4-BE49-F238E27FC236}">
                    <a16:creationId xmlns="" xmlns:a16="http://schemas.microsoft.com/office/drawing/2014/main" id="{DFBD5C65-FCB6-B7F8-F54F-2A7BCBAE196A}"/>
                  </a:ext>
                </a:extLst>
              </p:cNvPr>
              <p:cNvSpPr/>
              <p:nvPr/>
            </p:nvSpPr>
            <p:spPr>
              <a:xfrm>
                <a:off x="4343399"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 xmlns:a16="http://schemas.microsoft.com/office/drawing/2014/main" id="{48976508-4EF1-03B6-47C4-1EB3090181F2}"/>
                  </a:ext>
                </a:extLst>
              </p:cNvPr>
              <p:cNvSpPr/>
              <p:nvPr/>
            </p:nvSpPr>
            <p:spPr>
              <a:xfrm>
                <a:off x="4757340"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 xmlns:a16="http://schemas.microsoft.com/office/drawing/2014/main" id="{B49F5A85-4B9F-D7A1-8282-1BA09634FF05}"/>
                  </a:ext>
                </a:extLst>
              </p:cNvPr>
              <p:cNvSpPr/>
              <p:nvPr/>
            </p:nvSpPr>
            <p:spPr>
              <a:xfrm>
                <a:off x="517128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 xmlns:a16="http://schemas.microsoft.com/office/drawing/2014/main" id="{BD33189D-251B-F89F-CDAF-228486AF1416}"/>
                  </a:ext>
                </a:extLst>
              </p:cNvPr>
              <p:cNvSpPr/>
              <p:nvPr/>
            </p:nvSpPr>
            <p:spPr>
              <a:xfrm>
                <a:off x="5585222"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 xmlns:a16="http://schemas.microsoft.com/office/drawing/2014/main" id="{3BE3960F-6F78-B15A-32BC-E9E64ACAE7DA}"/>
                  </a:ext>
                </a:extLst>
              </p:cNvPr>
              <p:cNvSpPr/>
              <p:nvPr/>
            </p:nvSpPr>
            <p:spPr>
              <a:xfrm>
                <a:off x="5999161" y="2209800"/>
                <a:ext cx="85725" cy="85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 xmlns:a16="http://schemas.microsoft.com/office/drawing/2014/main" id="{E630BABB-52A3-3831-F874-C19CF71F4A15}"/>
              </a:ext>
            </a:extLst>
          </p:cNvPr>
          <p:cNvGrpSpPr/>
          <p:nvPr/>
        </p:nvGrpSpPr>
        <p:grpSpPr>
          <a:xfrm>
            <a:off x="517047" y="40443"/>
            <a:ext cx="2592995" cy="815002"/>
            <a:chOff x="570345" y="200889"/>
            <a:chExt cx="3446509" cy="1119910"/>
          </a:xfrm>
        </p:grpSpPr>
        <p:sp>
          <p:nvSpPr>
            <p:cNvPr id="7" name="Rectangle 6">
              <a:extLst>
                <a:ext uri="{FF2B5EF4-FFF2-40B4-BE49-F238E27FC236}">
                  <a16:creationId xmlns="" xmlns:a16="http://schemas.microsoft.com/office/drawing/2014/main" id="{9CE096D2-AF61-2076-C48D-57F113451B8E}"/>
                </a:ext>
              </a:extLst>
            </p:cNvPr>
            <p:cNvSpPr/>
            <p:nvPr/>
          </p:nvSpPr>
          <p:spPr>
            <a:xfrm>
              <a:off x="1531144" y="397651"/>
              <a:ext cx="2263872" cy="70983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a:extLst>
                <a:ext uri="{FF2B5EF4-FFF2-40B4-BE49-F238E27FC236}">
                  <a16:creationId xmlns="" xmlns:a16="http://schemas.microsoft.com/office/drawing/2014/main" id="{23E39420-4AD7-761F-864D-9C542C455C4D}"/>
                </a:ext>
              </a:extLst>
            </p:cNvPr>
            <p:cNvSpPr txBox="1"/>
            <p:nvPr/>
          </p:nvSpPr>
          <p:spPr>
            <a:xfrm>
              <a:off x="1712041" y="453557"/>
              <a:ext cx="2304813" cy="582640"/>
            </a:xfrm>
            <a:prstGeom prst="rect">
              <a:avLst/>
            </a:prstGeom>
            <a:noFill/>
          </p:spPr>
          <p:txBody>
            <a:bodyPr wrap="square" rtlCol="0">
              <a:spAutoFit/>
            </a:bodyPr>
            <a:lstStyle>
              <a:defPPr>
                <a:defRPr lang="en-US"/>
              </a:defPPr>
              <a:lvl1pPr>
                <a:lnSpc>
                  <a:spcPct val="120000"/>
                </a:lnSpc>
              </a:lvl1pPr>
            </a:lstStyle>
            <a:p>
              <a:pPr>
                <a:lnSpc>
                  <a:spcPct val="125000"/>
                </a:lnSpc>
              </a:pPr>
              <a:r>
                <a:rPr lang="en-US" sz="1999" b="1" dirty="0">
                  <a:solidFill>
                    <a:schemeClr val="bg1"/>
                  </a:solidFill>
                </a:rPr>
                <a:t>EM CÓ BIẾT</a:t>
              </a:r>
              <a:endParaRPr lang="vi-VN" sz="1999" b="1" dirty="0">
                <a:solidFill>
                  <a:schemeClr val="bg1"/>
                </a:solidFill>
              </a:endParaRPr>
            </a:p>
          </p:txBody>
        </p:sp>
        <p:grpSp>
          <p:nvGrpSpPr>
            <p:cNvPr id="5" name="Group 4">
              <a:extLst>
                <a:ext uri="{FF2B5EF4-FFF2-40B4-BE49-F238E27FC236}">
                  <a16:creationId xmlns="" xmlns:a16="http://schemas.microsoft.com/office/drawing/2014/main" id="{D92D1B45-EEEA-8624-BF1D-AC0B92140A9C}"/>
                </a:ext>
              </a:extLst>
            </p:cNvPr>
            <p:cNvGrpSpPr/>
            <p:nvPr/>
          </p:nvGrpSpPr>
          <p:grpSpPr>
            <a:xfrm>
              <a:off x="570345" y="200889"/>
              <a:ext cx="1119910" cy="1119910"/>
              <a:chOff x="838199" y="609599"/>
              <a:chExt cx="1856509" cy="1856509"/>
            </a:xfrm>
          </p:grpSpPr>
          <p:sp>
            <p:nvSpPr>
              <p:cNvPr id="4" name="Oval 3">
                <a:extLst>
                  <a:ext uri="{FF2B5EF4-FFF2-40B4-BE49-F238E27FC236}">
                    <a16:creationId xmlns="" xmlns:a16="http://schemas.microsoft.com/office/drawing/2014/main" id="{BB1A6388-B7E3-87FF-3780-552323C638A9}"/>
                  </a:ext>
                </a:extLst>
              </p:cNvPr>
              <p:cNvSpPr/>
              <p:nvPr/>
            </p:nvSpPr>
            <p:spPr>
              <a:xfrm>
                <a:off x="838199" y="609599"/>
                <a:ext cx="1856509" cy="185650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 name="Picture 2">
                <a:extLst>
                  <a:ext uri="{FF2B5EF4-FFF2-40B4-BE49-F238E27FC236}">
                    <a16:creationId xmlns="" xmlns:a16="http://schemas.microsoft.com/office/drawing/2014/main" id="{33E9BD11-1286-6A26-C07E-A7DD7ECE8A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124" y="799524"/>
                <a:ext cx="1476658" cy="1476658"/>
              </a:xfrm>
              <a:prstGeom prst="rect">
                <a:avLst/>
              </a:prstGeom>
            </p:spPr>
          </p:pic>
        </p:grpSp>
      </p:grpSp>
      <p:grpSp>
        <p:nvGrpSpPr>
          <p:cNvPr id="16" name="Group 15">
            <a:extLst>
              <a:ext uri="{FF2B5EF4-FFF2-40B4-BE49-F238E27FC236}">
                <a16:creationId xmlns="" xmlns:a16="http://schemas.microsoft.com/office/drawing/2014/main" id="{0BD5B409-CCC9-51DA-0D96-DA51E2E3EC1A}"/>
              </a:ext>
            </a:extLst>
          </p:cNvPr>
          <p:cNvGrpSpPr/>
          <p:nvPr/>
        </p:nvGrpSpPr>
        <p:grpSpPr>
          <a:xfrm>
            <a:off x="821181" y="1025837"/>
            <a:ext cx="10698615" cy="1644230"/>
            <a:chOff x="609462" y="1510621"/>
            <a:chExt cx="10701401" cy="1525724"/>
          </a:xfrm>
        </p:grpSpPr>
        <p:sp>
          <p:nvSpPr>
            <p:cNvPr id="13" name="Rectangle 12">
              <a:extLst>
                <a:ext uri="{FF2B5EF4-FFF2-40B4-BE49-F238E27FC236}">
                  <a16:creationId xmlns="" xmlns:a16="http://schemas.microsoft.com/office/drawing/2014/main" id="{A3A336FD-5A5C-99AE-27CB-C333AF5BA4CD}"/>
                </a:ext>
              </a:extLst>
            </p:cNvPr>
            <p:cNvSpPr/>
            <p:nvPr/>
          </p:nvSpPr>
          <p:spPr>
            <a:xfrm>
              <a:off x="609462" y="1510621"/>
              <a:ext cx="10701401" cy="1281906"/>
            </a:xfrm>
            <a:prstGeom prst="rect">
              <a:avLst/>
            </a:prstGeom>
            <a:solidFill>
              <a:srgbClr val="FE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4E5CF1DC-D11D-3EB0-8F1E-70EDD4F7E446}"/>
                </a:ext>
              </a:extLst>
            </p:cNvPr>
            <p:cNvSpPr txBox="1"/>
            <p:nvPr/>
          </p:nvSpPr>
          <p:spPr>
            <a:xfrm>
              <a:off x="674666" y="1579816"/>
              <a:ext cx="10623137" cy="1456529"/>
            </a:xfrm>
            <a:prstGeom prst="rect">
              <a:avLst/>
            </a:prstGeom>
            <a:noFill/>
          </p:spPr>
          <p:txBody>
            <a:bodyPr wrap="square" rtlCol="0">
              <a:spAutoFit/>
            </a:bodyPr>
            <a:lstStyle/>
            <a:p>
              <a:pPr>
                <a:lnSpc>
                  <a:spcPct val="120000"/>
                </a:lnSpc>
              </a:pPr>
              <a:r>
                <a:rPr lang="vi-VN" sz="1600" dirty="0"/>
                <a:t>Khi chúng ta ngủ, túi mật, gan và phổi hoạt động mạnh nhất để loại bỏ độc tố ra khỏi cơ thể. </a:t>
              </a:r>
              <a:endParaRPr lang="en-US" sz="1600" dirty="0"/>
            </a:p>
            <a:p>
              <a:pPr>
                <a:lnSpc>
                  <a:spcPct val="120000"/>
                </a:lnSpc>
              </a:pPr>
              <a:r>
                <a:rPr lang="vi-VN" sz="1600" dirty="0"/>
                <a:t>Trong khi đó, tim, ruột non và bàng quang sẽ hoạt động ở mức thấp nhất</a:t>
              </a:r>
              <a:r>
                <a:rPr lang="vi-VN" sz="1600" dirty="0" smtClean="0"/>
                <a:t>.</a:t>
              </a:r>
              <a:r>
                <a:rPr lang="vi-VN" sz="1600" dirty="0"/>
                <a:t> Mỗi cơ quan trong cơ thể sẽ làm việc với "công suất" lớn nhất vào một khoảng thời gian nhất định và có một khung giờ khác để nghỉ ngơi. Do đó, cần có kế hoạch làm việc, ăn uống và nghỉ ngơi khoa học để có một cơ thể khỏe mạnh.</a:t>
              </a:r>
              <a:endParaRPr lang="en-US" sz="1600" dirty="0"/>
            </a:p>
            <a:p>
              <a:pPr>
                <a:lnSpc>
                  <a:spcPct val="120000"/>
                </a:lnSpc>
              </a:pPr>
              <a:endParaRPr lang="en-US" sz="1600" dirty="0"/>
            </a:p>
          </p:txBody>
        </p:sp>
      </p:grpSp>
      <p:pic>
        <p:nvPicPr>
          <p:cNvPr id="2" name="Picture 1">
            <a:extLst>
              <a:ext uri="{FF2B5EF4-FFF2-40B4-BE49-F238E27FC236}">
                <a16:creationId xmlns="" xmlns:a16="http://schemas.microsoft.com/office/drawing/2014/main" id="{2A40FE86-45A4-B2FA-210D-A614D48220FC}"/>
              </a:ext>
            </a:extLst>
          </p:cNvPr>
          <p:cNvPicPr>
            <a:picLocks noChangeAspect="1"/>
          </p:cNvPicPr>
          <p:nvPr/>
        </p:nvPicPr>
        <p:blipFill rotWithShape="1">
          <a:blip r:embed="rId5"/>
          <a:srcRect l="1845" r="40205"/>
          <a:stretch/>
        </p:blipFill>
        <p:spPr>
          <a:xfrm>
            <a:off x="899424" y="2724334"/>
            <a:ext cx="3308621" cy="3808143"/>
          </a:xfrm>
          <a:prstGeom prst="rect">
            <a:avLst/>
          </a:prstGeom>
          <a:ln w="38100">
            <a:solidFill>
              <a:srgbClr val="2BA687"/>
            </a:solidFill>
          </a:ln>
        </p:spPr>
      </p:pic>
    </p:spTree>
    <p:extLst>
      <p:ext uri="{BB962C8B-B14F-4D97-AF65-F5344CB8AC3E}">
        <p14:creationId xmlns:p14="http://schemas.microsoft.com/office/powerpoint/2010/main" val="302100818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0616" y="1447800"/>
            <a:ext cx="11207592" cy="4419600"/>
            <a:chOff x="0" y="-57150"/>
            <a:chExt cx="4428844" cy="1592439"/>
          </a:xfrm>
        </p:grpSpPr>
        <p:sp>
          <p:nvSpPr>
            <p:cNvPr id="3" name="Freeform 3"/>
            <p:cNvSpPr/>
            <p:nvPr/>
          </p:nvSpPr>
          <p:spPr>
            <a:xfrm>
              <a:off x="0" y="0"/>
              <a:ext cx="4428844" cy="1535289"/>
            </a:xfrm>
            <a:custGeom>
              <a:avLst/>
              <a:gdLst/>
              <a:ahLst/>
              <a:cxnLst/>
              <a:rect l="l" t="t" r="r" b="b"/>
              <a:pathLst>
                <a:path w="4428844" h="2167467">
                  <a:moveTo>
                    <a:pt x="46040" y="0"/>
                  </a:moveTo>
                  <a:lnTo>
                    <a:pt x="4382804" y="0"/>
                  </a:lnTo>
                  <a:cubicBezTo>
                    <a:pt x="4395015" y="0"/>
                    <a:pt x="4406725" y="4851"/>
                    <a:pt x="4415359" y="13485"/>
                  </a:cubicBezTo>
                  <a:cubicBezTo>
                    <a:pt x="4423994" y="22119"/>
                    <a:pt x="4428844" y="33829"/>
                    <a:pt x="4428844" y="46040"/>
                  </a:cubicBezTo>
                  <a:lnTo>
                    <a:pt x="4428844" y="2121427"/>
                  </a:lnTo>
                  <a:cubicBezTo>
                    <a:pt x="4428844" y="2133638"/>
                    <a:pt x="4423994" y="2145348"/>
                    <a:pt x="4415359" y="2153982"/>
                  </a:cubicBezTo>
                  <a:cubicBezTo>
                    <a:pt x="4406725" y="2162616"/>
                    <a:pt x="4395015" y="2167467"/>
                    <a:pt x="4382804" y="2167467"/>
                  </a:cubicBezTo>
                  <a:lnTo>
                    <a:pt x="46040" y="2167467"/>
                  </a:lnTo>
                  <a:cubicBezTo>
                    <a:pt x="33829" y="2167467"/>
                    <a:pt x="22119" y="2162616"/>
                    <a:pt x="13485" y="2153982"/>
                  </a:cubicBezTo>
                  <a:cubicBezTo>
                    <a:pt x="4851" y="2145348"/>
                    <a:pt x="0" y="2133638"/>
                    <a:pt x="0" y="2121427"/>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685621" y="1592462"/>
            <a:ext cx="760591" cy="74032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685621" y="2438400"/>
            <a:ext cx="10598917" cy="426158"/>
            <a:chOff x="0" y="-66674"/>
            <a:chExt cx="21203356" cy="852316"/>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074104" y="-66674"/>
              <a:ext cx="20129252" cy="771366"/>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đầu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cổ</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chân</a:t>
              </a:r>
              <a:endParaRPr lang="en-US" sz="2300" b="1" dirty="0">
                <a:solidFill>
                  <a:srgbClr val="000000"/>
                </a:solidFill>
                <a:latin typeface="Arial" pitchFamily="34" charset="0"/>
              </a:endParaRPr>
            </a:p>
          </p:txBody>
        </p:sp>
      </p:grpSp>
      <p:grpSp>
        <p:nvGrpSpPr>
          <p:cNvPr id="14" name="Group 14"/>
          <p:cNvGrpSpPr/>
          <p:nvPr/>
        </p:nvGrpSpPr>
        <p:grpSpPr>
          <a:xfrm>
            <a:off x="686497" y="3186378"/>
            <a:ext cx="10598606" cy="1061829"/>
            <a:chOff x="1752" y="-917410"/>
            <a:chExt cx="21202735" cy="2123658"/>
          </a:xfrm>
        </p:grpSpPr>
        <p:grpSp>
          <p:nvGrpSpPr>
            <p:cNvPr id="15" name="Group 15"/>
            <p:cNvGrpSpPr/>
            <p:nvPr/>
          </p:nvGrpSpPr>
          <p:grpSpPr>
            <a:xfrm>
              <a:off x="1752" y="-467142"/>
              <a:ext cx="782137" cy="1179130"/>
              <a:chOff x="1813" y="-483290"/>
              <a:chExt cx="809174" cy="1219890"/>
            </a:xfrm>
          </p:grpSpPr>
          <p:sp>
            <p:nvSpPr>
              <p:cNvPr id="16" name="Freeform 16"/>
              <p:cNvSpPr/>
              <p:nvPr/>
            </p:nvSpPr>
            <p:spPr>
              <a:xfrm>
                <a:off x="1813" y="-483290"/>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1075234" y="-917410"/>
              <a:ext cx="20129253" cy="2123658"/>
            </a:xfrm>
            <a:prstGeom prst="rect">
              <a:avLst/>
            </a:prstGeom>
          </p:spPr>
          <p:txBody>
            <a:bodyPr lIns="0" tIns="0" rIns="0" bIns="0" rtlCol="0" anchor="t">
              <a:spAutoFit/>
            </a:bodyPr>
            <a:lstStyle/>
            <a:p>
              <a:pPr algn="just">
                <a:spcBef>
                  <a:spcPct val="0"/>
                </a:spcBef>
              </a:pP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hóa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a:solidFill>
                    <a:srgbClr val="000000"/>
                  </a:solidFill>
                  <a:latin typeface="Arial" pitchFamily="34" charset="0"/>
                </a:rPr>
                <a:t> </a:t>
              </a:r>
              <a:r>
                <a:rPr lang="en-US" sz="2300" b="1" dirty="0" smtClean="0">
                  <a:solidFill>
                    <a:srgbClr val="000000"/>
                  </a:solidFill>
                  <a:latin typeface="Arial" pitchFamily="34" charset="0"/>
                </a:rPr>
                <a:t>(</a:t>
              </a:r>
              <a:r>
                <a:rPr lang="en-US" sz="2300" b="1" dirty="0" err="1" smtClean="0">
                  <a:solidFill>
                    <a:srgbClr val="000000"/>
                  </a:solidFill>
                  <a:latin typeface="Arial" pitchFamily="34" charset="0"/>
                </a:rPr>
                <a:t>thị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thính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nội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dục</a:t>
              </a:r>
              <a:endParaRPr lang="en-US" sz="2300" b="1" dirty="0">
                <a:solidFill>
                  <a:srgbClr val="000000"/>
                </a:solidFill>
                <a:latin typeface="Arial" pitchFamily="34" charset="0"/>
              </a:endParaRPr>
            </a:p>
          </p:txBody>
        </p:sp>
      </p:grpSp>
      <p:grpSp>
        <p:nvGrpSpPr>
          <p:cNvPr id="21" name="Group 20">
            <a:extLst>
              <a:ext uri="{FF2B5EF4-FFF2-40B4-BE49-F238E27FC236}">
                <a16:creationId xmlns="" xmlns:a16="http://schemas.microsoft.com/office/drawing/2014/main" id="{1D83144E-628D-3DF4-359B-994D11380A56}"/>
              </a:ext>
            </a:extLst>
          </p:cNvPr>
          <p:cNvGrpSpPr/>
          <p:nvPr/>
        </p:nvGrpSpPr>
        <p:grpSpPr>
          <a:xfrm>
            <a:off x="4713351" y="1037785"/>
            <a:ext cx="7179862" cy="1989981"/>
            <a:chOff x="4713352" y="131124"/>
            <a:chExt cx="7179862" cy="1989981"/>
          </a:xfrm>
        </p:grpSpPr>
        <p:sp>
          <p:nvSpPr>
            <p:cNvPr id="19" name="TextBox 18">
              <a:extLst>
                <a:ext uri="{FF2B5EF4-FFF2-40B4-BE49-F238E27FC236}">
                  <a16:creationId xmlns="" xmlns:a16="http://schemas.microsoft.com/office/drawing/2014/main" id="{6AB128AE-373C-E320-9BC3-5C9D9D636A60}"/>
                </a:ext>
              </a:extLst>
            </p:cNvPr>
            <p:cNvSpPr txBox="1"/>
            <p:nvPr/>
          </p:nvSpPr>
          <p:spPr>
            <a:xfrm>
              <a:off x="4713352" y="501537"/>
              <a:ext cx="5495179" cy="783193"/>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000" b="1">
                  <a:solidFill>
                    <a:schemeClr val="tx1"/>
                  </a:solidFill>
                  <a:latin typeface="Arial" panose="020B0604020202020204" pitchFamily="34" charset="0"/>
                  <a:cs typeface="Arial" panose="020B0604020202020204" pitchFamily="34" charset="0"/>
                </a:rPr>
                <a:t>Kiến thức cần nắm</a:t>
              </a:r>
            </a:p>
          </p:txBody>
        </p:sp>
        <p:pic>
          <p:nvPicPr>
            <p:cNvPr id="20" name="Picture 2" descr="Kỹ thuật ghi nhớ nâng cao và ứng dụng trong học đường">
              <a:extLst>
                <a:ext uri="{FF2B5EF4-FFF2-40B4-BE49-F238E27FC236}">
                  <a16:creationId xmlns="" xmlns:a16="http://schemas.microsoft.com/office/drawing/2014/main" id="{074775EC-3768-C8FD-9E8E-967178A703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3233" y="131124"/>
              <a:ext cx="1989981" cy="19899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14"/>
          <p:cNvGrpSpPr/>
          <p:nvPr/>
        </p:nvGrpSpPr>
        <p:grpSpPr>
          <a:xfrm>
            <a:off x="685621" y="4610502"/>
            <a:ext cx="10598041" cy="807722"/>
            <a:chOff x="1752" y="-432430"/>
            <a:chExt cx="21201604" cy="1615445"/>
          </a:xfrm>
        </p:grpSpPr>
        <p:grpSp>
          <p:nvGrpSpPr>
            <p:cNvPr id="23" name="Group 15"/>
            <p:cNvGrpSpPr/>
            <p:nvPr/>
          </p:nvGrpSpPr>
          <p:grpSpPr>
            <a:xfrm>
              <a:off x="1752" y="-280030"/>
              <a:ext cx="782137" cy="992018"/>
              <a:chOff x="1813" y="-289710"/>
              <a:chExt cx="809174" cy="1026310"/>
            </a:xfrm>
          </p:grpSpPr>
          <p:sp>
            <p:nvSpPr>
              <p:cNvPr id="25" name="Freeform 16"/>
              <p:cNvSpPr/>
              <p:nvPr/>
            </p:nvSpPr>
            <p:spPr>
              <a:xfrm>
                <a:off x="1813" y="-289710"/>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6" name="TextBox 1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18"/>
            <p:cNvSpPr txBox="1"/>
            <p:nvPr/>
          </p:nvSpPr>
          <p:spPr>
            <a:xfrm>
              <a:off x="1074104" y="-432430"/>
              <a:ext cx="20129252" cy="1615445"/>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Mỗi</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nhiều</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nhận</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riêng</a:t>
              </a:r>
              <a:r>
                <a:rPr lang="en-US" sz="2300" b="1" dirty="0">
                  <a:solidFill>
                    <a:srgbClr val="000000"/>
                  </a:solidFill>
                  <a:latin typeface="Arial" pitchFamily="34" charset="0"/>
                </a:rPr>
                <a:t>, </a:t>
              </a:r>
              <a:r>
                <a:rPr lang="en-US" sz="2300" b="1" dirty="0" err="1">
                  <a:solidFill>
                    <a:srgbClr val="000000"/>
                  </a:solidFill>
                  <a:latin typeface="Arial" pitchFamily="34" charset="0"/>
                </a:rPr>
                <a:t>cùng</a:t>
              </a:r>
              <a:r>
                <a:rPr lang="en-US" sz="2300" b="1" dirty="0">
                  <a:solidFill>
                    <a:srgbClr val="000000"/>
                  </a:solidFill>
                  <a:latin typeface="Arial" pitchFamily="34" charset="0"/>
                </a:rPr>
                <a:t> </a:t>
              </a:r>
              <a:r>
                <a:rPr lang="en-US" sz="2300" b="1" dirty="0" err="1">
                  <a:solidFill>
                    <a:srgbClr val="000000"/>
                  </a:solidFill>
                  <a:latin typeface="Arial" pitchFamily="34" charset="0"/>
                </a:rPr>
                <a:t>phối</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hoạt</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giúp</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thống</a:t>
              </a:r>
              <a:r>
                <a:rPr lang="en-US" sz="2300" b="1" dirty="0">
                  <a:solidFill>
                    <a:srgbClr val="000000"/>
                  </a:solidFill>
                  <a:latin typeface="Arial" pitchFamily="34" charset="0"/>
                </a:rPr>
                <a:t> </a:t>
              </a:r>
              <a:r>
                <a:rPr lang="en-US" sz="2300" b="1" dirty="0" err="1">
                  <a:solidFill>
                    <a:srgbClr val="000000"/>
                  </a:solidFill>
                  <a:latin typeface="Arial" pitchFamily="34" charset="0"/>
                </a:rPr>
                <a:t>nhất</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679172"/>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811" y="6172200"/>
            <a:ext cx="14429047" cy="2057400"/>
            <a:chOff x="0" y="0"/>
            <a:chExt cx="5701849" cy="812800"/>
          </a:xfrm>
        </p:grpSpPr>
        <p:sp>
          <p:nvSpPr>
            <p:cNvPr id="3" name="Freeform 3"/>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17502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grpSp>
        <p:nvGrpSpPr>
          <p:cNvPr id="5" name="Group 5"/>
          <p:cNvGrpSpPr/>
          <p:nvPr/>
        </p:nvGrpSpPr>
        <p:grpSpPr>
          <a:xfrm>
            <a:off x="-1120111" y="-1371600"/>
            <a:ext cx="14429047" cy="2057400"/>
            <a:chOff x="0" y="0"/>
            <a:chExt cx="5701849" cy="812800"/>
          </a:xfrm>
        </p:grpSpPr>
        <p:sp>
          <p:nvSpPr>
            <p:cNvPr id="6" name="Freeform 6"/>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008037"/>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8" name="AutoShape 8"/>
          <p:cNvSpPr/>
          <p:nvPr/>
        </p:nvSpPr>
        <p:spPr>
          <a:xfrm>
            <a:off x="649912" y="1645111"/>
            <a:ext cx="3856621" cy="0"/>
          </a:xfrm>
          <a:prstGeom prst="line">
            <a:avLst/>
          </a:prstGeom>
          <a:ln w="95250" cap="flat">
            <a:solidFill>
              <a:srgbClr val="D61F27"/>
            </a:solidFill>
            <a:prstDash val="solid"/>
            <a:headEnd type="none" w="sm" len="sm"/>
            <a:tailEnd type="none" w="sm" len="sm"/>
          </a:ln>
        </p:spPr>
      </p:sp>
      <p:grpSp>
        <p:nvGrpSpPr>
          <p:cNvPr id="9" name="Group 9"/>
          <p:cNvGrpSpPr/>
          <p:nvPr/>
        </p:nvGrpSpPr>
        <p:grpSpPr>
          <a:xfrm>
            <a:off x="6094412" y="-1371600"/>
            <a:ext cx="14429047" cy="2057400"/>
            <a:chOff x="0" y="0"/>
            <a:chExt cx="5701849" cy="812800"/>
          </a:xfrm>
        </p:grpSpPr>
        <p:sp>
          <p:nvSpPr>
            <p:cNvPr id="10" name="Freeform 10"/>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7ED957"/>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grpSp>
        <p:nvGrpSpPr>
          <p:cNvPr id="12" name="Group 12"/>
          <p:cNvGrpSpPr/>
          <p:nvPr/>
        </p:nvGrpSpPr>
        <p:grpSpPr>
          <a:xfrm>
            <a:off x="6094412" y="6172200"/>
            <a:ext cx="14429047" cy="2057400"/>
            <a:chOff x="0" y="0"/>
            <a:chExt cx="5701849" cy="812800"/>
          </a:xfrm>
        </p:grpSpPr>
        <p:sp>
          <p:nvSpPr>
            <p:cNvPr id="13" name="Freeform 13"/>
            <p:cNvSpPr/>
            <p:nvPr/>
          </p:nvSpPr>
          <p:spPr>
            <a:xfrm>
              <a:off x="0" y="0"/>
              <a:ext cx="5701849" cy="812800"/>
            </a:xfrm>
            <a:custGeom>
              <a:avLst/>
              <a:gdLst/>
              <a:ahLst/>
              <a:cxnLst/>
              <a:rect l="l" t="t" r="r" b="b"/>
              <a:pathLst>
                <a:path w="5701849" h="812800">
                  <a:moveTo>
                    <a:pt x="0" y="0"/>
                  </a:moveTo>
                  <a:lnTo>
                    <a:pt x="5701849" y="0"/>
                  </a:lnTo>
                  <a:lnTo>
                    <a:pt x="5701849" y="812800"/>
                  </a:lnTo>
                  <a:lnTo>
                    <a:pt x="0" y="812800"/>
                  </a:lnTo>
                  <a:close/>
                </a:path>
              </a:pathLst>
            </a:custGeom>
            <a:solidFill>
              <a:srgbClr val="23795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15" name="Picture 15"/>
          <p:cNvPicPr>
            <a:picLocks noChangeAspect="1"/>
          </p:cNvPicPr>
          <p:nvPr/>
        </p:nvPicPr>
        <p:blipFill>
          <a:blip r:embed="rId2"/>
          <a:srcRect/>
          <a:stretch>
            <a:fillRect/>
          </a:stretch>
        </p:blipFill>
        <p:spPr>
          <a:xfrm>
            <a:off x="685622" y="2912994"/>
            <a:ext cx="4651986" cy="2879167"/>
          </a:xfrm>
          <a:prstGeom prst="rect">
            <a:avLst/>
          </a:prstGeom>
        </p:spPr>
      </p:pic>
      <p:pic>
        <p:nvPicPr>
          <p:cNvPr id="16" name="Picture 16"/>
          <p:cNvPicPr>
            <a:picLocks noChangeAspect="1"/>
          </p:cNvPicPr>
          <p:nvPr/>
        </p:nvPicPr>
        <p:blipFill>
          <a:blip r:embed="rId3"/>
          <a:srcRect/>
          <a:stretch>
            <a:fillRect/>
          </a:stretch>
        </p:blipFill>
        <p:spPr>
          <a:xfrm>
            <a:off x="5776248" y="2912994"/>
            <a:ext cx="4623962" cy="2879167"/>
          </a:xfrm>
          <a:prstGeom prst="rect">
            <a:avLst/>
          </a:prstGeom>
        </p:spPr>
      </p:pic>
      <p:sp>
        <p:nvSpPr>
          <p:cNvPr id="17" name="TextBox 17"/>
          <p:cNvSpPr txBox="1"/>
          <p:nvPr/>
        </p:nvSpPr>
        <p:spPr>
          <a:xfrm>
            <a:off x="649913" y="857711"/>
            <a:ext cx="3996699" cy="718145"/>
          </a:xfrm>
          <a:prstGeom prst="rect">
            <a:avLst/>
          </a:prstGeom>
        </p:spPr>
        <p:txBody>
          <a:bodyPr wrap="square" lIns="0" tIns="0" rIns="0" bIns="0" rtlCol="0" anchor="t">
            <a:spAutoFit/>
          </a:bodyPr>
          <a:lstStyle/>
          <a:p>
            <a:pPr>
              <a:lnSpc>
                <a:spcPts val="5599"/>
              </a:lnSpc>
            </a:pPr>
            <a:r>
              <a:rPr lang="en-US" sz="4000" b="1" dirty="0" smtClean="0">
                <a:solidFill>
                  <a:srgbClr val="2952A1"/>
                </a:solidFill>
                <a:latin typeface="Times New Roman" pitchFamily="18" charset="0"/>
                <a:cs typeface="Times New Roman" pitchFamily="18" charset="0"/>
              </a:rPr>
              <a:t>BÀI 30 – TIẾT 1</a:t>
            </a:r>
            <a:endParaRPr lang="en-US" sz="4000" b="1" dirty="0">
              <a:solidFill>
                <a:srgbClr val="2952A1"/>
              </a:solidFill>
              <a:latin typeface="Times New Roman" pitchFamily="18" charset="0"/>
              <a:cs typeface="Times New Roman" pitchFamily="18" charset="0"/>
            </a:endParaRPr>
          </a:p>
        </p:txBody>
      </p:sp>
      <p:sp>
        <p:nvSpPr>
          <p:cNvPr id="18" name="TextBox 18"/>
          <p:cNvSpPr txBox="1"/>
          <p:nvPr/>
        </p:nvSpPr>
        <p:spPr>
          <a:xfrm>
            <a:off x="649912" y="1753061"/>
            <a:ext cx="12073900" cy="876074"/>
          </a:xfrm>
          <a:prstGeom prst="rect">
            <a:avLst/>
          </a:prstGeom>
        </p:spPr>
        <p:txBody>
          <a:bodyPr wrap="square" lIns="0" tIns="0" rIns="0" bIns="0" rtlCol="0" anchor="t">
            <a:spAutoFit/>
          </a:bodyPr>
          <a:lstStyle/>
          <a:p>
            <a:pPr>
              <a:lnSpc>
                <a:spcPts val="7465"/>
              </a:lnSpc>
            </a:pPr>
            <a:r>
              <a:rPr lang="en-US" sz="5300" b="1">
                <a:solidFill>
                  <a:srgbClr val="D61F27"/>
                </a:solidFill>
                <a:latin typeface="Arial" pitchFamily="34" charset="0"/>
              </a:rPr>
              <a:t>KHÁI QUÁT VỀ CƠ THỂ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035452"/>
            <a:ext cx="12953584" cy="4265607"/>
            <a:chOff x="0" y="0"/>
            <a:chExt cx="11794911" cy="3883045"/>
          </a:xfrm>
        </p:grpSpPr>
        <p:sp>
          <p:nvSpPr>
            <p:cNvPr id="3" name="Freeform 3"/>
            <p:cNvSpPr/>
            <p:nvPr/>
          </p:nvSpPr>
          <p:spPr>
            <a:xfrm>
              <a:off x="0" y="0"/>
              <a:ext cx="11794911" cy="3883045"/>
            </a:xfrm>
            <a:custGeom>
              <a:avLst/>
              <a:gdLst/>
              <a:ahLst/>
              <a:cxnLst/>
              <a:rect l="l" t="t" r="r" b="b"/>
              <a:pathLst>
                <a:path w="11794911" h="3883045">
                  <a:moveTo>
                    <a:pt x="11670450" y="3883045"/>
                  </a:moveTo>
                  <a:lnTo>
                    <a:pt x="124460" y="3883045"/>
                  </a:lnTo>
                  <a:cubicBezTo>
                    <a:pt x="55880" y="3883045"/>
                    <a:pt x="0" y="3827165"/>
                    <a:pt x="0" y="3758585"/>
                  </a:cubicBezTo>
                  <a:lnTo>
                    <a:pt x="0" y="124460"/>
                  </a:lnTo>
                  <a:cubicBezTo>
                    <a:pt x="0" y="55880"/>
                    <a:pt x="55880" y="0"/>
                    <a:pt x="124460" y="0"/>
                  </a:cubicBezTo>
                  <a:lnTo>
                    <a:pt x="11670451" y="0"/>
                  </a:lnTo>
                  <a:cubicBezTo>
                    <a:pt x="11739031" y="0"/>
                    <a:pt x="11794911" y="55880"/>
                    <a:pt x="11794911" y="124460"/>
                  </a:cubicBezTo>
                  <a:lnTo>
                    <a:pt x="11794911" y="3758585"/>
                  </a:lnTo>
                  <a:cubicBezTo>
                    <a:pt x="11794911" y="3827165"/>
                    <a:pt x="11739031" y="3883045"/>
                    <a:pt x="11670451" y="3883045"/>
                  </a:cubicBezTo>
                  <a:close/>
                </a:path>
              </a:pathLst>
            </a:custGeom>
            <a:solidFill>
              <a:srgbClr val="C9E265"/>
            </a:solidFill>
          </p:spPr>
        </p:sp>
      </p:grpSp>
      <p:pic>
        <p:nvPicPr>
          <p:cNvPr id="4" name="Picture 4"/>
          <p:cNvPicPr>
            <a:picLocks noChangeAspect="1"/>
          </p:cNvPicPr>
          <p:nvPr/>
        </p:nvPicPr>
        <p:blipFill>
          <a:blip r:embed="rId2" cstate="print">
            <a:alphaModFix am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958054"/>
            <a:ext cx="4939919" cy="5899946"/>
          </a:xfrm>
          <a:prstGeom prst="rect">
            <a:avLst/>
          </a:prstGeom>
        </p:spPr>
      </p:pic>
      <p:grpSp>
        <p:nvGrpSpPr>
          <p:cNvPr id="5" name="Group 5"/>
          <p:cNvGrpSpPr/>
          <p:nvPr/>
        </p:nvGrpSpPr>
        <p:grpSpPr>
          <a:xfrm>
            <a:off x="1195782" y="2305359"/>
            <a:ext cx="7488272" cy="971241"/>
            <a:chOff x="0" y="0"/>
            <a:chExt cx="14980445" cy="1942483"/>
          </a:xfrm>
        </p:grpSpPr>
        <p:grpSp>
          <p:nvGrpSpPr>
            <p:cNvPr id="6" name="Group 6"/>
            <p:cNvGrpSpPr/>
            <p:nvPr/>
          </p:nvGrpSpPr>
          <p:grpSpPr>
            <a:xfrm>
              <a:off x="0" y="0"/>
              <a:ext cx="1942483" cy="194248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75029"/>
              </a:solidFill>
            </p:spPr>
          </p:sp>
        </p:grpSp>
        <p:sp>
          <p:nvSpPr>
            <p:cNvPr id="8" name="TextBox 8"/>
            <p:cNvSpPr txBox="1"/>
            <p:nvPr/>
          </p:nvSpPr>
          <p:spPr>
            <a:xfrm>
              <a:off x="16764" y="660520"/>
              <a:ext cx="1942484" cy="769442"/>
            </a:xfrm>
            <a:prstGeom prst="rect">
              <a:avLst/>
            </a:prstGeom>
          </p:spPr>
          <p:txBody>
            <a:bodyPr lIns="0" tIns="0" rIns="0" bIns="0" rtlCol="0" anchor="t">
              <a:spAutoFit/>
            </a:bodyPr>
            <a:lstStyle/>
            <a:p>
              <a:pPr algn="ctr">
                <a:lnSpc>
                  <a:spcPts val="3039"/>
                </a:lnSpc>
              </a:pPr>
              <a:r>
                <a:rPr lang="en-US" sz="3200" b="1" dirty="0">
                  <a:solidFill>
                    <a:srgbClr val="FFFFFF"/>
                  </a:solidFill>
                  <a:latin typeface="Arial" pitchFamily="34" charset="0"/>
                </a:rPr>
                <a:t>01</a:t>
              </a:r>
            </a:p>
          </p:txBody>
        </p:sp>
        <p:sp>
          <p:nvSpPr>
            <p:cNvPr id="9" name="TextBox 9"/>
            <p:cNvSpPr txBox="1"/>
            <p:nvPr/>
          </p:nvSpPr>
          <p:spPr>
            <a:xfrm>
              <a:off x="2328850" y="492874"/>
              <a:ext cx="12651595" cy="869342"/>
            </a:xfrm>
            <a:prstGeom prst="rect">
              <a:avLst/>
            </a:prstGeom>
          </p:spPr>
          <p:txBody>
            <a:bodyPr lIns="0" tIns="0" rIns="0" bIns="0" rtlCol="0" anchor="t">
              <a:spAutoFit/>
            </a:bodyPr>
            <a:lstStyle/>
            <a:p>
              <a:pPr>
                <a:lnSpc>
                  <a:spcPts val="3732"/>
                </a:lnSpc>
              </a:pPr>
              <a:r>
                <a:rPr lang="en-US" sz="2700" b="1" dirty="0" smtClean="0">
                  <a:solidFill>
                    <a:srgbClr val="000000"/>
                  </a:solidFill>
                  <a:latin typeface="Arial" pitchFamily="34" charset="0"/>
                </a:rPr>
                <a:t>KHÁI QUÁT VỀ CƠ THỂ NGƯỜI</a:t>
              </a:r>
              <a:endParaRPr lang="en-US" sz="2700" b="1" dirty="0">
                <a:solidFill>
                  <a:srgbClr val="000000"/>
                </a:solidFill>
                <a:latin typeface="Arial" pitchFamily="34" charset="0"/>
              </a:endParaRPr>
            </a:p>
          </p:txBody>
        </p:sp>
      </p:grpSp>
      <p:grpSp>
        <p:nvGrpSpPr>
          <p:cNvPr id="10" name="Group 10"/>
          <p:cNvGrpSpPr/>
          <p:nvPr/>
        </p:nvGrpSpPr>
        <p:grpSpPr>
          <a:xfrm>
            <a:off x="1193615" y="3605185"/>
            <a:ext cx="7186797" cy="1195415"/>
            <a:chOff x="-21099" y="0"/>
            <a:chExt cx="14377338" cy="2390831"/>
          </a:xfrm>
        </p:grpSpPr>
        <p:grpSp>
          <p:nvGrpSpPr>
            <p:cNvPr id="11" name="Group 11"/>
            <p:cNvGrpSpPr/>
            <p:nvPr/>
          </p:nvGrpSpPr>
          <p:grpSpPr>
            <a:xfrm>
              <a:off x="0" y="0"/>
              <a:ext cx="1942483" cy="194248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75029"/>
              </a:solidFill>
            </p:spPr>
          </p:sp>
        </p:grpSp>
        <p:sp>
          <p:nvSpPr>
            <p:cNvPr id="13" name="TextBox 13"/>
            <p:cNvSpPr txBox="1"/>
            <p:nvPr/>
          </p:nvSpPr>
          <p:spPr>
            <a:xfrm>
              <a:off x="-21099" y="672410"/>
              <a:ext cx="1942484" cy="769442"/>
            </a:xfrm>
            <a:prstGeom prst="rect">
              <a:avLst/>
            </a:prstGeom>
          </p:spPr>
          <p:txBody>
            <a:bodyPr lIns="0" tIns="0" rIns="0" bIns="0" rtlCol="0" anchor="t">
              <a:spAutoFit/>
            </a:bodyPr>
            <a:lstStyle/>
            <a:p>
              <a:pPr algn="ctr">
                <a:lnSpc>
                  <a:spcPts val="3039"/>
                </a:lnSpc>
              </a:pPr>
              <a:r>
                <a:rPr lang="en-US" sz="3200" b="1" dirty="0">
                  <a:solidFill>
                    <a:srgbClr val="FFFFFF"/>
                  </a:solidFill>
                  <a:latin typeface="Arial" pitchFamily="34" charset="0"/>
                </a:rPr>
                <a:t>02</a:t>
              </a:r>
            </a:p>
          </p:txBody>
        </p:sp>
        <p:sp>
          <p:nvSpPr>
            <p:cNvPr id="14" name="TextBox 14"/>
            <p:cNvSpPr txBox="1"/>
            <p:nvPr/>
          </p:nvSpPr>
          <p:spPr>
            <a:xfrm>
              <a:off x="2312086" y="492874"/>
              <a:ext cx="12044153" cy="1897957"/>
            </a:xfrm>
            <a:prstGeom prst="rect">
              <a:avLst/>
            </a:prstGeom>
          </p:spPr>
          <p:txBody>
            <a:bodyPr wrap="square" lIns="0" tIns="0" rIns="0" bIns="0" rtlCol="0" anchor="t">
              <a:spAutoFit/>
            </a:bodyPr>
            <a:lstStyle/>
            <a:p>
              <a:pPr>
                <a:lnSpc>
                  <a:spcPts val="3732"/>
                </a:lnSpc>
              </a:pPr>
              <a:r>
                <a:rPr lang="en-US" sz="2700" b="1" dirty="0" smtClean="0">
                  <a:solidFill>
                    <a:srgbClr val="000000"/>
                  </a:solidFill>
                  <a:latin typeface="Arial" pitchFamily="34" charset="0"/>
                </a:rPr>
                <a:t>VAI TRÒ CỦA CÁC CƠ QUAN VÀ HỆ CƠ QUAN TRONG CƠ THỂ NGƯỜI</a:t>
              </a:r>
              <a:endParaRPr lang="en-US" sz="2700" b="1" dirty="0">
                <a:solidFill>
                  <a:srgbClr val="000000"/>
                </a:solidFill>
                <a:latin typeface="Arial" pitchFamily="34" charset="0"/>
              </a:endParaRPr>
            </a:p>
          </p:txBody>
        </p:sp>
      </p:grpSp>
      <p:grpSp>
        <p:nvGrpSpPr>
          <p:cNvPr id="15" name="Group 15"/>
          <p:cNvGrpSpPr/>
          <p:nvPr/>
        </p:nvGrpSpPr>
        <p:grpSpPr>
          <a:xfrm>
            <a:off x="685622" y="-133257"/>
            <a:ext cx="5552288" cy="819057"/>
            <a:chOff x="0" y="0"/>
            <a:chExt cx="5055647" cy="745600"/>
          </a:xfrm>
        </p:grpSpPr>
        <p:sp>
          <p:nvSpPr>
            <p:cNvPr id="16" name="Freeform 16"/>
            <p:cNvSpPr/>
            <p:nvPr/>
          </p:nvSpPr>
          <p:spPr>
            <a:xfrm>
              <a:off x="0" y="0"/>
              <a:ext cx="5055647" cy="745600"/>
            </a:xfrm>
            <a:custGeom>
              <a:avLst/>
              <a:gdLst/>
              <a:ahLst/>
              <a:cxnLst/>
              <a:rect l="l" t="t" r="r" b="b"/>
              <a:pathLst>
                <a:path w="5055647" h="745600">
                  <a:moveTo>
                    <a:pt x="4931187" y="745600"/>
                  </a:moveTo>
                  <a:lnTo>
                    <a:pt x="124460" y="745600"/>
                  </a:lnTo>
                  <a:cubicBezTo>
                    <a:pt x="55880" y="745600"/>
                    <a:pt x="0" y="689720"/>
                    <a:pt x="0" y="621140"/>
                  </a:cubicBezTo>
                  <a:lnTo>
                    <a:pt x="0" y="124460"/>
                  </a:lnTo>
                  <a:cubicBezTo>
                    <a:pt x="0" y="55880"/>
                    <a:pt x="55880" y="0"/>
                    <a:pt x="124460" y="0"/>
                  </a:cubicBezTo>
                  <a:lnTo>
                    <a:pt x="4931187" y="0"/>
                  </a:lnTo>
                  <a:cubicBezTo>
                    <a:pt x="4999767" y="0"/>
                    <a:pt x="5055647" y="55880"/>
                    <a:pt x="5055647" y="124460"/>
                  </a:cubicBezTo>
                  <a:lnTo>
                    <a:pt x="5055647" y="621140"/>
                  </a:lnTo>
                  <a:cubicBezTo>
                    <a:pt x="5055647" y="689720"/>
                    <a:pt x="4999767" y="745600"/>
                    <a:pt x="4931187" y="745600"/>
                  </a:cubicBezTo>
                  <a:close/>
                </a:path>
              </a:pathLst>
            </a:custGeom>
            <a:solidFill>
              <a:srgbClr val="237952"/>
            </a:solidFill>
          </p:spPr>
        </p:sp>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182710" y="1685487"/>
            <a:ext cx="3566634" cy="2965536"/>
          </a:xfrm>
          <a:prstGeom prst="rect">
            <a:avLst/>
          </a:prstGeom>
        </p:spPr>
      </p:pic>
      <p:pic>
        <p:nvPicPr>
          <p:cNvPr id="18" name="Picture 18"/>
          <p:cNvPicPr>
            <a:picLocks noChangeAspect="1"/>
          </p:cNvPicPr>
          <p:nvPr/>
        </p:nvPicPr>
        <p:blipFill>
          <a:blip r:embed="rId6" cstate="print">
            <a:alphaModFix amt="4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flipV="1">
            <a:off x="8182710" y="3246548"/>
            <a:ext cx="4006115" cy="3611452"/>
          </a:xfrm>
          <a:prstGeom prst="rect">
            <a:avLst/>
          </a:prstGeom>
        </p:spPr>
      </p:pic>
      <p:sp>
        <p:nvSpPr>
          <p:cNvPr id="19" name="TextBox 19"/>
          <p:cNvSpPr txBox="1"/>
          <p:nvPr/>
        </p:nvSpPr>
        <p:spPr>
          <a:xfrm>
            <a:off x="1195782" y="1666126"/>
            <a:ext cx="4432493" cy="410369"/>
          </a:xfrm>
          <a:prstGeom prst="rect">
            <a:avLst/>
          </a:prstGeom>
        </p:spPr>
        <p:txBody>
          <a:bodyPr lIns="0" tIns="0" rIns="0" bIns="0" rtlCol="0" anchor="t">
            <a:spAutoFit/>
          </a:bodyPr>
          <a:lstStyle/>
          <a:p>
            <a:pPr>
              <a:lnSpc>
                <a:spcPts val="3166"/>
              </a:lnSpc>
            </a:pPr>
            <a:r>
              <a:rPr lang="en-US" sz="3300" b="1" dirty="0">
                <a:solidFill>
                  <a:srgbClr val="141414"/>
                </a:solidFill>
                <a:latin typeface="Arial" pitchFamily="34" charset="0"/>
              </a:rPr>
              <a:t>NỘI DUNG BÀI HỌC</a:t>
            </a:r>
          </a:p>
        </p:txBody>
      </p:sp>
      <p:pic>
        <p:nvPicPr>
          <p:cNvPr id="20" name="Picture 20"/>
          <p:cNvPicPr>
            <a:picLocks noChangeAspect="1"/>
          </p:cNvPicPr>
          <p:nvPr/>
        </p:nvPicPr>
        <p:blipFill>
          <a:blip r:embed="rId2" cstate="print">
            <a:alphaModFix am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754362">
            <a:off x="6020263" y="-2126780"/>
            <a:ext cx="4939919" cy="5899946"/>
          </a:xfrm>
          <a:prstGeom prst="rect">
            <a:avLst/>
          </a:prstGeom>
        </p:spPr>
      </p:pic>
      <p:sp>
        <p:nvSpPr>
          <p:cNvPr id="22" name="TextBox 19"/>
          <p:cNvSpPr txBox="1"/>
          <p:nvPr/>
        </p:nvSpPr>
        <p:spPr>
          <a:xfrm>
            <a:off x="1051215" y="136932"/>
            <a:ext cx="5164592" cy="380810"/>
          </a:xfrm>
          <a:prstGeom prst="rect">
            <a:avLst/>
          </a:prstGeom>
        </p:spPr>
        <p:txBody>
          <a:bodyPr wrap="square" lIns="0" tIns="0" rIns="0" bIns="0" rtlCol="0" anchor="t">
            <a:spAutoFit/>
          </a:bodyPr>
          <a:lstStyle/>
          <a:p>
            <a:pPr>
              <a:lnSpc>
                <a:spcPts val="3166"/>
              </a:lnSpc>
            </a:pPr>
            <a:r>
              <a:rPr lang="en-US" sz="2500" b="1" dirty="0" smtClean="0">
                <a:solidFill>
                  <a:schemeClr val="bg1"/>
                </a:solidFill>
                <a:effectLst>
                  <a:outerShdw blurRad="38100" dist="38100" dir="2700000" algn="tl">
                    <a:srgbClr val="000000">
                      <a:alpha val="43137"/>
                    </a:srgbClr>
                  </a:outerShdw>
                </a:effectLst>
                <a:latin typeface="Arial" pitchFamily="34" charset="0"/>
              </a:rPr>
              <a:t>KHÁI QUÁT VỀ CƠ THỂ NGƯỜI</a:t>
            </a:r>
            <a:endParaRPr lang="en-US" sz="2500" b="1" dirty="0">
              <a:solidFill>
                <a:schemeClr val="bg1"/>
              </a:solidFill>
              <a:effectLst>
                <a:outerShdw blurRad="38100" dist="38100" dir="2700000" algn="tl">
                  <a:srgbClr val="000000">
                    <a:alpha val="43137"/>
                  </a:srgbClr>
                </a:outerShdw>
              </a:effectLst>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465988"/>
            <a:ext cx="10817582" cy="1777816"/>
            <a:chOff x="0" y="0"/>
            <a:chExt cx="21640800" cy="3555633"/>
          </a:xfrm>
        </p:grpSpPr>
        <p:grpSp>
          <p:nvGrpSpPr>
            <p:cNvPr id="3" name="Group 3"/>
            <p:cNvGrpSpPr/>
            <p:nvPr/>
          </p:nvGrpSpPr>
          <p:grpSpPr>
            <a:xfrm>
              <a:off x="0" y="0"/>
              <a:ext cx="21640800" cy="3555633"/>
              <a:chOff x="0" y="0"/>
              <a:chExt cx="4274726" cy="702347"/>
            </a:xfrm>
          </p:grpSpPr>
          <p:sp>
            <p:nvSpPr>
              <p:cNvPr id="4" name="Freeform 4"/>
              <p:cNvSpPr/>
              <p:nvPr/>
            </p:nvSpPr>
            <p:spPr>
              <a:xfrm>
                <a:off x="0" y="0"/>
                <a:ext cx="4274726" cy="702347"/>
              </a:xfrm>
              <a:custGeom>
                <a:avLst/>
                <a:gdLst/>
                <a:ahLst/>
                <a:cxnLst/>
                <a:rect l="l" t="t" r="r" b="b"/>
                <a:pathLst>
                  <a:path w="4274726" h="702347">
                    <a:moveTo>
                      <a:pt x="4274726" y="0"/>
                    </a:moveTo>
                    <a:lnTo>
                      <a:pt x="0" y="0"/>
                    </a:lnTo>
                    <a:lnTo>
                      <a:pt x="0" y="514387"/>
                    </a:lnTo>
                    <a:lnTo>
                      <a:pt x="157480" y="514387"/>
                    </a:lnTo>
                    <a:lnTo>
                      <a:pt x="157480" y="702347"/>
                    </a:lnTo>
                    <a:lnTo>
                      <a:pt x="463550" y="514387"/>
                    </a:lnTo>
                    <a:lnTo>
                      <a:pt x="4274726" y="514387"/>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TextBox 6"/>
            <p:cNvSpPr txBox="1"/>
            <p:nvPr/>
          </p:nvSpPr>
          <p:spPr>
            <a:xfrm>
              <a:off x="448121" y="276450"/>
              <a:ext cx="20664322" cy="2123659"/>
            </a:xfrm>
            <a:prstGeom prst="rect">
              <a:avLst/>
            </a:prstGeom>
          </p:spPr>
          <p:txBody>
            <a:bodyPr wrap="square" lIns="0" tIns="0" rIns="0" bIns="0" rtlCol="0" anchor="t">
              <a:spAutoFit/>
            </a:bodyPr>
            <a:lstStyle/>
            <a:p>
              <a:r>
                <a:rPr lang="en-US" sz="2300" b="1" dirty="0" err="1" smtClean="0">
                  <a:solidFill>
                    <a:srgbClr val="000000"/>
                  </a:solidFill>
                  <a:latin typeface="Arial" pitchFamily="34" charset="0"/>
                </a:rPr>
                <a:t>Mỗi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những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điểm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riêng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biệt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như</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màu</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chiều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nhóm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Ngoài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nhau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cấu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tạo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những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điểm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chung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nào</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pic>
        <p:nvPicPr>
          <p:cNvPr id="1026" name="Picture 2" descr="Sắc tộc, môi trường và lối sống ảnh hưởng đến làn da như thế nào? | Vinmec"/>
          <p:cNvPicPr>
            <a:picLocks noChangeAspect="1" noChangeArrowheads="1"/>
          </p:cNvPicPr>
          <p:nvPr/>
        </p:nvPicPr>
        <p:blipFill rotWithShape="1">
          <a:blip r:embed="rId2">
            <a:extLst>
              <a:ext uri="{28A0092B-C50C-407E-A947-70E740481C1C}">
                <a14:useLocalDpi xmlns:a14="http://schemas.microsoft.com/office/drawing/2010/main" val="0"/>
              </a:ext>
            </a:extLst>
          </a:blip>
          <a:srcRect l="4511" r="3716"/>
          <a:stretch/>
        </p:blipFill>
        <p:spPr bwMode="auto">
          <a:xfrm>
            <a:off x="685622" y="2924163"/>
            <a:ext cx="6215245" cy="27908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át hiện mới về cơ chế hình thành dấu vân tay của con người | Khoa học |  Vietnam+ (VietnamPlus)"/>
          <p:cNvPicPr>
            <a:picLocks noChangeAspect="1" noChangeArrowheads="1"/>
          </p:cNvPicPr>
          <p:nvPr/>
        </p:nvPicPr>
        <p:blipFill rotWithShape="1">
          <a:blip r:embed="rId3">
            <a:extLst>
              <a:ext uri="{28A0092B-C50C-407E-A947-70E740481C1C}">
                <a14:useLocalDpi xmlns:a14="http://schemas.microsoft.com/office/drawing/2010/main" val="0"/>
              </a:ext>
            </a:extLst>
          </a:blip>
          <a:srcRect t="-1" b="7114"/>
          <a:stretch/>
        </p:blipFill>
        <p:spPr bwMode="auto">
          <a:xfrm>
            <a:off x="7978363" y="2036702"/>
            <a:ext cx="3392082" cy="17749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hóm máu B- và những điều cực kì quan trọng bạn cần biết"/>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348" r="6867"/>
          <a:stretch/>
        </p:blipFill>
        <p:spPr bwMode="auto">
          <a:xfrm>
            <a:off x="7845604" y="3816106"/>
            <a:ext cx="3657600" cy="2945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695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par>
                                <p:cTn id="15" presetID="10"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10" presetClass="entr" presetSubtype="0"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fade">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2"/>
          <p:cNvGrpSpPr/>
          <p:nvPr/>
        </p:nvGrpSpPr>
        <p:grpSpPr>
          <a:xfrm>
            <a:off x="685622" y="465988"/>
            <a:ext cx="10817582" cy="1777816"/>
            <a:chOff x="0" y="0"/>
            <a:chExt cx="21640800" cy="3555633"/>
          </a:xfrm>
        </p:grpSpPr>
        <p:grpSp>
          <p:nvGrpSpPr>
            <p:cNvPr id="74" name="Group 3"/>
            <p:cNvGrpSpPr/>
            <p:nvPr/>
          </p:nvGrpSpPr>
          <p:grpSpPr>
            <a:xfrm>
              <a:off x="0" y="0"/>
              <a:ext cx="21640800" cy="3555633"/>
              <a:chOff x="0" y="0"/>
              <a:chExt cx="4274726" cy="702347"/>
            </a:xfrm>
          </p:grpSpPr>
          <p:sp>
            <p:nvSpPr>
              <p:cNvPr id="76" name="Freeform 4"/>
              <p:cNvSpPr/>
              <p:nvPr/>
            </p:nvSpPr>
            <p:spPr>
              <a:xfrm>
                <a:off x="0" y="0"/>
                <a:ext cx="4274726" cy="702347"/>
              </a:xfrm>
              <a:custGeom>
                <a:avLst/>
                <a:gdLst/>
                <a:ahLst/>
                <a:cxnLst/>
                <a:rect l="l" t="t" r="r" b="b"/>
                <a:pathLst>
                  <a:path w="4274726" h="702347">
                    <a:moveTo>
                      <a:pt x="4274726" y="0"/>
                    </a:moveTo>
                    <a:lnTo>
                      <a:pt x="0" y="0"/>
                    </a:lnTo>
                    <a:lnTo>
                      <a:pt x="0" y="514387"/>
                    </a:lnTo>
                    <a:lnTo>
                      <a:pt x="157480" y="514387"/>
                    </a:lnTo>
                    <a:lnTo>
                      <a:pt x="157480" y="702347"/>
                    </a:lnTo>
                    <a:lnTo>
                      <a:pt x="463550" y="514387"/>
                    </a:lnTo>
                    <a:lnTo>
                      <a:pt x="4274726" y="514387"/>
                    </a:lnTo>
                    <a:lnTo>
                      <a:pt x="4274726" y="0"/>
                    </a:lnTo>
                    <a:close/>
                  </a:path>
                </a:pathLst>
              </a:custGeom>
              <a:solidFill>
                <a:srgbClr val="FFDE59"/>
              </a:solidFill>
            </p:spPr>
          </p:sp>
          <p:sp>
            <p:nvSpPr>
              <p:cNvPr id="77" name="TextBox 5"/>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75" name="TextBox 6"/>
            <p:cNvSpPr txBox="1"/>
            <p:nvPr/>
          </p:nvSpPr>
          <p:spPr>
            <a:xfrm>
              <a:off x="448121" y="276450"/>
              <a:ext cx="20664322" cy="2123659"/>
            </a:xfrm>
            <a:prstGeom prst="rect">
              <a:avLst/>
            </a:prstGeom>
          </p:spPr>
          <p:txBody>
            <a:bodyPr wrap="square" lIns="0" tIns="0" rIns="0" bIns="0" rtlCol="0" anchor="t">
              <a:spAutoFit/>
            </a:bodyPr>
            <a:lstStyle/>
            <a:p>
              <a:r>
                <a:rPr lang="en-US" sz="2300" b="1" dirty="0" err="1" smtClean="0">
                  <a:solidFill>
                    <a:srgbClr val="000000"/>
                  </a:solidFill>
                  <a:latin typeface="Arial" pitchFamily="34" charset="0"/>
                </a:rPr>
                <a:t>Mỗi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những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điểm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riêng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biệt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như</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màu</a:t>
              </a:r>
              <a:r>
                <a:rPr lang="en-US" sz="2300" b="1" dirty="0" smtClean="0">
                  <a:solidFill>
                    <a:srgbClr val="000000"/>
                  </a:solidFill>
                  <a:latin typeface="Arial" pitchFamily="34" charset="0"/>
                </a:rPr>
                <a:t> da, </a:t>
              </a:r>
              <a:r>
                <a:rPr lang="en-US" sz="2300" b="1" dirty="0" err="1" smtClean="0">
                  <a:solidFill>
                    <a:srgbClr val="000000"/>
                  </a:solidFill>
                  <a:latin typeface="Arial" pitchFamily="34" charset="0"/>
                </a:rPr>
                <a:t>chiều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nhóm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máu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Ngoài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nhau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cấu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tạo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những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điểm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chung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nào</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pic>
        <p:nvPicPr>
          <p:cNvPr id="2058" name="Picture 10" descr="Human body anatomy Vectors &amp; Illustrations for Free Download | Freepi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370" y="1666042"/>
            <a:ext cx="5849068" cy="5313878"/>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Straight Connector 79"/>
          <p:cNvCxnSpPr/>
          <p:nvPr/>
        </p:nvCxnSpPr>
        <p:spPr>
          <a:xfrm>
            <a:off x="8172499" y="2243804"/>
            <a:ext cx="135091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a:off x="8059334" y="2667000"/>
            <a:ext cx="146407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a:off x="8440334" y="3200400"/>
            <a:ext cx="1464078"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94" name="Group 93"/>
          <p:cNvGrpSpPr/>
          <p:nvPr/>
        </p:nvGrpSpPr>
        <p:grpSpPr>
          <a:xfrm>
            <a:off x="7327295" y="3733800"/>
            <a:ext cx="2440995" cy="381000"/>
            <a:chOff x="7327295" y="3733800"/>
            <a:chExt cx="2440995" cy="381000"/>
          </a:xfrm>
        </p:grpSpPr>
        <p:cxnSp>
          <p:nvCxnSpPr>
            <p:cNvPr id="90" name="Straight Connector 89"/>
            <p:cNvCxnSpPr/>
            <p:nvPr/>
          </p:nvCxnSpPr>
          <p:spPr>
            <a:xfrm flipV="1">
              <a:off x="7327295" y="3733800"/>
              <a:ext cx="2440995" cy="381000"/>
            </a:xfrm>
            <a:prstGeom prst="line">
              <a:avLst/>
            </a:prstGeom>
            <a:ln w="28575"/>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a:off x="8501553" y="3733800"/>
              <a:ext cx="1266737"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92" name="Group 91"/>
          <p:cNvGrpSpPr/>
          <p:nvPr/>
        </p:nvGrpSpPr>
        <p:grpSpPr>
          <a:xfrm>
            <a:off x="7667991" y="4876800"/>
            <a:ext cx="2036647" cy="304800"/>
            <a:chOff x="7667991" y="4876800"/>
            <a:chExt cx="2036647" cy="304800"/>
          </a:xfrm>
        </p:grpSpPr>
        <p:cxnSp>
          <p:nvCxnSpPr>
            <p:cNvPr id="91" name="Straight Connector 90"/>
            <p:cNvCxnSpPr/>
            <p:nvPr/>
          </p:nvCxnSpPr>
          <p:spPr>
            <a:xfrm>
              <a:off x="8240560" y="5181600"/>
              <a:ext cx="146407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a:off x="7667991" y="4876800"/>
              <a:ext cx="2036647" cy="304800"/>
            </a:xfrm>
            <a:prstGeom prst="line">
              <a:avLst/>
            </a:prstGeom>
            <a:ln w="28575"/>
          </p:spPr>
          <p:style>
            <a:lnRef idx="1">
              <a:schemeClr val="dk1"/>
            </a:lnRef>
            <a:fillRef idx="0">
              <a:schemeClr val="dk1"/>
            </a:fillRef>
            <a:effectRef idx="0">
              <a:schemeClr val="dk1"/>
            </a:effectRef>
            <a:fontRef idx="minor">
              <a:schemeClr val="tx1"/>
            </a:fontRef>
          </p:style>
        </p:cxnSp>
      </p:grpSp>
      <p:sp>
        <p:nvSpPr>
          <p:cNvPr id="95" name="TextBox 94"/>
          <p:cNvSpPr txBox="1"/>
          <p:nvPr/>
        </p:nvSpPr>
        <p:spPr>
          <a:xfrm>
            <a:off x="9523412" y="2030969"/>
            <a:ext cx="609600" cy="369332"/>
          </a:xfrm>
          <a:prstGeom prst="rect">
            <a:avLst/>
          </a:prstGeom>
          <a:noFill/>
        </p:spPr>
        <p:txBody>
          <a:bodyPr wrap="square" rtlCol="0">
            <a:spAutoFit/>
          </a:bodyPr>
          <a:lstStyle/>
          <a:p>
            <a:r>
              <a:rPr lang="en-US" sz="1800" b="1" dirty="0" smtClean="0"/>
              <a:t>1</a:t>
            </a:r>
            <a:endParaRPr lang="en-US" sz="1800" b="1" dirty="0"/>
          </a:p>
        </p:txBody>
      </p:sp>
      <p:sp>
        <p:nvSpPr>
          <p:cNvPr id="102" name="TextBox 101"/>
          <p:cNvSpPr txBox="1"/>
          <p:nvPr/>
        </p:nvSpPr>
        <p:spPr>
          <a:xfrm>
            <a:off x="9523997" y="2421754"/>
            <a:ext cx="609600" cy="369332"/>
          </a:xfrm>
          <a:prstGeom prst="rect">
            <a:avLst/>
          </a:prstGeom>
          <a:noFill/>
        </p:spPr>
        <p:txBody>
          <a:bodyPr wrap="square" rtlCol="0">
            <a:spAutoFit/>
          </a:bodyPr>
          <a:lstStyle/>
          <a:p>
            <a:r>
              <a:rPr lang="en-US" sz="1800" b="1" dirty="0" smtClean="0"/>
              <a:t>2</a:t>
            </a:r>
            <a:endParaRPr lang="en-US" sz="1800" b="1" dirty="0"/>
          </a:p>
        </p:txBody>
      </p:sp>
      <p:sp>
        <p:nvSpPr>
          <p:cNvPr id="103" name="TextBox 102"/>
          <p:cNvSpPr txBox="1"/>
          <p:nvPr/>
        </p:nvSpPr>
        <p:spPr>
          <a:xfrm>
            <a:off x="9904412" y="2969036"/>
            <a:ext cx="609600" cy="369332"/>
          </a:xfrm>
          <a:prstGeom prst="rect">
            <a:avLst/>
          </a:prstGeom>
          <a:noFill/>
        </p:spPr>
        <p:txBody>
          <a:bodyPr wrap="square" rtlCol="0">
            <a:spAutoFit/>
          </a:bodyPr>
          <a:lstStyle/>
          <a:p>
            <a:r>
              <a:rPr lang="en-US" sz="1800" b="1" dirty="0" smtClean="0"/>
              <a:t>3</a:t>
            </a:r>
            <a:endParaRPr lang="en-US" sz="1800" b="1" dirty="0"/>
          </a:p>
        </p:txBody>
      </p:sp>
      <p:sp>
        <p:nvSpPr>
          <p:cNvPr id="104" name="TextBox 103"/>
          <p:cNvSpPr txBox="1"/>
          <p:nvPr/>
        </p:nvSpPr>
        <p:spPr>
          <a:xfrm>
            <a:off x="9728700" y="3516318"/>
            <a:ext cx="609600" cy="369332"/>
          </a:xfrm>
          <a:prstGeom prst="rect">
            <a:avLst/>
          </a:prstGeom>
          <a:noFill/>
        </p:spPr>
        <p:txBody>
          <a:bodyPr wrap="square" rtlCol="0">
            <a:spAutoFit/>
          </a:bodyPr>
          <a:lstStyle/>
          <a:p>
            <a:r>
              <a:rPr lang="en-US" sz="1800" b="1" dirty="0" smtClean="0"/>
              <a:t>4</a:t>
            </a:r>
            <a:endParaRPr lang="en-US" sz="1800" b="1" dirty="0"/>
          </a:p>
        </p:txBody>
      </p:sp>
      <p:sp>
        <p:nvSpPr>
          <p:cNvPr id="105" name="TextBox 104"/>
          <p:cNvSpPr txBox="1"/>
          <p:nvPr/>
        </p:nvSpPr>
        <p:spPr>
          <a:xfrm>
            <a:off x="9667607" y="4977704"/>
            <a:ext cx="609600" cy="369332"/>
          </a:xfrm>
          <a:prstGeom prst="rect">
            <a:avLst/>
          </a:prstGeom>
          <a:noFill/>
        </p:spPr>
        <p:txBody>
          <a:bodyPr wrap="square" rtlCol="0">
            <a:spAutoFit/>
          </a:bodyPr>
          <a:lstStyle/>
          <a:p>
            <a:r>
              <a:rPr lang="en-US" sz="1800" b="1" dirty="0" smtClean="0"/>
              <a:t>5</a:t>
            </a:r>
            <a:endParaRPr lang="en-US" sz="1800" b="1" dirty="0"/>
          </a:p>
        </p:txBody>
      </p:sp>
      <p:sp>
        <p:nvSpPr>
          <p:cNvPr id="107" name="TextBox 106"/>
          <p:cNvSpPr txBox="1"/>
          <p:nvPr/>
        </p:nvSpPr>
        <p:spPr>
          <a:xfrm>
            <a:off x="1646124" y="2260618"/>
            <a:ext cx="609600" cy="369332"/>
          </a:xfrm>
          <a:prstGeom prst="rect">
            <a:avLst/>
          </a:prstGeom>
          <a:noFill/>
        </p:spPr>
        <p:txBody>
          <a:bodyPr wrap="square" rtlCol="0">
            <a:spAutoFit/>
          </a:bodyPr>
          <a:lstStyle/>
          <a:p>
            <a:r>
              <a:rPr lang="en-US" sz="1800" b="1" dirty="0" smtClean="0"/>
              <a:t>6</a:t>
            </a:r>
            <a:endParaRPr lang="en-US" sz="1800" b="1" dirty="0"/>
          </a:p>
        </p:txBody>
      </p:sp>
      <p:grpSp>
        <p:nvGrpSpPr>
          <p:cNvPr id="99" name="Group 98"/>
          <p:cNvGrpSpPr/>
          <p:nvPr/>
        </p:nvGrpSpPr>
        <p:grpSpPr>
          <a:xfrm>
            <a:off x="2050828" y="2179410"/>
            <a:ext cx="2138584" cy="3167626"/>
            <a:chOff x="2038949" y="2179132"/>
            <a:chExt cx="2138584" cy="3167626"/>
          </a:xfrm>
        </p:grpSpPr>
        <p:cxnSp>
          <p:nvCxnSpPr>
            <p:cNvPr id="106" name="Straight Connector 105"/>
            <p:cNvCxnSpPr/>
            <p:nvPr/>
          </p:nvCxnSpPr>
          <p:spPr>
            <a:xfrm flipV="1">
              <a:off x="2038949" y="2179132"/>
              <a:ext cx="2138584" cy="294501"/>
            </a:xfrm>
            <a:prstGeom prst="line">
              <a:avLst/>
            </a:prstGeom>
            <a:ln w="28575"/>
          </p:spPr>
          <p:style>
            <a:lnRef idx="1">
              <a:schemeClr val="dk1"/>
            </a:lnRef>
            <a:fillRef idx="0">
              <a:schemeClr val="dk1"/>
            </a:fillRef>
            <a:effectRef idx="0">
              <a:schemeClr val="dk1"/>
            </a:effectRef>
            <a:fontRef idx="minor">
              <a:schemeClr val="tx1"/>
            </a:fontRef>
          </p:style>
        </p:cxnSp>
        <p:cxnSp>
          <p:nvCxnSpPr>
            <p:cNvPr id="109" name="Straight Connector 108"/>
            <p:cNvCxnSpPr/>
            <p:nvPr/>
          </p:nvCxnSpPr>
          <p:spPr>
            <a:xfrm>
              <a:off x="2038949" y="2470713"/>
              <a:ext cx="2138584" cy="654133"/>
            </a:xfrm>
            <a:prstGeom prst="line">
              <a:avLst/>
            </a:prstGeom>
            <a:ln w="28575"/>
          </p:spPr>
          <p:style>
            <a:lnRef idx="1">
              <a:schemeClr val="dk1"/>
            </a:lnRef>
            <a:fillRef idx="0">
              <a:schemeClr val="dk1"/>
            </a:fillRef>
            <a:effectRef idx="0">
              <a:schemeClr val="dk1"/>
            </a:effectRef>
            <a:fontRef idx="minor">
              <a:schemeClr val="tx1"/>
            </a:fontRef>
          </p:style>
        </p:cxnSp>
        <p:cxnSp>
          <p:nvCxnSpPr>
            <p:cNvPr id="112" name="Straight Connector 111"/>
            <p:cNvCxnSpPr/>
            <p:nvPr/>
          </p:nvCxnSpPr>
          <p:spPr>
            <a:xfrm>
              <a:off x="2038949" y="2470713"/>
              <a:ext cx="1909984" cy="2876045"/>
            </a:xfrm>
            <a:prstGeom prst="line">
              <a:avLst/>
            </a:prstGeom>
            <a:ln w="28575"/>
          </p:spPr>
          <p:style>
            <a:lnRef idx="1">
              <a:schemeClr val="dk1"/>
            </a:lnRef>
            <a:fillRef idx="0">
              <a:schemeClr val="dk1"/>
            </a:fillRef>
            <a:effectRef idx="0">
              <a:schemeClr val="dk1"/>
            </a:effectRef>
            <a:fontRef idx="minor">
              <a:schemeClr val="tx1"/>
            </a:fontRef>
          </p:style>
        </p:cxnSp>
      </p:grpSp>
      <p:sp>
        <p:nvSpPr>
          <p:cNvPr id="118" name="TextBox 117"/>
          <p:cNvSpPr txBox="1"/>
          <p:nvPr/>
        </p:nvSpPr>
        <p:spPr>
          <a:xfrm>
            <a:off x="5050010" y="1857042"/>
            <a:ext cx="609600" cy="369332"/>
          </a:xfrm>
          <a:prstGeom prst="rect">
            <a:avLst/>
          </a:prstGeom>
          <a:noFill/>
        </p:spPr>
        <p:txBody>
          <a:bodyPr wrap="square" rtlCol="0">
            <a:spAutoFit/>
          </a:bodyPr>
          <a:lstStyle/>
          <a:p>
            <a:r>
              <a:rPr lang="en-US" sz="1800" b="1" dirty="0" smtClean="0"/>
              <a:t>7</a:t>
            </a:r>
            <a:endParaRPr lang="en-US" sz="1800" b="1" dirty="0"/>
          </a:p>
        </p:txBody>
      </p:sp>
      <p:grpSp>
        <p:nvGrpSpPr>
          <p:cNvPr id="120" name="Group 119"/>
          <p:cNvGrpSpPr/>
          <p:nvPr/>
        </p:nvGrpSpPr>
        <p:grpSpPr>
          <a:xfrm>
            <a:off x="5332412" y="2226374"/>
            <a:ext cx="668971" cy="1142474"/>
            <a:chOff x="5354225" y="2226374"/>
            <a:chExt cx="668971" cy="1142474"/>
          </a:xfrm>
        </p:grpSpPr>
        <p:cxnSp>
          <p:nvCxnSpPr>
            <p:cNvPr id="117" name="Straight Connector 116"/>
            <p:cNvCxnSpPr>
              <a:stCxn id="118" idx="2"/>
            </p:cNvCxnSpPr>
            <p:nvPr/>
          </p:nvCxnSpPr>
          <p:spPr>
            <a:xfrm>
              <a:off x="5354810" y="2226374"/>
              <a:ext cx="668386" cy="1142474"/>
            </a:xfrm>
            <a:prstGeom prst="line">
              <a:avLst/>
            </a:prstGeom>
            <a:ln w="28575"/>
          </p:spPr>
          <p:style>
            <a:lnRef idx="1">
              <a:schemeClr val="dk1"/>
            </a:lnRef>
            <a:fillRef idx="0">
              <a:schemeClr val="dk1"/>
            </a:fillRef>
            <a:effectRef idx="0">
              <a:schemeClr val="dk1"/>
            </a:effectRef>
            <a:fontRef idx="minor">
              <a:schemeClr val="tx1"/>
            </a:fontRef>
          </p:style>
        </p:cxnSp>
        <p:cxnSp>
          <p:nvCxnSpPr>
            <p:cNvPr id="121" name="Straight Connector 120"/>
            <p:cNvCxnSpPr/>
            <p:nvPr/>
          </p:nvCxnSpPr>
          <p:spPr>
            <a:xfrm>
              <a:off x="5354225" y="2243804"/>
              <a:ext cx="245040" cy="1094564"/>
            </a:xfrm>
            <a:prstGeom prst="line">
              <a:avLst/>
            </a:prstGeom>
            <a:ln w="28575"/>
          </p:spPr>
          <p:style>
            <a:lnRef idx="1">
              <a:schemeClr val="dk1"/>
            </a:lnRef>
            <a:fillRef idx="0">
              <a:schemeClr val="dk1"/>
            </a:fillRef>
            <a:effectRef idx="0">
              <a:schemeClr val="dk1"/>
            </a:effectRef>
            <a:fontRef idx="minor">
              <a:schemeClr val="tx1"/>
            </a:fontRef>
          </p:style>
        </p:cxn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500"/>
                                        <p:tgtEl>
                                          <p:spTgt spid="20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wipe(right)">
                                      <p:cBhvr>
                                        <p:cTn id="12" dur="500"/>
                                        <p:tgtEl>
                                          <p:spTgt spid="8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wipe(right)">
                                      <p:cBhvr>
                                        <p:cTn id="20" dur="500"/>
                                        <p:tgtEl>
                                          <p:spTgt spid="8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500"/>
                                        <p:tgtEl>
                                          <p:spTgt spid="10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wipe(right)">
                                      <p:cBhvr>
                                        <p:cTn id="28" dur="500"/>
                                        <p:tgtEl>
                                          <p:spTgt spid="8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fade">
                                      <p:cBhvr>
                                        <p:cTn id="31" dur="500"/>
                                        <p:tgtEl>
                                          <p:spTgt spid="10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wipe(right)">
                                      <p:cBhvr>
                                        <p:cTn id="36" dur="500"/>
                                        <p:tgtEl>
                                          <p:spTgt spid="9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4"/>
                                        </p:tgtEl>
                                        <p:attrNameLst>
                                          <p:attrName>style.visibility</p:attrName>
                                        </p:attrNameLst>
                                      </p:cBhvr>
                                      <p:to>
                                        <p:strVal val="visible"/>
                                      </p:to>
                                    </p:set>
                                    <p:animEffect transition="in" filter="fade">
                                      <p:cBhvr>
                                        <p:cTn id="39" dur="500"/>
                                        <p:tgtEl>
                                          <p:spTgt spid="10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wipe(right)">
                                      <p:cBhvr>
                                        <p:cTn id="44" dur="500"/>
                                        <p:tgtEl>
                                          <p:spTgt spid="9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5"/>
                                        </p:tgtEl>
                                        <p:attrNameLst>
                                          <p:attrName>style.visibility</p:attrName>
                                        </p:attrNameLst>
                                      </p:cBhvr>
                                      <p:to>
                                        <p:strVal val="visible"/>
                                      </p:to>
                                    </p:set>
                                    <p:animEffect transition="in" filter="fade">
                                      <p:cBhvr>
                                        <p:cTn id="47" dur="500"/>
                                        <p:tgtEl>
                                          <p:spTgt spid="10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wipe(down)">
                                      <p:cBhvr>
                                        <p:cTn id="52" dur="500"/>
                                        <p:tgtEl>
                                          <p:spTgt spid="9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20"/>
                                        </p:tgtEl>
                                        <p:attrNameLst>
                                          <p:attrName>style.visibility</p:attrName>
                                        </p:attrNameLst>
                                      </p:cBhvr>
                                      <p:to>
                                        <p:strVal val="visible"/>
                                      </p:to>
                                    </p:set>
                                    <p:animEffect transition="in" filter="wipe(left)">
                                      <p:cBhvr>
                                        <p:cTn id="60" dur="500"/>
                                        <p:tgtEl>
                                          <p:spTgt spid="1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8"/>
                                        </p:tgtEl>
                                        <p:attrNameLst>
                                          <p:attrName>style.visibility</p:attrName>
                                        </p:attrNameLst>
                                      </p:cBhvr>
                                      <p:to>
                                        <p:strVal val="visible"/>
                                      </p:to>
                                    </p:set>
                                    <p:animEffect transition="in" filter="fade">
                                      <p:cBhvr>
                                        <p:cTn id="63"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02" grpId="0"/>
      <p:bldP spid="103" grpId="0"/>
      <p:bldP spid="104" grpId="0"/>
      <p:bldP spid="105" grpId="0"/>
      <p:bldP spid="107" grpId="0"/>
      <p:bldP spid="1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432" y="-1028700"/>
            <a:ext cx="14703927" cy="2057400"/>
            <a:chOff x="0" y="0"/>
            <a:chExt cx="5810472" cy="812800"/>
          </a:xfrm>
        </p:grpSpPr>
        <p:sp>
          <p:nvSpPr>
            <p:cNvPr id="3" name="Freeform 3"/>
            <p:cNvSpPr/>
            <p:nvPr/>
          </p:nvSpPr>
          <p:spPr>
            <a:xfrm>
              <a:off x="0" y="0"/>
              <a:ext cx="5810472" cy="812800"/>
            </a:xfrm>
            <a:custGeom>
              <a:avLst/>
              <a:gdLst/>
              <a:ahLst/>
              <a:cxnLst/>
              <a:rect l="l" t="t" r="r" b="b"/>
              <a:pathLst>
                <a:path w="5810472" h="812800">
                  <a:moveTo>
                    <a:pt x="0" y="0"/>
                  </a:moveTo>
                  <a:lnTo>
                    <a:pt x="5810472" y="0"/>
                  </a:lnTo>
                  <a:lnTo>
                    <a:pt x="5810472" y="812800"/>
                  </a:lnTo>
                  <a:lnTo>
                    <a:pt x="0" y="812800"/>
                  </a:lnTo>
                  <a:close/>
                </a:path>
              </a:pathLst>
            </a:custGeom>
            <a:solidFill>
              <a:srgbClr val="C9E265">
                <a:alpha val="69804"/>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alphaModFix am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416003">
            <a:off x="8061075" y="-2440146"/>
            <a:ext cx="4941205" cy="5898410"/>
          </a:xfrm>
          <a:prstGeom prst="rect">
            <a:avLst/>
          </a:prstGeom>
        </p:spPr>
      </p:pic>
      <p:grpSp>
        <p:nvGrpSpPr>
          <p:cNvPr id="6" name="Group 6"/>
          <p:cNvGrpSpPr/>
          <p:nvPr/>
        </p:nvGrpSpPr>
        <p:grpSpPr>
          <a:xfrm>
            <a:off x="685622" y="1394061"/>
            <a:ext cx="10817582" cy="4778139"/>
            <a:chOff x="0" y="0"/>
            <a:chExt cx="5920967" cy="2614617"/>
          </a:xfrm>
        </p:grpSpPr>
        <p:sp>
          <p:nvSpPr>
            <p:cNvPr id="7" name="Freeform 7"/>
            <p:cNvSpPr/>
            <p:nvPr/>
          </p:nvSpPr>
          <p:spPr>
            <a:xfrm>
              <a:off x="0" y="0"/>
              <a:ext cx="5920967" cy="2614617"/>
            </a:xfrm>
            <a:custGeom>
              <a:avLst/>
              <a:gdLst/>
              <a:ahLst/>
              <a:cxnLst/>
              <a:rect l="l" t="t" r="r" b="b"/>
              <a:pathLst>
                <a:path w="5920967" h="2614617">
                  <a:moveTo>
                    <a:pt x="5796507" y="59690"/>
                  </a:moveTo>
                  <a:cubicBezTo>
                    <a:pt x="5832067" y="59690"/>
                    <a:pt x="5861277" y="88900"/>
                    <a:pt x="5861277" y="124460"/>
                  </a:cubicBezTo>
                  <a:lnTo>
                    <a:pt x="5861277" y="2490157"/>
                  </a:lnTo>
                  <a:cubicBezTo>
                    <a:pt x="5861277" y="2525717"/>
                    <a:pt x="5832067" y="2554927"/>
                    <a:pt x="5796507" y="2554927"/>
                  </a:cubicBezTo>
                  <a:lnTo>
                    <a:pt x="124460" y="2554927"/>
                  </a:lnTo>
                  <a:cubicBezTo>
                    <a:pt x="88900" y="2554927"/>
                    <a:pt x="59690" y="2525717"/>
                    <a:pt x="59690" y="2490157"/>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490157"/>
                  </a:lnTo>
                  <a:cubicBezTo>
                    <a:pt x="0" y="2558737"/>
                    <a:pt x="55880" y="2614617"/>
                    <a:pt x="124460" y="2614617"/>
                  </a:cubicBezTo>
                  <a:lnTo>
                    <a:pt x="5796507" y="2614617"/>
                  </a:lnTo>
                  <a:cubicBezTo>
                    <a:pt x="5865087" y="2614617"/>
                    <a:pt x="5920967" y="2558737"/>
                    <a:pt x="5920967" y="2490157"/>
                  </a:cubicBezTo>
                  <a:lnTo>
                    <a:pt x="5920967" y="124460"/>
                  </a:lnTo>
                  <a:cubicBezTo>
                    <a:pt x="5920967" y="55880"/>
                    <a:pt x="5865087" y="0"/>
                    <a:pt x="5796507" y="0"/>
                  </a:cubicBezTo>
                  <a:close/>
                </a:path>
              </a:pathLst>
            </a:custGeom>
            <a:solidFill>
              <a:srgbClr val="D61F27"/>
            </a:solidFill>
          </p:spPr>
        </p:sp>
      </p:grpSp>
      <p:grpSp>
        <p:nvGrpSpPr>
          <p:cNvPr id="8" name="Group 8"/>
          <p:cNvGrpSpPr/>
          <p:nvPr/>
        </p:nvGrpSpPr>
        <p:grpSpPr>
          <a:xfrm rot="5400000">
            <a:off x="1085269" y="2564757"/>
            <a:ext cx="921972" cy="806516"/>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175029"/>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2" name="TextBox 12"/>
          <p:cNvSpPr txBox="1"/>
          <p:nvPr/>
        </p:nvSpPr>
        <p:spPr>
          <a:xfrm>
            <a:off x="1142998" y="1690708"/>
            <a:ext cx="1751014" cy="423193"/>
          </a:xfrm>
          <a:prstGeom prst="rect">
            <a:avLst/>
          </a:prstGeom>
        </p:spPr>
        <p:txBody>
          <a:bodyPr wrap="square" lIns="0" tIns="0" rIns="0" bIns="0" rtlCol="0" anchor="t">
            <a:spAutoFit/>
          </a:bodyPr>
          <a:lstStyle/>
          <a:p>
            <a:pPr algn="ctr">
              <a:lnSpc>
                <a:spcPts val="3266"/>
              </a:lnSpc>
            </a:pPr>
            <a:r>
              <a:rPr lang="en-US" sz="2800" b="1" dirty="0" err="1">
                <a:solidFill>
                  <a:srgbClr val="000000"/>
                </a:solidFill>
                <a:latin typeface="Arial" pitchFamily="34" charset="0"/>
              </a:rPr>
              <a:t>Kết</a:t>
            </a:r>
            <a:r>
              <a:rPr lang="en-US" sz="2800" b="1" dirty="0">
                <a:solidFill>
                  <a:srgbClr val="000000"/>
                </a:solidFill>
                <a:latin typeface="Arial" pitchFamily="34" charset="0"/>
              </a:rPr>
              <a:t> </a:t>
            </a:r>
            <a:r>
              <a:rPr lang="en-US" sz="2800" b="1" dirty="0" err="1">
                <a:solidFill>
                  <a:srgbClr val="000000"/>
                </a:solidFill>
                <a:latin typeface="Arial" pitchFamily="34" charset="0"/>
              </a:rPr>
              <a:t>luận</a:t>
            </a:r>
            <a:endParaRPr lang="en-US" sz="2800" b="1" dirty="0">
              <a:solidFill>
                <a:srgbClr val="000000"/>
              </a:solidFill>
              <a:latin typeface="Arial" pitchFamily="34" charset="0"/>
            </a:endParaRPr>
          </a:p>
        </p:txBody>
      </p:sp>
      <p:sp>
        <p:nvSpPr>
          <p:cNvPr id="13" name="TextBox 13"/>
          <p:cNvSpPr txBox="1"/>
          <p:nvPr/>
        </p:nvSpPr>
        <p:spPr>
          <a:xfrm>
            <a:off x="2182273" y="2334072"/>
            <a:ext cx="8910867" cy="1034129"/>
          </a:xfrm>
          <a:prstGeom prst="rect">
            <a:avLst/>
          </a:prstGeom>
        </p:spPr>
        <p:txBody>
          <a:bodyPr lIns="0" tIns="0" rIns="0" bIns="0" rtlCol="0" anchor="t">
            <a:spAutoFit/>
          </a:bodyPr>
          <a:lstStyle/>
          <a:p>
            <a:pPr>
              <a:lnSpc>
                <a:spcPct val="120000"/>
              </a:lnSpc>
              <a:spcBef>
                <a:spcPct val="0"/>
              </a:spcBef>
            </a:pPr>
            <a:r>
              <a:rPr lang="en-US" sz="2800" b="1" dirty="0" err="1">
                <a:solidFill>
                  <a:srgbClr val="000000"/>
                </a:solidFill>
                <a:latin typeface="Arial" pitchFamily="34" charset="0"/>
              </a:rPr>
              <a:t>Trong</a:t>
            </a:r>
            <a:r>
              <a:rPr lang="en-US" sz="2800" b="1" dirty="0">
                <a:solidFill>
                  <a:srgbClr val="000000"/>
                </a:solidFill>
                <a:latin typeface="Arial" pitchFamily="34" charset="0"/>
              </a:rPr>
              <a:t>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thể</a:t>
            </a:r>
            <a:r>
              <a:rPr lang="en-US" sz="2800" b="1" dirty="0">
                <a:solidFill>
                  <a:srgbClr val="000000"/>
                </a:solidFill>
                <a:latin typeface="Arial" pitchFamily="34" charset="0"/>
              </a:rPr>
              <a:t> </a:t>
            </a:r>
            <a:r>
              <a:rPr lang="en-US" sz="2800" b="1" dirty="0" err="1">
                <a:solidFill>
                  <a:srgbClr val="000000"/>
                </a:solidFill>
                <a:latin typeface="Arial" pitchFamily="34" charset="0"/>
              </a:rPr>
              <a:t>người</a:t>
            </a:r>
            <a:r>
              <a:rPr lang="en-US" sz="2800" b="1" dirty="0">
                <a:solidFill>
                  <a:srgbClr val="000000"/>
                </a:solidFill>
                <a:latin typeface="Arial" pitchFamily="34" charset="0"/>
              </a:rPr>
              <a:t> </a:t>
            </a:r>
            <a:r>
              <a:rPr lang="en-US" sz="2800" b="1" dirty="0" err="1" smtClean="0">
                <a:solidFill>
                  <a:srgbClr val="000000"/>
                </a:solidFill>
                <a:latin typeface="Arial" pitchFamily="34" charset="0"/>
              </a:rPr>
              <a:t>gồm</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các</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phần</a:t>
            </a:r>
            <a:r>
              <a:rPr lang="en-US" sz="2800" b="1" dirty="0" smtClean="0">
                <a:solidFill>
                  <a:srgbClr val="000000"/>
                </a:solidFill>
                <a:latin typeface="Arial" pitchFamily="34" charset="0"/>
              </a:rPr>
              <a:t>: </a:t>
            </a:r>
            <a:r>
              <a:rPr lang="en-US" sz="2800" b="1" i="1" dirty="0" err="1" smtClean="0">
                <a:solidFill>
                  <a:srgbClr val="C00000"/>
                </a:solidFill>
                <a:latin typeface="Arial" pitchFamily="34" charset="0"/>
              </a:rPr>
              <a:t>đầu</a:t>
            </a:r>
            <a:r>
              <a:rPr lang="en-US" sz="2800" b="1" dirty="0" smtClean="0">
                <a:solidFill>
                  <a:srgbClr val="000000"/>
                </a:solidFill>
                <a:latin typeface="Arial" pitchFamily="34" charset="0"/>
              </a:rPr>
              <a:t>, </a:t>
            </a:r>
            <a:r>
              <a:rPr lang="en-US" sz="2800" b="1" i="1" dirty="0" err="1" smtClean="0">
                <a:solidFill>
                  <a:srgbClr val="C00000"/>
                </a:solidFill>
                <a:latin typeface="Arial" pitchFamily="34" charset="0"/>
              </a:rPr>
              <a:t>cổ</a:t>
            </a:r>
            <a:r>
              <a:rPr lang="en-US" sz="2800" b="1" dirty="0" smtClean="0">
                <a:solidFill>
                  <a:srgbClr val="000000"/>
                </a:solidFill>
                <a:latin typeface="Arial" pitchFamily="34" charset="0"/>
              </a:rPr>
              <a:t>, </a:t>
            </a:r>
            <a:r>
              <a:rPr lang="en-US" sz="2800" b="1" i="1" dirty="0" err="1" smtClean="0">
                <a:solidFill>
                  <a:srgbClr val="C00000"/>
                </a:solidFill>
                <a:latin typeface="Arial" pitchFamily="34" charset="0"/>
              </a:rPr>
              <a:t>thân</a:t>
            </a:r>
            <a:r>
              <a:rPr lang="en-US" sz="2800" b="1" dirty="0" smtClean="0">
                <a:solidFill>
                  <a:srgbClr val="000000"/>
                </a:solidFill>
                <a:latin typeface="Arial" pitchFamily="34" charset="0"/>
              </a:rPr>
              <a:t>, </a:t>
            </a:r>
            <a:r>
              <a:rPr lang="en-US" sz="2800" b="1" i="1" dirty="0" err="1" smtClean="0">
                <a:solidFill>
                  <a:srgbClr val="C00000"/>
                </a:solidFill>
                <a:latin typeface="Arial" pitchFamily="34" charset="0"/>
              </a:rPr>
              <a:t>hai</a:t>
            </a:r>
            <a:r>
              <a:rPr lang="en-US" sz="2800" b="1" i="1" dirty="0" smtClean="0">
                <a:solidFill>
                  <a:srgbClr val="C00000"/>
                </a:solidFill>
                <a:latin typeface="Arial" pitchFamily="34" charset="0"/>
              </a:rPr>
              <a:t> </a:t>
            </a:r>
            <a:r>
              <a:rPr lang="en-US" sz="2800" b="1" i="1" dirty="0" err="1" smtClean="0">
                <a:solidFill>
                  <a:srgbClr val="C00000"/>
                </a:solidFill>
                <a:latin typeface="Arial" pitchFamily="34" charset="0"/>
              </a:rPr>
              <a:t>tay</a:t>
            </a:r>
            <a:r>
              <a:rPr lang="en-US" sz="2800" b="1" i="1" dirty="0" smtClean="0">
                <a:latin typeface="Arial" pitchFamily="34" charset="0"/>
              </a:rPr>
              <a:t>,</a:t>
            </a:r>
            <a:r>
              <a:rPr lang="en-US" sz="2800" b="1" i="1" dirty="0" smtClean="0">
                <a:solidFill>
                  <a:srgbClr val="C00000"/>
                </a:solidFill>
                <a:latin typeface="Arial" pitchFamily="34" charset="0"/>
              </a:rPr>
              <a:t> </a:t>
            </a:r>
            <a:r>
              <a:rPr lang="en-US" sz="2800" b="1" i="1" dirty="0" err="1" smtClean="0">
                <a:solidFill>
                  <a:srgbClr val="C00000"/>
                </a:solidFill>
                <a:latin typeface="Arial" pitchFamily="34" charset="0"/>
              </a:rPr>
              <a:t>hai</a:t>
            </a:r>
            <a:r>
              <a:rPr lang="en-US" sz="2800" b="1" i="1" dirty="0" smtClean="0">
                <a:solidFill>
                  <a:srgbClr val="C00000"/>
                </a:solidFill>
                <a:latin typeface="Arial" pitchFamily="34" charset="0"/>
              </a:rPr>
              <a:t> </a:t>
            </a:r>
            <a:r>
              <a:rPr lang="en-US" sz="2800" b="1" i="1" dirty="0" err="1" smtClean="0">
                <a:solidFill>
                  <a:srgbClr val="C00000"/>
                </a:solidFill>
                <a:latin typeface="Arial" pitchFamily="34" charset="0"/>
              </a:rPr>
              <a:t>chân</a:t>
            </a:r>
            <a:endParaRPr lang="en-US" sz="2800" b="1" i="1" dirty="0">
              <a:solidFill>
                <a:srgbClr val="C00000"/>
              </a:solidFill>
              <a:latin typeface="Arial" pitchFamily="34" charset="0"/>
            </a:endParaRPr>
          </a:p>
        </p:txBody>
      </p:sp>
      <p:grpSp>
        <p:nvGrpSpPr>
          <p:cNvPr id="14" name="Group 14"/>
          <p:cNvGrpSpPr/>
          <p:nvPr/>
        </p:nvGrpSpPr>
        <p:grpSpPr>
          <a:xfrm rot="5400000">
            <a:off x="1085269" y="4162839"/>
            <a:ext cx="921972" cy="806516"/>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175029"/>
            </a:soli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7" name="TextBox 17"/>
          <p:cNvSpPr txBox="1"/>
          <p:nvPr/>
        </p:nvSpPr>
        <p:spPr>
          <a:xfrm>
            <a:off x="2182273" y="3932156"/>
            <a:ext cx="8910867" cy="986617"/>
          </a:xfrm>
          <a:prstGeom prst="rect">
            <a:avLst/>
          </a:prstGeom>
        </p:spPr>
        <p:txBody>
          <a:bodyPr lIns="0" tIns="0" rIns="0" bIns="0" rtlCol="0" anchor="t">
            <a:spAutoFit/>
          </a:bodyPr>
          <a:lstStyle/>
          <a:p>
            <a:pPr>
              <a:lnSpc>
                <a:spcPct val="120000"/>
              </a:lnSpc>
              <a:spcBef>
                <a:spcPct val="0"/>
              </a:spcBef>
            </a:pPr>
            <a:r>
              <a:rPr lang="en-US" sz="2800" b="1" dirty="0" err="1" smtClean="0">
                <a:solidFill>
                  <a:srgbClr val="000000"/>
                </a:solidFill>
                <a:latin typeface="Arial" pitchFamily="34" charset="0"/>
              </a:rPr>
              <a:t>Toàn</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bộ</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cơ</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thể</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được</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bao</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bọc</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bên</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ngoài</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bởi</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một</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lớp</a:t>
            </a:r>
            <a:r>
              <a:rPr lang="en-US" sz="2800" b="1" dirty="0" smtClean="0">
                <a:solidFill>
                  <a:srgbClr val="000000"/>
                </a:solidFill>
                <a:latin typeface="Arial" pitchFamily="34" charset="0"/>
              </a:rPr>
              <a:t> da, </a:t>
            </a:r>
            <a:r>
              <a:rPr lang="en-US" sz="2800" b="1" dirty="0" err="1" smtClean="0">
                <a:solidFill>
                  <a:srgbClr val="000000"/>
                </a:solidFill>
                <a:latin typeface="Arial" pitchFamily="34" charset="0"/>
              </a:rPr>
              <a:t>dưới</a:t>
            </a:r>
            <a:r>
              <a:rPr lang="en-US" sz="2800" b="1" dirty="0" smtClean="0">
                <a:solidFill>
                  <a:srgbClr val="000000"/>
                </a:solidFill>
                <a:latin typeface="Arial" pitchFamily="34" charset="0"/>
              </a:rPr>
              <a:t> da </a:t>
            </a:r>
            <a:r>
              <a:rPr lang="en-US" sz="2800" b="1" dirty="0" err="1" smtClean="0">
                <a:solidFill>
                  <a:srgbClr val="000000"/>
                </a:solidFill>
                <a:latin typeface="Arial" pitchFamily="34" charset="0"/>
              </a:rPr>
              <a:t>là</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lớp</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mỡ</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dưới</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lớp</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mỡ</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là</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cơ</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và</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xương</a:t>
            </a:r>
            <a:r>
              <a:rPr lang="en-US" sz="2800" b="1" dirty="0" smtClean="0">
                <a:solidFill>
                  <a:srgbClr val="000000"/>
                </a:solidFill>
                <a:latin typeface="Arial" pitchFamily="34" charset="0"/>
              </a:rPr>
              <a:t> </a:t>
            </a:r>
            <a:endParaRPr lang="en-US" sz="2800" b="1" dirty="0">
              <a:solidFill>
                <a:srgbClr val="000000"/>
              </a:solidFill>
              <a:latin typeface="Arial" pitchFamily="34" charset="0"/>
            </a:endParaRPr>
          </a:p>
        </p:txBody>
      </p:sp>
      <p:sp>
        <p:nvSpPr>
          <p:cNvPr id="18" name="TextBox 28"/>
          <p:cNvSpPr txBox="1"/>
          <p:nvPr/>
        </p:nvSpPr>
        <p:spPr>
          <a:xfrm>
            <a:off x="685621" y="325967"/>
            <a:ext cx="6560239" cy="384529"/>
          </a:xfrm>
          <a:prstGeom prst="rect">
            <a:avLst/>
          </a:prstGeom>
        </p:spPr>
        <p:txBody>
          <a:bodyPr wrap="square" lIns="0" tIns="0" rIns="0" bIns="0" rtlCol="0" anchor="t">
            <a:spAutoFit/>
          </a:bodyPr>
          <a:lstStyle/>
          <a:p>
            <a:pPr>
              <a:lnSpc>
                <a:spcPts val="3266"/>
              </a:lnSpc>
            </a:pPr>
            <a:r>
              <a:rPr lang="en-US" sz="2300" b="1" dirty="0">
                <a:solidFill>
                  <a:srgbClr val="D61F27"/>
                </a:solidFill>
                <a:latin typeface="Arial" pitchFamily="34" charset="0"/>
              </a:rPr>
              <a:t>I. </a:t>
            </a:r>
            <a:r>
              <a:rPr lang="en-US" sz="2300" b="1" dirty="0" smtClean="0">
                <a:solidFill>
                  <a:srgbClr val="D61F27"/>
                </a:solidFill>
                <a:latin typeface="Arial" pitchFamily="34" charset="0"/>
              </a:rPr>
              <a:t>KHÁI QUÁT VỀ CƠ THỂ NGƯỜI</a:t>
            </a:r>
            <a:endParaRPr lang="en-US" sz="2300" b="1" dirty="0">
              <a:solidFill>
                <a:srgbClr val="D61F27"/>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685622" y="1223208"/>
            <a:ext cx="2056864" cy="1671638"/>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nvGrpSpPr>
          <p:cNvPr id="9" name="Group 9"/>
          <p:cNvGrpSpPr/>
          <p:nvPr/>
        </p:nvGrpSpPr>
        <p:grpSpPr>
          <a:xfrm>
            <a:off x="486713" y="3856450"/>
            <a:ext cx="2683890" cy="953350"/>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12" name="Group 12"/>
          <p:cNvGrpSpPr/>
          <p:nvPr/>
        </p:nvGrpSpPr>
        <p:grpSpPr>
          <a:xfrm>
            <a:off x="5873232" y="2906683"/>
            <a:ext cx="2702214" cy="2639407"/>
            <a:chOff x="-220549" y="-58910"/>
            <a:chExt cx="5405837" cy="5278814"/>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0549" y="880374"/>
              <a:ext cx="2817582" cy="4339530"/>
            </a:xfrm>
            <a:prstGeom prst="rect">
              <a:avLst/>
            </a:prstGeom>
          </p:spPr>
        </p:pic>
        <p:pic>
          <p:nvPicPr>
            <p:cNvPr id="14" name="Picture 14"/>
            <p:cNvPicPr>
              <a:picLocks noChangeAspect="1"/>
            </p:cNvPicPr>
            <p:nvPr/>
          </p:nvPicPr>
          <p:blipFill>
            <a:blip r:embed="rId6"/>
            <a:srcRect/>
            <a:stretch>
              <a:fillRect/>
            </a:stretch>
          </p:blipFill>
          <p:spPr>
            <a:xfrm>
              <a:off x="2460676" y="962930"/>
              <a:ext cx="2724612" cy="3977538"/>
            </a:xfrm>
            <a:prstGeom prst="rect">
              <a:avLst/>
            </a:prstGeom>
          </p:spPr>
        </p:pic>
        <p:sp>
          <p:nvSpPr>
            <p:cNvPr id="15" name="TextBox 15"/>
            <p:cNvSpPr txBox="1"/>
            <p:nvPr/>
          </p:nvSpPr>
          <p:spPr>
            <a:xfrm>
              <a:off x="1051473" y="-58910"/>
              <a:ext cx="3091116" cy="769058"/>
            </a:xfrm>
            <a:prstGeom prst="rect">
              <a:avLst/>
            </a:prstGeom>
          </p:spPr>
          <p:txBody>
            <a:bodyPr lIns="0" tIns="0" rIns="0" bIns="0" rtlCol="0" anchor="t">
              <a:spAutoFit/>
            </a:bodyPr>
            <a:lstStyle/>
            <a:p>
              <a:pPr algn="ctr">
                <a:lnSpc>
                  <a:spcPts val="3266"/>
                </a:lnSpc>
              </a:pPr>
              <a:r>
                <a:rPr lang="en-US" sz="2300" b="1" i="1" dirty="0" err="1" smtClean="0">
                  <a:solidFill>
                    <a:srgbClr val="000000"/>
                  </a:solidFill>
                  <a:latin typeface="Arial" pitchFamily="34" charset="0"/>
                </a:rPr>
                <a:t>Cơ</a:t>
              </a:r>
              <a:endParaRPr lang="en-US" sz="2300" b="1" i="1" dirty="0">
                <a:solidFill>
                  <a:srgbClr val="000000"/>
                </a:solidFill>
                <a:latin typeface="Arial" pitchFamily="34" charset="0"/>
              </a:endParaRPr>
            </a:p>
          </p:txBody>
        </p:sp>
      </p:grpSp>
      <p:grpSp>
        <p:nvGrpSpPr>
          <p:cNvPr id="16" name="Group 16"/>
          <p:cNvGrpSpPr/>
          <p:nvPr/>
        </p:nvGrpSpPr>
        <p:grpSpPr>
          <a:xfrm>
            <a:off x="3425403" y="2900445"/>
            <a:ext cx="2288557" cy="2475802"/>
            <a:chOff x="0" y="-724725"/>
            <a:chExt cx="5586196" cy="5795198"/>
          </a:xfrm>
        </p:grpSpPr>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760847"/>
              <a:ext cx="3253036" cy="4266278"/>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260252" y="802685"/>
              <a:ext cx="2325944" cy="4267788"/>
            </a:xfrm>
            <a:prstGeom prst="rect">
              <a:avLst/>
            </a:prstGeom>
          </p:spPr>
        </p:pic>
        <p:sp>
          <p:nvSpPr>
            <p:cNvPr id="19" name="TextBox 19"/>
            <p:cNvSpPr txBox="1"/>
            <p:nvPr/>
          </p:nvSpPr>
          <p:spPr>
            <a:xfrm>
              <a:off x="1361057" y="-724725"/>
              <a:ext cx="3062167" cy="1077637"/>
            </a:xfrm>
            <a:prstGeom prst="rect">
              <a:avLst/>
            </a:prstGeom>
          </p:spPr>
          <p:txBody>
            <a:bodyPr wrap="square" lIns="0" tIns="0" rIns="0" bIns="0" rtlCol="0" anchor="t">
              <a:spAutoFit/>
            </a:bodyPr>
            <a:lstStyle/>
            <a:p>
              <a:pPr algn="ctr">
                <a:lnSpc>
                  <a:spcPts val="3266"/>
                </a:lnSpc>
              </a:pPr>
              <a:r>
                <a:rPr lang="en-US" sz="2300" b="1" i="1" dirty="0" err="1">
                  <a:solidFill>
                    <a:srgbClr val="000000"/>
                  </a:solidFill>
                  <a:latin typeface="Arial" pitchFamily="34" charset="0"/>
                </a:rPr>
                <a:t>Xương</a:t>
              </a:r>
              <a:endParaRPr lang="en-US" sz="2300" b="1" i="1" dirty="0">
                <a:solidFill>
                  <a:srgbClr val="000000"/>
                </a:solidFill>
                <a:latin typeface="Arial" pitchFamily="34" charset="0"/>
              </a:endParaRPr>
            </a:p>
          </p:txBody>
        </p:sp>
      </p:grpSp>
      <p:sp>
        <p:nvSpPr>
          <p:cNvPr id="20" name="TextBox 20"/>
          <p:cNvSpPr txBox="1"/>
          <p:nvPr/>
        </p:nvSpPr>
        <p:spPr>
          <a:xfrm>
            <a:off x="472124" y="4140860"/>
            <a:ext cx="2683890" cy="384529"/>
          </a:xfrm>
          <a:prstGeom prst="rect">
            <a:avLst/>
          </a:prstGeom>
        </p:spPr>
        <p:txBody>
          <a:bodyPr lIns="0" tIns="0" rIns="0" bIns="0" rtlCol="0" anchor="t">
            <a:spAutoFit/>
          </a:bodyPr>
          <a:lstStyle/>
          <a:p>
            <a:pPr algn="ctr">
              <a:lnSpc>
                <a:spcPts val="3266"/>
              </a:lnSpc>
            </a:pP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vận</a:t>
            </a:r>
            <a:r>
              <a:rPr lang="en-US" sz="2300" b="1" dirty="0">
                <a:solidFill>
                  <a:srgbClr val="D61F27"/>
                </a:solidFill>
                <a:latin typeface="Arial" pitchFamily="34" charset="0"/>
              </a:rPr>
              <a:t> </a:t>
            </a:r>
            <a:r>
              <a:rPr lang="en-US" sz="2300" b="1" dirty="0" err="1">
                <a:solidFill>
                  <a:srgbClr val="D61F27"/>
                </a:solidFill>
                <a:latin typeface="Arial" pitchFamily="34" charset="0"/>
              </a:rPr>
              <a:t>động</a:t>
            </a:r>
            <a:endParaRPr lang="en-US" sz="2300" b="1" dirty="0">
              <a:solidFill>
                <a:srgbClr val="D61F27"/>
              </a:solidFill>
              <a:latin typeface="Arial" pitchFamily="34" charset="0"/>
            </a:endParaRPr>
          </a:p>
        </p:txBody>
      </p:sp>
      <p:sp>
        <p:nvSpPr>
          <p:cNvPr id="22" name="TextBox 22"/>
          <p:cNvSpPr txBox="1"/>
          <p:nvPr/>
        </p:nvSpPr>
        <p:spPr>
          <a:xfrm>
            <a:off x="3164496" y="5543428"/>
            <a:ext cx="2590825" cy="807722"/>
          </a:xfrm>
          <a:prstGeom prst="rect">
            <a:avLst/>
          </a:prstGeom>
        </p:spPr>
        <p:txBody>
          <a:bodyPr wrap="square" lIns="0" tIns="0" rIns="0" bIns="0" rtlCol="0" anchor="t">
            <a:spAutoFit/>
          </a:bodyPr>
          <a:lstStyle/>
          <a:p>
            <a:pPr algn="ctr">
              <a:lnSpc>
                <a:spcPts val="3266"/>
              </a:lnSpc>
              <a:spcBef>
                <a:spcPct val="0"/>
              </a:spcBef>
            </a:pPr>
            <a:r>
              <a:rPr lang="en-US" sz="2300" b="1" i="1" dirty="0" err="1" smtClean="0">
                <a:solidFill>
                  <a:srgbClr val="000000"/>
                </a:solidFill>
                <a:latin typeface="Arial" pitchFamily="34" charset="0"/>
              </a:rPr>
              <a:t>Định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hình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thể</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bảo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vệ</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nội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quan</a:t>
            </a:r>
            <a:endParaRPr lang="en-US" sz="2300" b="1" i="1" dirty="0">
              <a:solidFill>
                <a:srgbClr val="000000"/>
              </a:solidFill>
              <a:latin typeface="Arial" pitchFamily="34" charset="0"/>
            </a:endParaRPr>
          </a:p>
        </p:txBody>
      </p:sp>
      <p:sp>
        <p:nvSpPr>
          <p:cNvPr id="23" name="TextBox 23"/>
          <p:cNvSpPr txBox="1"/>
          <p:nvPr/>
        </p:nvSpPr>
        <p:spPr>
          <a:xfrm>
            <a:off x="5462634" y="5553450"/>
            <a:ext cx="3638042" cy="384529"/>
          </a:xfrm>
          <a:prstGeom prst="rect">
            <a:avLst/>
          </a:prstGeom>
        </p:spPr>
        <p:txBody>
          <a:bodyPr wrap="square" lIns="0" tIns="0" rIns="0" bIns="0" rtlCol="0" anchor="t">
            <a:spAutoFit/>
          </a:bodyPr>
          <a:lstStyle/>
          <a:p>
            <a:pPr algn="ctr">
              <a:lnSpc>
                <a:spcPts val="3266"/>
              </a:lnSpc>
              <a:spcBef>
                <a:spcPct val="0"/>
              </a:spcBef>
            </a:pPr>
            <a:r>
              <a:rPr lang="en-US" sz="2300" b="1" i="1" dirty="0" err="1" smtClean="0">
                <a:solidFill>
                  <a:srgbClr val="000000"/>
                </a:solidFill>
                <a:latin typeface="Arial" pitchFamily="34" charset="0"/>
              </a:rPr>
              <a:t>Cử</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động</a:t>
            </a:r>
            <a:r>
              <a:rPr lang="en-US" sz="2300" b="1" i="1" dirty="0" smtClean="0">
                <a:solidFill>
                  <a:srgbClr val="000000"/>
                </a:solidFill>
                <a:latin typeface="Arial" pitchFamily="34" charset="0"/>
              </a:rPr>
              <a:t>, di </a:t>
            </a:r>
            <a:r>
              <a:rPr lang="en-US" sz="2300" b="1" i="1" dirty="0" err="1" smtClean="0">
                <a:solidFill>
                  <a:srgbClr val="000000"/>
                </a:solidFill>
                <a:latin typeface="Arial" pitchFamily="34" charset="0"/>
              </a:rPr>
              <a:t>chuyển</a:t>
            </a:r>
            <a:endParaRPr lang="en-US" sz="2300" b="1" i="1" dirty="0">
              <a:solidFill>
                <a:srgbClr val="000000"/>
              </a:solidFill>
              <a:latin typeface="Arial" pitchFamily="34" charset="0"/>
            </a:endParaRPr>
          </a:p>
        </p:txBody>
      </p:sp>
      <p:sp>
        <p:nvSpPr>
          <p:cNvPr id="28"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
        <p:nvSpPr>
          <p:cNvPr id="29"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pic>
        <p:nvPicPr>
          <p:cNvPr id="30" name="Picture 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0760599" y="-129520"/>
            <a:ext cx="1485210" cy="1628052"/>
          </a:xfrm>
          <a:prstGeom prst="rect">
            <a:avLst/>
          </a:prstGeom>
        </p:spPr>
      </p:pic>
      <p:grpSp>
        <p:nvGrpSpPr>
          <p:cNvPr id="26" name="Group 25"/>
          <p:cNvGrpSpPr/>
          <p:nvPr/>
        </p:nvGrpSpPr>
        <p:grpSpPr>
          <a:xfrm>
            <a:off x="685622" y="1298365"/>
            <a:ext cx="10075095" cy="1820783"/>
            <a:chOff x="685622" y="1298365"/>
            <a:chExt cx="10075095" cy="1820783"/>
          </a:xfrm>
        </p:grpSpPr>
        <p:sp>
          <p:nvSpPr>
            <p:cNvPr id="31" name="Freeform 6"/>
            <p:cNvSpPr/>
            <p:nvPr/>
          </p:nvSpPr>
          <p:spPr>
            <a:xfrm>
              <a:off x="685622" y="1298365"/>
              <a:ext cx="10075095" cy="1820783"/>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32" name="TextBox 8"/>
            <p:cNvSpPr txBox="1"/>
            <p:nvPr/>
          </p:nvSpPr>
          <p:spPr>
            <a:xfrm>
              <a:off x="1022147" y="1492614"/>
              <a:ext cx="9220200" cy="886397"/>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smtClean="0">
                  <a:solidFill>
                    <a:srgbClr val="000000"/>
                  </a:solidFill>
                  <a:latin typeface="Arial" pitchFamily="34" charset="0"/>
                </a:rPr>
                <a:t>hãy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kể</a:t>
              </a:r>
              <a:r>
                <a:rPr lang="en-US" sz="2400" b="1" dirty="0" smtClean="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smtClean="0">
                  <a:solidFill>
                    <a:srgbClr val="000000"/>
                  </a:solidFill>
                  <a:latin typeface="Arial" pitchFamily="34" charset="0"/>
                </a:rPr>
                <a:t>nêu</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vai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trò</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chính</a:t>
              </a:r>
              <a:r>
                <a:rPr lang="en-US" sz="2400" b="1" dirty="0" smtClean="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smtClean="0">
                  <a:solidFill>
                    <a:srgbClr val="000000"/>
                  </a:solidFill>
                  <a:latin typeface="Arial" pitchFamily="34" charset="0"/>
                </a:rPr>
                <a:t>quan</a:t>
              </a:r>
              <a:r>
                <a:rPr lang="en-US" sz="2400" b="1" dirty="0">
                  <a:solidFill>
                    <a:srgbClr val="000000"/>
                  </a:solidFill>
                  <a:latin typeface="Arial" pitchFamily="34" charset="0"/>
                </a:rPr>
                <a:t> </a:t>
              </a:r>
              <a:r>
                <a:rPr lang="en-US" sz="2400" b="1" dirty="0" err="1" smtClean="0">
                  <a:solidFill>
                    <a:srgbClr val="000000"/>
                  </a:solidFill>
                  <a:latin typeface="Arial" pitchFamily="34" charset="0"/>
                </a:rPr>
                <a:t>và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hệ</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quan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trong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mình</a:t>
              </a:r>
              <a:endParaRPr lang="en-US" sz="2400" b="1" dirty="0">
                <a:solidFill>
                  <a:srgbClr val="000000"/>
                </a:solidFill>
                <a:latin typeface="Arial" pitchFamily="34" charset="0"/>
              </a:endParaRPr>
            </a:p>
          </p:txBody>
        </p:sp>
      </p:grpSp>
      <p:grpSp>
        <p:nvGrpSpPr>
          <p:cNvPr id="8" name="Group 7"/>
          <p:cNvGrpSpPr/>
          <p:nvPr/>
        </p:nvGrpSpPr>
        <p:grpSpPr>
          <a:xfrm>
            <a:off x="8675420" y="2844936"/>
            <a:ext cx="2827843" cy="2698492"/>
            <a:chOff x="8577229" y="3106199"/>
            <a:chExt cx="2827843" cy="2698492"/>
          </a:xfrm>
        </p:grpSpPr>
        <p:grpSp>
          <p:nvGrpSpPr>
            <p:cNvPr id="5" name="Group 4"/>
            <p:cNvGrpSpPr/>
            <p:nvPr/>
          </p:nvGrpSpPr>
          <p:grpSpPr>
            <a:xfrm>
              <a:off x="8577229" y="3360211"/>
              <a:ext cx="2827843" cy="2444480"/>
              <a:chOff x="8463861" y="3093497"/>
              <a:chExt cx="2827843" cy="2444480"/>
            </a:xfrm>
          </p:grpSpPr>
          <p:pic>
            <p:nvPicPr>
              <p:cNvPr id="4" name="Picture 3"/>
              <p:cNvPicPr>
                <a:picLocks noChangeAspect="1"/>
              </p:cNvPicPr>
              <p:nvPr/>
            </p:nvPicPr>
            <p:blipFill rotWithShape="1">
              <a:blip r:embed="rId12">
                <a:clrChange>
                  <a:clrFrom>
                    <a:srgbClr val="FFFEFF"/>
                  </a:clrFrom>
                  <a:clrTo>
                    <a:srgbClr val="FFFEFF">
                      <a:alpha val="0"/>
                    </a:srgbClr>
                  </a:clrTo>
                </a:clrChange>
              </a:blip>
              <a:srcRect l="48935"/>
              <a:stretch/>
            </p:blipFill>
            <p:spPr>
              <a:xfrm>
                <a:off x="8463861" y="3093497"/>
                <a:ext cx="2211848" cy="2387050"/>
              </a:xfrm>
              <a:prstGeom prst="rect">
                <a:avLst/>
              </a:prstGeom>
            </p:spPr>
          </p:pic>
          <p:pic>
            <p:nvPicPr>
              <p:cNvPr id="27" name="Picture 6" descr="Thoái hóa khớp: Dấu hiệu, đối tượng và cách trị dứt điểm | ACC"/>
              <p:cNvPicPr>
                <a:picLocks noChangeAspect="1" noChangeArrowheads="1"/>
              </p:cNvPicPr>
              <p:nvPr/>
            </p:nvPicPr>
            <p:blipFill rotWithShape="1">
              <a:blip r:embed="rId13">
                <a:extLst>
                  <a:ext uri="{28A0092B-C50C-407E-A947-70E740481C1C}">
                    <a14:useLocalDpi xmlns:a14="http://schemas.microsoft.com/office/drawing/2010/main" val="0"/>
                  </a:ext>
                </a:extLst>
              </a:blip>
              <a:srcRect l="13250" t="11821" r="58750" b="1963"/>
              <a:stretch/>
            </p:blipFill>
            <p:spPr bwMode="auto">
              <a:xfrm>
                <a:off x="10170911" y="3243020"/>
                <a:ext cx="1120793" cy="229495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9619304" y="3106199"/>
              <a:ext cx="1225371" cy="446276"/>
            </a:xfrm>
            <a:prstGeom prst="rect">
              <a:avLst/>
            </a:prstGeom>
            <a:noFill/>
          </p:spPr>
          <p:txBody>
            <a:bodyPr wrap="square" rtlCol="0">
              <a:spAutoFit/>
            </a:bodyPr>
            <a:lstStyle/>
            <a:p>
              <a:r>
                <a:rPr lang="en-US" sz="2300" b="1" i="1" dirty="0" err="1" smtClean="0">
                  <a:solidFill>
                    <a:srgbClr val="000000"/>
                  </a:solidFill>
                  <a:latin typeface="Arial" pitchFamily="34" charset="0"/>
                </a:rPr>
                <a:t>Khớp</a:t>
              </a:r>
              <a:endParaRPr lang="en-US" sz="2300" b="1" i="1" dirty="0">
                <a:solidFill>
                  <a:srgbClr val="000000"/>
                </a:solidFill>
                <a:latin typeface="Arial" pitchFamily="34" charset="0"/>
              </a:endParaRPr>
            </a:p>
          </p:txBody>
        </p:sp>
      </p:grpSp>
      <p:sp>
        <p:nvSpPr>
          <p:cNvPr id="34" name="TextBox 23"/>
          <p:cNvSpPr txBox="1"/>
          <p:nvPr/>
        </p:nvSpPr>
        <p:spPr>
          <a:xfrm>
            <a:off x="9043614" y="5543428"/>
            <a:ext cx="2765798" cy="846386"/>
          </a:xfrm>
          <a:prstGeom prst="rect">
            <a:avLst/>
          </a:prstGeom>
        </p:spPr>
        <p:txBody>
          <a:bodyPr wrap="square" lIns="0" tIns="0" rIns="0" bIns="0" rtlCol="0" anchor="t">
            <a:spAutoFit/>
          </a:bodyPr>
          <a:lstStyle/>
          <a:p>
            <a:pPr algn="ctr">
              <a:lnSpc>
                <a:spcPts val="3266"/>
              </a:lnSpc>
              <a:spcBef>
                <a:spcPct val="0"/>
              </a:spcBef>
            </a:pPr>
            <a:r>
              <a:rPr lang="en-US" sz="2300" b="1" i="1" dirty="0" err="1" smtClean="0">
                <a:solidFill>
                  <a:srgbClr val="000000"/>
                </a:solidFill>
                <a:latin typeface="Arial" pitchFamily="34" charset="0"/>
              </a:rPr>
              <a:t>Kết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nối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các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xương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hỗ</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trợ</a:t>
            </a:r>
            <a:r>
              <a:rPr lang="en-US" sz="2300" b="1" i="1" dirty="0" smtClean="0">
                <a:solidFill>
                  <a:srgbClr val="000000"/>
                </a:solidFill>
                <a:latin typeface="Arial" pitchFamily="34" charset="0"/>
              </a:rPr>
              <a:t> di </a:t>
            </a:r>
            <a:r>
              <a:rPr lang="en-US" sz="2300" b="1" i="1" dirty="0" err="1" smtClean="0">
                <a:solidFill>
                  <a:srgbClr val="000000"/>
                </a:solidFill>
                <a:latin typeface="Arial" pitchFamily="34" charset="0"/>
              </a:rPr>
              <a:t>chuyển</a:t>
            </a:r>
            <a:endParaRPr lang="en-US" sz="2300" b="1" i="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1000"/>
                                        <p:tgtEl>
                                          <p:spTgt spid="23"/>
                                        </p:tgtEl>
                                      </p:cBhvr>
                                    </p:animEffect>
                                    <p:anim calcmode="lin" valueType="num">
                                      <p:cBhvr>
                                        <p:cTn id="61" dur="1000" fill="hold"/>
                                        <p:tgtEl>
                                          <p:spTgt spid="23"/>
                                        </p:tgtEl>
                                        <p:attrNameLst>
                                          <p:attrName>ppt_x</p:attrName>
                                        </p:attrNameLst>
                                      </p:cBhvr>
                                      <p:tavLst>
                                        <p:tav tm="0">
                                          <p:val>
                                            <p:strVal val="#ppt_x"/>
                                          </p:val>
                                        </p:tav>
                                        <p:tav tm="100000">
                                          <p:val>
                                            <p:strVal val="#ppt_x"/>
                                          </p:val>
                                        </p:tav>
                                      </p:tavLst>
                                    </p:anim>
                                    <p:anim calcmode="lin" valueType="num">
                                      <p:cBhvr>
                                        <p:cTn id="6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8"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199209" y="3429000"/>
            <a:ext cx="1561677" cy="204863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181879" y="3434052"/>
            <a:ext cx="2574752" cy="244021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615696" y="3429000"/>
            <a:ext cx="3825632" cy="2123779"/>
          </a:xfrm>
          <a:prstGeom prst="rect">
            <a:avLst/>
          </a:prstGeom>
        </p:spPr>
      </p:pic>
      <p:sp>
        <p:nvSpPr>
          <p:cNvPr id="15" name="TextBox 15"/>
          <p:cNvSpPr txBox="1"/>
          <p:nvPr/>
        </p:nvSpPr>
        <p:spPr>
          <a:xfrm>
            <a:off x="8181879" y="2900414"/>
            <a:ext cx="2693266" cy="384529"/>
          </a:xfrm>
          <a:prstGeom prst="rect">
            <a:avLst/>
          </a:prstGeom>
        </p:spPr>
        <p:txBody>
          <a:bodyPr lIns="0" tIns="0" rIns="0" bIns="0" rtlCol="0" anchor="t">
            <a:spAutoFit/>
          </a:bodyPr>
          <a:lstStyle/>
          <a:p>
            <a:pPr algn="ctr">
              <a:lnSpc>
                <a:spcPts val="3266"/>
              </a:lnSpc>
            </a:pPr>
            <a:r>
              <a:rPr lang="en-US" sz="2300" b="1" i="1" dirty="0" err="1" smtClean="0">
                <a:solidFill>
                  <a:srgbClr val="000000"/>
                </a:solidFill>
                <a:latin typeface="Arial" pitchFamily="34" charset="0"/>
              </a:rPr>
              <a:t>Mạch</a:t>
            </a:r>
            <a:r>
              <a:rPr lang="en-US" sz="2300" b="1" i="1" dirty="0" smtClean="0">
                <a:solidFill>
                  <a:srgbClr val="000000"/>
                </a:solidFill>
                <a:latin typeface="Arial" pitchFamily="34" charset="0"/>
              </a:rPr>
              <a:t> </a:t>
            </a:r>
            <a:r>
              <a:rPr lang="en-US" sz="2300" b="1" i="1" dirty="0" err="1">
                <a:solidFill>
                  <a:srgbClr val="000000"/>
                </a:solidFill>
                <a:latin typeface="Arial" pitchFamily="34" charset="0"/>
              </a:rPr>
              <a:t>máu</a:t>
            </a:r>
            <a:endParaRPr lang="en-US" sz="2300" b="1" i="1" dirty="0">
              <a:solidFill>
                <a:srgbClr val="000000"/>
              </a:solidFill>
              <a:latin typeface="Arial" pitchFamily="34" charset="0"/>
            </a:endParaRPr>
          </a:p>
        </p:txBody>
      </p:sp>
      <p:sp>
        <p:nvSpPr>
          <p:cNvPr id="16" name="TextBox 16"/>
          <p:cNvSpPr txBox="1"/>
          <p:nvPr/>
        </p:nvSpPr>
        <p:spPr>
          <a:xfrm>
            <a:off x="4207469" y="2854602"/>
            <a:ext cx="154515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Tim</a:t>
            </a:r>
          </a:p>
        </p:txBody>
      </p:sp>
      <p:sp>
        <p:nvSpPr>
          <p:cNvPr id="17" name="TextBox 17"/>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dirty="0" err="1">
                <a:solidFill>
                  <a:srgbClr val="D61F27"/>
                </a:solidFill>
                <a:latin typeface="Arial" pitchFamily="34" charset="0"/>
              </a:rPr>
              <a:t>Hệ</a:t>
            </a:r>
            <a:r>
              <a:rPr lang="en-US" sz="2300" b="1" dirty="0">
                <a:solidFill>
                  <a:srgbClr val="D61F27"/>
                </a:solidFill>
                <a:latin typeface="Arial" pitchFamily="34" charset="0"/>
              </a:rPr>
              <a:t> </a:t>
            </a:r>
            <a:r>
              <a:rPr lang="en-US" sz="2300" b="1" dirty="0" err="1">
                <a:solidFill>
                  <a:srgbClr val="D61F27"/>
                </a:solidFill>
                <a:latin typeface="Arial" pitchFamily="34" charset="0"/>
              </a:rPr>
              <a:t>tuần</a:t>
            </a:r>
            <a:r>
              <a:rPr lang="en-US" sz="2300" b="1" dirty="0">
                <a:solidFill>
                  <a:srgbClr val="D61F27"/>
                </a:solidFill>
                <a:latin typeface="Arial" pitchFamily="34" charset="0"/>
              </a:rPr>
              <a:t> </a:t>
            </a:r>
            <a:r>
              <a:rPr lang="en-US" sz="2300" b="1" dirty="0" err="1">
                <a:solidFill>
                  <a:srgbClr val="D61F27"/>
                </a:solidFill>
                <a:latin typeface="Arial" pitchFamily="34" charset="0"/>
              </a:rPr>
              <a:t>hoàn</a:t>
            </a:r>
            <a:endParaRPr lang="en-US" sz="2300" b="1" dirty="0">
              <a:solidFill>
                <a:srgbClr val="D61F27"/>
              </a:solidFill>
              <a:latin typeface="Arial" pitchFamily="34" charset="0"/>
            </a:endParaRPr>
          </a:p>
        </p:txBody>
      </p:sp>
      <p:sp>
        <p:nvSpPr>
          <p:cNvPr id="19" name="TextBox 19"/>
          <p:cNvSpPr txBox="1"/>
          <p:nvPr/>
        </p:nvSpPr>
        <p:spPr>
          <a:xfrm>
            <a:off x="3631720" y="5904649"/>
            <a:ext cx="4182898" cy="384529"/>
          </a:xfrm>
          <a:prstGeom prst="rect">
            <a:avLst/>
          </a:prstGeom>
        </p:spPr>
        <p:txBody>
          <a:bodyPr lIns="0" tIns="0" rIns="0" bIns="0" rtlCol="0" anchor="t">
            <a:spAutoFit/>
          </a:bodyPr>
          <a:lstStyle/>
          <a:p>
            <a:pPr>
              <a:lnSpc>
                <a:spcPts val="3266"/>
              </a:lnSpc>
              <a:spcBef>
                <a:spcPct val="0"/>
              </a:spcBef>
            </a:pPr>
            <a:r>
              <a:rPr lang="en-US" sz="2300" b="1" i="1" dirty="0">
                <a:solidFill>
                  <a:srgbClr val="000000"/>
                </a:solidFill>
                <a:latin typeface="Arial" pitchFamily="34" charset="0"/>
              </a:rPr>
              <a:t>Co </a:t>
            </a:r>
            <a:r>
              <a:rPr lang="en-US" sz="2300" b="1" i="1" dirty="0" err="1" smtClean="0">
                <a:solidFill>
                  <a:srgbClr val="000000"/>
                </a:solidFill>
                <a:latin typeface="Arial" pitchFamily="34" charset="0"/>
              </a:rPr>
              <a:t>bóp</a:t>
            </a:r>
            <a:r>
              <a:rPr lang="en-US" sz="2300" b="1" i="1" dirty="0" smtClean="0">
                <a:solidFill>
                  <a:srgbClr val="000000"/>
                </a:solidFill>
                <a:latin typeface="Arial" pitchFamily="34" charset="0"/>
              </a:rPr>
              <a:t>, </a:t>
            </a:r>
            <a:r>
              <a:rPr lang="en-US" sz="2300" b="1" i="1" dirty="0" err="1">
                <a:solidFill>
                  <a:srgbClr val="000000"/>
                </a:solidFill>
                <a:latin typeface="Arial" pitchFamily="34" charset="0"/>
              </a:rPr>
              <a:t>hút</a:t>
            </a:r>
            <a:r>
              <a:rPr lang="en-US" sz="2300" b="1" i="1" dirty="0">
                <a:solidFill>
                  <a:srgbClr val="000000"/>
                </a:solidFill>
                <a:latin typeface="Arial" pitchFamily="34" charset="0"/>
              </a:rPr>
              <a:t> </a:t>
            </a:r>
            <a:r>
              <a:rPr lang="en-US" sz="2300" b="1" i="1" dirty="0" err="1">
                <a:solidFill>
                  <a:srgbClr val="000000"/>
                </a:solidFill>
                <a:latin typeface="Arial" pitchFamily="34" charset="0"/>
              </a:rPr>
              <a:t>và</a:t>
            </a:r>
            <a:r>
              <a:rPr lang="en-US" sz="2300" b="1" i="1" dirty="0">
                <a:solidFill>
                  <a:srgbClr val="000000"/>
                </a:solidFill>
                <a:latin typeface="Arial" pitchFamily="34" charset="0"/>
              </a:rPr>
              <a:t> </a:t>
            </a:r>
            <a:r>
              <a:rPr lang="en-US" sz="2300" b="1" i="1" dirty="0" err="1">
                <a:solidFill>
                  <a:srgbClr val="000000"/>
                </a:solidFill>
                <a:latin typeface="Arial" pitchFamily="34" charset="0"/>
              </a:rPr>
              <a:t>đẩy</a:t>
            </a:r>
            <a:r>
              <a:rPr lang="en-US" sz="2300" b="1" i="1" dirty="0">
                <a:solidFill>
                  <a:srgbClr val="000000"/>
                </a:solidFill>
                <a:latin typeface="Arial" pitchFamily="34" charset="0"/>
              </a:rPr>
              <a:t> </a:t>
            </a:r>
            <a:r>
              <a:rPr lang="en-US" sz="2300" b="1" i="1" dirty="0" err="1">
                <a:solidFill>
                  <a:srgbClr val="000000"/>
                </a:solidFill>
                <a:latin typeface="Arial" pitchFamily="34" charset="0"/>
              </a:rPr>
              <a:t>máu</a:t>
            </a:r>
            <a:endParaRPr lang="en-US" sz="2300" b="1" i="1" dirty="0">
              <a:solidFill>
                <a:srgbClr val="000000"/>
              </a:solidFill>
              <a:latin typeface="Arial" pitchFamily="34" charset="0"/>
            </a:endParaRPr>
          </a:p>
        </p:txBody>
      </p:sp>
      <p:sp>
        <p:nvSpPr>
          <p:cNvPr id="20" name="TextBox 20"/>
          <p:cNvSpPr txBox="1"/>
          <p:nvPr/>
        </p:nvSpPr>
        <p:spPr>
          <a:xfrm>
            <a:off x="7449032" y="5829318"/>
            <a:ext cx="4158960" cy="846386"/>
          </a:xfrm>
          <a:prstGeom prst="rect">
            <a:avLst/>
          </a:prstGeom>
        </p:spPr>
        <p:txBody>
          <a:bodyPr wrap="square" lIns="0" tIns="0" rIns="0" bIns="0" rtlCol="0" anchor="t">
            <a:spAutoFit/>
          </a:bodyPr>
          <a:lstStyle/>
          <a:p>
            <a:pPr algn="ctr">
              <a:lnSpc>
                <a:spcPts val="3266"/>
              </a:lnSpc>
              <a:spcBef>
                <a:spcPct val="0"/>
              </a:spcBef>
            </a:pPr>
            <a:r>
              <a:rPr lang="en-US" sz="2300" b="1" i="1" dirty="0" err="1">
                <a:solidFill>
                  <a:srgbClr val="000000"/>
                </a:solidFill>
                <a:latin typeface="Arial" pitchFamily="34" charset="0"/>
              </a:rPr>
              <a:t>Vận</a:t>
            </a:r>
            <a:r>
              <a:rPr lang="en-US" sz="2300" b="1" i="1" dirty="0">
                <a:solidFill>
                  <a:srgbClr val="000000"/>
                </a:solidFill>
                <a:latin typeface="Arial" pitchFamily="34" charset="0"/>
              </a:rPr>
              <a:t> </a:t>
            </a:r>
            <a:r>
              <a:rPr lang="en-US" sz="2300" b="1" i="1" dirty="0" err="1">
                <a:solidFill>
                  <a:srgbClr val="000000"/>
                </a:solidFill>
                <a:latin typeface="Arial" pitchFamily="34" charset="0"/>
              </a:rPr>
              <a:t>chuyển</a:t>
            </a:r>
            <a:r>
              <a:rPr lang="en-US" sz="2300" b="1" i="1" dirty="0">
                <a:solidFill>
                  <a:srgbClr val="000000"/>
                </a:solidFill>
                <a:latin typeface="Arial" pitchFamily="34" charset="0"/>
              </a:rPr>
              <a:t> </a:t>
            </a:r>
            <a:r>
              <a:rPr lang="en-US" sz="2300" b="1" i="1" dirty="0" err="1" smtClean="0">
                <a:solidFill>
                  <a:srgbClr val="000000"/>
                </a:solidFill>
                <a:latin typeface="Arial" pitchFamily="34" charset="0"/>
              </a:rPr>
              <a:t>chất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dinh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dưỡng</a:t>
            </a:r>
            <a:r>
              <a:rPr lang="en-US" sz="2300" b="1" i="1" dirty="0" smtClean="0">
                <a:solidFill>
                  <a:srgbClr val="000000"/>
                </a:solidFill>
                <a:latin typeface="Arial" pitchFamily="34" charset="0"/>
              </a:rPr>
              <a:t>, oxygen, hormone</a:t>
            </a:r>
            <a:endParaRPr lang="en-US" sz="2300" b="1" i="1" dirty="0">
              <a:solidFill>
                <a:srgbClr val="000000"/>
              </a:solidFill>
              <a:latin typeface="Arial" pitchFamily="34" charset="0"/>
            </a:endParaRPr>
          </a:p>
        </p:txBody>
      </p:sp>
      <p:grpSp>
        <p:nvGrpSpPr>
          <p:cNvPr id="37" name="Group 36"/>
          <p:cNvGrpSpPr/>
          <p:nvPr/>
        </p:nvGrpSpPr>
        <p:grpSpPr>
          <a:xfrm>
            <a:off x="685622" y="1066800"/>
            <a:ext cx="10075095" cy="2052348"/>
            <a:chOff x="685622" y="1066800"/>
            <a:chExt cx="10075095" cy="2052348"/>
          </a:xfrm>
        </p:grpSpPr>
        <p:grpSp>
          <p:nvGrpSpPr>
            <p:cNvPr id="38" name="Group 5"/>
            <p:cNvGrpSpPr/>
            <p:nvPr/>
          </p:nvGrpSpPr>
          <p:grpSpPr>
            <a:xfrm>
              <a:off x="685622" y="1066800"/>
              <a:ext cx="10075095" cy="2052348"/>
              <a:chOff x="0" y="-38100"/>
              <a:chExt cx="3981321" cy="740447"/>
            </a:xfrm>
          </p:grpSpPr>
          <p:sp>
            <p:nvSpPr>
              <p:cNvPr id="40" name="Freeform 6"/>
              <p:cNvSpPr/>
              <p:nvPr/>
            </p:nvSpPr>
            <p:spPr>
              <a:xfrm>
                <a:off x="0" y="16463"/>
                <a:ext cx="3981321" cy="685884"/>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41"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39"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43"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44"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0760599" y="-129520"/>
            <a:ext cx="1485210" cy="1628052"/>
          </a:xfrm>
          <a:prstGeom prst="rect">
            <a:avLst/>
          </a:prstGeom>
        </p:spPr>
      </p:pic>
      <p:grpSp>
        <p:nvGrpSpPr>
          <p:cNvPr id="9" name="Group 9"/>
          <p:cNvGrpSpPr/>
          <p:nvPr/>
        </p:nvGrpSpPr>
        <p:grpSpPr>
          <a:xfrm>
            <a:off x="685505" y="3847250"/>
            <a:ext cx="2683890" cy="1277177"/>
            <a:chOff x="0" y="0"/>
            <a:chExt cx="1060578" cy="504564"/>
          </a:xfrm>
        </p:grpSpPr>
        <p:sp>
          <p:nvSpPr>
            <p:cNvPr id="10" name="Freeform 10"/>
            <p:cNvSpPr/>
            <p:nvPr/>
          </p:nvSpPr>
          <p:spPr>
            <a:xfrm>
              <a:off x="0" y="0"/>
              <a:ext cx="1060578" cy="504564"/>
            </a:xfrm>
            <a:custGeom>
              <a:avLst/>
              <a:gdLst/>
              <a:ahLst/>
              <a:cxnLst/>
              <a:rect l="l" t="t" r="r" b="b"/>
              <a:pathLst>
                <a:path w="1060578" h="504564">
                  <a:moveTo>
                    <a:pt x="0" y="0"/>
                  </a:moveTo>
                  <a:lnTo>
                    <a:pt x="1060578" y="0"/>
                  </a:lnTo>
                  <a:lnTo>
                    <a:pt x="1060578" y="504564"/>
                  </a:lnTo>
                  <a:lnTo>
                    <a:pt x="0" y="504564"/>
                  </a:lnTo>
                  <a:close/>
                </a:path>
              </a:pathLst>
            </a:custGeom>
            <a:solidFill>
              <a:srgbClr val="FFBD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392502" y="3510941"/>
            <a:ext cx="1785794" cy="2026961"/>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804425" y="3341752"/>
            <a:ext cx="1365099" cy="2462296"/>
          </a:xfrm>
          <a:prstGeom prst="rect">
            <a:avLst/>
          </a:prstGeom>
        </p:spPr>
      </p:pic>
      <p:sp>
        <p:nvSpPr>
          <p:cNvPr id="14" name="TextBox 14"/>
          <p:cNvSpPr txBox="1"/>
          <p:nvPr/>
        </p:nvSpPr>
        <p:spPr>
          <a:xfrm>
            <a:off x="7692783" y="2876274"/>
            <a:ext cx="3274010"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Đường dẫn khí</a:t>
            </a:r>
          </a:p>
        </p:txBody>
      </p:sp>
      <p:sp>
        <p:nvSpPr>
          <p:cNvPr id="15" name="TextBox 15"/>
          <p:cNvSpPr txBox="1"/>
          <p:nvPr/>
        </p:nvSpPr>
        <p:spPr>
          <a:xfrm>
            <a:off x="4512820" y="2876274"/>
            <a:ext cx="1545155" cy="384529"/>
          </a:xfrm>
          <a:prstGeom prst="rect">
            <a:avLst/>
          </a:prstGeom>
        </p:spPr>
        <p:txBody>
          <a:bodyPr lIns="0" tIns="0" rIns="0" bIns="0" rtlCol="0" anchor="t">
            <a:spAutoFit/>
          </a:bodyPr>
          <a:lstStyle/>
          <a:p>
            <a:pPr algn="ctr">
              <a:lnSpc>
                <a:spcPts val="3266"/>
              </a:lnSpc>
            </a:pPr>
            <a:r>
              <a:rPr lang="en-US" sz="2300" b="1" i="1" dirty="0" smtClean="0">
                <a:solidFill>
                  <a:srgbClr val="000000"/>
                </a:solidFill>
                <a:latin typeface="Arial" pitchFamily="34" charset="0"/>
              </a:rPr>
              <a:t>Hai </a:t>
            </a:r>
            <a:r>
              <a:rPr lang="en-US" sz="2300" b="1" i="1" dirty="0" err="1" smtClean="0">
                <a:solidFill>
                  <a:srgbClr val="000000"/>
                </a:solidFill>
                <a:latin typeface="Arial" pitchFamily="34" charset="0"/>
              </a:rPr>
              <a:t>lá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phổi</a:t>
            </a:r>
            <a:endParaRPr lang="en-US" sz="2300" b="1" i="1" dirty="0">
              <a:solidFill>
                <a:srgbClr val="000000"/>
              </a:solidFill>
              <a:latin typeface="Arial" pitchFamily="34" charset="0"/>
            </a:endParaRPr>
          </a:p>
        </p:txBody>
      </p:sp>
      <p:sp>
        <p:nvSpPr>
          <p:cNvPr id="16" name="TextBox 16"/>
          <p:cNvSpPr txBox="1"/>
          <p:nvPr/>
        </p:nvSpPr>
        <p:spPr>
          <a:xfrm>
            <a:off x="685622" y="4264646"/>
            <a:ext cx="268377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Hệ hô hấp</a:t>
            </a:r>
          </a:p>
        </p:txBody>
      </p:sp>
      <p:sp>
        <p:nvSpPr>
          <p:cNvPr id="18" name="TextBox 18"/>
          <p:cNvSpPr txBox="1"/>
          <p:nvPr/>
        </p:nvSpPr>
        <p:spPr>
          <a:xfrm>
            <a:off x="3881182" y="5989592"/>
            <a:ext cx="4166448" cy="384529"/>
          </a:xfrm>
          <a:prstGeom prst="rect">
            <a:avLst/>
          </a:prstGeom>
        </p:spPr>
        <p:txBody>
          <a:bodyPr lIns="0" tIns="0" rIns="0" bIns="0" rtlCol="0" anchor="t">
            <a:spAutoFit/>
          </a:bodyPr>
          <a:lstStyle/>
          <a:p>
            <a:pPr>
              <a:lnSpc>
                <a:spcPts val="3266"/>
              </a:lnSpc>
              <a:spcBef>
                <a:spcPct val="0"/>
              </a:spcBef>
            </a:pPr>
            <a:r>
              <a:rPr lang="en-US" sz="2300" b="1" i="1">
                <a:solidFill>
                  <a:srgbClr val="000000"/>
                </a:solidFill>
                <a:latin typeface="Arial" pitchFamily="34" charset="0"/>
              </a:rPr>
              <a:t>Thực hiện trao đổi khí</a:t>
            </a:r>
          </a:p>
        </p:txBody>
      </p:sp>
      <p:sp>
        <p:nvSpPr>
          <p:cNvPr id="19" name="TextBox 19"/>
          <p:cNvSpPr txBox="1"/>
          <p:nvPr/>
        </p:nvSpPr>
        <p:spPr>
          <a:xfrm>
            <a:off x="7692782" y="5829519"/>
            <a:ext cx="3860897" cy="846386"/>
          </a:xfrm>
          <a:prstGeom prst="rect">
            <a:avLst/>
          </a:prstGeom>
        </p:spPr>
        <p:txBody>
          <a:bodyPr wrap="square" lIns="0" tIns="0" rIns="0" bIns="0" rtlCol="0" anchor="t">
            <a:spAutoFit/>
          </a:bodyPr>
          <a:lstStyle/>
          <a:p>
            <a:pPr algn="ctr">
              <a:lnSpc>
                <a:spcPts val="3266"/>
              </a:lnSpc>
            </a:pPr>
            <a:r>
              <a:rPr lang="en-US" sz="2300" b="1" i="1" dirty="0" err="1" smtClean="0">
                <a:solidFill>
                  <a:srgbClr val="000000"/>
                </a:solidFill>
                <a:latin typeface="Arial" pitchFamily="34" charset="0"/>
              </a:rPr>
              <a:t>Lấy</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khí</a:t>
            </a:r>
            <a:r>
              <a:rPr lang="en-US" sz="2300" b="1" i="1" dirty="0" smtClean="0">
                <a:solidFill>
                  <a:srgbClr val="000000"/>
                </a:solidFill>
                <a:latin typeface="Arial" pitchFamily="34" charset="0"/>
              </a:rPr>
              <a:t> O</a:t>
            </a:r>
            <a:r>
              <a:rPr lang="en-US" sz="2300" b="1" i="1" baseline="-25000" dirty="0" smtClean="0">
                <a:solidFill>
                  <a:srgbClr val="000000"/>
                </a:solidFill>
                <a:latin typeface="Arial" pitchFamily="34" charset="0"/>
              </a:rPr>
              <a:t>2</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từ</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môi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trường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và</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thải</a:t>
            </a:r>
            <a:r>
              <a:rPr lang="en-US" sz="2300" b="1" i="1" dirty="0" smtClean="0">
                <a:solidFill>
                  <a:srgbClr val="000000"/>
                </a:solidFill>
                <a:latin typeface="Arial" pitchFamily="34" charset="0"/>
              </a:rPr>
              <a:t> CO</a:t>
            </a:r>
            <a:r>
              <a:rPr lang="en-US" sz="2300" b="1" i="1" baseline="-25000" dirty="0" smtClean="0">
                <a:solidFill>
                  <a:srgbClr val="000000"/>
                </a:solidFill>
                <a:latin typeface="Arial" pitchFamily="34" charset="0"/>
              </a:rPr>
              <a:t>2</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ra</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khỏi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cơ</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thể</a:t>
            </a:r>
            <a:endParaRPr lang="en-US" sz="2300" b="1" i="1" dirty="0">
              <a:solidFill>
                <a:srgbClr val="000000"/>
              </a:solidFill>
              <a:latin typeface="Arial" pitchFamily="34" charset="0"/>
            </a:endParaRPr>
          </a:p>
        </p:txBody>
      </p:sp>
      <p:grpSp>
        <p:nvGrpSpPr>
          <p:cNvPr id="32" name="Group 31"/>
          <p:cNvGrpSpPr/>
          <p:nvPr/>
        </p:nvGrpSpPr>
        <p:grpSpPr>
          <a:xfrm>
            <a:off x="685622" y="1066800"/>
            <a:ext cx="10075095" cy="2052348"/>
            <a:chOff x="685622" y="1066800"/>
            <a:chExt cx="10075095" cy="2052348"/>
          </a:xfrm>
        </p:grpSpPr>
        <p:grpSp>
          <p:nvGrpSpPr>
            <p:cNvPr id="33" name="Group 5"/>
            <p:cNvGrpSpPr/>
            <p:nvPr/>
          </p:nvGrpSpPr>
          <p:grpSpPr>
            <a:xfrm>
              <a:off x="685622" y="1066800"/>
              <a:ext cx="10075095" cy="2052348"/>
              <a:chOff x="0" y="-38100"/>
              <a:chExt cx="3981321" cy="740447"/>
            </a:xfrm>
          </p:grpSpPr>
          <p:sp>
            <p:nvSpPr>
              <p:cNvPr id="35" name="Freeform 6"/>
              <p:cNvSpPr/>
              <p:nvPr/>
            </p:nvSpPr>
            <p:spPr>
              <a:xfrm>
                <a:off x="0" y="16463"/>
                <a:ext cx="3981321" cy="685884"/>
              </a:xfrm>
              <a:custGeom>
                <a:avLst/>
                <a:gdLst/>
                <a:ahLst/>
                <a:cxnLst/>
                <a:rect l="l" t="t" r="r" b="b"/>
                <a:pathLst>
                  <a:path w="3981321" h="702347">
                    <a:moveTo>
                      <a:pt x="3981321" y="0"/>
                    </a:moveTo>
                    <a:lnTo>
                      <a:pt x="0" y="0"/>
                    </a:lnTo>
                    <a:lnTo>
                      <a:pt x="0" y="514387"/>
                    </a:lnTo>
                    <a:lnTo>
                      <a:pt x="157480" y="514387"/>
                    </a:lnTo>
                    <a:lnTo>
                      <a:pt x="157480" y="702347"/>
                    </a:lnTo>
                    <a:lnTo>
                      <a:pt x="463550" y="514387"/>
                    </a:lnTo>
                    <a:lnTo>
                      <a:pt x="3981321" y="514387"/>
                    </a:lnTo>
                    <a:lnTo>
                      <a:pt x="3981321" y="0"/>
                    </a:lnTo>
                    <a:close/>
                  </a:path>
                </a:pathLst>
              </a:custGeom>
              <a:solidFill>
                <a:srgbClr val="FFDE59"/>
              </a:solidFill>
            </p:spPr>
          </p:sp>
          <p:sp>
            <p:nvSpPr>
              <p:cNvPr id="36" name="TextBox 7"/>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34" name="TextBox 8"/>
            <p:cNvSpPr txBox="1"/>
            <p:nvPr/>
          </p:nvSpPr>
          <p:spPr>
            <a:xfrm>
              <a:off x="912812" y="1421590"/>
              <a:ext cx="9220200" cy="845616"/>
            </a:xfrm>
            <a:prstGeom prst="rect">
              <a:avLst/>
            </a:prstGeom>
          </p:spPr>
          <p:txBody>
            <a:bodyPr wrap="square" lIns="0" tIns="0" rIns="0" bIns="0" rtlCol="0" anchor="t">
              <a:spAutoFit/>
            </a:bodyPr>
            <a:lstStyle/>
            <a:p>
              <a:pPr algn="just">
                <a:lnSpc>
                  <a:spcPct val="120000"/>
                </a:lnSpc>
              </a:pPr>
              <a:r>
                <a:rPr lang="en-US" sz="2400" b="1" dirty="0" err="1">
                  <a:solidFill>
                    <a:srgbClr val="000000"/>
                  </a:solidFill>
                  <a:latin typeface="Arial" pitchFamily="34" charset="0"/>
                </a:rPr>
                <a:t>Dựa</a:t>
              </a:r>
              <a:r>
                <a:rPr lang="en-US" sz="2400" b="1" dirty="0">
                  <a:solidFill>
                    <a:srgbClr val="000000"/>
                  </a:solidFill>
                  <a:latin typeface="Arial" pitchFamily="34" charset="0"/>
                </a:rPr>
                <a:t> </a:t>
              </a:r>
              <a:r>
                <a:rPr lang="en-US" sz="2400" b="1" dirty="0" err="1">
                  <a:solidFill>
                    <a:srgbClr val="000000"/>
                  </a:solidFill>
                  <a:latin typeface="Arial" pitchFamily="34" charset="0"/>
                </a:rPr>
                <a:t>vào</a:t>
              </a:r>
              <a:r>
                <a:rPr lang="en-US" sz="2400" b="1" dirty="0">
                  <a:solidFill>
                    <a:srgbClr val="000000"/>
                  </a:solidFill>
                  <a:latin typeface="Arial" pitchFamily="34" charset="0"/>
                </a:rPr>
                <a:t> </a:t>
              </a:r>
              <a:r>
                <a:rPr lang="en-US" sz="2400" b="1" dirty="0" err="1">
                  <a:solidFill>
                    <a:srgbClr val="000000"/>
                  </a:solidFill>
                  <a:latin typeface="Arial" pitchFamily="34" charset="0"/>
                </a:rPr>
                <a:t>bảng</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SGK, </a:t>
              </a:r>
              <a:r>
                <a:rPr lang="en-US" sz="2400" b="1" dirty="0" err="1">
                  <a:solidFill>
                    <a:srgbClr val="000000"/>
                  </a:solidFill>
                  <a:latin typeface="Arial" pitchFamily="34" charset="0"/>
                </a:rPr>
                <a:t>nêu</a:t>
              </a:r>
              <a:r>
                <a:rPr lang="en-US" sz="2400" b="1" dirty="0">
                  <a:solidFill>
                    <a:srgbClr val="000000"/>
                  </a:solidFill>
                  <a:latin typeface="Arial" pitchFamily="34" charset="0"/>
                </a:rPr>
                <a:t> </a:t>
              </a:r>
              <a:r>
                <a:rPr lang="en-US" sz="2400" b="1" dirty="0" err="1">
                  <a:solidFill>
                    <a:srgbClr val="000000"/>
                  </a:solidFill>
                  <a:latin typeface="Arial" pitchFamily="34" charset="0"/>
                </a:rPr>
                <a:t>tên</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chức</a:t>
              </a:r>
              <a:r>
                <a:rPr lang="en-US" sz="2400" b="1" dirty="0">
                  <a:solidFill>
                    <a:srgbClr val="000000"/>
                  </a:solidFill>
                  <a:latin typeface="Arial" pitchFamily="34" charset="0"/>
                </a:rPr>
                <a:t> </a:t>
              </a:r>
              <a:r>
                <a:rPr lang="en-US" sz="2400" b="1" dirty="0" err="1">
                  <a:solidFill>
                    <a:srgbClr val="000000"/>
                  </a:solidFill>
                  <a:latin typeface="Arial" pitchFamily="34" charset="0"/>
                </a:rPr>
                <a:t>năng</a:t>
              </a:r>
              <a:r>
                <a:rPr lang="en-US" sz="2400" b="1" dirty="0">
                  <a:solidFill>
                    <a:srgbClr val="000000"/>
                  </a:solidFill>
                  <a:latin typeface="Arial" pitchFamily="34" charset="0"/>
                </a:rPr>
                <a:t> </a:t>
              </a:r>
              <a:r>
                <a:rPr lang="en-US" sz="2400" b="1" dirty="0" err="1">
                  <a:solidFill>
                    <a:srgbClr val="000000"/>
                  </a:solidFill>
                  <a:latin typeface="Arial" pitchFamily="34" charset="0"/>
                </a:rPr>
                <a:t>chính</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cơ</a:t>
              </a:r>
              <a:r>
                <a:rPr lang="en-US" sz="2400" b="1" dirty="0">
                  <a:solidFill>
                    <a:srgbClr val="000000"/>
                  </a:solidFill>
                  <a:latin typeface="Arial" pitchFamily="34" charset="0"/>
                </a:rPr>
                <a:t> </a:t>
              </a:r>
              <a:r>
                <a:rPr lang="en-US" sz="2400" b="1" dirty="0" err="1">
                  <a:solidFill>
                    <a:srgbClr val="000000"/>
                  </a:solidFill>
                  <a:latin typeface="Arial" pitchFamily="34" charset="0"/>
                </a:rPr>
                <a:t>quan</a:t>
              </a:r>
              <a:r>
                <a:rPr lang="en-US" sz="2400" b="1" dirty="0">
                  <a:solidFill>
                    <a:srgbClr val="000000"/>
                  </a:solidFill>
                  <a:latin typeface="Arial" pitchFamily="34" charset="0"/>
                </a:rPr>
                <a:t>. </a:t>
              </a:r>
            </a:p>
          </p:txBody>
        </p:sp>
      </p:grpSp>
      <p:sp>
        <p:nvSpPr>
          <p:cNvPr id="38" name="AutoShape 3"/>
          <p:cNvSpPr/>
          <p:nvPr/>
        </p:nvSpPr>
        <p:spPr>
          <a:xfrm rot="25240" flipV="1">
            <a:off x="685855" y="945419"/>
            <a:ext cx="10074628" cy="84398"/>
          </a:xfrm>
          <a:prstGeom prst="line">
            <a:avLst/>
          </a:prstGeom>
          <a:ln w="47625" cap="flat">
            <a:solidFill>
              <a:srgbClr val="D61F27"/>
            </a:solidFill>
            <a:prstDash val="solid"/>
            <a:headEnd type="none" w="sm" len="sm"/>
            <a:tailEnd type="none" w="sm" len="sm"/>
          </a:ln>
        </p:spPr>
      </p:sp>
      <p:sp>
        <p:nvSpPr>
          <p:cNvPr id="39" name="TextBox 22"/>
          <p:cNvSpPr txBox="1"/>
          <p:nvPr/>
        </p:nvSpPr>
        <p:spPr>
          <a:xfrm>
            <a:off x="685579" y="405615"/>
            <a:ext cx="9598572" cy="423193"/>
          </a:xfrm>
          <a:prstGeom prst="rect">
            <a:avLst/>
          </a:prstGeom>
        </p:spPr>
        <p:txBody>
          <a:bodyPr wrap="square" lIns="0" tIns="0" rIns="0" bIns="0" rtlCol="0" anchor="t">
            <a:spAutoFit/>
          </a:bodyPr>
          <a:lstStyle/>
          <a:p>
            <a:pPr>
              <a:lnSpc>
                <a:spcPts val="3266"/>
              </a:lnSpc>
              <a:spcBef>
                <a:spcPct val="0"/>
              </a:spcBef>
            </a:pPr>
            <a:r>
              <a:rPr lang="en-US" sz="2300" b="1" dirty="0">
                <a:solidFill>
                  <a:srgbClr val="2952A1"/>
                </a:solidFill>
                <a:latin typeface="Arial" pitchFamily="34" charset="0"/>
              </a:rPr>
              <a:t>II. </a:t>
            </a:r>
            <a:r>
              <a:rPr lang="en-US" sz="2300" b="1" dirty="0" smtClean="0">
                <a:solidFill>
                  <a:srgbClr val="2952A1"/>
                </a:solidFill>
                <a:latin typeface="Arial" pitchFamily="34" charset="0"/>
              </a:rPr>
              <a:t>VAI TRÒ CỦA CÁC CƠ QUAN VÀ HỆ CƠ QUAN TRONG CƠ THỂ</a:t>
            </a:r>
            <a:endParaRPr lang="en-US" sz="2300" b="1" dirty="0">
              <a:solidFill>
                <a:srgbClr val="2952A1"/>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1134</Words>
  <Application>Microsoft Office PowerPoint</Application>
  <PresentationFormat>Custom</PresentationFormat>
  <Paragraphs>102</Paragraphs>
  <Slides>19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27* KHÁI QUÁT VỀ CƠ THỂ NGƯỜI</dc:title>
  <dc:creator>Administrator</dc:creator>
  <cp:lastModifiedBy>FPTShop</cp:lastModifiedBy>
  <cp:revision>49</cp:revision>
  <dcterms:created xsi:type="dcterms:W3CDTF">2006-08-16T00:00:00Z</dcterms:created>
  <dcterms:modified xsi:type="dcterms:W3CDTF">2024-09-16T07:47:37Z</dcterms:modified>
  <dc:identifier>DAFaRxY-ZNk</dc:identifier>
</cp:coreProperties>
</file>