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4" r:id="rId1"/>
    <p:sldMasterId id="2147483716" r:id="rId2"/>
  </p:sldMasterIdLst>
  <p:notesMasterIdLst>
    <p:notesMasterId r:id="rId18"/>
  </p:notesMasterIdLst>
  <p:sldIdLst>
    <p:sldId id="427" r:id="rId3"/>
    <p:sldId id="386" r:id="rId4"/>
    <p:sldId id="387" r:id="rId5"/>
    <p:sldId id="388" r:id="rId6"/>
    <p:sldId id="390" r:id="rId7"/>
    <p:sldId id="416" r:id="rId8"/>
    <p:sldId id="444" r:id="rId9"/>
    <p:sldId id="442" r:id="rId10"/>
    <p:sldId id="445" r:id="rId11"/>
    <p:sldId id="446" r:id="rId12"/>
    <p:sldId id="451" r:id="rId13"/>
    <p:sldId id="447" r:id="rId14"/>
    <p:sldId id="452" r:id="rId15"/>
    <p:sldId id="450" r:id="rId16"/>
    <p:sldId id="43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18" autoAdjust="0"/>
    <p:restoredTop sz="94660"/>
  </p:normalViewPr>
  <p:slideViewPr>
    <p:cSldViewPr snapToGrid="0">
      <p:cViewPr varScale="1">
        <p:scale>
          <a:sx n="91" d="100"/>
          <a:sy n="91" d="100"/>
        </p:scale>
        <p:origin x="456" y="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3A2663-551C-49FF-AA12-105315D4597E}" type="datetimeFigureOut">
              <a:rPr lang="en-US" smtClean="0"/>
              <a:pPr/>
              <a:t>24/10/2024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92B4A3-FC1C-4894-9A71-5964AE2318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32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0EE3D-B647-45C4-9147-1E8246416E48}" type="datetimeFigureOut">
              <a:rPr lang="vi-VN"/>
              <a:pPr>
                <a:defRPr/>
              </a:pPr>
              <a:t>24/10/2024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8AF38-3BF0-45CA-9D29-CB27AAEBFAC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2965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30453-D257-430D-9085-66D42B88D350}" type="datetimeFigureOut">
              <a:rPr lang="vi-VN"/>
              <a:pPr>
                <a:defRPr/>
              </a:pPr>
              <a:t>24/10/2024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4BCE8-29A7-4760-88BB-05EFF8B9290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6764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7C479-7FEA-4A27-9FB8-C8D8A2724C21}" type="datetimeFigureOut">
              <a:rPr lang="vi-VN"/>
              <a:pPr>
                <a:defRPr/>
              </a:pPr>
              <a:t>24/10/2024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A6667-9406-48D2-9A1E-C4A0743B5D0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5272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A4C21B-6146-44E0-8B3A-A55F04590710}" type="datetimeFigureOut">
              <a:rPr lang="vi-VN" smtClean="0"/>
              <a:pPr>
                <a:defRPr/>
              </a:pPr>
              <a:t>24/10/2024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DC3EF4-2C6E-464D-ADCB-62CB8540E06C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7025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621B4B-79C3-41CD-BF82-9C310E79C376}" type="datetimeFigureOut">
              <a:rPr lang="vi-VN" smtClean="0"/>
              <a:pPr>
                <a:defRPr/>
              </a:pPr>
              <a:t>24/10/2024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44AA5C-1F9A-4B4C-96DD-62B27836F5FA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3153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E85FFB-1F32-4EFE-9EF9-DC4F8B140881}" type="datetimeFigureOut">
              <a:rPr lang="vi-VN" smtClean="0"/>
              <a:pPr>
                <a:defRPr/>
              </a:pPr>
              <a:t>24/10/2024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3F17D4-461A-48CB-B4C8-B02FAF69A0A5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3489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C8D34E-CD22-49E2-BF70-E99FBB479017}" type="datetimeFigureOut">
              <a:rPr lang="vi-VN" smtClean="0"/>
              <a:pPr>
                <a:defRPr/>
              </a:pPr>
              <a:t>24/10/2024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F25A12-EE15-48FF-985B-F5120ECFB05D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2316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D8390B-1FDB-4B85-A2DD-4271AB53ABE2}" type="datetimeFigureOut">
              <a:rPr lang="vi-VN" smtClean="0"/>
              <a:pPr>
                <a:defRPr/>
              </a:pPr>
              <a:t>24/10/2024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D3BF1F-1DEA-40FF-A54C-441C84093BF2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4408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ABB91E-8E8C-4591-8E2A-C4FE56AE2FFD}" type="datetimeFigureOut">
              <a:rPr lang="vi-VN" smtClean="0"/>
              <a:pPr>
                <a:defRPr/>
              </a:pPr>
              <a:t>24/10/2024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0BBE53-78F1-48EA-88C4-EE0B46507C8F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3836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FA3727-6610-4820-8A10-F7FDFCF038D6}" type="datetimeFigureOut">
              <a:rPr lang="vi-VN" smtClean="0"/>
              <a:pPr>
                <a:defRPr/>
              </a:pPr>
              <a:t>24/10/2024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A4CC84-6E90-4073-9DC8-D764EBC44376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5046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F4951D-D7AE-4C0D-8F58-1DE2F830F999}" type="datetimeFigureOut">
              <a:rPr lang="vi-VN" smtClean="0"/>
              <a:pPr>
                <a:defRPr/>
              </a:pPr>
              <a:t>24/10/2024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C58DC0-FC6C-4DC2-94E0-BEE546EFA21D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1604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EB2CE-DE45-4450-B96B-355FA49CC4E7}" type="datetimeFigureOut">
              <a:rPr lang="vi-VN"/>
              <a:pPr>
                <a:defRPr/>
              </a:pPr>
              <a:t>24/10/2024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FAB70-CB67-4051-BEF3-AFA7018B0FB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99577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C0599A-63B0-4EF3-836A-D4F9DE9ED6B2}" type="datetimeFigureOut">
              <a:rPr lang="vi-VN" smtClean="0"/>
              <a:pPr>
                <a:defRPr/>
              </a:pPr>
              <a:t>24/10/2024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E4E377-EF41-47A8-847F-01D35B38DD0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62311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42D411-6676-4341-A173-25A4FF8CF550}" type="datetimeFigureOut">
              <a:rPr lang="vi-VN" smtClean="0"/>
              <a:pPr>
                <a:defRPr/>
              </a:pPr>
              <a:t>24/10/2024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79AA5-5253-4384-8303-ABF2F4417522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3645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A91449-F690-4DF8-90BC-CCB9F5FA2B24}" type="datetimeFigureOut">
              <a:rPr lang="vi-VN" smtClean="0"/>
              <a:pPr>
                <a:defRPr/>
              </a:pPr>
              <a:t>24/10/2024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749822-76F0-4344-AD88-03CCEECED05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6823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24/10/2024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546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016BA-FCA1-44A5-8918-0C95BF2635D3}" type="datetimeFigureOut">
              <a:rPr lang="vi-VN"/>
              <a:pPr>
                <a:defRPr/>
              </a:pPr>
              <a:t>24/10/2024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AF704-85B9-459C-9D13-2529337FBDD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0718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C47AC-ADF2-4707-943A-C61EE7719549}" type="datetimeFigureOut">
              <a:rPr lang="vi-VN"/>
              <a:pPr>
                <a:defRPr/>
              </a:pPr>
              <a:t>24/10/2024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CCD5D-AFDC-408D-82CE-DB688149FBD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8162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B48BB-4ABD-4E51-8506-E7AC8A6A0BF7}" type="datetimeFigureOut">
              <a:rPr lang="vi-VN"/>
              <a:pPr>
                <a:defRPr/>
              </a:pPr>
              <a:t>24/10/2024</a:t>
            </a:fld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456F0-1D8B-43B8-8FDE-98BA4E36CF4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5419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263F9-672E-42EA-964E-78003E876D12}" type="datetimeFigureOut">
              <a:rPr lang="vi-VN"/>
              <a:pPr>
                <a:defRPr/>
              </a:pPr>
              <a:t>24/10/2024</a:t>
            </a:fld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139D6-14C8-4C3A-B42F-0FC208D4B2F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636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09214-3905-413E-9280-F9BC611478DD}" type="datetimeFigureOut">
              <a:rPr lang="vi-VN"/>
              <a:pPr>
                <a:defRPr/>
              </a:pPr>
              <a:t>24/10/2024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10366-C813-45A6-8640-EC0769A1BC4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3565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8A913-8479-4758-AC08-54487C6D19AB}" type="datetimeFigureOut">
              <a:rPr lang="vi-VN"/>
              <a:pPr>
                <a:defRPr/>
              </a:pPr>
              <a:t>24/10/2024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0583F-0D86-4259-BD67-4B717A2D169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1980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77A71-DC4C-449E-AB1A-C03629162704}" type="datetimeFigureOut">
              <a:rPr lang="vi-VN"/>
              <a:pPr>
                <a:defRPr/>
              </a:pPr>
              <a:t>24/10/2024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4B762-CAA1-4F29-87E0-D040F40576D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005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BEA34AD-5769-4711-B573-DEE6DA125BBB}" type="datetimeFigureOut">
              <a:rPr lang="vi-VN"/>
              <a:pPr>
                <a:defRPr/>
              </a:pPr>
              <a:t>24/10/2024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50AD17E-F210-4CAC-8E76-6B457E4510B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1869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442FBB4-B425-4FAA-93C3-78438241734D}" type="datetimeFigureOut">
              <a:rPr lang="vi-VN" smtClean="0"/>
              <a:pPr>
                <a:defRPr/>
              </a:pPr>
              <a:t>24/10/2024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6563878-37C4-4398-B1A9-17D5E3D4EAAC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0383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6.xml"/><Relationship Id="rId3" Type="http://schemas.openxmlformats.org/officeDocument/2006/relationships/slideLayout" Target="../slideLayouts/slideLayout13.xml"/><Relationship Id="rId7" Type="http://schemas.openxmlformats.org/officeDocument/2006/relationships/slide" Target="slide4.xml"/><Relationship Id="rId12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3.xml"/><Relationship Id="rId11" Type="http://schemas.openxmlformats.org/officeDocument/2006/relationships/image" Target="../media/image13.gif"/><Relationship Id="rId5" Type="http://schemas.openxmlformats.org/officeDocument/2006/relationships/image" Target="../media/image10.png"/><Relationship Id="rId10" Type="http://schemas.openxmlformats.org/officeDocument/2006/relationships/image" Target="../media/image12.gif"/><Relationship Id="rId4" Type="http://schemas.openxmlformats.org/officeDocument/2006/relationships/image" Target="../media/image9.jpeg"/><Relationship Id="rId9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audio" Target="../media/audio4.wav"/><Relationship Id="rId10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12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slide" Target="slide2.xml"/><Relationship Id="rId5" Type="http://schemas.openxmlformats.org/officeDocument/2006/relationships/audio" Target="../media/audio4.wav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18" y="560674"/>
            <a:ext cx="11608393" cy="4848372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>
            <a:fillRect/>
          </a:stretch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>
              <a:fillRect/>
            </a:stretch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5" name="矩形 14"/>
          <p:cNvSpPr/>
          <p:nvPr/>
        </p:nvSpPr>
        <p:spPr>
          <a:xfrm>
            <a:off x="580894" y="1599194"/>
            <a:ext cx="11030211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CHÀO MỪNG QUÝ THẦY CÔ </a:t>
            </a:r>
          </a:p>
          <a:p>
            <a:pPr algn="ctr"/>
            <a:r>
              <a:rPr lang="en-US" altLang="zh-CN" sz="60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VỀ DỰ GIỜ THĂM </a:t>
            </a:r>
            <a:r>
              <a:rPr lang="en-US" altLang="zh-CN" sz="60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LỚP</a:t>
            </a:r>
          </a:p>
          <a:p>
            <a:pPr algn="ctr"/>
            <a:r>
              <a:rPr lang="en-US" altLang="zh-CN" sz="60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GV: </a:t>
            </a:r>
            <a:r>
              <a:rPr lang="en-US" altLang="zh-CN" sz="60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Lê</a:t>
            </a:r>
            <a:r>
              <a:rPr lang="en-US" altLang="zh-CN" sz="60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Thị</a:t>
            </a:r>
            <a:r>
              <a:rPr lang="en-US" altLang="zh-CN" sz="60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Mai </a:t>
            </a:r>
            <a:r>
              <a:rPr lang="en-US" altLang="zh-CN" sz="6000" b="1" smtClean="0">
                <a:solidFill>
                  <a:schemeClr val="accent2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Hương</a:t>
            </a:r>
            <a:endParaRPr lang="vi-VN" altLang="zh-CN" sz="6000" b="1" dirty="0">
              <a:solidFill>
                <a:schemeClr val="accent2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80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239CF589-6914-4AF3-A475-E3873E12BE4E}"/>
              </a:ext>
            </a:extLst>
          </p:cNvPr>
          <p:cNvPicPr/>
          <p:nvPr/>
        </p:nvPicPr>
        <p:blipFill rotWithShape="1">
          <a:blip r:embed="rId2" cstate="print"/>
          <a:srcRect l="10044" t="45915" r="3960" b="49707"/>
          <a:stretch/>
        </p:blipFill>
        <p:spPr>
          <a:xfrm>
            <a:off x="165893" y="2622752"/>
            <a:ext cx="12026107" cy="163996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657BAB6-58B6-4485-98D2-D1A24A070CCF}"/>
              </a:ext>
            </a:extLst>
          </p:cNvPr>
          <p:cNvSpPr/>
          <p:nvPr/>
        </p:nvSpPr>
        <p:spPr>
          <a:xfrm>
            <a:off x="346869" y="198742"/>
            <a:ext cx="617957" cy="617957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/>
              <a:t>2</a:t>
            </a:r>
            <a:endParaRPr lang="en-US" sz="4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078D4F-4A7A-4732-91B6-956B759A386E}"/>
              </a:ext>
            </a:extLst>
          </p:cNvPr>
          <p:cNvSpPr txBox="1"/>
          <p:nvPr/>
        </p:nvSpPr>
        <p:spPr>
          <a:xfrm>
            <a:off x="1237129" y="198742"/>
            <a:ext cx="720763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200" dirty="0"/>
              <a:t>Số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53300A-AA7F-4D7F-B939-A4A9E9B13AD5}"/>
              </a:ext>
            </a:extLst>
          </p:cNvPr>
          <p:cNvSpPr txBox="1"/>
          <p:nvPr/>
        </p:nvSpPr>
        <p:spPr>
          <a:xfrm>
            <a:off x="1957892" y="260297"/>
            <a:ext cx="617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?</a:t>
            </a:r>
            <a:endParaRPr lang="en-US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3ABFE2-D92D-4FDE-92AF-48CAACDAF967}"/>
              </a:ext>
            </a:extLst>
          </p:cNvPr>
          <p:cNvSpPr/>
          <p:nvPr/>
        </p:nvSpPr>
        <p:spPr>
          <a:xfrm>
            <a:off x="1365003" y="1441525"/>
            <a:ext cx="843868" cy="52322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930</a:t>
            </a:r>
            <a:endParaRPr lang="en-US" sz="28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515FA8-07A6-48AA-933A-22065D8ACA95}"/>
              </a:ext>
            </a:extLst>
          </p:cNvPr>
          <p:cNvSpPr/>
          <p:nvPr/>
        </p:nvSpPr>
        <p:spPr>
          <a:xfrm>
            <a:off x="2975081" y="1441525"/>
            <a:ext cx="843868" cy="52322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680</a:t>
            </a:r>
            <a:endParaRPr lang="en-US" sz="28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2250050-F24A-477C-94FA-F8DEAFE6F6E6}"/>
              </a:ext>
            </a:extLst>
          </p:cNvPr>
          <p:cNvSpPr/>
          <p:nvPr/>
        </p:nvSpPr>
        <p:spPr>
          <a:xfrm>
            <a:off x="4744122" y="1441525"/>
            <a:ext cx="843868" cy="52322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850</a:t>
            </a:r>
            <a:endParaRPr lang="en-US" sz="28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1A2469-9B8E-426E-8EAA-5A1EBE01D59C}"/>
              </a:ext>
            </a:extLst>
          </p:cNvPr>
          <p:cNvSpPr/>
          <p:nvPr/>
        </p:nvSpPr>
        <p:spPr>
          <a:xfrm>
            <a:off x="6354200" y="1441525"/>
            <a:ext cx="843868" cy="52322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999</a:t>
            </a:r>
            <a:endParaRPr lang="en-US" sz="28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87527A2-3A68-43DE-B5F1-E8633D033E77}"/>
              </a:ext>
            </a:extLst>
          </p:cNvPr>
          <p:cNvSpPr/>
          <p:nvPr/>
        </p:nvSpPr>
        <p:spPr>
          <a:xfrm>
            <a:off x="7915709" y="1446841"/>
            <a:ext cx="843868" cy="52322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790</a:t>
            </a:r>
            <a:endParaRPr lang="en-US" sz="28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310B698-4673-4C78-BC16-1854BB3F98CF}"/>
              </a:ext>
            </a:extLst>
          </p:cNvPr>
          <p:cNvSpPr/>
          <p:nvPr/>
        </p:nvSpPr>
        <p:spPr>
          <a:xfrm>
            <a:off x="10293402" y="4415240"/>
            <a:ext cx="567569" cy="627017"/>
          </a:xfrm>
          <a:prstGeom prst="roundRect">
            <a:avLst/>
          </a:prstGeom>
          <a:ln>
            <a:solidFill>
              <a:srgbClr val="F65A1C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/>
              <a:t>?</a:t>
            </a:r>
            <a:endParaRPr lang="en-US" sz="3200" dirty="0"/>
          </a:p>
        </p:txBody>
      </p:sp>
      <p:sp>
        <p:nvSpPr>
          <p:cNvPr id="16" name="Rectangle: Rounded Corners 12">
            <a:extLst>
              <a:ext uri="{FF2B5EF4-FFF2-40B4-BE49-F238E27FC236}">
                <a16:creationId xmlns:a16="http://schemas.microsoft.com/office/drawing/2014/main" id="{2310B698-4673-4C78-BC16-1854BB3F98CF}"/>
              </a:ext>
            </a:extLst>
          </p:cNvPr>
          <p:cNvSpPr/>
          <p:nvPr/>
        </p:nvSpPr>
        <p:spPr>
          <a:xfrm>
            <a:off x="9250893" y="4415241"/>
            <a:ext cx="567569" cy="627017"/>
          </a:xfrm>
          <a:prstGeom prst="roundRect">
            <a:avLst/>
          </a:prstGeom>
          <a:ln>
            <a:solidFill>
              <a:srgbClr val="F65A1C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/>
              <a:t>?</a:t>
            </a:r>
            <a:endParaRPr lang="en-US" sz="3200" dirty="0"/>
          </a:p>
        </p:txBody>
      </p:sp>
      <p:sp>
        <p:nvSpPr>
          <p:cNvPr id="17" name="Rectangle: Rounded Corners 12">
            <a:extLst>
              <a:ext uri="{FF2B5EF4-FFF2-40B4-BE49-F238E27FC236}">
                <a16:creationId xmlns:a16="http://schemas.microsoft.com/office/drawing/2014/main" id="{2310B698-4673-4C78-BC16-1854BB3F98CF}"/>
              </a:ext>
            </a:extLst>
          </p:cNvPr>
          <p:cNvSpPr/>
          <p:nvPr/>
        </p:nvSpPr>
        <p:spPr>
          <a:xfrm>
            <a:off x="6776134" y="4415242"/>
            <a:ext cx="567569" cy="627017"/>
          </a:xfrm>
          <a:prstGeom prst="roundRect">
            <a:avLst/>
          </a:prstGeom>
          <a:ln>
            <a:solidFill>
              <a:srgbClr val="F65A1C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/>
              <a:t>?</a:t>
            </a:r>
            <a:endParaRPr lang="en-US" sz="3200" dirty="0"/>
          </a:p>
        </p:txBody>
      </p:sp>
      <p:sp>
        <p:nvSpPr>
          <p:cNvPr id="18" name="Rectangle: Rounded Corners 12">
            <a:extLst>
              <a:ext uri="{FF2B5EF4-FFF2-40B4-BE49-F238E27FC236}">
                <a16:creationId xmlns:a16="http://schemas.microsoft.com/office/drawing/2014/main" id="{2310B698-4673-4C78-BC16-1854BB3F98CF}"/>
              </a:ext>
            </a:extLst>
          </p:cNvPr>
          <p:cNvSpPr/>
          <p:nvPr/>
        </p:nvSpPr>
        <p:spPr>
          <a:xfrm>
            <a:off x="5166056" y="4415243"/>
            <a:ext cx="567569" cy="627017"/>
          </a:xfrm>
          <a:prstGeom prst="roundRect">
            <a:avLst/>
          </a:prstGeom>
          <a:ln>
            <a:solidFill>
              <a:srgbClr val="F65A1C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/>
              <a:t>?</a:t>
            </a:r>
            <a:endParaRPr lang="en-US" sz="3200" dirty="0"/>
          </a:p>
        </p:txBody>
      </p:sp>
      <p:sp>
        <p:nvSpPr>
          <p:cNvPr id="19" name="Rectangle: Rounded Corners 12">
            <a:extLst>
              <a:ext uri="{FF2B5EF4-FFF2-40B4-BE49-F238E27FC236}">
                <a16:creationId xmlns:a16="http://schemas.microsoft.com/office/drawing/2014/main" id="{2310B698-4673-4C78-BC16-1854BB3F98CF}"/>
              </a:ext>
            </a:extLst>
          </p:cNvPr>
          <p:cNvSpPr/>
          <p:nvPr/>
        </p:nvSpPr>
        <p:spPr>
          <a:xfrm>
            <a:off x="2407512" y="4415244"/>
            <a:ext cx="567569" cy="627017"/>
          </a:xfrm>
          <a:prstGeom prst="roundRect">
            <a:avLst/>
          </a:prstGeom>
          <a:ln>
            <a:solidFill>
              <a:srgbClr val="F65A1C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/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5515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-0.05847 0.4476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0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-0.23489 0.4372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0.15638 0.4358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3" y="2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6349 0.4458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45" y="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0.31784 0.4398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85" y="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3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239CF589-6914-4AF3-A475-E3873E12BE4E}"/>
              </a:ext>
            </a:extLst>
          </p:cNvPr>
          <p:cNvPicPr/>
          <p:nvPr/>
        </p:nvPicPr>
        <p:blipFill rotWithShape="1">
          <a:blip r:embed="rId2" cstate="print"/>
          <a:srcRect l="9865" t="45915" r="3961" b="49707"/>
          <a:stretch/>
        </p:blipFill>
        <p:spPr>
          <a:xfrm>
            <a:off x="0" y="2622753"/>
            <a:ext cx="12070080" cy="158278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657BAB6-58B6-4485-98D2-D1A24A070CCF}"/>
              </a:ext>
            </a:extLst>
          </p:cNvPr>
          <p:cNvSpPr/>
          <p:nvPr/>
        </p:nvSpPr>
        <p:spPr>
          <a:xfrm>
            <a:off x="346869" y="198742"/>
            <a:ext cx="617957" cy="617957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/>
              <a:t>2</a:t>
            </a:r>
            <a:endParaRPr lang="en-US" sz="4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078D4F-4A7A-4732-91B6-956B759A386E}"/>
              </a:ext>
            </a:extLst>
          </p:cNvPr>
          <p:cNvSpPr txBox="1"/>
          <p:nvPr/>
        </p:nvSpPr>
        <p:spPr>
          <a:xfrm>
            <a:off x="1237129" y="198742"/>
            <a:ext cx="720763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200" dirty="0"/>
              <a:t>Số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53300A-AA7F-4D7F-B939-A4A9E9B13AD5}"/>
              </a:ext>
            </a:extLst>
          </p:cNvPr>
          <p:cNvSpPr txBox="1"/>
          <p:nvPr/>
        </p:nvSpPr>
        <p:spPr>
          <a:xfrm>
            <a:off x="1957892" y="260297"/>
            <a:ext cx="617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?</a:t>
            </a:r>
            <a:endParaRPr lang="en-US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3ABFE2-D92D-4FDE-92AF-48CAACDAF967}"/>
              </a:ext>
            </a:extLst>
          </p:cNvPr>
          <p:cNvSpPr/>
          <p:nvPr/>
        </p:nvSpPr>
        <p:spPr>
          <a:xfrm>
            <a:off x="8575700" y="4362289"/>
            <a:ext cx="843868" cy="65385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930</a:t>
            </a:r>
            <a:endParaRPr lang="en-US" sz="28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515FA8-07A6-48AA-933A-22065D8ACA95}"/>
              </a:ext>
            </a:extLst>
          </p:cNvPr>
          <p:cNvSpPr/>
          <p:nvPr/>
        </p:nvSpPr>
        <p:spPr>
          <a:xfrm>
            <a:off x="2208871" y="4362289"/>
            <a:ext cx="843868" cy="65385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/>
              <a:t>680</a:t>
            </a:r>
            <a:endParaRPr lang="en-US" sz="24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2250050-F24A-477C-94FA-F8DEAFE6F6E6}"/>
              </a:ext>
            </a:extLst>
          </p:cNvPr>
          <p:cNvSpPr/>
          <p:nvPr/>
        </p:nvSpPr>
        <p:spPr>
          <a:xfrm>
            <a:off x="6468419" y="4366447"/>
            <a:ext cx="843868" cy="64969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850</a:t>
            </a:r>
            <a:endParaRPr lang="en-US" sz="28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1A2469-9B8E-426E-8EAA-5A1EBE01D59C}"/>
              </a:ext>
            </a:extLst>
          </p:cNvPr>
          <p:cNvSpPr/>
          <p:nvPr/>
        </p:nvSpPr>
        <p:spPr>
          <a:xfrm>
            <a:off x="10155490" y="4362289"/>
            <a:ext cx="908749" cy="65385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999</a:t>
            </a:r>
            <a:endParaRPr lang="en-US" sz="28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87527A2-3A68-43DE-B5F1-E8633D033E77}"/>
              </a:ext>
            </a:extLst>
          </p:cNvPr>
          <p:cNvSpPr/>
          <p:nvPr/>
        </p:nvSpPr>
        <p:spPr>
          <a:xfrm>
            <a:off x="4934283" y="4362289"/>
            <a:ext cx="843868" cy="65385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790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1365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-0.03464 0.323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" y="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6 L -0.3108 0.314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47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08489 0.3182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5" y="1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48165 0.3201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76" y="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0.16927 0.3219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1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1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838727AC-8384-4911-8B1B-15EE235BD5C8}"/>
              </a:ext>
            </a:extLst>
          </p:cNvPr>
          <p:cNvPicPr/>
          <p:nvPr/>
        </p:nvPicPr>
        <p:blipFill rotWithShape="1">
          <a:blip r:embed="rId2" cstate="print"/>
          <a:srcRect l="21008" t="57023" r="12965" b="10140"/>
          <a:stretch/>
        </p:blipFill>
        <p:spPr>
          <a:xfrm>
            <a:off x="4497465" y="1061212"/>
            <a:ext cx="7562624" cy="579678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38B146E-1040-4E3E-96D3-DDBD3132A95D}"/>
              </a:ext>
            </a:extLst>
          </p:cNvPr>
          <p:cNvSpPr/>
          <p:nvPr/>
        </p:nvSpPr>
        <p:spPr>
          <a:xfrm>
            <a:off x="346869" y="198742"/>
            <a:ext cx="617957" cy="617957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/>
              <a:t>3</a:t>
            </a:r>
            <a:endParaRPr lang="en-US" sz="4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E1C252-10AE-4F3C-A711-1E34605216D4}"/>
              </a:ext>
            </a:extLst>
          </p:cNvPr>
          <p:cNvSpPr txBox="1"/>
          <p:nvPr/>
        </p:nvSpPr>
        <p:spPr>
          <a:xfrm>
            <a:off x="1118795" y="322729"/>
            <a:ext cx="5862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2"/>
                </a:solidFill>
              </a:rPr>
              <a:t>Xem tranh và trả lời câu hỏi: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ADCC47-76FA-40A9-B38B-BC16796E7E7E}"/>
              </a:ext>
            </a:extLst>
          </p:cNvPr>
          <p:cNvSpPr txBox="1"/>
          <p:nvPr/>
        </p:nvSpPr>
        <p:spPr>
          <a:xfrm>
            <a:off x="304575" y="1976525"/>
            <a:ext cx="4026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a) Con vật nào nặng nhất?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1BC8A7-4C93-4EAF-B9E8-D8B29C86F36D}"/>
              </a:ext>
            </a:extLst>
          </p:cNvPr>
          <p:cNvSpPr txBox="1"/>
          <p:nvPr/>
        </p:nvSpPr>
        <p:spPr>
          <a:xfrm>
            <a:off x="328972" y="4213656"/>
            <a:ext cx="40016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b) Cá sấu nặng hơn ngựa vằn bao nhiêu ki-lô-gam?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C54AC9-2348-4F19-9D43-A72693909C09}"/>
              </a:ext>
            </a:extLst>
          </p:cNvPr>
          <p:cNvSpPr txBox="1"/>
          <p:nvPr/>
        </p:nvSpPr>
        <p:spPr>
          <a:xfrm>
            <a:off x="243776" y="5286573"/>
            <a:ext cx="4432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Cá sấu nặng hơn ngựa vằn là</a:t>
            </a:r>
            <a:r>
              <a:rPr lang="vi-VN" sz="2400" dirty="0" smtClean="0">
                <a:solidFill>
                  <a:srgbClr val="FF0000"/>
                </a:solidFill>
              </a:rPr>
              <a:t>: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vi-VN" sz="2400" dirty="0" smtClean="0">
                <a:solidFill>
                  <a:srgbClr val="FF0000"/>
                </a:solidFill>
              </a:rPr>
              <a:t> </a:t>
            </a:r>
            <a:r>
              <a:rPr lang="vi-VN" sz="2400" dirty="0">
                <a:solidFill>
                  <a:srgbClr val="FF0000"/>
                </a:solidFill>
              </a:rPr>
              <a:t>492 – 253 = 239 kg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7F2B73-EE43-4261-9C3B-C7804D575935}"/>
              </a:ext>
            </a:extLst>
          </p:cNvPr>
          <p:cNvSpPr txBox="1"/>
          <p:nvPr/>
        </p:nvSpPr>
        <p:spPr>
          <a:xfrm>
            <a:off x="346869" y="2451872"/>
            <a:ext cx="6336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Hươu cao cổ nặng nhất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27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25" y="554126"/>
            <a:ext cx="11804949" cy="5130951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>
            <a:fillRect/>
          </a:stretch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>
              <a:fillRect/>
            </a:stretch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5" name="矩形 14"/>
          <p:cNvSpPr/>
          <p:nvPr/>
        </p:nvSpPr>
        <p:spPr>
          <a:xfrm>
            <a:off x="563075" y="1027501"/>
            <a:ext cx="11065851" cy="267765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200000"/>
              </a:lnSpc>
            </a:pPr>
            <a:r>
              <a:rPr lang="en-US" altLang="zh-CN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Kính</a:t>
            </a:r>
            <a:r>
              <a:rPr lang="en-US" altLang="zh-CN" sz="4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chúc</a:t>
            </a:r>
            <a:r>
              <a:rPr lang="en-US" altLang="zh-CN" sz="4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Quý</a:t>
            </a:r>
            <a:r>
              <a:rPr lang="en-US" altLang="zh-CN" sz="4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thầy</a:t>
            </a:r>
            <a:r>
              <a:rPr lang="en-US" altLang="zh-CN" sz="4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cô</a:t>
            </a:r>
            <a:r>
              <a:rPr lang="en-US" altLang="zh-CN" sz="4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mạnh</a:t>
            </a:r>
            <a:r>
              <a:rPr lang="en-US" altLang="zh-CN" sz="4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khoẻ</a:t>
            </a:r>
            <a:r>
              <a:rPr lang="en-US" altLang="zh-CN" sz="4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hạnh</a:t>
            </a:r>
            <a:r>
              <a:rPr lang="en-US" altLang="zh-CN" sz="4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phúc</a:t>
            </a:r>
            <a:r>
              <a:rPr lang="en-US" altLang="zh-CN" sz="4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!</a:t>
            </a:r>
          </a:p>
          <a:p>
            <a:pPr algn="ctr">
              <a:lnSpc>
                <a:spcPct val="200000"/>
              </a:lnSpc>
            </a:pPr>
            <a:r>
              <a:rPr lang="en-US" altLang="zh-CN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Chúc</a:t>
            </a:r>
            <a:r>
              <a:rPr lang="en-US" altLang="zh-CN" sz="4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các</a:t>
            </a:r>
            <a:r>
              <a:rPr lang="en-US" altLang="zh-CN" sz="4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em</a:t>
            </a:r>
            <a:r>
              <a:rPr lang="en-US" altLang="zh-CN" sz="4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chăm</a:t>
            </a:r>
            <a:r>
              <a:rPr lang="en-US" altLang="zh-CN" sz="4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ngoan</a:t>
            </a:r>
            <a:r>
              <a:rPr lang="en-US" altLang="zh-CN" sz="4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4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giỏi</a:t>
            </a:r>
            <a:r>
              <a:rPr lang="en-US" altLang="zh-CN" sz="4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!</a:t>
            </a:r>
            <a:endParaRPr lang="vi-VN" altLang="zh-CN" sz="4200" b="1" dirty="0">
              <a:solidFill>
                <a:srgbClr val="FF0000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01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>
            <a:grpSpLocks/>
          </p:cNvGrpSpPr>
          <p:nvPr/>
        </p:nvGrpSpPr>
        <p:grpSpPr bwMode="auto">
          <a:xfrm>
            <a:off x="5892801" y="1216025"/>
            <a:ext cx="3783013" cy="3778250"/>
            <a:chOff x="5425622" y="292790"/>
            <a:chExt cx="5834378" cy="5828280"/>
          </a:xfrm>
        </p:grpSpPr>
        <p:pic>
          <p:nvPicPr>
            <p:cNvPr id="3997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622" y="292790"/>
              <a:ext cx="5834378" cy="5828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74" name="TextBox 8"/>
            <p:cNvSpPr txBox="1">
              <a:spLocks noChangeArrowheads="1"/>
            </p:cNvSpPr>
            <p:nvPr/>
          </p:nvSpPr>
          <p:spPr bwMode="auto">
            <a:xfrm rot="-6650339">
              <a:off x="6674685" y="1251479"/>
              <a:ext cx="2025648" cy="712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858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858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858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858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2400" b="1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altLang="en-US" sz="24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975" name="TextBox 9"/>
            <p:cNvSpPr txBox="1">
              <a:spLocks noChangeArrowheads="1"/>
            </p:cNvSpPr>
            <p:nvPr/>
          </p:nvSpPr>
          <p:spPr bwMode="auto">
            <a:xfrm rot="-9367408">
              <a:off x="5742638" y="2167066"/>
              <a:ext cx="2025648" cy="712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858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858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858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858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2400" b="1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altLang="en-US" sz="24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976" name="TextBox 10"/>
            <p:cNvSpPr txBox="1">
              <a:spLocks noChangeArrowheads="1"/>
            </p:cNvSpPr>
            <p:nvPr/>
          </p:nvSpPr>
          <p:spPr bwMode="auto">
            <a:xfrm rot="-4009724">
              <a:off x="8020995" y="1248554"/>
              <a:ext cx="2025648" cy="712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858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858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858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858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2400" b="1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altLang="en-US" sz="24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977" name="TextBox 11"/>
            <p:cNvSpPr txBox="1">
              <a:spLocks noChangeArrowheads="1"/>
            </p:cNvSpPr>
            <p:nvPr/>
          </p:nvSpPr>
          <p:spPr bwMode="auto">
            <a:xfrm rot="-1444915">
              <a:off x="8917980" y="2171669"/>
              <a:ext cx="2025648" cy="712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858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858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858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858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2400" b="1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altLang="en-US" sz="24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978" name="TextBox 16"/>
            <p:cNvSpPr txBox="1">
              <a:spLocks noChangeArrowheads="1"/>
            </p:cNvSpPr>
            <p:nvPr/>
          </p:nvSpPr>
          <p:spPr bwMode="auto">
            <a:xfrm rot="9501114">
              <a:off x="5697322" y="3506858"/>
              <a:ext cx="2025648" cy="712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858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858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858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858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2400" b="1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altLang="en-US" sz="24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979" name="TextBox 18"/>
            <p:cNvSpPr txBox="1">
              <a:spLocks noChangeArrowheads="1"/>
            </p:cNvSpPr>
            <p:nvPr/>
          </p:nvSpPr>
          <p:spPr bwMode="auto">
            <a:xfrm rot="6703311">
              <a:off x="6660977" y="4475190"/>
              <a:ext cx="2025648" cy="712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858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858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858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858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2400" b="1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altLang="en-US" sz="24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980" name="TextBox 19"/>
            <p:cNvSpPr txBox="1">
              <a:spLocks noChangeArrowheads="1"/>
            </p:cNvSpPr>
            <p:nvPr/>
          </p:nvSpPr>
          <p:spPr bwMode="auto">
            <a:xfrm rot="3829829">
              <a:off x="8019635" y="4482429"/>
              <a:ext cx="2025648" cy="712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858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858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858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858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2400" b="1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altLang="en-US" sz="24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981" name="TextBox 20"/>
            <p:cNvSpPr txBox="1">
              <a:spLocks noChangeArrowheads="1"/>
            </p:cNvSpPr>
            <p:nvPr/>
          </p:nvSpPr>
          <p:spPr bwMode="auto">
            <a:xfrm rot="1321648">
              <a:off x="8940448" y="3538367"/>
              <a:ext cx="2025648" cy="712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858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858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858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858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2400" b="1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altLang="en-US" sz="24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8489950" y="5265739"/>
            <a:ext cx="2027238" cy="636587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GB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2166938" y="2497138"/>
            <a:ext cx="1003300" cy="100330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3290888" y="2497138"/>
            <a:ext cx="1003300" cy="100330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4414838" y="2497138"/>
            <a:ext cx="1003300" cy="100330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829827" y="928583"/>
            <a:ext cx="3833422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39946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6" y="1490663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Picture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489" y="1762126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8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1" y="1366838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9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75" y="1216026"/>
            <a:ext cx="534988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0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2655889"/>
            <a:ext cx="10160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-5207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Isosceles Triangle 30"/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0037764" y="2797176"/>
            <a:ext cx="587375" cy="58737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" name="10-Point Star 1">
            <a:hlinkClick r:id="rId13" action="ppaction://hlinksldjump"/>
          </p:cNvPr>
          <p:cNvSpPr/>
          <p:nvPr/>
        </p:nvSpPr>
        <p:spPr>
          <a:xfrm>
            <a:off x="11174506" y="6172200"/>
            <a:ext cx="726141" cy="591671"/>
          </a:xfrm>
          <a:prstGeom prst="star10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5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 nodeType="clickPar">
                      <p:stCondLst>
                        <p:cond delay="0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 nodeType="clickPar">
                      <p:stCondLst>
                        <p:cond delay="0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 nodeType="clickPar">
                      <p:stCondLst>
                        <p:cond delay="0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 nodeType="clickPar">
                      <p:stCondLst>
                        <p:cond delay="0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825" y="3684588"/>
            <a:ext cx="814388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663" y="4243388"/>
            <a:ext cx="609600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814" y="4705351"/>
            <a:ext cx="390525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/>
          <p:cNvSpPr/>
          <p:nvPr/>
        </p:nvSpPr>
        <p:spPr>
          <a:xfrm>
            <a:off x="679269" y="653316"/>
            <a:ext cx="10515600" cy="120491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 smtClean="0">
                <a:solidFill>
                  <a:prstClr val="black"/>
                </a:solidFill>
                <a:latin typeface="+mj-lt"/>
              </a:rPr>
              <a:t>.</a:t>
            </a:r>
            <a:r>
              <a:rPr lang="en-US" sz="2800" b="1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18565" y="2187604"/>
            <a:ext cx="5299166" cy="7716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305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763" y="4533900"/>
            <a:ext cx="425450" cy="26193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273088" y="4384676"/>
            <a:ext cx="668337" cy="41116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505303" y="2183716"/>
            <a:ext cx="5107577" cy="75857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+mj-lt"/>
              </a:rPr>
              <a:t>B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503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96835" y="3136900"/>
            <a:ext cx="5298666" cy="7716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505302" y="3108384"/>
            <a:ext cx="5107578" cy="82867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+mj-lt"/>
              </a:rPr>
              <a:t>D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530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514329" y="2354886"/>
            <a:ext cx="60340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514329" y="3407928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450" y="3294886"/>
            <a:ext cx="604838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495" y="2339611"/>
            <a:ext cx="604838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Cloud 56">
            <a:hlinkClick r:id="rId12" action="ppaction://hlinksldjump"/>
          </p:cNvPr>
          <p:cNvSpPr/>
          <p:nvPr/>
        </p:nvSpPr>
        <p:spPr>
          <a:xfrm>
            <a:off x="5024438" y="4384676"/>
            <a:ext cx="1770062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17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2136736" y="4172553"/>
            <a:ext cx="1966912" cy="92551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8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2136736" y="4118769"/>
            <a:ext cx="1966912" cy="92551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9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2136736" y="4149397"/>
            <a:ext cx="1966912" cy="92551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20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2106826" y="4128294"/>
            <a:ext cx="1966912" cy="92551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1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2179833" y="4170500"/>
            <a:ext cx="1966912" cy="92551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2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2166356" y="4171893"/>
            <a:ext cx="1966912" cy="92551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3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2158285" y="4128294"/>
            <a:ext cx="1966912" cy="92551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4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2128375" y="4131695"/>
            <a:ext cx="1966912" cy="92551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343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825" y="3684588"/>
            <a:ext cx="814388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663" y="4243388"/>
            <a:ext cx="609600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814" y="4705351"/>
            <a:ext cx="390525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/>
          <p:cNvSpPr/>
          <p:nvPr/>
        </p:nvSpPr>
        <p:spPr>
          <a:xfrm>
            <a:off x="1374150" y="694795"/>
            <a:ext cx="9718764" cy="120491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267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97727" y="2319337"/>
            <a:ext cx="4639538" cy="69056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276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763" y="4533900"/>
            <a:ext cx="425450" cy="26193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273088" y="4384676"/>
            <a:ext cx="668337" cy="41116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50569" y="2333547"/>
            <a:ext cx="4865921" cy="74419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268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397727" y="3175508"/>
            <a:ext cx="4639538" cy="69056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726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33532" y="3175509"/>
            <a:ext cx="4882958" cy="69056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672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660" y="2403554"/>
            <a:ext cx="604838" cy="49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06067" y="3189553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1397" y="3279759"/>
            <a:ext cx="604838" cy="48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652" y="2451355"/>
            <a:ext cx="60483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loud 17">
            <a:hlinkClick r:id="rId12" action="ppaction://hlinksldjump"/>
          </p:cNvPr>
          <p:cNvSpPr/>
          <p:nvPr/>
        </p:nvSpPr>
        <p:spPr>
          <a:xfrm>
            <a:off x="5024438" y="4384676"/>
            <a:ext cx="1770062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17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1761428" y="4026601"/>
            <a:ext cx="2063750" cy="86836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9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1695943" y="4046288"/>
            <a:ext cx="2063750" cy="86836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20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1730006" y="4036105"/>
            <a:ext cx="2063750" cy="86836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21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1761428" y="4013803"/>
            <a:ext cx="2063750" cy="86836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2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1725119" y="4024954"/>
            <a:ext cx="2063750" cy="86836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3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1739706" y="4024954"/>
            <a:ext cx="2063750" cy="86836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4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1693862" y="4025922"/>
            <a:ext cx="2063750" cy="86836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5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1710531" y="4024954"/>
            <a:ext cx="2063750" cy="86836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25137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825" y="3684588"/>
            <a:ext cx="814388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663" y="4243388"/>
            <a:ext cx="609600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814" y="4705351"/>
            <a:ext cx="390525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/>
          <p:cNvSpPr/>
          <p:nvPr/>
        </p:nvSpPr>
        <p:spPr>
          <a:xfrm>
            <a:off x="1386116" y="567532"/>
            <a:ext cx="9470570" cy="120491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10086" y="2316301"/>
            <a:ext cx="3738201" cy="57785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763" y="4533900"/>
            <a:ext cx="425450" cy="26193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273088" y="4384676"/>
            <a:ext cx="668337" cy="41116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21401" y="2322513"/>
            <a:ext cx="3681413" cy="57785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999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39274" y="2995613"/>
            <a:ext cx="3679824" cy="57785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987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22194" y="3016250"/>
            <a:ext cx="3679825" cy="57785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800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49" y="2365651"/>
            <a:ext cx="604838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848" y="3022602"/>
            <a:ext cx="603250" cy="48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975" y="3019426"/>
            <a:ext cx="604838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951" y="2376489"/>
            <a:ext cx="550863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loud 17">
            <a:hlinkClick r:id="rId11" action="ppaction://hlinksldjump"/>
          </p:cNvPr>
          <p:cNvSpPr/>
          <p:nvPr/>
        </p:nvSpPr>
        <p:spPr>
          <a:xfrm>
            <a:off x="5024438" y="4384676"/>
            <a:ext cx="1770062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17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1847851" y="3983038"/>
            <a:ext cx="1871663" cy="72231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9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1847851" y="3983038"/>
            <a:ext cx="1871663" cy="72231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20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1847851" y="3983038"/>
            <a:ext cx="1871663" cy="72231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21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1847851" y="3983038"/>
            <a:ext cx="1871663" cy="72231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2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1847851" y="3983038"/>
            <a:ext cx="1871663" cy="72231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3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1847851" y="3983038"/>
            <a:ext cx="1871663" cy="72231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4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1847851" y="3983038"/>
            <a:ext cx="1871663" cy="72231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5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1847851" y="3983038"/>
            <a:ext cx="1871663" cy="72231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77860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717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1520E17-2460-44FE-AC57-E6184467BA1A}"/>
              </a:ext>
            </a:extLst>
          </p:cNvPr>
          <p:cNvSpPr/>
          <p:nvPr/>
        </p:nvSpPr>
        <p:spPr>
          <a:xfrm>
            <a:off x="8675916" y="4347090"/>
            <a:ext cx="3037114" cy="16981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id="{793B6854-BBC9-462E-8641-7DD144D1710F}"/>
              </a:ext>
            </a:extLst>
          </p:cNvPr>
          <p:cNvPicPr/>
          <p:nvPr/>
        </p:nvPicPr>
        <p:blipFill rotWithShape="1">
          <a:blip r:embed="rId2" cstate="print"/>
          <a:srcRect l="67885" t="30461" r="11833" b="62438"/>
          <a:stretch/>
        </p:blipFill>
        <p:spPr>
          <a:xfrm>
            <a:off x="8915401" y="4604505"/>
            <a:ext cx="2721428" cy="118334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A7B981B-7038-4054-B687-083F9EDCE807}"/>
              </a:ext>
            </a:extLst>
          </p:cNvPr>
          <p:cNvSpPr/>
          <p:nvPr/>
        </p:nvSpPr>
        <p:spPr>
          <a:xfrm>
            <a:off x="346869" y="198742"/>
            <a:ext cx="617957" cy="617957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03DD9F-0F93-4338-B497-52A8E14D4BC6}"/>
              </a:ext>
            </a:extLst>
          </p:cNvPr>
          <p:cNvSpPr txBox="1"/>
          <p:nvPr/>
        </p:nvSpPr>
        <p:spPr>
          <a:xfrm>
            <a:off x="1118795" y="322729"/>
            <a:ext cx="5862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Ghép các thẻ thích hợp:</a:t>
            </a:r>
            <a:endParaRPr lang="en-US" sz="32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4D613A1-B2F8-4EC6-9400-E994994952C6}"/>
              </a:ext>
            </a:extLst>
          </p:cNvPr>
          <p:cNvSpPr/>
          <p:nvPr/>
        </p:nvSpPr>
        <p:spPr>
          <a:xfrm>
            <a:off x="572940" y="1109553"/>
            <a:ext cx="2710382" cy="14586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171A6BCF-7C31-49E1-97EA-FDEF05F88214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14" b="26182" l="11405" r="31333">
                        <a14:foregroundMark x1="11285" y1="18301" x2="25090" y2="18564"/>
                        <a14:foregroundMark x1="25090" y1="18564" x2="29532" y2="18301"/>
                        <a14:foregroundMark x1="29532" y1="18301" x2="30372" y2="19002"/>
                        <a14:foregroundMark x1="30372" y1="19002" x2="31333" y2="24956"/>
                        <a14:foregroundMark x1="31333" y1="24956" x2="30852" y2="25306"/>
                        <a14:foregroundMark x1="11885" y1="18476" x2="9844" y2="21278"/>
                        <a14:foregroundMark x1="9844" y1="21278" x2="9844" y2="24256"/>
                        <a14:foregroundMark x1="9844" y1="24256" x2="13685" y2="25744"/>
                        <a14:foregroundMark x1="13685" y1="25744" x2="22449" y2="26182"/>
                        <a14:foregroundMark x1="22449" y1="26182" x2="30852" y2="25657"/>
                      </a14:backgroundRemoval>
                    </a14:imgEffect>
                  </a14:imgLayer>
                </a14:imgProps>
              </a:ext>
            </a:extLst>
          </a:blip>
          <a:srcRect l="9614" t="18490" r="68713" b="74891"/>
          <a:stretch/>
        </p:blipFill>
        <p:spPr>
          <a:xfrm>
            <a:off x="572940" y="1302357"/>
            <a:ext cx="2710382" cy="10730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6A8C45-D2D7-4665-9067-CA84F54012D0}"/>
              </a:ext>
            </a:extLst>
          </p:cNvPr>
          <p:cNvSpPr/>
          <p:nvPr/>
        </p:nvSpPr>
        <p:spPr>
          <a:xfrm>
            <a:off x="3668486" y="1460265"/>
            <a:ext cx="3668486" cy="7604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/>
              <a:t>Một trăm năm mươi ba</a:t>
            </a: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64D088-8769-494F-855F-0C5F291C0F80}"/>
              </a:ext>
            </a:extLst>
          </p:cNvPr>
          <p:cNvSpPr/>
          <p:nvPr/>
        </p:nvSpPr>
        <p:spPr>
          <a:xfrm>
            <a:off x="8044544" y="1460265"/>
            <a:ext cx="3668486" cy="7604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/>
              <a:t>1 trăm 5 chục 3 đơn vị</a:t>
            </a:r>
            <a:endParaRPr lang="en-US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CF162D-DF72-4761-A00F-8841F5C144A2}"/>
              </a:ext>
            </a:extLst>
          </p:cNvPr>
          <p:cNvSpPr/>
          <p:nvPr/>
        </p:nvSpPr>
        <p:spPr>
          <a:xfrm>
            <a:off x="93888" y="3376539"/>
            <a:ext cx="3668486" cy="7604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/>
              <a:t>1 trăm 3 chục 5 đơn vị</a:t>
            </a:r>
            <a:endParaRPr lang="en-US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519C96-5B6E-4724-98F6-6F2580B5BDA1}"/>
              </a:ext>
            </a:extLst>
          </p:cNvPr>
          <p:cNvSpPr/>
          <p:nvPr/>
        </p:nvSpPr>
        <p:spPr>
          <a:xfrm>
            <a:off x="4550229" y="4926517"/>
            <a:ext cx="3668486" cy="7604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/>
              <a:t>Một trăm ba mươi lăm</a:t>
            </a:r>
            <a:endParaRPr lang="en-US" sz="24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7C3B076-8C1E-4E0B-A0CF-1684962004B3}"/>
              </a:ext>
            </a:extLst>
          </p:cNvPr>
          <p:cNvSpPr/>
          <p:nvPr/>
        </p:nvSpPr>
        <p:spPr>
          <a:xfrm>
            <a:off x="6096000" y="2743692"/>
            <a:ext cx="2852058" cy="62048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/>
              <a:t>100 + 30 + 5</a:t>
            </a:r>
            <a:endParaRPr lang="en-US" sz="24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4B8493E-A981-478A-8A94-854D4DF180A0}"/>
              </a:ext>
            </a:extLst>
          </p:cNvPr>
          <p:cNvSpPr/>
          <p:nvPr/>
        </p:nvSpPr>
        <p:spPr>
          <a:xfrm>
            <a:off x="346869" y="4971000"/>
            <a:ext cx="2852058" cy="62048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/>
              <a:t>100 </a:t>
            </a:r>
            <a:r>
              <a:rPr lang="vi-VN" sz="2400"/>
              <a:t>+ 50 + 3</a:t>
            </a:r>
            <a:endParaRPr lang="en-US" sz="24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3368331-C70F-4F09-86B7-6162730CC143}"/>
              </a:ext>
            </a:extLst>
          </p:cNvPr>
          <p:cNvSpPr/>
          <p:nvPr/>
        </p:nvSpPr>
        <p:spPr>
          <a:xfrm>
            <a:off x="4550229" y="3454465"/>
            <a:ext cx="990600" cy="76042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/>
              <a:t>153</a:t>
            </a:r>
            <a:endParaRPr lang="en-US" sz="24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42EA1CB-699E-489F-82AA-4A9564963F4C}"/>
              </a:ext>
            </a:extLst>
          </p:cNvPr>
          <p:cNvSpPr/>
          <p:nvPr/>
        </p:nvSpPr>
        <p:spPr>
          <a:xfrm>
            <a:off x="9878787" y="2983967"/>
            <a:ext cx="990600" cy="76042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/>
              <a:t>135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6006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2632" y="192766"/>
            <a:ext cx="8745401" cy="655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3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1520E17-2460-44FE-AC57-E6184467BA1A}"/>
              </a:ext>
            </a:extLst>
          </p:cNvPr>
          <p:cNvSpPr/>
          <p:nvPr/>
        </p:nvSpPr>
        <p:spPr>
          <a:xfrm>
            <a:off x="8675916" y="4347090"/>
            <a:ext cx="3037114" cy="16981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id="{793B6854-BBC9-462E-8641-7DD144D1710F}"/>
              </a:ext>
            </a:extLst>
          </p:cNvPr>
          <p:cNvPicPr/>
          <p:nvPr/>
        </p:nvPicPr>
        <p:blipFill rotWithShape="1">
          <a:blip r:embed="rId2" cstate="print"/>
          <a:srcRect l="67885" t="30461" r="11833" b="62438"/>
          <a:stretch/>
        </p:blipFill>
        <p:spPr>
          <a:xfrm>
            <a:off x="8915401" y="4604505"/>
            <a:ext cx="2721428" cy="118334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A7B981B-7038-4054-B687-083F9EDCE807}"/>
              </a:ext>
            </a:extLst>
          </p:cNvPr>
          <p:cNvSpPr/>
          <p:nvPr/>
        </p:nvSpPr>
        <p:spPr>
          <a:xfrm>
            <a:off x="346869" y="198742"/>
            <a:ext cx="617957" cy="617957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03DD9F-0F93-4338-B497-52A8E14D4BC6}"/>
              </a:ext>
            </a:extLst>
          </p:cNvPr>
          <p:cNvSpPr txBox="1"/>
          <p:nvPr/>
        </p:nvSpPr>
        <p:spPr>
          <a:xfrm>
            <a:off x="1118795" y="322729"/>
            <a:ext cx="5862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Ghép các thẻ thích hợp:</a:t>
            </a:r>
            <a:endParaRPr lang="en-US" sz="32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4D613A1-B2F8-4EC6-9400-E994994952C6}"/>
              </a:ext>
            </a:extLst>
          </p:cNvPr>
          <p:cNvSpPr/>
          <p:nvPr/>
        </p:nvSpPr>
        <p:spPr>
          <a:xfrm>
            <a:off x="572940" y="1109553"/>
            <a:ext cx="2710382" cy="14586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171A6BCF-7C31-49E1-97EA-FDEF05F88214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14" b="26182" l="11405" r="31333">
                        <a14:foregroundMark x1="11285" y1="18301" x2="25090" y2="18564"/>
                        <a14:foregroundMark x1="25090" y1="18564" x2="29532" y2="18301"/>
                        <a14:foregroundMark x1="29532" y1="18301" x2="30372" y2="19002"/>
                        <a14:foregroundMark x1="30372" y1="19002" x2="31333" y2="24956"/>
                        <a14:foregroundMark x1="31333" y1="24956" x2="30852" y2="25306"/>
                        <a14:foregroundMark x1="11885" y1="18476" x2="9844" y2="21278"/>
                        <a14:foregroundMark x1="9844" y1="21278" x2="9844" y2="24256"/>
                        <a14:foregroundMark x1="9844" y1="24256" x2="13685" y2="25744"/>
                        <a14:foregroundMark x1="13685" y1="25744" x2="22449" y2="26182"/>
                        <a14:foregroundMark x1="22449" y1="26182" x2="30852" y2="25657"/>
                      </a14:backgroundRemoval>
                    </a14:imgEffect>
                  </a14:imgLayer>
                </a14:imgProps>
              </a:ext>
            </a:extLst>
          </a:blip>
          <a:srcRect l="9614" t="18490" r="68713" b="74891"/>
          <a:stretch/>
        </p:blipFill>
        <p:spPr>
          <a:xfrm>
            <a:off x="572940" y="1302357"/>
            <a:ext cx="2710382" cy="10730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6A8C45-D2D7-4665-9067-CA84F54012D0}"/>
              </a:ext>
            </a:extLst>
          </p:cNvPr>
          <p:cNvSpPr/>
          <p:nvPr/>
        </p:nvSpPr>
        <p:spPr>
          <a:xfrm>
            <a:off x="93888" y="2726978"/>
            <a:ext cx="3668486" cy="7604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/>
              <a:t>Một trăm năm mươi ba</a:t>
            </a: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64D088-8769-494F-855F-0C5F291C0F80}"/>
              </a:ext>
            </a:extLst>
          </p:cNvPr>
          <p:cNvSpPr/>
          <p:nvPr/>
        </p:nvSpPr>
        <p:spPr>
          <a:xfrm>
            <a:off x="93888" y="3679304"/>
            <a:ext cx="3668486" cy="7604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/>
              <a:t>1 trăm 5 chục 3 đơn vị</a:t>
            </a:r>
            <a:endParaRPr lang="en-US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CF162D-DF72-4761-A00F-8841F5C144A2}"/>
              </a:ext>
            </a:extLst>
          </p:cNvPr>
          <p:cNvSpPr/>
          <p:nvPr/>
        </p:nvSpPr>
        <p:spPr>
          <a:xfrm>
            <a:off x="8118503" y="946832"/>
            <a:ext cx="3668486" cy="7604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/>
              <a:t>1 trăm 3 chục 5 đơn vị</a:t>
            </a:r>
            <a:endParaRPr lang="en-US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519C96-5B6E-4724-98F6-6F2580B5BDA1}"/>
              </a:ext>
            </a:extLst>
          </p:cNvPr>
          <p:cNvSpPr/>
          <p:nvPr/>
        </p:nvSpPr>
        <p:spPr>
          <a:xfrm>
            <a:off x="8360230" y="3457963"/>
            <a:ext cx="3668486" cy="7604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/>
              <a:t>Một trăm ba mươi lăm</a:t>
            </a:r>
            <a:endParaRPr lang="en-US" sz="24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7C3B076-8C1E-4E0B-A0CF-1684962004B3}"/>
              </a:ext>
            </a:extLst>
          </p:cNvPr>
          <p:cNvSpPr/>
          <p:nvPr/>
        </p:nvSpPr>
        <p:spPr>
          <a:xfrm>
            <a:off x="8673228" y="1889927"/>
            <a:ext cx="2852058" cy="62048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/>
              <a:t>100 + 30 + 5</a:t>
            </a:r>
            <a:endParaRPr lang="en-US" sz="24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4B8493E-A981-478A-8A94-854D4DF180A0}"/>
              </a:ext>
            </a:extLst>
          </p:cNvPr>
          <p:cNvSpPr/>
          <p:nvPr/>
        </p:nvSpPr>
        <p:spPr>
          <a:xfrm>
            <a:off x="346869" y="4575690"/>
            <a:ext cx="2852058" cy="62048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/>
              <a:t>100 </a:t>
            </a:r>
            <a:r>
              <a:rPr lang="vi-VN" sz="2400"/>
              <a:t>+ 50 + 3</a:t>
            </a:r>
            <a:endParaRPr lang="en-US" sz="24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3368331-C70F-4F09-86B7-6162730CC143}"/>
              </a:ext>
            </a:extLst>
          </p:cNvPr>
          <p:cNvSpPr/>
          <p:nvPr/>
        </p:nvSpPr>
        <p:spPr>
          <a:xfrm>
            <a:off x="1102858" y="5397677"/>
            <a:ext cx="990600" cy="76042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/>
              <a:t>153</a:t>
            </a:r>
            <a:endParaRPr lang="en-US" sz="24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42EA1CB-699E-489F-82AA-4A9564963F4C}"/>
              </a:ext>
            </a:extLst>
          </p:cNvPr>
          <p:cNvSpPr/>
          <p:nvPr/>
        </p:nvSpPr>
        <p:spPr>
          <a:xfrm>
            <a:off x="9888839" y="2574766"/>
            <a:ext cx="990600" cy="76042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/>
              <a:t>135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952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3009</TotalTime>
  <Words>353</Words>
  <Application>Microsoft Office PowerPoint</Application>
  <PresentationFormat>Widescreen</PresentationFormat>
  <Paragraphs>109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Tahoma</vt:lpstr>
      <vt:lpstr>Times New Roman</vt:lpstr>
      <vt:lpstr>汉仪夏日体W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TIỂU HỌC THANH LÃNG A</dc:title>
  <dc:creator>Asus</dc:creator>
  <cp:lastModifiedBy>Admin</cp:lastModifiedBy>
  <cp:revision>227</cp:revision>
  <dcterms:created xsi:type="dcterms:W3CDTF">2020-11-04T14:08:26Z</dcterms:created>
  <dcterms:modified xsi:type="dcterms:W3CDTF">2024-10-24T04:20:50Z</dcterms:modified>
</cp:coreProperties>
</file>