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98" r:id="rId1"/>
    <p:sldMasterId id="2147483913" r:id="rId2"/>
  </p:sldMasterIdLst>
  <p:notesMasterIdLst>
    <p:notesMasterId r:id="rId21"/>
  </p:notesMasterIdLst>
  <p:sldIdLst>
    <p:sldId id="511" r:id="rId3"/>
    <p:sldId id="288" r:id="rId4"/>
    <p:sldId id="365" r:id="rId5"/>
    <p:sldId id="497" r:id="rId6"/>
    <p:sldId id="484" r:id="rId7"/>
    <p:sldId id="501" r:id="rId8"/>
    <p:sldId id="502" r:id="rId9"/>
    <p:sldId id="503" r:id="rId10"/>
    <p:sldId id="519" r:id="rId11"/>
    <p:sldId id="515" r:id="rId12"/>
    <p:sldId id="506" r:id="rId13"/>
    <p:sldId id="479" r:id="rId14"/>
    <p:sldId id="485" r:id="rId15"/>
    <p:sldId id="486" r:id="rId16"/>
    <p:sldId id="516" r:id="rId17"/>
    <p:sldId id="518" r:id="rId18"/>
    <p:sldId id="520" r:id="rId19"/>
    <p:sldId id="268" r:id="rId20"/>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CC6600"/>
    <a:srgbClr val="0000FF"/>
    <a:srgbClr val="FFFF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4291" autoAdjust="0"/>
  </p:normalViewPr>
  <p:slideViewPr>
    <p:cSldViewPr snapToGrid="0">
      <p:cViewPr varScale="1">
        <p:scale>
          <a:sx n="68" d="100"/>
          <a:sy n="68" d="100"/>
        </p:scale>
        <p:origin x="786" y="48"/>
      </p:cViewPr>
      <p:guideLst>
        <p:guide orient="horz" pos="2160"/>
        <p:guide pos="3841"/>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2024/11/14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70492-E0CD-FC0C-2FAF-8C844B701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24BD3-F174-EF95-7019-FDF50CE21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0913E4-1706-DF0F-D788-5A3B5CC5CA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73497B-4C5D-8C18-C84C-4AB7EE7254B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D46B89-F200-43AA-B36B-6A2EF4B500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180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18</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pPr defTabSz="914491"/>
            <a:fld id="{FE1C8935-5503-46B3-AA64-FDD06962785D}" type="datetimeFigureOut">
              <a:rPr lang="en-US" smtClean="0">
                <a:solidFill>
                  <a:prstClr val="black">
                    <a:tint val="75000"/>
                  </a:prstClr>
                </a:solidFill>
              </a:rPr>
              <a:pPr defTabSz="914491"/>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9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91"/>
            <a:fld id="{9306B73E-E889-4101-943F-C932486AC50A}" type="slidenum">
              <a:rPr lang="en-US" smtClean="0">
                <a:solidFill>
                  <a:prstClr val="black">
                    <a:tint val="75000"/>
                  </a:prstClr>
                </a:solidFill>
              </a:rPr>
              <a:pPr defTabSz="914491"/>
              <a:t>‹#›</a:t>
            </a:fld>
            <a:endParaRPr lang="en-US">
              <a:solidFill>
                <a:prstClr val="black">
                  <a:tint val="75000"/>
                </a:prstClr>
              </a:solidFill>
            </a:endParaRPr>
          </a:p>
        </p:txBody>
      </p:sp>
    </p:spTree>
    <p:extLst>
      <p:ext uri="{BB962C8B-B14F-4D97-AF65-F5344CB8AC3E}">
        <p14:creationId xmlns:p14="http://schemas.microsoft.com/office/powerpoint/2010/main" val="3377931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914491"/>
            <a:fld id="{FE1C8935-5503-46B3-AA64-FDD06962785D}" type="datetimeFigureOut">
              <a:rPr lang="en-US" smtClean="0">
                <a:solidFill>
                  <a:prstClr val="black">
                    <a:tint val="75000"/>
                  </a:prstClr>
                </a:solidFill>
              </a:rPr>
              <a:pPr defTabSz="914491"/>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9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91"/>
            <a:fld id="{9306B73E-E889-4101-943F-C932486AC50A}" type="slidenum">
              <a:rPr lang="en-US" smtClean="0">
                <a:solidFill>
                  <a:prstClr val="black">
                    <a:tint val="75000"/>
                  </a:prstClr>
                </a:solidFill>
              </a:rPr>
              <a:pPr defTabSz="914491"/>
              <a:t>‹#›</a:t>
            </a:fld>
            <a:endParaRPr lang="en-US">
              <a:solidFill>
                <a:prstClr val="black">
                  <a:tint val="75000"/>
                </a:prstClr>
              </a:solidFill>
            </a:endParaRPr>
          </a:p>
        </p:txBody>
      </p:sp>
    </p:spTree>
    <p:extLst>
      <p:ext uri="{BB962C8B-B14F-4D97-AF65-F5344CB8AC3E}">
        <p14:creationId xmlns:p14="http://schemas.microsoft.com/office/powerpoint/2010/main" val="256666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914491"/>
            <a:fld id="{FE1C8935-5503-46B3-AA64-FDD06962785D}" type="datetimeFigureOut">
              <a:rPr lang="en-US" smtClean="0">
                <a:solidFill>
                  <a:prstClr val="black">
                    <a:tint val="75000"/>
                  </a:prstClr>
                </a:solidFill>
              </a:rPr>
              <a:pPr defTabSz="914491"/>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9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91"/>
            <a:fld id="{9306B73E-E889-4101-943F-C932486AC50A}" type="slidenum">
              <a:rPr lang="en-US" smtClean="0">
                <a:solidFill>
                  <a:prstClr val="black">
                    <a:tint val="75000"/>
                  </a:prstClr>
                </a:solidFill>
              </a:rPr>
              <a:pPr defTabSz="914491"/>
              <a:t>‹#›</a:t>
            </a:fld>
            <a:endParaRPr lang="en-US">
              <a:solidFill>
                <a:prstClr val="black">
                  <a:tint val="75000"/>
                </a:prstClr>
              </a:solidFill>
            </a:endParaRPr>
          </a:p>
        </p:txBody>
      </p:sp>
    </p:spTree>
    <p:extLst>
      <p:ext uri="{BB962C8B-B14F-4D97-AF65-F5344CB8AC3E}">
        <p14:creationId xmlns:p14="http://schemas.microsoft.com/office/powerpoint/2010/main" val="2023772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2448439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14/11/2024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17067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14/11/2024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261415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14/11/2024</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678054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94654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62186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E5983328-5D9C-4CDA-A4B0-8F0932BA2C1A}" type="datetimeFigureOut">
              <a:rPr lang="en-US" smtClean="0"/>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08136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555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914491"/>
            <a:fld id="{FE1C8935-5503-46B3-AA64-FDD06962785D}" type="datetimeFigureOut">
              <a:rPr lang="en-US" smtClean="0">
                <a:solidFill>
                  <a:prstClr val="black">
                    <a:tint val="75000"/>
                  </a:prstClr>
                </a:solidFill>
              </a:rPr>
              <a:pPr defTabSz="914491"/>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9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91"/>
            <a:fld id="{9306B73E-E889-4101-943F-C932486AC50A}" type="slidenum">
              <a:rPr lang="en-US" smtClean="0">
                <a:solidFill>
                  <a:prstClr val="black">
                    <a:tint val="75000"/>
                  </a:prstClr>
                </a:solidFill>
              </a:rPr>
              <a:pPr defTabSz="914491"/>
              <a:t>‹#›</a:t>
            </a:fld>
            <a:endParaRPr lang="en-US">
              <a:solidFill>
                <a:prstClr val="black">
                  <a:tint val="75000"/>
                </a:prstClr>
              </a:solidFill>
            </a:endParaRPr>
          </a:p>
        </p:txBody>
      </p:sp>
    </p:spTree>
    <p:extLst>
      <p:ext uri="{BB962C8B-B14F-4D97-AF65-F5344CB8AC3E}">
        <p14:creationId xmlns:p14="http://schemas.microsoft.com/office/powerpoint/2010/main" val="22069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t>14/11/2024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77688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t>14/11/2024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78505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31676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E5983328-5D9C-4CDA-A4B0-8F0932BA2C1A}" type="datetimeFigureOut">
              <a:rPr lang="en-US" smtClean="0"/>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55839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E5983328-5D9C-4CDA-A4B0-8F0932BA2C1A}" type="datetimeFigureOut">
              <a:rPr lang="en-US" smtClean="0"/>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2655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86493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50876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53171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52641113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defTabSz="914491"/>
            <a:fld id="{FE1C8935-5503-46B3-AA64-FDD06962785D}" type="datetimeFigureOut">
              <a:rPr lang="en-US" smtClean="0">
                <a:solidFill>
                  <a:prstClr val="black">
                    <a:tint val="75000"/>
                  </a:prstClr>
                </a:solidFill>
              </a:rPr>
              <a:pPr defTabSz="914491"/>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9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91"/>
            <a:fld id="{9306B73E-E889-4101-943F-C932486AC50A}" type="slidenum">
              <a:rPr lang="en-US" smtClean="0">
                <a:solidFill>
                  <a:prstClr val="black">
                    <a:tint val="75000"/>
                  </a:prstClr>
                </a:solidFill>
              </a:rPr>
              <a:pPr defTabSz="914491"/>
              <a:t>‹#›</a:t>
            </a:fld>
            <a:endParaRPr lang="en-US">
              <a:solidFill>
                <a:prstClr val="black">
                  <a:tint val="75000"/>
                </a:prstClr>
              </a:solidFill>
            </a:endParaRPr>
          </a:p>
        </p:txBody>
      </p:sp>
    </p:spTree>
    <p:extLst>
      <p:ext uri="{BB962C8B-B14F-4D97-AF65-F5344CB8AC3E}">
        <p14:creationId xmlns:p14="http://schemas.microsoft.com/office/powerpoint/2010/main" val="195687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pPr defTabSz="914491"/>
            <a:fld id="{FE1C8935-5503-46B3-AA64-FDD06962785D}" type="datetimeFigureOut">
              <a:rPr lang="en-US" smtClean="0">
                <a:solidFill>
                  <a:prstClr val="black">
                    <a:tint val="75000"/>
                  </a:prstClr>
                </a:solidFill>
              </a:rPr>
              <a:pPr defTabSz="914491"/>
              <a:t>14/11/2024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9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91"/>
            <a:fld id="{9306B73E-E889-4101-943F-C932486AC50A}" type="slidenum">
              <a:rPr lang="en-US" smtClean="0">
                <a:solidFill>
                  <a:prstClr val="black">
                    <a:tint val="75000"/>
                  </a:prstClr>
                </a:solidFill>
              </a:rPr>
              <a:pPr defTabSz="914491"/>
              <a:t>‹#›</a:t>
            </a:fld>
            <a:endParaRPr lang="en-US">
              <a:solidFill>
                <a:prstClr val="black">
                  <a:tint val="75000"/>
                </a:prstClr>
              </a:solidFill>
            </a:endParaRPr>
          </a:p>
        </p:txBody>
      </p:sp>
    </p:spTree>
    <p:extLst>
      <p:ext uri="{BB962C8B-B14F-4D97-AF65-F5344CB8AC3E}">
        <p14:creationId xmlns:p14="http://schemas.microsoft.com/office/powerpoint/2010/main" val="77327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pPr defTabSz="914491"/>
            <a:fld id="{FE1C8935-5503-46B3-AA64-FDD06962785D}" type="datetimeFigureOut">
              <a:rPr lang="en-US" smtClean="0">
                <a:solidFill>
                  <a:prstClr val="black">
                    <a:tint val="75000"/>
                  </a:prstClr>
                </a:solidFill>
              </a:rPr>
              <a:pPr defTabSz="914491"/>
              <a:t>14/11/2024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9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91"/>
            <a:fld id="{9306B73E-E889-4101-943F-C932486AC50A}" type="slidenum">
              <a:rPr lang="en-US" smtClean="0">
                <a:solidFill>
                  <a:prstClr val="black">
                    <a:tint val="75000"/>
                  </a:prstClr>
                </a:solidFill>
              </a:rPr>
              <a:pPr defTabSz="914491"/>
              <a:t>‹#›</a:t>
            </a:fld>
            <a:endParaRPr lang="en-US">
              <a:solidFill>
                <a:prstClr val="black">
                  <a:tint val="75000"/>
                </a:prstClr>
              </a:solidFill>
            </a:endParaRPr>
          </a:p>
        </p:txBody>
      </p:sp>
    </p:spTree>
    <p:extLst>
      <p:ext uri="{BB962C8B-B14F-4D97-AF65-F5344CB8AC3E}">
        <p14:creationId xmlns:p14="http://schemas.microsoft.com/office/powerpoint/2010/main" val="2881692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pPr defTabSz="914491"/>
            <a:fld id="{FE1C8935-5503-46B3-AA64-FDD06962785D}" type="datetimeFigureOut">
              <a:rPr lang="en-US" smtClean="0">
                <a:solidFill>
                  <a:prstClr val="black">
                    <a:tint val="75000"/>
                  </a:prstClr>
                </a:solidFill>
              </a:rPr>
              <a:pPr defTabSz="914491"/>
              <a:t>14/11/2024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9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91"/>
            <a:fld id="{9306B73E-E889-4101-943F-C932486AC50A}" type="slidenum">
              <a:rPr lang="en-US" smtClean="0">
                <a:solidFill>
                  <a:prstClr val="black">
                    <a:tint val="75000"/>
                  </a:prstClr>
                </a:solidFill>
              </a:rPr>
              <a:pPr defTabSz="914491"/>
              <a:t>‹#›</a:t>
            </a:fld>
            <a:endParaRPr lang="en-US">
              <a:solidFill>
                <a:prstClr val="black">
                  <a:tint val="75000"/>
                </a:prstClr>
              </a:solidFill>
            </a:endParaRPr>
          </a:p>
        </p:txBody>
      </p:sp>
    </p:spTree>
    <p:extLst>
      <p:ext uri="{BB962C8B-B14F-4D97-AF65-F5344CB8AC3E}">
        <p14:creationId xmlns:p14="http://schemas.microsoft.com/office/powerpoint/2010/main" val="2054357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91"/>
            <a:fld id="{FE1C8935-5503-46B3-AA64-FDD06962785D}" type="datetimeFigureOut">
              <a:rPr lang="en-US" smtClean="0">
                <a:solidFill>
                  <a:prstClr val="black">
                    <a:tint val="75000"/>
                  </a:prstClr>
                </a:solidFill>
              </a:rPr>
              <a:pPr defTabSz="914491"/>
              <a:t>14/11/2024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9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91"/>
            <a:fld id="{9306B73E-E889-4101-943F-C932486AC50A}" type="slidenum">
              <a:rPr lang="en-US" smtClean="0">
                <a:solidFill>
                  <a:prstClr val="black">
                    <a:tint val="75000"/>
                  </a:prstClr>
                </a:solidFill>
              </a:rPr>
              <a:pPr defTabSz="914491"/>
              <a:t>‹#›</a:t>
            </a:fld>
            <a:endParaRPr lang="en-US">
              <a:solidFill>
                <a:prstClr val="black">
                  <a:tint val="75000"/>
                </a:prstClr>
              </a:solidFill>
            </a:endParaRPr>
          </a:p>
        </p:txBody>
      </p:sp>
    </p:spTree>
    <p:extLst>
      <p:ext uri="{BB962C8B-B14F-4D97-AF65-F5344CB8AC3E}">
        <p14:creationId xmlns:p14="http://schemas.microsoft.com/office/powerpoint/2010/main" val="939143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defTabSz="914491"/>
            <a:fld id="{FE1C8935-5503-46B3-AA64-FDD06962785D}" type="datetimeFigureOut">
              <a:rPr lang="en-US" smtClean="0">
                <a:solidFill>
                  <a:prstClr val="black">
                    <a:tint val="75000"/>
                  </a:prstClr>
                </a:solidFill>
              </a:rPr>
              <a:pPr defTabSz="914491"/>
              <a:t>14/11/2024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9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91"/>
            <a:fld id="{9306B73E-E889-4101-943F-C932486AC50A}" type="slidenum">
              <a:rPr lang="en-US" smtClean="0">
                <a:solidFill>
                  <a:prstClr val="black">
                    <a:tint val="75000"/>
                  </a:prstClr>
                </a:solidFill>
              </a:rPr>
              <a:pPr defTabSz="914491"/>
              <a:t>‹#›</a:t>
            </a:fld>
            <a:endParaRPr lang="en-US">
              <a:solidFill>
                <a:prstClr val="black">
                  <a:tint val="75000"/>
                </a:prstClr>
              </a:solidFill>
            </a:endParaRPr>
          </a:p>
        </p:txBody>
      </p:sp>
    </p:spTree>
    <p:extLst>
      <p:ext uri="{BB962C8B-B14F-4D97-AF65-F5344CB8AC3E}">
        <p14:creationId xmlns:p14="http://schemas.microsoft.com/office/powerpoint/2010/main" val="659233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defTabSz="914491"/>
            <a:fld id="{FE1C8935-5503-46B3-AA64-FDD06962785D}" type="datetimeFigureOut">
              <a:rPr lang="en-US" smtClean="0">
                <a:solidFill>
                  <a:prstClr val="black">
                    <a:tint val="75000"/>
                  </a:prstClr>
                </a:solidFill>
              </a:rPr>
              <a:pPr defTabSz="914491"/>
              <a:t>14/11/2024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9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91"/>
            <a:fld id="{9306B73E-E889-4101-943F-C932486AC50A}" type="slidenum">
              <a:rPr lang="en-US" smtClean="0">
                <a:solidFill>
                  <a:prstClr val="black">
                    <a:tint val="75000"/>
                  </a:prstClr>
                </a:solidFill>
              </a:rPr>
              <a:pPr defTabSz="914491"/>
              <a:t>‹#›</a:t>
            </a:fld>
            <a:endParaRPr lang="en-US">
              <a:solidFill>
                <a:prstClr val="black">
                  <a:tint val="75000"/>
                </a:prstClr>
              </a:solidFill>
            </a:endParaRPr>
          </a:p>
        </p:txBody>
      </p:sp>
    </p:spTree>
    <p:extLst>
      <p:ext uri="{BB962C8B-B14F-4D97-AF65-F5344CB8AC3E}">
        <p14:creationId xmlns:p14="http://schemas.microsoft.com/office/powerpoint/2010/main" val="189906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91"/>
            <a:fld id="{FE1C8935-5503-46B3-AA64-FDD06962785D}" type="datetimeFigureOut">
              <a:rPr lang="en-US" smtClean="0">
                <a:solidFill>
                  <a:prstClr val="black">
                    <a:tint val="75000"/>
                  </a:prstClr>
                </a:solidFill>
              </a:rPr>
              <a:pPr defTabSz="914491"/>
              <a:t>14/11/2024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9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91"/>
            <a:fld id="{9306B73E-E889-4101-943F-C932486AC50A}" type="slidenum">
              <a:rPr lang="en-US" smtClean="0">
                <a:solidFill>
                  <a:prstClr val="black">
                    <a:tint val="75000"/>
                  </a:prstClr>
                </a:solidFill>
              </a:rPr>
              <a:pPr defTabSz="914491"/>
              <a:t>‹#›</a:t>
            </a:fld>
            <a:endParaRPr lang="en-US">
              <a:solidFill>
                <a:prstClr val="black">
                  <a:tint val="75000"/>
                </a:prstClr>
              </a:solidFill>
            </a:endParaRPr>
          </a:p>
        </p:txBody>
      </p:sp>
    </p:spTree>
    <p:extLst>
      <p:ext uri="{BB962C8B-B14F-4D97-AF65-F5344CB8AC3E}">
        <p14:creationId xmlns:p14="http://schemas.microsoft.com/office/powerpoint/2010/main" val="15342661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1" r:id="rId12"/>
    <p:sldLayoutId id="2147483879" r:id="rId13"/>
    <p:sldLayoutId id="2147483881" r:id="rId14"/>
    <p:sldLayoutId id="214748388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14/11/2024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35440282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896" r:id="rId12"/>
    <p:sldLayoutId id="21474838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BA878-6A6F-75D5-426B-CAA5B7651056}"/>
            </a:ext>
          </a:extLst>
        </p:cNvPr>
        <p:cNvGrpSpPr/>
        <p:nvPr/>
      </p:nvGrpSpPr>
      <p:grpSpPr>
        <a:xfrm>
          <a:off x="0" y="0"/>
          <a:ext cx="0" cy="0"/>
          <a:chOff x="0" y="0"/>
          <a:chExt cx="0" cy="0"/>
        </a:xfrm>
      </p:grpSpPr>
      <p:pic>
        <p:nvPicPr>
          <p:cNvPr id="24" name="Picture 2">
            <a:extLst>
              <a:ext uri="{FF2B5EF4-FFF2-40B4-BE49-F238E27FC236}">
                <a16:creationId xmlns:a16="http://schemas.microsoft.com/office/drawing/2014/main" id="{B233137F-184D-FF6A-3AAE-73DEFA04F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1"/>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FB845592-E77C-614A-1485-11E3F190A5DB}"/>
              </a:ext>
            </a:extLst>
          </p:cNvPr>
          <p:cNvSpPr txBox="1">
            <a:spLocks noChangeArrowheads="1"/>
          </p:cNvSpPr>
          <p:nvPr/>
        </p:nvSpPr>
        <p:spPr bwMode="auto">
          <a:xfrm>
            <a:off x="2253436" y="529663"/>
            <a:ext cx="7518400" cy="64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CC6600"/>
                </a:solidFill>
                <a:latin typeface="Times New Roman" pitchFamily="18" charset="0"/>
              </a:rPr>
              <a:t>TRƯỜNG TIỂU HỌC TÂN LẬP</a:t>
            </a:r>
          </a:p>
        </p:txBody>
      </p:sp>
      <p:sp>
        <p:nvSpPr>
          <p:cNvPr id="3" name="Text Box 14">
            <a:extLst>
              <a:ext uri="{FF2B5EF4-FFF2-40B4-BE49-F238E27FC236}">
                <a16:creationId xmlns:a16="http://schemas.microsoft.com/office/drawing/2014/main" id="{2A0A3D4D-99AE-E497-70BD-779B1BEA3122}"/>
              </a:ext>
            </a:extLst>
          </p:cNvPr>
          <p:cNvSpPr txBox="1">
            <a:spLocks noChangeArrowheads="1"/>
          </p:cNvSpPr>
          <p:nvPr/>
        </p:nvSpPr>
        <p:spPr bwMode="auto">
          <a:xfrm>
            <a:off x="651698" y="4285987"/>
            <a:ext cx="10112237" cy="201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000" b="1" i="1" dirty="0">
                <a:solidFill>
                  <a:srgbClr val="FF0000"/>
                </a:solidFill>
                <a:effectLst>
                  <a:outerShdw blurRad="38100" dist="38100" dir="2700000" algn="tl">
                    <a:srgbClr val="000000">
                      <a:alpha val="43137"/>
                    </a:srgbClr>
                  </a:outerShdw>
                </a:effectLst>
                <a:latin typeface="Dancing Script" pitchFamily="2" charset="0"/>
                <a:cs typeface="Times New Roman" pitchFamily="18" charset="0"/>
              </a:rPr>
              <a:t>GVCN: </a:t>
            </a:r>
            <a:r>
              <a:rPr lang="en-US" sz="4000" b="1" i="1" dirty="0" err="1">
                <a:solidFill>
                  <a:srgbClr val="FF0000"/>
                </a:solidFill>
                <a:effectLst>
                  <a:outerShdw blurRad="38100" dist="38100" dir="2700000" algn="tl">
                    <a:srgbClr val="000000">
                      <a:alpha val="43137"/>
                    </a:srgbClr>
                  </a:outerShdw>
                </a:effectLst>
                <a:latin typeface="Dancing Script" pitchFamily="2" charset="0"/>
                <a:cs typeface="Times New Roman" pitchFamily="18" charset="0"/>
              </a:rPr>
              <a:t>Dương</a:t>
            </a:r>
            <a:r>
              <a:rPr lang="en-US" sz="4000" b="1" i="1" dirty="0">
                <a:solidFill>
                  <a:srgbClr val="FF0000"/>
                </a:solidFill>
                <a:effectLst>
                  <a:outerShdw blurRad="38100" dist="38100" dir="2700000" algn="tl">
                    <a:srgbClr val="000000">
                      <a:alpha val="43137"/>
                    </a:srgbClr>
                  </a:outerShdw>
                </a:effectLst>
                <a:latin typeface="Dancing Script" pitchFamily="2" charset="0"/>
                <a:cs typeface="Times New Roman" pitchFamily="18" charset="0"/>
              </a:rPr>
              <a:t> </a:t>
            </a:r>
            <a:r>
              <a:rPr lang="en-US" sz="4000" b="1" i="1" dirty="0" err="1">
                <a:solidFill>
                  <a:srgbClr val="FF0000"/>
                </a:solidFill>
                <a:effectLst>
                  <a:outerShdw blurRad="38100" dist="38100" dir="2700000" algn="tl">
                    <a:srgbClr val="000000">
                      <a:alpha val="43137"/>
                    </a:srgbClr>
                  </a:outerShdw>
                </a:effectLst>
                <a:latin typeface="Dancing Script" pitchFamily="2" charset="0"/>
                <a:cs typeface="Times New Roman" pitchFamily="18" charset="0"/>
              </a:rPr>
              <a:t>Thị</a:t>
            </a:r>
            <a:r>
              <a:rPr lang="en-US" sz="4000" b="1" i="1" dirty="0">
                <a:solidFill>
                  <a:srgbClr val="FF0000"/>
                </a:solidFill>
                <a:effectLst>
                  <a:outerShdw blurRad="38100" dist="38100" dir="2700000" algn="tl">
                    <a:srgbClr val="000000">
                      <a:alpha val="43137"/>
                    </a:srgbClr>
                  </a:outerShdw>
                </a:effectLst>
                <a:latin typeface="Dancing Script" pitchFamily="2" charset="0"/>
                <a:cs typeface="Times New Roman" pitchFamily="18" charset="0"/>
              </a:rPr>
              <a:t> Lan</a:t>
            </a:r>
          </a:p>
          <a:p>
            <a:pPr algn="ctr" eaLnBrk="1" hangingPunct="1">
              <a:defRPr/>
            </a:pPr>
            <a:r>
              <a:rPr lang="en-US" sz="4400" b="1" dirty="0">
                <a:solidFill>
                  <a:srgbClr val="FF0000"/>
                </a:solidFill>
                <a:effectLst>
                  <a:outerShdw blurRad="38100" dist="38100" dir="2700000" algn="tl">
                    <a:srgbClr val="000000">
                      <a:alpha val="43137"/>
                    </a:srgbClr>
                  </a:outerShdw>
                </a:effectLst>
                <a:latin typeface="Dancing Script" pitchFamily="2" charset="0"/>
                <a:cs typeface="Times New Roman" pitchFamily="18" charset="0"/>
              </a:rPr>
              <a:t>Môn </a:t>
            </a:r>
            <a:r>
              <a:rPr lang="en-US" sz="4400" b="1" dirty="0" err="1">
                <a:solidFill>
                  <a:srgbClr val="FF0000"/>
                </a:solidFill>
                <a:effectLst>
                  <a:outerShdw blurRad="38100" dist="38100" dir="2700000" algn="tl">
                    <a:srgbClr val="000000">
                      <a:alpha val="43137"/>
                    </a:srgbClr>
                  </a:outerShdw>
                </a:effectLst>
                <a:latin typeface="Dancing Script" pitchFamily="2" charset="0"/>
                <a:cs typeface="Times New Roman" pitchFamily="18" charset="0"/>
              </a:rPr>
              <a:t>Tiếng</a:t>
            </a:r>
            <a:r>
              <a:rPr lang="en-US" sz="4400" b="1" dirty="0">
                <a:solidFill>
                  <a:srgbClr val="FF0000"/>
                </a:solidFill>
                <a:effectLst>
                  <a:outerShdw blurRad="38100" dist="38100" dir="2700000" algn="tl">
                    <a:srgbClr val="000000">
                      <a:alpha val="43137"/>
                    </a:srgbClr>
                  </a:outerShdw>
                </a:effectLst>
                <a:latin typeface="Dancing Script" pitchFamily="2" charset="0"/>
                <a:cs typeface="Times New Roman" pitchFamily="18" charset="0"/>
              </a:rPr>
              <a:t> </a:t>
            </a:r>
            <a:r>
              <a:rPr lang="en-US" sz="4400" b="1" dirty="0" err="1">
                <a:solidFill>
                  <a:srgbClr val="FF0000"/>
                </a:solidFill>
                <a:effectLst>
                  <a:outerShdw blurRad="38100" dist="38100" dir="2700000" algn="tl">
                    <a:srgbClr val="000000">
                      <a:alpha val="43137"/>
                    </a:srgbClr>
                  </a:outerShdw>
                </a:effectLst>
                <a:latin typeface="Dancing Script" pitchFamily="2" charset="0"/>
                <a:cs typeface="Times New Roman" pitchFamily="18" charset="0"/>
              </a:rPr>
              <a:t>Việt</a:t>
            </a:r>
            <a:r>
              <a:rPr lang="en-US" sz="4400" b="1" dirty="0">
                <a:solidFill>
                  <a:srgbClr val="FF0000"/>
                </a:solidFill>
                <a:effectLst>
                  <a:outerShdw blurRad="38100" dist="38100" dir="2700000" algn="tl">
                    <a:srgbClr val="000000">
                      <a:alpha val="43137"/>
                    </a:srgbClr>
                  </a:outerShdw>
                </a:effectLst>
                <a:latin typeface="Dancing Script" pitchFamily="2" charset="0"/>
                <a:cs typeface="Times New Roman" pitchFamily="18" charset="0"/>
              </a:rPr>
              <a:t> </a:t>
            </a:r>
            <a:r>
              <a:rPr lang="en-US" sz="4400" b="1" dirty="0" err="1">
                <a:solidFill>
                  <a:srgbClr val="FF0000"/>
                </a:solidFill>
                <a:effectLst>
                  <a:outerShdw blurRad="38100" dist="38100" dir="2700000" algn="tl">
                    <a:srgbClr val="000000">
                      <a:alpha val="43137"/>
                    </a:srgbClr>
                  </a:outerShdw>
                </a:effectLst>
                <a:latin typeface="Dancing Script" pitchFamily="2" charset="0"/>
                <a:cs typeface="Times New Roman" pitchFamily="18" charset="0"/>
              </a:rPr>
              <a:t>lớp</a:t>
            </a:r>
            <a:r>
              <a:rPr lang="en-US" sz="4400" b="1" dirty="0">
                <a:solidFill>
                  <a:srgbClr val="FF0000"/>
                </a:solidFill>
                <a:effectLst>
                  <a:outerShdw blurRad="38100" dist="38100" dir="2700000" algn="tl">
                    <a:srgbClr val="000000">
                      <a:alpha val="43137"/>
                    </a:srgbClr>
                  </a:outerShdw>
                </a:effectLst>
                <a:latin typeface="Dancing Script" pitchFamily="2" charset="0"/>
                <a:cs typeface="Times New Roman" pitchFamily="18" charset="0"/>
              </a:rPr>
              <a:t> 2</a:t>
            </a:r>
          </a:p>
          <a:p>
            <a:pPr algn="ctr" eaLnBrk="1" hangingPunct="1">
              <a:defRPr/>
            </a:pPr>
            <a:endParaRPr lang="en-US" sz="4000" b="1" dirty="0">
              <a:solidFill>
                <a:srgbClr val="FF0000"/>
              </a:solidFill>
              <a:effectLst>
                <a:outerShdw blurRad="38100" dist="38100" dir="2700000" algn="tl">
                  <a:srgbClr val="000000">
                    <a:alpha val="43137"/>
                  </a:srgbClr>
                </a:outerShdw>
              </a:effectLst>
              <a:latin typeface="Dancing Script" pitchFamily="2" charset="0"/>
              <a:cs typeface="Times New Roman" pitchFamily="18" charset="0"/>
            </a:endParaRPr>
          </a:p>
        </p:txBody>
      </p:sp>
      <p:sp>
        <p:nvSpPr>
          <p:cNvPr id="5" name="Hình chữ nhật 4">
            <a:extLst>
              <a:ext uri="{FF2B5EF4-FFF2-40B4-BE49-F238E27FC236}">
                <a16:creationId xmlns:a16="http://schemas.microsoft.com/office/drawing/2014/main" id="{A5F33E7A-0505-0901-8A0F-F473536E8DA9}"/>
              </a:ext>
            </a:extLst>
          </p:cNvPr>
          <p:cNvSpPr/>
          <p:nvPr/>
        </p:nvSpPr>
        <p:spPr>
          <a:xfrm>
            <a:off x="1025115" y="1755631"/>
            <a:ext cx="9738820" cy="1754326"/>
          </a:xfrm>
          <a:prstGeom prst="rect">
            <a:avLst/>
          </a:prstGeom>
          <a:noFill/>
        </p:spPr>
        <p:txBody>
          <a:bodyPr wrap="none" lIns="91440" tIns="45720" rIns="91440" bIns="45720">
            <a:prstTxWarp prst="textWave2">
              <a:avLst/>
            </a:prstTxWarp>
            <a:spAutoFit/>
          </a:bodyPr>
          <a:lstStyle/>
          <a:p>
            <a:pPr algn="ctr" eaLnBrk="1" hangingPunct="1">
              <a:defRPr/>
            </a:pPr>
            <a:r>
              <a:rPr lang="en-US" sz="5400" b="1" dirty="0">
                <a:ln w="22225">
                  <a:solidFill>
                    <a:schemeClr val="accent2"/>
                  </a:solidFill>
                  <a:prstDash val="solid"/>
                </a:ln>
                <a:solidFill>
                  <a:schemeClr val="accent2">
                    <a:lumMod val="40000"/>
                    <a:lumOff val="60000"/>
                  </a:schemeClr>
                </a:solidFill>
                <a:latin typeface="Times New Roman" pitchFamily="18" charset="0"/>
              </a:rPr>
              <a:t>CHÀO MỪNG QUÝ THẦY CÔ</a:t>
            </a:r>
          </a:p>
          <a:p>
            <a:pPr algn="ctr" eaLnBrk="1" hangingPunct="1">
              <a:defRPr/>
            </a:pPr>
            <a:r>
              <a:rPr lang="en-US" sz="5400" b="1" dirty="0">
                <a:ln w="22225">
                  <a:solidFill>
                    <a:schemeClr val="accent2"/>
                  </a:solidFill>
                  <a:prstDash val="solid"/>
                </a:ln>
                <a:solidFill>
                  <a:schemeClr val="accent2">
                    <a:lumMod val="40000"/>
                    <a:lumOff val="60000"/>
                  </a:schemeClr>
                </a:solidFill>
                <a:latin typeface="Times New Roman" pitchFamily="18" charset="0"/>
              </a:rPr>
              <a:t>ĐẾN DỰ GIỜ, THĂM LỚP 2A</a:t>
            </a:r>
            <a:endParaRPr 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73878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10C0-E0A7-B5F5-68B6-02A2F2297D0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4EA5E44-0DBC-E8E8-BD78-F78F998EEC7A}"/>
              </a:ext>
            </a:extLst>
          </p:cNvPr>
          <p:cNvSpPr/>
          <p:nvPr/>
        </p:nvSpPr>
        <p:spPr>
          <a:xfrm>
            <a:off x="667656" y="5693997"/>
            <a:ext cx="11349523" cy="830997"/>
          </a:xfrm>
          <a:prstGeom prst="rect">
            <a:avLst/>
          </a:prstGeom>
        </p:spPr>
        <p:txBody>
          <a:bodyPr wrap="square">
            <a:spAutoFit/>
          </a:bodyPr>
          <a:lstStyle/>
          <a:p>
            <a:r>
              <a:rPr lang="en-US" sz="2400" dirty="0" err="1">
                <a:latin typeface="Arial" panose="020B0604020202020204" pitchFamily="34" charset="0"/>
                <a:cs typeface="Arial" panose="020B0604020202020204" pitchFamily="34" charset="0"/>
              </a:rPr>
              <a:t>Đất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sét</a:t>
            </a:r>
            <a:r>
              <a:rPr lang="vi-VN"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đất có thành phần chủ yếu là những hạt rất mịn, dính chặt nhau,</a:t>
            </a:r>
            <a:r>
              <a:rPr lang="en-US" sz="2400" dirty="0" err="1">
                <a:latin typeface="Arial" panose="020B0604020202020204" pitchFamily="34" charset="0"/>
                <a:cs typeface="Arial" panose="020B0604020202020204" pitchFamily="34" charset="0"/>
              </a:rPr>
              <a:t>rất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dẻo</a:t>
            </a:r>
            <a:r>
              <a:rPr lang="vi-VN" sz="2400" dirty="0">
                <a:latin typeface="Arial" panose="020B0604020202020204" pitchFamily="34" charset="0"/>
                <a:cs typeface="Arial" panose="020B0604020202020204" pitchFamily="34" charset="0"/>
              </a:rPr>
              <a:t> không thấm nước</a:t>
            </a:r>
            <a:r>
              <a:rPr lang="en-US" sz="2400" dirty="0">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p>
        </p:txBody>
      </p:sp>
      <p:pic>
        <p:nvPicPr>
          <p:cNvPr id="1028" name="Picture 4" descr="Đất sét tự khô">
            <a:extLst>
              <a:ext uri="{FF2B5EF4-FFF2-40B4-BE49-F238E27FC236}">
                <a16:creationId xmlns:a16="http://schemas.microsoft.com/office/drawing/2014/main" id="{657920E8-9E54-A2B2-96C8-B90385417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802" y="1043258"/>
            <a:ext cx="3745377" cy="4323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a:extLst>
              <a:ext uri="{FF2B5EF4-FFF2-40B4-BE49-F238E27FC236}">
                <a16:creationId xmlns:a16="http://schemas.microsoft.com/office/drawing/2014/main" id="{FBE52A81-6A91-4520-9402-672D4198E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80" y="1043260"/>
            <a:ext cx="3889426" cy="4323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Hộp đồ chơi đất sét nặn thủ công thơm Vĩnh Thành (10 màu)">
            <a:extLst>
              <a:ext uri="{FF2B5EF4-FFF2-40B4-BE49-F238E27FC236}">
                <a16:creationId xmlns:a16="http://schemas.microsoft.com/office/drawing/2014/main" id="{B45642BA-C108-FEBD-3659-80315B8F9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419" y="1164003"/>
            <a:ext cx="3374098" cy="4323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15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81296" y="352484"/>
            <a:ext cx="2818294" cy="628358"/>
          </a:xfrm>
          <a:prstGeom prst="rect">
            <a:avLst/>
          </a:prstGeom>
        </p:spPr>
        <p:txBody>
          <a:bodyPr vert="horz" lIns="91452" tIns="45726" rIns="91452" bIns="4572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FF0000"/>
                </a:solidFill>
                <a:cs typeface="Times New Roman" pitchFamily="18" charset="0"/>
              </a:rPr>
              <a:t>Đến trường</a:t>
            </a:r>
            <a:endParaRPr lang="en-US" sz="3200" dirty="0">
              <a:solidFill>
                <a:srgbClr val="FF0000"/>
              </a:solidFill>
              <a:cs typeface="Times New Roman" pitchFamily="18" charset="0"/>
            </a:endParaRPr>
          </a:p>
        </p:txBody>
      </p:sp>
      <p:sp>
        <p:nvSpPr>
          <p:cNvPr id="2" name="Rectangle 1"/>
          <p:cNvSpPr/>
          <p:nvPr/>
        </p:nvSpPr>
        <p:spPr>
          <a:xfrm>
            <a:off x="114315" y="751790"/>
            <a:ext cx="11952256" cy="6032421"/>
          </a:xfrm>
          <a:prstGeom prst="rect">
            <a:avLst/>
          </a:prstGeom>
        </p:spPr>
        <p:txBody>
          <a:bodyPr wrap="square">
            <a:spAutoFit/>
          </a:bodyPr>
          <a:lstStyle/>
          <a:p>
            <a:r>
              <a:rPr lang="vi-VN" sz="2300" b="1" dirty="0">
                <a:solidFill>
                  <a:prstClr val="black"/>
                </a:solidFill>
                <a:cs typeface="Times New Roman" panose="02020603050405020304" pitchFamily="18" charset="0"/>
              </a:rPr>
              <a:t>1</a:t>
            </a:r>
            <a:r>
              <a:rPr lang="vi-VN" sz="2300" dirty="0">
                <a:solidFill>
                  <a:prstClr val="black"/>
                </a:solidFill>
                <a:cs typeface="Times New Roman" panose="02020603050405020304" pitchFamily="18" charset="0"/>
              </a:rPr>
              <a:t>. Có một cậu bé sắp vào lớp 1 nhưng chưa thích đi học. Mẹ cậu bèn dẫn cậu đến trường.</a:t>
            </a:r>
          </a:p>
          <a:p>
            <a:r>
              <a:rPr lang="vi-VN" sz="2300" b="1" dirty="0">
                <a:solidFill>
                  <a:prstClr val="black"/>
                </a:solidFill>
                <a:cs typeface="Times New Roman" panose="02020603050405020304" pitchFamily="18" charset="0"/>
              </a:rPr>
              <a:t>2</a:t>
            </a:r>
            <a:r>
              <a:rPr lang="vi-VN" sz="2300" dirty="0">
                <a:solidFill>
                  <a:prstClr val="black"/>
                </a:solidFill>
                <a:cs typeface="Times New Roman" panose="02020603050405020304" pitchFamily="18" charset="0"/>
              </a:rPr>
              <a:t>. Hai mẹ con theo cô hiệu trưởng đi thăm trường. Họ đi ngang qua sân chơi, rồi đến dãy phòng học lớp 1. Có lớp đang đọc đồng thanh một bài thơ. Có lớp đang học toán.</a:t>
            </a:r>
          </a:p>
          <a:p>
            <a:r>
              <a:rPr lang="vi-VN" sz="2300" dirty="0">
                <a:solidFill>
                  <a:prstClr val="black"/>
                </a:solidFill>
                <a:cs typeface="Times New Roman" panose="02020603050405020304" pitchFamily="18" charset="0"/>
              </a:rPr>
              <a:t>Cậu bé hỏi:</a:t>
            </a:r>
          </a:p>
          <a:p>
            <a:r>
              <a:rPr lang="vi-VN" sz="2300" dirty="0">
                <a:solidFill>
                  <a:prstClr val="black"/>
                </a:solidFill>
                <a:cs typeface="Times New Roman" panose="02020603050405020304" pitchFamily="18" charset="0"/>
              </a:rPr>
              <a:t>- Ngày nào cũng chỉ tập đọc, làm toán thôi ạ?</a:t>
            </a:r>
          </a:p>
          <a:p>
            <a:r>
              <a:rPr lang="vi-VN" sz="2300" dirty="0">
                <a:solidFill>
                  <a:prstClr val="black"/>
                </a:solidFill>
                <a:cs typeface="Times New Roman" panose="02020603050405020304" pitchFamily="18" charset="0"/>
              </a:rPr>
              <a:t>Mẹ cậu không bằng lòng:</a:t>
            </a:r>
          </a:p>
          <a:p>
            <a:r>
              <a:rPr lang="vi-VN" sz="2300" dirty="0">
                <a:solidFill>
                  <a:prstClr val="black"/>
                </a:solidFill>
                <a:cs typeface="Times New Roman" panose="02020603050405020304" pitchFamily="18" charset="0"/>
              </a:rPr>
              <a:t>- Đây là trường học. Con đến trường để học mà.</a:t>
            </a:r>
          </a:p>
          <a:p>
            <a:r>
              <a:rPr lang="vi-VN" sz="2300" dirty="0">
                <a:solidFill>
                  <a:prstClr val="black"/>
                </a:solidFill>
                <a:cs typeface="Times New Roman" panose="02020603050405020304" pitchFamily="18" charset="0"/>
              </a:rPr>
              <a:t>Nhưng cô giáo bảo:</a:t>
            </a:r>
          </a:p>
          <a:p>
            <a:r>
              <a:rPr lang="vi-VN" sz="2300" dirty="0">
                <a:solidFill>
                  <a:prstClr val="black"/>
                </a:solidFill>
                <a:cs typeface="Times New Roman" panose="02020603050405020304" pitchFamily="18" charset="0"/>
              </a:rPr>
              <a:t>- Ở trường, em còn được học các môn khác nữa.</a:t>
            </a:r>
          </a:p>
          <a:p>
            <a:r>
              <a:rPr lang="vi-VN" sz="2300" b="1" dirty="0">
                <a:solidFill>
                  <a:prstClr val="black"/>
                </a:solidFill>
                <a:cs typeface="Times New Roman" panose="02020603050405020304" pitchFamily="18" charset="0"/>
              </a:rPr>
              <a:t>3</a:t>
            </a:r>
            <a:r>
              <a:rPr lang="vi-VN" sz="2300" dirty="0">
                <a:solidFill>
                  <a:prstClr val="black"/>
                </a:solidFill>
                <a:cs typeface="Times New Roman" panose="02020603050405020304" pitchFamily="18" charset="0"/>
              </a:rPr>
              <a:t>. Cô dẫn cậu bé đến phòng thực hành. Ở đó, có bạn đang nặn đồ chơi bằng đất sét, có bạn hí húi vẽ tranh. Một bạn gái đang lắp ráp nhà. Ở phòng khác, các bạn đang học hát.</a:t>
            </a:r>
          </a:p>
          <a:p>
            <a:r>
              <a:rPr lang="vi-VN" sz="2300" b="1" dirty="0">
                <a:solidFill>
                  <a:prstClr val="black"/>
                </a:solidFill>
                <a:cs typeface="Times New Roman" panose="02020603050405020304" pitchFamily="18" charset="0"/>
              </a:rPr>
              <a:t>4</a:t>
            </a:r>
            <a:r>
              <a:rPr lang="vi-VN" sz="2300" dirty="0">
                <a:solidFill>
                  <a:prstClr val="black"/>
                </a:solidFill>
                <a:cs typeface="Times New Roman" panose="02020603050405020304" pitchFamily="18" charset="0"/>
              </a:rPr>
              <a:t>. Đi một vòng, cô giáo hỏi cậu bé có muốn đi học không. Cậu vui vẻ gật đầu. Người mẹ ngạc nhiên, nói:</a:t>
            </a:r>
          </a:p>
          <a:p>
            <a:r>
              <a:rPr lang="vi-VN" sz="2300" dirty="0">
                <a:solidFill>
                  <a:prstClr val="black"/>
                </a:solidFill>
                <a:cs typeface="Times New Roman" panose="02020603050405020304" pitchFamily="18" charset="0"/>
              </a:rPr>
              <a:t>- Cô như có phép mầu ấy ạ.</a:t>
            </a:r>
          </a:p>
          <a:p>
            <a:r>
              <a:rPr lang="vi-VN" sz="2300" dirty="0">
                <a:solidFill>
                  <a:prstClr val="black"/>
                </a:solidFill>
                <a:cs typeface="Times New Roman" panose="02020603050405020304" pitchFamily="18" charset="0"/>
              </a:rPr>
              <a:t>Cô giáo cười:</a:t>
            </a:r>
          </a:p>
          <a:p>
            <a:r>
              <a:rPr lang="vi-VN" sz="2300" dirty="0">
                <a:solidFill>
                  <a:prstClr val="black"/>
                </a:solidFill>
                <a:cs typeface="Times New Roman" panose="02020603050405020304" pitchFamily="18" charset="0"/>
              </a:rPr>
              <a:t>- Có gì đâu! Các cháu thấy học vui thì thích học ngay thôi mà.</a:t>
            </a:r>
          </a:p>
          <a:p>
            <a:pPr algn="r"/>
            <a:r>
              <a:rPr lang="en-US" sz="2000" dirty="0">
                <a:solidFill>
                  <a:prstClr val="black"/>
                </a:solidFill>
                <a:latin typeface="Arial" panose="020B0604020202020204" pitchFamily="34" charset="0"/>
                <a:cs typeface="Arial" panose="020B0604020202020204" pitchFamily="34" charset="0"/>
              </a:rPr>
              <a:t>Theo </a:t>
            </a:r>
            <a:r>
              <a:rPr lang="en-US" sz="2000" dirty="0" err="1">
                <a:solidFill>
                  <a:prstClr val="black"/>
                </a:solidFill>
                <a:latin typeface="Arial" panose="020B0604020202020204" pitchFamily="34" charset="0"/>
                <a:cs typeface="Arial" panose="020B0604020202020204" pitchFamily="34" charset="0"/>
              </a:rPr>
              <a:t>sách</a:t>
            </a:r>
            <a:r>
              <a:rPr lang="en-US" sz="2000" dirty="0">
                <a:solidFill>
                  <a:prstClr val="black"/>
                </a:solidFill>
                <a:latin typeface="Arial" panose="020B0604020202020204" pitchFamily="34" charset="0"/>
                <a:cs typeface="Arial" panose="020B0604020202020204" pitchFamily="34" charset="0"/>
              </a:rPr>
              <a:t> 168 </a:t>
            </a:r>
            <a:r>
              <a:rPr lang="en-US" sz="2000" dirty="0" err="1">
                <a:solidFill>
                  <a:prstClr val="black"/>
                </a:solidFill>
                <a:latin typeface="Arial" panose="020B0604020202020204" pitchFamily="34" charset="0"/>
                <a:cs typeface="Arial" panose="020B0604020202020204" pitchFamily="34" charset="0"/>
              </a:rPr>
              <a:t>câu</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chuyện</a:t>
            </a:r>
            <a:r>
              <a:rPr lang="en-US" sz="2000" dirty="0">
                <a:solidFill>
                  <a:prstClr val="black"/>
                </a:solidFill>
                <a:latin typeface="Arial" panose="020B0604020202020204" pitchFamily="34" charset="0"/>
                <a:cs typeface="Arial" panose="020B0604020202020204" pitchFamily="34" charset="0"/>
              </a:rPr>
              <a:t> hay </a:t>
            </a:r>
            <a:r>
              <a:rPr lang="en-US" sz="2000" dirty="0" err="1">
                <a:solidFill>
                  <a:prstClr val="black"/>
                </a:solidFill>
                <a:latin typeface="Arial" panose="020B0604020202020204" pitchFamily="34" charset="0"/>
                <a:cs typeface="Arial" panose="020B0604020202020204" pitchFamily="34" charset="0"/>
              </a:rPr>
              <a:t>nhất</a:t>
            </a:r>
            <a:endParaRPr lang="en-U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787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1" y="-30689"/>
            <a:ext cx="6858000" cy="6858893"/>
          </a:xfrm>
          <a:prstGeom prst="rect">
            <a:avLst/>
          </a:prstGeom>
        </p:spPr>
      </p:pic>
      <p:sp>
        <p:nvSpPr>
          <p:cNvPr id="5" name="Rectangle 4"/>
          <p:cNvSpPr/>
          <p:nvPr/>
        </p:nvSpPr>
        <p:spPr>
          <a:xfrm>
            <a:off x="3261344" y="3373355"/>
            <a:ext cx="5445469" cy="1354521"/>
          </a:xfrm>
          <a:prstGeom prst="rect">
            <a:avLst/>
          </a:prstGeom>
          <a:noFill/>
        </p:spPr>
        <p:txBody>
          <a:bodyPr wrap="none" lIns="121936" tIns="60968" rIns="121936" bIns="60968">
            <a:spAutoFit/>
          </a:bodyPr>
          <a:lstStyle/>
          <a:p>
            <a:pPr algn="ctr"/>
            <a:r>
              <a:rPr lang="vi-VN" sz="8001"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rPr>
              <a:t>Đọc hiểu</a:t>
            </a:r>
            <a:endParaRPr lang="en-US" sz="8001"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5667"/>
          <a:stretch/>
        </p:blipFill>
        <p:spPr>
          <a:xfrm>
            <a:off x="9529752" y="4415676"/>
            <a:ext cx="2545579" cy="2401641"/>
          </a:xfrm>
          <a:prstGeom prst="rect">
            <a:avLst/>
          </a:prstGeom>
        </p:spPr>
      </p:pic>
    </p:spTree>
    <p:extLst>
      <p:ext uri="{BB962C8B-B14F-4D97-AF65-F5344CB8AC3E}">
        <p14:creationId xmlns:p14="http://schemas.microsoft.com/office/powerpoint/2010/main" val="398536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372" y="562405"/>
            <a:ext cx="10516969" cy="584851"/>
          </a:xfrm>
          <a:prstGeom prst="rect">
            <a:avLst/>
          </a:prstGeom>
        </p:spPr>
        <p:txBody>
          <a:bodyPr wrap="square">
            <a:spAutoFit/>
          </a:bodyPr>
          <a:lstStyle/>
          <a:p>
            <a:r>
              <a:rPr lang="en-US" sz="3200" dirty="0">
                <a:solidFill>
                  <a:srgbClr val="0000FF"/>
                </a:solidFill>
                <a:latin typeface="Arial" panose="020B0604020202020204" pitchFamily="34" charset="0"/>
                <a:cs typeface="Arial" panose="020B0604020202020204" pitchFamily="34" charset="0"/>
              </a:rPr>
              <a:t>1. </a:t>
            </a:r>
            <a:r>
              <a:rPr lang="vi-VN" sz="3200" dirty="0">
                <a:solidFill>
                  <a:srgbClr val="0000FF"/>
                </a:solidFill>
                <a:latin typeface="Arial" panose="020B0604020202020204" pitchFamily="34" charset="0"/>
                <a:cs typeface="Arial" panose="020B0604020202020204" pitchFamily="34" charset="0"/>
              </a:rPr>
              <a:t>Theo </a:t>
            </a:r>
            <a:r>
              <a:rPr lang="en-US" sz="3200" dirty="0" err="1">
                <a:solidFill>
                  <a:srgbClr val="0000FF"/>
                </a:solidFill>
                <a:latin typeface="Arial" panose="020B0604020202020204" pitchFamily="34" charset="0"/>
                <a:cs typeface="Arial" panose="020B0604020202020204" pitchFamily="34" charset="0"/>
              </a:rPr>
              <a:t>các</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bạn</a:t>
            </a:r>
            <a:r>
              <a:rPr lang="vi-VN" sz="3200" dirty="0">
                <a:solidFill>
                  <a:srgbClr val="0000FF"/>
                </a:solidFill>
                <a:latin typeface="Arial" panose="020B0604020202020204" pitchFamily="34" charset="0"/>
                <a:cs typeface="Arial" panose="020B0604020202020204" pitchFamily="34" charset="0"/>
              </a:rPr>
              <a:t>, mẹ dẫn cậu bé đến trường làm gì?</a:t>
            </a:r>
          </a:p>
        </p:txBody>
      </p:sp>
      <p:sp>
        <p:nvSpPr>
          <p:cNvPr id="3" name="Rectangle 2"/>
          <p:cNvSpPr/>
          <p:nvPr/>
        </p:nvSpPr>
        <p:spPr>
          <a:xfrm>
            <a:off x="471372" y="1149401"/>
            <a:ext cx="11825392" cy="1477520"/>
          </a:xfrm>
          <a:prstGeom prst="rect">
            <a:avLst/>
          </a:prstGeom>
        </p:spPr>
        <p:txBody>
          <a:bodyPr wrap="square">
            <a:spAutoFit/>
          </a:bodyPr>
          <a:lstStyle/>
          <a:p>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cậu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chưa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dẫn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cậu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cậu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quen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thầy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bè</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quen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trường</a:t>
            </a:r>
            <a:r>
              <a:rPr lang="vi-VN" sz="3000" dirty="0">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Mẹ</a:t>
            </a:r>
            <a:r>
              <a:rPr lang="en-US" sz="3000" dirty="0">
                <a:latin typeface="Arial" panose="020B0604020202020204" pitchFamily="34" charset="0"/>
                <a:cs typeface="Arial" panose="020B0604020202020204" pitchFamily="34" charset="0"/>
              </a:rPr>
              <a:t> hi </a:t>
            </a:r>
            <a:r>
              <a:rPr lang="en-US" sz="3000" dirty="0" err="1">
                <a:latin typeface="Arial" panose="020B0604020202020204" pitchFamily="34" charset="0"/>
                <a:cs typeface="Arial" panose="020B0604020202020204" pitchFamily="34" charset="0"/>
              </a:rPr>
              <a:t>vọng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cậu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a:t>
            </a:r>
            <a:endParaRPr lang="vi-VN" sz="3000" dirty="0">
              <a:latin typeface="Arial" panose="020B0604020202020204" pitchFamily="34" charset="0"/>
              <a:cs typeface="Arial" panose="020B0604020202020204" pitchFamily="34" charset="0"/>
            </a:endParaRPr>
          </a:p>
        </p:txBody>
      </p:sp>
      <p:sp>
        <p:nvSpPr>
          <p:cNvPr id="4" name="Rectangle 3"/>
          <p:cNvSpPr/>
          <p:nvPr/>
        </p:nvSpPr>
        <p:spPr>
          <a:xfrm>
            <a:off x="671329" y="2647950"/>
            <a:ext cx="11709234" cy="584851"/>
          </a:xfrm>
          <a:prstGeom prst="rect">
            <a:avLst/>
          </a:prstGeom>
        </p:spPr>
        <p:txBody>
          <a:bodyPr wrap="square">
            <a:spAutoFit/>
          </a:bodyPr>
          <a:lstStyle/>
          <a:p>
            <a:r>
              <a:rPr lang="en-US" sz="3200" dirty="0">
                <a:solidFill>
                  <a:srgbClr val="0000FF"/>
                </a:solidFill>
                <a:latin typeface="Arial" panose="020B0604020202020204" pitchFamily="34" charset="0"/>
                <a:cs typeface="Arial" panose="020B0604020202020204" pitchFamily="34" charset="0"/>
              </a:rPr>
              <a:t>2. </a:t>
            </a:r>
            <a:r>
              <a:rPr lang="vi-VN" sz="3200" dirty="0">
                <a:solidFill>
                  <a:srgbClr val="0000FF"/>
                </a:solidFill>
                <a:latin typeface="Arial" panose="020B0604020202020204" pitchFamily="34" charset="0"/>
                <a:cs typeface="Arial" panose="020B0604020202020204" pitchFamily="34" charset="0"/>
              </a:rPr>
              <a:t>Đi thăm các lớp học đọc, học toán, cậu bé nói gì?</a:t>
            </a:r>
          </a:p>
        </p:txBody>
      </p:sp>
      <p:sp>
        <p:nvSpPr>
          <p:cNvPr id="5" name="Rectangle 4"/>
          <p:cNvSpPr/>
          <p:nvPr/>
        </p:nvSpPr>
        <p:spPr>
          <a:xfrm>
            <a:off x="471372" y="3213220"/>
            <a:ext cx="11004775" cy="1077358"/>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 C</a:t>
            </a:r>
            <a:r>
              <a:rPr lang="vi-VN" sz="3200" dirty="0">
                <a:latin typeface="Arial" panose="020B0604020202020204" pitchFamily="34" charset="0"/>
                <a:cs typeface="Arial" panose="020B0604020202020204" pitchFamily="34" charset="0"/>
              </a:rPr>
              <a:t>ậu bé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vẻ</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nên</a:t>
            </a:r>
            <a:r>
              <a:rPr lang="vi-VN" sz="3200" dirty="0">
                <a:latin typeface="Arial" panose="020B0604020202020204" pitchFamily="34" charset="0"/>
                <a:cs typeface="Arial" panose="020B0604020202020204" pitchFamily="34" charset="0"/>
              </a:rPr>
              <a:t> nói</a:t>
            </a:r>
            <a:r>
              <a:rPr lang="en-US" sz="3200" dirty="0">
                <a:latin typeface="Arial" panose="020B0604020202020204" pitchFamily="34" charset="0"/>
                <a:cs typeface="Arial" panose="020B0604020202020204" pitchFamily="34" charset="0"/>
              </a:rPr>
              <a:t>:</a:t>
            </a:r>
            <a:r>
              <a:rPr lang="vi-VN" sz="3200" dirty="0">
                <a:latin typeface="Arial" panose="020B0604020202020204" pitchFamily="34" charset="0"/>
                <a:cs typeface="Arial" panose="020B0604020202020204" pitchFamily="34" charset="0"/>
              </a:rPr>
              <a:t> Ngày nào cũng chỉ tập đọc, làm toán thô</a:t>
            </a:r>
            <a:r>
              <a:rPr lang="en-US" sz="3200" dirty="0" err="1">
                <a:latin typeface="Arial" panose="020B0604020202020204" pitchFamily="34" charset="0"/>
                <a:cs typeface="Arial" panose="020B0604020202020204" pitchFamily="34" charset="0"/>
              </a:rPr>
              <a:t>i</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 ạ</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a:t>
            </a:r>
          </a:p>
        </p:txBody>
      </p:sp>
      <p:pic>
        <p:nvPicPr>
          <p:cNvPr id="6" name="Picture 5"/>
          <p:cNvPicPr>
            <a:picLocks noChangeAspect="1"/>
          </p:cNvPicPr>
          <p:nvPr/>
        </p:nvPicPr>
        <p:blipFill rotWithShape="1">
          <a:blip r:embed="rId2"/>
          <a:srcRect l="22255" t="28320" r="20864" b="25391"/>
          <a:stretch/>
        </p:blipFill>
        <p:spPr>
          <a:xfrm>
            <a:off x="471372" y="4290006"/>
            <a:ext cx="10660752" cy="2568441"/>
          </a:xfrm>
          <a:prstGeom prst="rect">
            <a:avLst/>
          </a:prstGeom>
        </p:spPr>
      </p:pic>
    </p:spTree>
    <p:extLst>
      <p:ext uri="{BB962C8B-B14F-4D97-AF65-F5344CB8AC3E}">
        <p14:creationId xmlns:p14="http://schemas.microsoft.com/office/powerpoint/2010/main" val="17504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5793" y="576067"/>
            <a:ext cx="11889542" cy="631024"/>
          </a:xfrm>
          <a:prstGeom prst="rect">
            <a:avLst/>
          </a:prstGeom>
        </p:spPr>
        <p:txBody>
          <a:bodyPr wrap="square">
            <a:spAutoFit/>
          </a:bodyPr>
          <a:lstStyle/>
          <a:p>
            <a:r>
              <a:rPr lang="en-US" sz="3500" dirty="0">
                <a:solidFill>
                  <a:srgbClr val="0000FF"/>
                </a:solidFill>
                <a:latin typeface="UTM Avo" panose="02040603050506020204" pitchFamily="18" charset="0"/>
                <a:cs typeface="Times New Roman" pitchFamily="18" charset="0"/>
              </a:rPr>
              <a:t>3. </a:t>
            </a:r>
            <a:r>
              <a:rPr lang="vi-VN" sz="3500" dirty="0">
                <a:solidFill>
                  <a:srgbClr val="0000FF"/>
                </a:solidFill>
                <a:cs typeface="Times New Roman" pitchFamily="18" charset="0"/>
              </a:rPr>
              <a:t>Cô hiệu trưởng đã làm gì để cậu bé thích đi học?</a:t>
            </a:r>
          </a:p>
        </p:txBody>
      </p:sp>
      <p:sp>
        <p:nvSpPr>
          <p:cNvPr id="7" name="Rectangle 6"/>
          <p:cNvSpPr/>
          <p:nvPr/>
        </p:nvSpPr>
        <p:spPr>
          <a:xfrm>
            <a:off x="239364" y="1469747"/>
            <a:ext cx="6136555" cy="1708382"/>
          </a:xfrm>
          <a:prstGeom prst="rect">
            <a:avLst/>
          </a:prstGeom>
        </p:spPr>
        <p:txBody>
          <a:bodyPr wrap="square">
            <a:spAutoFit/>
          </a:bodyPr>
          <a:lstStyle/>
          <a:p>
            <a:pPr algn="just">
              <a:spcBef>
                <a:spcPts val="600"/>
              </a:spcBef>
            </a:pPr>
            <a:r>
              <a:rPr lang="en-US" sz="3500" dirty="0">
                <a:solidFill>
                  <a:sysClr val="windowText" lastClr="000000"/>
                </a:solidFill>
                <a:latin typeface="Arial" panose="020B0604020202020204" pitchFamily="34" charset="0"/>
                <a:cs typeface="Arial" panose="020B0604020202020204" pitchFamily="34" charset="0"/>
              </a:rPr>
              <a:t>A. </a:t>
            </a:r>
            <a:r>
              <a:rPr lang="en-US" sz="3500" dirty="0" err="1">
                <a:solidFill>
                  <a:sysClr val="windowText" lastClr="000000"/>
                </a:solidFill>
                <a:latin typeface="Arial" panose="020B0604020202020204" pitchFamily="34" charset="0"/>
                <a:cs typeface="Arial" panose="020B0604020202020204" pitchFamily="34" charset="0"/>
              </a:rPr>
              <a:t>Cô</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bảo</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cậu</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nếu</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không</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thích</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thì</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không</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cần</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học</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đọc</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làm</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toán</a:t>
            </a:r>
            <a:r>
              <a:rPr lang="en-US" sz="3500" dirty="0">
                <a:solidFill>
                  <a:sysClr val="windowText" lastClr="000000"/>
                </a:solidFill>
                <a:latin typeface="Arial" panose="020B0604020202020204" pitchFamily="34" charset="0"/>
                <a:cs typeface="Arial" panose="020B0604020202020204" pitchFamily="34" charset="0"/>
              </a:rPr>
              <a:t>.</a:t>
            </a:r>
            <a:endParaRPr lang="vi-VN" sz="3500" dirty="0">
              <a:solidFill>
                <a:sysClr val="windowText" lastClr="0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25023"/>
          <a:stretch/>
        </p:blipFill>
        <p:spPr>
          <a:xfrm>
            <a:off x="7193589" y="1284045"/>
            <a:ext cx="4940356" cy="5296275"/>
          </a:xfrm>
          <a:prstGeom prst="roundRect">
            <a:avLst/>
          </a:prstGeom>
        </p:spPr>
      </p:pic>
      <p:sp>
        <p:nvSpPr>
          <p:cNvPr id="2" name="Rectangle 1">
            <a:extLst>
              <a:ext uri="{FF2B5EF4-FFF2-40B4-BE49-F238E27FC236}">
                <a16:creationId xmlns:a16="http://schemas.microsoft.com/office/drawing/2014/main" id="{14610131-6B60-060E-2029-5D7022BF6054}"/>
              </a:ext>
            </a:extLst>
          </p:cNvPr>
          <p:cNvSpPr/>
          <p:nvPr/>
        </p:nvSpPr>
        <p:spPr>
          <a:xfrm>
            <a:off x="271790" y="3095096"/>
            <a:ext cx="6721677" cy="1169551"/>
          </a:xfrm>
          <a:prstGeom prst="rect">
            <a:avLst/>
          </a:prstGeom>
        </p:spPr>
        <p:txBody>
          <a:bodyPr wrap="square">
            <a:spAutoFit/>
          </a:bodyPr>
          <a:lstStyle/>
          <a:p>
            <a:pPr algn="just">
              <a:spcBef>
                <a:spcPts val="600"/>
              </a:spcBef>
            </a:pPr>
            <a:r>
              <a:rPr lang="en-US" sz="3500" dirty="0">
                <a:solidFill>
                  <a:sysClr val="windowText" lastClr="000000"/>
                </a:solidFill>
                <a:latin typeface="Arial" panose="020B0604020202020204" pitchFamily="34" charset="0"/>
                <a:cs typeface="Arial" panose="020B0604020202020204" pitchFamily="34" charset="0"/>
              </a:rPr>
              <a:t>B. </a:t>
            </a:r>
            <a:r>
              <a:rPr lang="en-US" sz="3500" dirty="0" err="1">
                <a:solidFill>
                  <a:sysClr val="windowText" lastClr="000000"/>
                </a:solidFill>
                <a:latin typeface="Arial" panose="020B0604020202020204" pitchFamily="34" charset="0"/>
                <a:cs typeface="Arial" panose="020B0604020202020204" pitchFamily="34" charset="0"/>
              </a:rPr>
              <a:t>Cô</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đưa</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cậu</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đi</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thăm</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trường</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để</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cậu</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thấy</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học</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rất</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vui</a:t>
            </a:r>
            <a:r>
              <a:rPr lang="en-US" sz="3500" dirty="0">
                <a:solidFill>
                  <a:sysClr val="windowText" lastClr="000000"/>
                </a:solidFill>
                <a:latin typeface="Arial" panose="020B0604020202020204" pitchFamily="34" charset="0"/>
                <a:cs typeface="Arial" panose="020B0604020202020204" pitchFamily="34" charset="0"/>
              </a:rPr>
              <a:t>.</a:t>
            </a:r>
            <a:endParaRPr lang="vi-VN" sz="3500" dirty="0">
              <a:solidFill>
                <a:sysClr val="windowText" lastClr="00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31810FE-4287-75D3-0C39-B92ABF3A7CC9}"/>
              </a:ext>
            </a:extLst>
          </p:cNvPr>
          <p:cNvSpPr/>
          <p:nvPr/>
        </p:nvSpPr>
        <p:spPr>
          <a:xfrm>
            <a:off x="239363" y="4218550"/>
            <a:ext cx="6136555" cy="1169703"/>
          </a:xfrm>
          <a:prstGeom prst="rect">
            <a:avLst/>
          </a:prstGeom>
        </p:spPr>
        <p:txBody>
          <a:bodyPr wrap="square">
            <a:spAutoFit/>
          </a:bodyPr>
          <a:lstStyle/>
          <a:p>
            <a:pPr algn="just">
              <a:spcBef>
                <a:spcPts val="600"/>
              </a:spcBef>
            </a:pPr>
            <a:r>
              <a:rPr lang="en-US" sz="3500" dirty="0">
                <a:solidFill>
                  <a:sysClr val="windowText" lastClr="000000"/>
                </a:solidFill>
                <a:latin typeface="Arial" panose="020B0604020202020204" pitchFamily="34" charset="0"/>
                <a:cs typeface="Arial" panose="020B0604020202020204" pitchFamily="34" charset="0"/>
              </a:rPr>
              <a:t>C. </a:t>
            </a:r>
            <a:r>
              <a:rPr lang="en-US" sz="3500" dirty="0" err="1">
                <a:solidFill>
                  <a:sysClr val="windowText" lastClr="000000"/>
                </a:solidFill>
                <a:latin typeface="Arial" panose="020B0604020202020204" pitchFamily="34" charset="0"/>
                <a:cs typeface="Arial" panose="020B0604020202020204" pitchFamily="34" charset="0"/>
              </a:rPr>
              <a:t>Cô</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khuyên</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cậu</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Trẻ</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em</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thì</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phải</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đi</a:t>
            </a:r>
            <a:r>
              <a:rPr lang="en-US" sz="3500" dirty="0">
                <a:solidFill>
                  <a:sysClr val="windowText" lastClr="000000"/>
                </a:solidFill>
                <a:latin typeface="Arial" panose="020B0604020202020204" pitchFamily="34" charset="0"/>
                <a:cs typeface="Arial" panose="020B0604020202020204" pitchFamily="34" charset="0"/>
              </a:rPr>
              <a:t> </a:t>
            </a:r>
            <a:r>
              <a:rPr lang="en-US" sz="3500" dirty="0" err="1">
                <a:solidFill>
                  <a:sysClr val="windowText" lastClr="000000"/>
                </a:solidFill>
                <a:latin typeface="Arial" panose="020B0604020202020204" pitchFamily="34" charset="0"/>
                <a:cs typeface="Arial" panose="020B0604020202020204" pitchFamily="34" charset="0"/>
              </a:rPr>
              <a:t>học</a:t>
            </a:r>
            <a:r>
              <a:rPr lang="en-US" sz="3500" dirty="0">
                <a:solidFill>
                  <a:sysClr val="windowText" lastClr="000000"/>
                </a:solidFill>
                <a:latin typeface="Arial" panose="020B0604020202020204" pitchFamily="34" charset="0"/>
                <a:cs typeface="Arial" panose="020B0604020202020204" pitchFamily="34" charset="0"/>
              </a:rPr>
              <a:t>.</a:t>
            </a:r>
            <a:endParaRPr lang="vi-VN" sz="3500" dirty="0">
              <a:solidFill>
                <a:sysClr val="windowText" lastClr="000000"/>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B3732C6-B244-92A9-D271-89EB7B1DDA13}"/>
              </a:ext>
            </a:extLst>
          </p:cNvPr>
          <p:cNvSpPr/>
          <p:nvPr/>
        </p:nvSpPr>
        <p:spPr>
          <a:xfrm>
            <a:off x="239364" y="3103092"/>
            <a:ext cx="537941" cy="651816"/>
          </a:xfrm>
          <a:prstGeom prst="ellipse">
            <a:avLst/>
          </a:prstGeom>
          <a:noFill/>
          <a:ln w="38100">
            <a:solidFill>
              <a:srgbClr val="C0000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3000" b="1">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0529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Hình ảnh 26">
            <a:extLst>
              <a:ext uri="{FF2B5EF4-FFF2-40B4-BE49-F238E27FC236}">
                <a16:creationId xmlns:a16="http://schemas.microsoft.com/office/drawing/2014/main" id="{AA99AB54-7318-BE20-E975-73BB28F02FB2}"/>
              </a:ext>
            </a:extLst>
          </p:cNvPr>
          <p:cNvPicPr>
            <a:picLocks noChangeAspect="1"/>
          </p:cNvPicPr>
          <p:nvPr/>
        </p:nvPicPr>
        <p:blipFill>
          <a:blip r:embed="rId2"/>
          <a:stretch>
            <a:fillRect/>
          </a:stretch>
        </p:blipFill>
        <p:spPr>
          <a:xfrm>
            <a:off x="0" y="0"/>
            <a:ext cx="12192000"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038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220C8-FA82-48B5-E22E-6982DBF75200}"/>
            </a:ext>
          </a:extLst>
        </p:cNvPr>
        <p:cNvGrpSpPr/>
        <p:nvPr/>
      </p:nvGrpSpPr>
      <p:grpSpPr>
        <a:xfrm>
          <a:off x="0" y="0"/>
          <a:ext cx="0" cy="0"/>
          <a:chOff x="0" y="0"/>
          <a:chExt cx="0" cy="0"/>
        </a:xfrm>
      </p:grpSpPr>
      <p:pic>
        <p:nvPicPr>
          <p:cNvPr id="4" name="Hình ảnh 3">
            <a:extLst>
              <a:ext uri="{FF2B5EF4-FFF2-40B4-BE49-F238E27FC236}">
                <a16:creationId xmlns:a16="http://schemas.microsoft.com/office/drawing/2014/main" id="{90589A67-21F1-DF45-8719-535EF1153265}"/>
              </a:ext>
            </a:extLst>
          </p:cNvPr>
          <p:cNvPicPr>
            <a:picLocks noChangeAspect="1"/>
          </p:cNvPicPr>
          <p:nvPr/>
        </p:nvPicPr>
        <p:blipFill>
          <a:blip r:embed="rId4"/>
          <a:stretch>
            <a:fillRect/>
          </a:stretch>
        </p:blipFill>
        <p:spPr>
          <a:xfrm>
            <a:off x="3516923" y="436098"/>
            <a:ext cx="8514896" cy="49518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Hộp Văn bản 2">
            <a:extLst>
              <a:ext uri="{FF2B5EF4-FFF2-40B4-BE49-F238E27FC236}">
                <a16:creationId xmlns:a16="http://schemas.microsoft.com/office/drawing/2014/main" id="{CA27B114-0FBD-AEE6-EA95-A6DB28A6F5CE}"/>
              </a:ext>
            </a:extLst>
          </p:cNvPr>
          <p:cNvSpPr txBox="1"/>
          <p:nvPr/>
        </p:nvSpPr>
        <p:spPr>
          <a:xfrm>
            <a:off x="145366" y="5447714"/>
            <a:ext cx="11886453" cy="1200329"/>
          </a:xfrm>
          <a:prstGeom prst="rect">
            <a:avLst/>
          </a:prstGeom>
          <a:noFill/>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Em </a:t>
            </a:r>
            <a:r>
              <a:rPr lang="en-US" sz="2400" dirty="0" err="1">
                <a:solidFill>
                  <a:srgbClr val="000000"/>
                </a:solidFill>
                <a:latin typeface="Arial" panose="020B0604020202020204" pitchFamily="34" charset="0"/>
                <a:cs typeface="Arial" panose="020B0604020202020204" pitchFamily="34" charset="0"/>
              </a:rPr>
              <a:t>hãy</a:t>
            </a:r>
            <a:r>
              <a:rPr lang="en-US" sz="2400" dirty="0">
                <a:solidFill>
                  <a:srgbClr val="000000"/>
                </a:solidFill>
                <a:latin typeface="Arial" panose="020B0604020202020204" pitchFamily="34" charset="0"/>
                <a:cs typeface="Arial" panose="020B0604020202020204" pitchFamily="34" charset="0"/>
              </a:rPr>
              <a:t> chia </a:t>
            </a:r>
            <a:r>
              <a:rPr lang="en-US" sz="2400" dirty="0" err="1">
                <a:solidFill>
                  <a:srgbClr val="000000"/>
                </a:solidFill>
                <a:latin typeface="Arial" panose="020B0604020202020204" pitchFamily="34" charset="0"/>
                <a:cs typeface="Arial" panose="020B0604020202020204" pitchFamily="34" charset="0"/>
              </a:rPr>
              <a:t>sẻ</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suy</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nghĩa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mình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về</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ngôi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trường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Tiểu</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học</a:t>
            </a:r>
            <a:r>
              <a:rPr lang="en-US" sz="2400" dirty="0">
                <a:solidFill>
                  <a:srgbClr val="000000"/>
                </a:solidFill>
                <a:latin typeface="Arial" panose="020B0604020202020204" pitchFamily="34" charset="0"/>
                <a:cs typeface="Arial" panose="020B0604020202020204" pitchFamily="34" charset="0"/>
              </a:rPr>
              <a:t> Tân </a:t>
            </a:r>
            <a:r>
              <a:rPr lang="en-US" sz="2400" dirty="0" err="1">
                <a:solidFill>
                  <a:srgbClr val="000000"/>
                </a:solidFill>
                <a:latin typeface="Arial" panose="020B0604020202020204" pitchFamily="34" charset="0"/>
                <a:cs typeface="Arial" panose="020B0604020202020204" pitchFamily="34" charset="0"/>
              </a:rPr>
              <a:t>Lập</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mình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đang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học</a:t>
            </a:r>
            <a:endParaRPr lang="en-US" sz="2400" dirty="0">
              <a:solidFill>
                <a:srgbClr val="000000"/>
              </a:solidFill>
              <a:latin typeface="Arial" panose="020B0604020202020204" pitchFamily="34" charset="0"/>
              <a:cs typeface="Arial" panose="020B0604020202020204" pitchFamily="34" charset="0"/>
            </a:endParaRPr>
          </a:p>
          <a:p>
            <a:pPr algn="just"/>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Các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em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đến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trường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có</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gì</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vui</a:t>
            </a:r>
            <a:r>
              <a:rPr lang="en-US" sz="2400" dirty="0">
                <a:solidFill>
                  <a:srgbClr val="000000"/>
                </a:solidFill>
                <a:latin typeface="Arial" panose="020B0604020202020204" pitchFamily="34" charset="0"/>
                <a:cs typeface="Arial" panose="020B0604020202020204" pitchFamily="34" charset="0"/>
              </a:rPr>
              <a:t>? Ở </a:t>
            </a:r>
            <a:r>
              <a:rPr lang="en-US" sz="2400" dirty="0" err="1">
                <a:solidFill>
                  <a:srgbClr val="000000"/>
                </a:solidFill>
                <a:latin typeface="Arial" panose="020B0604020202020204" pitchFamily="34" charset="0"/>
                <a:cs typeface="Arial" panose="020B0604020202020204" pitchFamily="34" charset="0"/>
              </a:rPr>
              <a:t>trường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các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em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được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tham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gia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những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môn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học</a:t>
            </a:r>
            <a:r>
              <a:rPr lang="en-US" sz="2400" dirty="0">
                <a:solidFill>
                  <a:srgbClr val="000000"/>
                </a:solidFill>
                <a:latin typeface="Arial" panose="020B0604020202020204" pitchFamily="34" charset="0"/>
                <a:cs typeface="Arial" panose="020B0604020202020204" pitchFamily="34" charset="0"/>
              </a:rPr>
              <a:t> hay </a:t>
            </a:r>
            <a:r>
              <a:rPr lang="en-US" sz="2400" dirty="0" err="1">
                <a:solidFill>
                  <a:srgbClr val="000000"/>
                </a:solidFill>
                <a:latin typeface="Arial" panose="020B0604020202020204" pitchFamily="34" charset="0"/>
                <a:cs typeface="Arial" panose="020B0604020202020204" pitchFamily="34" charset="0"/>
              </a:rPr>
              <a:t>hoạt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động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nào</a:t>
            </a:r>
            <a:r>
              <a:rPr lang="en-US" sz="2400" dirty="0">
                <a:solidFill>
                  <a:srgbClr val="000000"/>
                </a:solidFill>
                <a:latin typeface="Arial" panose="020B0604020202020204" pitchFamily="34" charset="0"/>
                <a:cs typeface="Arial" panose="020B0604020202020204" pitchFamily="34" charset="0"/>
              </a:rPr>
              <a:t>? Em </a:t>
            </a:r>
            <a:r>
              <a:rPr lang="en-US" sz="2400" dirty="0" err="1">
                <a:solidFill>
                  <a:srgbClr val="000000"/>
                </a:solidFill>
                <a:latin typeface="Arial" panose="020B0604020202020204" pitchFamily="34" charset="0"/>
                <a:cs typeface="Arial" panose="020B0604020202020204" pitchFamily="34" charset="0"/>
              </a:rPr>
              <a:t>có</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yêu</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thích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ngôi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trường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Tiểu</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học</a:t>
            </a:r>
            <a:r>
              <a:rPr lang="en-US" sz="2400" dirty="0">
                <a:solidFill>
                  <a:srgbClr val="000000"/>
                </a:solidFill>
                <a:latin typeface="Arial" panose="020B0604020202020204" pitchFamily="34" charset="0"/>
                <a:cs typeface="Arial" panose="020B0604020202020204" pitchFamily="34" charset="0"/>
              </a:rPr>
              <a:t> Tân </a:t>
            </a:r>
            <a:r>
              <a:rPr lang="en-US" sz="2400" dirty="0" err="1">
                <a:solidFill>
                  <a:srgbClr val="000000"/>
                </a:solidFill>
                <a:latin typeface="Arial" panose="020B0604020202020204" pitchFamily="34" charset="0"/>
                <a:cs typeface="Arial" panose="020B0604020202020204" pitchFamily="34" charset="0"/>
              </a:rPr>
              <a:t>Lập</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không</a:t>
            </a:r>
            <a:r>
              <a:rPr lang="en-US" sz="2400" dirty="0">
                <a:solidFill>
                  <a:srgbClr val="000000"/>
                </a:solidFill>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2" name="Đồng hồ đếm ngược 60 giây">
            <a:hlinkClick r:id="" action="ppaction://media"/>
            <a:extLst>
              <a:ext uri="{FF2B5EF4-FFF2-40B4-BE49-F238E27FC236}">
                <a16:creationId xmlns:a16="http://schemas.microsoft.com/office/drawing/2014/main" id="{ECDDB4EC-09CD-CBFE-9581-DD4A38CA48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1197" y="647113"/>
            <a:ext cx="2737764" cy="2507566"/>
          </a:xfrm>
          <a:prstGeom prst="rect">
            <a:avLst/>
          </a:prstGeom>
        </p:spPr>
      </p:pic>
    </p:spTree>
    <p:extLst>
      <p:ext uri="{BB962C8B-B14F-4D97-AF65-F5344CB8AC3E}">
        <p14:creationId xmlns:p14="http://schemas.microsoft.com/office/powerpoint/2010/main" val="382144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220C8-FA82-48B5-E22E-6982DBF75200}"/>
            </a:ext>
          </a:extLst>
        </p:cNvPr>
        <p:cNvGrpSpPr/>
        <p:nvPr/>
      </p:nvGrpSpPr>
      <p:grpSpPr>
        <a:xfrm>
          <a:off x="0" y="0"/>
          <a:ext cx="0" cy="0"/>
          <a:chOff x="0" y="0"/>
          <a:chExt cx="0" cy="0"/>
        </a:xfrm>
      </p:grpSpPr>
      <p:pic>
        <p:nvPicPr>
          <p:cNvPr id="4" name="Hình ảnh 3">
            <a:extLst>
              <a:ext uri="{FF2B5EF4-FFF2-40B4-BE49-F238E27FC236}">
                <a16:creationId xmlns:a16="http://schemas.microsoft.com/office/drawing/2014/main" id="{90589A67-21F1-DF45-8719-535EF1153265}"/>
              </a:ext>
            </a:extLst>
          </p:cNvPr>
          <p:cNvPicPr>
            <a:picLocks noChangeAspect="1"/>
          </p:cNvPicPr>
          <p:nvPr/>
        </p:nvPicPr>
        <p:blipFill>
          <a:blip r:embed="rId4"/>
          <a:stretch>
            <a:fillRect/>
          </a:stretch>
        </p:blipFill>
        <p:spPr>
          <a:xfrm>
            <a:off x="3516923" y="436098"/>
            <a:ext cx="8514896" cy="49518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Hộp Văn bản 2">
            <a:extLst>
              <a:ext uri="{FF2B5EF4-FFF2-40B4-BE49-F238E27FC236}">
                <a16:creationId xmlns:a16="http://schemas.microsoft.com/office/drawing/2014/main" id="{CA27B114-0FBD-AEE6-EA95-A6DB28A6F5CE}"/>
              </a:ext>
            </a:extLst>
          </p:cNvPr>
          <p:cNvSpPr txBox="1"/>
          <p:nvPr/>
        </p:nvSpPr>
        <p:spPr>
          <a:xfrm>
            <a:off x="145366" y="5447714"/>
            <a:ext cx="11886453" cy="1200329"/>
          </a:xfrm>
          <a:prstGeom prst="rect">
            <a:avLst/>
          </a:prstGeom>
          <a:noFill/>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Em </a:t>
            </a:r>
            <a:r>
              <a:rPr lang="en-US" sz="2400" dirty="0" err="1">
                <a:solidFill>
                  <a:srgbClr val="000000"/>
                </a:solidFill>
                <a:latin typeface="Arial" panose="020B0604020202020204" pitchFamily="34" charset="0"/>
                <a:cs typeface="Arial" panose="020B0604020202020204" pitchFamily="34" charset="0"/>
              </a:rPr>
              <a:t>hãy</a:t>
            </a:r>
            <a:r>
              <a:rPr lang="en-US" sz="2400" dirty="0">
                <a:solidFill>
                  <a:srgbClr val="000000"/>
                </a:solidFill>
                <a:latin typeface="Arial" panose="020B0604020202020204" pitchFamily="34" charset="0"/>
                <a:cs typeface="Arial" panose="020B0604020202020204" pitchFamily="34" charset="0"/>
              </a:rPr>
              <a:t> chia </a:t>
            </a:r>
            <a:r>
              <a:rPr lang="en-US" sz="2400" dirty="0" err="1">
                <a:solidFill>
                  <a:srgbClr val="000000"/>
                </a:solidFill>
                <a:latin typeface="Arial" panose="020B0604020202020204" pitchFamily="34" charset="0"/>
                <a:cs typeface="Arial" panose="020B0604020202020204" pitchFamily="34" charset="0"/>
              </a:rPr>
              <a:t>sẻ</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suy</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nghĩa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mình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về</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ngôi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trường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Tiểu</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học</a:t>
            </a:r>
            <a:r>
              <a:rPr lang="en-US" sz="2400" dirty="0">
                <a:solidFill>
                  <a:srgbClr val="000000"/>
                </a:solidFill>
                <a:latin typeface="Arial" panose="020B0604020202020204" pitchFamily="34" charset="0"/>
                <a:cs typeface="Arial" panose="020B0604020202020204" pitchFamily="34" charset="0"/>
              </a:rPr>
              <a:t> Tân </a:t>
            </a:r>
            <a:r>
              <a:rPr lang="en-US" sz="2400" dirty="0" err="1">
                <a:solidFill>
                  <a:srgbClr val="000000"/>
                </a:solidFill>
                <a:latin typeface="Arial" panose="020B0604020202020204" pitchFamily="34" charset="0"/>
                <a:cs typeface="Arial" panose="020B0604020202020204" pitchFamily="34" charset="0"/>
              </a:rPr>
              <a:t>Lập</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mình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đang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học</a:t>
            </a:r>
            <a:endParaRPr lang="en-US" sz="2400" dirty="0">
              <a:solidFill>
                <a:srgbClr val="000000"/>
              </a:solidFill>
              <a:latin typeface="Arial" panose="020B0604020202020204" pitchFamily="34" charset="0"/>
              <a:cs typeface="Arial" panose="020B0604020202020204" pitchFamily="34" charset="0"/>
            </a:endParaRPr>
          </a:p>
          <a:p>
            <a:pPr algn="just"/>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Các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em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đến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trường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có</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gì</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vui</a:t>
            </a:r>
            <a:r>
              <a:rPr lang="en-US" sz="2400" dirty="0">
                <a:solidFill>
                  <a:srgbClr val="000000"/>
                </a:solidFill>
                <a:latin typeface="Arial" panose="020B0604020202020204" pitchFamily="34" charset="0"/>
                <a:cs typeface="Arial" panose="020B0604020202020204" pitchFamily="34" charset="0"/>
              </a:rPr>
              <a:t>? Ở </a:t>
            </a:r>
            <a:r>
              <a:rPr lang="en-US" sz="2400" dirty="0" err="1">
                <a:solidFill>
                  <a:srgbClr val="000000"/>
                </a:solidFill>
                <a:latin typeface="Arial" panose="020B0604020202020204" pitchFamily="34" charset="0"/>
                <a:cs typeface="Arial" panose="020B0604020202020204" pitchFamily="34" charset="0"/>
              </a:rPr>
              <a:t>trường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các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em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được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tham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gia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những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môn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học</a:t>
            </a:r>
            <a:r>
              <a:rPr lang="en-US" sz="2400" dirty="0">
                <a:solidFill>
                  <a:srgbClr val="000000"/>
                </a:solidFill>
                <a:latin typeface="Arial" panose="020B0604020202020204" pitchFamily="34" charset="0"/>
                <a:cs typeface="Arial" panose="020B0604020202020204" pitchFamily="34" charset="0"/>
              </a:rPr>
              <a:t> hay </a:t>
            </a:r>
            <a:r>
              <a:rPr lang="en-US" sz="2400" dirty="0" err="1">
                <a:solidFill>
                  <a:srgbClr val="000000"/>
                </a:solidFill>
                <a:latin typeface="Arial" panose="020B0604020202020204" pitchFamily="34" charset="0"/>
                <a:cs typeface="Arial" panose="020B0604020202020204" pitchFamily="34" charset="0"/>
              </a:rPr>
              <a:t>hoạt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động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nào</a:t>
            </a:r>
            <a:r>
              <a:rPr lang="en-US" sz="2400" dirty="0">
                <a:solidFill>
                  <a:srgbClr val="000000"/>
                </a:solidFill>
                <a:latin typeface="Arial" panose="020B0604020202020204" pitchFamily="34" charset="0"/>
                <a:cs typeface="Arial" panose="020B0604020202020204" pitchFamily="34" charset="0"/>
              </a:rPr>
              <a:t>? Em </a:t>
            </a:r>
            <a:r>
              <a:rPr lang="en-US" sz="2400" dirty="0" err="1">
                <a:solidFill>
                  <a:srgbClr val="000000"/>
                </a:solidFill>
                <a:latin typeface="Arial" panose="020B0604020202020204" pitchFamily="34" charset="0"/>
                <a:cs typeface="Arial" panose="020B0604020202020204" pitchFamily="34" charset="0"/>
              </a:rPr>
              <a:t>có</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yêu</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thích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ngôi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trường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Tiểu</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học</a:t>
            </a:r>
            <a:r>
              <a:rPr lang="en-US" sz="2400" dirty="0">
                <a:solidFill>
                  <a:srgbClr val="000000"/>
                </a:solidFill>
                <a:latin typeface="Arial" panose="020B0604020202020204" pitchFamily="34" charset="0"/>
                <a:cs typeface="Arial" panose="020B0604020202020204" pitchFamily="34" charset="0"/>
              </a:rPr>
              <a:t> Tân </a:t>
            </a:r>
            <a:r>
              <a:rPr lang="en-US" sz="2400" dirty="0" err="1">
                <a:solidFill>
                  <a:srgbClr val="000000"/>
                </a:solidFill>
                <a:latin typeface="Arial" panose="020B0604020202020204" pitchFamily="34" charset="0"/>
                <a:cs typeface="Arial" panose="020B0604020202020204" pitchFamily="34" charset="0"/>
              </a:rPr>
              <a:t>Lập</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không</a:t>
            </a:r>
            <a:r>
              <a:rPr lang="en-US" sz="2400" dirty="0">
                <a:solidFill>
                  <a:srgbClr val="000000"/>
                </a:solidFill>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2" name="Đồng hồ đếm ngược 60 giây">
            <a:hlinkClick r:id="" action="ppaction://media"/>
            <a:extLst>
              <a:ext uri="{FF2B5EF4-FFF2-40B4-BE49-F238E27FC236}">
                <a16:creationId xmlns:a16="http://schemas.microsoft.com/office/drawing/2014/main" id="{ECDDB4EC-09CD-CBFE-9581-DD4A38CA48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1197" y="647113"/>
            <a:ext cx="2737764" cy="2507566"/>
          </a:xfrm>
          <a:prstGeom prst="rect">
            <a:avLst/>
          </a:prstGeom>
        </p:spPr>
      </p:pic>
    </p:spTree>
    <p:extLst>
      <p:ext uri="{BB962C8B-B14F-4D97-AF65-F5344CB8AC3E}">
        <p14:creationId xmlns:p14="http://schemas.microsoft.com/office/powerpoint/2010/main" val="16628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1"/>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ình chữ nhật 3">
            <a:extLst>
              <a:ext uri="{FF2B5EF4-FFF2-40B4-BE49-F238E27FC236}">
                <a16:creationId xmlns:a16="http://schemas.microsoft.com/office/drawing/2014/main" id="{271518BE-04FB-99BD-59B2-3262A7538567}"/>
              </a:ext>
            </a:extLst>
          </p:cNvPr>
          <p:cNvSpPr/>
          <p:nvPr/>
        </p:nvSpPr>
        <p:spPr>
          <a:xfrm>
            <a:off x="-1636131" y="3429000"/>
            <a:ext cx="15769061" cy="3839866"/>
          </a:xfrm>
          <a:prstGeom prst="rect">
            <a:avLst/>
          </a:prstGeom>
          <a:noFill/>
        </p:spPr>
        <p:txBody>
          <a:bodyPr wrap="none" lIns="91440" tIns="45720" rIns="91440" bIns="45720">
            <a:prstTxWarp prst="textArchUp">
              <a:avLst/>
            </a:prstTxWarp>
            <a:spAutoFit/>
          </a:bodyPr>
          <a:lstStyle/>
          <a:p>
            <a:pPr algn="ctr"/>
            <a:r>
              <a:rPr lang="en-US" sz="6000" b="1" cap="none" spc="0" dirty="0">
                <a:ln w="22225">
                  <a:solidFill>
                    <a:schemeClr val="accent2"/>
                  </a:solidFill>
                  <a:prstDash val="solid"/>
                </a:ln>
                <a:effectLst/>
                <a:latin typeface="Dancing Script SemiBold" pitchFamily="2" charset="0"/>
              </a:rPr>
              <a:t>XIN CHÂN THÀNH CẢM ƠN </a:t>
            </a:r>
          </a:p>
          <a:p>
            <a:pPr algn="ctr"/>
            <a:r>
              <a:rPr lang="en-US" sz="6000" b="1" cap="none" spc="0" dirty="0">
                <a:ln w="22225">
                  <a:solidFill>
                    <a:schemeClr val="accent2"/>
                  </a:solidFill>
                  <a:prstDash val="solid"/>
                </a:ln>
                <a:effectLst/>
                <a:latin typeface="Dancing Script SemiBold" pitchFamily="2" charset="0"/>
              </a:rPr>
              <a:t>THẦY CÔ GIÁO VÀ CÁC EM</a:t>
            </a:r>
            <a:endParaRPr lang="vi-VN" sz="6000" b="1" cap="none" spc="0" dirty="0">
              <a:ln w="22225">
                <a:solidFill>
                  <a:schemeClr val="accent2"/>
                </a:solidFill>
                <a:prstDash val="solid"/>
              </a:ln>
              <a:effectLst/>
              <a:latin typeface="Dancing Script SemiBold" pitchFamily="2" charset="0"/>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029518976673">
            <a:hlinkClick r:id="" action="ppaction://media"/>
            <a:extLst>
              <a:ext uri="{FF2B5EF4-FFF2-40B4-BE49-F238E27FC236}">
                <a16:creationId xmlns:a16="http://schemas.microsoft.com/office/drawing/2014/main" id="{FA721058-6A32-360F-0986-4BF652102B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745" y="0"/>
            <a:ext cx="11760590" cy="6858000"/>
          </a:xfrm>
          <a:prstGeom prst="rect">
            <a:avLst/>
          </a:prstGeom>
          <a:ln>
            <a:noFill/>
          </a:ln>
          <a:effectLst/>
          <a:scene3d>
            <a:camera prst="orthographicFront"/>
            <a:lightRig rig="balanced" dir="t"/>
          </a:scene3d>
          <a:sp3d prstMaterial="softEdge">
            <a:bevelT w="203200" h="101600" prst="cross"/>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25023"/>
          <a:stretch/>
        </p:blipFill>
        <p:spPr>
          <a:xfrm>
            <a:off x="-1" y="-447"/>
            <a:ext cx="12192001" cy="6858893"/>
          </a:xfrm>
          <a:prstGeom prst="roundRect">
            <a:avLst/>
          </a:prstGeom>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81296" y="352484"/>
            <a:ext cx="2818294" cy="628358"/>
          </a:xfrm>
          <a:prstGeom prst="rect">
            <a:avLst/>
          </a:prstGeom>
        </p:spPr>
        <p:txBody>
          <a:bodyPr vert="horz" lIns="91452" tIns="45726" rIns="91452" bIns="4572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rgbClr val="FF0000"/>
                </a:solidFill>
                <a:latin typeface="UTM Avo" panose="02040603050506020204" pitchFamily="18" charset="0"/>
                <a:cs typeface="Times New Roman" pitchFamily="18" charset="0"/>
              </a:rPr>
              <a:t>Đến</a:t>
            </a:r>
            <a:r>
              <a:rPr lang="en-US" sz="3200" b="1" dirty="0">
                <a:solidFill>
                  <a:srgbClr val="FF0000"/>
                </a:solidFill>
                <a:latin typeface="UTM Avo" panose="02040603050506020204" pitchFamily="18" charset="0"/>
                <a:cs typeface="Times New Roman" pitchFamily="18" charset="0"/>
              </a:rPr>
              <a:t> </a:t>
            </a:r>
            <a:r>
              <a:rPr lang="en-US" sz="3200" b="1" dirty="0" err="1">
                <a:solidFill>
                  <a:srgbClr val="FF0000"/>
                </a:solidFill>
                <a:latin typeface="UTM Avo" panose="02040603050506020204" pitchFamily="18" charset="0"/>
                <a:cs typeface="Times New Roman" pitchFamily="18" charset="0"/>
              </a:rPr>
              <a:t>trường</a:t>
            </a:r>
            <a:endParaRPr lang="en-US" sz="3200" dirty="0">
              <a:solidFill>
                <a:srgbClr val="FF0000"/>
              </a:solidFill>
              <a:latin typeface="UTM Avo" panose="02040603050506020204" pitchFamily="18" charset="0"/>
              <a:cs typeface="Times New Roman" pitchFamily="18" charset="0"/>
            </a:endParaRPr>
          </a:p>
        </p:txBody>
      </p:sp>
      <p:sp>
        <p:nvSpPr>
          <p:cNvPr id="2" name="Rectangle 1"/>
          <p:cNvSpPr/>
          <p:nvPr/>
        </p:nvSpPr>
        <p:spPr>
          <a:xfrm>
            <a:off x="114315" y="751790"/>
            <a:ext cx="11952256" cy="6032421"/>
          </a:xfrm>
          <a:prstGeom prst="rect">
            <a:avLst/>
          </a:prstGeom>
        </p:spPr>
        <p:txBody>
          <a:bodyPr wrap="square">
            <a:spAutoFit/>
          </a:bodyPr>
          <a:lstStyle/>
          <a:p>
            <a:r>
              <a:rPr lang="vi-VN" sz="2200" b="1" dirty="0">
                <a:solidFill>
                  <a:prstClr val="black"/>
                </a:solidFill>
                <a:cs typeface="Times New Roman" panose="02020603050405020304" pitchFamily="18" charset="0"/>
              </a:rPr>
              <a:t>1</a:t>
            </a:r>
            <a:r>
              <a:rPr lang="vi-VN" sz="2200" dirty="0">
                <a:solidFill>
                  <a:prstClr val="black"/>
                </a:solidFill>
                <a:cs typeface="Times New Roman" panose="02020603050405020304" pitchFamily="18" charset="0"/>
              </a:rPr>
              <a:t>. Có một cậu bé sắp vào lớp 1 nhưng chưa thích đi học. Mẹ cậu bèn dẫn cậu đến trường.</a:t>
            </a:r>
          </a:p>
          <a:p>
            <a:r>
              <a:rPr lang="vi-VN" sz="2200" b="1" dirty="0">
                <a:solidFill>
                  <a:prstClr val="black"/>
                </a:solidFill>
                <a:cs typeface="Times New Roman" panose="02020603050405020304" pitchFamily="18" charset="0"/>
              </a:rPr>
              <a:t>2</a:t>
            </a:r>
            <a:r>
              <a:rPr lang="vi-VN" sz="2200" dirty="0">
                <a:solidFill>
                  <a:prstClr val="black"/>
                </a:solidFill>
                <a:cs typeface="Times New Roman" panose="02020603050405020304" pitchFamily="18" charset="0"/>
              </a:rPr>
              <a:t>. Hai mẹ con theo cô hiệu trưởng đi thăm trường. Họ đi ngang qua sân chơi, rồi đến dãy phòng học lớp 1. Có lớp đang đọc đồng thanh một bài thơ. Có lớp đang học toán.</a:t>
            </a:r>
          </a:p>
          <a:p>
            <a:r>
              <a:rPr lang="vi-VN" sz="2200" dirty="0">
                <a:solidFill>
                  <a:prstClr val="black"/>
                </a:solidFill>
                <a:cs typeface="Times New Roman" panose="02020603050405020304" pitchFamily="18" charset="0"/>
              </a:rPr>
              <a:t>Cậu bé hỏi:</a:t>
            </a:r>
          </a:p>
          <a:p>
            <a:r>
              <a:rPr lang="vi-VN" sz="2200" dirty="0">
                <a:solidFill>
                  <a:prstClr val="black"/>
                </a:solidFill>
                <a:cs typeface="Times New Roman" panose="02020603050405020304" pitchFamily="18" charset="0"/>
              </a:rPr>
              <a:t>- Ngày nào cũng chỉ tập đọc, làm toán thôi ạ?</a:t>
            </a:r>
          </a:p>
          <a:p>
            <a:r>
              <a:rPr lang="vi-VN" sz="2200" dirty="0">
                <a:solidFill>
                  <a:prstClr val="black"/>
                </a:solidFill>
                <a:cs typeface="Times New Roman" panose="02020603050405020304" pitchFamily="18" charset="0"/>
              </a:rPr>
              <a:t>Mẹ cậu không bằng lòng:</a:t>
            </a:r>
          </a:p>
          <a:p>
            <a:r>
              <a:rPr lang="vi-VN" sz="2200" dirty="0">
                <a:solidFill>
                  <a:prstClr val="black"/>
                </a:solidFill>
                <a:cs typeface="Times New Roman" panose="02020603050405020304" pitchFamily="18" charset="0"/>
              </a:rPr>
              <a:t>- Đây là trường học. Con đến trường để học mà.</a:t>
            </a:r>
          </a:p>
          <a:p>
            <a:r>
              <a:rPr lang="vi-VN" sz="2200" dirty="0">
                <a:solidFill>
                  <a:prstClr val="black"/>
                </a:solidFill>
                <a:cs typeface="Times New Roman" panose="02020603050405020304" pitchFamily="18" charset="0"/>
              </a:rPr>
              <a:t>Nhưng cô giáo bảo:</a:t>
            </a:r>
          </a:p>
          <a:p>
            <a:r>
              <a:rPr lang="vi-VN" sz="2200" dirty="0">
                <a:solidFill>
                  <a:prstClr val="black"/>
                </a:solidFill>
                <a:cs typeface="Times New Roman" panose="02020603050405020304" pitchFamily="18" charset="0"/>
              </a:rPr>
              <a:t>- Ở trường, em còn được học các môn khác nữa.</a:t>
            </a:r>
          </a:p>
          <a:p>
            <a:r>
              <a:rPr lang="vi-VN" sz="2200" b="1" dirty="0">
                <a:solidFill>
                  <a:prstClr val="black"/>
                </a:solidFill>
                <a:cs typeface="Times New Roman" panose="02020603050405020304" pitchFamily="18" charset="0"/>
              </a:rPr>
              <a:t>3</a:t>
            </a:r>
            <a:r>
              <a:rPr lang="vi-VN" sz="2200" dirty="0">
                <a:solidFill>
                  <a:prstClr val="black"/>
                </a:solidFill>
                <a:cs typeface="Times New Roman" panose="02020603050405020304" pitchFamily="18" charset="0"/>
              </a:rPr>
              <a:t>. Cô dẫn cậu bé đến phòng thực hành. Ở đó, có bạn đang nặn đồ chơi bằng đất sét, có bạn hí húi vẽ tranh. Một bạn gái đang lắp ráp nhà. Ở phòng khác, các bạn đang học hát.</a:t>
            </a:r>
          </a:p>
          <a:p>
            <a:r>
              <a:rPr lang="vi-VN" sz="2200" b="1" dirty="0">
                <a:solidFill>
                  <a:prstClr val="black"/>
                </a:solidFill>
                <a:cs typeface="Times New Roman" panose="02020603050405020304" pitchFamily="18" charset="0"/>
              </a:rPr>
              <a:t>4</a:t>
            </a:r>
            <a:r>
              <a:rPr lang="vi-VN" sz="2200" dirty="0">
                <a:solidFill>
                  <a:prstClr val="black"/>
                </a:solidFill>
                <a:cs typeface="Times New Roman" panose="02020603050405020304" pitchFamily="18" charset="0"/>
              </a:rPr>
              <a:t>. Đi một vòng, cô giáo hỏi cậu bé có muốn đi học không. Cậu vui vẻ gật đầu. Người mẹ ngạc nhiên, nói:</a:t>
            </a:r>
          </a:p>
          <a:p>
            <a:r>
              <a:rPr lang="vi-VN" sz="2200" dirty="0">
                <a:solidFill>
                  <a:prstClr val="black"/>
                </a:solidFill>
                <a:cs typeface="Times New Roman" panose="02020603050405020304" pitchFamily="18" charset="0"/>
              </a:rPr>
              <a:t>- Cô như có phép mầu ấy ạ.</a:t>
            </a:r>
          </a:p>
          <a:p>
            <a:r>
              <a:rPr lang="vi-VN" sz="2200" dirty="0">
                <a:solidFill>
                  <a:prstClr val="black"/>
                </a:solidFill>
                <a:cs typeface="Times New Roman" panose="02020603050405020304" pitchFamily="18" charset="0"/>
              </a:rPr>
              <a:t>Cô giáo cười:</a:t>
            </a:r>
          </a:p>
          <a:p>
            <a:r>
              <a:rPr lang="vi-VN" sz="2200" dirty="0">
                <a:solidFill>
                  <a:prstClr val="black"/>
                </a:solidFill>
                <a:cs typeface="Times New Roman" panose="02020603050405020304" pitchFamily="18" charset="0"/>
              </a:rPr>
              <a:t>- Có gì đâu! Các cháu thấy học vui thì thích học ngay thôi mà.</a:t>
            </a:r>
          </a:p>
          <a:p>
            <a:pPr algn="r"/>
            <a:r>
              <a:rPr lang="en-US" sz="2200" dirty="0">
                <a:solidFill>
                  <a:prstClr val="black"/>
                </a:solidFill>
                <a:latin typeface="Arial" panose="020B0604020202020204" pitchFamily="34" charset="0"/>
                <a:cs typeface="Arial" panose="020B0604020202020204" pitchFamily="34" charset="0"/>
              </a:rPr>
              <a:t>Theo </a:t>
            </a:r>
            <a:r>
              <a:rPr lang="en-US" sz="2200" dirty="0" err="1">
                <a:solidFill>
                  <a:prstClr val="black"/>
                </a:solidFill>
                <a:latin typeface="Arial" panose="020B0604020202020204" pitchFamily="34" charset="0"/>
                <a:cs typeface="Arial" panose="020B0604020202020204" pitchFamily="34" charset="0"/>
              </a:rPr>
              <a:t>sách</a:t>
            </a:r>
            <a:r>
              <a:rPr lang="en-US" sz="2200" dirty="0">
                <a:solidFill>
                  <a:prstClr val="black"/>
                </a:solidFill>
                <a:latin typeface="Arial" panose="020B0604020202020204" pitchFamily="34" charset="0"/>
                <a:cs typeface="Arial" panose="020B0604020202020204" pitchFamily="34" charset="0"/>
              </a:rPr>
              <a:t> 168 </a:t>
            </a:r>
            <a:r>
              <a:rPr lang="en-US" sz="2200" dirty="0" err="1">
                <a:solidFill>
                  <a:prstClr val="black"/>
                </a:solidFill>
                <a:latin typeface="Arial" panose="020B0604020202020204" pitchFamily="34" charset="0"/>
                <a:cs typeface="Arial" panose="020B0604020202020204" pitchFamily="34" charset="0"/>
              </a:rPr>
              <a:t>câu</a:t>
            </a:r>
            <a:r>
              <a:rPr lang="en-US" sz="2200" dirty="0">
                <a:solidFill>
                  <a:prstClr val="black"/>
                </a:solidFill>
                <a:latin typeface="Arial" panose="020B0604020202020204" pitchFamily="34" charset="0"/>
                <a:cs typeface="Arial" panose="020B0604020202020204" pitchFamily="34" charset="0"/>
              </a:rPr>
              <a:t> </a:t>
            </a:r>
            <a:r>
              <a:rPr lang="en-US" sz="2200" dirty="0" err="1">
                <a:solidFill>
                  <a:prstClr val="black"/>
                </a:solidFill>
                <a:latin typeface="Arial" panose="020B0604020202020204" pitchFamily="34" charset="0"/>
                <a:cs typeface="Arial" panose="020B0604020202020204" pitchFamily="34" charset="0"/>
              </a:rPr>
              <a:t>chuyện</a:t>
            </a:r>
            <a:r>
              <a:rPr lang="en-US" sz="2200" dirty="0">
                <a:solidFill>
                  <a:prstClr val="black"/>
                </a:solidFill>
                <a:latin typeface="Arial" panose="020B0604020202020204" pitchFamily="34" charset="0"/>
                <a:cs typeface="Arial" panose="020B0604020202020204" pitchFamily="34" charset="0"/>
              </a:rPr>
              <a:t> hay </a:t>
            </a:r>
            <a:r>
              <a:rPr lang="en-US" sz="2200" dirty="0" err="1">
                <a:solidFill>
                  <a:prstClr val="black"/>
                </a:solidFill>
                <a:latin typeface="Arial" panose="020B0604020202020204" pitchFamily="34" charset="0"/>
                <a:cs typeface="Arial" panose="020B0604020202020204" pitchFamily="34" charset="0"/>
              </a:rPr>
              <a:t>nhất</a:t>
            </a:r>
            <a:endParaRPr lang="en-US" sz="2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167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81296" y="352484"/>
            <a:ext cx="2818294" cy="628358"/>
          </a:xfrm>
          <a:prstGeom prst="rect">
            <a:avLst/>
          </a:prstGeom>
        </p:spPr>
        <p:txBody>
          <a:bodyPr vert="horz" lIns="91452" tIns="45726" rIns="91452" bIns="4572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err="1">
                <a:solidFill>
                  <a:srgbClr val="FF0000"/>
                </a:solidFill>
                <a:latin typeface="Arial" panose="020B0604020202020204" pitchFamily="34" charset="0"/>
                <a:cs typeface="Arial" panose="020B0604020202020204" pitchFamily="34" charset="0"/>
              </a:rPr>
              <a:t>Đến</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trường</a:t>
            </a:r>
            <a:endParaRPr lang="en-US" sz="2200"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114315" y="751790"/>
            <a:ext cx="11952256" cy="5847755"/>
          </a:xfrm>
          <a:prstGeom prst="rect">
            <a:avLst/>
          </a:prstGeom>
        </p:spPr>
        <p:txBody>
          <a:bodyPr wrap="square">
            <a:spAutoFit/>
          </a:bodyPr>
          <a:lstStyle/>
          <a:p>
            <a:r>
              <a:rPr lang="vi-VN" sz="2200" b="1" dirty="0">
                <a:solidFill>
                  <a:prstClr val="black"/>
                </a:solidFill>
                <a:latin typeface="Arial" panose="020B0604020202020204" pitchFamily="34" charset="0"/>
                <a:cs typeface="Arial" panose="020B0604020202020204" pitchFamily="34" charset="0"/>
              </a:rPr>
              <a:t>1</a:t>
            </a:r>
            <a:r>
              <a:rPr lang="vi-VN" sz="2200" dirty="0">
                <a:solidFill>
                  <a:prstClr val="black"/>
                </a:solidFill>
                <a:latin typeface="Arial" panose="020B0604020202020204" pitchFamily="34" charset="0"/>
                <a:cs typeface="Arial" panose="020B0604020202020204" pitchFamily="34" charset="0"/>
              </a:rPr>
              <a:t>. Có một cậu bé sắp vào lớp 1 nhưng chưa thích đi học. Mẹ cậu bèn dẫn cậu đến trường.</a:t>
            </a:r>
          </a:p>
          <a:p>
            <a:r>
              <a:rPr lang="vi-VN" sz="2200" b="1" dirty="0">
                <a:solidFill>
                  <a:prstClr val="black"/>
                </a:solidFill>
                <a:latin typeface="Arial" panose="020B0604020202020204" pitchFamily="34" charset="0"/>
                <a:cs typeface="Arial" panose="020B0604020202020204" pitchFamily="34" charset="0"/>
              </a:rPr>
              <a:t>2</a:t>
            </a:r>
            <a:r>
              <a:rPr lang="vi-VN" sz="2200" dirty="0">
                <a:solidFill>
                  <a:prstClr val="black"/>
                </a:solidFill>
                <a:latin typeface="Arial" panose="020B0604020202020204" pitchFamily="34" charset="0"/>
                <a:cs typeface="Arial" panose="020B0604020202020204" pitchFamily="34" charset="0"/>
              </a:rPr>
              <a:t>. Hai mẹ con theo cô hiệu trưởng đi thăm trường. Họ đi ngang qua sân chơi, rồi đến dãy phòng học lớp 1. Có lớp đang đọc đồng thanh một bài thơ. Có lớp đang học toán.</a:t>
            </a:r>
          </a:p>
          <a:p>
            <a:r>
              <a:rPr lang="vi-VN" sz="2200" dirty="0">
                <a:solidFill>
                  <a:prstClr val="black"/>
                </a:solidFill>
                <a:latin typeface="Arial" panose="020B0604020202020204" pitchFamily="34" charset="0"/>
                <a:cs typeface="Arial" panose="020B0604020202020204" pitchFamily="34" charset="0"/>
              </a:rPr>
              <a:t>Cậu bé hỏi:</a:t>
            </a:r>
          </a:p>
          <a:p>
            <a:r>
              <a:rPr lang="vi-VN" sz="2200" dirty="0">
                <a:solidFill>
                  <a:prstClr val="black"/>
                </a:solidFill>
                <a:latin typeface="Arial" panose="020B0604020202020204" pitchFamily="34" charset="0"/>
                <a:cs typeface="Arial" panose="020B0604020202020204" pitchFamily="34" charset="0"/>
              </a:rPr>
              <a:t>- Ngày nào cũng chỉ tập đọc, làm toán thôi ạ?</a:t>
            </a:r>
          </a:p>
          <a:p>
            <a:r>
              <a:rPr lang="vi-VN" sz="2200" dirty="0">
                <a:solidFill>
                  <a:prstClr val="black"/>
                </a:solidFill>
                <a:latin typeface="Arial" panose="020B0604020202020204" pitchFamily="34" charset="0"/>
                <a:cs typeface="Arial" panose="020B0604020202020204" pitchFamily="34" charset="0"/>
              </a:rPr>
              <a:t>Mẹ cậu không bằng lòng:</a:t>
            </a:r>
          </a:p>
          <a:p>
            <a:r>
              <a:rPr lang="vi-VN" sz="2200" dirty="0">
                <a:solidFill>
                  <a:prstClr val="black"/>
                </a:solidFill>
                <a:latin typeface="Arial" panose="020B0604020202020204" pitchFamily="34" charset="0"/>
                <a:cs typeface="Arial" panose="020B0604020202020204" pitchFamily="34" charset="0"/>
              </a:rPr>
              <a:t>- Đây là trường học. Con đến trường để học mà.</a:t>
            </a:r>
          </a:p>
          <a:p>
            <a:r>
              <a:rPr lang="vi-VN" sz="2200" dirty="0">
                <a:solidFill>
                  <a:prstClr val="black"/>
                </a:solidFill>
                <a:latin typeface="Arial" panose="020B0604020202020204" pitchFamily="34" charset="0"/>
                <a:cs typeface="Arial" panose="020B0604020202020204" pitchFamily="34" charset="0"/>
              </a:rPr>
              <a:t>Nhưng cô giáo bảo:</a:t>
            </a:r>
          </a:p>
          <a:p>
            <a:r>
              <a:rPr lang="vi-VN" sz="2200" dirty="0">
                <a:solidFill>
                  <a:prstClr val="black"/>
                </a:solidFill>
                <a:latin typeface="Arial" panose="020B0604020202020204" pitchFamily="34" charset="0"/>
                <a:cs typeface="Arial" panose="020B0604020202020204" pitchFamily="34" charset="0"/>
              </a:rPr>
              <a:t>- Ở trường, em còn được học các môn khác nữa.</a:t>
            </a:r>
          </a:p>
          <a:p>
            <a:r>
              <a:rPr lang="vi-VN" sz="2200" b="1" dirty="0">
                <a:solidFill>
                  <a:prstClr val="black"/>
                </a:solidFill>
                <a:latin typeface="Arial" panose="020B0604020202020204" pitchFamily="34" charset="0"/>
                <a:cs typeface="Arial" panose="020B0604020202020204" pitchFamily="34" charset="0"/>
              </a:rPr>
              <a:t>3</a:t>
            </a:r>
            <a:r>
              <a:rPr lang="vi-VN" sz="2200" dirty="0">
                <a:solidFill>
                  <a:prstClr val="black"/>
                </a:solidFill>
                <a:latin typeface="Arial" panose="020B0604020202020204" pitchFamily="34" charset="0"/>
                <a:cs typeface="Arial" panose="020B0604020202020204" pitchFamily="34" charset="0"/>
              </a:rPr>
              <a:t>. Cô dẫn cậu bé đến phòng thực hành. Ở đó, có bạn đang nặn đồ chơi bằng đất sét, có bạn hí húi vẽ tranh. Một bạn gái đang lắp ráp nhà. Ở phòng khác, các bạn đang học hát.</a:t>
            </a:r>
          </a:p>
          <a:p>
            <a:r>
              <a:rPr lang="vi-VN" sz="2200" b="1" dirty="0">
                <a:solidFill>
                  <a:prstClr val="black"/>
                </a:solidFill>
                <a:latin typeface="Arial" panose="020B0604020202020204" pitchFamily="34" charset="0"/>
                <a:cs typeface="Arial" panose="020B0604020202020204" pitchFamily="34" charset="0"/>
              </a:rPr>
              <a:t>4</a:t>
            </a:r>
            <a:r>
              <a:rPr lang="vi-VN" sz="2200" dirty="0">
                <a:solidFill>
                  <a:prstClr val="black"/>
                </a:solidFill>
                <a:latin typeface="Arial" panose="020B0604020202020204" pitchFamily="34" charset="0"/>
                <a:cs typeface="Arial" panose="020B0604020202020204" pitchFamily="34" charset="0"/>
              </a:rPr>
              <a:t>. Đi một vòng, cô giáo hỏi cậu bé có muốn đi học không. Cậu vui vẻ gật đầu. Người mẹ ngạc nhiên, nói:</a:t>
            </a:r>
          </a:p>
          <a:p>
            <a:r>
              <a:rPr lang="vi-VN" sz="2200" dirty="0">
                <a:solidFill>
                  <a:prstClr val="black"/>
                </a:solidFill>
                <a:latin typeface="Arial" panose="020B0604020202020204" pitchFamily="34" charset="0"/>
                <a:cs typeface="Arial" panose="020B0604020202020204" pitchFamily="34" charset="0"/>
              </a:rPr>
              <a:t>- Cô như có phép mầu ấy ạ.</a:t>
            </a:r>
          </a:p>
          <a:p>
            <a:r>
              <a:rPr lang="vi-VN" sz="2200" dirty="0">
                <a:solidFill>
                  <a:prstClr val="black"/>
                </a:solidFill>
                <a:latin typeface="Arial" panose="020B0604020202020204" pitchFamily="34" charset="0"/>
                <a:cs typeface="Arial" panose="020B0604020202020204" pitchFamily="34" charset="0"/>
              </a:rPr>
              <a:t>Cô giáo cười:</a:t>
            </a:r>
          </a:p>
          <a:p>
            <a:r>
              <a:rPr lang="vi-VN" sz="2200" dirty="0">
                <a:solidFill>
                  <a:prstClr val="black"/>
                </a:solidFill>
                <a:latin typeface="Arial" panose="020B0604020202020204" pitchFamily="34" charset="0"/>
                <a:cs typeface="Arial" panose="020B0604020202020204" pitchFamily="34" charset="0"/>
              </a:rPr>
              <a:t>- Có gì đâu! Các cháu thấy học vui thì thích học ngay thôi mà.</a:t>
            </a:r>
          </a:p>
          <a:p>
            <a:pPr algn="r"/>
            <a:r>
              <a:rPr lang="en-US" sz="2200" dirty="0">
                <a:solidFill>
                  <a:prstClr val="black"/>
                </a:solidFill>
                <a:latin typeface="Arial" panose="020B0604020202020204" pitchFamily="34" charset="0"/>
                <a:cs typeface="Arial" panose="020B0604020202020204" pitchFamily="34" charset="0"/>
              </a:rPr>
              <a:t>Theo </a:t>
            </a:r>
            <a:r>
              <a:rPr lang="en-US" sz="2200" dirty="0" err="1">
                <a:solidFill>
                  <a:prstClr val="black"/>
                </a:solidFill>
                <a:latin typeface="Arial" panose="020B0604020202020204" pitchFamily="34" charset="0"/>
                <a:cs typeface="Arial" panose="020B0604020202020204" pitchFamily="34" charset="0"/>
              </a:rPr>
              <a:t>sách</a:t>
            </a:r>
            <a:r>
              <a:rPr lang="en-US" sz="2200" dirty="0">
                <a:solidFill>
                  <a:prstClr val="black"/>
                </a:solidFill>
                <a:latin typeface="Arial" panose="020B0604020202020204" pitchFamily="34" charset="0"/>
                <a:cs typeface="Arial" panose="020B0604020202020204" pitchFamily="34" charset="0"/>
              </a:rPr>
              <a:t> 168 </a:t>
            </a:r>
            <a:r>
              <a:rPr lang="en-US" sz="2200" dirty="0" err="1">
                <a:solidFill>
                  <a:prstClr val="black"/>
                </a:solidFill>
                <a:latin typeface="Arial" panose="020B0604020202020204" pitchFamily="34" charset="0"/>
                <a:cs typeface="Arial" panose="020B0604020202020204" pitchFamily="34" charset="0"/>
              </a:rPr>
              <a:t>câu</a:t>
            </a:r>
            <a:r>
              <a:rPr lang="en-US" sz="2200" dirty="0">
                <a:solidFill>
                  <a:prstClr val="black"/>
                </a:solidFill>
                <a:latin typeface="Arial" panose="020B0604020202020204" pitchFamily="34" charset="0"/>
                <a:cs typeface="Arial" panose="020B0604020202020204" pitchFamily="34" charset="0"/>
              </a:rPr>
              <a:t> </a:t>
            </a:r>
            <a:r>
              <a:rPr lang="en-US" sz="2200" dirty="0" err="1">
                <a:solidFill>
                  <a:prstClr val="black"/>
                </a:solidFill>
                <a:latin typeface="Arial" panose="020B0604020202020204" pitchFamily="34" charset="0"/>
                <a:cs typeface="Arial" panose="020B0604020202020204" pitchFamily="34" charset="0"/>
              </a:rPr>
              <a:t>chuyện</a:t>
            </a:r>
            <a:r>
              <a:rPr lang="en-US" sz="2200" dirty="0">
                <a:solidFill>
                  <a:prstClr val="black"/>
                </a:solidFill>
                <a:latin typeface="Arial" panose="020B0604020202020204" pitchFamily="34" charset="0"/>
                <a:cs typeface="Arial" panose="020B0604020202020204" pitchFamily="34" charset="0"/>
              </a:rPr>
              <a:t> hay </a:t>
            </a:r>
            <a:r>
              <a:rPr lang="en-US" sz="2200" dirty="0" err="1">
                <a:solidFill>
                  <a:prstClr val="black"/>
                </a:solidFill>
                <a:latin typeface="Arial" panose="020B0604020202020204" pitchFamily="34" charset="0"/>
                <a:cs typeface="Arial" panose="020B0604020202020204" pitchFamily="34" charset="0"/>
              </a:rPr>
              <a:t>nhất</a:t>
            </a:r>
            <a:endParaRPr lang="en-US" sz="2200" dirty="0">
              <a:solidFill>
                <a:prstClr val="black"/>
              </a:solidFill>
              <a:latin typeface="Arial" panose="020B0604020202020204" pitchFamily="34" charset="0"/>
              <a:cs typeface="Arial" panose="020B0604020202020204" pitchFamily="34" charset="0"/>
            </a:endParaRPr>
          </a:p>
        </p:txBody>
      </p:sp>
      <p:sp>
        <p:nvSpPr>
          <p:cNvPr id="10" name="Oval 9"/>
          <p:cNvSpPr/>
          <p:nvPr/>
        </p:nvSpPr>
        <p:spPr>
          <a:xfrm>
            <a:off x="93049" y="4458198"/>
            <a:ext cx="326485" cy="3982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800" b="1" dirty="0">
                <a:solidFill>
                  <a:prstClr val="white"/>
                </a:solidFill>
                <a:latin typeface="Times New Roman" pitchFamily="18" charset="0"/>
                <a:cs typeface="Times New Roman" pitchFamily="18" charset="0"/>
              </a:rPr>
              <a:t>4</a:t>
            </a:r>
            <a:endParaRPr lang="vi-VN" sz="1800" b="1" dirty="0">
              <a:solidFill>
                <a:prstClr val="white"/>
              </a:solidFill>
              <a:latin typeface="Times New Roman" pitchFamily="18" charset="0"/>
              <a:cs typeface="Times New Roman" pitchFamily="18" charset="0"/>
            </a:endParaRPr>
          </a:p>
        </p:txBody>
      </p:sp>
      <p:sp>
        <p:nvSpPr>
          <p:cNvPr id="13" name="Oval 12"/>
          <p:cNvSpPr/>
          <p:nvPr/>
        </p:nvSpPr>
        <p:spPr>
          <a:xfrm>
            <a:off x="112320" y="729369"/>
            <a:ext cx="326486" cy="357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vi-VN" sz="1800" b="1" dirty="0">
                <a:solidFill>
                  <a:prstClr val="white"/>
                </a:solidFill>
                <a:latin typeface="Times New Roman" pitchFamily="18" charset="0"/>
                <a:cs typeface="Times New Roman" pitchFamily="18" charset="0"/>
              </a:rPr>
              <a:t>1</a:t>
            </a:r>
          </a:p>
        </p:txBody>
      </p:sp>
      <p:sp>
        <p:nvSpPr>
          <p:cNvPr id="14" name="Oval 13"/>
          <p:cNvSpPr/>
          <p:nvPr/>
        </p:nvSpPr>
        <p:spPr>
          <a:xfrm>
            <a:off x="112319" y="1142622"/>
            <a:ext cx="326486" cy="357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800" b="1" dirty="0">
                <a:solidFill>
                  <a:prstClr val="white"/>
                </a:solidFill>
                <a:latin typeface="Times New Roman" pitchFamily="18" charset="0"/>
                <a:cs typeface="Times New Roman" pitchFamily="18" charset="0"/>
              </a:rPr>
              <a:t>2</a:t>
            </a:r>
            <a:endParaRPr lang="vi-VN" sz="1800" b="1" dirty="0">
              <a:solidFill>
                <a:prstClr val="white"/>
              </a:solidFill>
              <a:latin typeface="Times New Roman" pitchFamily="18" charset="0"/>
              <a:cs typeface="Times New Roman" pitchFamily="18" charset="0"/>
            </a:endParaRPr>
          </a:p>
        </p:txBody>
      </p:sp>
      <p:sp>
        <p:nvSpPr>
          <p:cNvPr id="15" name="Oval 14"/>
          <p:cNvSpPr/>
          <p:nvPr/>
        </p:nvSpPr>
        <p:spPr>
          <a:xfrm>
            <a:off x="64835" y="3781651"/>
            <a:ext cx="326486" cy="357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800" b="1" dirty="0">
                <a:solidFill>
                  <a:prstClr val="white"/>
                </a:solidFill>
                <a:latin typeface="Times New Roman" pitchFamily="18" charset="0"/>
                <a:cs typeface="Times New Roman" pitchFamily="18" charset="0"/>
              </a:rPr>
              <a:t>3</a:t>
            </a:r>
            <a:endParaRPr lang="vi-VN" sz="1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68522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37537" y="2193891"/>
            <a:ext cx="11648186" cy="107721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dirty="0">
                <a:solidFill>
                  <a:schemeClr val="accent1"/>
                </a:solidFill>
                <a:latin typeface="Arial" panose="020B0604020202020204" pitchFamily="34" charset="0"/>
                <a:cs typeface="Arial" panose="020B0604020202020204" pitchFamily="34" charset="0"/>
              </a:rPr>
              <a:t>Có gì đâu! Các cháu thấy học vui</a:t>
            </a:r>
            <a:r>
              <a:rPr lang="en-US" sz="3200" dirty="0">
                <a:solidFill>
                  <a:schemeClr val="accent1"/>
                </a:solidFill>
                <a:latin typeface="Arial" panose="020B0604020202020204" pitchFamily="34" charset="0"/>
                <a:cs typeface="Arial" panose="020B0604020202020204" pitchFamily="34" charset="0"/>
              </a:rPr>
              <a:t> </a:t>
            </a:r>
            <a:r>
              <a:rPr lang="vi-VN" sz="3200" dirty="0">
                <a:solidFill>
                  <a:schemeClr val="accent1"/>
                </a:solidFill>
                <a:latin typeface="Arial" panose="020B0604020202020204" pitchFamily="34" charset="0"/>
                <a:cs typeface="Arial" panose="020B0604020202020204" pitchFamily="34" charset="0"/>
              </a:rPr>
              <a:t>thì thích học ngay thôi mà.</a:t>
            </a:r>
          </a:p>
          <a:p>
            <a:endParaRPr lang="en-US" sz="3200" dirty="0">
              <a:solidFill>
                <a:schemeClr val="accent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AB3DF259-8148-452C-B8F2-D1DEA80705E3}"/>
              </a:ext>
            </a:extLst>
          </p:cNvPr>
          <p:cNvCxnSpPr/>
          <p:nvPr/>
        </p:nvCxnSpPr>
        <p:spPr>
          <a:xfrm flipH="1">
            <a:off x="2391306" y="2120704"/>
            <a:ext cx="210484" cy="584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AB3A8A-E0A7-455D-A602-B1858AB94541}"/>
              </a:ext>
            </a:extLst>
          </p:cNvPr>
          <p:cNvCxnSpPr/>
          <p:nvPr/>
        </p:nvCxnSpPr>
        <p:spPr>
          <a:xfrm flipH="1">
            <a:off x="11471397" y="2171503"/>
            <a:ext cx="210484" cy="584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5DADCA-BB07-4CDC-8D10-EAA3D0FB2086}"/>
              </a:ext>
            </a:extLst>
          </p:cNvPr>
          <p:cNvCxnSpPr/>
          <p:nvPr/>
        </p:nvCxnSpPr>
        <p:spPr>
          <a:xfrm flipH="1">
            <a:off x="11316290" y="2171504"/>
            <a:ext cx="210484" cy="584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D5962B-69CD-44E3-B772-D02BB66792B4}"/>
              </a:ext>
            </a:extLst>
          </p:cNvPr>
          <p:cNvCxnSpPr/>
          <p:nvPr/>
        </p:nvCxnSpPr>
        <p:spPr>
          <a:xfrm flipH="1">
            <a:off x="6424405" y="2193891"/>
            <a:ext cx="210484" cy="584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30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81296" y="352484"/>
            <a:ext cx="2818294" cy="628358"/>
          </a:xfrm>
          <a:prstGeom prst="rect">
            <a:avLst/>
          </a:prstGeom>
        </p:spPr>
        <p:txBody>
          <a:bodyPr vert="horz" lIns="91452" tIns="45726" rIns="91452" bIns="4572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rgbClr val="FF0000"/>
                </a:solidFill>
                <a:latin typeface="Arial" panose="020B0604020202020204" pitchFamily="34" charset="0"/>
                <a:cs typeface="Arial" panose="020B0604020202020204" pitchFamily="34" charset="0"/>
              </a:rPr>
              <a:t>Đến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trường</a:t>
            </a:r>
            <a:endParaRPr lang="en-US" sz="3200"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64835" y="741286"/>
            <a:ext cx="11952256" cy="5847755"/>
          </a:xfrm>
          <a:prstGeom prst="rect">
            <a:avLst/>
          </a:prstGeom>
        </p:spPr>
        <p:txBody>
          <a:bodyPr wrap="square">
            <a:spAutoFit/>
          </a:bodyPr>
          <a:lstStyle/>
          <a:p>
            <a:r>
              <a:rPr lang="vi-VN" sz="2200" b="1" dirty="0">
                <a:solidFill>
                  <a:prstClr val="black"/>
                </a:solidFill>
                <a:latin typeface="Arial" panose="020B0604020202020204" pitchFamily="34" charset="0"/>
                <a:cs typeface="Arial" panose="020B0604020202020204" pitchFamily="34" charset="0"/>
              </a:rPr>
              <a:t>1</a:t>
            </a:r>
            <a:r>
              <a:rPr lang="vi-VN" sz="2200" dirty="0">
                <a:solidFill>
                  <a:prstClr val="black"/>
                </a:solidFill>
                <a:latin typeface="Arial" panose="020B0604020202020204" pitchFamily="34" charset="0"/>
                <a:cs typeface="Arial" panose="020B0604020202020204" pitchFamily="34" charset="0"/>
              </a:rPr>
              <a:t>. Có một cậu bé sắp vào lớp 1 nhưng chưa thích đi học. Mẹ cậu bèn dẫn cậu đến trường.</a:t>
            </a:r>
          </a:p>
          <a:p>
            <a:r>
              <a:rPr lang="vi-VN" sz="2200" b="1" dirty="0">
                <a:solidFill>
                  <a:prstClr val="black"/>
                </a:solidFill>
                <a:latin typeface="Arial" panose="020B0604020202020204" pitchFamily="34" charset="0"/>
                <a:cs typeface="Arial" panose="020B0604020202020204" pitchFamily="34" charset="0"/>
              </a:rPr>
              <a:t>2</a:t>
            </a:r>
            <a:r>
              <a:rPr lang="vi-VN" sz="2200" dirty="0">
                <a:solidFill>
                  <a:prstClr val="black"/>
                </a:solidFill>
                <a:latin typeface="Arial" panose="020B0604020202020204" pitchFamily="34" charset="0"/>
                <a:cs typeface="Arial" panose="020B0604020202020204" pitchFamily="34" charset="0"/>
              </a:rPr>
              <a:t>. Hai mẹ con theo cô hiệu trưởng đi thăm trường. Họ đi ngang qua sân chơi, rồi đến dãy phòng học lớp 1. Có lớp đang đọc đồng thanh một bài thơ. Có lớp đang học toán.</a:t>
            </a:r>
          </a:p>
          <a:p>
            <a:r>
              <a:rPr lang="vi-VN" sz="2200" dirty="0">
                <a:solidFill>
                  <a:prstClr val="black"/>
                </a:solidFill>
                <a:latin typeface="Arial" panose="020B0604020202020204" pitchFamily="34" charset="0"/>
                <a:cs typeface="Arial" panose="020B0604020202020204" pitchFamily="34" charset="0"/>
              </a:rPr>
              <a:t>Cậu bé hỏi:</a:t>
            </a:r>
          </a:p>
          <a:p>
            <a:r>
              <a:rPr lang="vi-VN" sz="2200" dirty="0">
                <a:solidFill>
                  <a:prstClr val="black"/>
                </a:solidFill>
                <a:latin typeface="Arial" panose="020B0604020202020204" pitchFamily="34" charset="0"/>
                <a:cs typeface="Arial" panose="020B0604020202020204" pitchFamily="34" charset="0"/>
              </a:rPr>
              <a:t>- Ngày nào cũng chỉ tập đọc, làm toán thôi ạ?</a:t>
            </a:r>
          </a:p>
          <a:p>
            <a:r>
              <a:rPr lang="vi-VN" sz="2200" dirty="0">
                <a:solidFill>
                  <a:prstClr val="black"/>
                </a:solidFill>
                <a:latin typeface="Arial" panose="020B0604020202020204" pitchFamily="34" charset="0"/>
                <a:cs typeface="Arial" panose="020B0604020202020204" pitchFamily="34" charset="0"/>
              </a:rPr>
              <a:t>Mẹ cậu không bằng lòng:</a:t>
            </a:r>
          </a:p>
          <a:p>
            <a:r>
              <a:rPr lang="vi-VN" sz="2200" dirty="0">
                <a:solidFill>
                  <a:prstClr val="black"/>
                </a:solidFill>
                <a:latin typeface="Arial" panose="020B0604020202020204" pitchFamily="34" charset="0"/>
                <a:cs typeface="Arial" panose="020B0604020202020204" pitchFamily="34" charset="0"/>
              </a:rPr>
              <a:t>- Đây là trường học. Con đến trường để học mà.</a:t>
            </a:r>
          </a:p>
          <a:p>
            <a:r>
              <a:rPr lang="vi-VN" sz="2200" dirty="0">
                <a:solidFill>
                  <a:prstClr val="black"/>
                </a:solidFill>
                <a:latin typeface="Arial" panose="020B0604020202020204" pitchFamily="34" charset="0"/>
                <a:cs typeface="Arial" panose="020B0604020202020204" pitchFamily="34" charset="0"/>
              </a:rPr>
              <a:t>Nhưng cô giáo bảo:</a:t>
            </a:r>
          </a:p>
          <a:p>
            <a:r>
              <a:rPr lang="vi-VN" sz="2200" dirty="0">
                <a:solidFill>
                  <a:prstClr val="black"/>
                </a:solidFill>
                <a:latin typeface="Arial" panose="020B0604020202020204" pitchFamily="34" charset="0"/>
                <a:cs typeface="Arial" panose="020B0604020202020204" pitchFamily="34" charset="0"/>
              </a:rPr>
              <a:t>- Ở trường, em còn được học các môn khác nữa.</a:t>
            </a:r>
          </a:p>
          <a:p>
            <a:r>
              <a:rPr lang="vi-VN" sz="2200" b="1" dirty="0">
                <a:solidFill>
                  <a:prstClr val="black"/>
                </a:solidFill>
                <a:latin typeface="Arial" panose="020B0604020202020204" pitchFamily="34" charset="0"/>
                <a:cs typeface="Arial" panose="020B0604020202020204" pitchFamily="34" charset="0"/>
              </a:rPr>
              <a:t>3</a:t>
            </a:r>
            <a:r>
              <a:rPr lang="vi-VN" sz="2200" dirty="0">
                <a:solidFill>
                  <a:prstClr val="black"/>
                </a:solidFill>
                <a:latin typeface="Arial" panose="020B0604020202020204" pitchFamily="34" charset="0"/>
                <a:cs typeface="Arial" panose="020B0604020202020204" pitchFamily="34" charset="0"/>
              </a:rPr>
              <a:t>. Cô dẫn cậu bé đến phòng thực hành. Ở đó, có bạn đang nặn đồ chơi bằng đất sét, có bạn hí húi vẽ tranh. Một bạn gái đang lắp ráp nhà. Ở phòng khác, các bạn đang học hát.</a:t>
            </a:r>
          </a:p>
          <a:p>
            <a:r>
              <a:rPr lang="vi-VN" sz="2200" b="1" dirty="0">
                <a:solidFill>
                  <a:prstClr val="black"/>
                </a:solidFill>
                <a:latin typeface="Arial" panose="020B0604020202020204" pitchFamily="34" charset="0"/>
                <a:cs typeface="Arial" panose="020B0604020202020204" pitchFamily="34" charset="0"/>
              </a:rPr>
              <a:t>4</a:t>
            </a:r>
            <a:r>
              <a:rPr lang="vi-VN" sz="2200" dirty="0">
                <a:solidFill>
                  <a:prstClr val="black"/>
                </a:solidFill>
                <a:latin typeface="Arial" panose="020B0604020202020204" pitchFamily="34" charset="0"/>
                <a:cs typeface="Arial" panose="020B0604020202020204" pitchFamily="34" charset="0"/>
              </a:rPr>
              <a:t>. Đi một vòng, cô giáo hỏi cậu bé có muốn đi học không. Cậu vui vẻ gật đầu. Người mẹ ngạc nhiên, nói:</a:t>
            </a:r>
          </a:p>
          <a:p>
            <a:r>
              <a:rPr lang="vi-VN" sz="2200" dirty="0">
                <a:solidFill>
                  <a:prstClr val="black"/>
                </a:solidFill>
                <a:latin typeface="Arial" panose="020B0604020202020204" pitchFamily="34" charset="0"/>
                <a:cs typeface="Arial" panose="020B0604020202020204" pitchFamily="34" charset="0"/>
              </a:rPr>
              <a:t>- Cô như có phép mầu ấy ạ.</a:t>
            </a:r>
          </a:p>
          <a:p>
            <a:r>
              <a:rPr lang="vi-VN" sz="2200" dirty="0">
                <a:solidFill>
                  <a:prstClr val="black"/>
                </a:solidFill>
                <a:latin typeface="Arial" panose="020B0604020202020204" pitchFamily="34" charset="0"/>
                <a:cs typeface="Arial" panose="020B0604020202020204" pitchFamily="34" charset="0"/>
              </a:rPr>
              <a:t>Cô giáo cười:</a:t>
            </a:r>
          </a:p>
          <a:p>
            <a:r>
              <a:rPr lang="vi-VN" sz="2200" dirty="0">
                <a:solidFill>
                  <a:prstClr val="black"/>
                </a:solidFill>
                <a:latin typeface="Arial" panose="020B0604020202020204" pitchFamily="34" charset="0"/>
                <a:cs typeface="Arial" panose="020B0604020202020204" pitchFamily="34" charset="0"/>
              </a:rPr>
              <a:t>- Có gì đâu! Các cháu thấy học vui thì thích học ngay thôi mà.</a:t>
            </a:r>
          </a:p>
          <a:p>
            <a:pPr algn="r"/>
            <a:r>
              <a:rPr lang="en-US" sz="2200" dirty="0">
                <a:solidFill>
                  <a:prstClr val="black"/>
                </a:solidFill>
                <a:latin typeface="Arial" panose="020B0604020202020204" pitchFamily="34" charset="0"/>
                <a:cs typeface="Arial" panose="020B0604020202020204" pitchFamily="34" charset="0"/>
              </a:rPr>
              <a:t>Theo </a:t>
            </a:r>
            <a:r>
              <a:rPr lang="en-US" sz="2200" dirty="0" err="1">
                <a:solidFill>
                  <a:prstClr val="black"/>
                </a:solidFill>
                <a:latin typeface="Arial" panose="020B0604020202020204" pitchFamily="34" charset="0"/>
                <a:cs typeface="Arial" panose="020B0604020202020204" pitchFamily="34" charset="0"/>
              </a:rPr>
              <a:t>sách</a:t>
            </a:r>
            <a:r>
              <a:rPr lang="en-US" sz="2200" dirty="0">
                <a:solidFill>
                  <a:prstClr val="black"/>
                </a:solidFill>
                <a:latin typeface="Arial" panose="020B0604020202020204" pitchFamily="34" charset="0"/>
                <a:cs typeface="Arial" panose="020B0604020202020204" pitchFamily="34" charset="0"/>
              </a:rPr>
              <a:t> 168 </a:t>
            </a:r>
            <a:r>
              <a:rPr lang="en-US" sz="2200" dirty="0" err="1">
                <a:solidFill>
                  <a:prstClr val="black"/>
                </a:solidFill>
                <a:latin typeface="Arial" panose="020B0604020202020204" pitchFamily="34" charset="0"/>
                <a:cs typeface="Arial" panose="020B0604020202020204" pitchFamily="34" charset="0"/>
              </a:rPr>
              <a:t>câu</a:t>
            </a:r>
            <a:r>
              <a:rPr lang="en-US" sz="2200" dirty="0">
                <a:solidFill>
                  <a:prstClr val="black"/>
                </a:solidFill>
                <a:latin typeface="Arial" panose="020B0604020202020204" pitchFamily="34" charset="0"/>
                <a:cs typeface="Arial" panose="020B0604020202020204" pitchFamily="34" charset="0"/>
              </a:rPr>
              <a:t> </a:t>
            </a:r>
            <a:r>
              <a:rPr lang="en-US" sz="2200" dirty="0" err="1">
                <a:solidFill>
                  <a:prstClr val="black"/>
                </a:solidFill>
                <a:latin typeface="Arial" panose="020B0604020202020204" pitchFamily="34" charset="0"/>
                <a:cs typeface="Arial" panose="020B0604020202020204" pitchFamily="34" charset="0"/>
              </a:rPr>
              <a:t>chuyện</a:t>
            </a:r>
            <a:r>
              <a:rPr lang="en-US" sz="2200" dirty="0">
                <a:solidFill>
                  <a:prstClr val="black"/>
                </a:solidFill>
                <a:latin typeface="Arial" panose="020B0604020202020204" pitchFamily="34" charset="0"/>
                <a:cs typeface="Arial" panose="020B0604020202020204" pitchFamily="34" charset="0"/>
              </a:rPr>
              <a:t> hay </a:t>
            </a:r>
            <a:r>
              <a:rPr lang="en-US" sz="2200" dirty="0" err="1">
                <a:solidFill>
                  <a:prstClr val="black"/>
                </a:solidFill>
                <a:latin typeface="Arial" panose="020B0604020202020204" pitchFamily="34" charset="0"/>
                <a:cs typeface="Arial" panose="020B0604020202020204" pitchFamily="34" charset="0"/>
              </a:rPr>
              <a:t>nhất</a:t>
            </a:r>
            <a:endParaRPr lang="en-US" sz="2200" dirty="0">
              <a:solidFill>
                <a:prstClr val="black"/>
              </a:solidFill>
              <a:latin typeface="Arial" panose="020B0604020202020204" pitchFamily="34" charset="0"/>
              <a:cs typeface="Arial" panose="020B0604020202020204" pitchFamily="34" charset="0"/>
            </a:endParaRPr>
          </a:p>
        </p:txBody>
      </p:sp>
      <p:sp>
        <p:nvSpPr>
          <p:cNvPr id="3" name="Hộp Văn bản 2">
            <a:extLst>
              <a:ext uri="{FF2B5EF4-FFF2-40B4-BE49-F238E27FC236}">
                <a16:creationId xmlns:a16="http://schemas.microsoft.com/office/drawing/2014/main" id="{4331A0AD-6C20-B0AC-DEF8-B7490747B8DF}"/>
              </a:ext>
            </a:extLst>
          </p:cNvPr>
          <p:cNvSpPr txBox="1"/>
          <p:nvPr/>
        </p:nvSpPr>
        <p:spPr>
          <a:xfrm>
            <a:off x="70340" y="4107703"/>
            <a:ext cx="1097281" cy="430887"/>
          </a:xfrm>
          <a:prstGeom prst="rect">
            <a:avLst/>
          </a:prstGeom>
          <a:noFill/>
        </p:spPr>
        <p:txBody>
          <a:bodyPr wrap="square" rtlCol="0">
            <a:spAutoFit/>
          </a:bodyPr>
          <a:lstStyle/>
          <a:p>
            <a:r>
              <a:rPr lang="en-US" sz="2200" dirty="0" err="1">
                <a:solidFill>
                  <a:srgbClr val="FF0000"/>
                </a:solidFill>
                <a:latin typeface="Arial" panose="020B0604020202020204" pitchFamily="34" charset="0"/>
                <a:cs typeface="Arial" panose="020B0604020202020204" pitchFamily="34" charset="0"/>
              </a:rPr>
              <a:t>hí</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húi</a:t>
            </a:r>
            <a:endParaRPr lang="en-US" sz="2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7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82E19D6-F524-4A66-BB05-B73BC94A7807}"/>
              </a:ext>
            </a:extLst>
          </p:cNvPr>
          <p:cNvSpPr/>
          <p:nvPr/>
        </p:nvSpPr>
        <p:spPr>
          <a:xfrm>
            <a:off x="0" y="5065006"/>
            <a:ext cx="5845127" cy="1754326"/>
          </a:xfrm>
          <a:prstGeom prst="rect">
            <a:avLst/>
          </a:prstGeom>
        </p:spPr>
        <p:txBody>
          <a:bodyPr wrap="square">
            <a:spAutoFit/>
          </a:bodyPr>
          <a:lstStyle/>
          <a:p>
            <a:pPr algn="just"/>
            <a:r>
              <a:rPr lang="en-US" sz="3600" dirty="0" err="1">
                <a:solidFill>
                  <a:prstClr val="black"/>
                </a:solidFill>
                <a:cs typeface="Times New Roman" pitchFamily="18" charset="0"/>
              </a:rPr>
              <a:t>Hí</a:t>
            </a:r>
            <a:r>
              <a:rPr lang="en-US" sz="3600" dirty="0">
                <a:solidFill>
                  <a:prstClr val="black"/>
                </a:solidFill>
                <a:cs typeface="Times New Roman" pitchFamily="18" charset="0"/>
              </a:rPr>
              <a:t> </a:t>
            </a:r>
            <a:r>
              <a:rPr lang="en-US" sz="3600" dirty="0" err="1">
                <a:solidFill>
                  <a:prstClr val="black"/>
                </a:solidFill>
                <a:cs typeface="Times New Roman" pitchFamily="18" charset="0"/>
              </a:rPr>
              <a:t>húi</a:t>
            </a:r>
            <a:r>
              <a:rPr lang="en-US" sz="3600" dirty="0">
                <a:solidFill>
                  <a:prstClr val="black"/>
                </a:solidFill>
                <a:cs typeface="Times New Roman" pitchFamily="18" charset="0"/>
              </a:rPr>
              <a:t>: </a:t>
            </a:r>
            <a:r>
              <a:rPr lang="vi-VN" sz="3600" dirty="0">
                <a:solidFill>
                  <a:prstClr val="black"/>
                </a:solidFill>
                <a:cs typeface="Times New Roman" pitchFamily="18" charset="0"/>
              </a:rPr>
              <a:t>dáng vẻ hơi cúi xuống, chăm chú làm việc gì đó.</a:t>
            </a:r>
          </a:p>
        </p:txBody>
      </p:sp>
      <p:pic>
        <p:nvPicPr>
          <p:cNvPr id="7" name="Hình ảnh 6">
            <a:extLst>
              <a:ext uri="{FF2B5EF4-FFF2-40B4-BE49-F238E27FC236}">
                <a16:creationId xmlns:a16="http://schemas.microsoft.com/office/drawing/2014/main" id="{10145FF9-6FD4-FA6C-C74E-4ACD5FDB9DCC}"/>
              </a:ext>
            </a:extLst>
          </p:cNvPr>
          <p:cNvPicPr>
            <a:picLocks noChangeAspect="1"/>
          </p:cNvPicPr>
          <p:nvPr/>
        </p:nvPicPr>
        <p:blipFill>
          <a:blip r:embed="rId2"/>
          <a:stretch>
            <a:fillRect/>
          </a:stretch>
        </p:blipFill>
        <p:spPr>
          <a:xfrm>
            <a:off x="4985456" y="100013"/>
            <a:ext cx="7206543" cy="6216382"/>
          </a:xfrm>
          <a:prstGeom prst="ellipse">
            <a:avLst/>
          </a:prstGeom>
          <a:ln>
            <a:noFill/>
          </a:ln>
          <a:effectLst>
            <a:softEdge rad="112500"/>
          </a:effectLst>
        </p:spPr>
      </p:pic>
    </p:spTree>
    <p:extLst>
      <p:ext uri="{BB962C8B-B14F-4D97-AF65-F5344CB8AC3E}">
        <p14:creationId xmlns:p14="http://schemas.microsoft.com/office/powerpoint/2010/main" val="5971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E30C2-4D8B-55E4-9C79-A59CD7E3B0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6DEC3B0-A81C-2E82-8F0B-4E6E465ADCB9}"/>
              </a:ext>
            </a:extLst>
          </p:cNvPr>
          <p:cNvSpPr txBox="1">
            <a:spLocks/>
          </p:cNvSpPr>
          <p:nvPr/>
        </p:nvSpPr>
        <p:spPr>
          <a:xfrm>
            <a:off x="4681296" y="352484"/>
            <a:ext cx="2818294" cy="628358"/>
          </a:xfrm>
          <a:prstGeom prst="rect">
            <a:avLst/>
          </a:prstGeom>
        </p:spPr>
        <p:txBody>
          <a:bodyPr vert="horz" lIns="91452" tIns="45726" rIns="91452" bIns="4572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Light" panose="020F0302020204030204"/>
                <a:ea typeface="+mj-ea"/>
                <a:cs typeface="Times New Roman" pitchFamily="18" charset="0"/>
              </a:rPr>
              <a:t>Đến trường</a:t>
            </a:r>
            <a:endParaRPr kumimoji="0" lang="en-US" sz="3200" b="0" i="0" u="none" strike="noStrike" kern="1200" cap="none" spc="0" normalizeH="0" baseline="0" noProof="0" dirty="0">
              <a:ln>
                <a:noFill/>
              </a:ln>
              <a:solidFill>
                <a:srgbClr val="FF0000"/>
              </a:solidFill>
              <a:effectLst/>
              <a:uLnTx/>
              <a:uFillTx/>
              <a:latin typeface="Calibri Light" panose="020F0302020204030204"/>
              <a:ea typeface="+mj-ea"/>
              <a:cs typeface="Times New Roman" pitchFamily="18" charset="0"/>
            </a:endParaRPr>
          </a:p>
        </p:txBody>
      </p:sp>
      <p:sp>
        <p:nvSpPr>
          <p:cNvPr id="2" name="Rectangle 1">
            <a:extLst>
              <a:ext uri="{FF2B5EF4-FFF2-40B4-BE49-F238E27FC236}">
                <a16:creationId xmlns:a16="http://schemas.microsoft.com/office/drawing/2014/main" id="{A21A565B-10A0-CF72-D7EB-9E5FFEC49BF4}"/>
              </a:ext>
            </a:extLst>
          </p:cNvPr>
          <p:cNvSpPr/>
          <p:nvPr/>
        </p:nvSpPr>
        <p:spPr>
          <a:xfrm>
            <a:off x="114315" y="751790"/>
            <a:ext cx="11952256" cy="709517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1</a:t>
            </a: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Có một cậu bé sắp vào lớp 1 nhưng chưa thích đi học. Mẹ cậu bèn dẫn cậu đến trường.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2</a:t>
            </a: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Hai mẹ con theo cô hiệu trưởng đi thăm trường. Họ đi ngang qua sân chơi, rồi đến dãy phòng học lớp 1. Có lớp đang đọc đồng thanh một bài thơ. Có lớp đang học toán.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Cậu bé hỏi: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Ngày nào cũng chỉ tập đọc, làm toán thôi ạ?</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Mẹ cậu không bằng lòng: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Đây là trường học. Con đến trường để học mà.</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Nhưng cô giáo bảo: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Ở trường, em còn được học các môn khác nữa.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3</a:t>
            </a: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Cô dẫn cậu bé đến phòng thực hành. Ở đó, có bạn đang nặn đồ chơi bằng đất sét, có bạn hí húi vẽ tranh. Một bạn gái đang lắp ráp nhà. Ở phòng khác, các bạn đang học hát.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4</a:t>
            </a: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Đi một vòng, cô giáo hỏi cậu bé có muốn đi học không. Cậu vui vẻ gật đầu. Người mẹ ngạc nhiên, nói: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Cô như có phép mầu ấy ạ.</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Cô giáo cười: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Có gì đâu! Các cháu thấy học vui thì thích học ngay thôi mà.</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Theo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Times New Roman" pitchFamily="18" charset="0"/>
              </a:rPr>
              <a:t>sách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168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Times New Roman" pitchFamily="18" charset="0"/>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Times New Roman" pitchFamily="18" charset="0"/>
              </a:rPr>
              <a:t>chuyện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hay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Times New Roman" pitchFamily="18" charset="0"/>
              </a:rPr>
              <a:t>nhất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p:txBody>
      </p:sp>
      <p:sp>
        <p:nvSpPr>
          <p:cNvPr id="3" name="Hộp Văn bản 2">
            <a:extLst>
              <a:ext uri="{FF2B5EF4-FFF2-40B4-BE49-F238E27FC236}">
                <a16:creationId xmlns:a16="http://schemas.microsoft.com/office/drawing/2014/main" id="{FBC69431-F98F-B992-15C2-3774B8C5FC8E}"/>
              </a:ext>
            </a:extLst>
          </p:cNvPr>
          <p:cNvSpPr txBox="1"/>
          <p:nvPr/>
        </p:nvSpPr>
        <p:spPr>
          <a:xfrm>
            <a:off x="10185007" y="3908052"/>
            <a:ext cx="1097281" cy="461665"/>
          </a:xfrm>
          <a:prstGeom prst="rect">
            <a:avLst/>
          </a:prstGeom>
          <a:noFill/>
        </p:spPr>
        <p:txBody>
          <a:bodyPr wrap="square" rtlCol="0">
            <a:spAutoFit/>
          </a:bodyPr>
          <a:lstStyle/>
          <a:p>
            <a:r>
              <a:rPr lang="en-US" sz="2300" dirty="0" err="1">
                <a:solidFill>
                  <a:srgbClr val="FF0000"/>
                </a:solidFill>
                <a:latin typeface="Arial" panose="020B0604020202020204" pitchFamily="34" charset="0"/>
                <a:cs typeface="Arial" panose="020B0604020202020204" pitchFamily="34" charset="0"/>
              </a:rPr>
              <a:t>đất</a:t>
            </a:r>
            <a:r>
              <a:rPr lang="en-US" sz="2300" dirty="0">
                <a:solidFill>
                  <a:srgbClr val="FF0000"/>
                </a:solidFill>
                <a:latin typeface="Arial" panose="020B0604020202020204" pitchFamily="34" charset="0"/>
                <a:cs typeface="Arial" panose="020B0604020202020204" pitchFamily="34" charset="0"/>
              </a:rPr>
              <a:t> </a:t>
            </a:r>
            <a:r>
              <a:rPr lang="en-US" sz="2300" dirty="0" err="1">
                <a:solidFill>
                  <a:srgbClr val="FF0000"/>
                </a:solidFill>
                <a:latin typeface="Arial" panose="020B0604020202020204" pitchFamily="34" charset="0"/>
                <a:cs typeface="Arial" panose="020B0604020202020204" pitchFamily="34" charset="0"/>
              </a:rPr>
              <a:t>sét</a:t>
            </a:r>
            <a:endParaRPr lang="en-US" sz="23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21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Chủ đề Offic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Chủ đề Offic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1575</Words>
  <Application>Microsoft Office PowerPoint</Application>
  <PresentationFormat>Màn hình rộng</PresentationFormat>
  <Paragraphs>106</Paragraphs>
  <Slides>18</Slides>
  <Notes>2</Notes>
  <HiddenSlides>0</HiddenSlides>
  <MMClips>3</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18</vt:i4>
      </vt:variant>
    </vt:vector>
  </HeadingPairs>
  <TitlesOfParts>
    <vt:vector size="28" baseType="lpstr">
      <vt:lpstr>Microsoft YaHei</vt:lpstr>
      <vt:lpstr>Arial</vt:lpstr>
      <vt:lpstr>Calibri</vt:lpstr>
      <vt:lpstr>Calibri Light</vt:lpstr>
      <vt:lpstr>Dancing Script</vt:lpstr>
      <vt:lpstr>Dancing Script SemiBold</vt:lpstr>
      <vt:lpstr>Times New Roman</vt:lpstr>
      <vt:lpstr>UTM Avo</vt:lpstr>
      <vt:lpstr>Chủ đề Office</vt:lpstr>
      <vt:lpstr>1_Chủ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2024-11-14T13:23:37Z</dcterms:modified>
</cp:coreProperties>
</file>