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 id="2147483686" r:id="rId5"/>
  </p:sldMasterIdLst>
  <p:notesMasterIdLst>
    <p:notesMasterId r:id="rId7"/>
  </p:notesMasterIdLst>
  <p:sldIdLst>
    <p:sldId id="264" r:id="rId6"/>
    <p:sldId id="348" r:id="rId8"/>
    <p:sldId id="268" r:id="rId9"/>
    <p:sldId id="351" r:id="rId10"/>
    <p:sldId id="350" r:id="rId11"/>
    <p:sldId id="269" r:id="rId12"/>
    <p:sldId id="270" r:id="rId13"/>
    <p:sldId id="274" r:id="rId14"/>
    <p:sldId id="272" r:id="rId15"/>
    <p:sldId id="273" r:id="rId16"/>
    <p:sldId id="275" r:id="rId17"/>
    <p:sldId id="276" r:id="rId18"/>
    <p:sldId id="280" r:id="rId19"/>
    <p:sldId id="352" r:id="rId20"/>
    <p:sldId id="353" r:id="rId21"/>
    <p:sldId id="354" r:id="rId22"/>
    <p:sldId id="355" r:id="rId23"/>
    <p:sldId id="358" r:id="rId24"/>
    <p:sldId id="359" r:id="rId25"/>
    <p:sldId id="360" r:id="rId26"/>
    <p:sldId id="342" r:id="rId27"/>
    <p:sldId id="343" r:id="rId28"/>
    <p:sldId id="344" r:id="rId29"/>
    <p:sldId id="345" r:id="rId30"/>
    <p:sldId id="346" r:id="rId31"/>
    <p:sldId id="347" r:id="rId32"/>
    <p:sldId id="282" r:id="rId33"/>
    <p:sldId id="283" r:id="rId34"/>
    <p:sldId id="284" r:id="rId35"/>
    <p:sldId id="279" r:id="rId36"/>
    <p:sldId id="319" r:id="rId37"/>
    <p:sldId id="317" r:id="rId38"/>
    <p:sldId id="318" r:id="rId39"/>
    <p:sldId id="288" r:id="rId40"/>
    <p:sldId id="289" r:id="rId41"/>
    <p:sldId id="290" r:id="rId42"/>
    <p:sldId id="291" r:id="rId43"/>
    <p:sldId id="295" r:id="rId44"/>
    <p:sldId id="293" r:id="rId45"/>
    <p:sldId id="29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5" userDrawn="1">
          <p15:clr>
            <a:srgbClr val="A4A3A4"/>
          </p15:clr>
        </p15:guide>
        <p15:guide id="2" pos="38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showGuides="1">
      <p:cViewPr varScale="1">
        <p:scale>
          <a:sx n="69" d="100"/>
          <a:sy n="69" d="100"/>
        </p:scale>
        <p:origin x="-738" y="-96"/>
      </p:cViewPr>
      <p:guideLst>
        <p:guide orient="horz" pos="2145"/>
        <p:guide pos="3856"/>
      </p:guideLst>
    </p:cSldViewPr>
  </p:slideViewPr>
  <p:notesTextViewPr>
    <p:cViewPr>
      <p:scale>
        <a:sx n="1" d="1"/>
        <a:sy n="1" d="1"/>
      </p:scale>
      <p:origin x="0" y="36"/>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0" Type="http://schemas.openxmlformats.org/officeDocument/2006/relationships/commentAuthors" Target="commentAuthors.xml"/><Relationship Id="rId5" Type="http://schemas.openxmlformats.org/officeDocument/2006/relationships/slideMaster" Target="slideMasters/slideMaster4.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endParaRPr lang="zh-CN" altLang="en-US" dirty="0"/>
          </a:p>
        </p:txBody>
      </p:sp>
      <p:sp>
        <p:nvSpPr>
          <p:cNvPr id="3" name="日期占位符 2"/>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fld>
            <a:endParaRPr lang="zh-CN" altLang="en-US" sz="2135" dirty="0">
              <a:solidFill>
                <a:schemeClr val="tx1">
                  <a:lumMod val="65000"/>
                  <a:lumOff val="35000"/>
                </a:scheme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04DADCA-9B9E-4963-A957-D2FD6D7D638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04DADCA-9B9E-4963-A957-D2FD6D7D638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2" Type="http://schemas.openxmlformats.org/officeDocument/2006/relationships/theme" Target="../theme/theme3.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3" Type="http://schemas.openxmlformats.org/officeDocument/2006/relationships/theme" Target="../theme/theme4.xml"/><Relationship Id="rId12" Type="http://schemas.openxmlformats.org/officeDocument/2006/relationships/image" Target="../media/image5.jpeg"/><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fld>
            <a:endParaRPr lang="zh-CN" altLang="en-US"/>
          </a:p>
        </p:txBody>
      </p:sp>
      <p:pic>
        <p:nvPicPr>
          <p:cNvPr id="7" name="图片 7" descr="444"/>
          <p:cNvPicPr>
            <a:picLocks noChangeAspect="1"/>
          </p:cNvPicPr>
          <p:nvPr userDrawn="1"/>
        </p:nvPicPr>
        <p:blipFill>
          <a:blip r:embed="rId12"/>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1.xml"/><Relationship Id="rId2" Type="http://schemas.openxmlformats.org/officeDocument/2006/relationships/image" Target="../media/image11.png"/><Relationship Id="rId1"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2.jpe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0.xml"/><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6.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34.png"/><Relationship Id="rId1" Type="http://schemas.openxmlformats.org/officeDocument/2006/relationships/image" Target="../media/image20.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39.png"/><Relationship Id="rId5" Type="http://schemas.openxmlformats.org/officeDocument/2006/relationships/slide" Target="slide1.xml"/><Relationship Id="rId4" Type="http://schemas.openxmlformats.org/officeDocument/2006/relationships/image" Target="../media/image38.GIF"/><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39.png"/><Relationship Id="rId5" Type="http://schemas.openxmlformats.org/officeDocument/2006/relationships/slide" Target="slide1.xml"/><Relationship Id="rId4" Type="http://schemas.openxmlformats.org/officeDocument/2006/relationships/image" Target="../media/image38.GIF"/><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39.png"/><Relationship Id="rId5" Type="http://schemas.openxmlformats.org/officeDocument/2006/relationships/slide" Target="slide1.xml"/><Relationship Id="rId4" Type="http://schemas.openxmlformats.org/officeDocument/2006/relationships/image" Target="../media/image38.GIF"/><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39.png"/><Relationship Id="rId5" Type="http://schemas.openxmlformats.org/officeDocument/2006/relationships/slide" Target="slide1.xml"/><Relationship Id="rId4" Type="http://schemas.openxmlformats.org/officeDocument/2006/relationships/image" Target="../media/image38.GIF"/><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39.png"/><Relationship Id="rId5" Type="http://schemas.openxmlformats.org/officeDocument/2006/relationships/slide" Target="slide1.xml"/><Relationship Id="rId4" Type="http://schemas.openxmlformats.org/officeDocument/2006/relationships/image" Target="../media/image38.GIF"/><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42.png"/><Relationship Id="rId4" Type="http://schemas.openxmlformats.org/officeDocument/2006/relationships/image" Target="../media/image41.GIF"/><Relationship Id="rId3" Type="http://schemas.openxmlformats.org/officeDocument/2006/relationships/image" Target="../media/image40.GIF"/><Relationship Id="rId2" Type="http://schemas.openxmlformats.org/officeDocument/2006/relationships/image" Target="../media/image34.png"/><Relationship Id="rId1" Type="http://schemas.openxmlformats.org/officeDocument/2006/relationships/image" Target="../media/image20.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6.xml"/><Relationship Id="rId2" Type="http://schemas.openxmlformats.org/officeDocument/2006/relationships/image" Target="../media/image43.jpeg"/><Relationship Id="rId1"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3.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48.png"/><Relationship Id="rId1"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49.png"/><Relationship Id="rId1"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50.png"/><Relationship Id="rId1"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3.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21.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3.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51.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6.xml"/><Relationship Id="rId1"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2"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3"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4"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5"/>
          <a:stretch>
            <a:fillRect/>
          </a:stretch>
        </p:blipFill>
        <p:spPr>
          <a:xfrm>
            <a:off x="1118804" y="295458"/>
            <a:ext cx="1525010" cy="2729768"/>
          </a:xfrm>
          <a:prstGeom prst="rect">
            <a:avLst/>
          </a:prstGeom>
        </p:spPr>
      </p:pic>
      <p:sp>
        <p:nvSpPr>
          <p:cNvPr id="8" name="TextBox 7"/>
          <p:cNvSpPr txBox="1"/>
          <p:nvPr/>
        </p:nvSpPr>
        <p:spPr>
          <a:xfrm>
            <a:off x="2415841" y="945067"/>
            <a:ext cx="7937199" cy="1753235"/>
          </a:xfrm>
          <a:prstGeom prst="rect">
            <a:avLst/>
          </a:prstGeom>
          <a:solidFill>
            <a:schemeClr val="accent1">
              <a:lumMod val="20000"/>
              <a:lumOff val="80000"/>
            </a:schemeClr>
          </a:solidFill>
        </p:spPr>
        <p:txBody>
          <a:bodyPr wrap="square" rtlCol="0">
            <a:spAutoFit/>
            <a:scene3d>
              <a:camera prst="orthographicFront"/>
              <a:lightRig rig="threePt" dir="t"/>
            </a:scene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b="1" dirty="0" err="1">
                <a:solidFill>
                  <a:schemeClr val="accent1"/>
                </a:solidFill>
                <a:effectLst>
                  <a:outerShdw blurRad="38100" dist="25400" dir="5400000" algn="ctr" rotWithShape="0">
                    <a:srgbClr val="6E747A">
                      <a:alpha val="43000"/>
                    </a:srgbClr>
                  </a:outerShdw>
                </a:effectLst>
                <a:latin typeface="iCiel Mijas" panose="02000506000000020004" pitchFamily="50" charset="0"/>
              </a:rPr>
              <a:t>Bài</a:t>
            </a:r>
            <a:r>
              <a:rPr lang="en-US" sz="5400" b="1" dirty="0">
                <a:solidFill>
                  <a:schemeClr val="accent1"/>
                </a:solidFill>
                <a:effectLst>
                  <a:outerShdw blurRad="38100" dist="25400" dir="5400000" algn="ctr" rotWithShape="0">
                    <a:srgbClr val="6E747A">
                      <a:alpha val="43000"/>
                    </a:srgbClr>
                  </a:outerShdw>
                </a:effectLst>
                <a:latin typeface="iCiel Mijas" panose="02000506000000020004" pitchFamily="50" charset="0"/>
              </a:rPr>
              <a:t> 11: Hoạt động mua bán hàng hóa (Tiết 1)</a:t>
            </a:r>
            <a:endParaRPr lang="en-US" sz="5400" b="1" dirty="0">
              <a:solidFill>
                <a:schemeClr val="accent1"/>
              </a:solidFill>
              <a:effectLst>
                <a:outerShdw blurRad="38100" dist="25400" dir="5400000" algn="ctr" rotWithShape="0">
                  <a:srgbClr val="6E747A">
                    <a:alpha val="43000"/>
                  </a:srgbClr>
                </a:outerShdw>
              </a:effectLst>
              <a:latin typeface="iCiel Mijas" panose="02000506000000020004" pitchFamily="50" charset="0"/>
            </a:endParaRPr>
          </a:p>
        </p:txBody>
      </p:sp>
      <p:sp>
        <p:nvSpPr>
          <p:cNvPr id="2" name="Rounded Rectangle 1"/>
          <p:cNvSpPr/>
          <p:nvPr/>
        </p:nvSpPr>
        <p:spPr>
          <a:xfrm>
            <a:off x="3691255" y="60960"/>
            <a:ext cx="5455920" cy="639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Chủ đề 3: Cộng đồng địa phương</a:t>
            </a:r>
            <a:endParaRPr lang="en-US" sz="2800"/>
          </a:p>
        </p:txBody>
      </p:sp>
      <p:pic>
        <p:nvPicPr>
          <p:cNvPr id="6" name="Picture 5" descr="logohtchuan"/>
          <p:cNvPicPr>
            <a:picLocks noChangeAspect="1"/>
          </p:cNvPicPr>
          <p:nvPr/>
        </p:nvPicPr>
        <p:blipFill>
          <a:blip r:embed="rId6"/>
          <a:stretch>
            <a:fillRect/>
          </a:stretch>
        </p:blipFill>
        <p:spPr>
          <a:xfrm>
            <a:off x="10333990" y="-91440"/>
            <a:ext cx="1971675" cy="1971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p:bldP spid="2" grpId="0" bldLvl="0" animBg="1"/>
      <p:bldP spid="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12" name="组合 11"/>
          <p:cNvGrpSpPr/>
          <p:nvPr/>
        </p:nvGrpSpPr>
        <p:grpSpPr>
          <a:xfrm>
            <a:off x="4812665" y="88265"/>
            <a:ext cx="2948304" cy="2327275"/>
            <a:chOff x="3829526" y="-390049"/>
            <a:chExt cx="2318891" cy="2133600"/>
          </a:xfrm>
          <a:solidFill>
            <a:srgbClr val="FFC000"/>
          </a:solidFill>
        </p:grpSpPr>
        <p:sp>
          <p:nvSpPr>
            <p:cNvPr id="17" name="泪滴形 16"/>
            <p:cNvSpPr/>
            <p:nvPr/>
          </p:nvSpPr>
          <p:spPr bwMode="auto">
            <a:xfrm rot="10800000">
              <a:off x="3829526" y="-390049"/>
              <a:ext cx="2133600" cy="2133600"/>
            </a:xfrm>
            <a:prstGeom prst="teardrop">
              <a:avLst/>
            </a:prstGeom>
            <a:grp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Arial" panose="020B0604020202020204" pitchFamily="34" charset="0"/>
                </a:rPr>
                <a:t> </a:t>
              </a:r>
              <a:endParaRPr kumimoji="0" lang="zh-CN" altLang="en-US" sz="2400" b="1" i="0" u="none" strike="noStrike" cap="none" normalizeH="0" baseline="0" dirty="0">
                <a:ln>
                  <a:noFill/>
                </a:ln>
                <a:solidFill>
                  <a:schemeClr val="tx1"/>
                </a:solidFill>
                <a:effectLst/>
                <a:latin typeface="Arial" panose="020B0604020202020204" pitchFamily="34" charset="0"/>
              </a:endParaRPr>
            </a:p>
          </p:txBody>
        </p:sp>
        <p:sp>
          <p:nvSpPr>
            <p:cNvPr id="18" name="TextBox 17"/>
            <p:cNvSpPr txBox="1"/>
            <p:nvPr/>
          </p:nvSpPr>
          <p:spPr>
            <a:xfrm>
              <a:off x="4008824" y="61122"/>
              <a:ext cx="2139593" cy="685779"/>
            </a:xfrm>
            <a:prstGeom prst="rect">
              <a:avLst/>
            </a:prstGeom>
            <a:grpFill/>
          </p:spPr>
          <p:txBody>
            <a:bodyPr wrap="square" rtlCol="0">
              <a:spAutoFit/>
            </a:bodyPr>
            <a:lstStyle/>
            <a:p>
              <a:r>
                <a:rPr lang="en-US" altLang="zh-CN" sz="4265" b="1">
                  <a:solidFill>
                    <a:schemeClr val="bg1"/>
                  </a:solidFill>
                  <a:latin typeface="+mj-lt"/>
                  <a:ea typeface="Microsoft YaHei" panose="020B0503020204020204" charset="-122"/>
                </a:rPr>
                <a:t>Kết luận</a:t>
              </a:r>
              <a:endParaRPr lang="zh-CN" altLang="en-US" sz="1600" b="0" dirty="0">
                <a:solidFill>
                  <a:schemeClr val="bg1"/>
                </a:solidFill>
                <a:latin typeface="+mj-lt"/>
                <a:ea typeface="Microsoft YaHei" panose="020B0503020204020204" charset="-122"/>
              </a:endParaRPr>
            </a:p>
          </p:txBody>
        </p:sp>
      </p:grpSp>
      <p:sp>
        <p:nvSpPr>
          <p:cNvPr id="2" name="TextBox 1"/>
          <p:cNvSpPr txBox="1"/>
          <p:nvPr/>
        </p:nvSpPr>
        <p:spPr>
          <a:xfrm>
            <a:off x="1117600" y="2832100"/>
            <a:ext cx="9883140" cy="3239770"/>
          </a:xfrm>
          <a:prstGeom prst="rect">
            <a:avLst/>
          </a:prstGeom>
          <a:solidFill>
            <a:srgbClr val="FFC000"/>
          </a:solidFill>
        </p:spPr>
        <p:txBody>
          <a:bodyPr wrap="square" rtlCol="0">
            <a:noAutofit/>
          </a:bodyPr>
          <a:lstStyle/>
          <a:p>
            <a:pPr algn="just"/>
            <a:r>
              <a:rPr lang="en-US" sz="4000"/>
              <a:t>Hàng hóa rất cần thiết trong cuộc sống của mỗi gia đình. Gạo, thịt là thức ăn nuôi sống con người.Sách, vở, bút... là đồ dùng học sinh học tập. Xe máy, xe đạp là phương tiện giao thông.</a:t>
            </a:r>
            <a:endParaRPr lang="en-US" sz="4000"/>
          </a:p>
        </p:txBody>
      </p:sp>
      <p:pic>
        <p:nvPicPr>
          <p:cNvPr id="6" name="Content Placeholder 5" descr="logohtchuan"/>
          <p:cNvPicPr>
            <a:picLocks noChangeAspect="1"/>
          </p:cNvPicPr>
          <p:nvPr/>
        </p:nvPicPr>
        <p:blipFill>
          <a:blip r:embed="rId2"/>
          <a:stretch>
            <a:fillRect/>
          </a:stretch>
        </p:blipFill>
        <p:spPr>
          <a:xfrm>
            <a:off x="10680700" y="88265"/>
            <a:ext cx="1511300" cy="13944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3713">
        <p:wheel spokes="8"/>
      </p:transition>
    </mc:Choice>
    <mc:Fallback>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Rounded Rectangle 1"/>
          <p:cNvSpPr/>
          <p:nvPr/>
        </p:nvSpPr>
        <p:spPr>
          <a:xfrm>
            <a:off x="871220" y="0"/>
            <a:ext cx="10082530" cy="688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 Kể tên những hàng hóa cần thiết cho cuộc sống của gia đình em</a:t>
            </a:r>
            <a:endParaRPr lang="en-US" sz="2400"/>
          </a:p>
        </p:txBody>
      </p:sp>
      <p:pic>
        <p:nvPicPr>
          <p:cNvPr id="3" name="Content Placeholder 2" descr="mo-cua-hang-tap-hoa-tai-nha"/>
          <p:cNvPicPr>
            <a:picLocks noGrp="1" noChangeAspect="1"/>
          </p:cNvPicPr>
          <p:nvPr>
            <p:ph idx="1"/>
          </p:nvPr>
        </p:nvPicPr>
        <p:blipFill>
          <a:blip r:embed="rId2"/>
          <a:stretch>
            <a:fillRect/>
          </a:stretch>
        </p:blipFill>
        <p:spPr>
          <a:xfrm>
            <a:off x="2409190" y="806450"/>
            <a:ext cx="7625080" cy="4615815"/>
          </a:xfrm>
          <a:prstGeom prst="rect">
            <a:avLst/>
          </a:prstGeom>
        </p:spPr>
      </p:pic>
      <p:sp>
        <p:nvSpPr>
          <p:cNvPr id="5" name="Rounded Rectangle 4"/>
          <p:cNvSpPr/>
          <p:nvPr/>
        </p:nvSpPr>
        <p:spPr>
          <a:xfrm>
            <a:off x="1499870" y="5741035"/>
            <a:ext cx="10082530" cy="6889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2. Nếu thiếu hàng hóa đó thì cuộc sống của em và gia đình như thế nào?</a:t>
            </a:r>
            <a:endParaRPr lang="en-US" sz="240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5" grpId="1" animBg="1"/>
      <p:bldP spid="2" grpId="2" animBg="1"/>
      <p:bldP spid="5"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499745" y="2219960"/>
            <a:ext cx="451929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5880264" y="88584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mj-lt"/>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2400">
                  <a:solidFill>
                    <a:schemeClr val="bg1"/>
                  </a:solidFill>
                  <a:latin typeface="+mj-lt"/>
                  <a:ea typeface="Microsoft YaHei" panose="020B0503020204020204" charset="-122"/>
                  <a:sym typeface="Microsoft YaHei" panose="020B0503020204020204" charset="-122"/>
                </a:rPr>
                <a:t>Kết luận </a:t>
              </a:r>
              <a:endParaRPr lang="zh-CN" altLang="en-US" sz="2400" dirty="0">
                <a:solidFill>
                  <a:schemeClr val="bg1"/>
                </a:solidFill>
                <a:latin typeface="+mj-lt"/>
                <a:ea typeface="Microsoft YaHei" panose="020B0503020204020204" charset="-122"/>
                <a:sym typeface="Microsoft YaHei" panose="020B0503020204020204" charset="-122"/>
              </a:endParaRPr>
            </a:p>
          </p:txBody>
        </p:sp>
      </p:grpSp>
      <p:sp>
        <p:nvSpPr>
          <p:cNvPr id="13" name="矩形 12"/>
          <p:cNvSpPr>
            <a:spLocks noChangeArrowheads="1"/>
          </p:cNvSpPr>
          <p:nvPr/>
        </p:nvSpPr>
        <p:spPr bwMode="auto">
          <a:xfrm>
            <a:off x="5137785" y="1603375"/>
            <a:ext cx="6680200" cy="4939030"/>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b="1">
                <a:solidFill>
                  <a:schemeClr val="tx1"/>
                </a:solidFill>
                <a:latin typeface="+mj-lt"/>
                <a:ea typeface="Microsoft YaHei" panose="020B0503020204020204" charset="-122"/>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lang="en-US" altLang="zh-CN" sz="3000" b="1" dirty="0">
              <a:solidFill>
                <a:schemeClr val="tx1"/>
              </a:solidFill>
              <a:latin typeface="+mj-lt"/>
              <a:ea typeface="Microsoft YaHei" panose="020B0503020204020204" charset="-122"/>
              <a:sym typeface="Microsoft YaHei" panose="020B0503020204020204" charset="-122"/>
            </a:endParaRPr>
          </a:p>
        </p:txBody>
      </p:sp>
      <p:sp>
        <p:nvSpPr>
          <p:cNvPr id="2" name="标题 1"/>
          <p:cNvSpPr>
            <a:spLocks noGrp="1"/>
          </p:cNvSpPr>
          <p:nvPr>
            <p:ph type="title"/>
          </p:nvPr>
        </p:nvSpPr>
        <p:spPr/>
        <p:txBody>
          <a:bodyPr/>
          <a:lstStyle/>
          <a:p>
            <a:r>
              <a:rPr lang="en-US" altLang="zh-CN">
                <a:latin typeface="+mj-lt"/>
              </a:rPr>
              <a:t>Abc</a:t>
            </a:r>
            <a:endParaRPr lang="zh-CN" altLang="en-US" dirty="0">
              <a:latin typeface="+mj-lt"/>
            </a:endParaRP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6" name="Content Placeholder 5" descr="_BAC3697"/>
          <p:cNvPicPr>
            <a:picLocks noChangeAspect="1"/>
          </p:cNvPicPr>
          <p:nvPr>
            <p:ph idx="1"/>
          </p:nvPr>
        </p:nvPicPr>
        <p:blipFill>
          <a:blip r:embed="rId1"/>
          <a:stretch>
            <a:fillRect/>
          </a:stretch>
        </p:blipFill>
        <p:spPr>
          <a:xfrm>
            <a:off x="454660" y="281305"/>
            <a:ext cx="11350625" cy="63842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sat-lo-1-1670814060300"/>
          <p:cNvPicPr>
            <a:picLocks noChangeAspect="1"/>
          </p:cNvPicPr>
          <p:nvPr>
            <p:ph idx="1"/>
          </p:nvPr>
        </p:nvPicPr>
        <p:blipFill>
          <a:blip r:embed="rId1"/>
          <a:stretch>
            <a:fillRect/>
          </a:stretch>
        </p:blipFill>
        <p:spPr>
          <a:xfrm>
            <a:off x="284480" y="236220"/>
            <a:ext cx="11565255" cy="642556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ban-doc"/>
          <p:cNvPicPr>
            <a:picLocks noChangeAspect="1"/>
          </p:cNvPicPr>
          <p:nvPr>
            <p:ph idx="1"/>
          </p:nvPr>
        </p:nvPicPr>
        <p:blipFill>
          <a:blip r:embed="rId1"/>
          <a:stretch>
            <a:fillRect/>
          </a:stretch>
        </p:blipFill>
        <p:spPr>
          <a:xfrm>
            <a:off x="1167765" y="146050"/>
            <a:ext cx="9857105" cy="637032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p>
            <a:endParaRPr lang="en-US"/>
          </a:p>
        </p:txBody>
      </p:sp>
      <p:pic>
        <p:nvPicPr>
          <p:cNvPr id="6" name="Content Placeholder 5" descr="635325381"/>
          <p:cNvPicPr>
            <a:picLocks noChangeAspect="1"/>
          </p:cNvPicPr>
          <p:nvPr>
            <p:ph sz="half" idx="1"/>
          </p:nvPr>
        </p:nvPicPr>
        <p:blipFill>
          <a:blip r:embed="rId1"/>
          <a:stretch>
            <a:fillRect/>
          </a:stretch>
        </p:blipFill>
        <p:spPr>
          <a:xfrm>
            <a:off x="721995" y="26035"/>
            <a:ext cx="5146675" cy="3402965"/>
          </a:xfrm>
          <a:prstGeom prst="rect">
            <a:avLst/>
          </a:prstGeom>
        </p:spPr>
      </p:pic>
      <p:pic>
        <p:nvPicPr>
          <p:cNvPr id="4" name="Content Placeholder 3" descr="ttxvn_1610mualu4"/>
          <p:cNvPicPr>
            <a:picLocks noChangeAspect="1"/>
          </p:cNvPicPr>
          <p:nvPr>
            <p:ph sz="half" idx="2"/>
          </p:nvPr>
        </p:nvPicPr>
        <p:blipFill>
          <a:blip r:embed="rId2"/>
          <a:stretch>
            <a:fillRect/>
          </a:stretch>
        </p:blipFill>
        <p:spPr>
          <a:xfrm>
            <a:off x="6053455" y="0"/>
            <a:ext cx="5674360" cy="3491865"/>
          </a:xfrm>
          <a:prstGeom prst="rect">
            <a:avLst/>
          </a:prstGeom>
        </p:spPr>
      </p:pic>
      <p:pic>
        <p:nvPicPr>
          <p:cNvPr id="5" name="Content Placeholder 3" descr="hs23102020101626"/>
          <p:cNvPicPr>
            <a:picLocks noChangeAspect="1"/>
          </p:cNvPicPr>
          <p:nvPr/>
        </p:nvPicPr>
        <p:blipFill>
          <a:blip r:embed="rId3"/>
          <a:stretch>
            <a:fillRect/>
          </a:stretch>
        </p:blipFill>
        <p:spPr>
          <a:xfrm>
            <a:off x="721995" y="3491865"/>
            <a:ext cx="5213350" cy="3366135"/>
          </a:xfrm>
          <a:prstGeom prst="rect">
            <a:avLst/>
          </a:prstGeom>
        </p:spPr>
      </p:pic>
      <p:pic>
        <p:nvPicPr>
          <p:cNvPr id="2" name="Picture 1" descr="sieuthikhongdong280621"/>
          <p:cNvPicPr>
            <a:picLocks noChangeAspect="1"/>
          </p:cNvPicPr>
          <p:nvPr/>
        </p:nvPicPr>
        <p:blipFill>
          <a:blip r:embed="rId4"/>
          <a:srcRect r="56" b="33643"/>
          <a:stretch>
            <a:fillRect/>
          </a:stretch>
        </p:blipFill>
        <p:spPr>
          <a:xfrm>
            <a:off x="6096000" y="3491865"/>
            <a:ext cx="5552440" cy="341185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323425391_609220904299381_5169742606593177298_n"/>
          <p:cNvPicPr>
            <a:picLocks noChangeAspect="1"/>
          </p:cNvPicPr>
          <p:nvPr>
            <p:ph idx="1"/>
          </p:nvPr>
        </p:nvPicPr>
        <p:blipFill>
          <a:blip r:embed="rId1"/>
          <a:stretch>
            <a:fillRect/>
          </a:stretch>
        </p:blipFill>
        <p:spPr>
          <a:xfrm>
            <a:off x="606425" y="520065"/>
            <a:ext cx="10746740" cy="600900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322499432_1197984594163407_4004306203507311856_n"/>
          <p:cNvPicPr>
            <a:picLocks noChangeAspect="1"/>
          </p:cNvPicPr>
          <p:nvPr>
            <p:ph idx="1"/>
          </p:nvPr>
        </p:nvPicPr>
        <p:blipFill>
          <a:blip r:embed="rId1"/>
          <a:stretch>
            <a:fillRect/>
          </a:stretch>
        </p:blipFill>
        <p:spPr>
          <a:xfrm>
            <a:off x="838200" y="365125"/>
            <a:ext cx="10727690" cy="60540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3" name="Bà còng đi chợ trời mưa">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592455" y="365125"/>
            <a:ext cx="10937240" cy="596709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321953319_584552446821042_3146537950625766602_n"/>
          <p:cNvPicPr>
            <a:picLocks noChangeAspect="1"/>
          </p:cNvPicPr>
          <p:nvPr>
            <p:ph idx="1"/>
          </p:nvPr>
        </p:nvPicPr>
        <p:blipFill>
          <a:blip r:embed="rId1"/>
          <a:stretch>
            <a:fillRect/>
          </a:stretch>
        </p:blipFill>
        <p:spPr>
          <a:xfrm>
            <a:off x="648970" y="259080"/>
            <a:ext cx="10958830" cy="621284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3134" r="8321"/>
          <a:stretch>
            <a:fillRect/>
          </a:stretch>
        </p:blipFill>
        <p:spPr bwMode="auto">
          <a:xfrm>
            <a:off x="0" y="182019"/>
            <a:ext cx="12192000" cy="6675981"/>
          </a:xfrm>
          <a:prstGeom prst="rect">
            <a:avLst/>
          </a:prstGeom>
          <a:noFill/>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9" y="584294"/>
            <a:ext cx="7422560" cy="1630934"/>
          </a:xfrm>
          <a:prstGeom prst="rect">
            <a:avLst/>
          </a:prstGeom>
        </p:spPr>
      </p:pic>
      <p:sp>
        <p:nvSpPr>
          <p:cNvPr id="7" name="TextBox 6"/>
          <p:cNvSpPr txBox="1"/>
          <p:nvPr/>
        </p:nvSpPr>
        <p:spPr>
          <a:xfrm>
            <a:off x="705803" y="3091988"/>
            <a:ext cx="10495181" cy="1200329"/>
          </a:xfrm>
          <a:prstGeom prst="rect">
            <a:avLst/>
          </a:prstGeom>
          <a:noFill/>
        </p:spPr>
        <p:txBody>
          <a:bodyPr wrap="none" rtlCol="0">
            <a:spAutoFit/>
          </a:bodyPr>
          <a:lstStyle/>
          <a:p>
            <a:pPr algn="ctr"/>
            <a:r>
              <a:rPr lang="en-US" altLang="zh-CN" sz="7200" b="1" smtClean="0">
                <a:ln w="9525">
                  <a:noFill/>
                </a:ln>
                <a:solidFill>
                  <a:srgbClr val="FF0000"/>
                </a:solidFill>
                <a:effectLst>
                  <a:outerShdw blurRad="50800" dist="38100" dir="5400000" algn="t" rotWithShape="0">
                    <a:prstClr val="black">
                      <a:alpha val="40000"/>
                    </a:prstClr>
                  </a:outerShdw>
                </a:effectLst>
                <a:latin typeface="+mj-lt"/>
                <a:ea typeface="方正卡通简体" panose="03000509000000000000" pitchFamily="65" charset="-122"/>
              </a:rPr>
              <a:t>Đố vui: Đoán tên đồ vật</a:t>
            </a:r>
            <a:endParaRPr lang="zh-CN" altLang="en-US" sz="7200" b="1" dirty="0">
              <a:ln w="9525">
                <a:noFill/>
              </a:ln>
              <a:solidFill>
                <a:srgbClr val="FF0000"/>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23" presetClass="entr" presetSubtype="36" fill="hold" grpId="0" nodeType="withEffect">
                                  <p:stCondLst>
                                    <p:cond delay="4700"/>
                                  </p:stCondLst>
                                  <p:iterate type="lt">
                                    <p:tmPct val="10000"/>
                                  </p:iterate>
                                  <p:childTnLst>
                                    <p:set>
                                      <p:cBhvr>
                                        <p:cTn id="20" dur="1" fill="hold">
                                          <p:stCondLst>
                                            <p:cond delay="0"/>
                                          </p:stCondLst>
                                        </p:cTn>
                                        <p:tgtEl>
                                          <p:spTgt spid="7"/>
                                        </p:tgtEl>
                                        <p:attrNameLst>
                                          <p:attrName>style.visibility</p:attrName>
                                        </p:attrNameLst>
                                      </p:cBhvr>
                                      <p:to>
                                        <p:strVal val="visible"/>
                                      </p:to>
                                    </p:set>
                                    <p:anim calcmode="lin" valueType="num">
                                      <p:cBhvr>
                                        <p:cTn id="21" dur="750" fill="hold"/>
                                        <p:tgtEl>
                                          <p:spTgt spid="7"/>
                                        </p:tgtEl>
                                        <p:attrNameLst>
                                          <p:attrName>ppt_w</p:attrName>
                                        </p:attrNameLst>
                                      </p:cBhvr>
                                      <p:tavLst>
                                        <p:tav tm="0">
                                          <p:val>
                                            <p:strVal val="(6*min(max(#ppt_w*#ppt_h,.3),1)-7.4)/-.7*#ppt_w"/>
                                          </p:val>
                                        </p:tav>
                                        <p:tav tm="100000">
                                          <p:val>
                                            <p:strVal val="#ppt_w"/>
                                          </p:val>
                                        </p:tav>
                                      </p:tavLst>
                                    </p:anim>
                                    <p:anim calcmode="lin" valueType="num">
                                      <p:cBhvr>
                                        <p:cTn id="22" dur="750" fill="hold"/>
                                        <p:tgtEl>
                                          <p:spTgt spid="7"/>
                                        </p:tgtEl>
                                        <p:attrNameLst>
                                          <p:attrName>ppt_h</p:attrName>
                                        </p:attrNameLst>
                                      </p:cBhvr>
                                      <p:tavLst>
                                        <p:tav tm="0">
                                          <p:val>
                                            <p:strVal val="(6*min(max(#ppt_w*#ppt_h,.3),1)-7.4)/-.7*#ppt_h"/>
                                          </p:val>
                                        </p:tav>
                                        <p:tav tm="100000">
                                          <p:val>
                                            <p:strVal val="#ppt_h"/>
                                          </p:val>
                                        </p:tav>
                                      </p:tavLst>
                                    </p:anim>
                                    <p:anim calcmode="lin" valueType="num">
                                      <p:cBhvr>
                                        <p:cTn id="23" dur="750" fill="hold"/>
                                        <p:tgtEl>
                                          <p:spTgt spid="7"/>
                                        </p:tgtEl>
                                        <p:attrNameLst>
                                          <p:attrName>ppt_x</p:attrName>
                                        </p:attrNameLst>
                                      </p:cBhvr>
                                      <p:tavLst>
                                        <p:tav tm="0">
                                          <p:val>
                                            <p:fltVal val="0.5"/>
                                          </p:val>
                                        </p:tav>
                                        <p:tav tm="100000">
                                          <p:val>
                                            <p:strVal val="#ppt_x"/>
                                          </p:val>
                                        </p:tav>
                                      </p:tavLst>
                                    </p:anim>
                                    <p:anim calcmode="lin" valueType="num">
                                      <p:cBhvr>
                                        <p:cTn id="24" dur="750" fill="hold"/>
                                        <p:tgtEl>
                                          <p:spTgt spid="7"/>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1" nodeType="clickEffect">
                                  <p:stCondLst>
                                    <p:cond delay="0"/>
                                  </p:stCondLst>
                                  <p:iterate type="lt">
                                    <p:tmPct val="0"/>
                                  </p:iterate>
                                  <p:childTnLst>
                                    <p:animClr clrSpc="rgb" dir="cw">
                                      <p:cBhvr override="childStyle">
                                        <p:cTn id="28" dur="2000" fill="hold"/>
                                        <p:tgtEl>
                                          <p:spTgt spid="7"/>
                                        </p:tgtEl>
                                        <p:attrNameLst>
                                          <p:attrName>style.color</p:attrName>
                                        </p:attrNameLst>
                                      </p:cBhvr>
                                      <p:to>
                                        <a:srgbClr val="0192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51"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4"/>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6"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
          <a:stretch>
            <a:fillRect/>
          </a:stretch>
        </p:blipFill>
        <p:spPr>
          <a:xfrm>
            <a:off x="0" y="-16054"/>
            <a:ext cx="12219146" cy="6874053"/>
          </a:xfrm>
          <a:prstGeom prst="rect">
            <a:avLst/>
          </a:prstGeom>
        </p:spPr>
      </p:pic>
      <p:sp>
        <p:nvSpPr>
          <p:cNvPr id="17" name="Rectangle 16"/>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8" name="Rectangle 17"/>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gạo</a:t>
            </a:r>
            <a:endParaRPr lang="en-US" sz="3600" b="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vừng</a:t>
            </a:r>
            <a:endParaRPr lang="en-US" sz="3600" b="1"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6492967" y="516778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đỗ</a:t>
            </a:r>
            <a:endParaRPr lang="en-US" sz="3600" b="1"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sen</a:t>
            </a:r>
            <a:endParaRPr lang="en-US" sz="3600" b="1" dirty="0">
              <a:solidFill>
                <a:schemeClr val="bg1"/>
              </a:solidFill>
              <a:latin typeface="Arial" panose="020B0604020202020204" pitchFamily="34" charset="0"/>
              <a:cs typeface="Arial" panose="020B0604020202020204" pitchFamily="34" charset="0"/>
            </a:endParaRPr>
          </a:p>
        </p:txBody>
      </p:sp>
      <p:pic>
        <p:nvPicPr>
          <p:cNvPr id="2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38357" y="417234"/>
            <a:ext cx="10238740" cy="3170099"/>
          </a:xfrm>
          <a:prstGeom prst="rect">
            <a:avLst/>
          </a:prstGeom>
          <a:noFill/>
        </p:spPr>
        <p:txBody>
          <a:bodyPr wrap="square" rtlCol="0">
            <a:spAutoFit/>
          </a:bodyPr>
          <a:lstStyle/>
          <a:p>
            <a:pPr lvl="3"/>
            <a:r>
              <a:rPr lang="en-US" sz="4000" b="1" smtClean="0">
                <a:solidFill>
                  <a:schemeClr val="bg1"/>
                </a:solidFill>
                <a:latin typeface="Arial" panose="020B0604020202020204" pitchFamily="34" charset="0"/>
                <a:cs typeface="Arial" panose="020B0604020202020204" pitchFamily="34" charset="0"/>
              </a:rPr>
              <a:t>		Nhỏ </a:t>
            </a:r>
            <a:r>
              <a:rPr lang="en-US" sz="4000" b="1" dirty="0">
                <a:solidFill>
                  <a:schemeClr val="bg1"/>
                </a:solidFill>
                <a:latin typeface="Arial" panose="020B0604020202020204" pitchFamily="34" charset="0"/>
                <a:cs typeface="Arial" panose="020B0604020202020204" pitchFamily="34" charset="0"/>
              </a:rPr>
              <a:t>hơn hạt thóc</a:t>
            </a:r>
            <a:endParaRPr lang="en-US" sz="4000" b="1" dirty="0">
              <a:solidFill>
                <a:schemeClr val="bg1"/>
              </a:solidFill>
              <a:latin typeface="Arial" panose="020B0604020202020204" pitchFamily="34" charset="0"/>
              <a:cs typeface="Arial" panose="020B0604020202020204" pitchFamily="34" charset="0"/>
            </a:endParaRPr>
          </a:p>
          <a:p>
            <a:pPr lvl="3"/>
            <a:r>
              <a:rPr lang="en-US" sz="4000" b="1" smtClean="0">
                <a:solidFill>
                  <a:schemeClr val="bg1"/>
                </a:solidFill>
                <a:latin typeface="Arial" panose="020B0604020202020204" pitchFamily="34" charset="0"/>
                <a:cs typeface="Arial" panose="020B0604020202020204" pitchFamily="34" charset="0"/>
              </a:rPr>
              <a:t>		Trong </a:t>
            </a:r>
            <a:r>
              <a:rPr lang="en-US" sz="4000" b="1" dirty="0">
                <a:solidFill>
                  <a:schemeClr val="bg1"/>
                </a:solidFill>
                <a:latin typeface="Arial" panose="020B0604020202020204" pitchFamily="34" charset="0"/>
                <a:cs typeface="Arial" panose="020B0604020202020204" pitchFamily="34" charset="0"/>
              </a:rPr>
              <a:t>ngọc trắng ngà</a:t>
            </a:r>
            <a:endParaRPr lang="en-US" sz="4000" b="1" dirty="0">
              <a:solidFill>
                <a:schemeClr val="bg1"/>
              </a:solidFill>
              <a:latin typeface="Arial" panose="020B0604020202020204" pitchFamily="34" charset="0"/>
              <a:cs typeface="Arial" panose="020B0604020202020204" pitchFamily="34" charset="0"/>
            </a:endParaRPr>
          </a:p>
          <a:p>
            <a:pPr lvl="3"/>
            <a:r>
              <a:rPr lang="en-US" sz="4000" b="1" smtClean="0">
                <a:solidFill>
                  <a:schemeClr val="bg1"/>
                </a:solidFill>
                <a:latin typeface="Arial" panose="020B0604020202020204" pitchFamily="34" charset="0"/>
                <a:cs typeface="Arial" panose="020B0604020202020204" pitchFamily="34" charset="0"/>
              </a:rPr>
              <a:t>		Khắp </a:t>
            </a:r>
            <a:r>
              <a:rPr lang="en-US" sz="4000" b="1" dirty="0">
                <a:solidFill>
                  <a:schemeClr val="bg1"/>
                </a:solidFill>
                <a:latin typeface="Arial" panose="020B0604020202020204" pitchFamily="34" charset="0"/>
                <a:cs typeface="Arial" panose="020B0604020202020204" pitchFamily="34" charset="0"/>
              </a:rPr>
              <a:t>muôn </a:t>
            </a:r>
            <a:r>
              <a:rPr lang="en-US" sz="4000" b="1">
                <a:solidFill>
                  <a:schemeClr val="bg1"/>
                </a:solidFill>
                <a:latin typeface="Arial" panose="020B0604020202020204" pitchFamily="34" charset="0"/>
                <a:cs typeface="Arial" panose="020B0604020202020204" pitchFamily="34" charset="0"/>
              </a:rPr>
              <a:t>vạn </a:t>
            </a:r>
            <a:r>
              <a:rPr lang="en-US" sz="4000" b="1" smtClean="0">
                <a:solidFill>
                  <a:schemeClr val="bg1"/>
                </a:solidFill>
                <a:latin typeface="Arial" panose="020B0604020202020204" pitchFamily="34" charset="0"/>
                <a:cs typeface="Arial" panose="020B0604020202020204" pitchFamily="34" charset="0"/>
              </a:rPr>
              <a:t>nhà</a:t>
            </a:r>
            <a:endParaRPr lang="en-US" sz="4000" b="1" smtClean="0">
              <a:solidFill>
                <a:schemeClr val="bg1"/>
              </a:solidFill>
              <a:latin typeface="Arial" panose="020B0604020202020204" pitchFamily="34" charset="0"/>
              <a:cs typeface="Arial" panose="020B0604020202020204" pitchFamily="34" charset="0"/>
            </a:endParaRPr>
          </a:p>
          <a:p>
            <a:pPr lvl="3"/>
            <a:r>
              <a:rPr lang="en-US" sz="4000" b="1" smtClean="0">
                <a:solidFill>
                  <a:schemeClr val="bg1"/>
                </a:solidFill>
                <a:latin typeface="Arial" panose="020B0604020202020204" pitchFamily="34" charset="0"/>
                <a:cs typeface="Arial" panose="020B0604020202020204" pitchFamily="34" charset="0"/>
              </a:rPr>
              <a:t>		Ai </a:t>
            </a:r>
            <a:r>
              <a:rPr lang="en-US" sz="4000" b="1" dirty="0">
                <a:solidFill>
                  <a:schemeClr val="bg1"/>
                </a:solidFill>
                <a:latin typeface="Arial" panose="020B0604020202020204" pitchFamily="34" charset="0"/>
                <a:cs typeface="Arial" panose="020B0604020202020204" pitchFamily="34" charset="0"/>
              </a:rPr>
              <a:t>ai cũng có</a:t>
            </a:r>
            <a:endParaRPr lang="en-US" sz="4000" b="1" dirty="0">
              <a:solidFill>
                <a:schemeClr val="bg1"/>
              </a:solidFill>
              <a:latin typeface="Arial" panose="020B0604020202020204" pitchFamily="34" charset="0"/>
              <a:cs typeface="Arial" panose="020B0604020202020204" pitchFamily="34" charset="0"/>
            </a:endParaRPr>
          </a:p>
          <a:p>
            <a:pPr lvl="3"/>
            <a:r>
              <a:rPr lang="en-US" sz="4000" b="1" smtClean="0">
                <a:solidFill>
                  <a:schemeClr val="bg1"/>
                </a:solidFill>
                <a:latin typeface="Arial" panose="020B0604020202020204" pitchFamily="34" charset="0"/>
                <a:cs typeface="Arial" panose="020B0604020202020204" pitchFamily="34" charset="0"/>
              </a:rPr>
              <a:t>					- </a:t>
            </a:r>
            <a:r>
              <a:rPr lang="en-US" sz="4000" b="1" dirty="0">
                <a:solidFill>
                  <a:schemeClr val="bg1"/>
                </a:solidFill>
                <a:latin typeface="Arial" panose="020B0604020202020204" pitchFamily="34" charset="0"/>
                <a:cs typeface="Arial" panose="020B0604020202020204" pitchFamily="34" charset="0"/>
              </a:rPr>
              <a:t>Là hạt gì?</a:t>
            </a:r>
            <a:endParaRPr lang="en-US" sz="4000" b="1" dirty="0">
              <a:solidFill>
                <a:schemeClr val="bg1"/>
              </a:solidFill>
              <a:latin typeface="Arial" panose="020B0604020202020204" pitchFamily="34" charset="0"/>
              <a:cs typeface="Arial" panose="020B0604020202020204" pitchFamily="34" charset="0"/>
            </a:endParaRPr>
          </a:p>
        </p:txBody>
      </p:sp>
      <p:pic>
        <p:nvPicPr>
          <p:cNvPr id="28"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7"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7"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7"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000" dirty="0">
              <a:latin typeface="Arial" panose="020B0604020202020204" pitchFamily="34" charset="0"/>
              <a:cs typeface="Arial" panose="020B0604020202020204" pitchFamily="34" charset="0"/>
            </a:endParaRPr>
          </a:p>
        </p:txBody>
      </p:sp>
      <p:sp>
        <p:nvSpPr>
          <p:cNvPr id="19" name="Rectangle 18"/>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Cái quạt điện</a:t>
            </a:r>
            <a:endParaRPr lang="en-US" sz="4000" b="1"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Cái </a:t>
            </a:r>
            <a:r>
              <a:rPr lang="en-US" sz="4000" b="1" smtClean="0">
                <a:solidFill>
                  <a:schemeClr val="bg1"/>
                </a:solidFill>
                <a:latin typeface="Arial" panose="020B0604020202020204" pitchFamily="34" charset="0"/>
                <a:cs typeface="Arial" panose="020B0604020202020204" pitchFamily="34" charset="0"/>
              </a:rPr>
              <a:t>ti vi</a:t>
            </a:r>
            <a:endParaRPr lang="en-US" sz="4000" b="1"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Cái điều hòa</a:t>
            </a:r>
            <a:endParaRPr lang="en-US" sz="4000" b="1"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Cái tủ lạnh</a:t>
            </a:r>
            <a:endParaRPr lang="en-US" sz="4000" b="1" dirty="0">
              <a:solidFill>
                <a:schemeClr val="bg1"/>
              </a:solidFill>
              <a:latin typeface="Arial" panose="020B0604020202020204" pitchFamily="34" charset="0"/>
              <a:cs typeface="Arial" panose="020B0604020202020204" pitchFamily="34" charset="0"/>
            </a:endParaRPr>
          </a:p>
        </p:txBody>
      </p:sp>
      <p:pic>
        <p:nvPicPr>
          <p:cNvPr id="23"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4"/>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417175" cy="3785652"/>
          </a:xfrm>
          <a:prstGeom prst="rect">
            <a:avLst/>
          </a:prstGeom>
          <a:noFill/>
        </p:spPr>
        <p:txBody>
          <a:bodyPr wrap="square" rtlCol="0">
            <a:spAutoFit/>
          </a:bodyPr>
          <a:lstStyle/>
          <a:p>
            <a:pPr lvl="2"/>
            <a:r>
              <a:rPr lang="en-US" sz="4000" b="1" smtClean="0">
                <a:solidFill>
                  <a:schemeClr val="bg1"/>
                </a:solidFill>
                <a:latin typeface="Arial" panose="020B0604020202020204" pitchFamily="34" charset="0"/>
                <a:cs typeface="Arial" panose="020B0604020202020204" pitchFamily="34" charset="0"/>
              </a:rPr>
              <a:t>		Có </a:t>
            </a:r>
            <a:r>
              <a:rPr lang="en-US" sz="4000" b="1" dirty="0">
                <a:solidFill>
                  <a:schemeClr val="bg1"/>
                </a:solidFill>
                <a:latin typeface="Arial" panose="020B0604020202020204" pitchFamily="34" charset="0"/>
                <a:cs typeface="Arial" panose="020B0604020202020204" pitchFamily="34" charset="0"/>
              </a:rPr>
              <a:t>cánh, không biết bay</a:t>
            </a:r>
            <a:endParaRPr lang="en-US" sz="4000" b="1" dirty="0">
              <a:solidFill>
                <a:schemeClr val="bg1"/>
              </a:solidFill>
              <a:latin typeface="Arial" panose="020B0604020202020204" pitchFamily="34" charset="0"/>
              <a:cs typeface="Arial" panose="020B0604020202020204" pitchFamily="34" charset="0"/>
            </a:endParaRPr>
          </a:p>
          <a:p>
            <a:pPr lvl="2"/>
            <a:r>
              <a:rPr lang="en-US" sz="4000" b="1" smtClean="0">
                <a:solidFill>
                  <a:schemeClr val="bg1"/>
                </a:solidFill>
                <a:latin typeface="Arial" panose="020B0604020202020204" pitchFamily="34" charset="0"/>
                <a:cs typeface="Arial" panose="020B0604020202020204" pitchFamily="34" charset="0"/>
              </a:rPr>
              <a:t>		Chỉ </a:t>
            </a:r>
            <a:r>
              <a:rPr lang="en-US" sz="4000" b="1" dirty="0">
                <a:solidFill>
                  <a:schemeClr val="bg1"/>
                </a:solidFill>
                <a:latin typeface="Arial" panose="020B0604020202020204" pitchFamily="34" charset="0"/>
                <a:cs typeface="Arial" panose="020B0604020202020204" pitchFamily="34" charset="0"/>
              </a:rPr>
              <a:t>quay như chong chóng</a:t>
            </a:r>
            <a:endParaRPr lang="en-US" sz="4000" b="1" dirty="0">
              <a:solidFill>
                <a:schemeClr val="bg1"/>
              </a:solidFill>
              <a:latin typeface="Arial" panose="020B0604020202020204" pitchFamily="34" charset="0"/>
              <a:cs typeface="Arial" panose="020B0604020202020204" pitchFamily="34" charset="0"/>
            </a:endParaRPr>
          </a:p>
          <a:p>
            <a:pPr lvl="2"/>
            <a:r>
              <a:rPr lang="en-US" sz="4000" b="1" smtClean="0">
                <a:solidFill>
                  <a:schemeClr val="bg1"/>
                </a:solidFill>
                <a:latin typeface="Arial" panose="020B0604020202020204" pitchFamily="34" charset="0"/>
                <a:cs typeface="Arial" panose="020B0604020202020204" pitchFamily="34" charset="0"/>
              </a:rPr>
              <a:t>		Làm </a:t>
            </a:r>
            <a:r>
              <a:rPr lang="en-US" sz="4000" b="1" dirty="0">
                <a:solidFill>
                  <a:schemeClr val="bg1"/>
                </a:solidFill>
                <a:latin typeface="Arial" panose="020B0604020202020204" pitchFamily="34" charset="0"/>
                <a:cs typeface="Arial" panose="020B0604020202020204" pitchFamily="34" charset="0"/>
              </a:rPr>
              <a:t>gió xua cái nóng</a:t>
            </a:r>
            <a:endParaRPr lang="en-US" sz="4000" b="1" dirty="0">
              <a:solidFill>
                <a:schemeClr val="bg1"/>
              </a:solidFill>
              <a:latin typeface="Arial" panose="020B0604020202020204" pitchFamily="34" charset="0"/>
              <a:cs typeface="Arial" panose="020B0604020202020204" pitchFamily="34" charset="0"/>
            </a:endParaRPr>
          </a:p>
          <a:p>
            <a:pPr lvl="2"/>
            <a:r>
              <a:rPr lang="en-US" sz="4000" b="1" smtClean="0">
                <a:solidFill>
                  <a:schemeClr val="bg1"/>
                </a:solidFill>
                <a:latin typeface="Arial" panose="020B0604020202020204" pitchFamily="34" charset="0"/>
                <a:cs typeface="Arial" panose="020B0604020202020204" pitchFamily="34" charset="0"/>
              </a:rPr>
              <a:t>		Mất </a:t>
            </a:r>
            <a:r>
              <a:rPr lang="en-US" sz="4000" b="1" dirty="0">
                <a:solidFill>
                  <a:schemeClr val="bg1"/>
                </a:solidFill>
                <a:latin typeface="Arial" panose="020B0604020202020204" pitchFamily="34" charset="0"/>
                <a:cs typeface="Arial" panose="020B0604020202020204" pitchFamily="34" charset="0"/>
              </a:rPr>
              <a:t>điện là hết quay</a:t>
            </a:r>
            <a:r>
              <a:rPr lang="en-US" sz="4000" b="1">
                <a:solidFill>
                  <a:schemeClr val="bg1"/>
                </a:solidFill>
                <a:latin typeface="Arial" panose="020B0604020202020204" pitchFamily="34" charset="0"/>
                <a:cs typeface="Arial" panose="020B0604020202020204" pitchFamily="34" charset="0"/>
              </a:rPr>
              <a:t>. </a:t>
            </a:r>
            <a:endParaRPr lang="en-US" sz="4000" b="1" smtClean="0">
              <a:solidFill>
                <a:schemeClr val="bg1"/>
              </a:solidFill>
              <a:latin typeface="Arial" panose="020B0604020202020204" pitchFamily="34" charset="0"/>
              <a:cs typeface="Arial" panose="020B0604020202020204" pitchFamily="34" charset="0"/>
            </a:endParaRPr>
          </a:p>
          <a:p>
            <a:pPr lvl="2"/>
            <a:r>
              <a:rPr lang="en-US" sz="4000" b="1">
                <a:solidFill>
                  <a:schemeClr val="bg1"/>
                </a:solidFill>
                <a:latin typeface="Arial" panose="020B0604020202020204" pitchFamily="34" charset="0"/>
                <a:cs typeface="Arial" panose="020B0604020202020204" pitchFamily="34" charset="0"/>
              </a:rPr>
              <a:t>	</a:t>
            </a:r>
            <a:r>
              <a:rPr lang="en-US" sz="4000" b="1" smtClean="0">
                <a:solidFill>
                  <a:schemeClr val="bg1"/>
                </a:solidFill>
                <a:latin typeface="Arial" panose="020B0604020202020204" pitchFamily="34" charset="0"/>
                <a:cs typeface="Arial" panose="020B0604020202020204" pitchFamily="34" charset="0"/>
              </a:rPr>
              <a:t>					      - </a:t>
            </a:r>
            <a:r>
              <a:rPr lang="en-US" sz="4000" b="1">
                <a:solidFill>
                  <a:schemeClr val="bg1"/>
                </a:solidFill>
                <a:latin typeface="Arial" panose="020B0604020202020204" pitchFamily="34" charset="0"/>
                <a:cs typeface="Arial" panose="020B0604020202020204" pitchFamily="34" charset="0"/>
              </a:rPr>
              <a:t>Là </a:t>
            </a:r>
            <a:r>
              <a:rPr lang="en-US" sz="4000" b="1" smtClean="0">
                <a:solidFill>
                  <a:schemeClr val="bg1"/>
                </a:solidFill>
                <a:latin typeface="Arial" panose="020B0604020202020204" pitchFamily="34" charset="0"/>
                <a:cs typeface="Arial" panose="020B0604020202020204" pitchFamily="34" charset="0"/>
              </a:rPr>
              <a:t>gì</a:t>
            </a:r>
            <a:r>
              <a:rPr lang="en-US" sz="4000" b="1">
                <a:solidFill>
                  <a:schemeClr val="bg1"/>
                </a:solidFill>
                <a:latin typeface="Arial" panose="020B0604020202020204" pitchFamily="34" charset="0"/>
                <a:cs typeface="Arial" panose="020B0604020202020204" pitchFamily="34" charset="0"/>
              </a:rPr>
              <a:t>?</a:t>
            </a:r>
            <a:endParaRPr lang="en-US" sz="4000" b="1">
              <a:solidFill>
                <a:schemeClr val="bg1"/>
              </a:solidFill>
              <a:latin typeface="Arial" panose="020B0604020202020204" pitchFamily="34" charset="0"/>
              <a:cs typeface="Arial" panose="020B0604020202020204" pitchFamily="34" charset="0"/>
            </a:endParaRPr>
          </a:p>
          <a:p>
            <a:pPr lvl="2"/>
            <a:endParaRPr lang="en-US" sz="4000" b="1" dirty="0">
              <a:solidFill>
                <a:schemeClr val="bg1"/>
              </a:solidFill>
              <a:latin typeface="Arial" panose="020B0604020202020204" pitchFamily="34" charset="0"/>
              <a:cs typeface="Arial" panose="020B0604020202020204" pitchFamily="34" charset="0"/>
            </a:endParaRPr>
          </a:p>
        </p:txBody>
      </p:sp>
      <p:pic>
        <p:nvPicPr>
          <p:cNvPr id="2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7"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7"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7"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000" dirty="0">
              <a:latin typeface="Arial" panose="020B0604020202020204" pitchFamily="34" charset="0"/>
              <a:cs typeface="Arial" panose="020B0604020202020204" pitchFamily="34" charset="0"/>
            </a:endParaRPr>
          </a:p>
        </p:txBody>
      </p:sp>
      <p:sp>
        <p:nvSpPr>
          <p:cNvPr id="19" name="Rectangle 18"/>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trứng</a:t>
            </a:r>
            <a:endParaRPr lang="en-US" sz="4000" b="1"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cam</a:t>
            </a:r>
            <a:endParaRPr lang="en-US" sz="4000" b="1"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táo</a:t>
            </a:r>
            <a:endParaRPr lang="en-US" sz="4000" b="1"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bóng</a:t>
            </a:r>
            <a:endParaRPr lang="en-US" sz="4000" b="1" dirty="0">
              <a:solidFill>
                <a:schemeClr val="bg1"/>
              </a:solidFill>
              <a:latin typeface="Arial" panose="020B0604020202020204" pitchFamily="34" charset="0"/>
              <a:cs typeface="Arial" panose="020B0604020202020204" pitchFamily="34" charset="0"/>
            </a:endParaRPr>
          </a:p>
        </p:txBody>
      </p:sp>
      <p:pic>
        <p:nvPicPr>
          <p:cNvPr id="23"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4"/>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066020" cy="3170099"/>
          </a:xfrm>
          <a:prstGeom prst="rect">
            <a:avLst/>
          </a:prstGeom>
          <a:noFill/>
        </p:spPr>
        <p:txBody>
          <a:bodyPr wrap="square" rtlCol="0">
            <a:spAutoFit/>
          </a:bodyPr>
          <a:lstStyle/>
          <a:p>
            <a:pPr lvl="2"/>
            <a:r>
              <a:rPr lang="en-US" sz="4000" b="1" smtClean="0">
                <a:solidFill>
                  <a:schemeClr val="bg1"/>
                </a:solidFill>
                <a:latin typeface="Arial" panose="020B0604020202020204" pitchFamily="34" charset="0"/>
                <a:cs typeface="Arial" panose="020B0604020202020204" pitchFamily="34" charset="0"/>
              </a:rPr>
              <a:t>	Để </a:t>
            </a:r>
            <a:r>
              <a:rPr lang="en-US" sz="4000" b="1" dirty="0">
                <a:solidFill>
                  <a:schemeClr val="bg1"/>
                </a:solidFill>
                <a:latin typeface="Arial" panose="020B0604020202020204" pitchFamily="34" charset="0"/>
                <a:cs typeface="Arial" panose="020B0604020202020204" pitchFamily="34" charset="0"/>
              </a:rPr>
              <a:t>nguội thì lỏng</a:t>
            </a:r>
            <a:endParaRPr lang="en-US" sz="4000" b="1" dirty="0">
              <a:solidFill>
                <a:schemeClr val="bg1"/>
              </a:solidFill>
              <a:latin typeface="Arial" panose="020B0604020202020204" pitchFamily="34" charset="0"/>
              <a:cs typeface="Arial" panose="020B0604020202020204" pitchFamily="34" charset="0"/>
            </a:endParaRPr>
          </a:p>
          <a:p>
            <a:pPr lvl="2"/>
            <a:r>
              <a:rPr lang="en-US" sz="4000" b="1" smtClean="0">
                <a:solidFill>
                  <a:schemeClr val="bg1"/>
                </a:solidFill>
                <a:latin typeface="Arial" panose="020B0604020202020204" pitchFamily="34" charset="0"/>
                <a:cs typeface="Arial" panose="020B0604020202020204" pitchFamily="34" charset="0"/>
              </a:rPr>
              <a:t>	Đun </a:t>
            </a:r>
            <a:r>
              <a:rPr lang="en-US" sz="4000" b="1" dirty="0">
                <a:solidFill>
                  <a:schemeClr val="bg1"/>
                </a:solidFill>
                <a:latin typeface="Arial" panose="020B0604020202020204" pitchFamily="34" charset="0"/>
                <a:cs typeface="Arial" panose="020B0604020202020204" pitchFamily="34" charset="0"/>
              </a:rPr>
              <a:t>nóng thì đông,</a:t>
            </a:r>
            <a:endParaRPr lang="en-US" sz="4000" b="1" dirty="0">
              <a:solidFill>
                <a:schemeClr val="bg1"/>
              </a:solidFill>
              <a:latin typeface="Arial" panose="020B0604020202020204" pitchFamily="34" charset="0"/>
              <a:cs typeface="Arial" panose="020B0604020202020204" pitchFamily="34" charset="0"/>
            </a:endParaRPr>
          </a:p>
          <a:p>
            <a:pPr lvl="2"/>
            <a:r>
              <a:rPr lang="en-US" sz="4000" b="1" smtClean="0">
                <a:solidFill>
                  <a:schemeClr val="bg1"/>
                </a:solidFill>
                <a:latin typeface="Arial" panose="020B0604020202020204" pitchFamily="34" charset="0"/>
                <a:cs typeface="Arial" panose="020B0604020202020204" pitchFamily="34" charset="0"/>
              </a:rPr>
              <a:t>	Một </a:t>
            </a:r>
            <a:r>
              <a:rPr lang="en-US" sz="4000" b="1" dirty="0">
                <a:solidFill>
                  <a:schemeClr val="bg1"/>
                </a:solidFill>
                <a:latin typeface="Arial" panose="020B0604020202020204" pitchFamily="34" charset="0"/>
                <a:cs typeface="Arial" panose="020B0604020202020204" pitchFamily="34" charset="0"/>
              </a:rPr>
              <a:t>bụng mà có hai lòng,</a:t>
            </a:r>
            <a:endParaRPr lang="en-US" sz="4000" b="1" dirty="0">
              <a:solidFill>
                <a:schemeClr val="bg1"/>
              </a:solidFill>
              <a:latin typeface="Arial" panose="020B0604020202020204" pitchFamily="34" charset="0"/>
              <a:cs typeface="Arial" panose="020B0604020202020204" pitchFamily="34" charset="0"/>
            </a:endParaRPr>
          </a:p>
          <a:p>
            <a:pPr lvl="2"/>
            <a:r>
              <a:rPr lang="en-US" sz="4000" b="1" smtClean="0">
                <a:solidFill>
                  <a:schemeClr val="bg1"/>
                </a:solidFill>
                <a:latin typeface="Arial" panose="020B0604020202020204" pitchFamily="34" charset="0"/>
                <a:cs typeface="Arial" panose="020B0604020202020204" pitchFamily="34" charset="0"/>
              </a:rPr>
              <a:t>	Một </a:t>
            </a:r>
            <a:r>
              <a:rPr lang="en-US" sz="4000" b="1" dirty="0">
                <a:solidFill>
                  <a:schemeClr val="bg1"/>
                </a:solidFill>
                <a:latin typeface="Arial" panose="020B0604020202020204" pitchFamily="34" charset="0"/>
                <a:cs typeface="Arial" panose="020B0604020202020204" pitchFamily="34" charset="0"/>
              </a:rPr>
              <a:t>thân mà có hai vùng nhỏ </a:t>
            </a:r>
            <a:r>
              <a:rPr lang="en-US" sz="4000" b="1">
                <a:solidFill>
                  <a:schemeClr val="bg1"/>
                </a:solidFill>
                <a:latin typeface="Arial" panose="020B0604020202020204" pitchFamily="34" charset="0"/>
                <a:cs typeface="Arial" panose="020B0604020202020204" pitchFamily="34" charset="0"/>
              </a:rPr>
              <a:t>to </a:t>
            </a:r>
            <a:endParaRPr lang="en-US" sz="4000" b="1" smtClean="0">
              <a:solidFill>
                <a:schemeClr val="bg1"/>
              </a:solidFill>
              <a:latin typeface="Arial" panose="020B0604020202020204" pitchFamily="34" charset="0"/>
              <a:cs typeface="Arial" panose="020B0604020202020204" pitchFamily="34" charset="0"/>
            </a:endParaRPr>
          </a:p>
          <a:p>
            <a:pPr lvl="2"/>
            <a:r>
              <a:rPr lang="en-US" sz="4000" b="1" smtClean="0">
                <a:solidFill>
                  <a:schemeClr val="bg1"/>
                </a:solidFill>
                <a:latin typeface="Arial" panose="020B0604020202020204" pitchFamily="34" charset="0"/>
                <a:cs typeface="Arial" panose="020B0604020202020204" pitchFamily="34" charset="0"/>
              </a:rPr>
              <a:t>				- </a:t>
            </a:r>
            <a:r>
              <a:rPr lang="en-US" sz="4000" b="1" dirty="0">
                <a:solidFill>
                  <a:schemeClr val="bg1"/>
                </a:solidFill>
                <a:latin typeface="Arial" panose="020B0604020202020204" pitchFamily="34" charset="0"/>
                <a:cs typeface="Arial" panose="020B0604020202020204" pitchFamily="34" charset="0"/>
              </a:rPr>
              <a:t>Là gì?</a:t>
            </a:r>
            <a:endParaRPr lang="en-US" sz="4000" b="1" dirty="0">
              <a:solidFill>
                <a:schemeClr val="bg1"/>
              </a:solidFill>
              <a:latin typeface="Arial" panose="020B0604020202020204" pitchFamily="34" charset="0"/>
              <a:cs typeface="Arial" panose="020B0604020202020204" pitchFamily="34" charset="0"/>
            </a:endParaRPr>
          </a:p>
        </p:txBody>
      </p:sp>
      <p:pic>
        <p:nvPicPr>
          <p:cNvPr id="2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7"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7"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8"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Bát</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ăn</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cơm</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nồi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thìa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đũa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stretch>
            <a:fillRect/>
          </a:stretch>
        </p:blipFill>
        <p:spPr bwMode="auto">
          <a:xfrm>
            <a:off x="3765474" y="567838"/>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52201" y="494248"/>
            <a:ext cx="8970777" cy="1938992"/>
          </a:xfrm>
          <a:prstGeom prst="rect">
            <a:avLst/>
          </a:prstGeom>
          <a:noFill/>
        </p:spPr>
        <p:txBody>
          <a:bodyPr wrap="square" rtlCol="0">
            <a:spAutoFit/>
          </a:bodyPr>
          <a:lstStyle/>
          <a:p>
            <a:pPr lvl="0" algn="ctr"/>
            <a:r>
              <a:rPr lang="en-US" sz="4000" b="1" dirty="0" err="1">
                <a:solidFill>
                  <a:prstClr val="white"/>
                </a:solidFill>
                <a:latin typeface="Arial" panose="020B0604020202020204" pitchFamily="34" charset="0"/>
                <a:cs typeface="Arial" panose="020B0604020202020204" pitchFamily="34" charset="0"/>
              </a:rPr>
              <a:t>Tròn</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vành</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vạch</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trắng</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phau</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phau</a:t>
            </a:r>
            <a:r>
              <a:rPr lang="en-US" sz="4000" b="1" dirty="0">
                <a:solidFill>
                  <a:prstClr val="white"/>
                </a:solidFill>
                <a:latin typeface="Arial" panose="020B0604020202020204" pitchFamily="34" charset="0"/>
                <a:cs typeface="Arial" panose="020B0604020202020204" pitchFamily="34" charset="0"/>
              </a:rPr>
              <a:t>,</a:t>
            </a:r>
            <a:endParaRPr lang="en-US" sz="4000" b="1" dirty="0">
              <a:solidFill>
                <a:prstClr val="white"/>
              </a:solidFill>
              <a:latin typeface="Arial" panose="020B0604020202020204" pitchFamily="34" charset="0"/>
              <a:cs typeface="Arial" panose="020B0604020202020204" pitchFamily="34" charset="0"/>
            </a:endParaRPr>
          </a:p>
          <a:p>
            <a:pPr lvl="0" algn="ctr"/>
            <a:r>
              <a:rPr lang="en-US" sz="4000" b="1" dirty="0" err="1">
                <a:solidFill>
                  <a:prstClr val="white"/>
                </a:solidFill>
                <a:latin typeface="Arial" panose="020B0604020202020204" pitchFamily="34" charset="0"/>
                <a:cs typeface="Arial" panose="020B0604020202020204" pitchFamily="34" charset="0"/>
              </a:rPr>
              <a:t>Ăn</a:t>
            </a:r>
            <a:r>
              <a:rPr lang="en-US" sz="4000" b="1" dirty="0">
                <a:solidFill>
                  <a:prstClr val="white"/>
                </a:solidFill>
                <a:latin typeface="Arial" panose="020B0604020202020204" pitchFamily="34" charset="0"/>
                <a:cs typeface="Arial" panose="020B0604020202020204" pitchFamily="34" charset="0"/>
              </a:rPr>
              <a:t> no </a:t>
            </a:r>
            <a:r>
              <a:rPr lang="en-US" sz="4000" b="1" dirty="0" err="1">
                <a:solidFill>
                  <a:prstClr val="white"/>
                </a:solidFill>
                <a:latin typeface="Arial" panose="020B0604020202020204" pitchFamily="34" charset="0"/>
                <a:cs typeface="Arial" panose="020B0604020202020204" pitchFamily="34" charset="0"/>
              </a:rPr>
              <a:t>tắm</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mát</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rủ</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nhau</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đi</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nằm</a:t>
            </a:r>
            <a:endParaRPr lang="en-US" sz="4000" b="1" dirty="0">
              <a:solidFill>
                <a:prstClr val="white"/>
              </a:solidFill>
              <a:latin typeface="Arial" panose="020B0604020202020204" pitchFamily="34" charset="0"/>
              <a:cs typeface="Arial" panose="020B0604020202020204" pitchFamily="34" charset="0"/>
            </a:endParaRPr>
          </a:p>
          <a:p>
            <a:pPr lvl="0" algn="ctr"/>
            <a:r>
              <a:rPr lang="en-US" sz="4000" b="1" dirty="0" err="1">
                <a:solidFill>
                  <a:prstClr val="white"/>
                </a:solidFill>
                <a:latin typeface="Arial" panose="020B0604020202020204" pitchFamily="34" charset="0"/>
                <a:cs typeface="Arial" panose="020B0604020202020204" pitchFamily="34" charset="0"/>
              </a:rPr>
              <a:t>Là</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cái</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gì</a:t>
            </a:r>
            <a:r>
              <a:rPr lang="en-US" sz="4000" b="1" dirty="0">
                <a:solidFill>
                  <a:prstClr val="white"/>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7"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7"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Bếp</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ga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bật</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lửa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quạt</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nồi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8164563" cy="3170099"/>
          </a:xfrm>
          <a:prstGeom prst="rect">
            <a:avLst/>
          </a:prstGeom>
          <a:noFill/>
        </p:spPr>
        <p:txBody>
          <a:bodyPr wrap="square" rtlCol="0">
            <a:spAutoFit/>
          </a:bodyPr>
          <a:lstStyle/>
          <a:p>
            <a:pPr lvl="3"/>
            <a:r>
              <a:rPr lang="vi-VN" sz="4000" b="1" dirty="0">
                <a:solidFill>
                  <a:prstClr val="white"/>
                </a:solidFill>
                <a:latin typeface="Arial" panose="020B0604020202020204" pitchFamily="34" charset="0"/>
                <a:cs typeface="Arial" panose="020B0604020202020204" pitchFamily="34" charset="0"/>
              </a:rPr>
              <a:t>Ông Táo bà Táo,</a:t>
            </a:r>
            <a:endParaRPr lang="en-US" sz="4000" b="1" dirty="0">
              <a:solidFill>
                <a:prstClr val="white"/>
              </a:solidFill>
              <a:latin typeface="Arial" panose="020B0604020202020204" pitchFamily="34" charset="0"/>
              <a:cs typeface="Arial" panose="020B0604020202020204" pitchFamily="34" charset="0"/>
            </a:endParaRPr>
          </a:p>
          <a:p>
            <a:pPr lvl="3"/>
            <a:r>
              <a:rPr lang="vi-VN" sz="4000" b="1" dirty="0">
                <a:solidFill>
                  <a:prstClr val="white"/>
                </a:solidFill>
                <a:latin typeface="Arial" panose="020B0604020202020204" pitchFamily="34" charset="0"/>
                <a:cs typeface="Arial" panose="020B0604020202020204" pitchFamily="34" charset="0"/>
              </a:rPr>
              <a:t>Không áo không quần,</a:t>
            </a:r>
            <a:endParaRPr lang="en-US" sz="4000" b="1" dirty="0">
              <a:solidFill>
                <a:prstClr val="white"/>
              </a:solidFill>
              <a:latin typeface="Arial" panose="020B0604020202020204" pitchFamily="34" charset="0"/>
              <a:cs typeface="Arial" panose="020B0604020202020204" pitchFamily="34" charset="0"/>
            </a:endParaRPr>
          </a:p>
          <a:p>
            <a:pPr lvl="3"/>
            <a:r>
              <a:rPr lang="vi-VN" sz="4000" b="1" dirty="0">
                <a:solidFill>
                  <a:prstClr val="white"/>
                </a:solidFill>
                <a:latin typeface="Arial" panose="020B0604020202020204" pitchFamily="34" charset="0"/>
                <a:cs typeface="Arial" panose="020B0604020202020204" pitchFamily="34" charset="0"/>
              </a:rPr>
              <a:t>Đốt cháy khí thần</a:t>
            </a:r>
            <a:r>
              <a:rPr lang="vi-VN" sz="4000" b="1">
                <a:solidFill>
                  <a:prstClr val="white"/>
                </a:solidFill>
                <a:latin typeface="Arial" panose="020B0604020202020204" pitchFamily="34" charset="0"/>
                <a:cs typeface="Arial" panose="020B0604020202020204" pitchFamily="34" charset="0"/>
              </a:rPr>
              <a:t>, </a:t>
            </a:r>
            <a:endParaRPr lang="en-US" sz="4000" b="1" smtClean="0">
              <a:solidFill>
                <a:prstClr val="white"/>
              </a:solidFill>
              <a:latin typeface="Arial" panose="020B0604020202020204" pitchFamily="34" charset="0"/>
              <a:cs typeface="Arial" panose="020B0604020202020204" pitchFamily="34" charset="0"/>
            </a:endParaRPr>
          </a:p>
          <a:p>
            <a:pPr lvl="3"/>
            <a:r>
              <a:rPr lang="vi-VN" sz="4000" b="1" smtClean="0">
                <a:solidFill>
                  <a:prstClr val="white"/>
                </a:solidFill>
                <a:latin typeface="Arial" panose="020B0604020202020204" pitchFamily="34" charset="0"/>
                <a:cs typeface="Arial" panose="020B0604020202020204" pitchFamily="34" charset="0"/>
              </a:rPr>
              <a:t>Nước </a:t>
            </a:r>
            <a:r>
              <a:rPr lang="vi-VN" sz="4000" b="1" dirty="0">
                <a:solidFill>
                  <a:prstClr val="white"/>
                </a:solidFill>
                <a:latin typeface="Arial" panose="020B0604020202020204" pitchFamily="34" charset="0"/>
                <a:cs typeface="Arial" panose="020B0604020202020204" pitchFamily="34" charset="0"/>
              </a:rPr>
              <a:t>sôi lục bục</a:t>
            </a:r>
            <a:endParaRPr lang="en-US" sz="4000" b="1" dirty="0">
              <a:solidFill>
                <a:prstClr val="white"/>
              </a:solidFill>
              <a:latin typeface="Arial" panose="020B0604020202020204" pitchFamily="34" charset="0"/>
              <a:cs typeface="Arial" panose="020B0604020202020204" pitchFamily="34" charset="0"/>
            </a:endParaRPr>
          </a:p>
          <a:p>
            <a:pPr lvl="3"/>
            <a:r>
              <a:rPr lang="en-US" sz="4000" b="1" smtClean="0">
                <a:solidFill>
                  <a:prstClr val="white"/>
                </a:solidFill>
                <a:latin typeface="Arial" panose="020B0604020202020204" pitchFamily="34" charset="0"/>
                <a:cs typeface="Arial" panose="020B0604020202020204" pitchFamily="34" charset="0"/>
              </a:rPr>
              <a:t>				</a:t>
            </a:r>
            <a:r>
              <a:rPr lang="vi-VN" sz="4000" b="1" smtClean="0">
                <a:solidFill>
                  <a:prstClr val="white"/>
                </a:solidFill>
                <a:latin typeface="Arial" panose="020B0604020202020204" pitchFamily="34" charset="0"/>
                <a:cs typeface="Arial" panose="020B0604020202020204" pitchFamily="34" charset="0"/>
              </a:rPr>
              <a:t>- </a:t>
            </a:r>
            <a:r>
              <a:rPr lang="vi-VN" sz="4000" b="1" dirty="0">
                <a:solidFill>
                  <a:prstClr val="white"/>
                </a:solidFill>
                <a:latin typeface="Arial" panose="020B0604020202020204" pitchFamily="34" charset="0"/>
                <a:cs typeface="Arial" panose="020B0604020202020204" pitchFamily="34" charset="0"/>
              </a:rPr>
              <a:t>Là cái gì?</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7"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7"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Tiết 2</a:t>
            </a:r>
            <a:endParaRPr lang="zh-CN" altLang="en-US" sz="96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3"/>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4"/>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3"/>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3"/>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3"/>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e-na-di-sieu-thi-1"/>
          <p:cNvPicPr>
            <a:picLocks noGrp="1" noChangeAspect="1"/>
          </p:cNvPicPr>
          <p:nvPr>
            <p:ph idx="1"/>
          </p:nvPr>
        </p:nvPicPr>
        <p:blipFill>
          <a:blip r:embed="rId2"/>
          <a:stretch>
            <a:fillRect/>
          </a:stretch>
        </p:blipFill>
        <p:spPr>
          <a:xfrm>
            <a:off x="2477770" y="274320"/>
            <a:ext cx="7560310" cy="5246370"/>
          </a:xfrm>
          <a:prstGeom prst="rect">
            <a:avLst/>
          </a:prstGeom>
        </p:spPr>
      </p:pic>
      <p:sp>
        <p:nvSpPr>
          <p:cNvPr id="5" name="Rounded Rectangle 4"/>
          <p:cNvSpPr/>
          <p:nvPr/>
        </p:nvSpPr>
        <p:spPr>
          <a:xfrm>
            <a:off x="3175000" y="5649595"/>
            <a:ext cx="6166485" cy="8216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Trò chơi đi siêu thị mua sắm</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65" y="1755457"/>
            <a:ext cx="10972800" cy="1143000"/>
          </a:xfrm>
        </p:spPr>
        <p:txBody>
          <a:bodyPr>
            <a:normAutofit fontScale="90000"/>
          </a:bodyPr>
          <a:lstStyle/>
          <a:p>
            <a:pPr algn="l"/>
            <a:r>
              <a:rPr lang="en-US" sz="3110">
                <a:solidFill>
                  <a:schemeClr val="accent1"/>
                </a:solidFill>
                <a:effectLst>
                  <a:outerShdw blurRad="38100" dist="25400" dir="5400000" algn="ctr" rotWithShape="0">
                    <a:srgbClr val="6E747A">
                      <a:alpha val="43000"/>
                    </a:srgbClr>
                  </a:outerShdw>
                </a:effectLst>
              </a:rPr>
              <a:t>- Chia lớp thành 2 đội. Lần lượt lên bảng ghi: Hàng thực phẩm, Đồ dùng học tập</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Các đội chơi lần lượt viết lên bảng tên hàng hóa vào phần bảng của đội mình</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Đội nào viết được nhiều hơn là đội chiến thắng</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Thời gian: 10 phút</a:t>
            </a:r>
            <a:endParaRPr lang="en-US" sz="3110">
              <a:solidFill>
                <a:schemeClr val="accent1"/>
              </a:solidFill>
              <a:effectLst>
                <a:outerShdw blurRad="38100" dist="25400" dir="5400000" algn="ctr" rotWithShape="0">
                  <a:srgbClr val="6E747A">
                    <a:alpha val="43000"/>
                  </a:srgbClr>
                </a:outerShdw>
              </a:effectLst>
            </a:endParaRPr>
          </a:p>
        </p:txBody>
      </p:sp>
      <p:sp>
        <p:nvSpPr>
          <p:cNvPr id="5" name="Rounded Rectangle 4"/>
          <p:cNvSpPr/>
          <p:nvPr/>
        </p:nvSpPr>
        <p:spPr>
          <a:xfrm>
            <a:off x="4665345" y="0"/>
            <a:ext cx="2494915" cy="699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Luật chơi</a:t>
            </a:r>
            <a:endParaRPr lang="en-US" sz="3200"/>
          </a:p>
        </p:txBody>
      </p:sp>
      <p:graphicFrame>
        <p:nvGraphicFramePr>
          <p:cNvPr id="6" name="Table 5"/>
          <p:cNvGraphicFramePr/>
          <p:nvPr/>
        </p:nvGraphicFramePr>
        <p:xfrm>
          <a:off x="1960880" y="4095115"/>
          <a:ext cx="8532495" cy="1371600"/>
        </p:xfrm>
        <a:graphic>
          <a:graphicData uri="http://schemas.openxmlformats.org/drawingml/2006/table">
            <a:tbl>
              <a:tblPr firstRow="1" bandRow="1">
                <a:tableStyleId>{5C22544A-7EE6-4342-B048-85BDC9FD1C3A}</a:tableStyleId>
              </a:tblPr>
              <a:tblGrid>
                <a:gridCol w="2844165"/>
                <a:gridCol w="2844165"/>
                <a:gridCol w="2844165"/>
              </a:tblGrid>
              <a:tr h="381000">
                <a:tc>
                  <a:txBody>
                    <a:bodyPr/>
                    <a:lstStyle/>
                    <a:p>
                      <a:pPr algn="ctr">
                        <a:buNone/>
                      </a:pPr>
                      <a:r>
                        <a:rPr lang="en-US"/>
                        <a:t>STT</a:t>
                      </a:r>
                      <a:endParaRPr lang="en-US"/>
                    </a:p>
                  </a:txBody>
                  <a:tcPr/>
                </a:tc>
                <a:tc>
                  <a:txBody>
                    <a:bodyPr/>
                    <a:lstStyle/>
                    <a:p>
                      <a:pPr algn="ctr">
                        <a:buNone/>
                      </a:pPr>
                      <a:r>
                        <a:rPr lang="en-US"/>
                        <a:t>Hàng thực phẩm</a:t>
                      </a:r>
                      <a:endParaRPr lang="en-US"/>
                    </a:p>
                  </a:txBody>
                  <a:tcPr/>
                </a:tc>
                <a:tc>
                  <a:txBody>
                    <a:bodyPr/>
                    <a:lstStyle/>
                    <a:p>
                      <a:pPr algn="ctr">
                        <a:buNone/>
                      </a:pPr>
                      <a:r>
                        <a:rPr lang="en-US"/>
                        <a:t>Đồ dùng học tập</a:t>
                      </a:r>
                      <a:endParaRPr lang="en-US"/>
                    </a:p>
                  </a:txBody>
                  <a:tcPr/>
                </a:tc>
              </a:tr>
              <a:tr h="381000">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tr>
              <a:tr h="381000">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3713">
        <p:wheel spokes="8"/>
      </p:transition>
    </mc:Choice>
    <mc:Fallback>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3713">
        <p:wheel spokes="8"/>
      </p:transition>
    </mc:Choice>
    <mc:Fallback>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Title 4"/>
          <p:cNvSpPr>
            <a:spLocks noGrp="1"/>
          </p:cNvSpPr>
          <p:nvPr>
            <p:ph type="title"/>
          </p:nvPr>
        </p:nvSpPr>
        <p:spPr>
          <a:xfrm>
            <a:off x="838200" y="365125"/>
            <a:ext cx="10515600" cy="1325563"/>
          </a:xfrm>
        </p:spPr>
        <p:txBody>
          <a:bodyPr/>
          <a:lstStyle/>
          <a:p>
            <a:endParaRPr lang="en-US"/>
          </a:p>
        </p:txBody>
      </p:sp>
      <p:sp>
        <p:nvSpPr>
          <p:cNvPr id="8" name="Text Box 1"/>
          <p:cNvSpPr txBox="1"/>
          <p:nvPr/>
        </p:nvSpPr>
        <p:spPr>
          <a:xfrm>
            <a:off x="2333772" y="229870"/>
            <a:ext cx="8612358" cy="583565"/>
          </a:xfrm>
          <a:prstGeom prst="rect">
            <a:avLst/>
          </a:prstGeom>
          <a:noFill/>
        </p:spPr>
        <p:txBody>
          <a:bodyPr wrap="square" rtlCol="0">
            <a:spAutoFit/>
          </a:bodyPr>
          <a:lstStyle/>
          <a:p>
            <a:r>
              <a:rPr lang="en-US" sz="3200" dirty="0"/>
              <a:t>1. </a:t>
            </a:r>
            <a:r>
              <a:rPr lang="en-US" sz="3200" dirty="0" err="1"/>
              <a:t>Hoạt</a:t>
            </a:r>
            <a:r>
              <a:rPr lang="en-US" sz="3200" dirty="0"/>
              <a:t> </a:t>
            </a:r>
            <a:r>
              <a:rPr lang="en-US" sz="3200" dirty="0" err="1"/>
              <a:t>động</a:t>
            </a:r>
            <a:r>
              <a:rPr lang="en-US" sz="3200" dirty="0"/>
              <a:t> </a:t>
            </a:r>
            <a:r>
              <a:rPr lang="en-US" sz="3200" dirty="0" err="1"/>
              <a:t>mua</a:t>
            </a:r>
            <a:r>
              <a:rPr lang="en-US" sz="3200" dirty="0"/>
              <a:t> </a:t>
            </a:r>
            <a:r>
              <a:rPr lang="en-US" sz="3200" dirty="0" err="1"/>
              <a:t>bán</a:t>
            </a:r>
            <a:r>
              <a:rPr lang="en-US" sz="3200" dirty="0"/>
              <a:t> </a:t>
            </a:r>
            <a:r>
              <a:rPr lang="en-US" sz="3200" dirty="0" err="1"/>
              <a:t>thường</a:t>
            </a:r>
            <a:r>
              <a:rPr lang="en-US" sz="3200" dirty="0"/>
              <a:t> </a:t>
            </a:r>
            <a:r>
              <a:rPr lang="en-US" sz="3200" dirty="0" err="1"/>
              <a:t>diễn</a:t>
            </a:r>
            <a:r>
              <a:rPr lang="en-US" sz="3200" dirty="0"/>
              <a:t> ra ở </a:t>
            </a:r>
            <a:r>
              <a:rPr lang="en-US" sz="3200" dirty="0" err="1"/>
              <a:t>đâu</a:t>
            </a:r>
            <a:endParaRPr lang="en-US" sz="3200" dirty="0"/>
          </a:p>
        </p:txBody>
      </p:sp>
      <p:pic>
        <p:nvPicPr>
          <p:cNvPr id="9" name="Content Placeholder 3"/>
          <p:cNvPicPr>
            <a:picLocks noGrp="1" noChangeAspect="1"/>
          </p:cNvPicPr>
          <p:nvPr>
            <p:ph idx="1"/>
          </p:nvPr>
        </p:nvPicPr>
        <p:blipFill>
          <a:blip r:embed="rId2"/>
          <a:stretch>
            <a:fillRect/>
          </a:stretch>
        </p:blipFill>
        <p:spPr>
          <a:xfrm>
            <a:off x="838200" y="913130"/>
            <a:ext cx="4991100" cy="2720340"/>
          </a:xfrm>
          <a:prstGeom prst="rect">
            <a:avLst/>
          </a:prstGeom>
        </p:spPr>
      </p:pic>
      <p:pic>
        <p:nvPicPr>
          <p:cNvPr id="10" name="Picture 9"/>
          <p:cNvPicPr>
            <a:picLocks noChangeAspect="1"/>
          </p:cNvPicPr>
          <p:nvPr/>
        </p:nvPicPr>
        <p:blipFill>
          <a:blip r:embed="rId3"/>
          <a:stretch>
            <a:fillRect/>
          </a:stretch>
        </p:blipFill>
        <p:spPr>
          <a:xfrm>
            <a:off x="6236970" y="1054100"/>
            <a:ext cx="4709160" cy="2438400"/>
          </a:xfrm>
          <a:prstGeom prst="rect">
            <a:avLst/>
          </a:prstGeom>
        </p:spPr>
      </p:pic>
      <p:pic>
        <p:nvPicPr>
          <p:cNvPr id="11" name="Picture 10"/>
          <p:cNvPicPr>
            <a:picLocks noChangeAspect="1"/>
          </p:cNvPicPr>
          <p:nvPr/>
        </p:nvPicPr>
        <p:blipFill>
          <a:blip r:embed="rId4"/>
          <a:stretch>
            <a:fillRect/>
          </a:stretch>
        </p:blipFill>
        <p:spPr>
          <a:xfrm>
            <a:off x="975360" y="3825875"/>
            <a:ext cx="4854575" cy="2552700"/>
          </a:xfrm>
          <a:prstGeom prst="rect">
            <a:avLst/>
          </a:prstGeom>
        </p:spPr>
      </p:pic>
      <p:pic>
        <p:nvPicPr>
          <p:cNvPr id="12" name="Picture 11"/>
          <p:cNvPicPr>
            <a:picLocks noChangeAspect="1"/>
          </p:cNvPicPr>
          <p:nvPr/>
        </p:nvPicPr>
        <p:blipFill>
          <a:blip r:embed="rId5"/>
          <a:stretch>
            <a:fillRect/>
          </a:stretch>
        </p:blipFill>
        <p:spPr>
          <a:xfrm>
            <a:off x="6236970" y="3973830"/>
            <a:ext cx="4591050" cy="21958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Box 1"/>
          <p:cNvSpPr txBox="1"/>
          <p:nvPr/>
        </p:nvSpPr>
        <p:spPr>
          <a:xfrm>
            <a:off x="1699895" y="436245"/>
            <a:ext cx="9236075" cy="1076325"/>
          </a:xfrm>
          <a:prstGeom prst="rect">
            <a:avLst/>
          </a:prstGeom>
          <a:noFill/>
        </p:spPr>
        <p:txBody>
          <a:bodyPr wrap="square" rtlCol="0">
            <a:spAutoFit/>
          </a:bodyPr>
          <a:lstStyle/>
          <a:p>
            <a:pPr algn="ctr"/>
            <a:r>
              <a:rPr lang="en-US" sz="3200" dirty="0" err="1"/>
              <a:t>Những</a:t>
            </a:r>
            <a:r>
              <a:rPr lang="en-US" sz="3200" dirty="0"/>
              <a:t> </a:t>
            </a:r>
            <a:r>
              <a:rPr lang="en-US" sz="3200" dirty="0" err="1"/>
              <a:t>điểm</a:t>
            </a:r>
            <a:r>
              <a:rPr lang="en-US" sz="3200" dirty="0"/>
              <a:t> </a:t>
            </a:r>
            <a:r>
              <a:rPr lang="en-US" sz="3200" dirty="0" err="1"/>
              <a:t>khác</a:t>
            </a:r>
            <a:r>
              <a:rPr lang="en-US" sz="3200" dirty="0"/>
              <a:t> </a:t>
            </a:r>
            <a:r>
              <a:rPr lang="en-US" sz="3200" dirty="0" err="1"/>
              <a:t>nhau</a:t>
            </a:r>
            <a:r>
              <a:rPr lang="en-US" sz="3200" dirty="0"/>
              <a:t> </a:t>
            </a:r>
            <a:r>
              <a:rPr lang="en-US" sz="3200" dirty="0" err="1"/>
              <a:t>trong</a:t>
            </a:r>
            <a:r>
              <a:rPr lang="en-US" sz="3200" dirty="0"/>
              <a:t> </a:t>
            </a:r>
            <a:r>
              <a:rPr lang="en-US" sz="3200" dirty="0" err="1"/>
              <a:t>cách</a:t>
            </a:r>
            <a:r>
              <a:rPr lang="en-US" sz="3200" dirty="0"/>
              <a:t> </a:t>
            </a:r>
            <a:r>
              <a:rPr lang="en-US" sz="3200" dirty="0" err="1"/>
              <a:t>trưng</a:t>
            </a:r>
            <a:r>
              <a:rPr lang="en-US" sz="3200" dirty="0"/>
              <a:t> </a:t>
            </a:r>
            <a:r>
              <a:rPr lang="en-US" sz="3200" dirty="0" err="1"/>
              <a:t>bày</a:t>
            </a:r>
            <a:r>
              <a:rPr lang="en-US" sz="3200" dirty="0"/>
              <a:t> </a:t>
            </a:r>
            <a:r>
              <a:rPr lang="en-US" sz="3200" dirty="0" err="1"/>
              <a:t>hàng</a:t>
            </a:r>
            <a:r>
              <a:rPr lang="en-US" sz="3200" dirty="0"/>
              <a:t> </a:t>
            </a:r>
            <a:r>
              <a:rPr lang="en-US" sz="3200" dirty="0" err="1"/>
              <a:t>hóa</a:t>
            </a:r>
            <a:r>
              <a:rPr lang="en-US" sz="3200" dirty="0"/>
              <a:t> ở </a:t>
            </a:r>
            <a:r>
              <a:rPr lang="en-US" sz="3200" dirty="0" err="1"/>
              <a:t>những</a:t>
            </a:r>
            <a:r>
              <a:rPr lang="en-US" sz="3200" dirty="0"/>
              <a:t> </a:t>
            </a:r>
            <a:r>
              <a:rPr lang="en-US" sz="3200" dirty="0" err="1"/>
              <a:t>địa</a:t>
            </a:r>
            <a:r>
              <a:rPr lang="en-US" sz="3200" dirty="0"/>
              <a:t> </a:t>
            </a:r>
            <a:r>
              <a:rPr lang="en-US" sz="3200" dirty="0" err="1"/>
              <a:t>điểm</a:t>
            </a:r>
            <a:r>
              <a:rPr lang="en-US" sz="3200" dirty="0"/>
              <a:t> </a:t>
            </a:r>
            <a:r>
              <a:rPr lang="en-US" sz="3200" dirty="0" err="1"/>
              <a:t>này</a:t>
            </a:r>
            <a:endParaRPr lang="en-US" sz="3200" dirty="0"/>
          </a:p>
        </p:txBody>
      </p:sp>
      <p:pic>
        <p:nvPicPr>
          <p:cNvPr id="5" name="Content Placeholder 6"/>
          <p:cNvPicPr>
            <a:picLocks noChangeAspect="1"/>
          </p:cNvPicPr>
          <p:nvPr/>
        </p:nvPicPr>
        <p:blipFill>
          <a:blip r:embed="rId2"/>
          <a:stretch>
            <a:fillRect/>
          </a:stretch>
        </p:blipFill>
        <p:spPr>
          <a:xfrm>
            <a:off x="3223895" y="1677670"/>
            <a:ext cx="6390005" cy="4596765"/>
          </a:xfrm>
          <a:prstGeom prst="rect">
            <a:avLst/>
          </a:prstGeom>
        </p:spPr>
      </p:pic>
      <p:sp>
        <p:nvSpPr>
          <p:cNvPr id="6" name="Rounded Rectangular Callout 8"/>
          <p:cNvSpPr/>
          <p:nvPr/>
        </p:nvSpPr>
        <p:spPr>
          <a:xfrm>
            <a:off x="587375" y="2139315"/>
            <a:ext cx="2636520" cy="244475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t>Hàng</a:t>
            </a:r>
            <a:r>
              <a:rPr lang="en-US" sz="2200" dirty="0"/>
              <a:t> </a:t>
            </a:r>
            <a:r>
              <a:rPr lang="en-US" sz="2200" dirty="0" err="1"/>
              <a:t>hóa</a:t>
            </a:r>
            <a:r>
              <a:rPr lang="en-US" sz="2200" dirty="0"/>
              <a:t> ở </a:t>
            </a:r>
            <a:r>
              <a:rPr lang="en-US" sz="2200" dirty="0" err="1"/>
              <a:t>siêu</a:t>
            </a:r>
            <a:r>
              <a:rPr lang="en-US" sz="2200" dirty="0"/>
              <a:t> </a:t>
            </a:r>
            <a:r>
              <a:rPr lang="en-US" sz="2200" dirty="0" err="1"/>
              <a:t>thị</a:t>
            </a:r>
            <a:r>
              <a:rPr lang="en-US" sz="2200" dirty="0"/>
              <a:t> </a:t>
            </a:r>
            <a:r>
              <a:rPr lang="en-US" sz="2200" dirty="0" err="1"/>
              <a:t>được</a:t>
            </a:r>
            <a:r>
              <a:rPr lang="en-US" sz="2200" dirty="0"/>
              <a:t> </a:t>
            </a:r>
            <a:r>
              <a:rPr lang="en-US" sz="2200" dirty="0" err="1"/>
              <a:t>trưng</a:t>
            </a:r>
            <a:r>
              <a:rPr lang="en-US" sz="2200" dirty="0"/>
              <a:t> </a:t>
            </a:r>
            <a:r>
              <a:rPr lang="en-US" sz="2200" dirty="0" err="1"/>
              <a:t>bày</a:t>
            </a:r>
            <a:r>
              <a:rPr lang="en-US" sz="2200" dirty="0"/>
              <a:t> </a:t>
            </a:r>
            <a:r>
              <a:rPr lang="en-US" sz="2200" dirty="0" err="1"/>
              <a:t>rất</a:t>
            </a:r>
            <a:r>
              <a:rPr lang="en-US" sz="2200" dirty="0"/>
              <a:t> khoa </a:t>
            </a:r>
            <a:r>
              <a:rPr lang="en-US" sz="2200" dirty="0" err="1"/>
              <a:t>học</a:t>
            </a:r>
            <a:r>
              <a:rPr lang="en-US" sz="2200" dirty="0"/>
              <a:t>, </a:t>
            </a:r>
            <a:r>
              <a:rPr lang="en-US" sz="2200" dirty="0" err="1"/>
              <a:t>gọn</a:t>
            </a:r>
            <a:r>
              <a:rPr lang="en-US" sz="2200" dirty="0"/>
              <a:t> </a:t>
            </a:r>
            <a:r>
              <a:rPr lang="en-US" sz="2200" dirty="0" err="1"/>
              <a:t>gàng</a:t>
            </a:r>
            <a:r>
              <a:rPr lang="en-US" sz="2200" dirty="0"/>
              <a:t>, </a:t>
            </a:r>
            <a:r>
              <a:rPr lang="en-US" sz="2200" dirty="0" err="1"/>
              <a:t>ngăn</a:t>
            </a:r>
            <a:r>
              <a:rPr lang="en-US" sz="2200" dirty="0"/>
              <a:t> </a:t>
            </a:r>
            <a:r>
              <a:rPr lang="en-US" sz="2200" dirty="0" err="1"/>
              <a:t>nắp</a:t>
            </a:r>
            <a:r>
              <a:rPr lang="en-US" sz="2200" dirty="0"/>
              <a:t>, chia </a:t>
            </a:r>
            <a:r>
              <a:rPr lang="en-US" sz="2200" dirty="0" err="1"/>
              <a:t>thành</a:t>
            </a:r>
            <a:r>
              <a:rPr lang="en-US" sz="2200" dirty="0"/>
              <a:t> </a:t>
            </a:r>
            <a:r>
              <a:rPr lang="en-US" sz="2200" dirty="0" err="1"/>
              <a:t>từng</a:t>
            </a:r>
            <a:r>
              <a:rPr lang="en-US" sz="2200" dirty="0"/>
              <a:t> </a:t>
            </a:r>
            <a:r>
              <a:rPr lang="en-US" sz="2200" dirty="0" err="1"/>
              <a:t>quầy</a:t>
            </a:r>
            <a:r>
              <a:rPr lang="en-US" sz="2200" dirty="0"/>
              <a:t> </a:t>
            </a:r>
            <a:r>
              <a:rPr lang="en-US" sz="2200" dirty="0" err="1"/>
              <a:t>riêng</a:t>
            </a:r>
            <a:r>
              <a:rPr lang="en-US" sz="2200" dirty="0"/>
              <a:t> </a:t>
            </a:r>
            <a:r>
              <a:rPr lang="en-US" sz="2200" dirty="0" err="1"/>
              <a:t>biệt</a:t>
            </a:r>
            <a:r>
              <a:rPr lang="en-US" sz="2200" dirty="0"/>
              <a:t>.</a:t>
            </a: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stretch>
            <a:fillRect/>
          </a:stretch>
        </p:blipFill>
        <p:spPr>
          <a:xfrm>
            <a:off x="2657475" y="440690"/>
            <a:ext cx="7046595" cy="4604385"/>
          </a:xfrm>
          <a:prstGeom prst="rect">
            <a:avLst/>
          </a:prstGeom>
        </p:spPr>
      </p:pic>
      <p:sp>
        <p:nvSpPr>
          <p:cNvPr id="5" name="Rounded Rectangle 4"/>
          <p:cNvSpPr/>
          <p:nvPr/>
        </p:nvSpPr>
        <p:spPr>
          <a:xfrm>
            <a:off x="3214370" y="5182870"/>
            <a:ext cx="5730875" cy="1166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Ở chợ hàng hóa được bày bán rất đa dạng các loại mặt hàng thịt cá, rau củ... Khi mua có thể trả giá.</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60320" y="253365"/>
            <a:ext cx="7211060" cy="4696460"/>
          </a:xfrm>
          <a:prstGeom prst="rect">
            <a:avLst/>
          </a:prstGeom>
        </p:spPr>
      </p:pic>
      <p:sp>
        <p:nvSpPr>
          <p:cNvPr id="5" name="Rounded Rectangle 4"/>
          <p:cNvSpPr/>
          <p:nvPr/>
        </p:nvSpPr>
        <p:spPr>
          <a:xfrm>
            <a:off x="3214370" y="5182870"/>
            <a:ext cx="5730875" cy="11664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Ở chợ nổi, hàng hóa được sắp xếp trên các thuyền, ghe... mọi người mua bán với nhau ngay trên sông nước.</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00198"/>
            <a:ext cx="10515600" cy="1325563"/>
          </a:xfrm>
        </p:spPr>
        <p:txBody>
          <a:bodyPr>
            <a:normAutofit/>
          </a:bodyPr>
          <a:lstStyle/>
          <a:p>
            <a:pPr algn="ctr"/>
            <a:r>
              <a:rPr lang="en-US" b="1" dirty="0">
                <a:solidFill>
                  <a:schemeClr val="accent1"/>
                </a:solidFill>
                <a:effectLst>
                  <a:outerShdw blurRad="38100" dist="25400" dir="5400000" algn="ctr" rotWithShape="0">
                    <a:srgbClr val="6E747A">
                      <a:alpha val="43000"/>
                    </a:srgbClr>
                  </a:outerShdw>
                </a:effectLst>
              </a:rPr>
              <a:t>3. </a:t>
            </a:r>
            <a:r>
              <a:rPr lang="en-US" b="1" dirty="0" err="1">
                <a:solidFill>
                  <a:schemeClr val="accent1"/>
                </a:solidFill>
                <a:effectLst>
                  <a:outerShdw blurRad="38100" dist="25400" dir="5400000" algn="ctr" rotWithShape="0">
                    <a:srgbClr val="6E747A">
                      <a:alpha val="43000"/>
                    </a:srgbClr>
                  </a:outerShdw>
                </a:effectLst>
              </a:rPr>
              <a:t>Vì</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sao</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cần</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lựa</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chọn</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hàng</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hóa</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trước</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khi</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mua</a:t>
            </a:r>
            <a:endParaRPr lang="en-US" b="1" dirty="0">
              <a:solidFill>
                <a:schemeClr val="accent1"/>
              </a:solidFill>
              <a:effectLst>
                <a:outerShdw blurRad="38100" dist="25400" dir="5400000" algn="ctr" rotWithShape="0">
                  <a:srgbClr val="6E747A">
                    <a:alpha val="43000"/>
                  </a:srgbClr>
                </a:outerShdw>
              </a:effectLst>
            </a:endParaRPr>
          </a:p>
        </p:txBody>
      </p:sp>
      <p:sp>
        <p:nvSpPr>
          <p:cNvPr id="3" name="Content Placeholder 2"/>
          <p:cNvSpPr>
            <a:spLocks noGrp="1"/>
          </p:cNvSpPr>
          <p:nvPr>
            <p:ph idx="1"/>
          </p:nvPr>
        </p:nvSpPr>
        <p:spPr/>
        <p:txBody>
          <a:bodyPr/>
          <a:lstStyle/>
          <a:p>
            <a:endParaRPr lang="en-US"/>
          </a:p>
        </p:txBody>
      </p:sp>
      <p:sp>
        <p:nvSpPr>
          <p:cNvPr id="4" name="Cloud Callout 3"/>
          <p:cNvSpPr/>
          <p:nvPr/>
        </p:nvSpPr>
        <p:spPr>
          <a:xfrm>
            <a:off x="3231418" y="2446948"/>
            <a:ext cx="6339205" cy="3458845"/>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t>Lựa</a:t>
            </a:r>
            <a:r>
              <a:rPr lang="en-US" sz="3600" dirty="0"/>
              <a:t> </a:t>
            </a:r>
            <a:r>
              <a:rPr lang="en-US" sz="3600" dirty="0" err="1"/>
              <a:t>chọn</a:t>
            </a:r>
            <a:r>
              <a:rPr lang="en-US" sz="3600" dirty="0"/>
              <a:t> </a:t>
            </a:r>
            <a:r>
              <a:rPr lang="en-US" sz="3600" dirty="0" err="1"/>
              <a:t>hàng</a:t>
            </a:r>
            <a:r>
              <a:rPr lang="en-US" sz="3600" dirty="0"/>
              <a:t> </a:t>
            </a:r>
            <a:r>
              <a:rPr lang="en-US" sz="3600" dirty="0" err="1"/>
              <a:t>hóa</a:t>
            </a:r>
            <a:r>
              <a:rPr lang="en-US" sz="3600" dirty="0"/>
              <a:t> </a:t>
            </a:r>
            <a:r>
              <a:rPr lang="en-US" sz="3600" dirty="0" err="1"/>
              <a:t>trước</a:t>
            </a:r>
            <a:r>
              <a:rPr lang="en-US" sz="3600" dirty="0"/>
              <a:t> </a:t>
            </a:r>
            <a:r>
              <a:rPr lang="en-US" sz="3600" dirty="0" err="1"/>
              <a:t>khi</a:t>
            </a:r>
            <a:r>
              <a:rPr lang="en-US" sz="3600" dirty="0"/>
              <a:t> </a:t>
            </a:r>
            <a:r>
              <a:rPr lang="en-US" sz="3600" dirty="0" err="1"/>
              <a:t>mua</a:t>
            </a:r>
            <a:r>
              <a:rPr lang="en-US" sz="3600" dirty="0"/>
              <a:t> </a:t>
            </a:r>
            <a:r>
              <a:rPr lang="en-US" sz="3600" dirty="0" err="1"/>
              <a:t>để</a:t>
            </a:r>
            <a:r>
              <a:rPr lang="en-US" sz="3600" dirty="0"/>
              <a:t> </a:t>
            </a:r>
            <a:r>
              <a:rPr lang="en-US" sz="3600" dirty="0" err="1"/>
              <a:t>đảm</a:t>
            </a:r>
            <a:r>
              <a:rPr lang="en-US" sz="3600" dirty="0"/>
              <a:t> </a:t>
            </a:r>
            <a:r>
              <a:rPr lang="en-US" sz="3600" dirty="0" err="1"/>
              <a:t>bảo</a:t>
            </a:r>
            <a:r>
              <a:rPr lang="en-US" sz="3600" dirty="0"/>
              <a:t> </a:t>
            </a:r>
            <a:r>
              <a:rPr lang="en-US" sz="3600" dirty="0" err="1"/>
              <a:t>chất</a:t>
            </a:r>
            <a:r>
              <a:rPr lang="en-US" sz="3600" dirty="0"/>
              <a:t> </a:t>
            </a:r>
            <a:r>
              <a:rPr lang="en-US" sz="3600" dirty="0" err="1"/>
              <a:t>lượng</a:t>
            </a:r>
            <a:r>
              <a:rPr lang="en-US" sz="3600" dirty="0"/>
              <a:t>, </a:t>
            </a:r>
            <a:r>
              <a:rPr lang="en-US" sz="3600" dirty="0" err="1"/>
              <a:t>phù</a:t>
            </a:r>
            <a:r>
              <a:rPr lang="en-US" sz="3600" dirty="0"/>
              <a:t> </a:t>
            </a:r>
            <a:r>
              <a:rPr lang="en-US" sz="3600" dirty="0" err="1"/>
              <a:t>hợp</a:t>
            </a:r>
            <a:r>
              <a:rPr lang="en-US" sz="3600" dirty="0"/>
              <a:t> </a:t>
            </a:r>
            <a:r>
              <a:rPr lang="en-US" sz="3600" dirty="0" err="1"/>
              <a:t>giá</a:t>
            </a:r>
            <a:r>
              <a:rPr lang="en-US" sz="3600" dirty="0"/>
              <a:t> </a:t>
            </a:r>
            <a:r>
              <a:rPr lang="en-US" sz="3600" dirty="0" err="1"/>
              <a:t>cả</a:t>
            </a:r>
            <a:r>
              <a:rPr lang="en-US" sz="3600" dirty="0"/>
              <a:t>, </a:t>
            </a:r>
            <a:r>
              <a:rPr lang="en-US" sz="3600" dirty="0" err="1"/>
              <a:t>sở</a:t>
            </a:r>
            <a:r>
              <a:rPr lang="en-US" sz="3600" dirty="0"/>
              <a:t> </a:t>
            </a:r>
            <a:r>
              <a:rPr lang="en-US" sz="3600" dirty="0" err="1"/>
              <a:t>thích</a:t>
            </a:r>
            <a:r>
              <a:rPr lang="en-US" sz="3600" dirty="0"/>
              <a:t>....</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3713">
        <p:wheel spokes="8"/>
      </p:transition>
    </mc:Choice>
    <mc:Fallback>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sp>
        <p:nvSpPr>
          <p:cNvPr id="2" name="Text Box 1"/>
          <p:cNvSpPr txBox="1"/>
          <p:nvPr/>
        </p:nvSpPr>
        <p:spPr>
          <a:xfrm>
            <a:off x="1845310" y="993775"/>
            <a:ext cx="8571230" cy="1198880"/>
          </a:xfrm>
          <a:prstGeom prst="rect">
            <a:avLst/>
          </a:prstGeom>
          <a:noFill/>
        </p:spPr>
        <p:txBody>
          <a:bodyPr wrap="square" rtlCol="0">
            <a:spAutoFit/>
          </a:bodyPr>
          <a:lstStyle/>
          <a:p>
            <a:pPr algn="ctr"/>
            <a:r>
              <a:rPr lang="en-US" sz="3600" b="1"/>
              <a:t>Lên kế hoạch mua đồ dùng học tập cho năm học mới</a:t>
            </a:r>
            <a:endParaRPr lang="en-US" sz="3600" b="1"/>
          </a:p>
        </p:txBody>
      </p:sp>
      <p:graphicFrame>
        <p:nvGraphicFramePr>
          <p:cNvPr id="3" name="Table 2"/>
          <p:cNvGraphicFramePr/>
          <p:nvPr/>
        </p:nvGraphicFramePr>
        <p:xfrm>
          <a:off x="1127760" y="2421255"/>
          <a:ext cx="9984740" cy="3148965"/>
        </p:xfrm>
        <a:graphic>
          <a:graphicData uri="http://schemas.openxmlformats.org/drawingml/2006/table">
            <a:tbl>
              <a:tblPr firstRow="1" bandRow="1">
                <a:tableStyleId>{5C22544A-7EE6-4342-B048-85BDC9FD1C3A}</a:tableStyleId>
              </a:tblPr>
              <a:tblGrid>
                <a:gridCol w="2496185"/>
                <a:gridCol w="2496185"/>
                <a:gridCol w="2496185"/>
                <a:gridCol w="2496185"/>
              </a:tblGrid>
              <a:tr h="1521460">
                <a:tc>
                  <a:txBody>
                    <a:bodyPr/>
                    <a:lstStyle/>
                    <a:p>
                      <a:pPr algn="ctr">
                        <a:buNone/>
                      </a:pPr>
                      <a:r>
                        <a:rPr lang="en-US" sz="4000"/>
                        <a:t>STT</a:t>
                      </a:r>
                      <a:endParaRPr lang="en-US" sz="4000"/>
                    </a:p>
                  </a:txBody>
                  <a:tcPr/>
                </a:tc>
                <a:tc>
                  <a:txBody>
                    <a:bodyPr/>
                    <a:lstStyle/>
                    <a:p>
                      <a:pPr algn="ctr">
                        <a:buNone/>
                      </a:pPr>
                      <a:r>
                        <a:rPr lang="en-US" sz="4000"/>
                        <a:t>Tên đồ dùng</a:t>
                      </a:r>
                      <a:endParaRPr lang="en-US" sz="4000"/>
                    </a:p>
                  </a:txBody>
                  <a:tcPr/>
                </a:tc>
                <a:tc>
                  <a:txBody>
                    <a:bodyPr/>
                    <a:lstStyle/>
                    <a:p>
                      <a:pPr algn="ctr">
                        <a:buNone/>
                      </a:pPr>
                      <a:r>
                        <a:rPr lang="en-US" sz="4000"/>
                        <a:t>Số lượng</a:t>
                      </a:r>
                      <a:endParaRPr lang="en-US" sz="4000"/>
                    </a:p>
                  </a:txBody>
                  <a:tcPr/>
                </a:tc>
                <a:tc>
                  <a:txBody>
                    <a:bodyPr/>
                    <a:lstStyle/>
                    <a:p>
                      <a:pPr algn="ctr">
                        <a:buNone/>
                      </a:pPr>
                      <a:r>
                        <a:rPr lang="en-US" sz="4000"/>
                        <a:t>Nơi mua</a:t>
                      </a:r>
                      <a:endParaRPr lang="en-US" sz="4000"/>
                    </a:p>
                  </a:txBody>
                  <a:tcPr/>
                </a:tc>
              </a:tr>
              <a:tr h="813435">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tr>
              <a:tr h="814070">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3713">
        <p:wheel spokes="8"/>
      </p:transition>
    </mc:Choice>
    <mc:Fallback>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sp>
        <p:nvSpPr>
          <p:cNvPr id="2" name="Text Box 1"/>
          <p:cNvSpPr txBox="1"/>
          <p:nvPr/>
        </p:nvSpPr>
        <p:spPr>
          <a:xfrm>
            <a:off x="2169795" y="405765"/>
            <a:ext cx="8489950" cy="583565"/>
          </a:xfrm>
          <a:prstGeom prst="rect">
            <a:avLst/>
          </a:prstGeom>
          <a:noFill/>
        </p:spPr>
        <p:txBody>
          <a:bodyPr wrap="square" rtlCol="0">
            <a:spAutoFit/>
          </a:bodyPr>
          <a:lstStyle/>
          <a:p>
            <a:pPr algn="ctr"/>
            <a:r>
              <a:rPr lang="en-US" sz="3200"/>
              <a:t>Để xuất cách lựa chọn khi mua một loạt hàng hóa</a:t>
            </a:r>
            <a:endParaRPr lang="en-US" sz="3200"/>
          </a:p>
        </p:txBody>
      </p:sp>
      <p:sp>
        <p:nvSpPr>
          <p:cNvPr id="3" name="Rounded Rectangle 2"/>
          <p:cNvSpPr/>
          <p:nvPr/>
        </p:nvSpPr>
        <p:spPr>
          <a:xfrm>
            <a:off x="3174365" y="1653540"/>
            <a:ext cx="5071110" cy="11055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Về chất lượng hàng hóa, giá cả hàng hóa....</a:t>
            </a:r>
            <a:endParaRPr lang="en-US" sz="360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5" name="Content Placeholder 4"/>
          <p:cNvPicPr>
            <a:picLocks noGrp="1" noChangeAspect="1"/>
          </p:cNvPicPr>
          <p:nvPr>
            <p:ph sz="half" idx="1"/>
          </p:nvPr>
        </p:nvPicPr>
        <p:blipFill>
          <a:blip r:embed="rId1"/>
          <a:stretch>
            <a:fillRect/>
          </a:stretch>
        </p:blipFill>
        <p:spPr>
          <a:xfrm>
            <a:off x="170180" y="38100"/>
            <a:ext cx="7319645" cy="3570605"/>
          </a:xfrm>
          <a:prstGeom prst="rect">
            <a:avLst/>
          </a:prstGeom>
        </p:spPr>
      </p:pic>
      <p:pic>
        <p:nvPicPr>
          <p:cNvPr id="4" name="Content Placeholder 3"/>
          <p:cNvPicPr>
            <a:picLocks noGrp="1" noChangeAspect="1"/>
          </p:cNvPicPr>
          <p:nvPr>
            <p:ph sz="half" idx="2"/>
          </p:nvPr>
        </p:nvPicPr>
        <p:blipFill>
          <a:blip r:embed="rId2"/>
          <a:srcRect r="62929"/>
          <a:stretch>
            <a:fillRect/>
          </a:stretch>
        </p:blipFill>
        <p:spPr>
          <a:xfrm>
            <a:off x="7489825" y="-30480"/>
            <a:ext cx="4333240" cy="3570605"/>
          </a:xfrm>
          <a:prstGeom prst="rect">
            <a:avLst/>
          </a:prstGeom>
        </p:spPr>
      </p:pic>
      <p:pic>
        <p:nvPicPr>
          <p:cNvPr id="3" name="Content Placeholder 3" descr="C:\Users\user\Desktop\Capture.PNGCapture"/>
          <p:cNvPicPr>
            <a:picLocks noGrp="1" noChangeAspect="1"/>
          </p:cNvPicPr>
          <p:nvPr/>
        </p:nvPicPr>
        <p:blipFill>
          <a:blip r:embed="rId3"/>
          <a:srcRect/>
          <a:stretch>
            <a:fillRect/>
          </a:stretch>
        </p:blipFill>
        <p:spPr>
          <a:xfrm>
            <a:off x="4333240" y="3568065"/>
            <a:ext cx="7319645" cy="3514090"/>
          </a:xfrm>
          <a:prstGeom prst="rect">
            <a:avLst/>
          </a:prstGeom>
        </p:spPr>
      </p:pic>
      <p:pic>
        <p:nvPicPr>
          <p:cNvPr id="8" name="Content Placeholder 3"/>
          <p:cNvPicPr>
            <a:picLocks noGrp="1" noChangeAspect="1"/>
          </p:cNvPicPr>
          <p:nvPr/>
        </p:nvPicPr>
        <p:blipFill>
          <a:blip r:embed="rId2"/>
          <a:srcRect l="37591" t="-1896" b="1896"/>
          <a:stretch>
            <a:fillRect/>
          </a:stretch>
        </p:blipFill>
        <p:spPr>
          <a:xfrm>
            <a:off x="170180" y="3540125"/>
            <a:ext cx="4163060" cy="3371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2543810" y="1531620"/>
            <a:ext cx="7515860" cy="344932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sz="3600" b="1">
                <a:solidFill>
                  <a:schemeClr val="bg1"/>
                </a:solidFill>
              </a:rPr>
              <a:t>THẢO LUẬN NHÓM 4</a:t>
            </a:r>
            <a:endParaRPr lang="en-US" sz="3200" b="1">
              <a:solidFill>
                <a:schemeClr val="bg1"/>
              </a:solidFill>
            </a:endParaRPr>
          </a:p>
          <a:p>
            <a:pPr algn="ctr"/>
            <a:endParaRPr lang="en-US" sz="3200" b="1">
              <a:solidFill>
                <a:schemeClr val="bg1"/>
              </a:solidFill>
            </a:endParaRPr>
          </a:p>
          <a:p>
            <a:pPr algn="l"/>
            <a:r>
              <a:rPr lang="en-US" sz="3200" b="1">
                <a:solidFill>
                  <a:schemeClr val="bg1"/>
                </a:solidFill>
              </a:rPr>
              <a:t>1.</a:t>
            </a:r>
            <a:r>
              <a:rPr lang="en-US" sz="3200" b="1">
                <a:solidFill>
                  <a:schemeClr val="bg1"/>
                </a:solidFill>
                <a:latin typeface="Arial" panose="020B0604020202020204" pitchFamily="34" charset="0"/>
                <a:cs typeface="Arial" panose="020B0604020202020204" pitchFamily="34" charset="0"/>
              </a:rPr>
              <a:t> Kể tên hàng hóa có trong hình.</a:t>
            </a:r>
            <a:endParaRPr lang="en-US" sz="3200" b="1">
              <a:solidFill>
                <a:schemeClr val="bg1"/>
              </a:solidFill>
              <a:latin typeface="Arial" panose="020B0604020202020204" pitchFamily="34" charset="0"/>
              <a:cs typeface="Arial" panose="020B0604020202020204" pitchFamily="34" charset="0"/>
            </a:endParaRPr>
          </a:p>
          <a:p>
            <a:pPr algn="l"/>
            <a:r>
              <a:rPr lang="en-US" sz="3200" b="1" smtClean="0">
                <a:solidFill>
                  <a:schemeClr val="bg1"/>
                </a:solidFill>
                <a:latin typeface="Arial" panose="020B0604020202020204" pitchFamily="34" charset="0"/>
                <a:cs typeface="Arial" panose="020B0604020202020204" pitchFamily="34" charset="0"/>
                <a:sym typeface="+mn-ea"/>
              </a:rPr>
              <a:t>2.Gia </a:t>
            </a:r>
            <a:r>
              <a:rPr lang="en-US" sz="3200" b="1">
                <a:solidFill>
                  <a:schemeClr val="bg1"/>
                </a:solidFill>
                <a:latin typeface="Arial" panose="020B0604020202020204" pitchFamily="34" charset="0"/>
                <a:cs typeface="Arial" panose="020B0604020202020204" pitchFamily="34" charset="0"/>
                <a:sym typeface="+mn-ea"/>
              </a:rPr>
              <a:t>đình em sử dụng những hàng hóa ấy để làm gì?</a:t>
            </a:r>
            <a:endParaRPr lang="en-US" sz="3200" b="1">
              <a:solidFill>
                <a:schemeClr val="bg1"/>
              </a:solidFill>
              <a:latin typeface="Arial" panose="020B0604020202020204" pitchFamily="34" charset="0"/>
              <a:cs typeface="Arial" panose="020B0604020202020204" pitchFamily="34" charset="0"/>
            </a:endParaRPr>
          </a:p>
          <a:p>
            <a:pPr algn="l"/>
            <a:endParaRPr lang="en-US" sz="3200" b="1">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3713">
        <p:wheel spokes="8"/>
      </p:transition>
    </mc:Choice>
    <mc:Fallback>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ounded Rectangle 3"/>
          <p:cNvSpPr/>
          <p:nvPr/>
        </p:nvSpPr>
        <p:spPr>
          <a:xfrm>
            <a:off x="4086860" y="111760"/>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Kể tên hàng hóa</a:t>
            </a:r>
            <a:endParaRPr lang="en-US" sz="3200"/>
          </a:p>
        </p:txBody>
      </p:sp>
      <p:pic>
        <p:nvPicPr>
          <p:cNvPr id="5" name="Content Placeholder 4"/>
          <p:cNvPicPr>
            <a:picLocks noGrp="1" noChangeAspect="1"/>
          </p:cNvPicPr>
          <p:nvPr>
            <p:ph idx="1"/>
          </p:nvPr>
        </p:nvPicPr>
        <p:blipFill>
          <a:blip r:embed="rId2"/>
          <a:stretch>
            <a:fillRect/>
          </a:stretch>
        </p:blipFill>
        <p:spPr>
          <a:xfrm>
            <a:off x="2139950" y="1280160"/>
            <a:ext cx="8298180" cy="4023360"/>
          </a:xfrm>
          <a:prstGeom prst="rect">
            <a:avLst/>
          </a:prstGeom>
        </p:spPr>
      </p:pic>
      <p:sp>
        <p:nvSpPr>
          <p:cNvPr id="3" name="Rounded Rectangle 2"/>
          <p:cNvSpPr/>
          <p:nvPr/>
        </p:nvSpPr>
        <p:spPr>
          <a:xfrm>
            <a:off x="2322195" y="538607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Gạo, dầu ăn, nước mắm, rau quả, trứng, thịt....</a:t>
            </a:r>
            <a:endParaRPr lang="en-US" sz="2800" b="1"/>
          </a:p>
        </p:txBody>
      </p:sp>
      <p:sp>
        <p:nvSpPr>
          <p:cNvPr id="6" name="Rounded Rectangle 5"/>
          <p:cNvSpPr/>
          <p:nvPr/>
        </p:nvSpPr>
        <p:spPr>
          <a:xfrm>
            <a:off x="6553200" y="530352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Quạt điện, tivi</a:t>
            </a:r>
            <a:endParaRPr lang="en-US"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animBg="1"/>
      <p:bldP spid="3" grpId="1" animBg="1"/>
      <p:bldP spid="6" grpId="0" bldLvl="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84985" y="1365250"/>
            <a:ext cx="8397240" cy="364998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Mũ bảo hiểm</a:t>
            </a:r>
            <a:endParaRPr lang="en-US" sz="2800" b="1"/>
          </a:p>
        </p:txBody>
      </p:sp>
      <p:sp>
        <p:nvSpPr>
          <p:cNvPr id="6" name="Rounded Rectangle 5"/>
          <p:cNvSpPr/>
          <p:nvPr/>
        </p:nvSpPr>
        <p:spPr>
          <a:xfrm>
            <a:off x="5963920" y="51930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Xe máy</a:t>
            </a:r>
            <a:endParaRPr lang="en-US"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user\Desktop\Capture.PNGCapture"/>
          <p:cNvPicPr>
            <a:picLocks noGrp="1" noChangeAspect="1"/>
          </p:cNvPicPr>
          <p:nvPr>
            <p:ph idx="1"/>
          </p:nvPr>
        </p:nvPicPr>
        <p:blipFill>
          <a:blip r:embed="rId2"/>
          <a:srcRect/>
          <a:stretch>
            <a:fillRect/>
          </a:stretch>
        </p:blipFill>
        <p:spPr>
          <a:xfrm>
            <a:off x="1784985" y="1450340"/>
            <a:ext cx="8397240"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Tủ thuốc</a:t>
            </a:r>
            <a:endParaRPr lang="en-US" sz="2800" b="1"/>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Đồ dùng học tập</a:t>
            </a:r>
            <a:endParaRPr lang="en-US"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58670" y="0"/>
            <a:ext cx="8195945"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380615" y="398145"/>
            <a:ext cx="3131185" cy="2061210"/>
          </a:xfrm>
          <a:prstGeom prst="rect">
            <a:avLst/>
          </a:prstGeom>
          <a:noFill/>
        </p:spPr>
        <p:txBody>
          <a:bodyPr wrap="square" rtlCol="0">
            <a:spAutoFit/>
          </a:bodyPr>
          <a:lstStyle/>
          <a:p>
            <a:pPr algn="ctr"/>
            <a:r>
              <a:rPr lang="en-US" altLang="zh-CN" sz="3200" b="0" spc="-15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Theo em, những thứ hàng hóa đó có cần thiết cho cuộc sống không?</a:t>
            </a:r>
            <a:endParaRPr lang="zh-CN" altLang="en-US"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2753</Words>
  <Application>WPS Presentation</Application>
  <PresentationFormat>Custom</PresentationFormat>
  <Paragraphs>197</Paragraphs>
  <Slides>40</Slides>
  <Notes>9</Notes>
  <HiddenSlides>0</HiddenSlides>
  <MMClips>0</MMClips>
  <ScaleCrop>false</ScaleCrop>
  <HeadingPairs>
    <vt:vector size="6" baseType="variant">
      <vt:variant>
        <vt:lpstr>已用的字体</vt:lpstr>
      </vt:variant>
      <vt:variant>
        <vt:i4>16</vt:i4>
      </vt:variant>
      <vt:variant>
        <vt:lpstr>主题</vt:lpstr>
      </vt:variant>
      <vt:variant>
        <vt:i4>4</vt:i4>
      </vt:variant>
      <vt:variant>
        <vt:lpstr>幻灯片标题</vt:lpstr>
      </vt:variant>
      <vt:variant>
        <vt:i4>40</vt:i4>
      </vt:variant>
    </vt:vector>
  </HeadingPairs>
  <TitlesOfParts>
    <vt:vector size="60" baseType="lpstr">
      <vt:lpstr>Arial</vt:lpstr>
      <vt:lpstr>SimSun</vt:lpstr>
      <vt:lpstr>Wingdings</vt:lpstr>
      <vt:lpstr>Microsoft YaHei</vt:lpstr>
      <vt:lpstr>方正卡通简体</vt:lpstr>
      <vt:lpstr>iCiel Mijas</vt:lpstr>
      <vt:lpstr>Yu Gothic UI</vt:lpstr>
      <vt:lpstr>字魂59号-创粗黑</vt:lpstr>
      <vt:lpstr>Times New Roman</vt:lpstr>
      <vt:lpstr>Calibri</vt:lpstr>
      <vt:lpstr>Arial Unicode MS</vt:lpstr>
      <vt:lpstr>Calibri Light</vt:lpstr>
      <vt:lpstr>Calibri Light</vt:lpstr>
      <vt:lpstr>等线</vt:lpstr>
      <vt:lpstr>等线</vt:lpstr>
      <vt:lpstr>黑体</vt:lpstr>
      <vt:lpstr>1_Office Theme</vt:lpstr>
      <vt:lpstr>2_Office Theme</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Abc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Chia lớp thành 2 đội. Lần lượt lên bảng ghi: Hàng thực phẩm, Đồ dùng học tập - Các đội chơi lần lượt viết lên bảng tên hàng hóa vào phần bảng của đội mình - Đội nào viết được nhiều hơn là đội chiến thắng - Thời gian: 10 phút</vt:lpstr>
      <vt:lpstr>PowerPoint 演示文稿</vt:lpstr>
      <vt:lpstr>PowerPoint 演示文稿</vt:lpstr>
      <vt:lpstr>PowerPoint 演示文稿</vt:lpstr>
      <vt:lpstr>PowerPoint 演示文稿</vt:lpstr>
      <vt:lpstr>PowerPoint 演示文稿</vt:lpstr>
      <vt:lpstr>3. Vì sao cần lựa chọn hàng hóa trước khi mua</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Asus</cp:lastModifiedBy>
  <cp:revision>28</cp:revision>
  <dcterms:created xsi:type="dcterms:W3CDTF">2021-06-04T09:28:00Z</dcterms:created>
  <dcterms:modified xsi:type="dcterms:W3CDTF">2023-11-13T16:46:07Z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1033-12.2.0.13306</vt:lpwstr>
  </property>
  <property fmtid="{D5CDD505-2E9C-101B-9397-08002B2CF9AE}" pid="3" name="ICV">
    <vt:lpwstr>4EBA8F765CF84ECC9F6F2FC13ACEFF50_12</vt:lpwstr>
  </property>
</Properties>
</file>