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9" r:id="rId2"/>
    <p:sldId id="303" r:id="rId3"/>
    <p:sldId id="256" r:id="rId4"/>
    <p:sldId id="296" r:id="rId5"/>
    <p:sldId id="318" r:id="rId6"/>
    <p:sldId id="319" r:id="rId7"/>
    <p:sldId id="322" r:id="rId8"/>
    <p:sldId id="321" r:id="rId9"/>
    <p:sldId id="323" r:id="rId10"/>
    <p:sldId id="308" r:id="rId11"/>
    <p:sldId id="324" r:id="rId12"/>
    <p:sldId id="315" r:id="rId13"/>
  </p:sldIdLst>
  <p:sldSz cx="12192000" cy="6858000"/>
  <p:notesSz cx="7104063" cy="10234613"/>
  <p:custDataLst>
    <p:tags r:id="rId15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47841D-DA36-452F-B7A9-CAC306B05E75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3841581-78D9-4644-BB45-FB2319C905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>
            <a:extLst>
              <a:ext uri="{FF2B5EF4-FFF2-40B4-BE49-F238E27FC236}">
                <a16:creationId xmlns:a16="http://schemas.microsoft.com/office/drawing/2014/main" id="{9409FA7E-DDB5-F434-FD29-42AEA682A2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>
            <a:extLst>
              <a:ext uri="{FF2B5EF4-FFF2-40B4-BE49-F238E27FC236}">
                <a16:creationId xmlns:a16="http://schemas.microsoft.com/office/drawing/2014/main" id="{289D1DF7-A23D-9CA9-FA14-35378FC6BD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72" name="灯片编号占位符 3">
            <a:extLst>
              <a:ext uri="{FF2B5EF4-FFF2-40B4-BE49-F238E27FC236}">
                <a16:creationId xmlns:a16="http://schemas.microsoft.com/office/drawing/2014/main" id="{6A2F8831-DB81-D3CC-C31E-2811460A3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4F00BA1F-9816-4DDB-85DD-40B7EDEE112A}" type="slidenum">
              <a:rPr lang="zh-CN" altLang="en-US" b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</a:rPr>
              <a:pPr/>
              <a:t>2</a:t>
            </a:fld>
            <a:endParaRPr lang="zh-CN" altLang="en-US" b="0">
              <a:solidFill>
                <a:srgbClr val="000000"/>
              </a:solidFill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498B7595-0590-4A8B-AE2D-553E68EDFCE5}" type="slidenum">
              <a:rPr lang="zh-CN" altLang="en-US" smtClean="0">
                <a:latin typeface="Calibri" panose="020F0502020204030204" pitchFamily="34" charset="0"/>
              </a:rPr>
              <a:pPr/>
              <a:t>3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FF8BCAF-D9F6-4A81-AD26-67DFEA4C7BCE}" type="slidenum">
              <a:rPr lang="zh-CN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10</a:t>
            </a:fld>
            <a:endParaRPr lang="en-US" altLang="zh-CN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1BE81-42C7-4FA9-B9D7-250C385EDA9C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A9A34-A268-4EB2-8284-BF6350D7E4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3868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83174-E3CB-4FE5-896F-EAC6EC4229E2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5D5C5-A2CF-405A-B0B8-8FA85A173F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04308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866C4-2121-47B2-B06E-E2315A7AD826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DF0DA-7F38-428F-9BFD-2B4BADDC14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3577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54240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06E072-F27F-452F-A0E4-DAFE075FBFD1}" type="datetimeFigureOut">
              <a:rPr lang="zh-CN" altLang="en-US"/>
              <a:pPr>
                <a:defRPr/>
              </a:pPr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E126A23-E308-4388-B11A-E3A5D94103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 idx="4294967295"/>
          </p:nvPr>
        </p:nvSpPr>
        <p:spPr>
          <a:xfrm>
            <a:off x="1192213" y="3236913"/>
            <a:ext cx="9144000" cy="2387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5365" tIns="37682" rIns="75365" bIns="37682" anchor="b"/>
          <a:lstStyle/>
          <a:p>
            <a:pPr eaLnBrk="1" hangingPunct="1"/>
            <a:endParaRPr lang="en-US" altLang="en-US" sz="6000"/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ubtitle 2"/>
          <p:cNvSpPr>
            <a:spLocks noGrp="1"/>
          </p:cNvSpPr>
          <p:nvPr>
            <p:ph type="subTitle" idx="4294967295"/>
          </p:nvPr>
        </p:nvSpPr>
        <p:spPr>
          <a:xfrm>
            <a:off x="2794000" y="2428875"/>
            <a:ext cx="7907338" cy="1090613"/>
          </a:xfrm>
        </p:spPr>
        <p:txBody>
          <a:bodyPr lIns="75365" tIns="37682" rIns="75365" bIns="37682"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Chào mừng các con đến với tiết học vần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8" b="25800"/>
          <a:stretch>
            <a:fillRect/>
          </a:stretch>
        </p:blipFill>
        <p:spPr bwMode="auto">
          <a:xfrm>
            <a:off x="-73025" y="631825"/>
            <a:ext cx="1965325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>
              <a:solidFill>
                <a:schemeClr val="bg1">
                  <a:lumMod val="6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28186" y="-15221"/>
            <a:ext cx="4817659" cy="6051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Ghép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?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589713" y="981075"/>
            <a:ext cx="1908175" cy="8874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86463" y="2524125"/>
            <a:ext cx="1557337" cy="328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86463" y="4108450"/>
            <a:ext cx="1557337" cy="654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204788" y="128588"/>
            <a:ext cx="674687" cy="46196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1946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795338"/>
            <a:ext cx="10696575" cy="533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4094163" y="2982913"/>
            <a:ext cx="1520825" cy="1308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87825" y="1452563"/>
            <a:ext cx="1427163" cy="2838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094163" y="1606550"/>
            <a:ext cx="1520825" cy="1246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37045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21073546">
            <a:off x="2275480" y="1202261"/>
            <a:ext cx="725487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TẠM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BIỆT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6">
            <a:extLst>
              <a:ext uri="{FF2B5EF4-FFF2-40B4-BE49-F238E27FC236}">
                <a16:creationId xmlns:a16="http://schemas.microsoft.com/office/drawing/2014/main" id="{363888DA-681A-DBE3-AEEE-365CBE4E2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图片 10">
            <a:extLst>
              <a:ext uri="{FF2B5EF4-FFF2-40B4-BE49-F238E27FC236}">
                <a16:creationId xmlns:a16="http://schemas.microsoft.com/office/drawing/2014/main" id="{FAB6545A-5FD9-A4F3-763C-1FA5492BC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831850"/>
            <a:ext cx="4446588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图片 14">
            <a:extLst>
              <a:ext uri="{FF2B5EF4-FFF2-40B4-BE49-F238E27FC236}">
                <a16:creationId xmlns:a16="http://schemas.microsoft.com/office/drawing/2014/main" id="{7EB90484-5313-A179-F6A0-73C14AD36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3938588"/>
            <a:ext cx="66500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9" name="组合 19">
            <a:extLst>
              <a:ext uri="{FF2B5EF4-FFF2-40B4-BE49-F238E27FC236}">
                <a16:creationId xmlns:a16="http://schemas.microsoft.com/office/drawing/2014/main" id="{D43EDD81-0A3A-BFAF-D2D0-0E4C7A5C2A90}"/>
              </a:ext>
            </a:extLst>
          </p:cNvPr>
          <p:cNvGrpSpPr>
            <a:grpSpLocks/>
          </p:cNvGrpSpPr>
          <p:nvPr/>
        </p:nvGrpSpPr>
        <p:grpSpPr bwMode="auto">
          <a:xfrm>
            <a:off x="654050" y="4730750"/>
            <a:ext cx="10828338" cy="1782763"/>
            <a:chOff x="0" y="3163016"/>
            <a:chExt cx="9144000" cy="2008136"/>
          </a:xfrm>
        </p:grpSpPr>
        <p:pic>
          <p:nvPicPr>
            <p:cNvPr id="6156" name="图片 13">
              <a:extLst>
                <a:ext uri="{FF2B5EF4-FFF2-40B4-BE49-F238E27FC236}">
                  <a16:creationId xmlns:a16="http://schemas.microsoft.com/office/drawing/2014/main" id="{FF1D88DE-F5F7-1BF4-8823-AB69FC851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图片 15">
              <a:extLst>
                <a:ext uri="{FF2B5EF4-FFF2-40B4-BE49-F238E27FC236}">
                  <a16:creationId xmlns:a16="http://schemas.microsoft.com/office/drawing/2014/main" id="{F6F8981C-2623-DFBA-3193-F7E427EEF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图片 16">
              <a:extLst>
                <a:ext uri="{FF2B5EF4-FFF2-40B4-BE49-F238E27FC236}">
                  <a16:creationId xmlns:a16="http://schemas.microsoft.com/office/drawing/2014/main" id="{743D6041-2577-27F2-C252-9ACF77CA0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图片 7">
            <a:extLst>
              <a:ext uri="{FF2B5EF4-FFF2-40B4-BE49-F238E27FC236}">
                <a16:creationId xmlns:a16="http://schemas.microsoft.com/office/drawing/2014/main" id="{B6E97A66-2449-FA47-7063-541D799184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4513263"/>
            <a:ext cx="4097338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图片 9">
            <a:extLst>
              <a:ext uri="{FF2B5EF4-FFF2-40B4-BE49-F238E27FC236}">
                <a16:creationId xmlns:a16="http://schemas.microsoft.com/office/drawing/2014/main" id="{3E7757CE-4BB7-6B49-02CB-CC34CC3D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4960938"/>
            <a:ext cx="18129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FFBAFE28-93E8-35C9-DE76-C1F0B8EC6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63" y="587375"/>
            <a:ext cx="10556875" cy="1014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06069">
              <a:lnSpc>
                <a:spcPts val="3553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664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TP THÁI NGUYÊN</a:t>
            </a:r>
          </a:p>
          <a:p>
            <a:pPr algn="ctr" defTabSz="406069">
              <a:lnSpc>
                <a:spcPts val="3553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664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TÂN LẬP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7A1A246B-897E-D3EA-3760-C4C9FD115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038350"/>
            <a:ext cx="10556875" cy="657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06069">
              <a:lnSpc>
                <a:spcPts val="4441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664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267BBBBD-3941-ADCF-C7D5-7EC8467EB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63" y="2752725"/>
            <a:ext cx="10556875" cy="59554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06069">
              <a:lnSpc>
                <a:spcPts val="4441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66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112 </a:t>
            </a:r>
            <a:r>
              <a:rPr lang="en-US" altLang="en-US" sz="2664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ƯU, ƯƠU</a:t>
            </a:r>
            <a:endParaRPr lang="en-US" altLang="en-US" sz="2664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ACC417C7-DC11-DF51-A81E-38C705C3F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913" y="4213225"/>
            <a:ext cx="6226175" cy="657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06069">
              <a:lnSpc>
                <a:spcPts val="4441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842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sz="2842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42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altLang="en-US" sz="2842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42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Phạm</a:t>
            </a:r>
            <a:r>
              <a:rPr lang="en-US" altLang="en-US" sz="2842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42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en-US" sz="2842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42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Hảo</a:t>
            </a:r>
            <a:endParaRPr lang="en-US" altLang="en-US" sz="2842" dirty="0">
              <a:solidFill>
                <a:srgbClr val="C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 r="114" b="7533"/>
          <a:stretch>
            <a:fillRect/>
          </a:stretch>
        </p:blipFill>
        <p:spPr bwMode="auto">
          <a:xfrm>
            <a:off x="-23813" y="30163"/>
            <a:ext cx="12215813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9"/>
          <p:cNvSpPr txBox="1">
            <a:spLocks noChangeArrowheads="1"/>
          </p:cNvSpPr>
          <p:nvPr/>
        </p:nvSpPr>
        <p:spPr bwMode="auto">
          <a:xfrm>
            <a:off x="3827463" y="806450"/>
            <a:ext cx="44021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HỌC VẦN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966913" y="2616200"/>
            <a:ext cx="3575050" cy="3417888"/>
            <a:chOff x="1828800" y="2641705"/>
            <a:chExt cx="4038600" cy="3682896"/>
          </a:xfrm>
        </p:grpSpPr>
        <p:sp>
          <p:nvSpPr>
            <p:cNvPr id="7" name="Oval 6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04" name="TextBox 7"/>
            <p:cNvSpPr txBox="1">
              <a:spLocks noChangeArrowheads="1"/>
            </p:cNvSpPr>
            <p:nvPr/>
          </p:nvSpPr>
          <p:spPr bwMode="auto">
            <a:xfrm>
              <a:off x="2006331" y="3264433"/>
              <a:ext cx="3767654" cy="225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ưu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232525" y="2616200"/>
            <a:ext cx="3659188" cy="3417888"/>
            <a:chOff x="1735427" y="2641705"/>
            <a:chExt cx="4131973" cy="3682896"/>
          </a:xfrm>
        </p:grpSpPr>
        <p:sp>
          <p:nvSpPr>
            <p:cNvPr id="11" name="Oval 10"/>
            <p:cNvSpPr/>
            <p:nvPr/>
          </p:nvSpPr>
          <p:spPr>
            <a:xfrm>
              <a:off x="1828643" y="2641705"/>
              <a:ext cx="4038757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02" name="TextBox 11"/>
            <p:cNvSpPr txBox="1">
              <a:spLocks noChangeArrowheads="1"/>
            </p:cNvSpPr>
            <p:nvPr/>
          </p:nvSpPr>
          <p:spPr bwMode="auto">
            <a:xfrm>
              <a:off x="1735427" y="3247445"/>
              <a:ext cx="4131973" cy="2255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3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ươu</a:t>
              </a:r>
              <a:endParaRPr lang="en-US" altLang="en-US" sz="1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00" name="TextBox 12"/>
          <p:cNvSpPr txBox="1">
            <a:spLocks noChangeArrowheads="1"/>
          </p:cNvSpPr>
          <p:nvPr/>
        </p:nvSpPr>
        <p:spPr bwMode="auto">
          <a:xfrm>
            <a:off x="3459163" y="1809750"/>
            <a:ext cx="4168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112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ưu,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61913" y="101600"/>
            <a:ext cx="2655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altLang="en-US" sz="3200">
                <a:latin typeface="UTM Avo" panose="02040603050506020204" pitchFamily="18" charset="0"/>
              </a:rPr>
              <a:t>Làm quen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5925" y="627063"/>
            <a:ext cx="2911475" cy="7715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UTM Avo" pitchFamily="18" charset="0"/>
              </a:rPr>
              <a:t>ưu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685925" y="1412875"/>
            <a:ext cx="2898775" cy="796925"/>
            <a:chOff x="1644525" y="1560759"/>
            <a:chExt cx="2898885" cy="961724"/>
          </a:xfrm>
        </p:grpSpPr>
        <p:sp>
          <p:nvSpPr>
            <p:cNvPr id="8" name="Rectangle 7"/>
            <p:cNvSpPr/>
            <p:nvPr/>
          </p:nvSpPr>
          <p:spPr>
            <a:xfrm>
              <a:off x="3001890" y="1564591"/>
              <a:ext cx="1541520" cy="95789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6000" dirty="0">
                  <a:solidFill>
                    <a:srgbClr val="FF0000"/>
                  </a:solidFill>
                  <a:latin typeface="UTM Avo"/>
                </a:rPr>
                <a:t>u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44525" y="1560759"/>
              <a:ext cx="1366890" cy="96172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943100" y="2282825"/>
            <a:ext cx="258286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UTM Avo" panose="02040603050506020204" pitchFamily="18" charset="0"/>
              </a:rPr>
              <a:t>ư – u – ưu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92088" y="6210300"/>
            <a:ext cx="5699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latin typeface="UTM Avo" panose="02040603050506020204" pitchFamily="18" charset="0"/>
              </a:rPr>
              <a:t>cờ – ưu – cưu - huyền cừu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86137" y="5399088"/>
            <a:ext cx="1793875" cy="9048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dirty="0" err="1">
                <a:solidFill>
                  <a:srgbClr val="FF0000"/>
                </a:solidFill>
                <a:latin typeface="UTM Avo"/>
              </a:rPr>
              <a:t>ừu</a:t>
            </a:r>
            <a:endParaRPr lang="en-US" sz="6000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84338" y="5380038"/>
            <a:ext cx="1670050" cy="89376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4963" y="4632325"/>
            <a:ext cx="2895600" cy="5810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con </a:t>
            </a:r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cừu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27913" y="471488"/>
            <a:ext cx="3162300" cy="10191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UTM Avo" pitchFamily="18" charset="0"/>
              </a:rPr>
              <a:t>ươu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7412038" y="1485900"/>
            <a:ext cx="3181350" cy="801688"/>
            <a:chOff x="7567398" y="1893699"/>
            <a:chExt cx="3181349" cy="802204"/>
          </a:xfrm>
        </p:grpSpPr>
        <p:sp>
          <p:nvSpPr>
            <p:cNvPr id="23" name="Rectangle 22"/>
            <p:cNvSpPr/>
            <p:nvPr/>
          </p:nvSpPr>
          <p:spPr>
            <a:xfrm>
              <a:off x="9065998" y="1898465"/>
              <a:ext cx="1682749" cy="79743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dirty="0">
                  <a:solidFill>
                    <a:srgbClr val="FF0000"/>
                  </a:solidFill>
                  <a:latin typeface="UTM Avo"/>
                </a:rPr>
                <a:t>u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67398" y="1893699"/>
              <a:ext cx="1492250" cy="80220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UTM Avo" pitchFamily="18" charset="0"/>
                </a:rPr>
                <a:t>ươ</a:t>
              </a:r>
              <a:endParaRPr lang="en-US" sz="4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342188" y="2393950"/>
            <a:ext cx="3114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UTM Avo" panose="02040603050506020204" pitchFamily="18" charset="0"/>
              </a:rPr>
              <a:t>ươ– u – ươu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772400" y="4511675"/>
            <a:ext cx="2897188" cy="8175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>
                <a:latin typeface="UTM Avo"/>
              </a:rPr>
              <a:t>hươu</a:t>
            </a:r>
            <a:r>
              <a:rPr lang="en-US" sz="48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4800" dirty="0" err="1">
                <a:latin typeface="UTM Avo"/>
              </a:rPr>
              <a:t>sao</a:t>
            </a:r>
            <a:endParaRPr lang="en-US" sz="4800" dirty="0">
              <a:latin typeface="UTM Avo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627188" y="4468813"/>
            <a:ext cx="2932112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>
                <a:solidFill>
                  <a:srgbClr val="FF0000"/>
                </a:solidFill>
                <a:latin typeface="UTM Avo"/>
              </a:rPr>
              <a:t>cừu</a:t>
            </a:r>
            <a:endParaRPr lang="en-US" sz="5400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694613" y="4589463"/>
            <a:ext cx="3005137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>
                <a:latin typeface="UTM Avo"/>
              </a:rPr>
              <a:t>h</a:t>
            </a:r>
            <a:r>
              <a:rPr lang="en-US" sz="5400" dirty="0" err="1">
                <a:solidFill>
                  <a:srgbClr val="FF0000"/>
                </a:solidFill>
                <a:latin typeface="UTM Avo"/>
              </a:rPr>
              <a:t>ươu</a:t>
            </a:r>
            <a:endParaRPr lang="en-US" sz="5400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39188" y="5464175"/>
            <a:ext cx="1930400" cy="78581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>
                <a:solidFill>
                  <a:srgbClr val="FF0000"/>
                </a:solidFill>
                <a:latin typeface="UTM Avo"/>
              </a:rPr>
              <a:t>ươu</a:t>
            </a:r>
            <a:endParaRPr lang="en-US" sz="5400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16838" y="5476875"/>
            <a:ext cx="998537" cy="7905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>
                <a:solidFill>
                  <a:srgbClr val="FF0000"/>
                </a:solidFill>
                <a:latin typeface="UTM Avo"/>
              </a:rPr>
              <a:t>h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335838" y="6245225"/>
            <a:ext cx="4198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UTM Avo" panose="02040603050506020204" pitchFamily="18" charset="0"/>
              </a:rPr>
              <a:t>hờ - ươu - hươu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862388" y="5548313"/>
            <a:ext cx="5127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2212975"/>
            <a:ext cx="3952875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2211388"/>
            <a:ext cx="39687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7" grpId="0" animBg="1"/>
      <p:bldP spid="11" grpId="0"/>
      <p:bldP spid="11" grpId="1"/>
      <p:bldP spid="15" grpId="0"/>
      <p:bldP spid="16" grpId="0" animBg="1"/>
      <p:bldP spid="17" grpId="0" animBg="1"/>
      <p:bldP spid="18" grpId="0" animBg="1"/>
      <p:bldP spid="22" grpId="0" animBg="1"/>
      <p:bldP spid="25" grpId="0"/>
      <p:bldP spid="25" grpId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 flipV="1">
            <a:off x="2571637" y="2681243"/>
            <a:ext cx="1177403" cy="13682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360229" y="2249488"/>
            <a:ext cx="1608591" cy="220494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540034" y="2193926"/>
            <a:ext cx="6111853" cy="347583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44775" y="2459605"/>
            <a:ext cx="3017385" cy="27092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44775" y="2400255"/>
            <a:ext cx="6198779" cy="30813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541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9368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273336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70080" cy="6858000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677228" y="698047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4787674" y="647110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2236062" y="1361713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" name="6-Point Star 7"/>
          <p:cNvSpPr/>
          <p:nvPr/>
        </p:nvSpPr>
        <p:spPr>
          <a:xfrm>
            <a:off x="565672" y="2280514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6-Point Star 8"/>
          <p:cNvSpPr/>
          <p:nvPr/>
        </p:nvSpPr>
        <p:spPr>
          <a:xfrm>
            <a:off x="492171" y="3757612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0" name="6-Point Star 9"/>
          <p:cNvSpPr/>
          <p:nvPr/>
        </p:nvSpPr>
        <p:spPr>
          <a:xfrm>
            <a:off x="544559" y="5203825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1" name="6-Point Star 10"/>
          <p:cNvSpPr/>
          <p:nvPr/>
        </p:nvSpPr>
        <p:spPr>
          <a:xfrm>
            <a:off x="473234" y="5988504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2" name="6-Point Star 11"/>
          <p:cNvSpPr/>
          <p:nvPr/>
        </p:nvSpPr>
        <p:spPr>
          <a:xfrm>
            <a:off x="7191240" y="703694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6783253" y="2280513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30121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70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3943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演示文稿11"/>
</p:tagLst>
</file>

<file path=ppt/theme/theme1.xml><?xml version="1.0" encoding="utf-8"?>
<a:theme xmlns:a="http://schemas.openxmlformats.org/drawingml/2006/main" name="Office 主题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111</Words>
  <Application>Microsoft Office PowerPoint</Application>
  <PresentationFormat>Widescreen</PresentationFormat>
  <Paragraphs>44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演示文稿11</dc:title>
  <dc:creator>Administrator</dc:creator>
  <cp:lastModifiedBy>Administrator</cp:lastModifiedBy>
  <cp:revision>36</cp:revision>
  <dcterms:created xsi:type="dcterms:W3CDTF">2017-09-16T09:15:00Z</dcterms:created>
  <dcterms:modified xsi:type="dcterms:W3CDTF">2024-10-25T03:33:57Z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